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ink/ink1.xml" ContentType="application/inkml+xml"/>
  <Override PartName="/ppt/ink/ink2.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5"/>
  </p:notesMasterIdLst>
  <p:sldIdLst>
    <p:sldId id="471" r:id="rId2"/>
    <p:sldId id="465" r:id="rId3"/>
    <p:sldId id="466" r:id="rId4"/>
    <p:sldId id="467" r:id="rId5"/>
    <p:sldId id="468" r:id="rId6"/>
    <p:sldId id="469" r:id="rId7"/>
    <p:sldId id="470" r:id="rId8"/>
    <p:sldId id="284" r:id="rId9"/>
    <p:sldId id="285" r:id="rId10"/>
    <p:sldId id="286" r:id="rId11"/>
    <p:sldId id="287" r:id="rId12"/>
    <p:sldId id="290" r:id="rId13"/>
    <p:sldId id="288" r:id="rId14"/>
    <p:sldId id="289" r:id="rId15"/>
    <p:sldId id="291" r:id="rId16"/>
    <p:sldId id="292" r:id="rId17"/>
    <p:sldId id="293" r:id="rId18"/>
    <p:sldId id="294" r:id="rId19"/>
    <p:sldId id="295" r:id="rId20"/>
    <p:sldId id="296" r:id="rId21"/>
    <p:sldId id="297" r:id="rId22"/>
    <p:sldId id="298" r:id="rId23"/>
    <p:sldId id="299" r:id="rId24"/>
    <p:sldId id="300" r:id="rId25"/>
    <p:sldId id="301" r:id="rId26"/>
    <p:sldId id="302" r:id="rId27"/>
    <p:sldId id="303" r:id="rId28"/>
    <p:sldId id="304" r:id="rId29"/>
    <p:sldId id="305" r:id="rId30"/>
    <p:sldId id="306" r:id="rId31"/>
    <p:sldId id="307" r:id="rId32"/>
    <p:sldId id="308" r:id="rId33"/>
    <p:sldId id="309" r:id="rId34"/>
    <p:sldId id="310" r:id="rId35"/>
    <p:sldId id="311" r:id="rId36"/>
    <p:sldId id="312" r:id="rId37"/>
    <p:sldId id="472" r:id="rId38"/>
    <p:sldId id="321" r:id="rId39"/>
    <p:sldId id="322" r:id="rId40"/>
    <p:sldId id="323" r:id="rId41"/>
    <p:sldId id="324" r:id="rId42"/>
    <p:sldId id="325" r:id="rId43"/>
    <p:sldId id="326" r:id="rId44"/>
    <p:sldId id="327" r:id="rId45"/>
    <p:sldId id="328" r:id="rId46"/>
    <p:sldId id="329" r:id="rId47"/>
    <p:sldId id="330" r:id="rId48"/>
    <p:sldId id="331" r:id="rId49"/>
    <p:sldId id="332" r:id="rId50"/>
    <p:sldId id="333" r:id="rId51"/>
    <p:sldId id="334" r:id="rId52"/>
    <p:sldId id="335" r:id="rId53"/>
    <p:sldId id="336" r:id="rId54"/>
    <p:sldId id="337" r:id="rId55"/>
    <p:sldId id="338" r:id="rId56"/>
    <p:sldId id="339" r:id="rId57"/>
    <p:sldId id="340" r:id="rId58"/>
    <p:sldId id="341" r:id="rId59"/>
    <p:sldId id="473" r:id="rId60"/>
    <p:sldId id="474" r:id="rId61"/>
    <p:sldId id="268" r:id="rId62"/>
    <p:sldId id="267" r:id="rId63"/>
    <p:sldId id="266" r:id="rId64"/>
    <p:sldId id="265" r:id="rId65"/>
    <p:sldId id="264" r:id="rId66"/>
    <p:sldId id="263" r:id="rId67"/>
    <p:sldId id="262" r:id="rId68"/>
    <p:sldId id="261" r:id="rId69"/>
    <p:sldId id="260" r:id="rId70"/>
    <p:sldId id="257" r:id="rId71"/>
    <p:sldId id="259" r:id="rId72"/>
    <p:sldId id="258" r:id="rId73"/>
    <p:sldId id="441" r:id="rId74"/>
    <p:sldId id="475" r:id="rId75"/>
    <p:sldId id="439" r:id="rId76"/>
    <p:sldId id="440" r:id="rId77"/>
    <p:sldId id="437" r:id="rId78"/>
    <p:sldId id="438" r:id="rId79"/>
    <p:sldId id="434" r:id="rId80"/>
    <p:sldId id="433" r:id="rId81"/>
    <p:sldId id="408" r:id="rId82"/>
    <p:sldId id="445" r:id="rId83"/>
    <p:sldId id="446" r:id="rId84"/>
    <p:sldId id="447" r:id="rId85"/>
    <p:sldId id="448" r:id="rId86"/>
    <p:sldId id="449" r:id="rId87"/>
    <p:sldId id="450" r:id="rId88"/>
    <p:sldId id="451" r:id="rId89"/>
    <p:sldId id="452" r:id="rId90"/>
    <p:sldId id="453" r:id="rId91"/>
    <p:sldId id="454" r:id="rId92"/>
    <p:sldId id="455" r:id="rId93"/>
    <p:sldId id="456" r:id="rId94"/>
    <p:sldId id="457" r:id="rId95"/>
    <p:sldId id="409" r:id="rId96"/>
    <p:sldId id="458" r:id="rId97"/>
    <p:sldId id="459" r:id="rId98"/>
    <p:sldId id="460" r:id="rId99"/>
    <p:sldId id="461" r:id="rId100"/>
    <p:sldId id="462" r:id="rId101"/>
    <p:sldId id="463" r:id="rId102"/>
    <p:sldId id="464" r:id="rId103"/>
    <p:sldId id="370" r:id="rId104"/>
    <p:sldId id="371" r:id="rId105"/>
    <p:sldId id="372" r:id="rId106"/>
    <p:sldId id="373" r:id="rId107"/>
    <p:sldId id="374" r:id="rId108"/>
    <p:sldId id="375" r:id="rId109"/>
    <p:sldId id="395" r:id="rId110"/>
    <p:sldId id="396" r:id="rId111"/>
    <p:sldId id="397" r:id="rId112"/>
    <p:sldId id="398" r:id="rId113"/>
    <p:sldId id="412" r:id="rId114"/>
    <p:sldId id="399" r:id="rId115"/>
    <p:sldId id="400" r:id="rId116"/>
    <p:sldId id="401" r:id="rId117"/>
    <p:sldId id="402" r:id="rId118"/>
    <p:sldId id="403" r:id="rId119"/>
    <p:sldId id="404" r:id="rId120"/>
    <p:sldId id="405" r:id="rId121"/>
    <p:sldId id="406" r:id="rId122"/>
    <p:sldId id="407" r:id="rId123"/>
    <p:sldId id="487" r:id="rId124"/>
  </p:sldIdLst>
  <p:sldSz cx="12192000" cy="6858000"/>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5" d="100"/>
          <a:sy n="85" d="100"/>
        </p:scale>
        <p:origin x="590"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theme" Target="theme/theme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2-16T04:12:32.316"/>
    </inkml:context>
    <inkml:brush xml:id="br0">
      <inkml:brushProperty name="width" value="0.35" units="cm"/>
      <inkml:brushProperty name="height" value="0.35" units="cm"/>
    </inkml:brush>
  </inkml:definitions>
  <inkml:trace contextRef="#ctx0" brushRef="#br0">766 1 24575,'-30'0'0,"5"0"0,11 0 0,3 0 0,-4 0 0,-7 0 0,5 0 0,-5 3 0,7-2 0,1 2 0,-1-3 0,4 0 0,-3 0 0,3 0 0,-4 0 0,0 0 0,1 0 0,2 0 0,-1 0 0,5 0 0,-6 0 0,6 0 0,-3 0 0,0 0 0,3 0 0,-2 0 0,-1 0 0,3 0 0,-6 0 0,6 0 0,-3 0 0,-3 0 0,5 0 0,-5 0 0,7 0 0,0 0 0,-4 3 0,3-2 0,-6 2 0,6-3 0,-3 0 0,1 0 0,1 0 0,-1 0 0,-1 0 0,3 0 0,-3 0 0,1 0 0,2 0 0,-3 0 0,0 3 0,3-2 0,-2 2 0,-1-3 0,3 0 0,-3 4 0,-3-4 0,5 4 0,-5-4 0,7 0 0,0 0 0,-4 0 0,3 0 0,-3 0 0,4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2-16T04:12:39.590"/>
    </inkml:context>
    <inkml:brush xml:id="br0">
      <inkml:brushProperty name="width" value="0.35" units="cm"/>
      <inkml:brushProperty name="height" value="0.35" units="cm"/>
    </inkml:brush>
  </inkml:definitions>
  <inkml:trace contextRef="#ctx0" brushRef="#br0">8814 77 24575,'-24'-4'0,"0"1"0,13 3 0,-11 0 0,-34 0 0,0 0 0,-28 0 0,16 0 0,1 0 0,-17 0 0,28 0 0,-40 0 0,56 0 0,-39 0 0,27 0 0,0 0 0,-12 0 0,28 0 0,-4 0 0,17 0 0,12 0 0,1 0 0,2 0 0,-2 0 0,-2 0 0,-42 0 0,-10 0 0,7 0 0,-5 0-492,1 0 0,-2 0 187,-7-1 1,1 2 304,15 2 0,1 1-443,-5-3 1,0 0 442,6 3 0,1 0 0,-41-4 0,33 0 0,3 0 0,0 0 0,0 0 0,37 0 0,8 0 983,4 0-448,-4 0 425,3 0-960,-14-5 0,-46 4 0,17-7 0,-6 0-492,-27 6 0,-7 1 0,2-5 0,-1 1 154,-6 4 0,2 2-154,13-1 0,3 0 99,5-1 0,6 2 393,-20 3 0,23-2 0,40 2 0,4-4 983,-1 0 0,-16 0-567,-31 0-416,-20 0 0,15 5 0,-3 0 0,19-4 0,-1 0 170,-24 4 1,-1-1-171,20-4 0,2 0 0,-8 0 0,-1 0 0,1 0 0,-1 0 0,-7 0 0,-1 0 0,6 0 0,1 0 0,-7 0 0,1 0 0,6 0 0,2 0 0,0 0 0,-1 0 0,-7 0 0,-1 0-488,6 0 0,1 0 488,-8 0 0,3 0 0,12 0 0,4 0 0,6 0 0,5 0 0,-11-3 0,22 2 0,26-6 983,2 7-363,2-4 363,-2 4-902,1 0-81,-1 0 0,-1 3 0,3-2 0,-3 3 0,1-4 0,2 0 0,-3 0 0,0 0 0,-24 0 0,-25 0 0,11 0 0,-5 0-492,-7 0 0,-1 0 269,-8 0 1,0 0 222,1 0 0,-1 0 0,0 0 0,1 0 0,-1 0 0,1 0 0,-2 0 0,2 0 0,7-4 0,1-2-92,7 2 0,4-2 92,-17-9 0,3 6 0,28-1 0,-4 9 0,17-4 0,9 2 0,2 2 983,2-5-551,2 5-234,-2-2-198,2 3 0,-3 0 0,0 0 0,3 0 0,-3 0 0,1 0 0,2 0 0,-3 0 0,0 0 0,3 0 0,-2 0 0,-1 0 0,0 0 0,-4 3 0,0-2 0,1 5 0,-1-5 0,-7 2 0,5-3 0,-13 0 0,6 0 0,-8 0 0,7 3 0,-5-2 0,14 2 0,-15-3 0,18 0 0,-9 0 0,14 0 0,-2 0 0,-1 0 0,3 0 0,-3 0 0,1 0 0,-16 0 0,0 5 0,-5-4 0,1 9 0,14-9 0,-7 4 0,12-5 0,0 0 0,4 0 0,-4 0 0,0 0 0,-1 0 0,2 0 0,3 0 0,-4 0 0,3 0 0,-3 0 0,0 0 0,3 0 0,-2 0 0,-1 3 0,3-2 0,-3 2 0,-3-3 0,5 3 0,-8-2 0,6 2 0,0-3 0,0 0 0,4 0 0,-4 0 0,3 0 0,-6 0 0,6 0 0,-3 0 0,1 0 0,-2 0 0,1 3 0,0-2 0,4 2 0,-4 1 0,3-4 0,-3 4 0,1-4 0,2 0 0,-3 0 0,4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80013" y="0"/>
            <a:ext cx="3962400" cy="344488"/>
          </a:xfrm>
          <a:prstGeom prst="rect">
            <a:avLst/>
          </a:prstGeom>
        </p:spPr>
        <p:txBody>
          <a:bodyPr vert="horz" lIns="91440" tIns="45720" rIns="91440" bIns="45720" rtlCol="0"/>
          <a:lstStyle>
            <a:lvl1pPr algn="r">
              <a:defRPr sz="1200"/>
            </a:lvl1pPr>
          </a:lstStyle>
          <a:p>
            <a:fld id="{7684A645-A268-4772-8E25-EFE39430184F}" type="datetimeFigureOut">
              <a:rPr lang="en-US" smtClean="0"/>
              <a:t>1/1/2025</a:t>
            </a:fld>
            <a:endParaRPr lang="en-US"/>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a:defRPr sz="1200"/>
            </a:lvl1pPr>
          </a:lstStyle>
          <a:p>
            <a:fld id="{86952303-8F11-47B6-AE24-1A82BB9C8755}" type="slidenum">
              <a:rPr lang="en-US" smtClean="0"/>
              <a:t>‹#›</a:t>
            </a:fld>
            <a:endParaRPr lang="en-US"/>
          </a:p>
        </p:txBody>
      </p:sp>
    </p:spTree>
    <p:extLst>
      <p:ext uri="{BB962C8B-B14F-4D97-AF65-F5344CB8AC3E}">
        <p14:creationId xmlns:p14="http://schemas.microsoft.com/office/powerpoint/2010/main" val="5796187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19425" y="971550"/>
            <a:ext cx="4660900" cy="26225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A90D67-5F87-4E57-B33E-D2FA5DE52EE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CF67746-E43E-4500-B5DF-4EE2FF7D24B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A804911-4153-4A22-BBC2-4647B13B2732}"/>
              </a:ext>
            </a:extLst>
          </p:cNvPr>
          <p:cNvSpPr>
            <a:spLocks noGrp="1"/>
          </p:cNvSpPr>
          <p:nvPr>
            <p:ph type="dt" sz="half" idx="10"/>
          </p:nvPr>
        </p:nvSpPr>
        <p:spPr/>
        <p:txBody>
          <a:bodyPr/>
          <a:lstStyle/>
          <a:p>
            <a:fld id="{6C1CBBBC-99AB-4835-857C-7C011D68616F}" type="datetimeFigureOut">
              <a:rPr lang="en-US" smtClean="0"/>
              <a:t>1/1/2025</a:t>
            </a:fld>
            <a:endParaRPr lang="en-US"/>
          </a:p>
        </p:txBody>
      </p:sp>
      <p:sp>
        <p:nvSpPr>
          <p:cNvPr id="5" name="Footer Placeholder 4">
            <a:extLst>
              <a:ext uri="{FF2B5EF4-FFF2-40B4-BE49-F238E27FC236}">
                <a16:creationId xmlns:a16="http://schemas.microsoft.com/office/drawing/2014/main" id="{33CB9C84-DA02-4DFC-A715-CC71E74ED7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A08573-9BE9-426A-B160-EBDAB8A2EE69}"/>
              </a:ext>
            </a:extLst>
          </p:cNvPr>
          <p:cNvSpPr>
            <a:spLocks noGrp="1"/>
          </p:cNvSpPr>
          <p:nvPr>
            <p:ph type="sldNum" sz="quarter" idx="12"/>
          </p:nvPr>
        </p:nvSpPr>
        <p:spPr/>
        <p:txBody>
          <a:bodyPr/>
          <a:lstStyle/>
          <a:p>
            <a:fld id="{926BD311-2961-4955-B927-0A1BCDA16994}" type="slidenum">
              <a:rPr lang="en-US" smtClean="0"/>
              <a:t>‹#›</a:t>
            </a:fld>
            <a:endParaRPr lang="en-US"/>
          </a:p>
        </p:txBody>
      </p:sp>
    </p:spTree>
    <p:extLst>
      <p:ext uri="{BB962C8B-B14F-4D97-AF65-F5344CB8AC3E}">
        <p14:creationId xmlns:p14="http://schemas.microsoft.com/office/powerpoint/2010/main" val="3653730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75BCCC-2394-44D1-8448-3D01AFB300A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3DBEF5D-203A-4CC5-A0FA-2C1809CA1D0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B7A929-4FA5-4FAE-B6FC-DC21DA0BD154}"/>
              </a:ext>
            </a:extLst>
          </p:cNvPr>
          <p:cNvSpPr>
            <a:spLocks noGrp="1"/>
          </p:cNvSpPr>
          <p:nvPr>
            <p:ph type="dt" sz="half" idx="10"/>
          </p:nvPr>
        </p:nvSpPr>
        <p:spPr/>
        <p:txBody>
          <a:bodyPr/>
          <a:lstStyle/>
          <a:p>
            <a:fld id="{6C1CBBBC-99AB-4835-857C-7C011D68616F}" type="datetimeFigureOut">
              <a:rPr lang="en-US" smtClean="0"/>
              <a:t>1/1/2025</a:t>
            </a:fld>
            <a:endParaRPr lang="en-US"/>
          </a:p>
        </p:txBody>
      </p:sp>
      <p:sp>
        <p:nvSpPr>
          <p:cNvPr id="5" name="Footer Placeholder 4">
            <a:extLst>
              <a:ext uri="{FF2B5EF4-FFF2-40B4-BE49-F238E27FC236}">
                <a16:creationId xmlns:a16="http://schemas.microsoft.com/office/drawing/2014/main" id="{BFBB7005-E71B-4894-A9CF-D3E98351FF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9FB45D-69BE-4356-B4C6-656ADAC11ED9}"/>
              </a:ext>
            </a:extLst>
          </p:cNvPr>
          <p:cNvSpPr>
            <a:spLocks noGrp="1"/>
          </p:cNvSpPr>
          <p:nvPr>
            <p:ph type="sldNum" sz="quarter" idx="12"/>
          </p:nvPr>
        </p:nvSpPr>
        <p:spPr/>
        <p:txBody>
          <a:bodyPr/>
          <a:lstStyle/>
          <a:p>
            <a:fld id="{926BD311-2961-4955-B927-0A1BCDA16994}" type="slidenum">
              <a:rPr lang="en-US" smtClean="0"/>
              <a:t>‹#›</a:t>
            </a:fld>
            <a:endParaRPr lang="en-US"/>
          </a:p>
        </p:txBody>
      </p:sp>
    </p:spTree>
    <p:extLst>
      <p:ext uri="{BB962C8B-B14F-4D97-AF65-F5344CB8AC3E}">
        <p14:creationId xmlns:p14="http://schemas.microsoft.com/office/powerpoint/2010/main" val="39815586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5C82DD3-31A5-4C84-8910-BC90C03932B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8227223-8334-4D19-B197-5CB3DB05DF5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253B70-96BF-4B7F-B4BB-DC128E4435C5}"/>
              </a:ext>
            </a:extLst>
          </p:cNvPr>
          <p:cNvSpPr>
            <a:spLocks noGrp="1"/>
          </p:cNvSpPr>
          <p:nvPr>
            <p:ph type="dt" sz="half" idx="10"/>
          </p:nvPr>
        </p:nvSpPr>
        <p:spPr/>
        <p:txBody>
          <a:bodyPr/>
          <a:lstStyle/>
          <a:p>
            <a:fld id="{6C1CBBBC-99AB-4835-857C-7C011D68616F}" type="datetimeFigureOut">
              <a:rPr lang="en-US" smtClean="0"/>
              <a:t>1/1/2025</a:t>
            </a:fld>
            <a:endParaRPr lang="en-US"/>
          </a:p>
        </p:txBody>
      </p:sp>
      <p:sp>
        <p:nvSpPr>
          <p:cNvPr id="5" name="Footer Placeholder 4">
            <a:extLst>
              <a:ext uri="{FF2B5EF4-FFF2-40B4-BE49-F238E27FC236}">
                <a16:creationId xmlns:a16="http://schemas.microsoft.com/office/drawing/2014/main" id="{228D2447-91D6-44C8-8594-36C387A5E5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12440E2-DB5F-463A-A58E-6C7F5094D20C}"/>
              </a:ext>
            </a:extLst>
          </p:cNvPr>
          <p:cNvSpPr>
            <a:spLocks noGrp="1"/>
          </p:cNvSpPr>
          <p:nvPr>
            <p:ph type="sldNum" sz="quarter" idx="12"/>
          </p:nvPr>
        </p:nvSpPr>
        <p:spPr/>
        <p:txBody>
          <a:bodyPr/>
          <a:lstStyle/>
          <a:p>
            <a:fld id="{926BD311-2961-4955-B927-0A1BCDA16994}" type="slidenum">
              <a:rPr lang="en-US" smtClean="0"/>
              <a:t>‹#›</a:t>
            </a:fld>
            <a:endParaRPr lang="en-US"/>
          </a:p>
        </p:txBody>
      </p:sp>
    </p:spTree>
    <p:extLst>
      <p:ext uri="{BB962C8B-B14F-4D97-AF65-F5344CB8AC3E}">
        <p14:creationId xmlns:p14="http://schemas.microsoft.com/office/powerpoint/2010/main" val="3859143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Slide 1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59197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2E321F-2A1F-4AEF-9FB3-2056382FBA2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208D219-D91C-4DAF-89D9-E4CBA8DEE53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33D541-74F3-4C20-A115-0DBBB57749CE}"/>
              </a:ext>
            </a:extLst>
          </p:cNvPr>
          <p:cNvSpPr>
            <a:spLocks noGrp="1"/>
          </p:cNvSpPr>
          <p:nvPr>
            <p:ph type="dt" sz="half" idx="10"/>
          </p:nvPr>
        </p:nvSpPr>
        <p:spPr/>
        <p:txBody>
          <a:bodyPr/>
          <a:lstStyle/>
          <a:p>
            <a:fld id="{6C1CBBBC-99AB-4835-857C-7C011D68616F}" type="datetimeFigureOut">
              <a:rPr lang="en-US" smtClean="0"/>
              <a:t>1/1/2025</a:t>
            </a:fld>
            <a:endParaRPr lang="en-US"/>
          </a:p>
        </p:txBody>
      </p:sp>
      <p:sp>
        <p:nvSpPr>
          <p:cNvPr id="5" name="Footer Placeholder 4">
            <a:extLst>
              <a:ext uri="{FF2B5EF4-FFF2-40B4-BE49-F238E27FC236}">
                <a16:creationId xmlns:a16="http://schemas.microsoft.com/office/drawing/2014/main" id="{2F3A576F-181C-45A0-B865-0CC49ADA5D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69321D-6C87-4954-B42E-B39EA2FD09DB}"/>
              </a:ext>
            </a:extLst>
          </p:cNvPr>
          <p:cNvSpPr>
            <a:spLocks noGrp="1"/>
          </p:cNvSpPr>
          <p:nvPr>
            <p:ph type="sldNum" sz="quarter" idx="12"/>
          </p:nvPr>
        </p:nvSpPr>
        <p:spPr/>
        <p:txBody>
          <a:bodyPr/>
          <a:lstStyle/>
          <a:p>
            <a:fld id="{926BD311-2961-4955-B927-0A1BCDA16994}" type="slidenum">
              <a:rPr lang="en-US" smtClean="0"/>
              <a:t>‹#›</a:t>
            </a:fld>
            <a:endParaRPr lang="en-US"/>
          </a:p>
        </p:txBody>
      </p:sp>
    </p:spTree>
    <p:extLst>
      <p:ext uri="{BB962C8B-B14F-4D97-AF65-F5344CB8AC3E}">
        <p14:creationId xmlns:p14="http://schemas.microsoft.com/office/powerpoint/2010/main" val="29771071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ED3590-0765-4511-9792-7951C5CDC33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17C29C9-CE03-40F3-B8AB-77F53E12DFF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5A3F10B-B0BF-4BAC-B177-9D931F9E0FAD}"/>
              </a:ext>
            </a:extLst>
          </p:cNvPr>
          <p:cNvSpPr>
            <a:spLocks noGrp="1"/>
          </p:cNvSpPr>
          <p:nvPr>
            <p:ph type="dt" sz="half" idx="10"/>
          </p:nvPr>
        </p:nvSpPr>
        <p:spPr/>
        <p:txBody>
          <a:bodyPr/>
          <a:lstStyle/>
          <a:p>
            <a:fld id="{6C1CBBBC-99AB-4835-857C-7C011D68616F}" type="datetimeFigureOut">
              <a:rPr lang="en-US" smtClean="0"/>
              <a:t>1/1/2025</a:t>
            </a:fld>
            <a:endParaRPr lang="en-US"/>
          </a:p>
        </p:txBody>
      </p:sp>
      <p:sp>
        <p:nvSpPr>
          <p:cNvPr id="5" name="Footer Placeholder 4">
            <a:extLst>
              <a:ext uri="{FF2B5EF4-FFF2-40B4-BE49-F238E27FC236}">
                <a16:creationId xmlns:a16="http://schemas.microsoft.com/office/drawing/2014/main" id="{22C868C2-5E91-4141-9868-17AFC0949B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213E66-8544-4B5A-BA28-978024A8F434}"/>
              </a:ext>
            </a:extLst>
          </p:cNvPr>
          <p:cNvSpPr>
            <a:spLocks noGrp="1"/>
          </p:cNvSpPr>
          <p:nvPr>
            <p:ph type="sldNum" sz="quarter" idx="12"/>
          </p:nvPr>
        </p:nvSpPr>
        <p:spPr/>
        <p:txBody>
          <a:bodyPr/>
          <a:lstStyle/>
          <a:p>
            <a:fld id="{926BD311-2961-4955-B927-0A1BCDA16994}" type="slidenum">
              <a:rPr lang="en-US" smtClean="0"/>
              <a:t>‹#›</a:t>
            </a:fld>
            <a:endParaRPr lang="en-US"/>
          </a:p>
        </p:txBody>
      </p:sp>
    </p:spTree>
    <p:extLst>
      <p:ext uri="{BB962C8B-B14F-4D97-AF65-F5344CB8AC3E}">
        <p14:creationId xmlns:p14="http://schemas.microsoft.com/office/powerpoint/2010/main" val="36090972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B48BC6-1209-4807-9997-401569F4AFD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28EAB2F-56CE-4BBE-B113-55C2CFEB8AE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6FA3041-D5EE-49EF-A728-E14019F1F71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3A01A03-2CEE-433C-9717-10E239AF05E9}"/>
              </a:ext>
            </a:extLst>
          </p:cNvPr>
          <p:cNvSpPr>
            <a:spLocks noGrp="1"/>
          </p:cNvSpPr>
          <p:nvPr>
            <p:ph type="dt" sz="half" idx="10"/>
          </p:nvPr>
        </p:nvSpPr>
        <p:spPr/>
        <p:txBody>
          <a:bodyPr/>
          <a:lstStyle/>
          <a:p>
            <a:fld id="{6C1CBBBC-99AB-4835-857C-7C011D68616F}" type="datetimeFigureOut">
              <a:rPr lang="en-US" smtClean="0"/>
              <a:t>1/1/2025</a:t>
            </a:fld>
            <a:endParaRPr lang="en-US"/>
          </a:p>
        </p:txBody>
      </p:sp>
      <p:sp>
        <p:nvSpPr>
          <p:cNvPr id="6" name="Footer Placeholder 5">
            <a:extLst>
              <a:ext uri="{FF2B5EF4-FFF2-40B4-BE49-F238E27FC236}">
                <a16:creationId xmlns:a16="http://schemas.microsoft.com/office/drawing/2014/main" id="{4AF99B6C-BD05-494F-B4E3-3833F624CA9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045C808-5A54-4466-B92E-5CC53F792042}"/>
              </a:ext>
            </a:extLst>
          </p:cNvPr>
          <p:cNvSpPr>
            <a:spLocks noGrp="1"/>
          </p:cNvSpPr>
          <p:nvPr>
            <p:ph type="sldNum" sz="quarter" idx="12"/>
          </p:nvPr>
        </p:nvSpPr>
        <p:spPr/>
        <p:txBody>
          <a:bodyPr/>
          <a:lstStyle/>
          <a:p>
            <a:fld id="{926BD311-2961-4955-B927-0A1BCDA16994}" type="slidenum">
              <a:rPr lang="en-US" smtClean="0"/>
              <a:t>‹#›</a:t>
            </a:fld>
            <a:endParaRPr lang="en-US"/>
          </a:p>
        </p:txBody>
      </p:sp>
    </p:spTree>
    <p:extLst>
      <p:ext uri="{BB962C8B-B14F-4D97-AF65-F5344CB8AC3E}">
        <p14:creationId xmlns:p14="http://schemas.microsoft.com/office/powerpoint/2010/main" val="15237847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E1BD7-1995-4D99-806B-9DDA5158D13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A3E1DBF-0D2A-4FB7-A7CD-538066E2BE1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BAE59C6-B031-4957-83CA-0676576D5F0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4169C5F-0AE1-41AC-A92F-D0DCF201EB4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B8E4F5B-4E2C-4F69-9619-79AB00EC1E7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6B43930-E84E-4765-8C2B-0EFA56F2908D}"/>
              </a:ext>
            </a:extLst>
          </p:cNvPr>
          <p:cNvSpPr>
            <a:spLocks noGrp="1"/>
          </p:cNvSpPr>
          <p:nvPr>
            <p:ph type="dt" sz="half" idx="10"/>
          </p:nvPr>
        </p:nvSpPr>
        <p:spPr/>
        <p:txBody>
          <a:bodyPr/>
          <a:lstStyle/>
          <a:p>
            <a:fld id="{6C1CBBBC-99AB-4835-857C-7C011D68616F}" type="datetimeFigureOut">
              <a:rPr lang="en-US" smtClean="0"/>
              <a:t>1/1/2025</a:t>
            </a:fld>
            <a:endParaRPr lang="en-US"/>
          </a:p>
        </p:txBody>
      </p:sp>
      <p:sp>
        <p:nvSpPr>
          <p:cNvPr id="8" name="Footer Placeholder 7">
            <a:extLst>
              <a:ext uri="{FF2B5EF4-FFF2-40B4-BE49-F238E27FC236}">
                <a16:creationId xmlns:a16="http://schemas.microsoft.com/office/drawing/2014/main" id="{9A4414D1-778E-4C1B-8F30-9DF389470D8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2DD7A25-360F-4AD3-9273-1A1F360C3C6B}"/>
              </a:ext>
            </a:extLst>
          </p:cNvPr>
          <p:cNvSpPr>
            <a:spLocks noGrp="1"/>
          </p:cNvSpPr>
          <p:nvPr>
            <p:ph type="sldNum" sz="quarter" idx="12"/>
          </p:nvPr>
        </p:nvSpPr>
        <p:spPr/>
        <p:txBody>
          <a:bodyPr/>
          <a:lstStyle/>
          <a:p>
            <a:fld id="{926BD311-2961-4955-B927-0A1BCDA16994}" type="slidenum">
              <a:rPr lang="en-US" smtClean="0"/>
              <a:t>‹#›</a:t>
            </a:fld>
            <a:endParaRPr lang="en-US"/>
          </a:p>
        </p:txBody>
      </p:sp>
    </p:spTree>
    <p:extLst>
      <p:ext uri="{BB962C8B-B14F-4D97-AF65-F5344CB8AC3E}">
        <p14:creationId xmlns:p14="http://schemas.microsoft.com/office/powerpoint/2010/main" val="38797143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546145-B85B-42AF-9553-F8909829020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DC017C5-C7F0-4BEA-8F72-87C72B9A2C09}"/>
              </a:ext>
            </a:extLst>
          </p:cNvPr>
          <p:cNvSpPr>
            <a:spLocks noGrp="1"/>
          </p:cNvSpPr>
          <p:nvPr>
            <p:ph type="dt" sz="half" idx="10"/>
          </p:nvPr>
        </p:nvSpPr>
        <p:spPr/>
        <p:txBody>
          <a:bodyPr/>
          <a:lstStyle/>
          <a:p>
            <a:fld id="{6C1CBBBC-99AB-4835-857C-7C011D68616F}" type="datetimeFigureOut">
              <a:rPr lang="en-US" smtClean="0"/>
              <a:t>1/1/2025</a:t>
            </a:fld>
            <a:endParaRPr lang="en-US"/>
          </a:p>
        </p:txBody>
      </p:sp>
      <p:sp>
        <p:nvSpPr>
          <p:cNvPr id="4" name="Footer Placeholder 3">
            <a:extLst>
              <a:ext uri="{FF2B5EF4-FFF2-40B4-BE49-F238E27FC236}">
                <a16:creationId xmlns:a16="http://schemas.microsoft.com/office/drawing/2014/main" id="{07E688C4-2AB2-429B-8DA5-DE9DADB30A7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7CB7EA9-1666-4896-B5A7-B9B07AC3520C}"/>
              </a:ext>
            </a:extLst>
          </p:cNvPr>
          <p:cNvSpPr>
            <a:spLocks noGrp="1"/>
          </p:cNvSpPr>
          <p:nvPr>
            <p:ph type="sldNum" sz="quarter" idx="12"/>
          </p:nvPr>
        </p:nvSpPr>
        <p:spPr/>
        <p:txBody>
          <a:bodyPr/>
          <a:lstStyle/>
          <a:p>
            <a:fld id="{926BD311-2961-4955-B927-0A1BCDA16994}" type="slidenum">
              <a:rPr lang="en-US" smtClean="0"/>
              <a:t>‹#›</a:t>
            </a:fld>
            <a:endParaRPr lang="en-US"/>
          </a:p>
        </p:txBody>
      </p:sp>
    </p:spTree>
    <p:extLst>
      <p:ext uri="{BB962C8B-B14F-4D97-AF65-F5344CB8AC3E}">
        <p14:creationId xmlns:p14="http://schemas.microsoft.com/office/powerpoint/2010/main" val="39971459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CF6C50D-0D03-4C85-B5A7-CC839825890C}"/>
              </a:ext>
            </a:extLst>
          </p:cNvPr>
          <p:cNvSpPr>
            <a:spLocks noGrp="1"/>
          </p:cNvSpPr>
          <p:nvPr>
            <p:ph type="dt" sz="half" idx="10"/>
          </p:nvPr>
        </p:nvSpPr>
        <p:spPr/>
        <p:txBody>
          <a:bodyPr/>
          <a:lstStyle/>
          <a:p>
            <a:fld id="{6C1CBBBC-99AB-4835-857C-7C011D68616F}" type="datetimeFigureOut">
              <a:rPr lang="en-US" smtClean="0"/>
              <a:t>1/1/2025</a:t>
            </a:fld>
            <a:endParaRPr lang="en-US"/>
          </a:p>
        </p:txBody>
      </p:sp>
      <p:sp>
        <p:nvSpPr>
          <p:cNvPr id="3" name="Footer Placeholder 2">
            <a:extLst>
              <a:ext uri="{FF2B5EF4-FFF2-40B4-BE49-F238E27FC236}">
                <a16:creationId xmlns:a16="http://schemas.microsoft.com/office/drawing/2014/main" id="{D6D6E435-48CF-4D76-A4CB-547CC72A90D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F222BCE-040A-4468-8A62-80DC783D01D4}"/>
              </a:ext>
            </a:extLst>
          </p:cNvPr>
          <p:cNvSpPr>
            <a:spLocks noGrp="1"/>
          </p:cNvSpPr>
          <p:nvPr>
            <p:ph type="sldNum" sz="quarter" idx="12"/>
          </p:nvPr>
        </p:nvSpPr>
        <p:spPr/>
        <p:txBody>
          <a:bodyPr/>
          <a:lstStyle/>
          <a:p>
            <a:fld id="{926BD311-2961-4955-B927-0A1BCDA16994}" type="slidenum">
              <a:rPr lang="en-US" smtClean="0"/>
              <a:t>‹#›</a:t>
            </a:fld>
            <a:endParaRPr lang="en-US"/>
          </a:p>
        </p:txBody>
      </p:sp>
    </p:spTree>
    <p:extLst>
      <p:ext uri="{BB962C8B-B14F-4D97-AF65-F5344CB8AC3E}">
        <p14:creationId xmlns:p14="http://schemas.microsoft.com/office/powerpoint/2010/main" val="8739266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D5EA7-B553-43B0-B234-99A187DA9D3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F5FC6C4-8806-4E81-B72E-F3341DB3D9C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4C1F476-E025-4B94-B6C4-0770681E70B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BEA33B3-F50A-4443-9A6D-D05132D2445C}"/>
              </a:ext>
            </a:extLst>
          </p:cNvPr>
          <p:cNvSpPr>
            <a:spLocks noGrp="1"/>
          </p:cNvSpPr>
          <p:nvPr>
            <p:ph type="dt" sz="half" idx="10"/>
          </p:nvPr>
        </p:nvSpPr>
        <p:spPr/>
        <p:txBody>
          <a:bodyPr/>
          <a:lstStyle/>
          <a:p>
            <a:fld id="{6C1CBBBC-99AB-4835-857C-7C011D68616F}" type="datetimeFigureOut">
              <a:rPr lang="en-US" smtClean="0"/>
              <a:t>1/1/2025</a:t>
            </a:fld>
            <a:endParaRPr lang="en-US"/>
          </a:p>
        </p:txBody>
      </p:sp>
      <p:sp>
        <p:nvSpPr>
          <p:cNvPr id="6" name="Footer Placeholder 5">
            <a:extLst>
              <a:ext uri="{FF2B5EF4-FFF2-40B4-BE49-F238E27FC236}">
                <a16:creationId xmlns:a16="http://schemas.microsoft.com/office/drawing/2014/main" id="{63144727-0DA4-4202-B86E-1DA5309D29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D6C3401-5D55-4587-91C9-EDFD3AFEAFEA}"/>
              </a:ext>
            </a:extLst>
          </p:cNvPr>
          <p:cNvSpPr>
            <a:spLocks noGrp="1"/>
          </p:cNvSpPr>
          <p:nvPr>
            <p:ph type="sldNum" sz="quarter" idx="12"/>
          </p:nvPr>
        </p:nvSpPr>
        <p:spPr/>
        <p:txBody>
          <a:bodyPr/>
          <a:lstStyle/>
          <a:p>
            <a:fld id="{926BD311-2961-4955-B927-0A1BCDA16994}" type="slidenum">
              <a:rPr lang="en-US" smtClean="0"/>
              <a:t>‹#›</a:t>
            </a:fld>
            <a:endParaRPr lang="en-US"/>
          </a:p>
        </p:txBody>
      </p:sp>
    </p:spTree>
    <p:extLst>
      <p:ext uri="{BB962C8B-B14F-4D97-AF65-F5344CB8AC3E}">
        <p14:creationId xmlns:p14="http://schemas.microsoft.com/office/powerpoint/2010/main" val="31632047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55AE56-6CB5-4FDF-84EE-E7EE74F201A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B5D2D1A-5F66-4988-8BD2-5BF16D4198D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2E0ED14-0D7E-41D6-9A68-BCE6BD5370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BF7D5E-6575-4906-9FB6-2C158D87A29D}"/>
              </a:ext>
            </a:extLst>
          </p:cNvPr>
          <p:cNvSpPr>
            <a:spLocks noGrp="1"/>
          </p:cNvSpPr>
          <p:nvPr>
            <p:ph type="dt" sz="half" idx="10"/>
          </p:nvPr>
        </p:nvSpPr>
        <p:spPr/>
        <p:txBody>
          <a:bodyPr/>
          <a:lstStyle/>
          <a:p>
            <a:fld id="{6C1CBBBC-99AB-4835-857C-7C011D68616F}" type="datetimeFigureOut">
              <a:rPr lang="en-US" smtClean="0"/>
              <a:t>1/1/2025</a:t>
            </a:fld>
            <a:endParaRPr lang="en-US"/>
          </a:p>
        </p:txBody>
      </p:sp>
      <p:sp>
        <p:nvSpPr>
          <p:cNvPr id="6" name="Footer Placeholder 5">
            <a:extLst>
              <a:ext uri="{FF2B5EF4-FFF2-40B4-BE49-F238E27FC236}">
                <a16:creationId xmlns:a16="http://schemas.microsoft.com/office/drawing/2014/main" id="{52BE1C05-A95B-4BAD-BF13-56F64BBFC9D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6E51DFC-D8D3-475F-9FA1-64D40D5CCEF7}"/>
              </a:ext>
            </a:extLst>
          </p:cNvPr>
          <p:cNvSpPr>
            <a:spLocks noGrp="1"/>
          </p:cNvSpPr>
          <p:nvPr>
            <p:ph type="sldNum" sz="quarter" idx="12"/>
          </p:nvPr>
        </p:nvSpPr>
        <p:spPr/>
        <p:txBody>
          <a:bodyPr/>
          <a:lstStyle/>
          <a:p>
            <a:fld id="{926BD311-2961-4955-B927-0A1BCDA16994}" type="slidenum">
              <a:rPr lang="en-US" smtClean="0"/>
              <a:t>‹#›</a:t>
            </a:fld>
            <a:endParaRPr lang="en-US"/>
          </a:p>
        </p:txBody>
      </p:sp>
    </p:spTree>
    <p:extLst>
      <p:ext uri="{BB962C8B-B14F-4D97-AF65-F5344CB8AC3E}">
        <p14:creationId xmlns:p14="http://schemas.microsoft.com/office/powerpoint/2010/main" val="23200681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74B0FE6-466E-442A-A43E-E88C264831E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89BC5BF-7ECC-4D9B-9FD3-220AEDC95C8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F5C2A2-04A6-4865-90BF-07A880124D8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1CBBBC-99AB-4835-857C-7C011D68616F}" type="datetimeFigureOut">
              <a:rPr lang="en-US" smtClean="0"/>
              <a:t>1/1/2025</a:t>
            </a:fld>
            <a:endParaRPr lang="en-US"/>
          </a:p>
        </p:txBody>
      </p:sp>
      <p:sp>
        <p:nvSpPr>
          <p:cNvPr id="5" name="Footer Placeholder 4">
            <a:extLst>
              <a:ext uri="{FF2B5EF4-FFF2-40B4-BE49-F238E27FC236}">
                <a16:creationId xmlns:a16="http://schemas.microsoft.com/office/drawing/2014/main" id="{7BB3EDC9-1044-4289-9E0A-136D9E401DB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923AC6F-E7FD-4961-A969-4188B1D3DF0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6BD311-2961-4955-B927-0A1BCDA16994}" type="slidenum">
              <a:rPr lang="en-US" smtClean="0"/>
              <a:t>‹#›</a:t>
            </a:fld>
            <a:endParaRPr lang="en-US"/>
          </a:p>
        </p:txBody>
      </p:sp>
    </p:spTree>
    <p:extLst>
      <p:ext uri="{BB962C8B-B14F-4D97-AF65-F5344CB8AC3E}">
        <p14:creationId xmlns:p14="http://schemas.microsoft.com/office/powerpoint/2010/main" val="28091143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108.jpg"/><Relationship Id="rId2" Type="http://schemas.openxmlformats.org/officeDocument/2006/relationships/image" Target="../media/image107.png"/><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3" Type="http://schemas.openxmlformats.org/officeDocument/2006/relationships/image" Target="../media/image110.jpg"/><Relationship Id="rId2" Type="http://schemas.openxmlformats.org/officeDocument/2006/relationships/image" Target="../media/image109.jpg"/><Relationship Id="rId1" Type="http://schemas.openxmlformats.org/officeDocument/2006/relationships/slideLayout" Target="../slideLayouts/slideLayout7.xml"/><Relationship Id="rId6" Type="http://schemas.openxmlformats.org/officeDocument/2006/relationships/image" Target="../media/image113.jpg"/><Relationship Id="rId5" Type="http://schemas.openxmlformats.org/officeDocument/2006/relationships/image" Target="../media/image112.jpg"/><Relationship Id="rId4" Type="http://schemas.openxmlformats.org/officeDocument/2006/relationships/image" Target="../media/image111.jp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2" Type="http://schemas.openxmlformats.org/officeDocument/2006/relationships/image" Target="../media/image114.emf"/><Relationship Id="rId1" Type="http://schemas.openxmlformats.org/officeDocument/2006/relationships/slideLayout" Target="../slideLayouts/slideLayout6.xml"/></Relationships>
</file>

<file path=ppt/slides/_rels/slide105.xml.rels><?xml version="1.0" encoding="UTF-8" standalone="yes"?>
<Relationships xmlns="http://schemas.openxmlformats.org/package/2006/relationships"><Relationship Id="rId2" Type="http://schemas.openxmlformats.org/officeDocument/2006/relationships/image" Target="../media/image115.emf"/><Relationship Id="rId1"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2" Type="http://schemas.openxmlformats.org/officeDocument/2006/relationships/image" Target="../media/image116.emf"/><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2" Type="http://schemas.openxmlformats.org/officeDocument/2006/relationships/image" Target="../media/image117.emf"/><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2" Type="http://schemas.openxmlformats.org/officeDocument/2006/relationships/image" Target="../media/image118.emf"/><Relationship Id="rId1" Type="http://schemas.openxmlformats.org/officeDocument/2006/relationships/slideLayout" Target="../slideLayouts/slideLayout6.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119.emf"/><Relationship Id="rId1" Type="http://schemas.openxmlformats.org/officeDocument/2006/relationships/slideLayout" Target="../slideLayouts/slideLayout6.xml"/></Relationships>
</file>

<file path=ppt/slides/_rels/slide111.xml.rels><?xml version="1.0" encoding="UTF-8" standalone="yes"?>
<Relationships xmlns="http://schemas.openxmlformats.org/package/2006/relationships"><Relationship Id="rId2" Type="http://schemas.openxmlformats.org/officeDocument/2006/relationships/image" Target="../media/image120.emf"/><Relationship Id="rId1" Type="http://schemas.openxmlformats.org/officeDocument/2006/relationships/slideLayout" Target="../slideLayouts/slideLayout6.xml"/></Relationships>
</file>

<file path=ppt/slides/_rels/slide112.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121.emf"/><Relationship Id="rId1" Type="http://schemas.openxmlformats.org/officeDocument/2006/relationships/slideLayout" Target="../slideLayouts/slideLayout6.xml"/><Relationship Id="rId6" Type="http://schemas.openxmlformats.org/officeDocument/2006/relationships/image" Target="../media/image130.png"/><Relationship Id="rId5" Type="http://schemas.openxmlformats.org/officeDocument/2006/relationships/customXml" Target="../ink/ink2.xml"/><Relationship Id="rId4" Type="http://schemas.openxmlformats.org/officeDocument/2006/relationships/image" Target="../media/image129.pn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4.xml.rels><?xml version="1.0" encoding="UTF-8" standalone="yes"?>
<Relationships xmlns="http://schemas.openxmlformats.org/package/2006/relationships"><Relationship Id="rId2" Type="http://schemas.openxmlformats.org/officeDocument/2006/relationships/image" Target="../media/image122.emf"/><Relationship Id="rId1" Type="http://schemas.openxmlformats.org/officeDocument/2006/relationships/slideLayout" Target="../slideLayouts/slideLayout6.xml"/></Relationships>
</file>

<file path=ppt/slides/_rels/slide115.xml.rels><?xml version="1.0" encoding="UTF-8" standalone="yes"?>
<Relationships xmlns="http://schemas.openxmlformats.org/package/2006/relationships"><Relationship Id="rId2" Type="http://schemas.openxmlformats.org/officeDocument/2006/relationships/image" Target="../media/image123.emf"/><Relationship Id="rId1" Type="http://schemas.openxmlformats.org/officeDocument/2006/relationships/slideLayout" Target="../slideLayouts/slideLayout6.xml"/></Relationships>
</file>

<file path=ppt/slides/_rels/slide116.xml.rels><?xml version="1.0" encoding="UTF-8" standalone="yes"?>
<Relationships xmlns="http://schemas.openxmlformats.org/package/2006/relationships"><Relationship Id="rId2" Type="http://schemas.openxmlformats.org/officeDocument/2006/relationships/image" Target="../media/image124.emf"/><Relationship Id="rId1" Type="http://schemas.openxmlformats.org/officeDocument/2006/relationships/slideLayout" Target="../slideLayouts/slideLayout6.xml"/></Relationships>
</file>

<file path=ppt/slides/_rels/slide117.xml.rels><?xml version="1.0" encoding="UTF-8" standalone="yes"?>
<Relationships xmlns="http://schemas.openxmlformats.org/package/2006/relationships"><Relationship Id="rId2" Type="http://schemas.openxmlformats.org/officeDocument/2006/relationships/image" Target="../media/image125.emf"/><Relationship Id="rId1" Type="http://schemas.openxmlformats.org/officeDocument/2006/relationships/slideLayout" Target="../slideLayouts/slideLayout6.xml"/></Relationships>
</file>

<file path=ppt/slides/_rels/slide118.xml.rels><?xml version="1.0" encoding="UTF-8" standalone="yes"?>
<Relationships xmlns="http://schemas.openxmlformats.org/package/2006/relationships"><Relationship Id="rId2" Type="http://schemas.openxmlformats.org/officeDocument/2006/relationships/image" Target="../media/image126.emf"/><Relationship Id="rId1" Type="http://schemas.openxmlformats.org/officeDocument/2006/relationships/slideLayout" Target="../slideLayouts/slideLayout6.xml"/></Relationships>
</file>

<file path=ppt/slides/_rels/slide119.xml.rels><?xml version="1.0" encoding="UTF-8" standalone="yes"?>
<Relationships xmlns="http://schemas.openxmlformats.org/package/2006/relationships"><Relationship Id="rId2" Type="http://schemas.openxmlformats.org/officeDocument/2006/relationships/image" Target="../media/image127.emf"/><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20.xml.rels><?xml version="1.0" encoding="UTF-8" standalone="yes"?>
<Relationships xmlns="http://schemas.openxmlformats.org/package/2006/relationships"><Relationship Id="rId2" Type="http://schemas.openxmlformats.org/officeDocument/2006/relationships/image" Target="../media/image127.emf"/><Relationship Id="rId1" Type="http://schemas.openxmlformats.org/officeDocument/2006/relationships/slideLayout" Target="../slideLayouts/slideLayout6.xml"/></Relationships>
</file>

<file path=ppt/slides/_rels/slide121.xml.rels><?xml version="1.0" encoding="UTF-8" standalone="yes"?>
<Relationships xmlns="http://schemas.openxmlformats.org/package/2006/relationships"><Relationship Id="rId2" Type="http://schemas.openxmlformats.org/officeDocument/2006/relationships/image" Target="../media/image128.emf"/><Relationship Id="rId1" Type="http://schemas.openxmlformats.org/officeDocument/2006/relationships/slideLayout" Target="../slideLayouts/slideLayout6.xml"/></Relationships>
</file>

<file path=ppt/slides/_rels/slide122.xml.rels><?xml version="1.0" encoding="UTF-8" standalone="yes"?>
<Relationships xmlns="http://schemas.openxmlformats.org/package/2006/relationships"><Relationship Id="rId2" Type="http://schemas.openxmlformats.org/officeDocument/2006/relationships/image" Target="../media/image129.emf"/><Relationship Id="rId1" Type="http://schemas.openxmlformats.org/officeDocument/2006/relationships/slideLayout" Target="../slideLayouts/slideLayout6.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s://www.youtube.com/watch?v=hxMzfHuk5Po" TargetMode="External"/><Relationship Id="rId2" Type="http://schemas.openxmlformats.org/officeDocument/2006/relationships/hyperlink" Target="https://www.youtube.com/watch?v=ZxXgX4GG-9g" TargetMode="Externa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3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4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7.png"/></Relationships>
</file>

<file path=ppt/slides/_rels/slide4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2.pn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4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32.png"/></Relationships>
</file>

<file path=ppt/slides/_rels/slide4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4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7.png"/></Relationships>
</file>

<file path=ppt/slides/_rels/slide4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0.png"/></Relationships>
</file>

<file path=ppt/slides/_rels/slide4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0.png"/><Relationship Id="rId4" Type="http://schemas.openxmlformats.org/officeDocument/2006/relationships/image" Target="../media/image29.png"/></Relationships>
</file>

<file path=ppt/slides/_rels/slide4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34.png"/><Relationship Id="rId4" Type="http://schemas.openxmlformats.org/officeDocument/2006/relationships/image" Target="../media/image30.png"/></Relationships>
</file>

<file path=ppt/slides/_rels/slide4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5.png"/><Relationship Id="rId4" Type="http://schemas.openxmlformats.org/officeDocument/2006/relationships/image" Target="../media/image29.png"/></Relationships>
</file>

<file path=ppt/slides/_rels/slide5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4.png"/><Relationship Id="rId4" Type="http://schemas.openxmlformats.org/officeDocument/2006/relationships/image" Target="../media/image30.png"/></Relationships>
</file>

<file path=ppt/slides/_rels/slide52.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28.png"/><Relationship Id="rId7" Type="http://schemas.openxmlformats.org/officeDocument/2006/relationships/image" Target="../media/image34.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37.png"/></Relationships>
</file>

<file path=ppt/slides/_rels/slide53.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png"/><Relationship Id="rId3" Type="http://schemas.openxmlformats.org/officeDocument/2006/relationships/image" Target="../media/image29.png"/><Relationship Id="rId7" Type="http://schemas.openxmlformats.org/officeDocument/2006/relationships/image" Target="../media/image40.png"/><Relationship Id="rId12" Type="http://schemas.openxmlformats.org/officeDocument/2006/relationships/image" Target="../media/image45.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38.png"/><Relationship Id="rId15" Type="http://schemas.openxmlformats.org/officeDocument/2006/relationships/image" Target="../media/image47.png"/><Relationship Id="rId10" Type="http://schemas.openxmlformats.org/officeDocument/2006/relationships/image" Target="../media/image43.png"/><Relationship Id="rId4" Type="http://schemas.openxmlformats.org/officeDocument/2006/relationships/image" Target="../media/image30.png"/><Relationship Id="rId9" Type="http://schemas.openxmlformats.org/officeDocument/2006/relationships/image" Target="../media/image42.png"/><Relationship Id="rId14" Type="http://schemas.openxmlformats.org/officeDocument/2006/relationships/image" Target="../media/image27.png"/></Relationships>
</file>

<file path=ppt/slides/_rels/slide54.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png"/><Relationship Id="rId18" Type="http://schemas.openxmlformats.org/officeDocument/2006/relationships/image" Target="../media/image49.png"/><Relationship Id="rId3" Type="http://schemas.openxmlformats.org/officeDocument/2006/relationships/image" Target="../media/image31.png"/><Relationship Id="rId21" Type="http://schemas.openxmlformats.org/officeDocument/2006/relationships/image" Target="../media/image52.png"/><Relationship Id="rId7" Type="http://schemas.openxmlformats.org/officeDocument/2006/relationships/image" Target="../media/image38.png"/><Relationship Id="rId12" Type="http://schemas.openxmlformats.org/officeDocument/2006/relationships/image" Target="../media/image43.png"/><Relationship Id="rId17" Type="http://schemas.openxmlformats.org/officeDocument/2006/relationships/image" Target="../media/image47.png"/><Relationship Id="rId2" Type="http://schemas.openxmlformats.org/officeDocument/2006/relationships/image" Target="../media/image28.png"/><Relationship Id="rId16" Type="http://schemas.openxmlformats.org/officeDocument/2006/relationships/image" Target="../media/image27.png"/><Relationship Id="rId20"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48.png"/><Relationship Id="rId11" Type="http://schemas.openxmlformats.org/officeDocument/2006/relationships/image" Target="../media/image42.png"/><Relationship Id="rId5" Type="http://schemas.openxmlformats.org/officeDocument/2006/relationships/image" Target="../media/image30.png"/><Relationship Id="rId15" Type="http://schemas.openxmlformats.org/officeDocument/2006/relationships/image" Target="../media/image46.png"/><Relationship Id="rId10" Type="http://schemas.openxmlformats.org/officeDocument/2006/relationships/image" Target="../media/image41.png"/><Relationship Id="rId19" Type="http://schemas.openxmlformats.org/officeDocument/2006/relationships/image" Target="../media/image50.png"/><Relationship Id="rId4" Type="http://schemas.openxmlformats.org/officeDocument/2006/relationships/image" Target="../media/image29.png"/><Relationship Id="rId9" Type="http://schemas.openxmlformats.org/officeDocument/2006/relationships/image" Target="../media/image40.png"/><Relationship Id="rId14" Type="http://schemas.openxmlformats.org/officeDocument/2006/relationships/image" Target="../media/image45.png"/></Relationships>
</file>

<file path=ppt/slides/_rels/slide55.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png"/><Relationship Id="rId3" Type="http://schemas.openxmlformats.org/officeDocument/2006/relationships/image" Target="../media/image29.png"/><Relationship Id="rId7" Type="http://schemas.openxmlformats.org/officeDocument/2006/relationships/image" Target="../media/image40.png"/><Relationship Id="rId12" Type="http://schemas.openxmlformats.org/officeDocument/2006/relationships/image" Target="../media/image45.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38.png"/><Relationship Id="rId15" Type="http://schemas.openxmlformats.org/officeDocument/2006/relationships/image" Target="../media/image47.png"/><Relationship Id="rId10" Type="http://schemas.openxmlformats.org/officeDocument/2006/relationships/image" Target="../media/image43.png"/><Relationship Id="rId4" Type="http://schemas.openxmlformats.org/officeDocument/2006/relationships/image" Target="../media/image35.png"/><Relationship Id="rId9" Type="http://schemas.openxmlformats.org/officeDocument/2006/relationships/image" Target="../media/image42.png"/><Relationship Id="rId14" Type="http://schemas.openxmlformats.org/officeDocument/2006/relationships/image" Target="../media/image27.png"/></Relationships>
</file>

<file path=ppt/slides/_rels/slide56.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42.png"/><Relationship Id="rId18" Type="http://schemas.openxmlformats.org/officeDocument/2006/relationships/image" Target="../media/image27.png"/><Relationship Id="rId3" Type="http://schemas.openxmlformats.org/officeDocument/2006/relationships/image" Target="../media/image31.png"/><Relationship Id="rId21" Type="http://schemas.openxmlformats.org/officeDocument/2006/relationships/image" Target="../media/image54.png"/><Relationship Id="rId7" Type="http://schemas.openxmlformats.org/officeDocument/2006/relationships/image" Target="../media/image51.png"/><Relationship Id="rId12" Type="http://schemas.openxmlformats.org/officeDocument/2006/relationships/image" Target="../media/image41.png"/><Relationship Id="rId17" Type="http://schemas.openxmlformats.org/officeDocument/2006/relationships/image" Target="../media/image46.png"/><Relationship Id="rId2" Type="http://schemas.openxmlformats.org/officeDocument/2006/relationships/image" Target="../media/image28.png"/><Relationship Id="rId16" Type="http://schemas.openxmlformats.org/officeDocument/2006/relationships/image" Target="../media/image45.png"/><Relationship Id="rId20"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50.png"/><Relationship Id="rId11" Type="http://schemas.openxmlformats.org/officeDocument/2006/relationships/image" Target="../media/image40.png"/><Relationship Id="rId5" Type="http://schemas.openxmlformats.org/officeDocument/2006/relationships/image" Target="../media/image49.png"/><Relationship Id="rId15" Type="http://schemas.openxmlformats.org/officeDocument/2006/relationships/image" Target="../media/image44.png"/><Relationship Id="rId10" Type="http://schemas.openxmlformats.org/officeDocument/2006/relationships/image" Target="../media/image39.png"/><Relationship Id="rId19" Type="http://schemas.openxmlformats.org/officeDocument/2006/relationships/image" Target="../media/image47.png"/><Relationship Id="rId4" Type="http://schemas.openxmlformats.org/officeDocument/2006/relationships/image" Target="../media/image48.png"/><Relationship Id="rId9" Type="http://schemas.openxmlformats.org/officeDocument/2006/relationships/image" Target="../media/image38.png"/><Relationship Id="rId14" Type="http://schemas.openxmlformats.org/officeDocument/2006/relationships/image" Target="../media/image43.png"/></Relationships>
</file>

<file path=ppt/slides/_rels/slide57.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image" Target="../media/image55.png"/><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58.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61.png"/><Relationship Id="rId7" Type="http://schemas.openxmlformats.org/officeDocument/2006/relationships/image" Target="../media/image57.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56.png"/><Relationship Id="rId11" Type="http://schemas.openxmlformats.org/officeDocument/2006/relationships/image" Target="../media/image46.png"/><Relationship Id="rId5" Type="http://schemas.openxmlformats.org/officeDocument/2006/relationships/image" Target="../media/image55.png"/><Relationship Id="rId10" Type="http://schemas.openxmlformats.org/officeDocument/2006/relationships/image" Target="../media/image60.png"/><Relationship Id="rId4" Type="http://schemas.openxmlformats.org/officeDocument/2006/relationships/image" Target="../media/image62.png"/><Relationship Id="rId9" Type="http://schemas.openxmlformats.org/officeDocument/2006/relationships/image" Target="../media/image59.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83.emf"/><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84.emf"/><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85.emf"/><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86.emf"/><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87.emf"/><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88.emf"/><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89.emf"/><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6.xml"/><Relationship Id="rId5" Type="http://schemas.openxmlformats.org/officeDocument/2006/relationships/image" Target="../media/image93.png"/><Relationship Id="rId4" Type="http://schemas.openxmlformats.org/officeDocument/2006/relationships/image" Target="../media/image9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94.emf"/><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2" Type="http://schemas.openxmlformats.org/officeDocument/2006/relationships/image" Target="../media/image95.emf"/><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2" Type="http://schemas.openxmlformats.org/officeDocument/2006/relationships/image" Target="../media/image96.emf"/><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2" Type="http://schemas.openxmlformats.org/officeDocument/2006/relationships/image" Target="../media/image97.emf"/><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2" Type="http://schemas.openxmlformats.org/officeDocument/2006/relationships/image" Target="../media/image98.emf"/><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2" Type="http://schemas.openxmlformats.org/officeDocument/2006/relationships/image" Target="../media/image99.jp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jpg"/><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2" Type="http://schemas.openxmlformats.org/officeDocument/2006/relationships/image" Target="../media/image102.jp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image" Target="../media/image103.jpg"/><Relationship Id="rId1" Type="http://schemas.openxmlformats.org/officeDocument/2006/relationships/slideLayout" Target="../slideLayouts/slideLayout2.xml"/><Relationship Id="rId5" Type="http://schemas.openxmlformats.org/officeDocument/2006/relationships/image" Target="../media/image106.jpg"/><Relationship Id="rId4" Type="http://schemas.openxmlformats.org/officeDocument/2006/relationships/image" Target="../media/image10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0"/>
          <p:cNvSpPr/>
          <p:nvPr/>
        </p:nvSpPr>
        <p:spPr>
          <a:xfrm>
            <a:off x="7739438" y="1241448"/>
            <a:ext cx="2743199" cy="905463"/>
          </a:xfrm>
          <a:prstGeom prst="rect">
            <a:avLst/>
          </a:prstGeom>
          <a:noFill/>
          <a:ln/>
        </p:spPr>
        <p:txBody>
          <a:bodyPr wrap="none" lIns="0" tIns="0" rIns="0" bIns="0" rtlCol="0" anchor="t"/>
          <a:lstStyle/>
          <a:p>
            <a:pPr algn="ctr">
              <a:lnSpc>
                <a:spcPts val="1606"/>
              </a:lnSpc>
            </a:pPr>
            <a:r>
              <a:rPr lang="en-US" sz="2800" b="1" dirty="0">
                <a:solidFill>
                  <a:srgbClr val="030303"/>
                </a:solidFill>
                <a:latin typeface="Times New Roman" panose="02020603050405020304" pitchFamily="18" charset="0"/>
                <a:ea typeface="DM Sans Semi Bold" pitchFamily="34" charset="-122"/>
                <a:cs typeface="Times New Roman" panose="02020603050405020304" pitchFamily="18" charset="0"/>
              </a:rPr>
              <a:t>Lecture</a:t>
            </a:r>
          </a:p>
          <a:p>
            <a:pPr algn="ctr">
              <a:lnSpc>
                <a:spcPts val="1606"/>
              </a:lnSpc>
            </a:pPr>
            <a:r>
              <a:rPr lang="en-US" sz="2800" dirty="0">
                <a:solidFill>
                  <a:srgbClr val="030303"/>
                </a:solidFill>
                <a:latin typeface="DM Sans Semi Bold" pitchFamily="34" charset="0"/>
                <a:ea typeface="DM Sans Semi Bold" pitchFamily="34" charset="-122"/>
                <a:cs typeface="DM Sans Semi Bold" pitchFamily="34" charset="-120"/>
              </a:rPr>
              <a:t> </a:t>
            </a:r>
          </a:p>
          <a:p>
            <a:pPr algn="ctr">
              <a:lnSpc>
                <a:spcPts val="1606"/>
              </a:lnSpc>
            </a:pPr>
            <a:r>
              <a:rPr lang="en-US" sz="2800" b="1" dirty="0">
                <a:solidFill>
                  <a:srgbClr val="030303"/>
                </a:solidFill>
                <a:latin typeface="DM Sans Semi Bold" pitchFamily="34" charset="0"/>
                <a:ea typeface="DM Sans Semi Bold" pitchFamily="34" charset="-122"/>
                <a:cs typeface="DM Sans Semi Bold" pitchFamily="34" charset="-120"/>
              </a:rPr>
              <a:t>on</a:t>
            </a:r>
            <a:r>
              <a:rPr lang="en-US" sz="2800" dirty="0">
                <a:solidFill>
                  <a:srgbClr val="030303"/>
                </a:solidFill>
                <a:latin typeface="DM Sans Semi Bold" pitchFamily="34" charset="0"/>
                <a:ea typeface="DM Sans Semi Bold" pitchFamily="34" charset="-122"/>
                <a:cs typeface="DM Sans Semi Bold" pitchFamily="34" charset="-120"/>
              </a:rPr>
              <a:t> </a:t>
            </a:r>
            <a:endParaRPr lang="en-US" sz="2800" dirty="0"/>
          </a:p>
        </p:txBody>
      </p:sp>
      <p:sp>
        <p:nvSpPr>
          <p:cNvPr id="5" name="Text 2"/>
          <p:cNvSpPr/>
          <p:nvPr/>
        </p:nvSpPr>
        <p:spPr>
          <a:xfrm>
            <a:off x="7543800" y="2142428"/>
            <a:ext cx="3048000" cy="996056"/>
          </a:xfrm>
          <a:prstGeom prst="rect">
            <a:avLst/>
          </a:prstGeom>
          <a:noFill/>
          <a:ln/>
        </p:spPr>
        <p:txBody>
          <a:bodyPr wrap="square" lIns="0" tIns="0" rIns="0" bIns="0" rtlCol="0" anchor="t"/>
          <a:lstStyle/>
          <a:p>
            <a:pPr algn="ctr">
              <a:lnSpc>
                <a:spcPts val="1606"/>
              </a:lnSpc>
            </a:pPr>
            <a:endParaRPr lang="en-US" sz="1525" b="1" dirty="0">
              <a:solidFill>
                <a:srgbClr val="030303"/>
              </a:solidFill>
              <a:latin typeface="DM Sans Semi Bold" pitchFamily="34" charset="0"/>
              <a:ea typeface="DM Sans Semi Bold" pitchFamily="34" charset="-122"/>
              <a:cs typeface="DM Sans Semi Bold" pitchFamily="34" charset="-120"/>
            </a:endParaRPr>
          </a:p>
          <a:p>
            <a:pPr algn="ctr">
              <a:lnSpc>
                <a:spcPts val="1606"/>
              </a:lnSpc>
            </a:pPr>
            <a:r>
              <a:rPr lang="en-US" sz="2400" b="1" dirty="0">
                <a:solidFill>
                  <a:srgbClr val="030303"/>
                </a:solidFill>
                <a:latin typeface="Times New Roman" panose="02020603050405020304" pitchFamily="18" charset="0"/>
                <a:ea typeface="DM Sans Semi Bold" pitchFamily="34" charset="-122"/>
                <a:cs typeface="Times New Roman" panose="02020603050405020304" pitchFamily="18" charset="0"/>
              </a:rPr>
              <a:t> Mechanics of Solids</a:t>
            </a:r>
            <a:endParaRPr lang="en-US" sz="2400" b="1" dirty="0">
              <a:latin typeface="Times New Roman" panose="02020603050405020304" pitchFamily="18" charset="0"/>
              <a:cs typeface="Times New Roman" panose="02020603050405020304" pitchFamily="18" charset="0"/>
            </a:endParaRPr>
          </a:p>
        </p:txBody>
      </p:sp>
      <p:sp>
        <p:nvSpPr>
          <p:cNvPr id="7" name="Text 4"/>
          <p:cNvSpPr/>
          <p:nvPr/>
        </p:nvSpPr>
        <p:spPr>
          <a:xfrm>
            <a:off x="7848600" y="4419601"/>
            <a:ext cx="3048000" cy="1310799"/>
          </a:xfrm>
          <a:prstGeom prst="rect">
            <a:avLst/>
          </a:prstGeom>
          <a:noFill/>
          <a:ln/>
        </p:spPr>
        <p:txBody>
          <a:bodyPr wrap="none" lIns="0" tIns="0" rIns="0" bIns="0" rtlCol="0" anchor="t"/>
          <a:lstStyle/>
          <a:p>
            <a:pPr>
              <a:lnSpc>
                <a:spcPts val="825"/>
              </a:lnSpc>
            </a:pPr>
            <a:endParaRPr lang="en-US" sz="2000" i="1" dirty="0">
              <a:solidFill>
                <a:srgbClr val="464646"/>
              </a:solidFill>
              <a:latin typeface="Times New Roman" panose="02020603050405020304" pitchFamily="18" charset="0"/>
              <a:ea typeface="Inter Medium" pitchFamily="34" charset="-122"/>
              <a:cs typeface="Times New Roman" panose="02020603050405020304" pitchFamily="18" charset="0"/>
            </a:endParaRPr>
          </a:p>
          <a:p>
            <a:pPr>
              <a:lnSpc>
                <a:spcPts val="825"/>
              </a:lnSpc>
            </a:pPr>
            <a:r>
              <a:rPr lang="en-US" b="1" i="1" dirty="0">
                <a:solidFill>
                  <a:srgbClr val="464646"/>
                </a:solidFill>
                <a:latin typeface="Times New Roman" panose="02020603050405020304" pitchFamily="18" charset="0"/>
                <a:ea typeface="Inter Medium" pitchFamily="34" charset="-122"/>
                <a:cs typeface="Times New Roman" panose="02020603050405020304" pitchFamily="18" charset="0"/>
              </a:rPr>
              <a:t>Prepared by</a:t>
            </a:r>
          </a:p>
          <a:p>
            <a:pPr>
              <a:lnSpc>
                <a:spcPts val="825"/>
              </a:lnSpc>
            </a:pPr>
            <a:endParaRPr lang="en-US" b="1" i="1" dirty="0">
              <a:solidFill>
                <a:srgbClr val="464646"/>
              </a:solidFill>
              <a:latin typeface="Times New Roman" panose="02020603050405020304" pitchFamily="18" charset="0"/>
              <a:ea typeface="Inter Medium" pitchFamily="34" charset="-122"/>
              <a:cs typeface="Times New Roman" panose="02020603050405020304" pitchFamily="18" charset="0"/>
            </a:endParaRPr>
          </a:p>
          <a:p>
            <a:pPr>
              <a:lnSpc>
                <a:spcPts val="825"/>
              </a:lnSpc>
            </a:pPr>
            <a:endParaRPr lang="en-US" b="1" i="1" dirty="0">
              <a:solidFill>
                <a:srgbClr val="464646"/>
              </a:solidFill>
              <a:latin typeface="Times New Roman" panose="02020603050405020304" pitchFamily="18" charset="0"/>
              <a:ea typeface="Inter Medium" pitchFamily="34" charset="-122"/>
              <a:cs typeface="Times New Roman" panose="02020603050405020304" pitchFamily="18" charset="0"/>
            </a:endParaRPr>
          </a:p>
          <a:p>
            <a:pPr>
              <a:lnSpc>
                <a:spcPts val="825"/>
              </a:lnSpc>
            </a:pPr>
            <a:endParaRPr lang="en-US" b="1" i="1" dirty="0">
              <a:solidFill>
                <a:srgbClr val="464646"/>
              </a:solidFill>
              <a:latin typeface="Times New Roman" panose="02020603050405020304" pitchFamily="18" charset="0"/>
              <a:ea typeface="Inter Medium" pitchFamily="34" charset="-122"/>
              <a:cs typeface="Times New Roman" panose="02020603050405020304" pitchFamily="18" charset="0"/>
            </a:endParaRPr>
          </a:p>
          <a:p>
            <a:pPr>
              <a:lnSpc>
                <a:spcPts val="825"/>
              </a:lnSpc>
            </a:pPr>
            <a:r>
              <a:rPr lang="en-US" b="1" i="1" dirty="0" err="1">
                <a:solidFill>
                  <a:srgbClr val="464646"/>
                </a:solidFill>
                <a:latin typeface="Times New Roman" panose="02020603050405020304" pitchFamily="18" charset="0"/>
                <a:ea typeface="Inter Medium" pitchFamily="34" charset="-122"/>
                <a:cs typeface="Times New Roman" panose="02020603050405020304" pitchFamily="18" charset="0"/>
              </a:rPr>
              <a:t>Anisul</a:t>
            </a:r>
            <a:r>
              <a:rPr lang="en-US" b="1" i="1" dirty="0">
                <a:solidFill>
                  <a:srgbClr val="464646"/>
                </a:solidFill>
                <a:latin typeface="Times New Roman" panose="02020603050405020304" pitchFamily="18" charset="0"/>
                <a:ea typeface="Inter Medium" pitchFamily="34" charset="-122"/>
                <a:cs typeface="Times New Roman" panose="02020603050405020304" pitchFamily="18" charset="0"/>
              </a:rPr>
              <a:t> Islam</a:t>
            </a:r>
          </a:p>
          <a:p>
            <a:pPr>
              <a:lnSpc>
                <a:spcPts val="825"/>
              </a:lnSpc>
            </a:pPr>
            <a:endParaRPr lang="en-US" b="1" i="1" dirty="0">
              <a:solidFill>
                <a:srgbClr val="464646"/>
              </a:solidFill>
              <a:latin typeface="Times New Roman" panose="02020603050405020304" pitchFamily="18" charset="0"/>
              <a:ea typeface="Inter Medium" pitchFamily="34" charset="-122"/>
              <a:cs typeface="Times New Roman" panose="02020603050405020304" pitchFamily="18" charset="0"/>
            </a:endParaRPr>
          </a:p>
          <a:p>
            <a:pPr>
              <a:lnSpc>
                <a:spcPts val="825"/>
              </a:lnSpc>
            </a:pPr>
            <a:endParaRPr lang="en-US" b="1" i="1" dirty="0">
              <a:solidFill>
                <a:srgbClr val="464646"/>
              </a:solidFill>
              <a:latin typeface="Times New Roman" panose="02020603050405020304" pitchFamily="18" charset="0"/>
              <a:ea typeface="Inter Medium" pitchFamily="34" charset="-122"/>
              <a:cs typeface="Times New Roman" panose="02020603050405020304" pitchFamily="18" charset="0"/>
            </a:endParaRPr>
          </a:p>
          <a:p>
            <a:pPr>
              <a:lnSpc>
                <a:spcPts val="825"/>
              </a:lnSpc>
            </a:pPr>
            <a:r>
              <a:rPr lang="en-US" b="1" i="1" dirty="0">
                <a:solidFill>
                  <a:srgbClr val="464646"/>
                </a:solidFill>
                <a:latin typeface="Times New Roman" panose="02020603050405020304" pitchFamily="18" charset="0"/>
                <a:ea typeface="Inter Medium" pitchFamily="34" charset="-122"/>
                <a:cs typeface="Times New Roman" panose="02020603050405020304" pitchFamily="18" charset="0"/>
              </a:rPr>
              <a:t>Lecturer</a:t>
            </a:r>
          </a:p>
          <a:p>
            <a:pPr>
              <a:lnSpc>
                <a:spcPts val="825"/>
              </a:lnSpc>
            </a:pPr>
            <a:endParaRPr lang="en-US" b="1" i="1" dirty="0">
              <a:solidFill>
                <a:srgbClr val="464646"/>
              </a:solidFill>
              <a:latin typeface="Times New Roman" panose="02020603050405020304" pitchFamily="18" charset="0"/>
              <a:ea typeface="Inter Medium" pitchFamily="34" charset="-122"/>
              <a:cs typeface="Times New Roman" panose="02020603050405020304" pitchFamily="18" charset="0"/>
            </a:endParaRPr>
          </a:p>
          <a:p>
            <a:pPr>
              <a:lnSpc>
                <a:spcPts val="825"/>
              </a:lnSpc>
            </a:pPr>
            <a:r>
              <a:rPr lang="en-US" b="1" i="1" dirty="0">
                <a:solidFill>
                  <a:srgbClr val="464646"/>
                </a:solidFill>
                <a:latin typeface="Times New Roman" panose="02020603050405020304" pitchFamily="18" charset="0"/>
                <a:ea typeface="Inter Medium" pitchFamily="34" charset="-122"/>
                <a:cs typeface="Times New Roman" panose="02020603050405020304" pitchFamily="18" charset="0"/>
              </a:rPr>
              <a:t>Department of ME, UGV </a:t>
            </a:r>
          </a:p>
          <a:p>
            <a:pPr>
              <a:lnSpc>
                <a:spcPts val="825"/>
              </a:lnSpc>
            </a:pPr>
            <a:endParaRPr lang="en-US" dirty="0">
              <a:latin typeface="Times New Roman" panose="02020603050405020304" pitchFamily="18" charset="0"/>
              <a:cs typeface="Times New Roman" panose="02020603050405020304" pitchFamily="18" charset="0"/>
            </a:endParaRPr>
          </a:p>
          <a:p>
            <a:pPr>
              <a:lnSpc>
                <a:spcPts val="825"/>
              </a:lnSpc>
            </a:pPr>
            <a:endParaRPr lang="en-US" sz="507" dirty="0"/>
          </a:p>
        </p:txBody>
      </p:sp>
      <p:sp>
        <p:nvSpPr>
          <p:cNvPr id="8" name="Text 5"/>
          <p:cNvSpPr/>
          <p:nvPr/>
        </p:nvSpPr>
        <p:spPr>
          <a:xfrm>
            <a:off x="5796526" y="4113112"/>
            <a:ext cx="2186416" cy="105004"/>
          </a:xfrm>
          <a:prstGeom prst="rect">
            <a:avLst/>
          </a:prstGeom>
          <a:noFill/>
          <a:ln/>
        </p:spPr>
        <p:txBody>
          <a:bodyPr wrap="none" lIns="0" tIns="0" rIns="0" bIns="0" rtlCol="0" anchor="t"/>
          <a:lstStyle/>
          <a:p>
            <a:pPr>
              <a:lnSpc>
                <a:spcPts val="825"/>
              </a:lnSpc>
            </a:pPr>
            <a:endParaRPr lang="en-US" sz="507" dirty="0"/>
          </a:p>
        </p:txBody>
      </p:sp>
      <p:pic>
        <p:nvPicPr>
          <p:cNvPr id="1026" name="Picture 2">
            <a:extLst>
              <a:ext uri="{FF2B5EF4-FFF2-40B4-BE49-F238E27FC236}">
                <a16:creationId xmlns:a16="http://schemas.microsoft.com/office/drawing/2014/main" id="{EDFC9841-B257-435D-A085-A962B654DA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730623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 2">
            <a:extLst>
              <a:ext uri="{FF2B5EF4-FFF2-40B4-BE49-F238E27FC236}">
                <a16:creationId xmlns:a16="http://schemas.microsoft.com/office/drawing/2014/main" id="{5FB9A5B5-20E3-4CB7-A63C-B8A0CBEAB0F5}"/>
              </a:ext>
            </a:extLst>
          </p:cNvPr>
          <p:cNvPicPr/>
          <p:nvPr/>
        </p:nvPicPr>
        <p:blipFill>
          <a:blip r:embed="rId4" cstate="print"/>
          <a:stretch>
            <a:fillRect/>
          </a:stretch>
        </p:blipFill>
        <p:spPr>
          <a:xfrm>
            <a:off x="11209934" y="134844"/>
            <a:ext cx="614513" cy="8509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4216374-E7D6-4C74-ADA3-2C9987A1DEB2}" type="slidenum">
              <a:rPr lang="en-US" smtClean="0"/>
              <a:pPr/>
              <a:t>10</a:t>
            </a:fld>
            <a:endParaRPr lang="en-US"/>
          </a:p>
        </p:txBody>
      </p:sp>
      <p:sp>
        <p:nvSpPr>
          <p:cNvPr id="3" name="TextBox 2"/>
          <p:cNvSpPr txBox="1"/>
          <p:nvPr/>
        </p:nvSpPr>
        <p:spPr>
          <a:xfrm>
            <a:off x="1624" y="304822"/>
            <a:ext cx="4114799" cy="523210"/>
          </a:xfrm>
          <a:prstGeom prst="rect">
            <a:avLst/>
          </a:prstGeom>
          <a:noFill/>
        </p:spPr>
        <p:txBody>
          <a:bodyPr wrap="square" lIns="91429" tIns="45715" rIns="91429" bIns="45715" rtlCol="0">
            <a:spAutoFit/>
          </a:bodyPr>
          <a:lstStyle/>
          <a:p>
            <a:pPr algn="ctr">
              <a:spcAft>
                <a:spcPts val="600"/>
              </a:spcAft>
            </a:pPr>
            <a:r>
              <a:rPr lang="en-US" sz="2800" b="1" dirty="0">
                <a:solidFill>
                  <a:srgbClr val="000000"/>
                </a:solidFill>
                <a:latin typeface="Times New Roman" panose="02020603050405020304" pitchFamily="18" charset="0"/>
                <a:cs typeface="Times New Roman" panose="02020603050405020304" pitchFamily="18" charset="0"/>
              </a:rPr>
              <a:t>Axial Stress and Strain</a:t>
            </a:r>
          </a:p>
        </p:txBody>
      </p:sp>
      <p:sp>
        <p:nvSpPr>
          <p:cNvPr id="6" name="TextBox 5"/>
          <p:cNvSpPr txBox="1"/>
          <p:nvPr/>
        </p:nvSpPr>
        <p:spPr>
          <a:xfrm>
            <a:off x="228600" y="1143000"/>
            <a:ext cx="5257800" cy="369332"/>
          </a:xfrm>
          <a:prstGeom prst="rect">
            <a:avLst/>
          </a:prstGeom>
          <a:noFill/>
        </p:spPr>
        <p:txBody>
          <a:bodyPr wrap="square" lIns="91429" tIns="45715" rIns="91429" bIns="45715" rtlCol="0">
            <a:spAutoFit/>
          </a:bodyPr>
          <a:lstStyle/>
          <a:p>
            <a:endParaRPr lang="en-US" dirty="0">
              <a:solidFill>
                <a:srgbClr val="000000"/>
              </a:solidFill>
            </a:endParaRPr>
          </a:p>
        </p:txBody>
      </p:sp>
      <mc:AlternateContent xmlns:mc="http://schemas.openxmlformats.org/markup-compatibility/2006" xmlns:a14="http://schemas.microsoft.com/office/drawing/2010/main">
        <mc:Choice Requires="a14">
          <p:sp>
            <p:nvSpPr>
              <p:cNvPr id="7" name="Rectangle 6"/>
              <p:cNvSpPr/>
              <p:nvPr/>
            </p:nvSpPr>
            <p:spPr>
              <a:xfrm>
                <a:off x="228600" y="914401"/>
                <a:ext cx="11506200" cy="3570198"/>
              </a:xfrm>
              <a:prstGeom prst="rect">
                <a:avLst/>
              </a:prstGeom>
            </p:spPr>
            <p:txBody>
              <a:bodyPr wrap="square" lIns="91429" tIns="45715" rIns="91429" bIns="45715">
                <a:spAutoFit/>
              </a:bodyPr>
              <a:lstStyle/>
              <a:p>
                <a:pPr algn="just" fontAlgn="ctr">
                  <a:spcAft>
                    <a:spcPts val="600"/>
                  </a:spcAft>
                </a:pPr>
                <a:r>
                  <a:rPr lang="en-GB" sz="2400" dirty="0">
                    <a:solidFill>
                      <a:srgbClr val="000000"/>
                    </a:solidFill>
                    <a:latin typeface="Times New Roman" pitchFamily="18" charset="0"/>
                    <a:cs typeface="Times New Roman" pitchFamily="18" charset="0"/>
                  </a:rPr>
                  <a:t>Stress can be defined by ratio of the perpendicular force applied to a specimen divided by its original cross sectional area, formally called engineering stress. To compare specimens of different sizes, the load is calculated per unit area, also called normalization to the area. Force divided by area is called stress. In tension and compression tests, the relevant area is that perpendicular to the force. In shear or torsion tests, the area is perpendicular to the axis of rotation. The stress is obtained by dividing the load (F) by the original area of the cross section of the specimen (</a:t>
                </a:r>
                <a14:m>
                  <m:oMath xmlns:m="http://schemas.openxmlformats.org/officeDocument/2006/math">
                    <m:sSub>
                      <m:sSubPr>
                        <m:ctrlPr>
                          <a:rPr lang="pt-BR" sz="2400" i="1">
                            <a:solidFill>
                              <a:srgbClr val="000000"/>
                            </a:solidFill>
                            <a:latin typeface="Cambria Math" panose="02040503050406030204" pitchFamily="18" charset="0"/>
                            <a:cs typeface="Times New Roman" pitchFamily="18" charset="0"/>
                          </a:rPr>
                        </m:ctrlPr>
                      </m:sSubPr>
                      <m:e>
                        <m:r>
                          <m:rPr>
                            <m:sty m:val="p"/>
                          </m:rPr>
                          <a:rPr lang="en-GB" sz="2400">
                            <a:solidFill>
                              <a:srgbClr val="000000"/>
                            </a:solidFill>
                            <a:latin typeface="Cambria Math"/>
                            <a:cs typeface="Times New Roman" pitchFamily="18" charset="0"/>
                          </a:rPr>
                          <m:t>A</m:t>
                        </m:r>
                      </m:e>
                      <m:sub>
                        <m:r>
                          <a:rPr lang="pt-BR" sz="2400">
                            <a:solidFill>
                              <a:srgbClr val="000000"/>
                            </a:solidFill>
                            <a:latin typeface="Cambria Math"/>
                            <a:cs typeface="Times New Roman" pitchFamily="18" charset="0"/>
                          </a:rPr>
                          <m:t>0</m:t>
                        </m:r>
                      </m:sub>
                    </m:sSub>
                  </m:oMath>
                </a14:m>
                <a:r>
                  <a:rPr lang="en-GB" sz="2400" dirty="0">
                    <a:solidFill>
                      <a:srgbClr val="000000"/>
                    </a:solidFill>
                    <a:latin typeface="Times New Roman" pitchFamily="18" charset="0"/>
                    <a:cs typeface="Times New Roman" pitchFamily="18" charset="0"/>
                  </a:rPr>
                  <a:t>). </a:t>
                </a:r>
              </a:p>
              <a:p>
                <a:pPr algn="just" fontAlgn="ctr">
                  <a:spcAft>
                    <a:spcPts val="600"/>
                  </a:spcAft>
                </a:pPr>
                <a:endParaRPr lang="en-GB" sz="2400" dirty="0">
                  <a:solidFill>
                    <a:srgbClr val="000000"/>
                  </a:solidFill>
                  <a:latin typeface="Times New Roman" pitchFamily="18" charset="0"/>
                  <a:cs typeface="Times New Roman" pitchFamily="18" charset="0"/>
                </a:endParaRPr>
              </a:p>
              <a:p>
                <a:pPr algn="just" fontAlgn="ctr">
                  <a:spcAft>
                    <a:spcPts val="600"/>
                  </a:spcAft>
                </a:pPr>
                <a:endParaRPr lang="en-GB" sz="2400" dirty="0">
                  <a:solidFill>
                    <a:srgbClr val="000000"/>
                  </a:solidFill>
                  <a:latin typeface="Times New Roman" pitchFamily="18" charset="0"/>
                  <a:cs typeface="Times New Roman" pitchFamily="18"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228600" y="914401"/>
                <a:ext cx="11506200" cy="3570198"/>
              </a:xfrm>
              <a:prstGeom prst="rect">
                <a:avLst/>
              </a:prstGeom>
              <a:blipFill>
                <a:blip r:embed="rId2"/>
                <a:stretch>
                  <a:fillRect l="-848" t="-1365" r="-795"/>
                </a:stretch>
              </a:blipFill>
            </p:spPr>
            <p:txBody>
              <a:bodyPr/>
              <a:lstStyle/>
              <a:p>
                <a:r>
                  <a:rPr lang="en-US">
                    <a:noFill/>
                  </a:rPr>
                  <a:t> </a:t>
                </a:r>
              </a:p>
            </p:txBody>
          </p:sp>
        </mc:Fallback>
      </mc:AlternateContent>
      <p:pic>
        <p:nvPicPr>
          <p:cNvPr id="8" name="object 7"/>
          <p:cNvPicPr/>
          <p:nvPr/>
        </p:nvPicPr>
        <p:blipFill>
          <a:blip r:embed="rId3" cstate="print"/>
          <a:stretch>
            <a:fillRect/>
          </a:stretch>
        </p:blipFill>
        <p:spPr>
          <a:xfrm>
            <a:off x="5154422" y="3772947"/>
            <a:ext cx="1246415" cy="1103909"/>
          </a:xfrm>
          <a:prstGeom prst="rect">
            <a:avLst/>
          </a:prstGeom>
        </p:spPr>
      </p:pic>
    </p:spTree>
    <p:extLst>
      <p:ext uri="{BB962C8B-B14F-4D97-AF65-F5344CB8AC3E}">
        <p14:creationId xmlns:p14="http://schemas.microsoft.com/office/powerpoint/2010/main" val="228967085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2726166" y="1067696"/>
            <a:ext cx="1160929" cy="1833282"/>
            <a:chOff x="1210055" y="1210055"/>
            <a:chExt cx="1315720" cy="2077720"/>
          </a:xfrm>
        </p:grpSpPr>
        <p:sp>
          <p:nvSpPr>
            <p:cNvPr id="3" name="object 3"/>
            <p:cNvSpPr/>
            <p:nvPr/>
          </p:nvSpPr>
          <p:spPr>
            <a:xfrm>
              <a:off x="1219199" y="1219199"/>
              <a:ext cx="1295400" cy="2057400"/>
            </a:xfrm>
            <a:custGeom>
              <a:avLst/>
              <a:gdLst/>
              <a:ahLst/>
              <a:cxnLst/>
              <a:rect l="l" t="t" r="r" b="b"/>
              <a:pathLst>
                <a:path w="1295400" h="2057400">
                  <a:moveTo>
                    <a:pt x="1295400" y="2057400"/>
                  </a:moveTo>
                  <a:lnTo>
                    <a:pt x="0" y="2057400"/>
                  </a:lnTo>
                  <a:lnTo>
                    <a:pt x="0" y="0"/>
                  </a:lnTo>
                  <a:lnTo>
                    <a:pt x="1295400" y="0"/>
                  </a:lnTo>
                  <a:lnTo>
                    <a:pt x="1295400" y="2057400"/>
                  </a:lnTo>
                  <a:close/>
                </a:path>
              </a:pathLst>
            </a:custGeom>
            <a:solidFill>
              <a:srgbClr val="93B6D1"/>
            </a:solidFill>
          </p:spPr>
          <p:txBody>
            <a:bodyPr wrap="square" lIns="0" tIns="0" rIns="0" bIns="0" rtlCol="0"/>
            <a:lstStyle/>
            <a:p>
              <a:pPr defTabSz="806867"/>
              <a:endParaRPr sz="1588" kern="0">
                <a:solidFill>
                  <a:sysClr val="windowText" lastClr="000000"/>
                </a:solidFill>
              </a:endParaRPr>
            </a:p>
          </p:txBody>
        </p:sp>
        <p:sp>
          <p:nvSpPr>
            <p:cNvPr id="4" name="object 4"/>
            <p:cNvSpPr/>
            <p:nvPr/>
          </p:nvSpPr>
          <p:spPr>
            <a:xfrm>
              <a:off x="1210055" y="1210055"/>
              <a:ext cx="1315720" cy="2077720"/>
            </a:xfrm>
            <a:custGeom>
              <a:avLst/>
              <a:gdLst/>
              <a:ahLst/>
              <a:cxnLst/>
              <a:rect l="l" t="t" r="r" b="b"/>
              <a:pathLst>
                <a:path w="1315720" h="2077720">
                  <a:moveTo>
                    <a:pt x="1310640" y="2077212"/>
                  </a:moveTo>
                  <a:lnTo>
                    <a:pt x="4572" y="2077212"/>
                  </a:lnTo>
                  <a:lnTo>
                    <a:pt x="0" y="2072640"/>
                  </a:lnTo>
                  <a:lnTo>
                    <a:pt x="0" y="4572"/>
                  </a:lnTo>
                  <a:lnTo>
                    <a:pt x="4572" y="0"/>
                  </a:lnTo>
                  <a:lnTo>
                    <a:pt x="1310640" y="0"/>
                  </a:lnTo>
                  <a:lnTo>
                    <a:pt x="1315212" y="4572"/>
                  </a:lnTo>
                  <a:lnTo>
                    <a:pt x="1315212" y="9144"/>
                  </a:lnTo>
                  <a:lnTo>
                    <a:pt x="19812" y="9144"/>
                  </a:lnTo>
                  <a:lnTo>
                    <a:pt x="9144" y="19812"/>
                  </a:lnTo>
                  <a:lnTo>
                    <a:pt x="19812" y="19812"/>
                  </a:lnTo>
                  <a:lnTo>
                    <a:pt x="19812" y="2057399"/>
                  </a:lnTo>
                  <a:lnTo>
                    <a:pt x="9144" y="2057399"/>
                  </a:lnTo>
                  <a:lnTo>
                    <a:pt x="19812" y="2066544"/>
                  </a:lnTo>
                  <a:lnTo>
                    <a:pt x="1315212" y="2066544"/>
                  </a:lnTo>
                  <a:lnTo>
                    <a:pt x="1315212" y="2072640"/>
                  </a:lnTo>
                  <a:lnTo>
                    <a:pt x="1310640" y="2077212"/>
                  </a:lnTo>
                  <a:close/>
                </a:path>
                <a:path w="1315720" h="2077720">
                  <a:moveTo>
                    <a:pt x="19812" y="19812"/>
                  </a:moveTo>
                  <a:lnTo>
                    <a:pt x="9144" y="19812"/>
                  </a:lnTo>
                  <a:lnTo>
                    <a:pt x="19812" y="9144"/>
                  </a:lnTo>
                  <a:lnTo>
                    <a:pt x="19812" y="19812"/>
                  </a:lnTo>
                  <a:close/>
                </a:path>
                <a:path w="1315720" h="2077720">
                  <a:moveTo>
                    <a:pt x="1295400" y="19812"/>
                  </a:moveTo>
                  <a:lnTo>
                    <a:pt x="19812" y="19812"/>
                  </a:lnTo>
                  <a:lnTo>
                    <a:pt x="19812" y="9144"/>
                  </a:lnTo>
                  <a:lnTo>
                    <a:pt x="1295400" y="9144"/>
                  </a:lnTo>
                  <a:lnTo>
                    <a:pt x="1295400" y="19812"/>
                  </a:lnTo>
                  <a:close/>
                </a:path>
                <a:path w="1315720" h="2077720">
                  <a:moveTo>
                    <a:pt x="1295400" y="2066544"/>
                  </a:moveTo>
                  <a:lnTo>
                    <a:pt x="1295400" y="9144"/>
                  </a:lnTo>
                  <a:lnTo>
                    <a:pt x="1304544" y="19812"/>
                  </a:lnTo>
                  <a:lnTo>
                    <a:pt x="1315212" y="19812"/>
                  </a:lnTo>
                  <a:lnTo>
                    <a:pt x="1315212" y="2057399"/>
                  </a:lnTo>
                  <a:lnTo>
                    <a:pt x="1304544" y="2057399"/>
                  </a:lnTo>
                  <a:lnTo>
                    <a:pt x="1295400" y="2066544"/>
                  </a:lnTo>
                  <a:close/>
                </a:path>
                <a:path w="1315720" h="2077720">
                  <a:moveTo>
                    <a:pt x="1315212" y="19812"/>
                  </a:moveTo>
                  <a:lnTo>
                    <a:pt x="1304544" y="19812"/>
                  </a:lnTo>
                  <a:lnTo>
                    <a:pt x="1295400" y="9144"/>
                  </a:lnTo>
                  <a:lnTo>
                    <a:pt x="1315212" y="9144"/>
                  </a:lnTo>
                  <a:lnTo>
                    <a:pt x="1315212" y="19812"/>
                  </a:lnTo>
                  <a:close/>
                </a:path>
                <a:path w="1315720" h="2077720">
                  <a:moveTo>
                    <a:pt x="19812" y="2066544"/>
                  </a:moveTo>
                  <a:lnTo>
                    <a:pt x="9144" y="2057399"/>
                  </a:lnTo>
                  <a:lnTo>
                    <a:pt x="19812" y="2057399"/>
                  </a:lnTo>
                  <a:lnTo>
                    <a:pt x="19812" y="2066544"/>
                  </a:lnTo>
                  <a:close/>
                </a:path>
                <a:path w="1315720" h="2077720">
                  <a:moveTo>
                    <a:pt x="1295400" y="2066544"/>
                  </a:moveTo>
                  <a:lnTo>
                    <a:pt x="19812" y="2066544"/>
                  </a:lnTo>
                  <a:lnTo>
                    <a:pt x="19812" y="2057399"/>
                  </a:lnTo>
                  <a:lnTo>
                    <a:pt x="1295400" y="2057399"/>
                  </a:lnTo>
                  <a:lnTo>
                    <a:pt x="1295400" y="2066544"/>
                  </a:lnTo>
                  <a:close/>
                </a:path>
                <a:path w="1315720" h="2077720">
                  <a:moveTo>
                    <a:pt x="1315212" y="2066544"/>
                  </a:moveTo>
                  <a:lnTo>
                    <a:pt x="1295400" y="2066544"/>
                  </a:lnTo>
                  <a:lnTo>
                    <a:pt x="1304544" y="2057399"/>
                  </a:lnTo>
                  <a:lnTo>
                    <a:pt x="1315212" y="2057399"/>
                  </a:lnTo>
                  <a:lnTo>
                    <a:pt x="1315212" y="2066544"/>
                  </a:lnTo>
                  <a:close/>
                </a:path>
              </a:pathLst>
            </a:custGeom>
            <a:solidFill>
              <a:srgbClr val="6B859A"/>
            </a:solidFill>
          </p:spPr>
          <p:txBody>
            <a:bodyPr wrap="square" lIns="0" tIns="0" rIns="0" bIns="0" rtlCol="0"/>
            <a:lstStyle/>
            <a:p>
              <a:pPr defTabSz="806867"/>
              <a:endParaRPr sz="1588" kern="0">
                <a:solidFill>
                  <a:sysClr val="windowText" lastClr="000000"/>
                </a:solidFill>
              </a:endParaRPr>
            </a:p>
          </p:txBody>
        </p:sp>
      </p:grpSp>
      <p:sp>
        <p:nvSpPr>
          <p:cNvPr id="5" name="object 5"/>
          <p:cNvSpPr txBox="1"/>
          <p:nvPr/>
        </p:nvSpPr>
        <p:spPr>
          <a:xfrm>
            <a:off x="2803722" y="2976752"/>
            <a:ext cx="722219" cy="255678"/>
          </a:xfrm>
          <a:prstGeom prst="rect">
            <a:avLst/>
          </a:prstGeom>
        </p:spPr>
        <p:txBody>
          <a:bodyPr vert="horz" wrap="square" lIns="0" tIns="11206" rIns="0" bIns="0" rtlCol="0">
            <a:spAutoFit/>
          </a:bodyPr>
          <a:lstStyle/>
          <a:p>
            <a:pPr marL="11206" defTabSz="806867">
              <a:spcBef>
                <a:spcPts val="88"/>
              </a:spcBef>
            </a:pPr>
            <a:r>
              <a:rPr sz="1588" kern="0" dirty="0">
                <a:solidFill>
                  <a:sysClr val="windowText" lastClr="000000"/>
                </a:solidFill>
                <a:latin typeface="Arial MT"/>
                <a:cs typeface="Arial MT"/>
              </a:rPr>
              <a:t>b</a:t>
            </a:r>
            <a:r>
              <a:rPr sz="1588" kern="0" spc="-26" dirty="0">
                <a:solidFill>
                  <a:sysClr val="windowText" lastClr="000000"/>
                </a:solidFill>
                <a:latin typeface="Arial MT"/>
                <a:cs typeface="Arial MT"/>
              </a:rPr>
              <a:t> </a:t>
            </a:r>
            <a:r>
              <a:rPr sz="1588" kern="0" spc="128" dirty="0">
                <a:solidFill>
                  <a:sysClr val="windowText" lastClr="000000"/>
                </a:solidFill>
                <a:latin typeface="Arial MT"/>
                <a:cs typeface="Arial MT"/>
              </a:rPr>
              <a:t>=</a:t>
            </a:r>
            <a:r>
              <a:rPr sz="1588" kern="0" dirty="0">
                <a:solidFill>
                  <a:sysClr val="windowText" lastClr="000000"/>
                </a:solidFill>
                <a:latin typeface="Arial MT"/>
                <a:cs typeface="Arial MT"/>
              </a:rPr>
              <a:t> 9</a:t>
            </a:r>
            <a:r>
              <a:rPr sz="1588" kern="0" spc="-22" dirty="0">
                <a:solidFill>
                  <a:sysClr val="windowText" lastClr="000000"/>
                </a:solidFill>
                <a:latin typeface="Arial MT"/>
                <a:cs typeface="Arial MT"/>
              </a:rPr>
              <a:t> </a:t>
            </a:r>
            <a:r>
              <a:rPr sz="1588" kern="0" spc="-79" dirty="0">
                <a:solidFill>
                  <a:sysClr val="windowText" lastClr="000000"/>
                </a:solidFill>
                <a:latin typeface="Arial MT"/>
                <a:cs typeface="Arial MT"/>
              </a:rPr>
              <a:t>in.</a:t>
            </a:r>
            <a:endParaRPr sz="1588" kern="0">
              <a:solidFill>
                <a:sysClr val="windowText" lastClr="000000"/>
              </a:solidFill>
              <a:latin typeface="Arial MT"/>
              <a:cs typeface="Arial MT"/>
            </a:endParaRPr>
          </a:p>
        </p:txBody>
      </p:sp>
      <p:sp>
        <p:nvSpPr>
          <p:cNvPr id="6" name="object 6"/>
          <p:cNvSpPr txBox="1"/>
          <p:nvPr/>
        </p:nvSpPr>
        <p:spPr>
          <a:xfrm>
            <a:off x="4013954" y="1699251"/>
            <a:ext cx="811306" cy="255678"/>
          </a:xfrm>
          <a:prstGeom prst="rect">
            <a:avLst/>
          </a:prstGeom>
        </p:spPr>
        <p:txBody>
          <a:bodyPr vert="horz" wrap="square" lIns="0" tIns="11206" rIns="0" bIns="0" rtlCol="0">
            <a:spAutoFit/>
          </a:bodyPr>
          <a:lstStyle/>
          <a:p>
            <a:pPr marL="11206" defTabSz="806867">
              <a:spcBef>
                <a:spcPts val="88"/>
              </a:spcBef>
            </a:pPr>
            <a:r>
              <a:rPr sz="1588" kern="0" spc="-194" dirty="0">
                <a:solidFill>
                  <a:sysClr val="windowText" lastClr="000000"/>
                </a:solidFill>
                <a:latin typeface="Arial MT"/>
                <a:cs typeface="Arial MT"/>
              </a:rPr>
              <a:t>h</a:t>
            </a:r>
            <a:r>
              <a:rPr sz="1588" kern="0" spc="-13" dirty="0">
                <a:solidFill>
                  <a:sysClr val="windowText" lastClr="000000"/>
                </a:solidFill>
                <a:latin typeface="Arial MT"/>
                <a:cs typeface="Arial MT"/>
              </a:rPr>
              <a:t> </a:t>
            </a:r>
            <a:r>
              <a:rPr sz="1588" kern="0" spc="128" dirty="0">
                <a:solidFill>
                  <a:sysClr val="windowText" lastClr="000000"/>
                </a:solidFill>
                <a:latin typeface="Arial MT"/>
                <a:cs typeface="Arial MT"/>
              </a:rPr>
              <a:t>=</a:t>
            </a:r>
            <a:r>
              <a:rPr sz="1588" kern="0" spc="-18" dirty="0">
                <a:solidFill>
                  <a:sysClr val="windowText" lastClr="000000"/>
                </a:solidFill>
                <a:latin typeface="Arial MT"/>
                <a:cs typeface="Arial MT"/>
              </a:rPr>
              <a:t> </a:t>
            </a:r>
            <a:r>
              <a:rPr sz="1588" kern="0" dirty="0">
                <a:solidFill>
                  <a:sysClr val="windowText" lastClr="000000"/>
                </a:solidFill>
                <a:latin typeface="Arial MT"/>
                <a:cs typeface="Arial MT"/>
              </a:rPr>
              <a:t>27</a:t>
            </a:r>
            <a:r>
              <a:rPr sz="1588" kern="0" spc="-18" dirty="0">
                <a:solidFill>
                  <a:sysClr val="windowText" lastClr="000000"/>
                </a:solidFill>
                <a:latin typeface="Arial MT"/>
                <a:cs typeface="Arial MT"/>
              </a:rPr>
              <a:t> </a:t>
            </a:r>
            <a:r>
              <a:rPr sz="1588" kern="0" spc="-75" dirty="0">
                <a:solidFill>
                  <a:sysClr val="windowText" lastClr="000000"/>
                </a:solidFill>
                <a:latin typeface="Arial MT"/>
                <a:cs typeface="Arial MT"/>
              </a:rPr>
              <a:t>in.</a:t>
            </a:r>
            <a:endParaRPr sz="1588" kern="0">
              <a:solidFill>
                <a:sysClr val="windowText" lastClr="000000"/>
              </a:solidFill>
              <a:latin typeface="Arial MT"/>
              <a:cs typeface="Arial MT"/>
            </a:endParaRPr>
          </a:p>
        </p:txBody>
      </p:sp>
      <p:sp>
        <p:nvSpPr>
          <p:cNvPr id="7" name="object 7"/>
          <p:cNvSpPr txBox="1">
            <a:spLocks noGrp="1"/>
          </p:cNvSpPr>
          <p:nvPr>
            <p:ph type="title"/>
          </p:nvPr>
        </p:nvSpPr>
        <p:spPr>
          <a:xfrm>
            <a:off x="5414644" y="1091448"/>
            <a:ext cx="3073774" cy="555107"/>
          </a:xfrm>
          <a:prstGeom prst="rect">
            <a:avLst/>
          </a:prstGeom>
        </p:spPr>
        <p:txBody>
          <a:bodyPr vert="horz" wrap="square" lIns="0" tIns="11766" rIns="0" bIns="0" rtlCol="0">
            <a:spAutoFit/>
          </a:bodyPr>
          <a:lstStyle/>
          <a:p>
            <a:pPr marL="22413">
              <a:spcBef>
                <a:spcPts val="93"/>
              </a:spcBef>
            </a:pPr>
            <a:r>
              <a:rPr sz="1765" spc="-146" dirty="0">
                <a:solidFill>
                  <a:srgbClr val="000000"/>
                </a:solidFill>
              </a:rPr>
              <a:t>Moment</a:t>
            </a:r>
            <a:r>
              <a:rPr sz="1765" spc="-35" dirty="0">
                <a:solidFill>
                  <a:srgbClr val="000000"/>
                </a:solidFill>
              </a:rPr>
              <a:t> </a:t>
            </a:r>
            <a:r>
              <a:rPr sz="1765" dirty="0">
                <a:solidFill>
                  <a:srgbClr val="000000"/>
                </a:solidFill>
              </a:rPr>
              <a:t>of</a:t>
            </a:r>
            <a:r>
              <a:rPr sz="1765" spc="-4" dirty="0">
                <a:solidFill>
                  <a:srgbClr val="000000"/>
                </a:solidFill>
              </a:rPr>
              <a:t> </a:t>
            </a:r>
            <a:r>
              <a:rPr sz="1765" spc="-44" dirty="0">
                <a:solidFill>
                  <a:srgbClr val="000000"/>
                </a:solidFill>
              </a:rPr>
              <a:t>inertia</a:t>
            </a:r>
            <a:r>
              <a:rPr sz="1765" spc="-49" dirty="0">
                <a:solidFill>
                  <a:srgbClr val="000000"/>
                </a:solidFill>
              </a:rPr>
              <a:t> </a:t>
            </a:r>
            <a:r>
              <a:rPr sz="1765" dirty="0">
                <a:solidFill>
                  <a:srgbClr val="000000"/>
                </a:solidFill>
              </a:rPr>
              <a:t>I</a:t>
            </a:r>
            <a:r>
              <a:rPr sz="1765" spc="-31" dirty="0">
                <a:solidFill>
                  <a:srgbClr val="000000"/>
                </a:solidFill>
              </a:rPr>
              <a:t> </a:t>
            </a:r>
            <a:r>
              <a:rPr sz="1765" spc="141" dirty="0">
                <a:solidFill>
                  <a:srgbClr val="000000"/>
                </a:solidFill>
              </a:rPr>
              <a:t>=</a:t>
            </a:r>
            <a:r>
              <a:rPr sz="1765" spc="-9" dirty="0">
                <a:solidFill>
                  <a:srgbClr val="000000"/>
                </a:solidFill>
              </a:rPr>
              <a:t> bh</a:t>
            </a:r>
            <a:r>
              <a:rPr sz="1721" spc="-13" baseline="25641" dirty="0">
                <a:solidFill>
                  <a:srgbClr val="000000"/>
                </a:solidFill>
              </a:rPr>
              <a:t>3</a:t>
            </a:r>
            <a:r>
              <a:rPr sz="1765" spc="-9" dirty="0">
                <a:solidFill>
                  <a:srgbClr val="000000"/>
                </a:solidFill>
              </a:rPr>
              <a:t>/12</a:t>
            </a:r>
            <a:endParaRPr sz="1765"/>
          </a:p>
          <a:p>
            <a:pPr marL="1808166"/>
            <a:r>
              <a:rPr sz="1765" spc="141" dirty="0">
                <a:solidFill>
                  <a:srgbClr val="000000"/>
                </a:solidFill>
              </a:rPr>
              <a:t>=</a:t>
            </a:r>
            <a:r>
              <a:rPr sz="1765" spc="-9" dirty="0">
                <a:solidFill>
                  <a:srgbClr val="000000"/>
                </a:solidFill>
              </a:rPr>
              <a:t> 9*(27)</a:t>
            </a:r>
            <a:r>
              <a:rPr sz="1721" spc="-13" baseline="25641" dirty="0">
                <a:solidFill>
                  <a:srgbClr val="000000"/>
                </a:solidFill>
              </a:rPr>
              <a:t>3</a:t>
            </a:r>
            <a:r>
              <a:rPr sz="1765" spc="-9" dirty="0">
                <a:solidFill>
                  <a:srgbClr val="000000"/>
                </a:solidFill>
              </a:rPr>
              <a:t>/12</a:t>
            </a:r>
            <a:endParaRPr sz="1765"/>
          </a:p>
        </p:txBody>
      </p:sp>
      <p:sp>
        <p:nvSpPr>
          <p:cNvPr id="8" name="object 8"/>
          <p:cNvSpPr txBox="1"/>
          <p:nvPr/>
        </p:nvSpPr>
        <p:spPr>
          <a:xfrm>
            <a:off x="5347417" y="1629288"/>
            <a:ext cx="3137087" cy="940533"/>
          </a:xfrm>
          <a:prstGeom prst="rect">
            <a:avLst/>
          </a:prstGeom>
        </p:spPr>
        <p:txBody>
          <a:bodyPr vert="horz" wrap="square" lIns="0" tIns="11766" rIns="0" bIns="0" rtlCol="0">
            <a:spAutoFit/>
          </a:bodyPr>
          <a:lstStyle/>
          <a:p>
            <a:pPr marL="1937040" defTabSz="806867">
              <a:spcBef>
                <a:spcPts val="93"/>
              </a:spcBef>
            </a:pPr>
            <a:r>
              <a:rPr sz="1765" kern="0" spc="141" dirty="0">
                <a:solidFill>
                  <a:sysClr val="windowText" lastClr="000000"/>
                </a:solidFill>
                <a:latin typeface="Arial MT"/>
                <a:cs typeface="Arial MT"/>
              </a:rPr>
              <a:t>=</a:t>
            </a:r>
            <a:r>
              <a:rPr sz="1765" kern="0" spc="-9" dirty="0">
                <a:solidFill>
                  <a:sysClr val="windowText" lastClr="000000"/>
                </a:solidFill>
                <a:latin typeface="Arial MT"/>
                <a:cs typeface="Arial MT"/>
              </a:rPr>
              <a:t> </a:t>
            </a:r>
            <a:r>
              <a:rPr sz="1765" kern="0" spc="-18" dirty="0">
                <a:solidFill>
                  <a:sysClr val="windowText" lastClr="000000"/>
                </a:solidFill>
                <a:latin typeface="Arial MT"/>
                <a:cs typeface="Arial MT"/>
              </a:rPr>
              <a:t>14,762.25</a:t>
            </a:r>
            <a:endParaRPr sz="1765" kern="0">
              <a:solidFill>
                <a:sysClr val="windowText" lastClr="000000"/>
              </a:solidFill>
              <a:latin typeface="Arial MT"/>
              <a:cs typeface="Arial MT"/>
            </a:endParaRPr>
          </a:p>
          <a:p>
            <a:pPr marL="89092" defTabSz="806867"/>
            <a:r>
              <a:rPr sz="1765" kern="0" spc="-22" dirty="0">
                <a:solidFill>
                  <a:sysClr val="windowText" lastClr="000000"/>
                </a:solidFill>
                <a:latin typeface="Arial MT"/>
                <a:cs typeface="Arial MT"/>
              </a:rPr>
              <a:t>in</a:t>
            </a:r>
            <a:r>
              <a:rPr sz="1721" kern="0" spc="-33" baseline="25641" dirty="0">
                <a:solidFill>
                  <a:sysClr val="windowText" lastClr="000000"/>
                </a:solidFill>
                <a:latin typeface="Arial MT"/>
                <a:cs typeface="Arial MT"/>
              </a:rPr>
              <a:t>4</a:t>
            </a:r>
            <a:endParaRPr sz="1721" kern="0" baseline="25641">
              <a:solidFill>
                <a:sysClr val="windowText" lastClr="000000"/>
              </a:solidFill>
              <a:latin typeface="Arial MT"/>
              <a:cs typeface="Arial MT"/>
            </a:endParaRPr>
          </a:p>
          <a:p>
            <a:pPr marL="22413" defTabSz="806867">
              <a:spcBef>
                <a:spcPts val="1077"/>
              </a:spcBef>
            </a:pPr>
            <a:r>
              <a:rPr sz="1588" kern="0" dirty="0">
                <a:solidFill>
                  <a:sysClr val="windowText" lastClr="000000"/>
                </a:solidFill>
                <a:latin typeface="Arial MT"/>
                <a:cs typeface="Arial MT"/>
              </a:rPr>
              <a:t>c=</a:t>
            </a:r>
            <a:r>
              <a:rPr sz="1588" kern="0" spc="-57" dirty="0">
                <a:solidFill>
                  <a:sysClr val="windowText" lastClr="000000"/>
                </a:solidFill>
                <a:latin typeface="Arial MT"/>
                <a:cs typeface="Arial MT"/>
              </a:rPr>
              <a:t> </a:t>
            </a:r>
            <a:r>
              <a:rPr sz="1588" kern="0" spc="49" dirty="0">
                <a:solidFill>
                  <a:sysClr val="windowText" lastClr="000000"/>
                </a:solidFill>
                <a:latin typeface="Arial MT"/>
                <a:cs typeface="Arial MT"/>
              </a:rPr>
              <a:t>h/2</a:t>
            </a:r>
            <a:r>
              <a:rPr sz="1588" kern="0" spc="-26" dirty="0">
                <a:solidFill>
                  <a:sysClr val="windowText" lastClr="000000"/>
                </a:solidFill>
                <a:latin typeface="Arial MT"/>
                <a:cs typeface="Arial MT"/>
              </a:rPr>
              <a:t> </a:t>
            </a:r>
            <a:r>
              <a:rPr sz="1588" kern="0" spc="128" dirty="0">
                <a:solidFill>
                  <a:sysClr val="windowText" lastClr="000000"/>
                </a:solidFill>
                <a:latin typeface="Arial MT"/>
                <a:cs typeface="Arial MT"/>
              </a:rPr>
              <a:t>=</a:t>
            </a:r>
            <a:r>
              <a:rPr sz="1588" kern="0" spc="-40" dirty="0">
                <a:solidFill>
                  <a:sysClr val="windowText" lastClr="000000"/>
                </a:solidFill>
                <a:latin typeface="Arial MT"/>
                <a:cs typeface="Arial MT"/>
              </a:rPr>
              <a:t> </a:t>
            </a:r>
            <a:r>
              <a:rPr sz="1588" kern="0" spc="-18" dirty="0">
                <a:solidFill>
                  <a:sysClr val="windowText" lastClr="000000"/>
                </a:solidFill>
                <a:latin typeface="Arial MT"/>
                <a:cs typeface="Arial MT"/>
              </a:rPr>
              <a:t>13.5</a:t>
            </a:r>
            <a:r>
              <a:rPr sz="1588" kern="0" spc="-44" dirty="0">
                <a:solidFill>
                  <a:sysClr val="windowText" lastClr="000000"/>
                </a:solidFill>
                <a:latin typeface="Arial MT"/>
                <a:cs typeface="Arial MT"/>
              </a:rPr>
              <a:t> </a:t>
            </a:r>
            <a:r>
              <a:rPr sz="1588" kern="0" spc="-22" dirty="0">
                <a:solidFill>
                  <a:sysClr val="windowText" lastClr="000000"/>
                </a:solidFill>
                <a:latin typeface="Arial MT"/>
                <a:cs typeface="Arial MT"/>
              </a:rPr>
              <a:t>in</a:t>
            </a:r>
            <a:endParaRPr sz="1588" kern="0">
              <a:solidFill>
                <a:sysClr val="windowText" lastClr="000000"/>
              </a:solidFill>
              <a:latin typeface="Arial MT"/>
              <a:cs typeface="Arial MT"/>
            </a:endParaRPr>
          </a:p>
        </p:txBody>
      </p:sp>
      <p:sp>
        <p:nvSpPr>
          <p:cNvPr id="9" name="object 9"/>
          <p:cNvSpPr txBox="1"/>
          <p:nvPr/>
        </p:nvSpPr>
        <p:spPr>
          <a:xfrm>
            <a:off x="4239862" y="2839619"/>
            <a:ext cx="2203637" cy="555107"/>
          </a:xfrm>
          <a:prstGeom prst="rect">
            <a:avLst/>
          </a:prstGeom>
        </p:spPr>
        <p:txBody>
          <a:bodyPr vert="horz" wrap="square" lIns="0" tIns="11766" rIns="0" bIns="0" rtlCol="0">
            <a:spAutoFit/>
          </a:bodyPr>
          <a:lstStyle/>
          <a:p>
            <a:pPr marL="11206" defTabSz="806867">
              <a:spcBef>
                <a:spcPts val="93"/>
              </a:spcBef>
            </a:pPr>
            <a:r>
              <a:rPr sz="1765" kern="0" spc="-137" dirty="0">
                <a:solidFill>
                  <a:sysClr val="windowText" lastClr="000000"/>
                </a:solidFill>
                <a:latin typeface="Arial MT"/>
                <a:cs typeface="Arial MT"/>
              </a:rPr>
              <a:t>Maximum</a:t>
            </a:r>
            <a:r>
              <a:rPr sz="1765" kern="0" spc="13" dirty="0">
                <a:solidFill>
                  <a:sysClr val="windowText" lastClr="000000"/>
                </a:solidFill>
                <a:latin typeface="Arial MT"/>
                <a:cs typeface="Arial MT"/>
              </a:rPr>
              <a:t> </a:t>
            </a:r>
            <a:r>
              <a:rPr sz="1765" kern="0" spc="-88" dirty="0">
                <a:solidFill>
                  <a:sysClr val="windowText" lastClr="000000"/>
                </a:solidFill>
                <a:latin typeface="Arial MT"/>
                <a:cs typeface="Arial MT"/>
              </a:rPr>
              <a:t>bending</a:t>
            </a:r>
            <a:r>
              <a:rPr sz="1765" kern="0" spc="-9" dirty="0">
                <a:solidFill>
                  <a:sysClr val="windowText" lastClr="000000"/>
                </a:solidFill>
                <a:latin typeface="Arial MT"/>
                <a:cs typeface="Arial MT"/>
              </a:rPr>
              <a:t> </a:t>
            </a:r>
            <a:r>
              <a:rPr sz="1765" kern="0" spc="-141" dirty="0">
                <a:solidFill>
                  <a:sysClr val="windowText" lastClr="000000"/>
                </a:solidFill>
                <a:latin typeface="Arial MT"/>
                <a:cs typeface="Arial MT"/>
              </a:rPr>
              <a:t>stress</a:t>
            </a:r>
            <a:endParaRPr sz="1765" kern="0">
              <a:solidFill>
                <a:sysClr val="windowText" lastClr="000000"/>
              </a:solidFill>
              <a:latin typeface="Arial MT"/>
              <a:cs typeface="Arial MT"/>
            </a:endParaRPr>
          </a:p>
        </p:txBody>
      </p:sp>
      <p:sp>
        <p:nvSpPr>
          <p:cNvPr id="10" name="object 10"/>
          <p:cNvSpPr txBox="1"/>
          <p:nvPr/>
        </p:nvSpPr>
        <p:spPr>
          <a:xfrm>
            <a:off x="6693945" y="2755474"/>
            <a:ext cx="2771215" cy="515032"/>
          </a:xfrm>
          <a:prstGeom prst="rect">
            <a:avLst/>
          </a:prstGeom>
        </p:spPr>
        <p:txBody>
          <a:bodyPr vert="horz" wrap="square" lIns="0" tIns="11766" rIns="0" bIns="0" rtlCol="0">
            <a:spAutoFit/>
          </a:bodyPr>
          <a:lstStyle/>
          <a:p>
            <a:pPr marL="462828" marR="38102" indent="-418562" defTabSz="806867">
              <a:lnSpc>
                <a:spcPct val="117300"/>
              </a:lnSpc>
              <a:spcBef>
                <a:spcPts val="93"/>
              </a:spcBef>
              <a:tabLst>
                <a:tab pos="1035479" algn="l"/>
              </a:tabLst>
            </a:pPr>
            <a:r>
              <a:rPr sz="2250" i="1" kern="0" spc="184" baseline="-34313" dirty="0">
                <a:solidFill>
                  <a:sysClr val="windowText" lastClr="000000"/>
                </a:solidFill>
                <a:latin typeface="Times New Roman"/>
                <a:cs typeface="Times New Roman"/>
              </a:rPr>
              <a:t>σ</a:t>
            </a:r>
            <a:r>
              <a:rPr sz="2250" i="1" kern="0" spc="357" baseline="-34313" dirty="0">
                <a:solidFill>
                  <a:sysClr val="windowText" lastClr="000000"/>
                </a:solidFill>
                <a:latin typeface="Times New Roman"/>
                <a:cs typeface="Times New Roman"/>
              </a:rPr>
              <a:t> </a:t>
            </a:r>
            <a:r>
              <a:rPr sz="2118" kern="0" baseline="-36458" dirty="0">
                <a:solidFill>
                  <a:sysClr val="windowText" lastClr="000000"/>
                </a:solidFill>
                <a:latin typeface="Times New Roman"/>
                <a:cs typeface="Times New Roman"/>
              </a:rPr>
              <a:t>=</a:t>
            </a:r>
            <a:r>
              <a:rPr sz="2118" kern="0" spc="86" baseline="-36458" dirty="0">
                <a:solidFill>
                  <a:sysClr val="windowText" lastClr="000000"/>
                </a:solidFill>
                <a:latin typeface="Times New Roman"/>
                <a:cs typeface="Times New Roman"/>
              </a:rPr>
              <a:t> </a:t>
            </a:r>
            <a:r>
              <a:rPr sz="1412" i="1" u="sng" kern="0" spc="-221" dirty="0">
                <a:solidFill>
                  <a:sysClr val="windowText" lastClr="000000"/>
                </a:solidFill>
                <a:uFill>
                  <a:solidFill>
                    <a:srgbClr val="000000"/>
                  </a:solidFill>
                </a:uFill>
                <a:latin typeface="Times New Roman"/>
                <a:cs typeface="Times New Roman"/>
              </a:rPr>
              <a:t> </a:t>
            </a:r>
            <a:r>
              <a:rPr sz="1412" i="1" u="sng" kern="0" dirty="0">
                <a:solidFill>
                  <a:sysClr val="windowText" lastClr="000000"/>
                </a:solidFill>
                <a:uFill>
                  <a:solidFill>
                    <a:srgbClr val="000000"/>
                  </a:solidFill>
                </a:uFill>
                <a:latin typeface="Times New Roman"/>
                <a:cs typeface="Times New Roman"/>
              </a:rPr>
              <a:t>Mc</a:t>
            </a:r>
            <a:r>
              <a:rPr sz="1412" i="1" kern="0" spc="163" dirty="0">
                <a:solidFill>
                  <a:sysClr val="windowText" lastClr="000000"/>
                </a:solidFill>
                <a:latin typeface="Times New Roman"/>
                <a:cs typeface="Times New Roman"/>
              </a:rPr>
              <a:t> </a:t>
            </a:r>
            <a:r>
              <a:rPr sz="2118" kern="0" baseline="-36458" dirty="0">
                <a:solidFill>
                  <a:sysClr val="windowText" lastClr="000000"/>
                </a:solidFill>
                <a:latin typeface="Times New Roman"/>
                <a:cs typeface="Times New Roman"/>
              </a:rPr>
              <a:t>=</a:t>
            </a:r>
            <a:r>
              <a:rPr sz="2118" kern="0" spc="-13" baseline="-36458" dirty="0">
                <a:solidFill>
                  <a:sysClr val="windowText" lastClr="000000"/>
                </a:solidFill>
                <a:latin typeface="Times New Roman"/>
                <a:cs typeface="Times New Roman"/>
              </a:rPr>
              <a:t> </a:t>
            </a:r>
            <a:r>
              <a:rPr sz="1412" u="sng" kern="0" dirty="0">
                <a:solidFill>
                  <a:sysClr val="windowText" lastClr="000000"/>
                </a:solidFill>
                <a:uFill>
                  <a:solidFill>
                    <a:srgbClr val="000000"/>
                  </a:solidFill>
                </a:uFill>
                <a:latin typeface="Times New Roman"/>
                <a:cs typeface="Times New Roman"/>
              </a:rPr>
              <a:t>151.6*12*13.5</a:t>
            </a:r>
            <a:r>
              <a:rPr sz="1412" kern="0" spc="106" dirty="0">
                <a:solidFill>
                  <a:sysClr val="windowText" lastClr="000000"/>
                </a:solidFill>
                <a:latin typeface="Times New Roman"/>
                <a:cs typeface="Times New Roman"/>
              </a:rPr>
              <a:t> </a:t>
            </a:r>
            <a:r>
              <a:rPr sz="2118" kern="0" spc="-13" baseline="-36458" dirty="0">
                <a:solidFill>
                  <a:sysClr val="windowText" lastClr="000000"/>
                </a:solidFill>
                <a:latin typeface="Times New Roman"/>
                <a:cs typeface="Times New Roman"/>
              </a:rPr>
              <a:t>=</a:t>
            </a:r>
            <a:r>
              <a:rPr sz="2118" kern="0" spc="-231" baseline="-36458" dirty="0">
                <a:solidFill>
                  <a:sysClr val="windowText" lastClr="000000"/>
                </a:solidFill>
                <a:latin typeface="Times New Roman"/>
                <a:cs typeface="Times New Roman"/>
              </a:rPr>
              <a:t> </a:t>
            </a:r>
            <a:r>
              <a:rPr sz="2118" kern="0" spc="-13" baseline="-36458" dirty="0">
                <a:solidFill>
                  <a:sysClr val="windowText" lastClr="000000"/>
                </a:solidFill>
                <a:latin typeface="Times New Roman"/>
                <a:cs typeface="Times New Roman"/>
              </a:rPr>
              <a:t>1.663</a:t>
            </a:r>
            <a:r>
              <a:rPr sz="2118" i="1" kern="0" spc="-13" baseline="-36458" dirty="0">
                <a:solidFill>
                  <a:sysClr val="windowText" lastClr="000000"/>
                </a:solidFill>
                <a:latin typeface="Times New Roman"/>
                <a:cs typeface="Times New Roman"/>
              </a:rPr>
              <a:t>ksi </a:t>
            </a:r>
            <a:r>
              <a:rPr sz="1412" i="1" kern="0" spc="-44" dirty="0">
                <a:solidFill>
                  <a:sysClr val="windowText" lastClr="000000"/>
                </a:solidFill>
                <a:latin typeface="Times New Roman"/>
                <a:cs typeface="Times New Roman"/>
              </a:rPr>
              <a:t>I</a:t>
            </a:r>
            <a:r>
              <a:rPr sz="1412" i="1" kern="0" dirty="0">
                <a:solidFill>
                  <a:sysClr val="windowText" lastClr="000000"/>
                </a:solidFill>
                <a:latin typeface="Times New Roman"/>
                <a:cs typeface="Times New Roman"/>
              </a:rPr>
              <a:t>	</a:t>
            </a:r>
            <a:r>
              <a:rPr sz="1412" kern="0" spc="-9" dirty="0">
                <a:solidFill>
                  <a:sysClr val="windowText" lastClr="000000"/>
                </a:solidFill>
                <a:latin typeface="Times New Roman"/>
                <a:cs typeface="Times New Roman"/>
              </a:rPr>
              <a:t>14762.25</a:t>
            </a:r>
            <a:endParaRPr sz="1412" kern="0">
              <a:solidFill>
                <a:sysClr val="windowText" lastClr="000000"/>
              </a:solidFill>
              <a:latin typeface="Times New Roman"/>
              <a:cs typeface="Times New Roman"/>
            </a:endParaRPr>
          </a:p>
        </p:txBody>
      </p:sp>
      <p:grpSp>
        <p:nvGrpSpPr>
          <p:cNvPr id="11" name="object 11"/>
          <p:cNvGrpSpPr/>
          <p:nvPr/>
        </p:nvGrpSpPr>
        <p:grpSpPr>
          <a:xfrm>
            <a:off x="3394485" y="3750384"/>
            <a:ext cx="1921809" cy="1981200"/>
            <a:chOff x="1967483" y="4250435"/>
            <a:chExt cx="2178050" cy="2245360"/>
          </a:xfrm>
        </p:grpSpPr>
        <p:sp>
          <p:nvSpPr>
            <p:cNvPr id="12" name="object 12"/>
            <p:cNvSpPr/>
            <p:nvPr/>
          </p:nvSpPr>
          <p:spPr>
            <a:xfrm>
              <a:off x="3041903" y="4267199"/>
              <a:ext cx="13970" cy="2209800"/>
            </a:xfrm>
            <a:custGeom>
              <a:avLst/>
              <a:gdLst/>
              <a:ahLst/>
              <a:cxnLst/>
              <a:rect l="l" t="t" r="r" b="b"/>
              <a:pathLst>
                <a:path w="13969" h="2209800">
                  <a:moveTo>
                    <a:pt x="12192" y="2209800"/>
                  </a:moveTo>
                  <a:lnTo>
                    <a:pt x="0" y="2209800"/>
                  </a:lnTo>
                  <a:lnTo>
                    <a:pt x="1524" y="0"/>
                  </a:lnTo>
                  <a:lnTo>
                    <a:pt x="13716" y="0"/>
                  </a:lnTo>
                  <a:lnTo>
                    <a:pt x="12192" y="2209800"/>
                  </a:lnTo>
                  <a:close/>
                </a:path>
              </a:pathLst>
            </a:custGeom>
            <a:solidFill>
              <a:srgbClr val="000000"/>
            </a:solidFill>
          </p:spPr>
          <p:txBody>
            <a:bodyPr wrap="square" lIns="0" tIns="0" rIns="0" bIns="0" rtlCol="0"/>
            <a:lstStyle/>
            <a:p>
              <a:pPr defTabSz="806867"/>
              <a:endParaRPr sz="1588" kern="0">
                <a:solidFill>
                  <a:sysClr val="windowText" lastClr="000000"/>
                </a:solidFill>
              </a:endParaRPr>
            </a:p>
          </p:txBody>
        </p:sp>
        <p:sp>
          <p:nvSpPr>
            <p:cNvPr id="13" name="object 13"/>
            <p:cNvSpPr/>
            <p:nvPr/>
          </p:nvSpPr>
          <p:spPr>
            <a:xfrm>
              <a:off x="3048000" y="4250435"/>
              <a:ext cx="1097280" cy="104139"/>
            </a:xfrm>
            <a:custGeom>
              <a:avLst/>
              <a:gdLst/>
              <a:ahLst/>
              <a:cxnLst/>
              <a:rect l="l" t="t" r="r" b="b"/>
              <a:pathLst>
                <a:path w="1097279" h="104139">
                  <a:moveTo>
                    <a:pt x="89915" y="103632"/>
                  </a:moveTo>
                  <a:lnTo>
                    <a:pt x="86867" y="102108"/>
                  </a:lnTo>
                  <a:lnTo>
                    <a:pt x="0" y="51816"/>
                  </a:lnTo>
                  <a:lnTo>
                    <a:pt x="86867" y="1524"/>
                  </a:lnTo>
                  <a:lnTo>
                    <a:pt x="89915" y="0"/>
                  </a:lnTo>
                  <a:lnTo>
                    <a:pt x="92963" y="1524"/>
                  </a:lnTo>
                  <a:lnTo>
                    <a:pt x="94487" y="4572"/>
                  </a:lnTo>
                  <a:lnTo>
                    <a:pt x="96011" y="6096"/>
                  </a:lnTo>
                  <a:lnTo>
                    <a:pt x="96011" y="10668"/>
                  </a:lnTo>
                  <a:lnTo>
                    <a:pt x="92963" y="12192"/>
                  </a:lnTo>
                  <a:lnTo>
                    <a:pt x="35157" y="45720"/>
                  </a:lnTo>
                  <a:lnTo>
                    <a:pt x="13715" y="45720"/>
                  </a:lnTo>
                  <a:lnTo>
                    <a:pt x="13715" y="57912"/>
                  </a:lnTo>
                  <a:lnTo>
                    <a:pt x="37784" y="57912"/>
                  </a:lnTo>
                  <a:lnTo>
                    <a:pt x="92963" y="89916"/>
                  </a:lnTo>
                  <a:lnTo>
                    <a:pt x="96011" y="92964"/>
                  </a:lnTo>
                  <a:lnTo>
                    <a:pt x="96011" y="96012"/>
                  </a:lnTo>
                  <a:lnTo>
                    <a:pt x="92963" y="102108"/>
                  </a:lnTo>
                  <a:lnTo>
                    <a:pt x="89915" y="103632"/>
                  </a:lnTo>
                  <a:close/>
                </a:path>
                <a:path w="1097279" h="104139">
                  <a:moveTo>
                    <a:pt x="37784" y="57912"/>
                  </a:moveTo>
                  <a:lnTo>
                    <a:pt x="13715" y="57912"/>
                  </a:lnTo>
                  <a:lnTo>
                    <a:pt x="13715" y="45720"/>
                  </a:lnTo>
                  <a:lnTo>
                    <a:pt x="16763" y="45720"/>
                  </a:lnTo>
                  <a:lnTo>
                    <a:pt x="16763" y="56388"/>
                  </a:lnTo>
                  <a:lnTo>
                    <a:pt x="35157" y="56388"/>
                  </a:lnTo>
                  <a:lnTo>
                    <a:pt x="37784" y="57912"/>
                  </a:lnTo>
                  <a:close/>
                </a:path>
                <a:path w="1097279" h="104139">
                  <a:moveTo>
                    <a:pt x="16763" y="56388"/>
                  </a:moveTo>
                  <a:lnTo>
                    <a:pt x="16763" y="45720"/>
                  </a:lnTo>
                  <a:lnTo>
                    <a:pt x="25960" y="51054"/>
                  </a:lnTo>
                  <a:lnTo>
                    <a:pt x="16763" y="56388"/>
                  </a:lnTo>
                  <a:close/>
                </a:path>
                <a:path w="1097279" h="104139">
                  <a:moveTo>
                    <a:pt x="25960" y="51054"/>
                  </a:moveTo>
                  <a:lnTo>
                    <a:pt x="16763" y="45720"/>
                  </a:lnTo>
                  <a:lnTo>
                    <a:pt x="35157" y="45720"/>
                  </a:lnTo>
                  <a:lnTo>
                    <a:pt x="25960" y="51054"/>
                  </a:lnTo>
                  <a:close/>
                </a:path>
                <a:path w="1097279" h="104139">
                  <a:moveTo>
                    <a:pt x="1097280" y="57912"/>
                  </a:moveTo>
                  <a:lnTo>
                    <a:pt x="37784" y="57912"/>
                  </a:lnTo>
                  <a:lnTo>
                    <a:pt x="25960" y="51054"/>
                  </a:lnTo>
                  <a:lnTo>
                    <a:pt x="35157" y="45720"/>
                  </a:lnTo>
                  <a:lnTo>
                    <a:pt x="1097280" y="45720"/>
                  </a:lnTo>
                  <a:lnTo>
                    <a:pt x="1097280" y="57912"/>
                  </a:lnTo>
                  <a:close/>
                </a:path>
                <a:path w="1097279" h="104139">
                  <a:moveTo>
                    <a:pt x="35157" y="56388"/>
                  </a:moveTo>
                  <a:lnTo>
                    <a:pt x="16763" y="56388"/>
                  </a:lnTo>
                  <a:lnTo>
                    <a:pt x="25960" y="51054"/>
                  </a:lnTo>
                  <a:lnTo>
                    <a:pt x="35157" y="56388"/>
                  </a:lnTo>
                  <a:close/>
                </a:path>
              </a:pathLst>
            </a:custGeom>
            <a:solidFill>
              <a:srgbClr val="93B6D1"/>
            </a:solidFill>
          </p:spPr>
          <p:txBody>
            <a:bodyPr wrap="square" lIns="0" tIns="0" rIns="0" bIns="0" rtlCol="0"/>
            <a:lstStyle/>
            <a:p>
              <a:pPr defTabSz="806867"/>
              <a:endParaRPr sz="1588" kern="0">
                <a:solidFill>
                  <a:sysClr val="windowText" lastClr="000000"/>
                </a:solidFill>
              </a:endParaRPr>
            </a:p>
          </p:txBody>
        </p:sp>
        <p:sp>
          <p:nvSpPr>
            <p:cNvPr id="14" name="object 14"/>
            <p:cNvSpPr/>
            <p:nvPr/>
          </p:nvSpPr>
          <p:spPr>
            <a:xfrm>
              <a:off x="1967484" y="6391655"/>
              <a:ext cx="1097280" cy="104139"/>
            </a:xfrm>
            <a:custGeom>
              <a:avLst/>
              <a:gdLst/>
              <a:ahLst/>
              <a:cxnLst/>
              <a:rect l="l" t="t" r="r" b="b"/>
              <a:pathLst>
                <a:path w="1097280" h="104139">
                  <a:moveTo>
                    <a:pt x="1072843" y="52578"/>
                  </a:moveTo>
                  <a:lnTo>
                    <a:pt x="1005840" y="13716"/>
                  </a:lnTo>
                  <a:lnTo>
                    <a:pt x="1002792" y="10668"/>
                  </a:lnTo>
                  <a:lnTo>
                    <a:pt x="1001268" y="7620"/>
                  </a:lnTo>
                  <a:lnTo>
                    <a:pt x="1002792" y="4572"/>
                  </a:lnTo>
                  <a:lnTo>
                    <a:pt x="1005840" y="1524"/>
                  </a:lnTo>
                  <a:lnTo>
                    <a:pt x="1008888" y="0"/>
                  </a:lnTo>
                  <a:lnTo>
                    <a:pt x="1011936" y="1524"/>
                  </a:lnTo>
                  <a:lnTo>
                    <a:pt x="1086935" y="45720"/>
                  </a:lnTo>
                  <a:lnTo>
                    <a:pt x="1085088" y="45720"/>
                  </a:lnTo>
                  <a:lnTo>
                    <a:pt x="1085088" y="47244"/>
                  </a:lnTo>
                  <a:lnTo>
                    <a:pt x="1082040" y="47244"/>
                  </a:lnTo>
                  <a:lnTo>
                    <a:pt x="1072843" y="52578"/>
                  </a:lnTo>
                  <a:close/>
                </a:path>
                <a:path w="1097280" h="104139">
                  <a:moveTo>
                    <a:pt x="1063646" y="57912"/>
                  </a:moveTo>
                  <a:lnTo>
                    <a:pt x="0" y="57912"/>
                  </a:lnTo>
                  <a:lnTo>
                    <a:pt x="0" y="45720"/>
                  </a:lnTo>
                  <a:lnTo>
                    <a:pt x="1061019" y="45720"/>
                  </a:lnTo>
                  <a:lnTo>
                    <a:pt x="1072843" y="52578"/>
                  </a:lnTo>
                  <a:lnTo>
                    <a:pt x="1063646" y="57912"/>
                  </a:lnTo>
                  <a:close/>
                </a:path>
                <a:path w="1097280" h="104139">
                  <a:moveTo>
                    <a:pt x="1086935" y="57912"/>
                  </a:moveTo>
                  <a:lnTo>
                    <a:pt x="1085088" y="57912"/>
                  </a:lnTo>
                  <a:lnTo>
                    <a:pt x="1085088" y="45720"/>
                  </a:lnTo>
                  <a:lnTo>
                    <a:pt x="1086935" y="45720"/>
                  </a:lnTo>
                  <a:lnTo>
                    <a:pt x="1097280" y="51816"/>
                  </a:lnTo>
                  <a:lnTo>
                    <a:pt x="1086935" y="57912"/>
                  </a:lnTo>
                  <a:close/>
                </a:path>
                <a:path w="1097280" h="104139">
                  <a:moveTo>
                    <a:pt x="1082040" y="57912"/>
                  </a:moveTo>
                  <a:lnTo>
                    <a:pt x="1072843" y="52578"/>
                  </a:lnTo>
                  <a:lnTo>
                    <a:pt x="1082040" y="47244"/>
                  </a:lnTo>
                  <a:lnTo>
                    <a:pt x="1082040" y="57912"/>
                  </a:lnTo>
                  <a:close/>
                </a:path>
                <a:path w="1097280" h="104139">
                  <a:moveTo>
                    <a:pt x="1085088" y="57912"/>
                  </a:moveTo>
                  <a:lnTo>
                    <a:pt x="1082040" y="57912"/>
                  </a:lnTo>
                  <a:lnTo>
                    <a:pt x="1082040" y="47244"/>
                  </a:lnTo>
                  <a:lnTo>
                    <a:pt x="1085088" y="47244"/>
                  </a:lnTo>
                  <a:lnTo>
                    <a:pt x="1085088" y="57912"/>
                  </a:lnTo>
                  <a:close/>
                </a:path>
                <a:path w="1097280" h="104139">
                  <a:moveTo>
                    <a:pt x="1008888" y="103632"/>
                  </a:moveTo>
                  <a:lnTo>
                    <a:pt x="1005840" y="102108"/>
                  </a:lnTo>
                  <a:lnTo>
                    <a:pt x="1002792" y="99060"/>
                  </a:lnTo>
                  <a:lnTo>
                    <a:pt x="1001268" y="96012"/>
                  </a:lnTo>
                  <a:lnTo>
                    <a:pt x="1002792" y="92964"/>
                  </a:lnTo>
                  <a:lnTo>
                    <a:pt x="1005840" y="91440"/>
                  </a:lnTo>
                  <a:lnTo>
                    <a:pt x="1072843" y="52578"/>
                  </a:lnTo>
                  <a:lnTo>
                    <a:pt x="1082040" y="57912"/>
                  </a:lnTo>
                  <a:lnTo>
                    <a:pt x="1086935" y="57912"/>
                  </a:lnTo>
                  <a:lnTo>
                    <a:pt x="1011936" y="102108"/>
                  </a:lnTo>
                  <a:lnTo>
                    <a:pt x="1008888" y="103632"/>
                  </a:lnTo>
                  <a:close/>
                </a:path>
              </a:pathLst>
            </a:custGeom>
            <a:solidFill>
              <a:srgbClr val="FF0000"/>
            </a:solidFill>
          </p:spPr>
          <p:txBody>
            <a:bodyPr wrap="square" lIns="0" tIns="0" rIns="0" bIns="0" rtlCol="0"/>
            <a:lstStyle/>
            <a:p>
              <a:pPr defTabSz="806867"/>
              <a:endParaRPr sz="1588" kern="0">
                <a:solidFill>
                  <a:sysClr val="windowText" lastClr="000000"/>
                </a:solidFill>
              </a:endParaRPr>
            </a:p>
          </p:txBody>
        </p:sp>
        <p:sp>
          <p:nvSpPr>
            <p:cNvPr id="15" name="object 15"/>
            <p:cNvSpPr/>
            <p:nvPr/>
          </p:nvSpPr>
          <p:spPr>
            <a:xfrm>
              <a:off x="1967483" y="4302251"/>
              <a:ext cx="2143125" cy="2141220"/>
            </a:xfrm>
            <a:custGeom>
              <a:avLst/>
              <a:gdLst/>
              <a:ahLst/>
              <a:cxnLst/>
              <a:rect l="l" t="t" r="r" b="b"/>
              <a:pathLst>
                <a:path w="2143125" h="2141220">
                  <a:moveTo>
                    <a:pt x="9144" y="2141219"/>
                  </a:moveTo>
                  <a:lnTo>
                    <a:pt x="0" y="2133599"/>
                  </a:lnTo>
                  <a:lnTo>
                    <a:pt x="2133600" y="0"/>
                  </a:lnTo>
                  <a:lnTo>
                    <a:pt x="2142743" y="7620"/>
                  </a:lnTo>
                  <a:lnTo>
                    <a:pt x="9144" y="2141219"/>
                  </a:lnTo>
                  <a:close/>
                </a:path>
              </a:pathLst>
            </a:custGeom>
            <a:solidFill>
              <a:srgbClr val="000000"/>
            </a:solidFill>
          </p:spPr>
          <p:txBody>
            <a:bodyPr wrap="square" lIns="0" tIns="0" rIns="0" bIns="0" rtlCol="0"/>
            <a:lstStyle/>
            <a:p>
              <a:pPr defTabSz="806867"/>
              <a:endParaRPr sz="1588" kern="0">
                <a:solidFill>
                  <a:sysClr val="windowText" lastClr="000000"/>
                </a:solidFill>
              </a:endParaRPr>
            </a:p>
          </p:txBody>
        </p:sp>
        <p:sp>
          <p:nvSpPr>
            <p:cNvPr id="16" name="object 16"/>
            <p:cNvSpPr/>
            <p:nvPr/>
          </p:nvSpPr>
          <p:spPr>
            <a:xfrm>
              <a:off x="3047999" y="4497323"/>
              <a:ext cx="822960" cy="104139"/>
            </a:xfrm>
            <a:custGeom>
              <a:avLst/>
              <a:gdLst/>
              <a:ahLst/>
              <a:cxnLst/>
              <a:rect l="l" t="t" r="r" b="b"/>
              <a:pathLst>
                <a:path w="822960" h="104139">
                  <a:moveTo>
                    <a:pt x="92964" y="103632"/>
                  </a:moveTo>
                  <a:lnTo>
                    <a:pt x="89916" y="103632"/>
                  </a:lnTo>
                  <a:lnTo>
                    <a:pt x="86868" y="102108"/>
                  </a:lnTo>
                  <a:lnTo>
                    <a:pt x="0" y="51816"/>
                  </a:lnTo>
                  <a:lnTo>
                    <a:pt x="86868" y="3048"/>
                  </a:lnTo>
                  <a:lnTo>
                    <a:pt x="89916" y="0"/>
                  </a:lnTo>
                  <a:lnTo>
                    <a:pt x="92964" y="1524"/>
                  </a:lnTo>
                  <a:lnTo>
                    <a:pt x="96012" y="7620"/>
                  </a:lnTo>
                  <a:lnTo>
                    <a:pt x="96012" y="12192"/>
                  </a:lnTo>
                  <a:lnTo>
                    <a:pt x="92964" y="13716"/>
                  </a:lnTo>
                  <a:lnTo>
                    <a:pt x="37784" y="45720"/>
                  </a:lnTo>
                  <a:lnTo>
                    <a:pt x="13716" y="45720"/>
                  </a:lnTo>
                  <a:lnTo>
                    <a:pt x="13716" y="57912"/>
                  </a:lnTo>
                  <a:lnTo>
                    <a:pt x="35157" y="57912"/>
                  </a:lnTo>
                  <a:lnTo>
                    <a:pt x="92964" y="91440"/>
                  </a:lnTo>
                  <a:lnTo>
                    <a:pt x="96012" y="92964"/>
                  </a:lnTo>
                  <a:lnTo>
                    <a:pt x="96012" y="97536"/>
                  </a:lnTo>
                  <a:lnTo>
                    <a:pt x="92964" y="103632"/>
                  </a:lnTo>
                  <a:close/>
                </a:path>
                <a:path w="822960" h="104139">
                  <a:moveTo>
                    <a:pt x="16764" y="57912"/>
                  </a:moveTo>
                  <a:lnTo>
                    <a:pt x="13716" y="57912"/>
                  </a:lnTo>
                  <a:lnTo>
                    <a:pt x="13716" y="45720"/>
                  </a:lnTo>
                  <a:lnTo>
                    <a:pt x="37784" y="45720"/>
                  </a:lnTo>
                  <a:lnTo>
                    <a:pt x="35157" y="47244"/>
                  </a:lnTo>
                  <a:lnTo>
                    <a:pt x="16764" y="47244"/>
                  </a:lnTo>
                  <a:lnTo>
                    <a:pt x="16764" y="57912"/>
                  </a:lnTo>
                  <a:close/>
                </a:path>
                <a:path w="822960" h="104139">
                  <a:moveTo>
                    <a:pt x="822960" y="57912"/>
                  </a:moveTo>
                  <a:lnTo>
                    <a:pt x="35157" y="57912"/>
                  </a:lnTo>
                  <a:lnTo>
                    <a:pt x="25960" y="52578"/>
                  </a:lnTo>
                  <a:lnTo>
                    <a:pt x="37784" y="45720"/>
                  </a:lnTo>
                  <a:lnTo>
                    <a:pt x="822960" y="45720"/>
                  </a:lnTo>
                  <a:lnTo>
                    <a:pt x="822960" y="57912"/>
                  </a:lnTo>
                  <a:close/>
                </a:path>
                <a:path w="822960" h="104139">
                  <a:moveTo>
                    <a:pt x="16764" y="57912"/>
                  </a:moveTo>
                  <a:lnTo>
                    <a:pt x="16764" y="47244"/>
                  </a:lnTo>
                  <a:lnTo>
                    <a:pt x="25960" y="52578"/>
                  </a:lnTo>
                  <a:lnTo>
                    <a:pt x="16764" y="57912"/>
                  </a:lnTo>
                  <a:close/>
                </a:path>
                <a:path w="822960" h="104139">
                  <a:moveTo>
                    <a:pt x="25960" y="52578"/>
                  </a:moveTo>
                  <a:lnTo>
                    <a:pt x="16764" y="47244"/>
                  </a:lnTo>
                  <a:lnTo>
                    <a:pt x="35157" y="47244"/>
                  </a:lnTo>
                  <a:lnTo>
                    <a:pt x="25960" y="52578"/>
                  </a:lnTo>
                  <a:close/>
                </a:path>
                <a:path w="822960" h="104139">
                  <a:moveTo>
                    <a:pt x="35157" y="57912"/>
                  </a:moveTo>
                  <a:lnTo>
                    <a:pt x="16764" y="57912"/>
                  </a:lnTo>
                  <a:lnTo>
                    <a:pt x="25960" y="52578"/>
                  </a:lnTo>
                  <a:lnTo>
                    <a:pt x="35157" y="57912"/>
                  </a:lnTo>
                  <a:close/>
                </a:path>
              </a:pathLst>
            </a:custGeom>
            <a:solidFill>
              <a:srgbClr val="93B6D1"/>
            </a:solidFill>
          </p:spPr>
          <p:txBody>
            <a:bodyPr wrap="square" lIns="0" tIns="0" rIns="0" bIns="0" rtlCol="0"/>
            <a:lstStyle/>
            <a:p>
              <a:pPr defTabSz="806867"/>
              <a:endParaRPr sz="1588" kern="0">
                <a:solidFill>
                  <a:sysClr val="windowText" lastClr="000000"/>
                </a:solidFill>
              </a:endParaRPr>
            </a:p>
          </p:txBody>
        </p:sp>
        <p:sp>
          <p:nvSpPr>
            <p:cNvPr id="17" name="object 17"/>
            <p:cNvSpPr/>
            <p:nvPr/>
          </p:nvSpPr>
          <p:spPr>
            <a:xfrm>
              <a:off x="2244851" y="6121907"/>
              <a:ext cx="822960" cy="102235"/>
            </a:xfrm>
            <a:custGeom>
              <a:avLst/>
              <a:gdLst/>
              <a:ahLst/>
              <a:cxnLst/>
              <a:rect l="l" t="t" r="r" b="b"/>
              <a:pathLst>
                <a:path w="822960" h="102235">
                  <a:moveTo>
                    <a:pt x="798523" y="51054"/>
                  </a:moveTo>
                  <a:lnTo>
                    <a:pt x="731520" y="12192"/>
                  </a:lnTo>
                  <a:lnTo>
                    <a:pt x="728472" y="10668"/>
                  </a:lnTo>
                  <a:lnTo>
                    <a:pt x="726948" y="6096"/>
                  </a:lnTo>
                  <a:lnTo>
                    <a:pt x="729996" y="0"/>
                  </a:lnTo>
                  <a:lnTo>
                    <a:pt x="734568" y="0"/>
                  </a:lnTo>
                  <a:lnTo>
                    <a:pt x="737616" y="1524"/>
                  </a:lnTo>
                  <a:lnTo>
                    <a:pt x="812292" y="44196"/>
                  </a:lnTo>
                  <a:lnTo>
                    <a:pt x="810768" y="44196"/>
                  </a:lnTo>
                  <a:lnTo>
                    <a:pt x="810768" y="45720"/>
                  </a:lnTo>
                  <a:lnTo>
                    <a:pt x="807720" y="45720"/>
                  </a:lnTo>
                  <a:lnTo>
                    <a:pt x="798523" y="51054"/>
                  </a:lnTo>
                  <a:close/>
                </a:path>
                <a:path w="822960" h="102235">
                  <a:moveTo>
                    <a:pt x="786699" y="57912"/>
                  </a:moveTo>
                  <a:lnTo>
                    <a:pt x="0" y="57912"/>
                  </a:lnTo>
                  <a:lnTo>
                    <a:pt x="0" y="44196"/>
                  </a:lnTo>
                  <a:lnTo>
                    <a:pt x="786699" y="44196"/>
                  </a:lnTo>
                  <a:lnTo>
                    <a:pt x="798523" y="51054"/>
                  </a:lnTo>
                  <a:lnTo>
                    <a:pt x="786699" y="57912"/>
                  </a:lnTo>
                  <a:close/>
                </a:path>
                <a:path w="822960" h="102235">
                  <a:moveTo>
                    <a:pt x="810768" y="57476"/>
                  </a:moveTo>
                  <a:lnTo>
                    <a:pt x="810768" y="44196"/>
                  </a:lnTo>
                  <a:lnTo>
                    <a:pt x="812292" y="44196"/>
                  </a:lnTo>
                  <a:lnTo>
                    <a:pt x="822960" y="50292"/>
                  </a:lnTo>
                  <a:lnTo>
                    <a:pt x="810768" y="57476"/>
                  </a:lnTo>
                  <a:close/>
                </a:path>
                <a:path w="822960" h="102235">
                  <a:moveTo>
                    <a:pt x="807720" y="56388"/>
                  </a:moveTo>
                  <a:lnTo>
                    <a:pt x="798523" y="51054"/>
                  </a:lnTo>
                  <a:lnTo>
                    <a:pt x="807720" y="45720"/>
                  </a:lnTo>
                  <a:lnTo>
                    <a:pt x="807720" y="56388"/>
                  </a:lnTo>
                  <a:close/>
                </a:path>
                <a:path w="822960" h="102235">
                  <a:moveTo>
                    <a:pt x="810768" y="56388"/>
                  </a:moveTo>
                  <a:lnTo>
                    <a:pt x="807720" y="56388"/>
                  </a:lnTo>
                  <a:lnTo>
                    <a:pt x="807720" y="45720"/>
                  </a:lnTo>
                  <a:lnTo>
                    <a:pt x="810768" y="45720"/>
                  </a:lnTo>
                  <a:lnTo>
                    <a:pt x="810768" y="56388"/>
                  </a:lnTo>
                  <a:close/>
                </a:path>
                <a:path w="822960" h="102235">
                  <a:moveTo>
                    <a:pt x="734568" y="102108"/>
                  </a:moveTo>
                  <a:lnTo>
                    <a:pt x="729996" y="102108"/>
                  </a:lnTo>
                  <a:lnTo>
                    <a:pt x="726948" y="96012"/>
                  </a:lnTo>
                  <a:lnTo>
                    <a:pt x="728472" y="91440"/>
                  </a:lnTo>
                  <a:lnTo>
                    <a:pt x="731520" y="89916"/>
                  </a:lnTo>
                  <a:lnTo>
                    <a:pt x="798523" y="51054"/>
                  </a:lnTo>
                  <a:lnTo>
                    <a:pt x="807720" y="56388"/>
                  </a:lnTo>
                  <a:lnTo>
                    <a:pt x="810768" y="56388"/>
                  </a:lnTo>
                  <a:lnTo>
                    <a:pt x="810768" y="57476"/>
                  </a:lnTo>
                  <a:lnTo>
                    <a:pt x="737616" y="100584"/>
                  </a:lnTo>
                  <a:lnTo>
                    <a:pt x="734568" y="102108"/>
                  </a:lnTo>
                  <a:close/>
                </a:path>
                <a:path w="822960" h="102235">
                  <a:moveTo>
                    <a:pt x="810768" y="57912"/>
                  </a:moveTo>
                  <a:lnTo>
                    <a:pt x="810029" y="57912"/>
                  </a:lnTo>
                  <a:lnTo>
                    <a:pt x="810768" y="57476"/>
                  </a:lnTo>
                  <a:lnTo>
                    <a:pt x="810768" y="57912"/>
                  </a:lnTo>
                  <a:close/>
                </a:path>
              </a:pathLst>
            </a:custGeom>
            <a:solidFill>
              <a:srgbClr val="FF0000"/>
            </a:solidFill>
          </p:spPr>
          <p:txBody>
            <a:bodyPr wrap="square" lIns="0" tIns="0" rIns="0" bIns="0" rtlCol="0"/>
            <a:lstStyle/>
            <a:p>
              <a:pPr defTabSz="806867"/>
              <a:endParaRPr sz="1588" kern="0">
                <a:solidFill>
                  <a:sysClr val="windowText" lastClr="000000"/>
                </a:solidFill>
              </a:endParaRPr>
            </a:p>
          </p:txBody>
        </p:sp>
        <p:sp>
          <p:nvSpPr>
            <p:cNvPr id="18" name="object 18"/>
            <p:cNvSpPr/>
            <p:nvPr/>
          </p:nvSpPr>
          <p:spPr>
            <a:xfrm>
              <a:off x="3047987" y="4764023"/>
              <a:ext cx="549275" cy="317500"/>
            </a:xfrm>
            <a:custGeom>
              <a:avLst/>
              <a:gdLst/>
              <a:ahLst/>
              <a:cxnLst/>
              <a:rect l="l" t="t" r="r" b="b"/>
              <a:pathLst>
                <a:path w="549275" h="317500">
                  <a:moveTo>
                    <a:pt x="365760" y="259080"/>
                  </a:moveTo>
                  <a:lnTo>
                    <a:pt x="37795" y="259080"/>
                  </a:lnTo>
                  <a:lnTo>
                    <a:pt x="92964" y="227076"/>
                  </a:lnTo>
                  <a:lnTo>
                    <a:pt x="96012" y="225552"/>
                  </a:lnTo>
                  <a:lnTo>
                    <a:pt x="96012" y="220980"/>
                  </a:lnTo>
                  <a:lnTo>
                    <a:pt x="92964" y="214884"/>
                  </a:lnTo>
                  <a:lnTo>
                    <a:pt x="89916" y="214884"/>
                  </a:lnTo>
                  <a:lnTo>
                    <a:pt x="86868" y="216408"/>
                  </a:lnTo>
                  <a:lnTo>
                    <a:pt x="0" y="265176"/>
                  </a:lnTo>
                  <a:lnTo>
                    <a:pt x="86868" y="315468"/>
                  </a:lnTo>
                  <a:lnTo>
                    <a:pt x="89916" y="316992"/>
                  </a:lnTo>
                  <a:lnTo>
                    <a:pt x="92964" y="316992"/>
                  </a:lnTo>
                  <a:lnTo>
                    <a:pt x="96012" y="310896"/>
                  </a:lnTo>
                  <a:lnTo>
                    <a:pt x="96012" y="306324"/>
                  </a:lnTo>
                  <a:lnTo>
                    <a:pt x="92964" y="304800"/>
                  </a:lnTo>
                  <a:lnTo>
                    <a:pt x="37795" y="272796"/>
                  </a:lnTo>
                  <a:lnTo>
                    <a:pt x="365760" y="272796"/>
                  </a:lnTo>
                  <a:lnTo>
                    <a:pt x="365760" y="259080"/>
                  </a:lnTo>
                  <a:close/>
                </a:path>
                <a:path w="549275" h="317500">
                  <a:moveTo>
                    <a:pt x="548652" y="45720"/>
                  </a:moveTo>
                  <a:lnTo>
                    <a:pt x="37795" y="45720"/>
                  </a:lnTo>
                  <a:lnTo>
                    <a:pt x="92976" y="13716"/>
                  </a:lnTo>
                  <a:lnTo>
                    <a:pt x="96024" y="12192"/>
                  </a:lnTo>
                  <a:lnTo>
                    <a:pt x="96024" y="7620"/>
                  </a:lnTo>
                  <a:lnTo>
                    <a:pt x="92976" y="1524"/>
                  </a:lnTo>
                  <a:lnTo>
                    <a:pt x="89928" y="0"/>
                  </a:lnTo>
                  <a:lnTo>
                    <a:pt x="86880" y="3048"/>
                  </a:lnTo>
                  <a:lnTo>
                    <a:pt x="12" y="51816"/>
                  </a:lnTo>
                  <a:lnTo>
                    <a:pt x="86880" y="102108"/>
                  </a:lnTo>
                  <a:lnTo>
                    <a:pt x="89928" y="103632"/>
                  </a:lnTo>
                  <a:lnTo>
                    <a:pt x="92976" y="103632"/>
                  </a:lnTo>
                  <a:lnTo>
                    <a:pt x="96024" y="97536"/>
                  </a:lnTo>
                  <a:lnTo>
                    <a:pt x="96024" y="92964"/>
                  </a:lnTo>
                  <a:lnTo>
                    <a:pt x="92976" y="91440"/>
                  </a:lnTo>
                  <a:lnTo>
                    <a:pt x="35166" y="57912"/>
                  </a:lnTo>
                  <a:lnTo>
                    <a:pt x="548652" y="57912"/>
                  </a:lnTo>
                  <a:lnTo>
                    <a:pt x="548652" y="45720"/>
                  </a:lnTo>
                  <a:close/>
                </a:path>
              </a:pathLst>
            </a:custGeom>
            <a:solidFill>
              <a:srgbClr val="93B6D1"/>
            </a:solidFill>
          </p:spPr>
          <p:txBody>
            <a:bodyPr wrap="square" lIns="0" tIns="0" rIns="0" bIns="0" rtlCol="0"/>
            <a:lstStyle/>
            <a:p>
              <a:pPr defTabSz="806867"/>
              <a:endParaRPr sz="1588" kern="0">
                <a:solidFill>
                  <a:sysClr val="windowText" lastClr="000000"/>
                </a:solidFill>
              </a:endParaRPr>
            </a:p>
          </p:txBody>
        </p:sp>
        <p:sp>
          <p:nvSpPr>
            <p:cNvPr id="19" name="object 19"/>
            <p:cNvSpPr/>
            <p:nvPr/>
          </p:nvSpPr>
          <p:spPr>
            <a:xfrm>
              <a:off x="2514600" y="5588507"/>
              <a:ext cx="585470" cy="330835"/>
            </a:xfrm>
            <a:custGeom>
              <a:avLst/>
              <a:gdLst/>
              <a:ahLst/>
              <a:cxnLst/>
              <a:rect l="l" t="t" r="r" b="b"/>
              <a:pathLst>
                <a:path w="585469" h="330835">
                  <a:moveTo>
                    <a:pt x="548640" y="278892"/>
                  </a:moveTo>
                  <a:lnTo>
                    <a:pt x="537972" y="272796"/>
                  </a:lnTo>
                  <a:lnTo>
                    <a:pt x="463296" y="230124"/>
                  </a:lnTo>
                  <a:lnTo>
                    <a:pt x="460248" y="228600"/>
                  </a:lnTo>
                  <a:lnTo>
                    <a:pt x="457200" y="228600"/>
                  </a:lnTo>
                  <a:lnTo>
                    <a:pt x="455676" y="231648"/>
                  </a:lnTo>
                  <a:lnTo>
                    <a:pt x="452628" y="234696"/>
                  </a:lnTo>
                  <a:lnTo>
                    <a:pt x="454152" y="239268"/>
                  </a:lnTo>
                  <a:lnTo>
                    <a:pt x="457200" y="240792"/>
                  </a:lnTo>
                  <a:lnTo>
                    <a:pt x="512368" y="272796"/>
                  </a:lnTo>
                  <a:lnTo>
                    <a:pt x="0" y="272796"/>
                  </a:lnTo>
                  <a:lnTo>
                    <a:pt x="0" y="286512"/>
                  </a:lnTo>
                  <a:lnTo>
                    <a:pt x="512368" y="286512"/>
                  </a:lnTo>
                  <a:lnTo>
                    <a:pt x="457200" y="318516"/>
                  </a:lnTo>
                  <a:lnTo>
                    <a:pt x="454152" y="320040"/>
                  </a:lnTo>
                  <a:lnTo>
                    <a:pt x="452628" y="324612"/>
                  </a:lnTo>
                  <a:lnTo>
                    <a:pt x="455676" y="327660"/>
                  </a:lnTo>
                  <a:lnTo>
                    <a:pt x="457200" y="330708"/>
                  </a:lnTo>
                  <a:lnTo>
                    <a:pt x="460248" y="330708"/>
                  </a:lnTo>
                  <a:lnTo>
                    <a:pt x="463296" y="329184"/>
                  </a:lnTo>
                  <a:lnTo>
                    <a:pt x="535711" y="286512"/>
                  </a:lnTo>
                  <a:lnTo>
                    <a:pt x="536448" y="286512"/>
                  </a:lnTo>
                  <a:lnTo>
                    <a:pt x="536448" y="286080"/>
                  </a:lnTo>
                  <a:lnTo>
                    <a:pt x="548640" y="278892"/>
                  </a:lnTo>
                  <a:close/>
                </a:path>
                <a:path w="585469" h="330835">
                  <a:moveTo>
                    <a:pt x="585216" y="50292"/>
                  </a:moveTo>
                  <a:lnTo>
                    <a:pt x="574548" y="44196"/>
                  </a:lnTo>
                  <a:lnTo>
                    <a:pt x="499872" y="1524"/>
                  </a:lnTo>
                  <a:lnTo>
                    <a:pt x="496824" y="0"/>
                  </a:lnTo>
                  <a:lnTo>
                    <a:pt x="493776" y="0"/>
                  </a:lnTo>
                  <a:lnTo>
                    <a:pt x="490728" y="3048"/>
                  </a:lnTo>
                  <a:lnTo>
                    <a:pt x="489204" y="6096"/>
                  </a:lnTo>
                  <a:lnTo>
                    <a:pt x="490728" y="10668"/>
                  </a:lnTo>
                  <a:lnTo>
                    <a:pt x="493776" y="12192"/>
                  </a:lnTo>
                  <a:lnTo>
                    <a:pt x="548944" y="44196"/>
                  </a:lnTo>
                  <a:lnTo>
                    <a:pt x="219456" y="44196"/>
                  </a:lnTo>
                  <a:lnTo>
                    <a:pt x="219456" y="57912"/>
                  </a:lnTo>
                  <a:lnTo>
                    <a:pt x="548944" y="57912"/>
                  </a:lnTo>
                  <a:lnTo>
                    <a:pt x="493776" y="89916"/>
                  </a:lnTo>
                  <a:lnTo>
                    <a:pt x="490728" y="91440"/>
                  </a:lnTo>
                  <a:lnTo>
                    <a:pt x="489204" y="96012"/>
                  </a:lnTo>
                  <a:lnTo>
                    <a:pt x="490728" y="99060"/>
                  </a:lnTo>
                  <a:lnTo>
                    <a:pt x="493776" y="102108"/>
                  </a:lnTo>
                  <a:lnTo>
                    <a:pt x="496824" y="102108"/>
                  </a:lnTo>
                  <a:lnTo>
                    <a:pt x="499872" y="100584"/>
                  </a:lnTo>
                  <a:lnTo>
                    <a:pt x="572287" y="57912"/>
                  </a:lnTo>
                  <a:lnTo>
                    <a:pt x="573024" y="57912"/>
                  </a:lnTo>
                  <a:lnTo>
                    <a:pt x="573024" y="57480"/>
                  </a:lnTo>
                  <a:lnTo>
                    <a:pt x="585216" y="50292"/>
                  </a:lnTo>
                  <a:close/>
                </a:path>
              </a:pathLst>
            </a:custGeom>
            <a:solidFill>
              <a:srgbClr val="FF0000"/>
            </a:solidFill>
          </p:spPr>
          <p:txBody>
            <a:bodyPr wrap="square" lIns="0" tIns="0" rIns="0" bIns="0" rtlCol="0"/>
            <a:lstStyle/>
            <a:p>
              <a:pPr defTabSz="806867"/>
              <a:endParaRPr sz="1588" kern="0">
                <a:solidFill>
                  <a:sysClr val="windowText" lastClr="000000"/>
                </a:solidFill>
              </a:endParaRPr>
            </a:p>
          </p:txBody>
        </p:sp>
      </p:grpSp>
      <p:sp>
        <p:nvSpPr>
          <p:cNvPr id="20" name="object 20"/>
          <p:cNvSpPr txBox="1"/>
          <p:nvPr/>
        </p:nvSpPr>
        <p:spPr>
          <a:xfrm>
            <a:off x="4484632" y="3514600"/>
            <a:ext cx="742390" cy="255678"/>
          </a:xfrm>
          <a:prstGeom prst="rect">
            <a:avLst/>
          </a:prstGeom>
        </p:spPr>
        <p:txBody>
          <a:bodyPr vert="horz" wrap="square" lIns="0" tIns="11206" rIns="0" bIns="0" rtlCol="0">
            <a:spAutoFit/>
          </a:bodyPr>
          <a:lstStyle/>
          <a:p>
            <a:pPr marL="11206" defTabSz="806867">
              <a:spcBef>
                <a:spcPts val="88"/>
              </a:spcBef>
            </a:pPr>
            <a:r>
              <a:rPr sz="1588" kern="0" dirty="0">
                <a:solidFill>
                  <a:sysClr val="windowText" lastClr="000000"/>
                </a:solidFill>
                <a:latin typeface="Arial MT"/>
                <a:cs typeface="Arial MT"/>
              </a:rPr>
              <a:t>1663</a:t>
            </a:r>
            <a:r>
              <a:rPr sz="1588" kern="0" spc="-71" dirty="0">
                <a:solidFill>
                  <a:sysClr val="windowText" lastClr="000000"/>
                </a:solidFill>
                <a:latin typeface="Arial MT"/>
                <a:cs typeface="Arial MT"/>
              </a:rPr>
              <a:t> </a:t>
            </a:r>
            <a:r>
              <a:rPr sz="1588" kern="0" spc="-79" dirty="0">
                <a:solidFill>
                  <a:sysClr val="windowText" lastClr="000000"/>
                </a:solidFill>
                <a:latin typeface="Arial MT"/>
                <a:cs typeface="Arial MT"/>
              </a:rPr>
              <a:t>psi</a:t>
            </a:r>
            <a:endParaRPr sz="1588" kern="0">
              <a:solidFill>
                <a:sysClr val="windowText" lastClr="000000"/>
              </a:solidFill>
              <a:latin typeface="Arial MT"/>
              <a:cs typeface="Arial MT"/>
            </a:endParaRPr>
          </a:p>
        </p:txBody>
      </p:sp>
      <p:sp>
        <p:nvSpPr>
          <p:cNvPr id="21" name="object 21"/>
          <p:cNvSpPr txBox="1"/>
          <p:nvPr/>
        </p:nvSpPr>
        <p:spPr>
          <a:xfrm>
            <a:off x="3408838" y="5733358"/>
            <a:ext cx="742390" cy="255678"/>
          </a:xfrm>
          <a:prstGeom prst="rect">
            <a:avLst/>
          </a:prstGeom>
        </p:spPr>
        <p:txBody>
          <a:bodyPr vert="horz" wrap="square" lIns="0" tIns="11206" rIns="0" bIns="0" rtlCol="0">
            <a:spAutoFit/>
          </a:bodyPr>
          <a:lstStyle/>
          <a:p>
            <a:pPr marL="11206" defTabSz="806867">
              <a:spcBef>
                <a:spcPts val="88"/>
              </a:spcBef>
            </a:pPr>
            <a:r>
              <a:rPr sz="1588" kern="0" dirty="0">
                <a:solidFill>
                  <a:sysClr val="windowText" lastClr="000000"/>
                </a:solidFill>
                <a:latin typeface="Arial MT"/>
                <a:cs typeface="Arial MT"/>
              </a:rPr>
              <a:t>1663</a:t>
            </a:r>
            <a:r>
              <a:rPr sz="1588" kern="0" spc="-71" dirty="0">
                <a:solidFill>
                  <a:sysClr val="windowText" lastClr="000000"/>
                </a:solidFill>
                <a:latin typeface="Arial MT"/>
                <a:cs typeface="Arial MT"/>
              </a:rPr>
              <a:t> </a:t>
            </a:r>
            <a:r>
              <a:rPr sz="1588" kern="0" spc="-79" dirty="0">
                <a:solidFill>
                  <a:sysClr val="windowText" lastClr="000000"/>
                </a:solidFill>
                <a:latin typeface="Arial MT"/>
                <a:cs typeface="Arial MT"/>
              </a:rPr>
              <a:t>psi</a:t>
            </a:r>
            <a:endParaRPr sz="1588" kern="0">
              <a:solidFill>
                <a:sysClr val="windowText" lastClr="000000"/>
              </a:solidFill>
              <a:latin typeface="Arial MT"/>
              <a:cs typeface="Arial MT"/>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534715" y="915246"/>
            <a:ext cx="7256929" cy="1315006"/>
          </a:xfrm>
          <a:prstGeom prst="rect">
            <a:avLst/>
          </a:prstGeom>
        </p:spPr>
        <p:txBody>
          <a:bodyPr vert="horz" wrap="square" lIns="0" tIns="11206" rIns="0" bIns="0" rtlCol="0">
            <a:spAutoFit/>
          </a:bodyPr>
          <a:lstStyle/>
          <a:p>
            <a:pPr marL="11206" marR="4483" algn="just">
              <a:spcBef>
                <a:spcPts val="88"/>
              </a:spcBef>
            </a:pPr>
            <a:r>
              <a:rPr sz="2118" spc="-141" dirty="0">
                <a:solidFill>
                  <a:srgbClr val="000000"/>
                </a:solidFill>
              </a:rPr>
              <a:t>A</a:t>
            </a:r>
            <a:r>
              <a:rPr sz="2118" spc="-4" dirty="0">
                <a:solidFill>
                  <a:srgbClr val="000000"/>
                </a:solidFill>
              </a:rPr>
              <a:t> </a:t>
            </a:r>
            <a:r>
              <a:rPr sz="2118" spc="-128" dirty="0">
                <a:solidFill>
                  <a:srgbClr val="000000"/>
                </a:solidFill>
              </a:rPr>
              <a:t>steel</a:t>
            </a:r>
            <a:r>
              <a:rPr sz="2118" spc="-18" dirty="0">
                <a:solidFill>
                  <a:srgbClr val="000000"/>
                </a:solidFill>
              </a:rPr>
              <a:t> </a:t>
            </a:r>
            <a:r>
              <a:rPr sz="2118" spc="-101" dirty="0">
                <a:solidFill>
                  <a:srgbClr val="000000"/>
                </a:solidFill>
              </a:rPr>
              <a:t>cantilever</a:t>
            </a:r>
            <a:r>
              <a:rPr sz="2118" spc="-4" dirty="0">
                <a:solidFill>
                  <a:srgbClr val="000000"/>
                </a:solidFill>
              </a:rPr>
              <a:t> </a:t>
            </a:r>
            <a:r>
              <a:rPr sz="2118" spc="-132" dirty="0">
                <a:solidFill>
                  <a:srgbClr val="000000"/>
                </a:solidFill>
              </a:rPr>
              <a:t>beam</a:t>
            </a:r>
            <a:r>
              <a:rPr sz="2118" spc="-13" dirty="0">
                <a:solidFill>
                  <a:srgbClr val="000000"/>
                </a:solidFill>
              </a:rPr>
              <a:t> 6</a:t>
            </a:r>
            <a:r>
              <a:rPr sz="2118" dirty="0">
                <a:solidFill>
                  <a:srgbClr val="000000"/>
                </a:solidFill>
              </a:rPr>
              <a:t> </a:t>
            </a:r>
            <a:r>
              <a:rPr sz="2118" spc="-353" dirty="0">
                <a:solidFill>
                  <a:srgbClr val="000000"/>
                </a:solidFill>
              </a:rPr>
              <a:t>m</a:t>
            </a:r>
            <a:r>
              <a:rPr sz="2118" spc="-13" dirty="0">
                <a:solidFill>
                  <a:srgbClr val="000000"/>
                </a:solidFill>
              </a:rPr>
              <a:t> </a:t>
            </a:r>
            <a:r>
              <a:rPr sz="2118" spc="-141" dirty="0">
                <a:solidFill>
                  <a:srgbClr val="000000"/>
                </a:solidFill>
              </a:rPr>
              <a:t>in</a:t>
            </a:r>
            <a:r>
              <a:rPr sz="2118" spc="9" dirty="0">
                <a:solidFill>
                  <a:srgbClr val="000000"/>
                </a:solidFill>
              </a:rPr>
              <a:t> </a:t>
            </a:r>
            <a:r>
              <a:rPr sz="2118" spc="-119" dirty="0">
                <a:solidFill>
                  <a:srgbClr val="000000"/>
                </a:solidFill>
              </a:rPr>
              <a:t>length</a:t>
            </a:r>
            <a:r>
              <a:rPr sz="2118" spc="-13" dirty="0">
                <a:solidFill>
                  <a:srgbClr val="000000"/>
                </a:solidFill>
              </a:rPr>
              <a:t> </a:t>
            </a:r>
            <a:r>
              <a:rPr sz="2118" spc="-190" dirty="0">
                <a:solidFill>
                  <a:srgbClr val="000000"/>
                </a:solidFill>
              </a:rPr>
              <a:t>is</a:t>
            </a:r>
            <a:r>
              <a:rPr sz="2118" spc="-4" dirty="0">
                <a:solidFill>
                  <a:srgbClr val="000000"/>
                </a:solidFill>
              </a:rPr>
              <a:t> </a:t>
            </a:r>
            <a:r>
              <a:rPr sz="2118" spc="-137" dirty="0">
                <a:solidFill>
                  <a:srgbClr val="000000"/>
                </a:solidFill>
              </a:rPr>
              <a:t>subjected</a:t>
            </a:r>
            <a:r>
              <a:rPr sz="2118" dirty="0">
                <a:solidFill>
                  <a:srgbClr val="000000"/>
                </a:solidFill>
              </a:rPr>
              <a:t> </a:t>
            </a:r>
            <a:r>
              <a:rPr sz="2118" spc="-75" dirty="0">
                <a:solidFill>
                  <a:srgbClr val="000000"/>
                </a:solidFill>
              </a:rPr>
              <a:t>to</a:t>
            </a:r>
            <a:r>
              <a:rPr sz="2118" spc="4" dirty="0">
                <a:solidFill>
                  <a:srgbClr val="000000"/>
                </a:solidFill>
              </a:rPr>
              <a:t> </a:t>
            </a:r>
            <a:r>
              <a:rPr sz="2118" spc="-13" dirty="0">
                <a:solidFill>
                  <a:srgbClr val="000000"/>
                </a:solidFill>
              </a:rPr>
              <a:t>a</a:t>
            </a:r>
            <a:r>
              <a:rPr sz="2118" dirty="0">
                <a:solidFill>
                  <a:srgbClr val="000000"/>
                </a:solidFill>
              </a:rPr>
              <a:t> </a:t>
            </a:r>
            <a:r>
              <a:rPr sz="2118" spc="-128" dirty="0">
                <a:solidFill>
                  <a:srgbClr val="000000"/>
                </a:solidFill>
              </a:rPr>
              <a:t>concentrated</a:t>
            </a:r>
            <a:r>
              <a:rPr sz="2118" spc="-9" dirty="0">
                <a:solidFill>
                  <a:srgbClr val="000000"/>
                </a:solidFill>
              </a:rPr>
              <a:t> </a:t>
            </a:r>
            <a:r>
              <a:rPr sz="2118" spc="-44" dirty="0">
                <a:solidFill>
                  <a:srgbClr val="000000"/>
                </a:solidFill>
              </a:rPr>
              <a:t>load</a:t>
            </a:r>
            <a:r>
              <a:rPr sz="2118" spc="146" dirty="0">
                <a:solidFill>
                  <a:srgbClr val="000000"/>
                </a:solidFill>
              </a:rPr>
              <a:t> </a:t>
            </a:r>
            <a:r>
              <a:rPr sz="2118" spc="-9" dirty="0">
                <a:solidFill>
                  <a:srgbClr val="000000"/>
                </a:solidFill>
              </a:rPr>
              <a:t>of</a:t>
            </a:r>
            <a:r>
              <a:rPr sz="2118" spc="207" dirty="0">
                <a:solidFill>
                  <a:srgbClr val="000000"/>
                </a:solidFill>
              </a:rPr>
              <a:t> </a:t>
            </a:r>
            <a:r>
              <a:rPr sz="2118" spc="-18" dirty="0">
                <a:solidFill>
                  <a:srgbClr val="000000"/>
                </a:solidFill>
              </a:rPr>
              <a:t>1200</a:t>
            </a:r>
            <a:r>
              <a:rPr sz="2118" spc="146" dirty="0">
                <a:solidFill>
                  <a:srgbClr val="000000"/>
                </a:solidFill>
              </a:rPr>
              <a:t> </a:t>
            </a:r>
            <a:r>
              <a:rPr sz="2118" spc="-124" dirty="0">
                <a:solidFill>
                  <a:srgbClr val="000000"/>
                </a:solidFill>
              </a:rPr>
              <a:t>N</a:t>
            </a:r>
            <a:r>
              <a:rPr sz="2118" spc="137" dirty="0">
                <a:solidFill>
                  <a:srgbClr val="000000"/>
                </a:solidFill>
              </a:rPr>
              <a:t> </a:t>
            </a:r>
            <a:r>
              <a:rPr sz="2118" spc="-101" dirty="0">
                <a:solidFill>
                  <a:srgbClr val="000000"/>
                </a:solidFill>
              </a:rPr>
              <a:t>acting</a:t>
            </a:r>
            <a:r>
              <a:rPr sz="2118" spc="146" dirty="0">
                <a:solidFill>
                  <a:srgbClr val="000000"/>
                </a:solidFill>
              </a:rPr>
              <a:t> </a:t>
            </a:r>
            <a:r>
              <a:rPr sz="2118" spc="-18" dirty="0">
                <a:solidFill>
                  <a:srgbClr val="000000"/>
                </a:solidFill>
              </a:rPr>
              <a:t>at</a:t>
            </a:r>
            <a:r>
              <a:rPr sz="2118" spc="128" dirty="0">
                <a:solidFill>
                  <a:srgbClr val="000000"/>
                </a:solidFill>
              </a:rPr>
              <a:t> </a:t>
            </a:r>
            <a:r>
              <a:rPr sz="2118" spc="-137" dirty="0">
                <a:solidFill>
                  <a:srgbClr val="000000"/>
                </a:solidFill>
              </a:rPr>
              <a:t>the</a:t>
            </a:r>
            <a:r>
              <a:rPr sz="2118" spc="150" dirty="0">
                <a:solidFill>
                  <a:srgbClr val="000000"/>
                </a:solidFill>
              </a:rPr>
              <a:t> </a:t>
            </a:r>
            <a:r>
              <a:rPr sz="2118" spc="-44" dirty="0">
                <a:solidFill>
                  <a:srgbClr val="000000"/>
                </a:solidFill>
              </a:rPr>
              <a:t>free</a:t>
            </a:r>
            <a:r>
              <a:rPr sz="2118" spc="150" dirty="0">
                <a:solidFill>
                  <a:srgbClr val="000000"/>
                </a:solidFill>
              </a:rPr>
              <a:t> </a:t>
            </a:r>
            <a:r>
              <a:rPr sz="2118" spc="-137" dirty="0">
                <a:solidFill>
                  <a:srgbClr val="000000"/>
                </a:solidFill>
              </a:rPr>
              <a:t>end</a:t>
            </a:r>
            <a:r>
              <a:rPr sz="2118" spc="128" dirty="0">
                <a:solidFill>
                  <a:srgbClr val="000000"/>
                </a:solidFill>
              </a:rPr>
              <a:t> </a:t>
            </a:r>
            <a:r>
              <a:rPr sz="2118" spc="-9" dirty="0">
                <a:solidFill>
                  <a:srgbClr val="000000"/>
                </a:solidFill>
              </a:rPr>
              <a:t>of</a:t>
            </a:r>
            <a:r>
              <a:rPr sz="2118" spc="207" dirty="0">
                <a:solidFill>
                  <a:srgbClr val="000000"/>
                </a:solidFill>
              </a:rPr>
              <a:t> </a:t>
            </a:r>
            <a:r>
              <a:rPr sz="2118" spc="-137" dirty="0">
                <a:solidFill>
                  <a:srgbClr val="000000"/>
                </a:solidFill>
              </a:rPr>
              <a:t>the</a:t>
            </a:r>
            <a:r>
              <a:rPr sz="2118" spc="128" dirty="0">
                <a:solidFill>
                  <a:srgbClr val="000000"/>
                </a:solidFill>
              </a:rPr>
              <a:t> </a:t>
            </a:r>
            <a:r>
              <a:rPr sz="2118" spc="-84" dirty="0">
                <a:solidFill>
                  <a:srgbClr val="000000"/>
                </a:solidFill>
              </a:rPr>
              <a:t>bar.</a:t>
            </a:r>
            <a:r>
              <a:rPr sz="2118" spc="865" dirty="0">
                <a:solidFill>
                  <a:srgbClr val="000000"/>
                </a:solidFill>
              </a:rPr>
              <a:t> </a:t>
            </a:r>
            <a:r>
              <a:rPr sz="2118" spc="-141" dirty="0">
                <a:solidFill>
                  <a:srgbClr val="000000"/>
                </a:solidFill>
              </a:rPr>
              <a:t>Determine</a:t>
            </a:r>
            <a:r>
              <a:rPr sz="2118" spc="128" dirty="0">
                <a:solidFill>
                  <a:srgbClr val="000000"/>
                </a:solidFill>
              </a:rPr>
              <a:t> </a:t>
            </a:r>
            <a:r>
              <a:rPr sz="2118" spc="-137" dirty="0">
                <a:solidFill>
                  <a:srgbClr val="000000"/>
                </a:solidFill>
              </a:rPr>
              <a:t>the</a:t>
            </a:r>
            <a:r>
              <a:rPr sz="2118" spc="-66" dirty="0">
                <a:solidFill>
                  <a:srgbClr val="000000"/>
                </a:solidFill>
              </a:rPr>
              <a:t> </a:t>
            </a:r>
            <a:r>
              <a:rPr sz="2118" spc="-124" dirty="0">
                <a:solidFill>
                  <a:srgbClr val="000000"/>
                </a:solidFill>
              </a:rPr>
              <a:t>magnitude</a:t>
            </a:r>
            <a:r>
              <a:rPr sz="2118" spc="335" dirty="0">
                <a:solidFill>
                  <a:srgbClr val="000000"/>
                </a:solidFill>
              </a:rPr>
              <a:t> </a:t>
            </a:r>
            <a:r>
              <a:rPr sz="2118" spc="-97" dirty="0">
                <a:solidFill>
                  <a:srgbClr val="000000"/>
                </a:solidFill>
              </a:rPr>
              <a:t>and</a:t>
            </a:r>
            <a:r>
              <a:rPr sz="2118" spc="331" dirty="0">
                <a:solidFill>
                  <a:srgbClr val="000000"/>
                </a:solidFill>
              </a:rPr>
              <a:t> </a:t>
            </a:r>
            <a:r>
              <a:rPr sz="2118" spc="-106" dirty="0">
                <a:solidFill>
                  <a:srgbClr val="000000"/>
                </a:solidFill>
              </a:rPr>
              <a:t>location</a:t>
            </a:r>
            <a:r>
              <a:rPr sz="2118" spc="340" dirty="0">
                <a:solidFill>
                  <a:srgbClr val="000000"/>
                </a:solidFill>
              </a:rPr>
              <a:t> </a:t>
            </a:r>
            <a:r>
              <a:rPr sz="2118" spc="-9" dirty="0">
                <a:solidFill>
                  <a:srgbClr val="000000"/>
                </a:solidFill>
              </a:rPr>
              <a:t>of</a:t>
            </a:r>
            <a:r>
              <a:rPr sz="2118" spc="393" dirty="0">
                <a:solidFill>
                  <a:srgbClr val="000000"/>
                </a:solidFill>
              </a:rPr>
              <a:t> </a:t>
            </a:r>
            <a:r>
              <a:rPr sz="2118" spc="-137" dirty="0">
                <a:solidFill>
                  <a:srgbClr val="000000"/>
                </a:solidFill>
              </a:rPr>
              <a:t>the</a:t>
            </a:r>
            <a:r>
              <a:rPr sz="2118" spc="335" dirty="0">
                <a:solidFill>
                  <a:srgbClr val="000000"/>
                </a:solidFill>
              </a:rPr>
              <a:t> </a:t>
            </a:r>
            <a:r>
              <a:rPr sz="2118" spc="-190" dirty="0">
                <a:solidFill>
                  <a:srgbClr val="000000"/>
                </a:solidFill>
              </a:rPr>
              <a:t>maximum</a:t>
            </a:r>
            <a:r>
              <a:rPr sz="2118" spc="340" dirty="0">
                <a:solidFill>
                  <a:srgbClr val="000000"/>
                </a:solidFill>
              </a:rPr>
              <a:t> </a:t>
            </a:r>
            <a:r>
              <a:rPr sz="2118" spc="-137" dirty="0">
                <a:solidFill>
                  <a:srgbClr val="000000"/>
                </a:solidFill>
              </a:rPr>
              <a:t>tensile</a:t>
            </a:r>
            <a:r>
              <a:rPr sz="2118" spc="335" dirty="0">
                <a:solidFill>
                  <a:srgbClr val="000000"/>
                </a:solidFill>
              </a:rPr>
              <a:t> </a:t>
            </a:r>
            <a:r>
              <a:rPr sz="2118" spc="-97" dirty="0">
                <a:solidFill>
                  <a:srgbClr val="000000"/>
                </a:solidFill>
              </a:rPr>
              <a:t>and</a:t>
            </a:r>
            <a:r>
              <a:rPr sz="2118" spc="331" dirty="0">
                <a:solidFill>
                  <a:srgbClr val="000000"/>
                </a:solidFill>
              </a:rPr>
              <a:t> </a:t>
            </a:r>
            <a:r>
              <a:rPr sz="2118" spc="-180" dirty="0">
                <a:solidFill>
                  <a:srgbClr val="000000"/>
                </a:solidFill>
              </a:rPr>
              <a:t>compressive</a:t>
            </a:r>
            <a:r>
              <a:rPr sz="2118" spc="-66" dirty="0">
                <a:solidFill>
                  <a:srgbClr val="000000"/>
                </a:solidFill>
              </a:rPr>
              <a:t> </a:t>
            </a:r>
            <a:r>
              <a:rPr sz="2118" spc="-101" dirty="0">
                <a:solidFill>
                  <a:srgbClr val="000000"/>
                </a:solidFill>
              </a:rPr>
              <a:t>bending</a:t>
            </a:r>
            <a:r>
              <a:rPr sz="2118" spc="-22" dirty="0">
                <a:solidFill>
                  <a:srgbClr val="000000"/>
                </a:solidFill>
              </a:rPr>
              <a:t> </a:t>
            </a:r>
            <a:r>
              <a:rPr sz="2118" spc="-216" dirty="0">
                <a:solidFill>
                  <a:srgbClr val="000000"/>
                </a:solidFill>
              </a:rPr>
              <a:t>stresses</a:t>
            </a:r>
            <a:r>
              <a:rPr sz="2118" spc="-4" dirty="0">
                <a:solidFill>
                  <a:srgbClr val="000000"/>
                </a:solidFill>
              </a:rPr>
              <a:t> </a:t>
            </a:r>
            <a:r>
              <a:rPr sz="2118" spc="-141" dirty="0">
                <a:solidFill>
                  <a:srgbClr val="000000"/>
                </a:solidFill>
              </a:rPr>
              <a:t>in</a:t>
            </a:r>
            <a:r>
              <a:rPr sz="2118" spc="-13" dirty="0">
                <a:solidFill>
                  <a:srgbClr val="000000"/>
                </a:solidFill>
              </a:rPr>
              <a:t> </a:t>
            </a:r>
            <a:r>
              <a:rPr sz="2118" spc="-137" dirty="0">
                <a:solidFill>
                  <a:srgbClr val="000000"/>
                </a:solidFill>
              </a:rPr>
              <a:t>the</a:t>
            </a:r>
            <a:r>
              <a:rPr sz="2118" spc="-18" dirty="0">
                <a:solidFill>
                  <a:srgbClr val="000000"/>
                </a:solidFill>
              </a:rPr>
              <a:t> </a:t>
            </a:r>
            <a:r>
              <a:rPr sz="2118" spc="-128" dirty="0">
                <a:solidFill>
                  <a:srgbClr val="000000"/>
                </a:solidFill>
              </a:rPr>
              <a:t>beam.</a:t>
            </a:r>
            <a:endParaRPr sz="2118"/>
          </a:p>
        </p:txBody>
      </p:sp>
      <p:pic>
        <p:nvPicPr>
          <p:cNvPr id="3" name="object 3"/>
          <p:cNvPicPr/>
          <p:nvPr/>
        </p:nvPicPr>
        <p:blipFill>
          <a:blip r:embed="rId2" cstate="print"/>
          <a:stretch>
            <a:fillRect/>
          </a:stretch>
        </p:blipFill>
        <p:spPr>
          <a:xfrm>
            <a:off x="4061461" y="2622176"/>
            <a:ext cx="3648186" cy="1546412"/>
          </a:xfrm>
          <a:prstGeom prst="rect">
            <a:avLst/>
          </a:prstGeom>
        </p:spPr>
      </p:pic>
      <p:pic>
        <p:nvPicPr>
          <p:cNvPr id="4" name="object 4"/>
          <p:cNvPicPr/>
          <p:nvPr/>
        </p:nvPicPr>
        <p:blipFill>
          <a:blip r:embed="rId3" cstate="print"/>
          <a:stretch>
            <a:fillRect/>
          </a:stretch>
        </p:blipFill>
        <p:spPr>
          <a:xfrm>
            <a:off x="4271771" y="4235824"/>
            <a:ext cx="4242262" cy="1253367"/>
          </a:xfrm>
          <a:prstGeom prst="rect">
            <a:avLst/>
          </a:prstGeom>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3260767" y="941295"/>
            <a:ext cx="2617390" cy="2213385"/>
          </a:xfrm>
          <a:prstGeom prst="rect">
            <a:avLst/>
          </a:prstGeom>
        </p:spPr>
      </p:pic>
      <p:pic>
        <p:nvPicPr>
          <p:cNvPr id="3" name="object 3"/>
          <p:cNvPicPr/>
          <p:nvPr/>
        </p:nvPicPr>
        <p:blipFill>
          <a:blip r:embed="rId3" cstate="print"/>
          <a:stretch>
            <a:fillRect/>
          </a:stretch>
        </p:blipFill>
        <p:spPr>
          <a:xfrm>
            <a:off x="6028765" y="1680883"/>
            <a:ext cx="3527811" cy="720403"/>
          </a:xfrm>
          <a:prstGeom prst="rect">
            <a:avLst/>
          </a:prstGeom>
        </p:spPr>
      </p:pic>
      <p:pic>
        <p:nvPicPr>
          <p:cNvPr id="4" name="object 4"/>
          <p:cNvPicPr/>
          <p:nvPr/>
        </p:nvPicPr>
        <p:blipFill>
          <a:blip r:embed="rId4" cstate="print"/>
          <a:stretch>
            <a:fillRect/>
          </a:stretch>
        </p:blipFill>
        <p:spPr>
          <a:xfrm>
            <a:off x="5961529" y="2601680"/>
            <a:ext cx="3630706" cy="567791"/>
          </a:xfrm>
          <a:prstGeom prst="rect">
            <a:avLst/>
          </a:prstGeom>
        </p:spPr>
      </p:pic>
      <p:grpSp>
        <p:nvGrpSpPr>
          <p:cNvPr id="5" name="object 5"/>
          <p:cNvGrpSpPr/>
          <p:nvPr/>
        </p:nvGrpSpPr>
        <p:grpSpPr>
          <a:xfrm>
            <a:off x="3473824" y="3563511"/>
            <a:ext cx="6389034" cy="2026584"/>
            <a:chOff x="2057400" y="4038645"/>
            <a:chExt cx="7240905" cy="2296795"/>
          </a:xfrm>
        </p:grpSpPr>
        <p:pic>
          <p:nvPicPr>
            <p:cNvPr id="6" name="object 6"/>
            <p:cNvPicPr/>
            <p:nvPr/>
          </p:nvPicPr>
          <p:blipFill>
            <a:blip r:embed="rId5" cstate="print"/>
            <a:stretch>
              <a:fillRect/>
            </a:stretch>
          </p:blipFill>
          <p:spPr>
            <a:xfrm>
              <a:off x="2057400" y="4038645"/>
              <a:ext cx="2276856" cy="2296215"/>
            </a:xfrm>
            <a:prstGeom prst="rect">
              <a:avLst/>
            </a:prstGeom>
          </p:spPr>
        </p:pic>
        <p:pic>
          <p:nvPicPr>
            <p:cNvPr id="7" name="object 7"/>
            <p:cNvPicPr/>
            <p:nvPr/>
          </p:nvPicPr>
          <p:blipFill>
            <a:blip r:embed="rId6" cstate="print"/>
            <a:stretch>
              <a:fillRect/>
            </a:stretch>
          </p:blipFill>
          <p:spPr>
            <a:xfrm>
              <a:off x="4343400" y="4800600"/>
              <a:ext cx="4954523" cy="896112"/>
            </a:xfrm>
            <a:prstGeom prst="rect">
              <a:avLst/>
            </a:prstGeom>
          </p:spPr>
        </p:pic>
      </p:gr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6DA59A6-D2FA-D66E-AA50-791F578F8B2B}"/>
              </a:ext>
            </a:extLst>
          </p:cNvPr>
          <p:cNvSpPr>
            <a:spLocks noGrp="1"/>
          </p:cNvSpPr>
          <p:nvPr>
            <p:ph type="sldNum" sz="quarter" idx="12"/>
          </p:nvPr>
        </p:nvSpPr>
        <p:spPr/>
        <p:txBody>
          <a:bodyPr/>
          <a:lstStyle/>
          <a:p>
            <a:fld id="{34216374-E7D6-4C74-ADA3-2C9987A1DEB2}" type="slidenum">
              <a:rPr lang="en-US" smtClean="0"/>
              <a:t>103</a:t>
            </a:fld>
            <a:endParaRPr lang="en-US"/>
          </a:p>
        </p:txBody>
      </p:sp>
      <p:sp>
        <p:nvSpPr>
          <p:cNvPr id="5" name="TextBox 4">
            <a:extLst>
              <a:ext uri="{FF2B5EF4-FFF2-40B4-BE49-F238E27FC236}">
                <a16:creationId xmlns:a16="http://schemas.microsoft.com/office/drawing/2014/main" id="{CA2802B1-54A5-539F-EC7C-764163FCEF95}"/>
              </a:ext>
            </a:extLst>
          </p:cNvPr>
          <p:cNvSpPr txBox="1"/>
          <p:nvPr/>
        </p:nvSpPr>
        <p:spPr>
          <a:xfrm>
            <a:off x="2595081" y="2065626"/>
            <a:ext cx="6097712" cy="2686889"/>
          </a:xfrm>
          <a:prstGeom prst="rect">
            <a:avLst/>
          </a:prstGeom>
          <a:noFill/>
        </p:spPr>
        <p:txBody>
          <a:bodyPr wrap="square">
            <a:spAutoFit/>
          </a:bodyPr>
          <a:lstStyle/>
          <a:p>
            <a:pPr marL="0" marR="0" algn="just">
              <a:lnSpc>
                <a:spcPct val="107000"/>
              </a:lnSpc>
              <a:spcBef>
                <a:spcPts val="0"/>
              </a:spcBef>
              <a:spcAft>
                <a:spcPts val="0"/>
              </a:spcAft>
            </a:pP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800" b="1" dirty="0">
                <a:effectLst/>
                <a:latin typeface="Times New Roman" panose="02020603050405020304" pitchFamily="18" charset="0"/>
                <a:ea typeface="Calibri" panose="020F0502020204030204" pitchFamily="34" charset="0"/>
                <a:cs typeface="Times New Roman" panose="02020603050405020304" pitchFamily="18" charset="0"/>
              </a:rPr>
              <a:t>Torsion</a:t>
            </a:r>
          </a:p>
          <a:p>
            <a:pPr marL="0" marR="0" algn="just">
              <a:lnSpc>
                <a:spcPct val="107000"/>
              </a:lnSpc>
              <a:spcBef>
                <a:spcPts val="0"/>
              </a:spcBef>
              <a:spcAft>
                <a:spcPts val="0"/>
              </a:spcAft>
            </a:pPr>
            <a:endParaRPr lang="en-US" sz="3600" b="1"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4000" b="1" dirty="0">
                <a:latin typeface="Times New Roman" panose="02020603050405020304" pitchFamily="18" charset="0"/>
                <a:ea typeface="Calibri" panose="020F0502020204030204" pitchFamily="34" charset="0"/>
                <a:cs typeface="Times New Roman" panose="02020603050405020304" pitchFamily="18" charset="0"/>
              </a:rPr>
              <a:t>Week 12-13</a:t>
            </a:r>
            <a:endParaRPr lang="en-US" sz="3600" b="1" dirty="0">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en-US" sz="3600" b="1" dirty="0">
                <a:effectLst/>
                <a:latin typeface="Times New Roman" panose="02020603050405020304" pitchFamily="18" charset="0"/>
                <a:ea typeface="Calibri" panose="020F0502020204030204" pitchFamily="34" charset="0"/>
                <a:cs typeface="Times New Roman" panose="02020603050405020304" pitchFamily="18" charset="0"/>
              </a:rPr>
              <a:t>              Pages (104-108)</a:t>
            </a:r>
          </a:p>
        </p:txBody>
      </p:sp>
    </p:spTree>
    <p:extLst>
      <p:ext uri="{BB962C8B-B14F-4D97-AF65-F5344CB8AC3E}">
        <p14:creationId xmlns:p14="http://schemas.microsoft.com/office/powerpoint/2010/main" val="388504777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9F763CF-B4B8-2328-4810-2BE616EFC153}"/>
              </a:ext>
            </a:extLst>
          </p:cNvPr>
          <p:cNvSpPr>
            <a:spLocks noGrp="1"/>
          </p:cNvSpPr>
          <p:nvPr>
            <p:ph type="sldNum" sz="quarter" idx="12"/>
          </p:nvPr>
        </p:nvSpPr>
        <p:spPr/>
        <p:txBody>
          <a:bodyPr/>
          <a:lstStyle/>
          <a:p>
            <a:fld id="{34216374-E7D6-4C74-ADA3-2C9987A1DEB2}" type="slidenum">
              <a:rPr lang="en-US" smtClean="0"/>
              <a:t>104</a:t>
            </a:fld>
            <a:endParaRPr lang="en-US"/>
          </a:p>
        </p:txBody>
      </p:sp>
      <p:pic>
        <p:nvPicPr>
          <p:cNvPr id="4" name="Picture 3">
            <a:extLst>
              <a:ext uri="{FF2B5EF4-FFF2-40B4-BE49-F238E27FC236}">
                <a16:creationId xmlns:a16="http://schemas.microsoft.com/office/drawing/2014/main" id="{FBCE70F5-D6B3-042E-5CB5-D63DF6062BAE}"/>
              </a:ext>
            </a:extLst>
          </p:cNvPr>
          <p:cNvPicPr>
            <a:picLocks noChangeAspect="1"/>
          </p:cNvPicPr>
          <p:nvPr/>
        </p:nvPicPr>
        <p:blipFill>
          <a:blip r:embed="rId2"/>
          <a:stretch>
            <a:fillRect/>
          </a:stretch>
        </p:blipFill>
        <p:spPr>
          <a:xfrm>
            <a:off x="419878" y="0"/>
            <a:ext cx="10702212" cy="7066969"/>
          </a:xfrm>
          <a:prstGeom prst="rect">
            <a:avLst/>
          </a:prstGeom>
        </p:spPr>
      </p:pic>
    </p:spTree>
    <p:extLst>
      <p:ext uri="{BB962C8B-B14F-4D97-AF65-F5344CB8AC3E}">
        <p14:creationId xmlns:p14="http://schemas.microsoft.com/office/powerpoint/2010/main" val="344406178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3230FAC-24C4-2643-1BF6-901EF024431A}"/>
              </a:ext>
            </a:extLst>
          </p:cNvPr>
          <p:cNvSpPr>
            <a:spLocks noGrp="1"/>
          </p:cNvSpPr>
          <p:nvPr>
            <p:ph type="sldNum" sz="quarter" idx="12"/>
          </p:nvPr>
        </p:nvSpPr>
        <p:spPr/>
        <p:txBody>
          <a:bodyPr/>
          <a:lstStyle/>
          <a:p>
            <a:fld id="{34216374-E7D6-4C74-ADA3-2C9987A1DEB2}" type="slidenum">
              <a:rPr lang="en-US" smtClean="0"/>
              <a:t>105</a:t>
            </a:fld>
            <a:endParaRPr lang="en-US"/>
          </a:p>
        </p:txBody>
      </p:sp>
      <p:pic>
        <p:nvPicPr>
          <p:cNvPr id="4" name="Picture 3">
            <a:extLst>
              <a:ext uri="{FF2B5EF4-FFF2-40B4-BE49-F238E27FC236}">
                <a16:creationId xmlns:a16="http://schemas.microsoft.com/office/drawing/2014/main" id="{CD096852-9ED8-6740-EF09-96C9FBCF1686}"/>
              </a:ext>
            </a:extLst>
          </p:cNvPr>
          <p:cNvPicPr>
            <a:picLocks noChangeAspect="1"/>
          </p:cNvPicPr>
          <p:nvPr/>
        </p:nvPicPr>
        <p:blipFill>
          <a:blip r:embed="rId2"/>
          <a:stretch>
            <a:fillRect/>
          </a:stretch>
        </p:blipFill>
        <p:spPr>
          <a:xfrm>
            <a:off x="326572" y="0"/>
            <a:ext cx="10487608" cy="6858000"/>
          </a:xfrm>
          <a:prstGeom prst="rect">
            <a:avLst/>
          </a:prstGeom>
        </p:spPr>
      </p:pic>
    </p:spTree>
    <p:extLst>
      <p:ext uri="{BB962C8B-B14F-4D97-AF65-F5344CB8AC3E}">
        <p14:creationId xmlns:p14="http://schemas.microsoft.com/office/powerpoint/2010/main" val="69339791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19BF1D-0229-9E5F-D11D-C907FA6222C2}"/>
              </a:ext>
            </a:extLst>
          </p:cNvPr>
          <p:cNvSpPr>
            <a:spLocks noGrp="1"/>
          </p:cNvSpPr>
          <p:nvPr>
            <p:ph type="sldNum" sz="quarter" idx="12"/>
          </p:nvPr>
        </p:nvSpPr>
        <p:spPr/>
        <p:txBody>
          <a:bodyPr/>
          <a:lstStyle/>
          <a:p>
            <a:fld id="{34216374-E7D6-4C74-ADA3-2C9987A1DEB2}" type="slidenum">
              <a:rPr lang="en-US" smtClean="0"/>
              <a:t>106</a:t>
            </a:fld>
            <a:endParaRPr lang="en-US"/>
          </a:p>
        </p:txBody>
      </p:sp>
      <p:pic>
        <p:nvPicPr>
          <p:cNvPr id="4" name="Picture 3">
            <a:extLst>
              <a:ext uri="{FF2B5EF4-FFF2-40B4-BE49-F238E27FC236}">
                <a16:creationId xmlns:a16="http://schemas.microsoft.com/office/drawing/2014/main" id="{D36D6A2B-675A-5524-9A7C-53D6F68C702D}"/>
              </a:ext>
            </a:extLst>
          </p:cNvPr>
          <p:cNvPicPr>
            <a:picLocks noChangeAspect="1"/>
          </p:cNvPicPr>
          <p:nvPr/>
        </p:nvPicPr>
        <p:blipFill>
          <a:blip r:embed="rId2"/>
          <a:stretch>
            <a:fillRect/>
          </a:stretch>
        </p:blipFill>
        <p:spPr>
          <a:xfrm>
            <a:off x="541176" y="0"/>
            <a:ext cx="10002416" cy="6858000"/>
          </a:xfrm>
          <a:prstGeom prst="rect">
            <a:avLst/>
          </a:prstGeom>
        </p:spPr>
      </p:pic>
    </p:spTree>
    <p:extLst>
      <p:ext uri="{BB962C8B-B14F-4D97-AF65-F5344CB8AC3E}">
        <p14:creationId xmlns:p14="http://schemas.microsoft.com/office/powerpoint/2010/main" val="408446409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CA32BC8-7C09-DD96-E53E-35175BEA6B7E}"/>
              </a:ext>
            </a:extLst>
          </p:cNvPr>
          <p:cNvSpPr>
            <a:spLocks noGrp="1"/>
          </p:cNvSpPr>
          <p:nvPr>
            <p:ph type="sldNum" sz="quarter" idx="12"/>
          </p:nvPr>
        </p:nvSpPr>
        <p:spPr/>
        <p:txBody>
          <a:bodyPr/>
          <a:lstStyle/>
          <a:p>
            <a:fld id="{34216374-E7D6-4C74-ADA3-2C9987A1DEB2}" type="slidenum">
              <a:rPr lang="en-US" smtClean="0"/>
              <a:t>107</a:t>
            </a:fld>
            <a:endParaRPr lang="en-US"/>
          </a:p>
        </p:txBody>
      </p:sp>
      <p:pic>
        <p:nvPicPr>
          <p:cNvPr id="4" name="Picture 3">
            <a:extLst>
              <a:ext uri="{FF2B5EF4-FFF2-40B4-BE49-F238E27FC236}">
                <a16:creationId xmlns:a16="http://schemas.microsoft.com/office/drawing/2014/main" id="{3160F037-ADBA-30B1-6867-A35016DF3225}"/>
              </a:ext>
            </a:extLst>
          </p:cNvPr>
          <p:cNvPicPr>
            <a:picLocks noChangeAspect="1"/>
          </p:cNvPicPr>
          <p:nvPr/>
        </p:nvPicPr>
        <p:blipFill>
          <a:blip r:embed="rId2"/>
          <a:stretch>
            <a:fillRect/>
          </a:stretch>
        </p:blipFill>
        <p:spPr>
          <a:xfrm>
            <a:off x="0" y="0"/>
            <a:ext cx="11252718" cy="6858000"/>
          </a:xfrm>
          <a:prstGeom prst="rect">
            <a:avLst/>
          </a:prstGeom>
        </p:spPr>
      </p:pic>
    </p:spTree>
    <p:extLst>
      <p:ext uri="{BB962C8B-B14F-4D97-AF65-F5344CB8AC3E}">
        <p14:creationId xmlns:p14="http://schemas.microsoft.com/office/powerpoint/2010/main" val="59257427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0912023-D0C6-4B09-7106-849D39867D1F}"/>
              </a:ext>
            </a:extLst>
          </p:cNvPr>
          <p:cNvSpPr>
            <a:spLocks noGrp="1"/>
          </p:cNvSpPr>
          <p:nvPr>
            <p:ph type="sldNum" sz="quarter" idx="12"/>
          </p:nvPr>
        </p:nvSpPr>
        <p:spPr/>
        <p:txBody>
          <a:bodyPr/>
          <a:lstStyle/>
          <a:p>
            <a:fld id="{34216374-E7D6-4C74-ADA3-2C9987A1DEB2}" type="slidenum">
              <a:rPr lang="en-US" smtClean="0"/>
              <a:t>108</a:t>
            </a:fld>
            <a:endParaRPr lang="en-US"/>
          </a:p>
        </p:txBody>
      </p:sp>
      <p:pic>
        <p:nvPicPr>
          <p:cNvPr id="4" name="Picture 3">
            <a:extLst>
              <a:ext uri="{FF2B5EF4-FFF2-40B4-BE49-F238E27FC236}">
                <a16:creationId xmlns:a16="http://schemas.microsoft.com/office/drawing/2014/main" id="{2AC00CE6-5DD1-177D-C991-829002D7EB6F}"/>
              </a:ext>
            </a:extLst>
          </p:cNvPr>
          <p:cNvPicPr>
            <a:picLocks noChangeAspect="1"/>
          </p:cNvPicPr>
          <p:nvPr/>
        </p:nvPicPr>
        <p:blipFill>
          <a:blip r:embed="rId2"/>
          <a:srcRect r="707" b="19251"/>
          <a:stretch/>
        </p:blipFill>
        <p:spPr>
          <a:xfrm>
            <a:off x="217435" y="365125"/>
            <a:ext cx="11330718" cy="5768547"/>
          </a:xfrm>
          <a:prstGeom prst="rect">
            <a:avLst/>
          </a:prstGeom>
        </p:spPr>
      </p:pic>
    </p:spTree>
    <p:extLst>
      <p:ext uri="{BB962C8B-B14F-4D97-AF65-F5344CB8AC3E}">
        <p14:creationId xmlns:p14="http://schemas.microsoft.com/office/powerpoint/2010/main" val="330388145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0A4D995-C744-AB6B-B26C-355EFD140805}"/>
              </a:ext>
            </a:extLst>
          </p:cNvPr>
          <p:cNvSpPr>
            <a:spLocks noGrp="1"/>
          </p:cNvSpPr>
          <p:nvPr>
            <p:ph type="sldNum" sz="quarter" idx="12"/>
          </p:nvPr>
        </p:nvSpPr>
        <p:spPr/>
        <p:txBody>
          <a:bodyPr/>
          <a:lstStyle/>
          <a:p>
            <a:fld id="{34216374-E7D6-4C74-ADA3-2C9987A1DEB2}" type="slidenum">
              <a:rPr lang="en-US" smtClean="0"/>
              <a:t>109</a:t>
            </a:fld>
            <a:endParaRPr lang="en-US"/>
          </a:p>
        </p:txBody>
      </p:sp>
      <p:sp>
        <p:nvSpPr>
          <p:cNvPr id="5" name="TextBox 4">
            <a:extLst>
              <a:ext uri="{FF2B5EF4-FFF2-40B4-BE49-F238E27FC236}">
                <a16:creationId xmlns:a16="http://schemas.microsoft.com/office/drawing/2014/main" id="{E08FECBF-42CA-D02B-17F5-60DBF3CCEC61}"/>
              </a:ext>
            </a:extLst>
          </p:cNvPr>
          <p:cNvSpPr txBox="1"/>
          <p:nvPr/>
        </p:nvSpPr>
        <p:spPr>
          <a:xfrm>
            <a:off x="2475594" y="1968488"/>
            <a:ext cx="8255160" cy="2621039"/>
          </a:xfrm>
          <a:prstGeom prst="rect">
            <a:avLst/>
          </a:prstGeom>
          <a:noFill/>
        </p:spPr>
        <p:txBody>
          <a:bodyPr wrap="square">
            <a:spAutoFit/>
          </a:bodyPr>
          <a:lstStyle/>
          <a:p>
            <a:pPr marL="0" marR="0" algn="ctr">
              <a:lnSpc>
                <a:spcPct val="107000"/>
              </a:lnSpc>
              <a:spcBef>
                <a:spcPts val="0"/>
              </a:spcBef>
              <a:spcAft>
                <a:spcPts val="0"/>
              </a:spcAft>
            </a:pPr>
            <a:r>
              <a:rPr lang="en-US" sz="3600" b="1" dirty="0">
                <a:effectLst/>
                <a:latin typeface="Times New Roman" panose="02020603050405020304" pitchFamily="18" charset="0"/>
                <a:ea typeface="Calibri" panose="020F0502020204030204" pitchFamily="34" charset="0"/>
                <a:cs typeface="Times New Roman" panose="02020603050405020304" pitchFamily="18" charset="0"/>
              </a:rPr>
              <a:t>Mohr Circle construction Principle</a:t>
            </a:r>
          </a:p>
          <a:p>
            <a:pPr marL="0" marR="0" algn="ctr">
              <a:lnSpc>
                <a:spcPct val="107000"/>
              </a:lnSpc>
              <a:spcBef>
                <a:spcPts val="0"/>
              </a:spcBef>
              <a:spcAft>
                <a:spcPts val="0"/>
              </a:spcAft>
            </a:pP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4000" b="1" dirty="0">
                <a:latin typeface="Times New Roman" panose="02020603050405020304" pitchFamily="18" charset="0"/>
                <a:ea typeface="Calibri" panose="020F0502020204030204" pitchFamily="34" charset="0"/>
                <a:cs typeface="Times New Roman" panose="02020603050405020304" pitchFamily="18" charset="0"/>
              </a:rPr>
              <a:t>Week 14</a:t>
            </a:r>
          </a:p>
          <a:p>
            <a:pPr marL="0" marR="0" algn="ctr">
              <a:lnSpc>
                <a:spcPct val="107000"/>
              </a:lnSpc>
              <a:spcBef>
                <a:spcPts val="0"/>
              </a:spcBef>
              <a:spcAft>
                <a:spcPts val="0"/>
              </a:spcAft>
            </a:pPr>
            <a:r>
              <a:rPr lang="en-US" sz="40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a:latin typeface="Times New Roman" panose="02020603050405020304" pitchFamily="18" charset="0"/>
                <a:ea typeface="Calibri" panose="020F0502020204030204" pitchFamily="34" charset="0"/>
                <a:cs typeface="Times New Roman" panose="02020603050405020304" pitchFamily="18" charset="0"/>
              </a:rPr>
              <a:t>Pages (110-112)</a:t>
            </a:r>
            <a:endParaRPr lang="en-US" sz="4000" b="1" dirty="0">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endParaRPr lang="en-US" sz="3600" b="1"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521623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4216374-E7D6-4C74-ADA3-2C9987A1DEB2}" type="slidenum">
              <a:rPr lang="en-US" smtClean="0"/>
              <a:pPr/>
              <a:t>11</a:t>
            </a:fld>
            <a:endParaRPr lang="en-US"/>
          </a:p>
        </p:txBody>
      </p:sp>
      <p:sp>
        <p:nvSpPr>
          <p:cNvPr id="3" name="TextBox 2"/>
          <p:cNvSpPr txBox="1"/>
          <p:nvPr/>
        </p:nvSpPr>
        <p:spPr>
          <a:xfrm>
            <a:off x="1624" y="304822"/>
            <a:ext cx="4114799" cy="523210"/>
          </a:xfrm>
          <a:prstGeom prst="rect">
            <a:avLst/>
          </a:prstGeom>
          <a:noFill/>
        </p:spPr>
        <p:txBody>
          <a:bodyPr wrap="square" lIns="91429" tIns="45715" rIns="91429" bIns="45715" rtlCol="0">
            <a:spAutoFit/>
          </a:bodyPr>
          <a:lstStyle/>
          <a:p>
            <a:pPr algn="ctr">
              <a:spcAft>
                <a:spcPts val="600"/>
              </a:spcAft>
            </a:pPr>
            <a:r>
              <a:rPr lang="en-US" sz="2800" b="1" dirty="0">
                <a:solidFill>
                  <a:srgbClr val="000000"/>
                </a:solidFill>
                <a:latin typeface="Times New Roman" panose="02020603050405020304" pitchFamily="18" charset="0"/>
                <a:cs typeface="Times New Roman" panose="02020603050405020304" pitchFamily="18" charset="0"/>
              </a:rPr>
              <a:t>Axial Stress and Strain</a:t>
            </a:r>
          </a:p>
        </p:txBody>
      </p:sp>
      <p:sp>
        <p:nvSpPr>
          <p:cNvPr id="6" name="TextBox 5"/>
          <p:cNvSpPr txBox="1"/>
          <p:nvPr/>
        </p:nvSpPr>
        <p:spPr>
          <a:xfrm>
            <a:off x="228600" y="1143000"/>
            <a:ext cx="5257800" cy="369332"/>
          </a:xfrm>
          <a:prstGeom prst="rect">
            <a:avLst/>
          </a:prstGeom>
          <a:noFill/>
        </p:spPr>
        <p:txBody>
          <a:bodyPr wrap="square" lIns="91429" tIns="45715" rIns="91429" bIns="45715" rtlCol="0">
            <a:spAutoFit/>
          </a:bodyPr>
          <a:lstStyle/>
          <a:p>
            <a:endParaRPr lang="en-US" dirty="0">
              <a:solidFill>
                <a:srgbClr val="000000"/>
              </a:solidFill>
            </a:endParaRPr>
          </a:p>
        </p:txBody>
      </p:sp>
      <p:sp>
        <p:nvSpPr>
          <p:cNvPr id="7" name="Rectangle 6"/>
          <p:cNvSpPr/>
          <p:nvPr/>
        </p:nvSpPr>
        <p:spPr>
          <a:xfrm>
            <a:off x="228600" y="914401"/>
            <a:ext cx="11506200" cy="3277810"/>
          </a:xfrm>
          <a:prstGeom prst="rect">
            <a:avLst/>
          </a:prstGeom>
        </p:spPr>
        <p:txBody>
          <a:bodyPr wrap="square" lIns="91429" tIns="45715" rIns="91429" bIns="45715">
            <a:spAutoFit/>
          </a:bodyPr>
          <a:lstStyle/>
          <a:p>
            <a:pPr algn="just" fontAlgn="ctr">
              <a:spcAft>
                <a:spcPts val="600"/>
              </a:spcAft>
            </a:pPr>
            <a:r>
              <a:rPr lang="en-GB" sz="2400" dirty="0">
                <a:solidFill>
                  <a:srgbClr val="000000"/>
                </a:solidFill>
                <a:latin typeface="Times New Roman" pitchFamily="18" charset="0"/>
                <a:cs typeface="Times New Roman" pitchFamily="18" charset="0"/>
              </a:rPr>
              <a:t>Strain is the ratio of change in length due to deformation to the original length of the specimen, formally called engineering strain. strain is unit less, but often units of m/m (or mm/mm) are used.</a:t>
            </a:r>
          </a:p>
          <a:p>
            <a:pPr algn="just" fontAlgn="ctr">
              <a:spcAft>
                <a:spcPts val="600"/>
              </a:spcAft>
            </a:pPr>
            <a:r>
              <a:rPr lang="en-GB" sz="2400" dirty="0">
                <a:solidFill>
                  <a:srgbClr val="000000"/>
                </a:solidFill>
                <a:latin typeface="Times New Roman" pitchFamily="18" charset="0"/>
                <a:cs typeface="Times New Roman" pitchFamily="18" charset="0"/>
              </a:rPr>
              <a:t>The strain used for the engineering stress-strain curve is the average linear strain, which is obtained by dividing the elongation of the gage length of the specimen, by its original length.</a:t>
            </a:r>
          </a:p>
          <a:p>
            <a:pPr algn="just" fontAlgn="ctr">
              <a:spcAft>
                <a:spcPts val="600"/>
              </a:spcAft>
            </a:pPr>
            <a:endParaRPr lang="en-GB" sz="2400" dirty="0">
              <a:solidFill>
                <a:srgbClr val="000000"/>
              </a:solidFill>
              <a:latin typeface="Times New Roman" pitchFamily="18" charset="0"/>
              <a:cs typeface="Times New Roman" pitchFamily="18" charset="0"/>
            </a:endParaRPr>
          </a:p>
          <a:p>
            <a:pPr algn="just" fontAlgn="ctr">
              <a:spcAft>
                <a:spcPts val="600"/>
              </a:spcAft>
            </a:pPr>
            <a:endParaRPr lang="en-GB" sz="2400" dirty="0">
              <a:solidFill>
                <a:srgbClr val="000000"/>
              </a:solidFill>
              <a:latin typeface="Times New Roman" pitchFamily="18" charset="0"/>
              <a:cs typeface="Times New Roman" pitchFamily="18" charset="0"/>
            </a:endParaRPr>
          </a:p>
        </p:txBody>
      </p:sp>
      <p:pic>
        <p:nvPicPr>
          <p:cNvPr id="9" name="object 7"/>
          <p:cNvPicPr/>
          <p:nvPr/>
        </p:nvPicPr>
        <p:blipFill>
          <a:blip r:embed="rId2" cstate="print"/>
          <a:stretch>
            <a:fillRect/>
          </a:stretch>
        </p:blipFill>
        <p:spPr>
          <a:xfrm>
            <a:off x="4697031" y="3352806"/>
            <a:ext cx="2084770" cy="1141789"/>
          </a:xfrm>
          <a:prstGeom prst="rect">
            <a:avLst/>
          </a:prstGeom>
        </p:spPr>
      </p:pic>
    </p:spTree>
    <p:extLst>
      <p:ext uri="{BB962C8B-B14F-4D97-AF65-F5344CB8AC3E}">
        <p14:creationId xmlns:p14="http://schemas.microsoft.com/office/powerpoint/2010/main" val="116444620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5CAE177-C2A0-4002-20AA-A0EA6D69AA6D}"/>
              </a:ext>
            </a:extLst>
          </p:cNvPr>
          <p:cNvSpPr>
            <a:spLocks noGrp="1"/>
          </p:cNvSpPr>
          <p:nvPr>
            <p:ph type="sldNum" sz="quarter" idx="12"/>
          </p:nvPr>
        </p:nvSpPr>
        <p:spPr/>
        <p:txBody>
          <a:bodyPr/>
          <a:lstStyle/>
          <a:p>
            <a:fld id="{34216374-E7D6-4C74-ADA3-2C9987A1DEB2}" type="slidenum">
              <a:rPr lang="en-US" smtClean="0"/>
              <a:t>110</a:t>
            </a:fld>
            <a:endParaRPr lang="en-US"/>
          </a:p>
        </p:txBody>
      </p:sp>
      <p:pic>
        <p:nvPicPr>
          <p:cNvPr id="4" name="Picture 3">
            <a:extLst>
              <a:ext uri="{FF2B5EF4-FFF2-40B4-BE49-F238E27FC236}">
                <a16:creationId xmlns:a16="http://schemas.microsoft.com/office/drawing/2014/main" id="{033006EF-1A4D-3B77-A818-BEFE870DFB42}"/>
              </a:ext>
            </a:extLst>
          </p:cNvPr>
          <p:cNvPicPr>
            <a:picLocks noChangeAspect="1"/>
          </p:cNvPicPr>
          <p:nvPr/>
        </p:nvPicPr>
        <p:blipFill>
          <a:blip r:embed="rId2"/>
          <a:srcRect r="1058" b="8467"/>
          <a:stretch/>
        </p:blipFill>
        <p:spPr>
          <a:xfrm>
            <a:off x="441789" y="508152"/>
            <a:ext cx="10572107" cy="5080989"/>
          </a:xfrm>
          <a:prstGeom prst="rect">
            <a:avLst/>
          </a:prstGeom>
        </p:spPr>
      </p:pic>
    </p:spTree>
    <p:extLst>
      <p:ext uri="{BB962C8B-B14F-4D97-AF65-F5344CB8AC3E}">
        <p14:creationId xmlns:p14="http://schemas.microsoft.com/office/powerpoint/2010/main" val="220098786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71B39F6-1F94-BE75-BB6F-6C608227DE62}"/>
              </a:ext>
            </a:extLst>
          </p:cNvPr>
          <p:cNvSpPr>
            <a:spLocks noGrp="1"/>
          </p:cNvSpPr>
          <p:nvPr>
            <p:ph type="sldNum" sz="quarter" idx="12"/>
          </p:nvPr>
        </p:nvSpPr>
        <p:spPr/>
        <p:txBody>
          <a:bodyPr/>
          <a:lstStyle/>
          <a:p>
            <a:fld id="{34216374-E7D6-4C74-ADA3-2C9987A1DEB2}" type="slidenum">
              <a:rPr lang="en-US" smtClean="0"/>
              <a:t>111</a:t>
            </a:fld>
            <a:endParaRPr lang="en-US"/>
          </a:p>
        </p:txBody>
      </p:sp>
      <p:pic>
        <p:nvPicPr>
          <p:cNvPr id="4" name="Picture 3">
            <a:extLst>
              <a:ext uri="{FF2B5EF4-FFF2-40B4-BE49-F238E27FC236}">
                <a16:creationId xmlns:a16="http://schemas.microsoft.com/office/drawing/2014/main" id="{334D61D1-AC2A-8F03-26C4-40D3303B85A0}"/>
              </a:ext>
            </a:extLst>
          </p:cNvPr>
          <p:cNvPicPr>
            <a:picLocks noChangeAspect="1"/>
          </p:cNvPicPr>
          <p:nvPr/>
        </p:nvPicPr>
        <p:blipFill>
          <a:blip r:embed="rId2"/>
          <a:srcRect b="9266"/>
          <a:stretch/>
        </p:blipFill>
        <p:spPr>
          <a:xfrm>
            <a:off x="92467" y="405412"/>
            <a:ext cx="11630346" cy="5399488"/>
          </a:xfrm>
          <a:prstGeom prst="rect">
            <a:avLst/>
          </a:prstGeom>
        </p:spPr>
      </p:pic>
    </p:spTree>
    <p:extLst>
      <p:ext uri="{BB962C8B-B14F-4D97-AF65-F5344CB8AC3E}">
        <p14:creationId xmlns:p14="http://schemas.microsoft.com/office/powerpoint/2010/main" val="280603253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DA10047-65D1-24FC-CDC7-03F0A862DFCB}"/>
              </a:ext>
            </a:extLst>
          </p:cNvPr>
          <p:cNvSpPr>
            <a:spLocks noGrp="1"/>
          </p:cNvSpPr>
          <p:nvPr>
            <p:ph type="sldNum" sz="quarter" idx="12"/>
          </p:nvPr>
        </p:nvSpPr>
        <p:spPr/>
        <p:txBody>
          <a:bodyPr/>
          <a:lstStyle/>
          <a:p>
            <a:fld id="{34216374-E7D6-4C74-ADA3-2C9987A1DEB2}" type="slidenum">
              <a:rPr lang="en-US" smtClean="0"/>
              <a:t>112</a:t>
            </a:fld>
            <a:endParaRPr lang="en-US"/>
          </a:p>
        </p:txBody>
      </p:sp>
      <p:pic>
        <p:nvPicPr>
          <p:cNvPr id="4" name="Picture 3">
            <a:extLst>
              <a:ext uri="{FF2B5EF4-FFF2-40B4-BE49-F238E27FC236}">
                <a16:creationId xmlns:a16="http://schemas.microsoft.com/office/drawing/2014/main" id="{4DEE1C17-C87B-6A51-4279-80E530C68029}"/>
              </a:ext>
            </a:extLst>
          </p:cNvPr>
          <p:cNvPicPr>
            <a:picLocks noChangeAspect="1"/>
          </p:cNvPicPr>
          <p:nvPr/>
        </p:nvPicPr>
        <p:blipFill>
          <a:blip r:embed="rId2"/>
          <a:stretch>
            <a:fillRect/>
          </a:stretch>
        </p:blipFill>
        <p:spPr>
          <a:xfrm>
            <a:off x="554805" y="477330"/>
            <a:ext cx="10438544" cy="5492373"/>
          </a:xfrm>
          <a:prstGeom prst="rect">
            <a:avLst/>
          </a:prstGeom>
        </p:spPr>
      </p:pic>
      <mc:AlternateContent xmlns:mc="http://schemas.openxmlformats.org/markup-compatibility/2006" xmlns:p14="http://schemas.microsoft.com/office/powerpoint/2010/main">
        <mc:Choice Requires="p14">
          <p:contentPart p14:bwMode="auto" r:id="rId3">
            <p14:nvContentPartPr>
              <p14:cNvPr id="5" name="Ink 4">
                <a:extLst>
                  <a:ext uri="{FF2B5EF4-FFF2-40B4-BE49-F238E27FC236}">
                    <a16:creationId xmlns:a16="http://schemas.microsoft.com/office/drawing/2014/main" id="{2A0F91BD-2F96-052B-DA8C-5970E5979BF5}"/>
                  </a:ext>
                </a:extLst>
              </p14:cNvPr>
              <p14:cNvContentPartPr/>
              <p14:nvPr/>
            </p14:nvContentPartPr>
            <p14:xfrm>
              <a:off x="6513367" y="5517963"/>
              <a:ext cx="276120" cy="10800"/>
            </p14:xfrm>
          </p:contentPart>
        </mc:Choice>
        <mc:Fallback xmlns="">
          <p:pic>
            <p:nvPicPr>
              <p:cNvPr id="5" name="Ink 4">
                <a:extLst>
                  <a:ext uri="{FF2B5EF4-FFF2-40B4-BE49-F238E27FC236}">
                    <a16:creationId xmlns:a16="http://schemas.microsoft.com/office/drawing/2014/main" id="{2A0F91BD-2F96-052B-DA8C-5970E5979BF5}"/>
                  </a:ext>
                </a:extLst>
              </p:cNvPr>
              <p:cNvPicPr/>
              <p:nvPr/>
            </p:nvPicPr>
            <p:blipFill>
              <a:blip r:embed="rId4"/>
              <a:stretch>
                <a:fillRect/>
              </a:stretch>
            </p:blipFill>
            <p:spPr>
              <a:xfrm>
                <a:off x="6450727" y="5455323"/>
                <a:ext cx="401760" cy="13644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6" name="Ink 5">
                <a:extLst>
                  <a:ext uri="{FF2B5EF4-FFF2-40B4-BE49-F238E27FC236}">
                    <a16:creationId xmlns:a16="http://schemas.microsoft.com/office/drawing/2014/main" id="{4C919901-0D39-BDF1-4B10-C0A751858888}"/>
                  </a:ext>
                </a:extLst>
              </p14:cNvPr>
              <p14:cNvContentPartPr/>
              <p14:nvPr/>
            </p14:nvContentPartPr>
            <p14:xfrm>
              <a:off x="3267247" y="5539203"/>
              <a:ext cx="3173040" cy="31320"/>
            </p14:xfrm>
          </p:contentPart>
        </mc:Choice>
        <mc:Fallback xmlns="">
          <p:pic>
            <p:nvPicPr>
              <p:cNvPr id="6" name="Ink 5">
                <a:extLst>
                  <a:ext uri="{FF2B5EF4-FFF2-40B4-BE49-F238E27FC236}">
                    <a16:creationId xmlns:a16="http://schemas.microsoft.com/office/drawing/2014/main" id="{4C919901-0D39-BDF1-4B10-C0A751858888}"/>
                  </a:ext>
                </a:extLst>
              </p:cNvPr>
              <p:cNvPicPr/>
              <p:nvPr/>
            </p:nvPicPr>
            <p:blipFill>
              <a:blip r:embed="rId6"/>
              <a:stretch>
                <a:fillRect/>
              </a:stretch>
            </p:blipFill>
            <p:spPr>
              <a:xfrm>
                <a:off x="3204607" y="5476563"/>
                <a:ext cx="3298680" cy="156960"/>
              </a:xfrm>
              <a:prstGeom prst="rect">
                <a:avLst/>
              </a:prstGeom>
            </p:spPr>
          </p:pic>
        </mc:Fallback>
      </mc:AlternateContent>
    </p:spTree>
    <p:extLst>
      <p:ext uri="{BB962C8B-B14F-4D97-AF65-F5344CB8AC3E}">
        <p14:creationId xmlns:p14="http://schemas.microsoft.com/office/powerpoint/2010/main" val="173461357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7F06FE3-2356-F0B4-64AB-5C61B578630A}"/>
              </a:ext>
            </a:extLst>
          </p:cNvPr>
          <p:cNvSpPr>
            <a:spLocks noGrp="1"/>
          </p:cNvSpPr>
          <p:nvPr>
            <p:ph type="sldNum" sz="quarter" idx="12"/>
          </p:nvPr>
        </p:nvSpPr>
        <p:spPr/>
        <p:txBody>
          <a:bodyPr/>
          <a:lstStyle/>
          <a:p>
            <a:fld id="{34216374-E7D6-4C74-ADA3-2C9987A1DEB2}" type="slidenum">
              <a:rPr lang="en-US" smtClean="0"/>
              <a:t>113</a:t>
            </a:fld>
            <a:endParaRPr lang="en-US"/>
          </a:p>
        </p:txBody>
      </p:sp>
      <p:sp>
        <p:nvSpPr>
          <p:cNvPr id="5" name="TextBox 4">
            <a:extLst>
              <a:ext uri="{FF2B5EF4-FFF2-40B4-BE49-F238E27FC236}">
                <a16:creationId xmlns:a16="http://schemas.microsoft.com/office/drawing/2014/main" id="{6347FE7F-5AD2-A3D9-C9CB-0A1257E79C85}"/>
              </a:ext>
            </a:extLst>
          </p:cNvPr>
          <p:cNvSpPr txBox="1"/>
          <p:nvPr/>
        </p:nvSpPr>
        <p:spPr>
          <a:xfrm>
            <a:off x="2528047" y="2349940"/>
            <a:ext cx="8184777" cy="1976118"/>
          </a:xfrm>
          <a:prstGeom prst="rect">
            <a:avLst/>
          </a:prstGeom>
          <a:noFill/>
        </p:spPr>
        <p:txBody>
          <a:bodyPr wrap="square">
            <a:spAutoFit/>
          </a:bodyPr>
          <a:lstStyle/>
          <a:p>
            <a:pPr marL="0" marR="0" algn="just">
              <a:lnSpc>
                <a:spcPct val="107000"/>
              </a:lnSpc>
              <a:spcBef>
                <a:spcPts val="0"/>
              </a:spcBef>
              <a:spcAft>
                <a:spcPts val="0"/>
              </a:spcAft>
            </a:pPr>
            <a:r>
              <a:rPr lang="en-US" sz="4400" b="1" dirty="0">
                <a:effectLst/>
                <a:latin typeface="Calibri" panose="020F0502020204030204" pitchFamily="34" charset="0"/>
                <a:ea typeface="Calibri" panose="020F0502020204030204" pitchFamily="34" charset="0"/>
                <a:cs typeface="Times New Roman" panose="02020603050405020304" pitchFamily="18" charset="0"/>
              </a:rPr>
              <a:t>Mohr Circle Related Problem</a:t>
            </a:r>
          </a:p>
          <a:p>
            <a:pPr marL="0" marR="0" algn="just">
              <a:lnSpc>
                <a:spcPct val="107000"/>
              </a:lnSpc>
              <a:spcBef>
                <a:spcPts val="0"/>
              </a:spcBef>
              <a:spcAft>
                <a:spcPts val="0"/>
              </a:spcAft>
            </a:pPr>
            <a:r>
              <a:rPr lang="en-US" sz="3600" dirty="0">
                <a:latin typeface="Calibri" panose="020F0502020204030204" pitchFamily="34" charset="0"/>
                <a:ea typeface="Calibri" panose="020F0502020204030204" pitchFamily="34" charset="0"/>
                <a:cs typeface="Times New Roman" panose="02020603050405020304" pitchFamily="18" charset="0"/>
              </a:rPr>
              <a:t>                       </a:t>
            </a:r>
            <a:r>
              <a:rPr lang="en-US" sz="3600" b="1" dirty="0">
                <a:latin typeface="Calibri" panose="020F0502020204030204" pitchFamily="34" charset="0"/>
                <a:ea typeface="Calibri" panose="020F0502020204030204" pitchFamily="34" charset="0"/>
                <a:cs typeface="Times New Roman" panose="02020603050405020304" pitchFamily="18" charset="0"/>
              </a:rPr>
              <a:t>Week 15-16</a:t>
            </a:r>
          </a:p>
          <a:p>
            <a:pPr marL="0" marR="0" algn="just">
              <a:lnSpc>
                <a:spcPct val="107000"/>
              </a:lnSpc>
              <a:spcBef>
                <a:spcPts val="0"/>
              </a:spcBef>
              <a:spcAft>
                <a:spcPts val="0"/>
              </a:spcAft>
            </a:pPr>
            <a:r>
              <a:rPr lang="en-US" sz="3600" b="1" dirty="0">
                <a:effectLst/>
                <a:latin typeface="Calibri" panose="020F0502020204030204" pitchFamily="34" charset="0"/>
                <a:ea typeface="Calibri" panose="020F0502020204030204" pitchFamily="34" charset="0"/>
                <a:cs typeface="Times New Roman" panose="02020603050405020304" pitchFamily="18" charset="0"/>
              </a:rPr>
              <a:t>                    Pages (114-122)</a:t>
            </a:r>
          </a:p>
        </p:txBody>
      </p:sp>
    </p:spTree>
    <p:extLst>
      <p:ext uri="{BB962C8B-B14F-4D97-AF65-F5344CB8AC3E}">
        <p14:creationId xmlns:p14="http://schemas.microsoft.com/office/powerpoint/2010/main" val="414818778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B003D57-89CB-42A5-002A-B69913025CCF}"/>
              </a:ext>
            </a:extLst>
          </p:cNvPr>
          <p:cNvSpPr>
            <a:spLocks noGrp="1"/>
          </p:cNvSpPr>
          <p:nvPr>
            <p:ph type="sldNum" sz="quarter" idx="12"/>
          </p:nvPr>
        </p:nvSpPr>
        <p:spPr/>
        <p:txBody>
          <a:bodyPr/>
          <a:lstStyle/>
          <a:p>
            <a:fld id="{34216374-E7D6-4C74-ADA3-2C9987A1DEB2}" type="slidenum">
              <a:rPr lang="en-US" smtClean="0"/>
              <a:t>114</a:t>
            </a:fld>
            <a:endParaRPr lang="en-US"/>
          </a:p>
        </p:txBody>
      </p:sp>
      <p:pic>
        <p:nvPicPr>
          <p:cNvPr id="4" name="Picture 3">
            <a:extLst>
              <a:ext uri="{FF2B5EF4-FFF2-40B4-BE49-F238E27FC236}">
                <a16:creationId xmlns:a16="http://schemas.microsoft.com/office/drawing/2014/main" id="{93FC154E-D6E9-4DA9-6E2D-A04963F10B5F}"/>
              </a:ext>
            </a:extLst>
          </p:cNvPr>
          <p:cNvPicPr>
            <a:picLocks noChangeAspect="1"/>
          </p:cNvPicPr>
          <p:nvPr/>
        </p:nvPicPr>
        <p:blipFill>
          <a:blip r:embed="rId2"/>
          <a:srcRect b="8477"/>
          <a:stretch/>
        </p:blipFill>
        <p:spPr>
          <a:xfrm>
            <a:off x="667820" y="578600"/>
            <a:ext cx="10346077" cy="5287944"/>
          </a:xfrm>
          <a:prstGeom prst="rect">
            <a:avLst/>
          </a:prstGeom>
        </p:spPr>
      </p:pic>
    </p:spTree>
    <p:extLst>
      <p:ext uri="{BB962C8B-B14F-4D97-AF65-F5344CB8AC3E}">
        <p14:creationId xmlns:p14="http://schemas.microsoft.com/office/powerpoint/2010/main" val="2149417319"/>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67AEBB9-97DB-9D18-1137-A7591D3414AC}"/>
              </a:ext>
            </a:extLst>
          </p:cNvPr>
          <p:cNvSpPr>
            <a:spLocks noGrp="1"/>
          </p:cNvSpPr>
          <p:nvPr>
            <p:ph type="sldNum" sz="quarter" idx="12"/>
          </p:nvPr>
        </p:nvSpPr>
        <p:spPr/>
        <p:txBody>
          <a:bodyPr/>
          <a:lstStyle/>
          <a:p>
            <a:fld id="{34216374-E7D6-4C74-ADA3-2C9987A1DEB2}" type="slidenum">
              <a:rPr lang="en-US" smtClean="0"/>
              <a:t>115</a:t>
            </a:fld>
            <a:endParaRPr lang="en-US"/>
          </a:p>
        </p:txBody>
      </p:sp>
      <p:pic>
        <p:nvPicPr>
          <p:cNvPr id="4" name="Picture 3">
            <a:extLst>
              <a:ext uri="{FF2B5EF4-FFF2-40B4-BE49-F238E27FC236}">
                <a16:creationId xmlns:a16="http://schemas.microsoft.com/office/drawing/2014/main" id="{9A581E77-E4F2-E3B6-872A-6673457E8DAE}"/>
              </a:ext>
            </a:extLst>
          </p:cNvPr>
          <p:cNvPicPr>
            <a:picLocks noChangeAspect="1"/>
          </p:cNvPicPr>
          <p:nvPr/>
        </p:nvPicPr>
        <p:blipFill>
          <a:blip r:embed="rId2"/>
          <a:srcRect b="9628"/>
          <a:stretch/>
        </p:blipFill>
        <p:spPr>
          <a:xfrm>
            <a:off x="708917" y="682813"/>
            <a:ext cx="10181690" cy="5050167"/>
          </a:xfrm>
          <a:prstGeom prst="rect">
            <a:avLst/>
          </a:prstGeom>
        </p:spPr>
      </p:pic>
    </p:spTree>
    <p:extLst>
      <p:ext uri="{BB962C8B-B14F-4D97-AF65-F5344CB8AC3E}">
        <p14:creationId xmlns:p14="http://schemas.microsoft.com/office/powerpoint/2010/main" val="283838050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FBC5C88-E087-7AD8-60BF-091AA9CC6AB9}"/>
              </a:ext>
            </a:extLst>
          </p:cNvPr>
          <p:cNvSpPr>
            <a:spLocks noGrp="1"/>
          </p:cNvSpPr>
          <p:nvPr>
            <p:ph type="sldNum" sz="quarter" idx="12"/>
          </p:nvPr>
        </p:nvSpPr>
        <p:spPr/>
        <p:txBody>
          <a:bodyPr/>
          <a:lstStyle/>
          <a:p>
            <a:fld id="{34216374-E7D6-4C74-ADA3-2C9987A1DEB2}" type="slidenum">
              <a:rPr lang="en-US" smtClean="0"/>
              <a:t>116</a:t>
            </a:fld>
            <a:endParaRPr lang="en-US"/>
          </a:p>
        </p:txBody>
      </p:sp>
      <p:pic>
        <p:nvPicPr>
          <p:cNvPr id="4" name="Picture 3">
            <a:extLst>
              <a:ext uri="{FF2B5EF4-FFF2-40B4-BE49-F238E27FC236}">
                <a16:creationId xmlns:a16="http://schemas.microsoft.com/office/drawing/2014/main" id="{35DB765C-C1DF-6DF4-336A-3C42D1D2E430}"/>
              </a:ext>
            </a:extLst>
          </p:cNvPr>
          <p:cNvPicPr>
            <a:picLocks noChangeAspect="1"/>
          </p:cNvPicPr>
          <p:nvPr/>
        </p:nvPicPr>
        <p:blipFill>
          <a:blip r:embed="rId2"/>
          <a:srcRect l="1705" t="-8418" r="-1705" b="8418"/>
          <a:stretch/>
        </p:blipFill>
        <p:spPr>
          <a:xfrm>
            <a:off x="678095" y="220476"/>
            <a:ext cx="10243335" cy="5492373"/>
          </a:xfrm>
          <a:prstGeom prst="rect">
            <a:avLst/>
          </a:prstGeom>
        </p:spPr>
      </p:pic>
    </p:spTree>
    <p:extLst>
      <p:ext uri="{BB962C8B-B14F-4D97-AF65-F5344CB8AC3E}">
        <p14:creationId xmlns:p14="http://schemas.microsoft.com/office/powerpoint/2010/main" val="1394817571"/>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C525841-31CF-C444-DA76-D191318AF3E4}"/>
              </a:ext>
            </a:extLst>
          </p:cNvPr>
          <p:cNvSpPr>
            <a:spLocks noGrp="1"/>
          </p:cNvSpPr>
          <p:nvPr>
            <p:ph type="sldNum" sz="quarter" idx="12"/>
          </p:nvPr>
        </p:nvSpPr>
        <p:spPr/>
        <p:txBody>
          <a:bodyPr/>
          <a:lstStyle/>
          <a:p>
            <a:fld id="{34216374-E7D6-4C74-ADA3-2C9987A1DEB2}" type="slidenum">
              <a:rPr lang="en-US" smtClean="0"/>
              <a:t>117</a:t>
            </a:fld>
            <a:endParaRPr lang="en-US"/>
          </a:p>
        </p:txBody>
      </p:sp>
      <p:pic>
        <p:nvPicPr>
          <p:cNvPr id="4" name="Picture 3">
            <a:extLst>
              <a:ext uri="{FF2B5EF4-FFF2-40B4-BE49-F238E27FC236}">
                <a16:creationId xmlns:a16="http://schemas.microsoft.com/office/drawing/2014/main" id="{AA14115B-0234-3254-1EE7-9CEE02168624}"/>
              </a:ext>
            </a:extLst>
          </p:cNvPr>
          <p:cNvPicPr>
            <a:picLocks noChangeAspect="1"/>
          </p:cNvPicPr>
          <p:nvPr/>
        </p:nvPicPr>
        <p:blipFill>
          <a:blip r:embed="rId2"/>
          <a:srcRect b="8238"/>
          <a:stretch/>
        </p:blipFill>
        <p:spPr>
          <a:xfrm>
            <a:off x="380143" y="682813"/>
            <a:ext cx="10397447" cy="5039893"/>
          </a:xfrm>
          <a:prstGeom prst="rect">
            <a:avLst/>
          </a:prstGeom>
        </p:spPr>
      </p:pic>
    </p:spTree>
    <p:extLst>
      <p:ext uri="{BB962C8B-B14F-4D97-AF65-F5344CB8AC3E}">
        <p14:creationId xmlns:p14="http://schemas.microsoft.com/office/powerpoint/2010/main" val="255338846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4175732-91D8-8AB7-630B-22059E61D6D1}"/>
              </a:ext>
            </a:extLst>
          </p:cNvPr>
          <p:cNvSpPr>
            <a:spLocks noGrp="1"/>
          </p:cNvSpPr>
          <p:nvPr>
            <p:ph type="sldNum" sz="quarter" idx="12"/>
          </p:nvPr>
        </p:nvSpPr>
        <p:spPr/>
        <p:txBody>
          <a:bodyPr/>
          <a:lstStyle/>
          <a:p>
            <a:fld id="{34216374-E7D6-4C74-ADA3-2C9987A1DEB2}" type="slidenum">
              <a:rPr lang="en-US" smtClean="0"/>
              <a:t>118</a:t>
            </a:fld>
            <a:endParaRPr lang="en-US"/>
          </a:p>
        </p:txBody>
      </p:sp>
      <p:pic>
        <p:nvPicPr>
          <p:cNvPr id="4" name="Picture 3">
            <a:extLst>
              <a:ext uri="{FF2B5EF4-FFF2-40B4-BE49-F238E27FC236}">
                <a16:creationId xmlns:a16="http://schemas.microsoft.com/office/drawing/2014/main" id="{FA3821A7-FB5A-A1D4-3589-47607AE1BE36}"/>
              </a:ext>
            </a:extLst>
          </p:cNvPr>
          <p:cNvPicPr>
            <a:picLocks noChangeAspect="1"/>
          </p:cNvPicPr>
          <p:nvPr/>
        </p:nvPicPr>
        <p:blipFill>
          <a:blip r:embed="rId2"/>
          <a:stretch>
            <a:fillRect/>
          </a:stretch>
        </p:blipFill>
        <p:spPr>
          <a:xfrm>
            <a:off x="811657" y="682813"/>
            <a:ext cx="10007029" cy="5492373"/>
          </a:xfrm>
          <a:prstGeom prst="rect">
            <a:avLst/>
          </a:prstGeom>
        </p:spPr>
      </p:pic>
    </p:spTree>
    <p:extLst>
      <p:ext uri="{BB962C8B-B14F-4D97-AF65-F5344CB8AC3E}">
        <p14:creationId xmlns:p14="http://schemas.microsoft.com/office/powerpoint/2010/main" val="3754712385"/>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1FBD47E-4B94-C5B7-3028-B5866B53402C}"/>
              </a:ext>
            </a:extLst>
          </p:cNvPr>
          <p:cNvSpPr>
            <a:spLocks noGrp="1"/>
          </p:cNvSpPr>
          <p:nvPr>
            <p:ph type="sldNum" sz="quarter" idx="12"/>
          </p:nvPr>
        </p:nvSpPr>
        <p:spPr/>
        <p:txBody>
          <a:bodyPr/>
          <a:lstStyle/>
          <a:p>
            <a:fld id="{34216374-E7D6-4C74-ADA3-2C9987A1DEB2}" type="slidenum">
              <a:rPr lang="en-US" smtClean="0"/>
              <a:t>119</a:t>
            </a:fld>
            <a:endParaRPr lang="en-US"/>
          </a:p>
        </p:txBody>
      </p:sp>
      <p:pic>
        <p:nvPicPr>
          <p:cNvPr id="4" name="Picture 3">
            <a:extLst>
              <a:ext uri="{FF2B5EF4-FFF2-40B4-BE49-F238E27FC236}">
                <a16:creationId xmlns:a16="http://schemas.microsoft.com/office/drawing/2014/main" id="{61931C78-F2C0-93DF-E230-507340EBD1F2}"/>
              </a:ext>
            </a:extLst>
          </p:cNvPr>
          <p:cNvPicPr>
            <a:picLocks noChangeAspect="1"/>
          </p:cNvPicPr>
          <p:nvPr/>
        </p:nvPicPr>
        <p:blipFill>
          <a:blip r:embed="rId2"/>
          <a:stretch>
            <a:fillRect/>
          </a:stretch>
        </p:blipFill>
        <p:spPr>
          <a:xfrm>
            <a:off x="309081" y="682813"/>
            <a:ext cx="11044719" cy="5492373"/>
          </a:xfrm>
          <a:prstGeom prst="rect">
            <a:avLst/>
          </a:prstGeom>
        </p:spPr>
      </p:pic>
    </p:spTree>
    <p:extLst>
      <p:ext uri="{BB962C8B-B14F-4D97-AF65-F5344CB8AC3E}">
        <p14:creationId xmlns:p14="http://schemas.microsoft.com/office/powerpoint/2010/main" val="30613232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4216374-E7D6-4C74-ADA3-2C9987A1DEB2}" type="slidenum">
              <a:rPr lang="en-US" smtClean="0"/>
              <a:pPr/>
              <a:t>12</a:t>
            </a:fld>
            <a:endParaRPr lang="en-US"/>
          </a:p>
        </p:txBody>
      </p:sp>
      <p:sp>
        <p:nvSpPr>
          <p:cNvPr id="3" name="TextBox 2"/>
          <p:cNvSpPr txBox="1"/>
          <p:nvPr/>
        </p:nvSpPr>
        <p:spPr>
          <a:xfrm>
            <a:off x="309566" y="184731"/>
            <a:ext cx="2135186" cy="523210"/>
          </a:xfrm>
          <a:prstGeom prst="rect">
            <a:avLst/>
          </a:prstGeom>
          <a:noFill/>
        </p:spPr>
        <p:txBody>
          <a:bodyPr wrap="square" lIns="91429" tIns="45715" rIns="91429" bIns="45715" rtlCol="0">
            <a:spAutoFit/>
          </a:bodyPr>
          <a:lstStyle/>
          <a:p>
            <a:pPr algn="ctr">
              <a:spcAft>
                <a:spcPts val="600"/>
              </a:spcAft>
            </a:pPr>
            <a:r>
              <a:rPr lang="en-US" sz="2800" b="1" dirty="0">
                <a:solidFill>
                  <a:srgbClr val="000000"/>
                </a:solidFill>
                <a:latin typeface="Times New Roman" panose="02020603050405020304" pitchFamily="18" charset="0"/>
                <a:cs typeface="Times New Roman" panose="02020603050405020304" pitchFamily="18" charset="0"/>
              </a:rPr>
              <a:t>Shear Stress</a:t>
            </a:r>
          </a:p>
        </p:txBody>
      </p:sp>
      <p:sp>
        <p:nvSpPr>
          <p:cNvPr id="6" name="TextBox 5"/>
          <p:cNvSpPr txBox="1"/>
          <p:nvPr/>
        </p:nvSpPr>
        <p:spPr>
          <a:xfrm>
            <a:off x="228600" y="1143000"/>
            <a:ext cx="5257800" cy="369332"/>
          </a:xfrm>
          <a:prstGeom prst="rect">
            <a:avLst/>
          </a:prstGeom>
          <a:noFill/>
        </p:spPr>
        <p:txBody>
          <a:bodyPr wrap="square" lIns="91429" tIns="45715" rIns="91429" bIns="45715" rtlCol="0">
            <a:spAutoFit/>
          </a:bodyPr>
          <a:lstStyle/>
          <a:p>
            <a:endParaRPr lang="en-US" dirty="0">
              <a:solidFill>
                <a:srgbClr val="000000"/>
              </a:solidFill>
            </a:endParaRPr>
          </a:p>
        </p:txBody>
      </p:sp>
      <p:sp>
        <p:nvSpPr>
          <p:cNvPr id="7" name="Rectangle 6"/>
          <p:cNvSpPr/>
          <p:nvPr/>
        </p:nvSpPr>
        <p:spPr>
          <a:xfrm>
            <a:off x="309564" y="838200"/>
            <a:ext cx="5257800" cy="2831534"/>
          </a:xfrm>
          <a:prstGeom prst="rect">
            <a:avLst/>
          </a:prstGeom>
        </p:spPr>
        <p:txBody>
          <a:bodyPr wrap="square" lIns="91429" tIns="45715" rIns="91429" bIns="45715">
            <a:spAutoFit/>
          </a:bodyPr>
          <a:lstStyle/>
          <a:p>
            <a:pPr algn="just" fontAlgn="ctr">
              <a:spcAft>
                <a:spcPts val="600"/>
              </a:spcAft>
            </a:pPr>
            <a:r>
              <a:rPr lang="en-GB" sz="2400" dirty="0">
                <a:solidFill>
                  <a:srgbClr val="000000"/>
                </a:solidFill>
                <a:latin typeface="Times New Roman" pitchFamily="18" charset="0"/>
                <a:cs typeface="Times New Roman" pitchFamily="18" charset="0"/>
              </a:rPr>
              <a:t>Tensile and compressional stress can be defined in terms of forces applied to a uniform rod.</a:t>
            </a:r>
          </a:p>
          <a:p>
            <a:pPr algn="just" fontAlgn="ctr">
              <a:spcAft>
                <a:spcPts val="600"/>
              </a:spcAft>
            </a:pPr>
            <a:r>
              <a:rPr lang="en-GB" sz="2400" dirty="0">
                <a:solidFill>
                  <a:srgbClr val="000000"/>
                </a:solidFill>
                <a:latin typeface="Times New Roman" pitchFamily="18" charset="0"/>
                <a:cs typeface="Times New Roman" pitchFamily="18" charset="0"/>
              </a:rPr>
              <a:t>Shear stress is defined in terms of a couple that tends to deform a joining member.</a:t>
            </a:r>
          </a:p>
          <a:p>
            <a:pPr algn="just" fontAlgn="ctr">
              <a:spcAft>
                <a:spcPts val="600"/>
              </a:spcAft>
            </a:pPr>
            <a:endParaRPr lang="en-GB" sz="2400" dirty="0">
              <a:solidFill>
                <a:srgbClr val="000000"/>
              </a:solidFill>
              <a:latin typeface="Times New Roman" pitchFamily="18" charset="0"/>
              <a:cs typeface="Times New Roman" pitchFamily="18" charset="0"/>
            </a:endParaRPr>
          </a:p>
        </p:txBody>
      </p:sp>
      <p:sp>
        <p:nvSpPr>
          <p:cNvPr id="4" name="AutoShape 2" descr="Shearing Stress - Definition, Examples ..."/>
          <p:cNvSpPr>
            <a:spLocks noChangeAspect="1" noChangeArrowheads="1"/>
          </p:cNvSpPr>
          <p:nvPr/>
        </p:nvSpPr>
        <p:spPr bwMode="auto">
          <a:xfrm>
            <a:off x="157163" y="-144463"/>
            <a:ext cx="304801"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Natural source of energy"/>
          <p:cNvSpPr>
            <a:spLocks noChangeAspect="1" noChangeArrowheads="1"/>
          </p:cNvSpPr>
          <p:nvPr/>
        </p:nvSpPr>
        <p:spPr bwMode="auto">
          <a:xfrm>
            <a:off x="309569" y="7994"/>
            <a:ext cx="304801"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AutoShape 7" descr="Shearing Stress | Definition, Meaning ..."/>
          <p:cNvSpPr>
            <a:spLocks noChangeAspect="1" noChangeArrowheads="1"/>
          </p:cNvSpPr>
          <p:nvPr/>
        </p:nvSpPr>
        <p:spPr bwMode="auto">
          <a:xfrm>
            <a:off x="461971" y="160394"/>
            <a:ext cx="304801"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AutoShape 10" descr="Shearing Stress - Definition, Examples ..."/>
          <p:cNvSpPr>
            <a:spLocks noChangeAspect="1" noChangeArrowheads="1"/>
          </p:cNvSpPr>
          <p:nvPr/>
        </p:nvSpPr>
        <p:spPr bwMode="auto">
          <a:xfrm>
            <a:off x="614364" y="312742"/>
            <a:ext cx="304801"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17" name="object 7"/>
          <p:cNvGrpSpPr/>
          <p:nvPr/>
        </p:nvGrpSpPr>
        <p:grpSpPr>
          <a:xfrm>
            <a:off x="6248400" y="312795"/>
            <a:ext cx="5257800" cy="2116065"/>
            <a:chOff x="1581911" y="6976871"/>
            <a:chExt cx="4613275" cy="1125220"/>
          </a:xfrm>
        </p:grpSpPr>
        <p:pic>
          <p:nvPicPr>
            <p:cNvPr id="18" name="object 8"/>
            <p:cNvPicPr/>
            <p:nvPr/>
          </p:nvPicPr>
          <p:blipFill>
            <a:blip r:embed="rId2" cstate="print"/>
            <a:stretch>
              <a:fillRect/>
            </a:stretch>
          </p:blipFill>
          <p:spPr>
            <a:xfrm>
              <a:off x="1581911" y="6976871"/>
              <a:ext cx="4613147" cy="1115567"/>
            </a:xfrm>
            <a:prstGeom prst="rect">
              <a:avLst/>
            </a:prstGeom>
          </p:spPr>
        </p:pic>
        <p:sp>
          <p:nvSpPr>
            <p:cNvPr id="19" name="object 9"/>
            <p:cNvSpPr/>
            <p:nvPr/>
          </p:nvSpPr>
          <p:spPr>
            <a:xfrm>
              <a:off x="1581911" y="8097011"/>
              <a:ext cx="4613275" cy="0"/>
            </a:xfrm>
            <a:custGeom>
              <a:avLst/>
              <a:gdLst/>
              <a:ahLst/>
              <a:cxnLst/>
              <a:rect l="l" t="t" r="r" b="b"/>
              <a:pathLst>
                <a:path w="4613275">
                  <a:moveTo>
                    <a:pt x="0" y="0"/>
                  </a:moveTo>
                  <a:lnTo>
                    <a:pt x="4613147" y="0"/>
                  </a:lnTo>
                </a:path>
              </a:pathLst>
            </a:custGeom>
            <a:ln w="9143">
              <a:solidFill>
                <a:srgbClr val="000000"/>
              </a:solidFill>
            </a:ln>
          </p:spPr>
          <p:txBody>
            <a:bodyPr wrap="square" lIns="0" tIns="0" rIns="0" bIns="0" rtlCol="0"/>
            <a:lstStyle/>
            <a:p>
              <a:endParaRPr/>
            </a:p>
          </p:txBody>
        </p:sp>
      </p:grpSp>
      <p:sp>
        <p:nvSpPr>
          <p:cNvPr id="14" name="AutoShape 13" descr="Shear Stress - Materials | nuclear ..."/>
          <p:cNvSpPr>
            <a:spLocks noChangeAspect="1" noChangeArrowheads="1"/>
          </p:cNvSpPr>
          <p:nvPr/>
        </p:nvSpPr>
        <p:spPr bwMode="auto">
          <a:xfrm>
            <a:off x="766764" y="465194"/>
            <a:ext cx="304801"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158"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29" y="2948457"/>
            <a:ext cx="3967163" cy="20032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AutoShape 16" descr="Shearing Stress - Definition, Meaning ..."/>
          <p:cNvSpPr>
            <a:spLocks noChangeAspect="1" noChangeArrowheads="1"/>
          </p:cNvSpPr>
          <p:nvPr/>
        </p:nvSpPr>
        <p:spPr bwMode="auto">
          <a:xfrm>
            <a:off x="919169" y="617594"/>
            <a:ext cx="304801"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161" name="Picture 17"/>
          <p:cNvPicPr>
            <a:picLocks noChangeAspect="1" noChangeArrowheads="1"/>
          </p:cNvPicPr>
          <p:nvPr/>
        </p:nvPicPr>
        <p:blipFill rotWithShape="1">
          <a:blip r:embed="rId4">
            <a:extLst>
              <a:ext uri="{28A0092B-C50C-407E-A947-70E740481C1C}">
                <a14:useLocalDpi xmlns:a14="http://schemas.microsoft.com/office/drawing/2010/main" val="0"/>
              </a:ext>
            </a:extLst>
          </a:blip>
          <a:srcRect l="17580" r="12745"/>
          <a:stretch/>
        </p:blipFill>
        <p:spPr bwMode="auto">
          <a:xfrm>
            <a:off x="7010436" y="2513080"/>
            <a:ext cx="3733799" cy="24712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82148179"/>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6515390-EA84-D13A-B6AC-8C2F1DA0D35C}"/>
              </a:ext>
            </a:extLst>
          </p:cNvPr>
          <p:cNvSpPr>
            <a:spLocks noGrp="1"/>
          </p:cNvSpPr>
          <p:nvPr>
            <p:ph type="sldNum" sz="quarter" idx="12"/>
          </p:nvPr>
        </p:nvSpPr>
        <p:spPr/>
        <p:txBody>
          <a:bodyPr/>
          <a:lstStyle/>
          <a:p>
            <a:fld id="{34216374-E7D6-4C74-ADA3-2C9987A1DEB2}" type="slidenum">
              <a:rPr lang="en-US" smtClean="0"/>
              <a:t>120</a:t>
            </a:fld>
            <a:endParaRPr lang="en-US"/>
          </a:p>
        </p:txBody>
      </p:sp>
      <p:pic>
        <p:nvPicPr>
          <p:cNvPr id="4" name="Picture 3">
            <a:extLst>
              <a:ext uri="{FF2B5EF4-FFF2-40B4-BE49-F238E27FC236}">
                <a16:creationId xmlns:a16="http://schemas.microsoft.com/office/drawing/2014/main" id="{98902940-F2F1-DE8B-A26F-FC956365073D}"/>
              </a:ext>
            </a:extLst>
          </p:cNvPr>
          <p:cNvPicPr>
            <a:picLocks noChangeAspect="1"/>
          </p:cNvPicPr>
          <p:nvPr/>
        </p:nvPicPr>
        <p:blipFill>
          <a:blip r:embed="rId2"/>
          <a:srcRect l="1554" t="-834" r="-1554" b="12432"/>
          <a:stretch/>
        </p:blipFill>
        <p:spPr>
          <a:xfrm>
            <a:off x="720047" y="636998"/>
            <a:ext cx="10633753" cy="4855375"/>
          </a:xfrm>
          <a:prstGeom prst="rect">
            <a:avLst/>
          </a:prstGeom>
        </p:spPr>
      </p:pic>
    </p:spTree>
    <p:extLst>
      <p:ext uri="{BB962C8B-B14F-4D97-AF65-F5344CB8AC3E}">
        <p14:creationId xmlns:p14="http://schemas.microsoft.com/office/powerpoint/2010/main" val="354522229"/>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77BFA82-A0F1-08F2-B2F6-F5682E303A41}"/>
              </a:ext>
            </a:extLst>
          </p:cNvPr>
          <p:cNvSpPr>
            <a:spLocks noGrp="1"/>
          </p:cNvSpPr>
          <p:nvPr>
            <p:ph type="sldNum" sz="quarter" idx="12"/>
          </p:nvPr>
        </p:nvSpPr>
        <p:spPr/>
        <p:txBody>
          <a:bodyPr/>
          <a:lstStyle/>
          <a:p>
            <a:fld id="{34216374-E7D6-4C74-ADA3-2C9987A1DEB2}" type="slidenum">
              <a:rPr lang="en-US" smtClean="0"/>
              <a:t>121</a:t>
            </a:fld>
            <a:endParaRPr lang="en-US"/>
          </a:p>
        </p:txBody>
      </p:sp>
      <p:pic>
        <p:nvPicPr>
          <p:cNvPr id="4" name="Picture 3">
            <a:extLst>
              <a:ext uri="{FF2B5EF4-FFF2-40B4-BE49-F238E27FC236}">
                <a16:creationId xmlns:a16="http://schemas.microsoft.com/office/drawing/2014/main" id="{33C0DF77-12D5-7FA5-4AE2-DE4A04739DEC}"/>
              </a:ext>
            </a:extLst>
          </p:cNvPr>
          <p:cNvPicPr>
            <a:picLocks noChangeAspect="1"/>
          </p:cNvPicPr>
          <p:nvPr/>
        </p:nvPicPr>
        <p:blipFill>
          <a:blip r:embed="rId2"/>
          <a:srcRect l="104" t="273" r="-104" b="8527"/>
          <a:stretch/>
        </p:blipFill>
        <p:spPr>
          <a:xfrm>
            <a:off x="842480" y="549250"/>
            <a:ext cx="9883740" cy="5009070"/>
          </a:xfrm>
          <a:prstGeom prst="rect">
            <a:avLst/>
          </a:prstGeom>
        </p:spPr>
      </p:pic>
    </p:spTree>
    <p:extLst>
      <p:ext uri="{BB962C8B-B14F-4D97-AF65-F5344CB8AC3E}">
        <p14:creationId xmlns:p14="http://schemas.microsoft.com/office/powerpoint/2010/main" val="3631211354"/>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5CBDAF3-A0AA-7C0C-D42D-390E72613DBB}"/>
              </a:ext>
            </a:extLst>
          </p:cNvPr>
          <p:cNvSpPr>
            <a:spLocks noGrp="1"/>
          </p:cNvSpPr>
          <p:nvPr>
            <p:ph type="sldNum" sz="quarter" idx="12"/>
          </p:nvPr>
        </p:nvSpPr>
        <p:spPr/>
        <p:txBody>
          <a:bodyPr/>
          <a:lstStyle/>
          <a:p>
            <a:fld id="{34216374-E7D6-4C74-ADA3-2C9987A1DEB2}" type="slidenum">
              <a:rPr lang="en-US" smtClean="0"/>
              <a:t>122</a:t>
            </a:fld>
            <a:endParaRPr lang="en-US"/>
          </a:p>
        </p:txBody>
      </p:sp>
      <p:pic>
        <p:nvPicPr>
          <p:cNvPr id="4" name="Picture 3">
            <a:extLst>
              <a:ext uri="{FF2B5EF4-FFF2-40B4-BE49-F238E27FC236}">
                <a16:creationId xmlns:a16="http://schemas.microsoft.com/office/drawing/2014/main" id="{128FEEFF-1B5E-6CEB-8859-9EAF507219EB}"/>
              </a:ext>
            </a:extLst>
          </p:cNvPr>
          <p:cNvPicPr>
            <a:picLocks noChangeAspect="1"/>
          </p:cNvPicPr>
          <p:nvPr/>
        </p:nvPicPr>
        <p:blipFill>
          <a:blip r:embed="rId2"/>
          <a:srcRect b="8612"/>
          <a:stretch/>
        </p:blipFill>
        <p:spPr>
          <a:xfrm>
            <a:off x="678095" y="682814"/>
            <a:ext cx="10089222" cy="5019343"/>
          </a:xfrm>
          <a:prstGeom prst="rect">
            <a:avLst/>
          </a:prstGeom>
        </p:spPr>
      </p:pic>
    </p:spTree>
    <p:extLst>
      <p:ext uri="{BB962C8B-B14F-4D97-AF65-F5344CB8AC3E}">
        <p14:creationId xmlns:p14="http://schemas.microsoft.com/office/powerpoint/2010/main" val="1784523830"/>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1D5EF-98B2-4BCB-8CFD-1998ABBCDE4B}"/>
              </a:ext>
            </a:extLst>
          </p:cNvPr>
          <p:cNvSpPr>
            <a:spLocks noGrp="1"/>
          </p:cNvSpPr>
          <p:nvPr>
            <p:ph type="title"/>
          </p:nvPr>
        </p:nvSpPr>
        <p:spPr>
          <a:xfrm>
            <a:off x="2590801" y="1514636"/>
            <a:ext cx="6705600" cy="3678215"/>
          </a:xfrm>
        </p:spPr>
        <p:txBody>
          <a:bodyPr anchor="ctr">
            <a:normAutofit/>
          </a:bodyPr>
          <a:lstStyle/>
          <a:p>
            <a:pPr algn="ctr"/>
            <a:r>
              <a:rPr lang="en-US" sz="8800" b="1" i="1" dirty="0">
                <a:solidFill>
                  <a:schemeClr val="accent1"/>
                </a:solidFill>
              </a:rPr>
              <a:t>Thank You</a:t>
            </a:r>
          </a:p>
        </p:txBody>
      </p:sp>
    </p:spTree>
    <p:extLst>
      <p:ext uri="{BB962C8B-B14F-4D97-AF65-F5344CB8AC3E}">
        <p14:creationId xmlns:p14="http://schemas.microsoft.com/office/powerpoint/2010/main" val="33199199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4216374-E7D6-4C74-ADA3-2C9987A1DEB2}" type="slidenum">
              <a:rPr lang="en-US" smtClean="0"/>
              <a:pPr/>
              <a:t>13</a:t>
            </a:fld>
            <a:endParaRPr lang="en-US"/>
          </a:p>
        </p:txBody>
      </p:sp>
      <p:sp>
        <p:nvSpPr>
          <p:cNvPr id="6" name="TextBox 5"/>
          <p:cNvSpPr txBox="1"/>
          <p:nvPr/>
        </p:nvSpPr>
        <p:spPr>
          <a:xfrm>
            <a:off x="228600" y="1143000"/>
            <a:ext cx="5257800" cy="369332"/>
          </a:xfrm>
          <a:prstGeom prst="rect">
            <a:avLst/>
          </a:prstGeom>
          <a:noFill/>
        </p:spPr>
        <p:txBody>
          <a:bodyPr wrap="square" lIns="91429" tIns="45715" rIns="91429" bIns="45715" rtlCol="0">
            <a:spAutoFit/>
          </a:bodyPr>
          <a:lstStyle/>
          <a:p>
            <a:endParaRPr lang="en-US" dirty="0">
              <a:solidFill>
                <a:srgbClr val="000000"/>
              </a:solidFill>
            </a:endParaRPr>
          </a:p>
        </p:txBody>
      </p:sp>
      <p:sp>
        <p:nvSpPr>
          <p:cNvPr id="7" name="Rectangle 6"/>
          <p:cNvSpPr/>
          <p:nvPr/>
        </p:nvSpPr>
        <p:spPr>
          <a:xfrm>
            <a:off x="192803" y="457222"/>
            <a:ext cx="6435045" cy="4231918"/>
          </a:xfrm>
          <a:prstGeom prst="rect">
            <a:avLst/>
          </a:prstGeom>
        </p:spPr>
        <p:txBody>
          <a:bodyPr wrap="square" lIns="91429" tIns="45715" rIns="91429" bIns="45715">
            <a:spAutoFit/>
          </a:bodyPr>
          <a:lstStyle/>
          <a:p>
            <a:pPr algn="just" fontAlgn="ctr">
              <a:spcAft>
                <a:spcPts val="600"/>
              </a:spcAft>
            </a:pPr>
            <a:r>
              <a:rPr lang="en-GB" sz="2400" b="1" dirty="0">
                <a:solidFill>
                  <a:srgbClr val="000000"/>
                </a:solidFill>
                <a:latin typeface="Times New Roman" pitchFamily="18" charset="0"/>
                <a:cs typeface="Times New Roman" pitchFamily="18" charset="0"/>
              </a:rPr>
              <a:t>Shear force definition</a:t>
            </a:r>
          </a:p>
          <a:p>
            <a:pPr algn="just" fontAlgn="ctr">
              <a:spcAft>
                <a:spcPts val="600"/>
              </a:spcAft>
            </a:pPr>
            <a:r>
              <a:rPr lang="en-GB" sz="2400" dirty="0">
                <a:solidFill>
                  <a:srgbClr val="000000"/>
                </a:solidFill>
                <a:latin typeface="Times New Roman" pitchFamily="18" charset="0"/>
                <a:cs typeface="Times New Roman" pitchFamily="18" charset="0"/>
              </a:rPr>
              <a:t>Shear force is a force acting in a direction that's parallel to a surface or cross section of a body. The word shear in the term is a reference to the fact that such a force can cut, or shear, through the surface or object under strain. In solid mechanics, shearing forces are unaligned forces pushing one part of a body in one specific direction, and another part of the body in the opposite direction. When the forces are collinear (aligned into each other), they are called compression forces.</a:t>
            </a:r>
          </a:p>
        </p:txBody>
      </p:sp>
      <p:grpSp>
        <p:nvGrpSpPr>
          <p:cNvPr id="8" name="object 2"/>
          <p:cNvGrpSpPr/>
          <p:nvPr/>
        </p:nvGrpSpPr>
        <p:grpSpPr>
          <a:xfrm>
            <a:off x="8305680" y="1143057"/>
            <a:ext cx="2484755" cy="3651967"/>
            <a:chOff x="2908427" y="4476368"/>
            <a:chExt cx="2484755" cy="2807336"/>
          </a:xfrm>
        </p:grpSpPr>
        <p:sp>
          <p:nvSpPr>
            <p:cNvPr id="10" name="object 3"/>
            <p:cNvSpPr/>
            <p:nvPr/>
          </p:nvSpPr>
          <p:spPr>
            <a:xfrm>
              <a:off x="3882135" y="4476368"/>
              <a:ext cx="765810" cy="2807335"/>
            </a:xfrm>
            <a:custGeom>
              <a:avLst/>
              <a:gdLst/>
              <a:ahLst/>
              <a:cxnLst/>
              <a:rect l="l" t="t" r="r" b="b"/>
              <a:pathLst>
                <a:path w="765810" h="2807334">
                  <a:moveTo>
                    <a:pt x="765479" y="0"/>
                  </a:moveTo>
                  <a:lnTo>
                    <a:pt x="0" y="0"/>
                  </a:lnTo>
                  <a:lnTo>
                    <a:pt x="0" y="2806826"/>
                  </a:lnTo>
                  <a:lnTo>
                    <a:pt x="765479" y="2806826"/>
                  </a:lnTo>
                  <a:lnTo>
                    <a:pt x="765479" y="0"/>
                  </a:lnTo>
                  <a:close/>
                </a:path>
              </a:pathLst>
            </a:custGeom>
            <a:solidFill>
              <a:srgbClr val="5B9BD4"/>
            </a:solidFill>
          </p:spPr>
          <p:txBody>
            <a:bodyPr wrap="square" lIns="0" tIns="0" rIns="0" bIns="0" rtlCol="0"/>
            <a:lstStyle/>
            <a:p>
              <a:endParaRPr/>
            </a:p>
          </p:txBody>
        </p:sp>
        <p:sp>
          <p:nvSpPr>
            <p:cNvPr id="11" name="object 4"/>
            <p:cNvSpPr/>
            <p:nvPr/>
          </p:nvSpPr>
          <p:spPr>
            <a:xfrm>
              <a:off x="3882135" y="4476369"/>
              <a:ext cx="765810" cy="2807335"/>
            </a:xfrm>
            <a:custGeom>
              <a:avLst/>
              <a:gdLst/>
              <a:ahLst/>
              <a:cxnLst/>
              <a:rect l="l" t="t" r="r" b="b"/>
              <a:pathLst>
                <a:path w="765810" h="2807334">
                  <a:moveTo>
                    <a:pt x="0" y="2806826"/>
                  </a:moveTo>
                  <a:lnTo>
                    <a:pt x="765479" y="2806826"/>
                  </a:lnTo>
                  <a:lnTo>
                    <a:pt x="765479" y="0"/>
                  </a:lnTo>
                  <a:lnTo>
                    <a:pt x="0" y="0"/>
                  </a:lnTo>
                  <a:lnTo>
                    <a:pt x="0" y="2806826"/>
                  </a:lnTo>
                  <a:close/>
                </a:path>
              </a:pathLst>
            </a:custGeom>
            <a:ln w="12700">
              <a:solidFill>
                <a:srgbClr val="FF0000"/>
              </a:solidFill>
            </a:ln>
          </p:spPr>
          <p:txBody>
            <a:bodyPr wrap="square" lIns="0" tIns="0" rIns="0" bIns="0" rtlCol="0"/>
            <a:lstStyle/>
            <a:p>
              <a:endParaRPr/>
            </a:p>
          </p:txBody>
        </p:sp>
        <p:sp>
          <p:nvSpPr>
            <p:cNvPr id="12" name="object 5"/>
            <p:cNvSpPr/>
            <p:nvPr/>
          </p:nvSpPr>
          <p:spPr>
            <a:xfrm>
              <a:off x="2908427" y="4647564"/>
              <a:ext cx="2484755" cy="2270125"/>
            </a:xfrm>
            <a:custGeom>
              <a:avLst/>
              <a:gdLst/>
              <a:ahLst/>
              <a:cxnLst/>
              <a:rect l="l" t="t" r="r" b="b"/>
              <a:pathLst>
                <a:path w="2484754" h="2270125">
                  <a:moveTo>
                    <a:pt x="981163" y="66319"/>
                  </a:moveTo>
                  <a:lnTo>
                    <a:pt x="956830" y="52070"/>
                  </a:lnTo>
                  <a:lnTo>
                    <a:pt x="867537" y="0"/>
                  </a:lnTo>
                  <a:lnTo>
                    <a:pt x="858774" y="2286"/>
                  </a:lnTo>
                  <a:lnTo>
                    <a:pt x="854837" y="9144"/>
                  </a:lnTo>
                  <a:lnTo>
                    <a:pt x="850773" y="15875"/>
                  </a:lnTo>
                  <a:lnTo>
                    <a:pt x="853186" y="24638"/>
                  </a:lnTo>
                  <a:lnTo>
                    <a:pt x="859917" y="28702"/>
                  </a:lnTo>
                  <a:lnTo>
                    <a:pt x="900036" y="52070"/>
                  </a:lnTo>
                  <a:lnTo>
                    <a:pt x="0" y="52070"/>
                  </a:lnTo>
                  <a:lnTo>
                    <a:pt x="0" y="80645"/>
                  </a:lnTo>
                  <a:lnTo>
                    <a:pt x="899947" y="80645"/>
                  </a:lnTo>
                  <a:lnTo>
                    <a:pt x="924509" y="66319"/>
                  </a:lnTo>
                  <a:lnTo>
                    <a:pt x="853186" y="107950"/>
                  </a:lnTo>
                  <a:lnTo>
                    <a:pt x="850773" y="116713"/>
                  </a:lnTo>
                  <a:lnTo>
                    <a:pt x="854837" y="123571"/>
                  </a:lnTo>
                  <a:lnTo>
                    <a:pt x="858774" y="130302"/>
                  </a:lnTo>
                  <a:lnTo>
                    <a:pt x="867537" y="132588"/>
                  </a:lnTo>
                  <a:lnTo>
                    <a:pt x="956614" y="80645"/>
                  </a:lnTo>
                  <a:lnTo>
                    <a:pt x="981163" y="66319"/>
                  </a:lnTo>
                  <a:close/>
                </a:path>
                <a:path w="2484754" h="2270125">
                  <a:moveTo>
                    <a:pt x="2484628" y="2189480"/>
                  </a:moveTo>
                  <a:lnTo>
                    <a:pt x="1814576" y="2189480"/>
                  </a:lnTo>
                  <a:lnTo>
                    <a:pt x="1861693" y="2162048"/>
                  </a:lnTo>
                  <a:lnTo>
                    <a:pt x="1863979" y="2153285"/>
                  </a:lnTo>
                  <a:lnTo>
                    <a:pt x="1860042" y="2146566"/>
                  </a:lnTo>
                  <a:lnTo>
                    <a:pt x="1855978" y="2139696"/>
                  </a:lnTo>
                  <a:lnTo>
                    <a:pt x="1847215" y="2137410"/>
                  </a:lnTo>
                  <a:lnTo>
                    <a:pt x="1733550" y="2203704"/>
                  </a:lnTo>
                  <a:lnTo>
                    <a:pt x="1847215" y="2269998"/>
                  </a:lnTo>
                  <a:lnTo>
                    <a:pt x="1855978" y="2267712"/>
                  </a:lnTo>
                  <a:lnTo>
                    <a:pt x="1860042" y="2260854"/>
                  </a:lnTo>
                  <a:lnTo>
                    <a:pt x="1863979" y="2254123"/>
                  </a:lnTo>
                  <a:lnTo>
                    <a:pt x="1861693" y="2245360"/>
                  </a:lnTo>
                  <a:lnTo>
                    <a:pt x="1814791" y="2218055"/>
                  </a:lnTo>
                  <a:lnTo>
                    <a:pt x="2484628" y="2218055"/>
                  </a:lnTo>
                  <a:lnTo>
                    <a:pt x="2484628" y="2189480"/>
                  </a:lnTo>
                  <a:close/>
                </a:path>
              </a:pathLst>
            </a:custGeom>
            <a:solidFill>
              <a:srgbClr val="5B9BD4"/>
            </a:solidFill>
          </p:spPr>
          <p:txBody>
            <a:bodyPr wrap="square" lIns="0" tIns="0" rIns="0" bIns="0" rtlCol="0"/>
            <a:lstStyle/>
            <a:p>
              <a:endParaRPr/>
            </a:p>
          </p:txBody>
        </p:sp>
        <p:sp>
          <p:nvSpPr>
            <p:cNvPr id="13" name="object 6"/>
            <p:cNvSpPr/>
            <p:nvPr/>
          </p:nvSpPr>
          <p:spPr>
            <a:xfrm>
              <a:off x="3312159" y="5153279"/>
              <a:ext cx="1882775" cy="10795"/>
            </a:xfrm>
            <a:custGeom>
              <a:avLst/>
              <a:gdLst/>
              <a:ahLst/>
              <a:cxnLst/>
              <a:rect l="l" t="t" r="r" b="b"/>
              <a:pathLst>
                <a:path w="1882775" h="10795">
                  <a:moveTo>
                    <a:pt x="0" y="10541"/>
                  </a:moveTo>
                  <a:lnTo>
                    <a:pt x="1882266" y="0"/>
                  </a:lnTo>
                </a:path>
              </a:pathLst>
            </a:custGeom>
            <a:ln w="28575">
              <a:solidFill>
                <a:srgbClr val="FF0000"/>
              </a:solidFill>
            </a:ln>
          </p:spPr>
          <p:txBody>
            <a:bodyPr wrap="square" lIns="0" tIns="0" rIns="0" bIns="0" rtlCol="0"/>
            <a:lstStyle/>
            <a:p>
              <a:endParaRPr/>
            </a:p>
          </p:txBody>
        </p:sp>
      </p:grpSp>
      <p:sp>
        <p:nvSpPr>
          <p:cNvPr id="14" name="object 7"/>
          <p:cNvSpPr txBox="1"/>
          <p:nvPr/>
        </p:nvSpPr>
        <p:spPr>
          <a:xfrm>
            <a:off x="6781809" y="1922184"/>
            <a:ext cx="1765809" cy="340477"/>
          </a:xfrm>
          <a:prstGeom prst="rect">
            <a:avLst/>
          </a:prstGeom>
          <a:ln w="6350">
            <a:solidFill>
              <a:srgbClr val="000000"/>
            </a:solidFill>
          </a:ln>
        </p:spPr>
        <p:txBody>
          <a:bodyPr vert="horz" wrap="square" lIns="0" tIns="32384" rIns="0" bIns="0" rtlCol="0">
            <a:spAutoFit/>
          </a:bodyPr>
          <a:lstStyle/>
          <a:p>
            <a:pPr marL="94615">
              <a:spcBef>
                <a:spcPts val="254"/>
              </a:spcBef>
            </a:pPr>
            <a:r>
              <a:rPr sz="2000" b="1" spc="-10" dirty="0">
                <a:latin typeface="Times New Roman"/>
                <a:cs typeface="Times New Roman"/>
              </a:rPr>
              <a:t>Cross-section</a:t>
            </a:r>
            <a:endParaRPr sz="2000" b="1" dirty="0">
              <a:latin typeface="Times New Roman"/>
              <a:cs typeface="Times New Roman"/>
            </a:endParaRPr>
          </a:p>
        </p:txBody>
      </p:sp>
      <p:sp>
        <p:nvSpPr>
          <p:cNvPr id="15" name="object 8"/>
          <p:cNvSpPr txBox="1"/>
          <p:nvPr/>
        </p:nvSpPr>
        <p:spPr>
          <a:xfrm>
            <a:off x="10985111" y="1365760"/>
            <a:ext cx="307777" cy="2711947"/>
          </a:xfrm>
          <a:prstGeom prst="rect">
            <a:avLst/>
          </a:prstGeom>
          <a:ln w="6350">
            <a:solidFill>
              <a:srgbClr val="000000"/>
            </a:solidFill>
          </a:ln>
        </p:spPr>
        <p:txBody>
          <a:bodyPr vert="vert270" wrap="square" lIns="0" tIns="36830" rIns="0" bIns="0" rtlCol="0">
            <a:spAutoFit/>
          </a:bodyPr>
          <a:lstStyle/>
          <a:p>
            <a:pPr marL="94615">
              <a:spcBef>
                <a:spcPts val="290"/>
              </a:spcBef>
            </a:pPr>
            <a:r>
              <a:rPr sz="2000" b="1" dirty="0">
                <a:latin typeface="Times New Roman"/>
                <a:cs typeface="Times New Roman"/>
              </a:rPr>
              <a:t>Longitudinal</a:t>
            </a:r>
            <a:r>
              <a:rPr sz="2000" b="1" spc="-75" dirty="0">
                <a:latin typeface="Times New Roman"/>
                <a:cs typeface="Times New Roman"/>
              </a:rPr>
              <a:t> </a:t>
            </a:r>
            <a:r>
              <a:rPr sz="2000" b="1" spc="-10" dirty="0">
                <a:latin typeface="Times New Roman"/>
                <a:cs typeface="Times New Roman"/>
              </a:rPr>
              <a:t>direction</a:t>
            </a:r>
            <a:endParaRPr sz="2000" dirty="0">
              <a:latin typeface="Times New Roman"/>
              <a:cs typeface="Times New Roman"/>
            </a:endParaRPr>
          </a:p>
        </p:txBody>
      </p:sp>
    </p:spTree>
    <p:extLst>
      <p:ext uri="{BB962C8B-B14F-4D97-AF65-F5344CB8AC3E}">
        <p14:creationId xmlns:p14="http://schemas.microsoft.com/office/powerpoint/2010/main" val="33478314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4216374-E7D6-4C74-ADA3-2C9987A1DEB2}" type="slidenum">
              <a:rPr lang="en-US" smtClean="0"/>
              <a:pPr/>
              <a:t>14</a:t>
            </a:fld>
            <a:endParaRPr lang="en-US"/>
          </a:p>
        </p:txBody>
      </p:sp>
      <p:sp>
        <p:nvSpPr>
          <p:cNvPr id="6" name="TextBox 5"/>
          <p:cNvSpPr txBox="1"/>
          <p:nvPr/>
        </p:nvSpPr>
        <p:spPr>
          <a:xfrm>
            <a:off x="228600" y="1143000"/>
            <a:ext cx="5257800" cy="369332"/>
          </a:xfrm>
          <a:prstGeom prst="rect">
            <a:avLst/>
          </a:prstGeom>
          <a:noFill/>
        </p:spPr>
        <p:txBody>
          <a:bodyPr wrap="square" lIns="91429" tIns="45715" rIns="91429" bIns="45715" rtlCol="0">
            <a:spAutoFit/>
          </a:bodyPr>
          <a:lstStyle/>
          <a:p>
            <a:endParaRPr lang="en-US" dirty="0">
              <a:solidFill>
                <a:srgbClr val="000000"/>
              </a:solidFill>
            </a:endParaRPr>
          </a:p>
        </p:txBody>
      </p:sp>
      <p:sp>
        <p:nvSpPr>
          <p:cNvPr id="7" name="Rectangle 6"/>
          <p:cNvSpPr/>
          <p:nvPr/>
        </p:nvSpPr>
        <p:spPr>
          <a:xfrm>
            <a:off x="192774" y="235111"/>
            <a:ext cx="11770633" cy="1277263"/>
          </a:xfrm>
          <a:prstGeom prst="rect">
            <a:avLst/>
          </a:prstGeom>
        </p:spPr>
        <p:txBody>
          <a:bodyPr wrap="square" lIns="91429" tIns="45715" rIns="91429" bIns="45715">
            <a:spAutoFit/>
          </a:bodyPr>
          <a:lstStyle/>
          <a:p>
            <a:pPr algn="just" fontAlgn="ctr">
              <a:spcAft>
                <a:spcPts val="600"/>
              </a:spcAft>
            </a:pPr>
            <a:r>
              <a:rPr lang="en-GB" sz="2400" b="1" dirty="0">
                <a:solidFill>
                  <a:srgbClr val="000000"/>
                </a:solidFill>
                <a:latin typeface="Times New Roman" pitchFamily="18" charset="0"/>
                <a:cs typeface="Times New Roman" pitchFamily="18" charset="0"/>
              </a:rPr>
              <a:t>Shear force example</a:t>
            </a:r>
          </a:p>
          <a:p>
            <a:pPr algn="just" fontAlgn="ctr">
              <a:spcAft>
                <a:spcPts val="600"/>
              </a:spcAft>
            </a:pPr>
            <a:r>
              <a:rPr lang="en-GB" sz="2400" dirty="0">
                <a:solidFill>
                  <a:srgbClr val="000000"/>
                </a:solidFill>
                <a:latin typeface="Times New Roman" pitchFamily="18" charset="0"/>
                <a:cs typeface="Times New Roman" pitchFamily="18" charset="0"/>
              </a:rPr>
              <a:t>Example: Cutting bread, Cutting paper, beam bending, drawing picture, sliding cash note, painting, brushing teeth, bone shear failure etc.</a:t>
            </a:r>
          </a:p>
        </p:txBody>
      </p:sp>
      <p:pic>
        <p:nvPicPr>
          <p:cNvPr id="16" name="object 3"/>
          <p:cNvPicPr/>
          <p:nvPr/>
        </p:nvPicPr>
        <p:blipFill>
          <a:blip r:embed="rId2" cstate="print"/>
          <a:stretch>
            <a:fillRect/>
          </a:stretch>
        </p:blipFill>
        <p:spPr>
          <a:xfrm>
            <a:off x="381002" y="1981200"/>
            <a:ext cx="4876800" cy="2819400"/>
          </a:xfrm>
          <a:prstGeom prst="rect">
            <a:avLst/>
          </a:prstGeom>
        </p:spPr>
      </p:pic>
      <p:pic>
        <p:nvPicPr>
          <p:cNvPr id="17" name="object 4"/>
          <p:cNvPicPr/>
          <p:nvPr/>
        </p:nvPicPr>
        <p:blipFill>
          <a:blip r:embed="rId3" cstate="print"/>
          <a:stretch>
            <a:fillRect/>
          </a:stretch>
        </p:blipFill>
        <p:spPr>
          <a:xfrm>
            <a:off x="6324600" y="2002971"/>
            <a:ext cx="5334000" cy="2819400"/>
          </a:xfrm>
          <a:prstGeom prst="rect">
            <a:avLst/>
          </a:prstGeom>
        </p:spPr>
      </p:pic>
      <p:sp>
        <p:nvSpPr>
          <p:cNvPr id="3" name="Rectangle 2"/>
          <p:cNvSpPr/>
          <p:nvPr/>
        </p:nvSpPr>
        <p:spPr>
          <a:xfrm>
            <a:off x="3962400" y="5410257"/>
            <a:ext cx="3899722" cy="461665"/>
          </a:xfrm>
          <a:prstGeom prst="rect">
            <a:avLst/>
          </a:prstGeom>
        </p:spPr>
        <p:txBody>
          <a:bodyPr wrap="none">
            <a:spAutoFit/>
          </a:bodyPr>
          <a:lstStyle/>
          <a:p>
            <a:pPr algn="just" fontAlgn="ctr">
              <a:spcAft>
                <a:spcPts val="600"/>
              </a:spcAft>
            </a:pPr>
            <a:r>
              <a:rPr lang="en-GB" sz="2400" b="1" dirty="0">
                <a:solidFill>
                  <a:srgbClr val="000000"/>
                </a:solidFill>
                <a:latin typeface="Times New Roman" pitchFamily="18" charset="0"/>
                <a:cs typeface="Times New Roman" pitchFamily="18" charset="0"/>
              </a:rPr>
              <a:t>Figure: Shear force example</a:t>
            </a:r>
          </a:p>
        </p:txBody>
      </p:sp>
    </p:spTree>
    <p:extLst>
      <p:ext uri="{BB962C8B-B14F-4D97-AF65-F5344CB8AC3E}">
        <p14:creationId xmlns:p14="http://schemas.microsoft.com/office/powerpoint/2010/main" val="30213177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4216374-E7D6-4C74-ADA3-2C9987A1DEB2}" type="slidenum">
              <a:rPr lang="en-US" smtClean="0"/>
              <a:pPr/>
              <a:t>15</a:t>
            </a:fld>
            <a:endParaRPr lang="en-US"/>
          </a:p>
        </p:txBody>
      </p:sp>
      <p:sp>
        <p:nvSpPr>
          <p:cNvPr id="6" name="TextBox 5"/>
          <p:cNvSpPr txBox="1"/>
          <p:nvPr/>
        </p:nvSpPr>
        <p:spPr>
          <a:xfrm>
            <a:off x="228600" y="1143000"/>
            <a:ext cx="5257800" cy="369332"/>
          </a:xfrm>
          <a:prstGeom prst="rect">
            <a:avLst/>
          </a:prstGeom>
          <a:noFill/>
        </p:spPr>
        <p:txBody>
          <a:bodyPr wrap="square" lIns="91429" tIns="45715" rIns="91429" bIns="45715" rtlCol="0">
            <a:spAutoFit/>
          </a:bodyPr>
          <a:lstStyle/>
          <a:p>
            <a:endParaRPr lang="en-US" dirty="0">
              <a:solidFill>
                <a:srgbClr val="000000"/>
              </a:solidFill>
            </a:endParaRPr>
          </a:p>
        </p:txBody>
      </p:sp>
      <p:sp>
        <p:nvSpPr>
          <p:cNvPr id="7" name="Rectangle 6"/>
          <p:cNvSpPr/>
          <p:nvPr/>
        </p:nvSpPr>
        <p:spPr>
          <a:xfrm>
            <a:off x="458821" y="486224"/>
            <a:ext cx="5979433" cy="2462202"/>
          </a:xfrm>
          <a:prstGeom prst="rect">
            <a:avLst/>
          </a:prstGeom>
        </p:spPr>
        <p:txBody>
          <a:bodyPr wrap="square" lIns="91429" tIns="45715" rIns="91429" bIns="45715">
            <a:spAutoFit/>
          </a:bodyPr>
          <a:lstStyle/>
          <a:p>
            <a:pPr algn="just" fontAlgn="ctr">
              <a:spcAft>
                <a:spcPts val="600"/>
              </a:spcAft>
            </a:pPr>
            <a:r>
              <a:rPr lang="en-GB" sz="2400" b="1" dirty="0">
                <a:solidFill>
                  <a:srgbClr val="000000"/>
                </a:solidFill>
                <a:latin typeface="Times New Roman" pitchFamily="18" charset="0"/>
                <a:cs typeface="Times New Roman" pitchFamily="18" charset="0"/>
              </a:rPr>
              <a:t>Bending Moment</a:t>
            </a:r>
          </a:p>
          <a:p>
            <a:pPr algn="just" fontAlgn="ctr">
              <a:spcAft>
                <a:spcPts val="600"/>
              </a:spcAft>
            </a:pPr>
            <a:r>
              <a:rPr lang="en-GB" sz="2400" dirty="0">
                <a:solidFill>
                  <a:srgbClr val="000000"/>
                </a:solidFill>
                <a:latin typeface="Times New Roman" pitchFamily="18" charset="0"/>
                <a:cs typeface="Times New Roman" pitchFamily="18" charset="0"/>
              </a:rPr>
              <a:t>Bending moment is the internal resistance of a structural element to bending when an external force is applied. It's a measure of the effect of a load that causes a structural member to bend.</a:t>
            </a:r>
          </a:p>
          <a:p>
            <a:pPr algn="just" fontAlgn="ctr">
              <a:spcAft>
                <a:spcPts val="600"/>
              </a:spcAft>
            </a:pPr>
            <a:r>
              <a:rPr lang="en-GB" sz="2400" dirty="0">
                <a:solidFill>
                  <a:srgbClr val="000000"/>
                </a:solidFill>
                <a:latin typeface="Times New Roman" pitchFamily="18" charset="0"/>
                <a:cs typeface="Times New Roman" pitchFamily="18" charset="0"/>
              </a:rPr>
              <a:t>Bending moment = Force x Distance</a:t>
            </a:r>
          </a:p>
        </p:txBody>
      </p:sp>
      <p:sp>
        <p:nvSpPr>
          <p:cNvPr id="3" name="Rectangle 2"/>
          <p:cNvSpPr/>
          <p:nvPr/>
        </p:nvSpPr>
        <p:spPr>
          <a:xfrm>
            <a:off x="7373627" y="3471373"/>
            <a:ext cx="3478068" cy="461665"/>
          </a:xfrm>
          <a:prstGeom prst="rect">
            <a:avLst/>
          </a:prstGeom>
        </p:spPr>
        <p:txBody>
          <a:bodyPr wrap="none">
            <a:spAutoFit/>
          </a:bodyPr>
          <a:lstStyle/>
          <a:p>
            <a:pPr algn="just" fontAlgn="ctr">
              <a:spcAft>
                <a:spcPts val="600"/>
              </a:spcAft>
            </a:pPr>
            <a:r>
              <a:rPr lang="en-GB" sz="2400" b="1" dirty="0">
                <a:solidFill>
                  <a:srgbClr val="000000"/>
                </a:solidFill>
                <a:latin typeface="Times New Roman" pitchFamily="18" charset="0"/>
                <a:cs typeface="Times New Roman" pitchFamily="18" charset="0"/>
              </a:rPr>
              <a:t>Figure: Bending moment</a:t>
            </a:r>
          </a:p>
        </p:txBody>
      </p:sp>
      <p:sp>
        <p:nvSpPr>
          <p:cNvPr id="4" name="Rectangle 3"/>
          <p:cNvSpPr/>
          <p:nvPr/>
        </p:nvSpPr>
        <p:spPr>
          <a:xfrm>
            <a:off x="471298" y="3148203"/>
            <a:ext cx="5771015" cy="1569660"/>
          </a:xfrm>
          <a:prstGeom prst="rect">
            <a:avLst/>
          </a:prstGeom>
        </p:spPr>
        <p:txBody>
          <a:bodyPr wrap="square">
            <a:spAutoFit/>
          </a:bodyPr>
          <a:lstStyle/>
          <a:p>
            <a:pPr algn="just"/>
            <a:r>
              <a:rPr lang="en-GB" sz="2400" b="1" dirty="0">
                <a:latin typeface="Times New Roman" pitchFamily="18" charset="0"/>
                <a:cs typeface="Times New Roman" pitchFamily="18" charset="0"/>
              </a:rPr>
              <a:t>Deformation</a:t>
            </a:r>
          </a:p>
          <a:p>
            <a:pPr algn="just"/>
            <a:r>
              <a:rPr lang="en-GB" sz="2400" dirty="0">
                <a:latin typeface="Times New Roman" pitchFamily="18" charset="0"/>
                <a:cs typeface="Times New Roman" pitchFamily="18" charset="0"/>
              </a:rPr>
              <a:t>In civil engineering, </a:t>
            </a:r>
            <a:r>
              <a:rPr lang="en-GB" sz="2400" b="1" dirty="0">
                <a:latin typeface="Times New Roman" pitchFamily="18" charset="0"/>
                <a:cs typeface="Times New Roman" pitchFamily="18" charset="0"/>
              </a:rPr>
              <a:t>deformation</a:t>
            </a:r>
            <a:r>
              <a:rPr lang="en-GB" sz="2400" dirty="0">
                <a:latin typeface="Times New Roman" pitchFamily="18" charset="0"/>
                <a:cs typeface="Times New Roman" pitchFamily="18" charset="0"/>
              </a:rPr>
              <a:t> is the change in shape or size of an object due to an applied force or change in temperature.</a:t>
            </a:r>
            <a:endParaRPr lang="en-US" sz="2400" dirty="0">
              <a:latin typeface="Times New Roman" pitchFamily="18" charset="0"/>
              <a:cs typeface="Times New Roman" pitchFamily="18" charset="0"/>
            </a:endParaRPr>
          </a:p>
        </p:txBody>
      </p:sp>
      <p:sp>
        <p:nvSpPr>
          <p:cNvPr id="5" name="AutoShape 2" descr="Understand Bending Moments [Everything ..."/>
          <p:cNvSpPr>
            <a:spLocks noChangeAspect="1" noChangeArrowheads="1"/>
          </p:cNvSpPr>
          <p:nvPr/>
        </p:nvSpPr>
        <p:spPr bwMode="auto">
          <a:xfrm>
            <a:off x="157163" y="-144463"/>
            <a:ext cx="304801"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433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36" y="990600"/>
            <a:ext cx="4837043" cy="205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765353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4216374-E7D6-4C74-ADA3-2C9987A1DEB2}" type="slidenum">
              <a:rPr lang="en-US" smtClean="0"/>
              <a:pPr/>
              <a:t>16</a:t>
            </a:fld>
            <a:endParaRPr lang="en-US"/>
          </a:p>
        </p:txBody>
      </p:sp>
      <p:sp>
        <p:nvSpPr>
          <p:cNvPr id="6" name="TextBox 5"/>
          <p:cNvSpPr txBox="1"/>
          <p:nvPr/>
        </p:nvSpPr>
        <p:spPr>
          <a:xfrm>
            <a:off x="228600" y="1143000"/>
            <a:ext cx="5257800" cy="369332"/>
          </a:xfrm>
          <a:prstGeom prst="rect">
            <a:avLst/>
          </a:prstGeom>
          <a:noFill/>
        </p:spPr>
        <p:txBody>
          <a:bodyPr wrap="square" lIns="91429" tIns="45715" rIns="91429" bIns="45715" rtlCol="0">
            <a:spAutoFit/>
          </a:bodyPr>
          <a:lstStyle/>
          <a:p>
            <a:endParaRPr lang="en-US" dirty="0">
              <a:solidFill>
                <a:srgbClr val="000000"/>
              </a:solidFill>
            </a:endParaRPr>
          </a:p>
        </p:txBody>
      </p:sp>
      <p:sp>
        <p:nvSpPr>
          <p:cNvPr id="5" name="AutoShape 2" descr="Understand Bending Moments [Everything ..."/>
          <p:cNvSpPr>
            <a:spLocks noChangeAspect="1" noChangeArrowheads="1"/>
          </p:cNvSpPr>
          <p:nvPr/>
        </p:nvSpPr>
        <p:spPr bwMode="auto">
          <a:xfrm>
            <a:off x="157163" y="-144463"/>
            <a:ext cx="304801"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5362" name="Picture 2" descr="D:\UGV\Mechanics of Solids I\Material properties\Load.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3400" y="7937"/>
            <a:ext cx="4267200" cy="506123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2177082" y="5410257"/>
            <a:ext cx="7470378" cy="461665"/>
          </a:xfrm>
          <a:prstGeom prst="rect">
            <a:avLst/>
          </a:prstGeom>
        </p:spPr>
        <p:txBody>
          <a:bodyPr wrap="none">
            <a:spAutoFit/>
          </a:bodyPr>
          <a:lstStyle/>
          <a:p>
            <a:pPr algn="just" fontAlgn="ctr">
              <a:spcAft>
                <a:spcPts val="600"/>
              </a:spcAft>
            </a:pPr>
            <a:r>
              <a:rPr lang="en-GB" sz="2400" b="1" dirty="0">
                <a:solidFill>
                  <a:srgbClr val="000000"/>
                </a:solidFill>
                <a:latin typeface="Times New Roman" pitchFamily="18" charset="0"/>
                <a:cs typeface="Times New Roman" pitchFamily="18" charset="0"/>
              </a:rPr>
              <a:t>Figure: Different types of loading condition in material.</a:t>
            </a:r>
          </a:p>
        </p:txBody>
      </p:sp>
    </p:spTree>
    <p:extLst>
      <p:ext uri="{BB962C8B-B14F-4D97-AF65-F5344CB8AC3E}">
        <p14:creationId xmlns:p14="http://schemas.microsoft.com/office/powerpoint/2010/main" val="15419126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3960524" y="2256473"/>
            <a:ext cx="4363399" cy="1723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9" tIns="45715" rIns="91429" bIns="45715" numCol="1" anchor="ctr" anchorCtr="0" compatLnSpc="1">
            <a:prstTxWarp prst="textNoShape">
              <a:avLst/>
            </a:prstTxWarp>
            <a:spAutoFit/>
          </a:bodyPr>
          <a:lstStyle/>
          <a:p>
            <a:pPr algn="ctr" eaLnBrk="0" fontAlgn="base" hangingPunct="0">
              <a:spcBef>
                <a:spcPct val="0"/>
              </a:spcBef>
              <a:spcAft>
                <a:spcPct val="0"/>
              </a:spcAft>
            </a:pPr>
            <a:r>
              <a:rPr lang="en-US" sz="6000" b="1" dirty="0">
                <a:solidFill>
                  <a:srgbClr val="000000"/>
                </a:solidFill>
                <a:latin typeface="Times New Roman" pitchFamily="18" charset="0"/>
                <a:ea typeface="Times New Roman" pitchFamily="18" charset="0"/>
                <a:cs typeface="Times New Roman" pitchFamily="18" charset="0"/>
              </a:rPr>
              <a:t>Week 2</a:t>
            </a:r>
          </a:p>
          <a:p>
            <a:pPr algn="ctr" eaLnBrk="0" fontAlgn="base" hangingPunct="0">
              <a:spcBef>
                <a:spcPct val="0"/>
              </a:spcBef>
              <a:spcAft>
                <a:spcPct val="0"/>
              </a:spcAft>
            </a:pPr>
            <a:r>
              <a:rPr lang="en-US" sz="2800" b="1" dirty="0">
                <a:solidFill>
                  <a:srgbClr val="000000"/>
                </a:solidFill>
                <a:latin typeface="Times New Roman" pitchFamily="18" charset="0"/>
                <a:cs typeface="Times New Roman" pitchFamily="18" charset="0"/>
              </a:rPr>
              <a:t>Pages (17-18)</a:t>
            </a:r>
            <a:endParaRPr lang="en-US" sz="2800" dirty="0">
              <a:solidFill>
                <a:srgbClr val="000000"/>
              </a:solidFill>
              <a:latin typeface="Times New Roman" pitchFamily="18" charset="0"/>
              <a:cs typeface="Times New Roman" pitchFamily="18" charset="0"/>
            </a:endParaRPr>
          </a:p>
          <a:p>
            <a:pPr eaLnBrk="0" fontAlgn="base" hangingPunct="0">
              <a:spcBef>
                <a:spcPct val="0"/>
              </a:spcBef>
              <a:spcAft>
                <a:spcPct val="0"/>
              </a:spcAft>
            </a:pPr>
            <a:endParaRPr lang="en-US" dirty="0">
              <a:solidFill>
                <a:srgbClr val="000000"/>
              </a:solidFill>
              <a:latin typeface="Arial" panose="020B0604020202020204" pitchFamily="34" charset="0"/>
            </a:endParaRPr>
          </a:p>
        </p:txBody>
      </p:sp>
      <p:sp>
        <p:nvSpPr>
          <p:cNvPr id="2" name="Slide Number Placeholder 1"/>
          <p:cNvSpPr>
            <a:spLocks noGrp="1"/>
          </p:cNvSpPr>
          <p:nvPr>
            <p:ph type="sldNum" sz="quarter" idx="12"/>
          </p:nvPr>
        </p:nvSpPr>
        <p:spPr/>
        <p:txBody>
          <a:bodyPr/>
          <a:lstStyle/>
          <a:p>
            <a:fld id="{34216374-E7D6-4C74-ADA3-2C9987A1DEB2}" type="slidenum">
              <a:rPr lang="en-US" smtClean="0"/>
              <a:pPr/>
              <a:t>17</a:t>
            </a:fld>
            <a:endParaRPr lang="en-US"/>
          </a:p>
        </p:txBody>
      </p:sp>
      <p:sp>
        <p:nvSpPr>
          <p:cNvPr id="3" name="TextBox 2"/>
          <p:cNvSpPr txBox="1"/>
          <p:nvPr/>
        </p:nvSpPr>
        <p:spPr>
          <a:xfrm>
            <a:off x="2057401" y="976568"/>
            <a:ext cx="8305800" cy="923320"/>
          </a:xfrm>
          <a:prstGeom prst="rect">
            <a:avLst/>
          </a:prstGeom>
          <a:noFill/>
        </p:spPr>
        <p:txBody>
          <a:bodyPr wrap="square" lIns="91429" tIns="45715" rIns="91429" bIns="45715" rtlCol="0">
            <a:spAutoFit/>
          </a:bodyPr>
          <a:lstStyle/>
          <a:p>
            <a:pPr algn="ctr"/>
            <a:r>
              <a:rPr lang="en-US" sz="5400" b="1" dirty="0">
                <a:solidFill>
                  <a:srgbClr val="0070C0"/>
                </a:solidFill>
                <a:latin typeface="Times New Roman" panose="02020603050405020304" pitchFamily="18" charset="0"/>
                <a:cs typeface="Times New Roman" panose="02020603050405020304" pitchFamily="18" charset="0"/>
              </a:rPr>
              <a:t>Basic Materials Properties</a:t>
            </a:r>
          </a:p>
        </p:txBody>
      </p:sp>
    </p:spTree>
    <p:extLst>
      <p:ext uri="{BB962C8B-B14F-4D97-AF65-F5344CB8AC3E}">
        <p14:creationId xmlns:p14="http://schemas.microsoft.com/office/powerpoint/2010/main" val="11368071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4216374-E7D6-4C74-ADA3-2C9987A1DEB2}" type="slidenum">
              <a:rPr lang="en-US" smtClean="0"/>
              <a:pPr/>
              <a:t>18</a:t>
            </a:fld>
            <a:endParaRPr lang="en-US"/>
          </a:p>
        </p:txBody>
      </p:sp>
      <p:sp>
        <p:nvSpPr>
          <p:cNvPr id="6" name="TextBox 5"/>
          <p:cNvSpPr txBox="1"/>
          <p:nvPr/>
        </p:nvSpPr>
        <p:spPr>
          <a:xfrm>
            <a:off x="228600" y="1143000"/>
            <a:ext cx="5257800" cy="369332"/>
          </a:xfrm>
          <a:prstGeom prst="rect">
            <a:avLst/>
          </a:prstGeom>
          <a:noFill/>
        </p:spPr>
        <p:txBody>
          <a:bodyPr wrap="square" lIns="91429" tIns="45715" rIns="91429" bIns="45715" rtlCol="0">
            <a:spAutoFit/>
          </a:bodyPr>
          <a:lstStyle/>
          <a:p>
            <a:endParaRPr lang="en-US" dirty="0">
              <a:solidFill>
                <a:srgbClr val="000000"/>
              </a:solidFill>
            </a:endParaRPr>
          </a:p>
        </p:txBody>
      </p:sp>
      <p:sp>
        <p:nvSpPr>
          <p:cNvPr id="5" name="AutoShape 2" descr="Understand Bending Moments [Everything ..."/>
          <p:cNvSpPr>
            <a:spLocks noChangeAspect="1" noChangeArrowheads="1"/>
          </p:cNvSpPr>
          <p:nvPr/>
        </p:nvSpPr>
        <p:spPr bwMode="auto">
          <a:xfrm>
            <a:off x="157163" y="-144463"/>
            <a:ext cx="304801"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0" name="Rectangle 9"/>
          <p:cNvSpPr/>
          <p:nvPr/>
        </p:nvSpPr>
        <p:spPr>
          <a:xfrm>
            <a:off x="2242877" y="5410257"/>
            <a:ext cx="7338804" cy="461665"/>
          </a:xfrm>
          <a:prstGeom prst="rect">
            <a:avLst/>
          </a:prstGeom>
        </p:spPr>
        <p:txBody>
          <a:bodyPr wrap="none">
            <a:spAutoFit/>
          </a:bodyPr>
          <a:lstStyle/>
          <a:p>
            <a:pPr algn="just" fontAlgn="ctr">
              <a:spcAft>
                <a:spcPts val="600"/>
              </a:spcAft>
            </a:pPr>
            <a:r>
              <a:rPr lang="en-GB" sz="2400" b="1" dirty="0">
                <a:solidFill>
                  <a:srgbClr val="000000"/>
                </a:solidFill>
                <a:latin typeface="Times New Roman" pitchFamily="18" charset="0"/>
                <a:cs typeface="Times New Roman" pitchFamily="18" charset="0"/>
              </a:rPr>
              <a:t>Figure: Tensile stress-strain diagram of reinforcement.</a:t>
            </a:r>
          </a:p>
        </p:txBody>
      </p:sp>
      <p:pic>
        <p:nvPicPr>
          <p:cNvPr id="1638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10012"/>
          <a:stretch/>
        </p:blipFill>
        <p:spPr bwMode="auto">
          <a:xfrm>
            <a:off x="2514602" y="76257"/>
            <a:ext cx="7718044" cy="4783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155665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3960524" y="2256473"/>
            <a:ext cx="4363399" cy="1723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9" tIns="45715" rIns="91429" bIns="45715" numCol="1" anchor="ctr" anchorCtr="0" compatLnSpc="1">
            <a:prstTxWarp prst="textNoShape">
              <a:avLst/>
            </a:prstTxWarp>
            <a:spAutoFit/>
          </a:bodyPr>
          <a:lstStyle/>
          <a:p>
            <a:pPr algn="ctr" eaLnBrk="0" fontAlgn="base" hangingPunct="0">
              <a:spcBef>
                <a:spcPct val="0"/>
              </a:spcBef>
              <a:spcAft>
                <a:spcPct val="0"/>
              </a:spcAft>
            </a:pPr>
            <a:r>
              <a:rPr lang="en-US" sz="6000" b="1" dirty="0">
                <a:solidFill>
                  <a:srgbClr val="000000"/>
                </a:solidFill>
                <a:latin typeface="Times New Roman" pitchFamily="18" charset="0"/>
                <a:ea typeface="Times New Roman" pitchFamily="18" charset="0"/>
                <a:cs typeface="Times New Roman" pitchFamily="18" charset="0"/>
              </a:rPr>
              <a:t>Week 3</a:t>
            </a:r>
          </a:p>
          <a:p>
            <a:pPr algn="ctr" eaLnBrk="0" fontAlgn="base" hangingPunct="0">
              <a:spcBef>
                <a:spcPct val="0"/>
              </a:spcBef>
              <a:spcAft>
                <a:spcPct val="0"/>
              </a:spcAft>
            </a:pPr>
            <a:r>
              <a:rPr lang="en-US" sz="2800" b="1" dirty="0">
                <a:solidFill>
                  <a:srgbClr val="000000"/>
                </a:solidFill>
                <a:latin typeface="Times New Roman" pitchFamily="18" charset="0"/>
                <a:cs typeface="Times New Roman" pitchFamily="18" charset="0"/>
              </a:rPr>
              <a:t>Pages (20-23) </a:t>
            </a:r>
            <a:endParaRPr lang="en-US" sz="2800" dirty="0">
              <a:solidFill>
                <a:srgbClr val="000000"/>
              </a:solidFill>
              <a:latin typeface="Times New Roman" pitchFamily="18" charset="0"/>
              <a:cs typeface="Times New Roman" pitchFamily="18" charset="0"/>
            </a:endParaRPr>
          </a:p>
          <a:p>
            <a:pPr eaLnBrk="0" fontAlgn="base" hangingPunct="0">
              <a:spcBef>
                <a:spcPct val="0"/>
              </a:spcBef>
              <a:spcAft>
                <a:spcPct val="0"/>
              </a:spcAft>
            </a:pPr>
            <a:endParaRPr lang="en-US" dirty="0">
              <a:solidFill>
                <a:srgbClr val="000000"/>
              </a:solidFill>
              <a:latin typeface="Arial" panose="020B0604020202020204" pitchFamily="34" charset="0"/>
            </a:endParaRPr>
          </a:p>
        </p:txBody>
      </p:sp>
      <p:sp>
        <p:nvSpPr>
          <p:cNvPr id="2" name="Slide Number Placeholder 1"/>
          <p:cNvSpPr>
            <a:spLocks noGrp="1"/>
          </p:cNvSpPr>
          <p:nvPr>
            <p:ph type="sldNum" sz="quarter" idx="12"/>
          </p:nvPr>
        </p:nvSpPr>
        <p:spPr/>
        <p:txBody>
          <a:bodyPr/>
          <a:lstStyle/>
          <a:p>
            <a:fld id="{34216374-E7D6-4C74-ADA3-2C9987A1DEB2}" type="slidenum">
              <a:rPr lang="en-US" smtClean="0"/>
              <a:pPr/>
              <a:t>19</a:t>
            </a:fld>
            <a:endParaRPr lang="en-US"/>
          </a:p>
        </p:txBody>
      </p:sp>
      <p:sp>
        <p:nvSpPr>
          <p:cNvPr id="3" name="TextBox 2"/>
          <p:cNvSpPr txBox="1"/>
          <p:nvPr/>
        </p:nvSpPr>
        <p:spPr>
          <a:xfrm>
            <a:off x="2057401" y="976568"/>
            <a:ext cx="8305800" cy="923320"/>
          </a:xfrm>
          <a:prstGeom prst="rect">
            <a:avLst/>
          </a:prstGeom>
          <a:noFill/>
        </p:spPr>
        <p:txBody>
          <a:bodyPr wrap="square" lIns="91429" tIns="45715" rIns="91429" bIns="45715" rtlCol="0">
            <a:spAutoFit/>
          </a:bodyPr>
          <a:lstStyle/>
          <a:p>
            <a:pPr algn="ctr"/>
            <a:r>
              <a:rPr lang="en-US" sz="5400" b="1" dirty="0">
                <a:solidFill>
                  <a:srgbClr val="0070C0"/>
                </a:solidFill>
                <a:latin typeface="Times New Roman" panose="02020603050405020304" pitchFamily="18" charset="0"/>
                <a:cs typeface="Times New Roman" panose="02020603050405020304" pitchFamily="18" charset="0"/>
              </a:rPr>
              <a:t>Basic Materials Properties</a:t>
            </a:r>
          </a:p>
        </p:txBody>
      </p:sp>
    </p:spTree>
    <p:extLst>
      <p:ext uri="{BB962C8B-B14F-4D97-AF65-F5344CB8AC3E}">
        <p14:creationId xmlns:p14="http://schemas.microsoft.com/office/powerpoint/2010/main" val="4033987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96" y="0"/>
            <a:ext cx="12188825"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graphicFrame>
        <p:nvGraphicFramePr>
          <p:cNvPr id="3" name="Table 3"/>
          <p:cNvGraphicFramePr>
            <a:graphicFrameLocks noGrp="1"/>
          </p:cNvGraphicFramePr>
          <p:nvPr>
            <p:extLst>
              <p:ext uri="{D42A27DB-BD31-4B8C-83A1-F6EECF244321}">
                <p14:modId xmlns:p14="http://schemas.microsoft.com/office/powerpoint/2010/main" val="1553277521"/>
              </p:ext>
            </p:extLst>
          </p:nvPr>
        </p:nvGraphicFramePr>
        <p:xfrm>
          <a:off x="4883374" y="816098"/>
          <a:ext cx="6319083" cy="5758127"/>
        </p:xfrm>
        <a:graphic>
          <a:graphicData uri="http://schemas.openxmlformats.org/drawingml/2006/table">
            <a:tbl>
              <a:tblPr/>
              <a:tblGrid>
                <a:gridCol w="2196608">
                  <a:extLst>
                    <a:ext uri="{9D8B030D-6E8A-4147-A177-3AD203B41FA5}">
                      <a16:colId xmlns:a16="http://schemas.microsoft.com/office/drawing/2014/main" val="20000"/>
                    </a:ext>
                  </a:extLst>
                </a:gridCol>
                <a:gridCol w="4122475">
                  <a:extLst>
                    <a:ext uri="{9D8B030D-6E8A-4147-A177-3AD203B41FA5}">
                      <a16:colId xmlns:a16="http://schemas.microsoft.com/office/drawing/2014/main" val="20001"/>
                    </a:ext>
                  </a:extLst>
                </a:gridCol>
              </a:tblGrid>
              <a:tr h="828325">
                <a:tc>
                  <a:txBody>
                    <a:bodyPr/>
                    <a:lstStyle/>
                    <a:p>
                      <a:pPr algn="l">
                        <a:lnSpc>
                          <a:spcPts val="3880"/>
                        </a:lnSpc>
                        <a:defRPr/>
                      </a:pPr>
                      <a:r>
                        <a:rPr lang="en-US" sz="1800" b="1" dirty="0">
                          <a:solidFill>
                            <a:srgbClr val="FFFFFF"/>
                          </a:solidFill>
                          <a:latin typeface="Montserrat Bold"/>
                          <a:ea typeface="Montserrat Bold"/>
                          <a:cs typeface="Montserrat Bold"/>
                          <a:sym typeface="Montserrat Bold"/>
                        </a:rPr>
                        <a:t>Course Title</a:t>
                      </a:r>
                      <a:endParaRPr lang="en-US" sz="700" dirty="0"/>
                    </a:p>
                  </a:txBody>
                  <a:tcPr marL="145358" marR="145358" marT="145396" marB="145396"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16578D"/>
                    </a:solidFill>
                  </a:tcPr>
                </a:tc>
                <a:tc>
                  <a:txBody>
                    <a:bodyPr/>
                    <a:lstStyle/>
                    <a:p>
                      <a:pPr algn="ctr">
                        <a:lnSpc>
                          <a:spcPts val="3880"/>
                        </a:lnSpc>
                        <a:defRPr/>
                      </a:pPr>
                      <a:r>
                        <a:rPr lang="en-US" sz="1800" dirty="0">
                          <a:effectLst/>
                          <a:latin typeface="Times New Roman"/>
                          <a:ea typeface="Times New Roman"/>
                        </a:rPr>
                        <a:t>Mechanics of Solids</a:t>
                      </a:r>
                      <a:endParaRPr lang="en-US" sz="1800" b="1" dirty="0">
                        <a:solidFill>
                          <a:srgbClr val="FFFFFF"/>
                        </a:solidFill>
                        <a:latin typeface="Montserrat Bold"/>
                        <a:ea typeface="Montserrat Bold"/>
                        <a:cs typeface="Montserrat Bold"/>
                        <a:sym typeface="Montserrat Bold"/>
                      </a:endParaRPr>
                    </a:p>
                  </a:txBody>
                  <a:tcPr marL="145358" marR="145358" marT="145396" marB="145396"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48924"/>
                    </a:solidFill>
                  </a:tcPr>
                </a:tc>
                <a:extLst>
                  <a:ext uri="{0D108BD9-81ED-4DB2-BD59-A6C34878D82A}">
                    <a16:rowId xmlns:a16="http://schemas.microsoft.com/office/drawing/2014/main" val="10000"/>
                  </a:ext>
                </a:extLst>
              </a:tr>
              <a:tr h="748031">
                <a:tc>
                  <a:txBody>
                    <a:bodyPr/>
                    <a:lstStyle/>
                    <a:p>
                      <a:pPr algn="l">
                        <a:lnSpc>
                          <a:spcPts val="3255"/>
                        </a:lnSpc>
                        <a:defRPr/>
                      </a:pPr>
                      <a:r>
                        <a:rPr lang="en-US" sz="1600" b="1">
                          <a:solidFill>
                            <a:srgbClr val="243B55"/>
                          </a:solidFill>
                          <a:latin typeface="Public Sans Bold"/>
                          <a:ea typeface="Public Sans Bold"/>
                          <a:cs typeface="Public Sans Bold"/>
                          <a:sym typeface="Public Sans Bold"/>
                        </a:rPr>
                        <a:t>Course Code </a:t>
                      </a:r>
                      <a:endParaRPr lang="en-US" sz="700"/>
                    </a:p>
                  </a:txBody>
                  <a:tcPr marL="145358" marR="145358" marT="145396" marB="145396"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pPr algn="ctr">
                        <a:lnSpc>
                          <a:spcPts val="3255"/>
                        </a:lnSpc>
                        <a:defRPr/>
                      </a:pPr>
                      <a:r>
                        <a:rPr lang="en-US" sz="1600" dirty="0">
                          <a:effectLst/>
                          <a:latin typeface="Times New Roman"/>
                          <a:ea typeface="Times New Roman"/>
                        </a:rPr>
                        <a:t>ME 0715-2243</a:t>
                      </a:r>
                      <a:endParaRPr lang="en-US" sz="700" dirty="0"/>
                    </a:p>
                  </a:txBody>
                  <a:tcPr marL="145358" marR="145358" marT="145396" marB="145396"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748031">
                <a:tc>
                  <a:txBody>
                    <a:bodyPr/>
                    <a:lstStyle/>
                    <a:p>
                      <a:pPr algn="l">
                        <a:lnSpc>
                          <a:spcPts val="3255"/>
                        </a:lnSpc>
                        <a:defRPr/>
                      </a:pPr>
                      <a:r>
                        <a:rPr lang="en-US" sz="1600" b="1">
                          <a:solidFill>
                            <a:srgbClr val="243B55"/>
                          </a:solidFill>
                          <a:latin typeface="Public Sans Bold"/>
                          <a:ea typeface="Public Sans Bold"/>
                          <a:cs typeface="Public Sans Bold"/>
                          <a:sym typeface="Public Sans Bold"/>
                        </a:rPr>
                        <a:t>Credits</a:t>
                      </a:r>
                      <a:endParaRPr lang="en-US" sz="700"/>
                    </a:p>
                  </a:txBody>
                  <a:tcPr marL="145358" marR="145358" marT="145396" marB="145396"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pPr algn="ctr">
                        <a:lnSpc>
                          <a:spcPts val="3255"/>
                        </a:lnSpc>
                        <a:defRPr/>
                      </a:pPr>
                      <a:r>
                        <a:rPr lang="en-US" sz="1600" b="1" dirty="0">
                          <a:solidFill>
                            <a:srgbClr val="243B55"/>
                          </a:solidFill>
                          <a:latin typeface="Public Sans Bold"/>
                          <a:ea typeface="Public Sans Bold"/>
                          <a:cs typeface="Public Sans Bold"/>
                          <a:sym typeface="Public Sans Bold"/>
                        </a:rPr>
                        <a:t>03</a:t>
                      </a:r>
                      <a:endParaRPr lang="en-US" sz="700" dirty="0"/>
                    </a:p>
                  </a:txBody>
                  <a:tcPr marL="145358" marR="145358" marT="145396" marB="145396"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748031">
                <a:tc>
                  <a:txBody>
                    <a:bodyPr/>
                    <a:lstStyle/>
                    <a:p>
                      <a:pPr algn="l">
                        <a:lnSpc>
                          <a:spcPts val="3255"/>
                        </a:lnSpc>
                        <a:defRPr/>
                      </a:pPr>
                      <a:r>
                        <a:rPr lang="en-US" sz="1600" b="1">
                          <a:solidFill>
                            <a:srgbClr val="243B55"/>
                          </a:solidFill>
                          <a:latin typeface="Public Sans Bold"/>
                          <a:ea typeface="Public Sans Bold"/>
                          <a:cs typeface="Public Sans Bold"/>
                          <a:sym typeface="Public Sans Bold"/>
                        </a:rPr>
                        <a:t>CIE Marks </a:t>
                      </a:r>
                      <a:endParaRPr lang="en-US" sz="700"/>
                    </a:p>
                  </a:txBody>
                  <a:tcPr marL="145358" marR="145358" marT="145396" marB="145396"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pPr algn="ctr">
                        <a:lnSpc>
                          <a:spcPts val="3255"/>
                        </a:lnSpc>
                        <a:defRPr/>
                      </a:pPr>
                      <a:r>
                        <a:rPr lang="en-GB" sz="1600" b="1" dirty="0">
                          <a:solidFill>
                            <a:srgbClr val="243B55"/>
                          </a:solidFill>
                          <a:latin typeface="Public Sans Bold"/>
                          <a:sym typeface="Public Sans Bold"/>
                        </a:rPr>
                        <a:t>90</a:t>
                      </a:r>
                      <a:endParaRPr lang="en-US" sz="700" dirty="0"/>
                    </a:p>
                  </a:txBody>
                  <a:tcPr marL="145358" marR="145358" marT="145396" marB="145396"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748031">
                <a:tc>
                  <a:txBody>
                    <a:bodyPr/>
                    <a:lstStyle/>
                    <a:p>
                      <a:pPr algn="l">
                        <a:lnSpc>
                          <a:spcPts val="3255"/>
                        </a:lnSpc>
                        <a:defRPr/>
                      </a:pPr>
                      <a:r>
                        <a:rPr lang="en-US" sz="1600" b="1">
                          <a:solidFill>
                            <a:srgbClr val="243B55"/>
                          </a:solidFill>
                          <a:latin typeface="Public Sans Bold"/>
                          <a:ea typeface="Public Sans Bold"/>
                          <a:cs typeface="Public Sans Bold"/>
                          <a:sym typeface="Public Sans Bold"/>
                        </a:rPr>
                        <a:t>SEE Marks</a:t>
                      </a:r>
                      <a:endParaRPr lang="en-US" sz="700"/>
                    </a:p>
                  </a:txBody>
                  <a:tcPr marL="145358" marR="145358" marT="145396" marB="145396"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pPr algn="ctr">
                        <a:lnSpc>
                          <a:spcPts val="3255"/>
                        </a:lnSpc>
                        <a:defRPr/>
                      </a:pPr>
                      <a:r>
                        <a:rPr lang="en-GB" sz="1600" b="1" dirty="0">
                          <a:solidFill>
                            <a:srgbClr val="243B55"/>
                          </a:solidFill>
                          <a:latin typeface="Public Sans Bold"/>
                          <a:sym typeface="Public Sans Bold"/>
                        </a:rPr>
                        <a:t>60</a:t>
                      </a:r>
                      <a:endParaRPr lang="en-US" sz="700" dirty="0"/>
                    </a:p>
                  </a:txBody>
                  <a:tcPr marL="145358" marR="145358" marT="145396" marB="145396"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1189647">
                <a:tc>
                  <a:txBody>
                    <a:bodyPr/>
                    <a:lstStyle/>
                    <a:p>
                      <a:pPr algn="l">
                        <a:lnSpc>
                          <a:spcPts val="3255"/>
                        </a:lnSpc>
                        <a:defRPr/>
                      </a:pPr>
                      <a:r>
                        <a:rPr lang="en-US" sz="1600" b="1">
                          <a:solidFill>
                            <a:srgbClr val="243B55"/>
                          </a:solidFill>
                          <a:latin typeface="Public Sans Bold"/>
                          <a:ea typeface="Public Sans Bold"/>
                          <a:cs typeface="Public Sans Bold"/>
                          <a:sym typeface="Public Sans Bold"/>
                        </a:rPr>
                        <a:t>Exam Hours </a:t>
                      </a:r>
                      <a:endParaRPr lang="en-US" sz="700"/>
                    </a:p>
                  </a:txBody>
                  <a:tcPr marL="145358" marR="145358" marT="145396" marB="145396"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pPr algn="ctr">
                        <a:lnSpc>
                          <a:spcPts val="3255"/>
                        </a:lnSpc>
                        <a:defRPr/>
                      </a:pPr>
                      <a:r>
                        <a:rPr lang="en-US" sz="1600" b="1">
                          <a:solidFill>
                            <a:srgbClr val="243B55"/>
                          </a:solidFill>
                          <a:latin typeface="Public Sans Bold"/>
                          <a:ea typeface="Public Sans Bold"/>
                          <a:cs typeface="Public Sans Bold"/>
                          <a:sym typeface="Public Sans Bold"/>
                        </a:rPr>
                        <a:t>2 hours (Mid Exam)</a:t>
                      </a:r>
                      <a:endParaRPr lang="en-US" sz="700"/>
                    </a:p>
                    <a:p>
                      <a:pPr algn="ctr">
                        <a:lnSpc>
                          <a:spcPts val="3255"/>
                        </a:lnSpc>
                      </a:pPr>
                      <a:r>
                        <a:rPr lang="en-US" sz="1600" b="1">
                          <a:solidFill>
                            <a:srgbClr val="243B55"/>
                          </a:solidFill>
                          <a:latin typeface="Public Sans Bold"/>
                          <a:ea typeface="Public Sans Bold"/>
                          <a:cs typeface="Public Sans Bold"/>
                          <a:sym typeface="Public Sans Bold"/>
                        </a:rPr>
                        <a:t>3 hours (Semester Final Exam)</a:t>
                      </a:r>
                    </a:p>
                  </a:txBody>
                  <a:tcPr marL="145358" marR="145358" marT="145396" marB="145396"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r h="748031">
                <a:tc>
                  <a:txBody>
                    <a:bodyPr/>
                    <a:lstStyle/>
                    <a:p>
                      <a:pPr algn="l">
                        <a:lnSpc>
                          <a:spcPts val="3255"/>
                        </a:lnSpc>
                        <a:defRPr/>
                      </a:pPr>
                      <a:r>
                        <a:rPr lang="en-US" sz="1600" b="1">
                          <a:solidFill>
                            <a:srgbClr val="243B55"/>
                          </a:solidFill>
                          <a:latin typeface="Public Sans Bold"/>
                          <a:ea typeface="Public Sans Bold"/>
                          <a:cs typeface="Public Sans Bold"/>
                          <a:sym typeface="Public Sans Bold"/>
                        </a:rPr>
                        <a:t>Level</a:t>
                      </a:r>
                      <a:endParaRPr lang="en-US" sz="700"/>
                    </a:p>
                  </a:txBody>
                  <a:tcPr marL="145358" marR="145358" marT="145396" marB="145396"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pPr algn="ctr">
                        <a:lnSpc>
                          <a:spcPts val="3255"/>
                        </a:lnSpc>
                        <a:defRPr/>
                      </a:pPr>
                      <a:r>
                        <a:rPr lang="en-US" sz="1600" b="1" dirty="0">
                          <a:solidFill>
                            <a:srgbClr val="243B55"/>
                          </a:solidFill>
                          <a:latin typeface="Public Sans Bold"/>
                          <a:ea typeface="Public Sans Bold"/>
                          <a:cs typeface="Public Sans Bold"/>
                          <a:sym typeface="Public Sans Bold"/>
                        </a:rPr>
                        <a:t>4th Semester</a:t>
                      </a:r>
                      <a:endParaRPr lang="en-US" sz="700" dirty="0"/>
                    </a:p>
                  </a:txBody>
                  <a:tcPr marL="145358" marR="145358" marT="145396" marB="145396"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6"/>
                  </a:ext>
                </a:extLst>
              </a:tr>
            </a:tbl>
          </a:graphicData>
        </a:graphic>
      </p:graphicFrame>
      <p:grpSp>
        <p:nvGrpSpPr>
          <p:cNvPr id="4" name="Group 4"/>
          <p:cNvGrpSpPr/>
          <p:nvPr/>
        </p:nvGrpSpPr>
        <p:grpSpPr>
          <a:xfrm>
            <a:off x="1588" y="0"/>
            <a:ext cx="4252846" cy="6858000"/>
            <a:chOff x="0" y="0"/>
            <a:chExt cx="1680575" cy="2709333"/>
          </a:xfrm>
        </p:grpSpPr>
        <p:sp>
          <p:nvSpPr>
            <p:cNvPr id="5" name="Freeform 5"/>
            <p:cNvSpPr/>
            <p:nvPr/>
          </p:nvSpPr>
          <p:spPr>
            <a:xfrm>
              <a:off x="0" y="0"/>
              <a:ext cx="1680575" cy="2709333"/>
            </a:xfrm>
            <a:custGeom>
              <a:avLst/>
              <a:gdLst/>
              <a:ahLst/>
              <a:cxnLst/>
              <a:rect l="l" t="t" r="r" b="b"/>
              <a:pathLst>
                <a:path w="1680575" h="2709333">
                  <a:moveTo>
                    <a:pt x="0" y="0"/>
                  </a:moveTo>
                  <a:lnTo>
                    <a:pt x="1680575" y="0"/>
                  </a:lnTo>
                  <a:lnTo>
                    <a:pt x="1680575" y="2709333"/>
                  </a:lnTo>
                  <a:lnTo>
                    <a:pt x="0" y="2709333"/>
                  </a:lnTo>
                  <a:close/>
                </a:path>
              </a:pathLst>
            </a:custGeom>
            <a:solidFill>
              <a:srgbClr val="16578D"/>
            </a:solidFill>
          </p:spPr>
        </p:sp>
        <p:sp>
          <p:nvSpPr>
            <p:cNvPr id="6" name="TextBox 6"/>
            <p:cNvSpPr txBox="1"/>
            <p:nvPr/>
          </p:nvSpPr>
          <p:spPr>
            <a:xfrm>
              <a:off x="0" y="-47625"/>
              <a:ext cx="1680575" cy="2756958"/>
            </a:xfrm>
            <a:prstGeom prst="rect">
              <a:avLst/>
            </a:prstGeom>
          </p:spPr>
          <p:txBody>
            <a:bodyPr lIns="33867" tIns="33867" rIns="33867" bIns="33867" rtlCol="0" anchor="ctr"/>
            <a:lstStyle/>
            <a:p>
              <a:pPr algn="ctr">
                <a:lnSpc>
                  <a:spcPts val="1773"/>
                </a:lnSpc>
              </a:pPr>
              <a:endParaRPr sz="1200"/>
            </a:p>
          </p:txBody>
        </p:sp>
      </p:grpSp>
      <p:sp>
        <p:nvSpPr>
          <p:cNvPr id="7" name="TextBox 7"/>
          <p:cNvSpPr txBox="1"/>
          <p:nvPr/>
        </p:nvSpPr>
        <p:spPr>
          <a:xfrm>
            <a:off x="79507" y="2578492"/>
            <a:ext cx="4097023" cy="1282402"/>
          </a:xfrm>
          <a:prstGeom prst="rect">
            <a:avLst/>
          </a:prstGeom>
        </p:spPr>
        <p:txBody>
          <a:bodyPr lIns="0" tIns="0" rIns="0" bIns="0" rtlCol="0" anchor="t">
            <a:spAutoFit/>
          </a:bodyPr>
          <a:lstStyle/>
          <a:p>
            <a:pPr>
              <a:lnSpc>
                <a:spcPts val="4999"/>
              </a:lnSpc>
              <a:spcBef>
                <a:spcPct val="0"/>
              </a:spcBef>
            </a:pPr>
            <a:r>
              <a:rPr lang="en-US" sz="4000" b="1">
                <a:solidFill>
                  <a:srgbClr val="FFFFFF"/>
                </a:solidFill>
                <a:latin typeface="Montserrat Bold"/>
                <a:ea typeface="Montserrat Bold"/>
                <a:cs typeface="Montserrat Bold"/>
                <a:sym typeface="Montserrat Bold"/>
              </a:rPr>
              <a:t>BASIC COURSE INFORMATION</a:t>
            </a:r>
          </a:p>
        </p:txBody>
      </p:sp>
      <p:sp>
        <p:nvSpPr>
          <p:cNvPr id="12" name="Slide Number Placeholder 11"/>
          <p:cNvSpPr>
            <a:spLocks noGrp="1"/>
          </p:cNvSpPr>
          <p:nvPr>
            <p:ph type="sldNum" sz="quarter" idx="12"/>
          </p:nvPr>
        </p:nvSpPr>
        <p:spPr>
          <a:xfrm>
            <a:off x="8972268" y="6356418"/>
            <a:ext cx="2742486" cy="365125"/>
          </a:xfrm>
        </p:spPr>
        <p:txBody>
          <a:bodyPr>
            <a:normAutofit/>
          </a:bodyPr>
          <a:lstStyle/>
          <a:p>
            <a:fld id="{34216374-E7D6-4C74-ADA3-2C9987A1DEB2}" type="slidenum">
              <a:rPr lang="en-US" smtClean="0"/>
              <a:t>2</a:t>
            </a:fld>
            <a:endParaRPr lang="en-US" dirty="0"/>
          </a:p>
        </p:txBody>
      </p:sp>
    </p:spTree>
    <p:extLst>
      <p:ext uri="{BB962C8B-B14F-4D97-AF65-F5344CB8AC3E}">
        <p14:creationId xmlns:p14="http://schemas.microsoft.com/office/powerpoint/2010/main" val="24389185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4216374-E7D6-4C74-ADA3-2C9987A1DEB2}" type="slidenum">
              <a:rPr lang="en-US" smtClean="0"/>
              <a:pPr/>
              <a:t>20</a:t>
            </a:fld>
            <a:endParaRPr lang="en-US"/>
          </a:p>
        </p:txBody>
      </p:sp>
      <p:sp>
        <p:nvSpPr>
          <p:cNvPr id="6" name="TextBox 5"/>
          <p:cNvSpPr txBox="1"/>
          <p:nvPr/>
        </p:nvSpPr>
        <p:spPr>
          <a:xfrm>
            <a:off x="228600" y="1143000"/>
            <a:ext cx="5257800" cy="369332"/>
          </a:xfrm>
          <a:prstGeom prst="rect">
            <a:avLst/>
          </a:prstGeom>
          <a:noFill/>
        </p:spPr>
        <p:txBody>
          <a:bodyPr wrap="square" lIns="91429" tIns="45715" rIns="91429" bIns="45715" rtlCol="0">
            <a:spAutoFit/>
          </a:bodyPr>
          <a:lstStyle/>
          <a:p>
            <a:endParaRPr lang="en-US" dirty="0">
              <a:solidFill>
                <a:srgbClr val="000000"/>
              </a:solidFill>
            </a:endParaRPr>
          </a:p>
        </p:txBody>
      </p:sp>
      <p:sp>
        <p:nvSpPr>
          <p:cNvPr id="7" name="Rectangle 6"/>
          <p:cNvSpPr/>
          <p:nvPr/>
        </p:nvSpPr>
        <p:spPr>
          <a:xfrm>
            <a:off x="228600" y="381000"/>
            <a:ext cx="11506200" cy="4539694"/>
          </a:xfrm>
          <a:prstGeom prst="rect">
            <a:avLst/>
          </a:prstGeom>
        </p:spPr>
        <p:txBody>
          <a:bodyPr wrap="square" lIns="91429" tIns="45715" rIns="91429" bIns="45715">
            <a:spAutoFit/>
          </a:bodyPr>
          <a:lstStyle/>
          <a:p>
            <a:pPr algn="just" fontAlgn="ctr">
              <a:spcAft>
                <a:spcPts val="600"/>
              </a:spcAft>
            </a:pPr>
            <a:r>
              <a:rPr lang="en-GB" sz="2400" dirty="0">
                <a:solidFill>
                  <a:srgbClr val="000000"/>
                </a:solidFill>
                <a:latin typeface="Times New Roman" pitchFamily="18" charset="0"/>
                <a:cs typeface="Times New Roman" pitchFamily="18" charset="0"/>
              </a:rPr>
              <a:t>A tensile stress-strain diagram, also known as a stress-strain curve, illustrates the relationship between a material's stress and strain. The curve can be used to determine a material's characteristic values, such as its elastic </a:t>
            </a:r>
            <a:r>
              <a:rPr lang="en-GB" sz="2400" dirty="0" err="1">
                <a:solidFill>
                  <a:srgbClr val="000000"/>
                </a:solidFill>
                <a:latin typeface="Times New Roman" pitchFamily="18" charset="0"/>
                <a:cs typeface="Times New Roman" pitchFamily="18" charset="0"/>
              </a:rPr>
              <a:t>behavior</a:t>
            </a:r>
            <a:r>
              <a:rPr lang="en-GB" sz="2400" dirty="0">
                <a:solidFill>
                  <a:srgbClr val="000000"/>
                </a:solidFill>
                <a:latin typeface="Times New Roman" pitchFamily="18" charset="0"/>
                <a:cs typeface="Times New Roman" pitchFamily="18" charset="0"/>
              </a:rPr>
              <a:t> and tensile strength. </a:t>
            </a:r>
          </a:p>
          <a:p>
            <a:pPr algn="just" fontAlgn="ctr">
              <a:spcAft>
                <a:spcPts val="600"/>
              </a:spcAft>
            </a:pPr>
            <a:r>
              <a:rPr lang="en-GB" sz="2400" dirty="0">
                <a:solidFill>
                  <a:srgbClr val="000000"/>
                </a:solidFill>
                <a:latin typeface="Times New Roman" pitchFamily="18" charset="0"/>
                <a:cs typeface="Times New Roman" pitchFamily="18" charset="0"/>
              </a:rPr>
              <a:t>Some properties of a tensile stress-strain diagram include:</a:t>
            </a:r>
          </a:p>
          <a:p>
            <a:pPr algn="just" fontAlgn="ctr">
              <a:spcAft>
                <a:spcPts val="600"/>
              </a:spcAft>
            </a:pPr>
            <a:r>
              <a:rPr lang="en-GB" sz="2400" b="1" dirty="0">
                <a:solidFill>
                  <a:srgbClr val="000000"/>
                </a:solidFill>
                <a:latin typeface="Times New Roman" pitchFamily="18" charset="0"/>
                <a:cs typeface="Times New Roman" pitchFamily="18" charset="0"/>
              </a:rPr>
              <a:t>Proportional limit</a:t>
            </a:r>
            <a:r>
              <a:rPr lang="en-GB" sz="2400" dirty="0">
                <a:solidFill>
                  <a:srgbClr val="000000"/>
                </a:solidFill>
                <a:latin typeface="Times New Roman" pitchFamily="18" charset="0"/>
                <a:cs typeface="Times New Roman" pitchFamily="18" charset="0"/>
              </a:rPr>
              <a:t>: The highest stress at which stress and strain are directly proportional. This is the point on the curve where the deviation from the straight-line portion begins. </a:t>
            </a:r>
          </a:p>
          <a:p>
            <a:pPr algn="just" fontAlgn="ctr">
              <a:spcAft>
                <a:spcPts val="600"/>
              </a:spcAft>
            </a:pPr>
            <a:r>
              <a:rPr lang="en-GB" sz="2400" b="1" dirty="0">
                <a:solidFill>
                  <a:srgbClr val="000000"/>
                </a:solidFill>
                <a:latin typeface="Times New Roman" pitchFamily="18" charset="0"/>
                <a:cs typeface="Times New Roman" pitchFamily="18" charset="0"/>
              </a:rPr>
              <a:t>Elastic limit</a:t>
            </a:r>
            <a:r>
              <a:rPr lang="en-GB" sz="2400" dirty="0">
                <a:solidFill>
                  <a:srgbClr val="000000"/>
                </a:solidFill>
                <a:latin typeface="Times New Roman" pitchFamily="18" charset="0"/>
                <a:cs typeface="Times New Roman" pitchFamily="18" charset="0"/>
              </a:rPr>
              <a:t>: The greatest stress a material can withstand without any permanent strain. </a:t>
            </a:r>
          </a:p>
          <a:p>
            <a:pPr algn="just" fontAlgn="ctr">
              <a:spcAft>
                <a:spcPts val="600"/>
              </a:spcAft>
            </a:pPr>
            <a:r>
              <a:rPr lang="en-GB" sz="2400" b="1" dirty="0">
                <a:solidFill>
                  <a:srgbClr val="000000"/>
                </a:solidFill>
                <a:latin typeface="Times New Roman" pitchFamily="18" charset="0"/>
                <a:cs typeface="Times New Roman" pitchFamily="18" charset="0"/>
              </a:rPr>
              <a:t>Yield strength</a:t>
            </a:r>
            <a:r>
              <a:rPr lang="en-GB" sz="2400" dirty="0">
                <a:solidFill>
                  <a:srgbClr val="000000"/>
                </a:solidFill>
                <a:latin typeface="Times New Roman" pitchFamily="18" charset="0"/>
                <a:cs typeface="Times New Roman" pitchFamily="18" charset="0"/>
              </a:rPr>
              <a:t>: The stress required to produce a small amount of plastic deformation. </a:t>
            </a:r>
          </a:p>
          <a:p>
            <a:pPr algn="just" fontAlgn="ctr">
              <a:spcAft>
                <a:spcPts val="600"/>
              </a:spcAft>
            </a:pPr>
            <a:r>
              <a:rPr lang="en-GB" sz="2400" b="1" dirty="0">
                <a:solidFill>
                  <a:srgbClr val="000000"/>
                </a:solidFill>
                <a:latin typeface="Times New Roman" pitchFamily="18" charset="0"/>
                <a:cs typeface="Times New Roman" pitchFamily="18" charset="0"/>
              </a:rPr>
              <a:t>Modulus of resilience</a:t>
            </a:r>
            <a:r>
              <a:rPr lang="en-GB" sz="2400" dirty="0">
                <a:solidFill>
                  <a:srgbClr val="000000"/>
                </a:solidFill>
                <a:latin typeface="Times New Roman" pitchFamily="18" charset="0"/>
                <a:cs typeface="Times New Roman" pitchFamily="18" charset="0"/>
              </a:rPr>
              <a:t>: The work done on a unit volume of material as the force increases from zero to the elastic limit. It is also known as Young's modulus of elasticity, and is analogous to the stiffness of a spring. </a:t>
            </a:r>
          </a:p>
        </p:txBody>
      </p:sp>
    </p:spTree>
    <p:extLst>
      <p:ext uri="{BB962C8B-B14F-4D97-AF65-F5344CB8AC3E}">
        <p14:creationId xmlns:p14="http://schemas.microsoft.com/office/powerpoint/2010/main" val="2983548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4216374-E7D6-4C74-ADA3-2C9987A1DEB2}" type="slidenum">
              <a:rPr lang="en-US" smtClean="0"/>
              <a:pPr/>
              <a:t>21</a:t>
            </a:fld>
            <a:endParaRPr lang="en-US"/>
          </a:p>
        </p:txBody>
      </p:sp>
      <p:sp>
        <p:nvSpPr>
          <p:cNvPr id="6" name="TextBox 5"/>
          <p:cNvSpPr txBox="1"/>
          <p:nvPr/>
        </p:nvSpPr>
        <p:spPr>
          <a:xfrm>
            <a:off x="228600" y="1143000"/>
            <a:ext cx="5257800" cy="369332"/>
          </a:xfrm>
          <a:prstGeom prst="rect">
            <a:avLst/>
          </a:prstGeom>
          <a:noFill/>
        </p:spPr>
        <p:txBody>
          <a:bodyPr wrap="square" lIns="91429" tIns="45715" rIns="91429" bIns="45715" rtlCol="0">
            <a:spAutoFit/>
          </a:bodyPr>
          <a:lstStyle/>
          <a:p>
            <a:endParaRPr lang="en-US" dirty="0">
              <a:solidFill>
                <a:srgbClr val="000000"/>
              </a:solidFill>
            </a:endParaRPr>
          </a:p>
        </p:txBody>
      </p:sp>
      <p:sp>
        <p:nvSpPr>
          <p:cNvPr id="7" name="Rectangle 6"/>
          <p:cNvSpPr/>
          <p:nvPr/>
        </p:nvSpPr>
        <p:spPr>
          <a:xfrm>
            <a:off x="228600" y="381005"/>
            <a:ext cx="11506200" cy="1277263"/>
          </a:xfrm>
          <a:prstGeom prst="rect">
            <a:avLst/>
          </a:prstGeom>
        </p:spPr>
        <p:txBody>
          <a:bodyPr wrap="square" lIns="91429" tIns="45715" rIns="91429" bIns="45715">
            <a:spAutoFit/>
          </a:bodyPr>
          <a:lstStyle/>
          <a:p>
            <a:pPr algn="just" fontAlgn="ctr">
              <a:spcAft>
                <a:spcPts val="600"/>
              </a:spcAft>
            </a:pPr>
            <a:r>
              <a:rPr lang="en-GB" sz="2400" b="1" dirty="0">
                <a:solidFill>
                  <a:srgbClr val="000000"/>
                </a:solidFill>
                <a:latin typeface="Times New Roman" pitchFamily="18" charset="0"/>
                <a:cs typeface="Times New Roman" pitchFamily="18" charset="0"/>
              </a:rPr>
              <a:t>Hooke’s Law</a:t>
            </a:r>
          </a:p>
          <a:p>
            <a:pPr algn="just" fontAlgn="ctr">
              <a:spcAft>
                <a:spcPts val="600"/>
              </a:spcAft>
            </a:pPr>
            <a:r>
              <a:rPr lang="en-GB" sz="2400" dirty="0">
                <a:solidFill>
                  <a:srgbClr val="000000"/>
                </a:solidFill>
                <a:latin typeface="Times New Roman" pitchFamily="18" charset="0"/>
                <a:cs typeface="Times New Roman" pitchFamily="18" charset="0"/>
              </a:rPr>
              <a:t>For materials stressed in tension, at relatively low levels, stress and strain are proportional through:</a:t>
            </a:r>
          </a:p>
        </p:txBody>
      </p:sp>
      <p:pic>
        <p:nvPicPr>
          <p:cNvPr id="5" name="object 5"/>
          <p:cNvPicPr/>
          <p:nvPr/>
        </p:nvPicPr>
        <p:blipFill>
          <a:blip r:embed="rId2" cstate="print"/>
          <a:stretch>
            <a:fillRect/>
          </a:stretch>
        </p:blipFill>
        <p:spPr>
          <a:xfrm>
            <a:off x="4896652" y="1658263"/>
            <a:ext cx="1179511" cy="457200"/>
          </a:xfrm>
          <a:prstGeom prst="rect">
            <a:avLst/>
          </a:prstGeom>
        </p:spPr>
      </p:pic>
      <p:sp>
        <p:nvSpPr>
          <p:cNvPr id="3" name="Rectangle 2"/>
          <p:cNvSpPr/>
          <p:nvPr/>
        </p:nvSpPr>
        <p:spPr>
          <a:xfrm>
            <a:off x="381036" y="2248463"/>
            <a:ext cx="11125199" cy="461665"/>
          </a:xfrm>
          <a:prstGeom prst="rect">
            <a:avLst/>
          </a:prstGeom>
        </p:spPr>
        <p:txBody>
          <a:bodyPr wrap="square">
            <a:spAutoFit/>
          </a:bodyPr>
          <a:lstStyle/>
          <a:p>
            <a:pPr marL="697865" algn="just">
              <a:spcBef>
                <a:spcPts val="100"/>
              </a:spcBef>
              <a:buSzPct val="71428"/>
              <a:tabLst>
                <a:tab pos="926465" algn="l"/>
              </a:tabLst>
            </a:pPr>
            <a:r>
              <a:rPr lang="en-GB" sz="2400" dirty="0">
                <a:latin typeface="Times New Roman"/>
                <a:cs typeface="Times New Roman"/>
              </a:rPr>
              <a:t>Here, constant</a:t>
            </a:r>
            <a:r>
              <a:rPr lang="en-GB" sz="2400" spc="-20" dirty="0">
                <a:latin typeface="Times New Roman"/>
                <a:cs typeface="Times New Roman"/>
              </a:rPr>
              <a:t> </a:t>
            </a:r>
            <a:r>
              <a:rPr lang="en-GB" sz="2400" dirty="0">
                <a:latin typeface="Times New Roman"/>
                <a:cs typeface="Times New Roman"/>
              </a:rPr>
              <a:t>E</a:t>
            </a:r>
            <a:r>
              <a:rPr lang="en-GB" sz="2400" spc="-30" dirty="0">
                <a:latin typeface="Times New Roman"/>
                <a:cs typeface="Times New Roman"/>
              </a:rPr>
              <a:t> </a:t>
            </a:r>
            <a:r>
              <a:rPr lang="en-GB" sz="2400" dirty="0">
                <a:latin typeface="Times New Roman"/>
                <a:cs typeface="Times New Roman"/>
              </a:rPr>
              <a:t>is</a:t>
            </a:r>
            <a:r>
              <a:rPr lang="en-GB" sz="2400" spc="-20" dirty="0">
                <a:latin typeface="Times New Roman"/>
                <a:cs typeface="Times New Roman"/>
              </a:rPr>
              <a:t> </a:t>
            </a:r>
            <a:r>
              <a:rPr lang="en-GB" sz="2400" dirty="0">
                <a:latin typeface="Times New Roman"/>
                <a:cs typeface="Times New Roman"/>
              </a:rPr>
              <a:t>known</a:t>
            </a:r>
            <a:r>
              <a:rPr lang="en-GB" sz="2400" spc="-30" dirty="0">
                <a:latin typeface="Times New Roman"/>
                <a:cs typeface="Times New Roman"/>
              </a:rPr>
              <a:t> </a:t>
            </a:r>
            <a:r>
              <a:rPr lang="en-GB" sz="2400" dirty="0">
                <a:latin typeface="Times New Roman"/>
                <a:cs typeface="Times New Roman"/>
              </a:rPr>
              <a:t>as</a:t>
            </a:r>
            <a:r>
              <a:rPr lang="en-GB" sz="2400" spc="-20" dirty="0">
                <a:latin typeface="Times New Roman"/>
                <a:cs typeface="Times New Roman"/>
              </a:rPr>
              <a:t> </a:t>
            </a:r>
            <a:r>
              <a:rPr lang="en-GB" sz="2400" dirty="0">
                <a:latin typeface="Times New Roman"/>
                <a:cs typeface="Times New Roman"/>
              </a:rPr>
              <a:t>the</a:t>
            </a:r>
            <a:r>
              <a:rPr lang="en-GB" sz="2400" spc="-25" dirty="0">
                <a:latin typeface="Times New Roman"/>
                <a:cs typeface="Times New Roman"/>
              </a:rPr>
              <a:t> </a:t>
            </a:r>
            <a:r>
              <a:rPr lang="en-GB" sz="2400" dirty="0">
                <a:latin typeface="Times New Roman"/>
                <a:cs typeface="Times New Roman"/>
              </a:rPr>
              <a:t>modulus</a:t>
            </a:r>
            <a:r>
              <a:rPr lang="en-GB" sz="2400" spc="-20" dirty="0">
                <a:latin typeface="Times New Roman"/>
                <a:cs typeface="Times New Roman"/>
              </a:rPr>
              <a:t> </a:t>
            </a:r>
            <a:r>
              <a:rPr lang="en-GB" sz="2400" dirty="0">
                <a:latin typeface="Times New Roman"/>
                <a:cs typeface="Times New Roman"/>
              </a:rPr>
              <a:t>of</a:t>
            </a:r>
            <a:r>
              <a:rPr lang="en-GB" sz="2400" spc="-20" dirty="0">
                <a:latin typeface="Times New Roman"/>
                <a:cs typeface="Times New Roman"/>
              </a:rPr>
              <a:t> </a:t>
            </a:r>
            <a:r>
              <a:rPr lang="en-GB" sz="2400" dirty="0">
                <a:latin typeface="Times New Roman"/>
                <a:cs typeface="Times New Roman"/>
              </a:rPr>
              <a:t>elasticity,</a:t>
            </a:r>
            <a:r>
              <a:rPr lang="en-GB" sz="2400" spc="-25" dirty="0">
                <a:latin typeface="Times New Roman"/>
                <a:cs typeface="Times New Roman"/>
              </a:rPr>
              <a:t> </a:t>
            </a:r>
            <a:r>
              <a:rPr lang="en-GB" sz="2400" dirty="0">
                <a:latin typeface="Times New Roman"/>
                <a:cs typeface="Times New Roman"/>
              </a:rPr>
              <a:t>or</a:t>
            </a:r>
            <a:r>
              <a:rPr lang="en-GB" sz="2400" spc="-25" dirty="0">
                <a:latin typeface="Times New Roman"/>
                <a:cs typeface="Times New Roman"/>
              </a:rPr>
              <a:t> </a:t>
            </a:r>
            <a:r>
              <a:rPr lang="en-GB" sz="2400" dirty="0">
                <a:latin typeface="Times New Roman"/>
                <a:cs typeface="Times New Roman"/>
              </a:rPr>
              <a:t>Young’s</a:t>
            </a:r>
            <a:r>
              <a:rPr lang="en-GB" sz="2400" spc="-20" dirty="0">
                <a:latin typeface="Times New Roman"/>
                <a:cs typeface="Times New Roman"/>
              </a:rPr>
              <a:t> </a:t>
            </a:r>
            <a:r>
              <a:rPr lang="en-GB" sz="2400" spc="-10" dirty="0">
                <a:latin typeface="Times New Roman"/>
                <a:cs typeface="Times New Roman"/>
              </a:rPr>
              <a:t>modulus.</a:t>
            </a:r>
            <a:endParaRPr lang="en-GB" sz="2400" dirty="0">
              <a:latin typeface="Times New Roman"/>
              <a:cs typeface="Times New Roman"/>
            </a:endParaRPr>
          </a:p>
        </p:txBody>
      </p:sp>
      <p:sp>
        <p:nvSpPr>
          <p:cNvPr id="8" name="Rectangle 7"/>
          <p:cNvSpPr/>
          <p:nvPr/>
        </p:nvSpPr>
        <p:spPr>
          <a:xfrm>
            <a:off x="369887" y="2819400"/>
            <a:ext cx="10972800" cy="2219582"/>
          </a:xfrm>
          <a:prstGeom prst="rect">
            <a:avLst/>
          </a:prstGeom>
        </p:spPr>
        <p:txBody>
          <a:bodyPr wrap="square">
            <a:spAutoFit/>
          </a:bodyPr>
          <a:lstStyle/>
          <a:p>
            <a:pPr marL="12700" marR="5080" algn="just">
              <a:lnSpc>
                <a:spcPct val="143700"/>
              </a:lnSpc>
              <a:spcBef>
                <a:spcPts val="95"/>
              </a:spcBef>
            </a:pPr>
            <a:r>
              <a:rPr lang="en-GB" sz="2400" dirty="0">
                <a:latin typeface="Times New Roman"/>
                <a:cs typeface="Times New Roman"/>
              </a:rPr>
              <a:t>Within</a:t>
            </a:r>
            <a:r>
              <a:rPr lang="en-GB" sz="2400" spc="90" dirty="0">
                <a:latin typeface="Times New Roman"/>
                <a:cs typeface="Times New Roman"/>
              </a:rPr>
              <a:t> </a:t>
            </a:r>
            <a:r>
              <a:rPr lang="en-GB" sz="2400" dirty="0">
                <a:latin typeface="Times New Roman"/>
                <a:cs typeface="Times New Roman"/>
              </a:rPr>
              <a:t>the</a:t>
            </a:r>
            <a:r>
              <a:rPr lang="en-GB" sz="2400" spc="85" dirty="0">
                <a:latin typeface="Times New Roman"/>
                <a:cs typeface="Times New Roman"/>
              </a:rPr>
              <a:t> </a:t>
            </a:r>
            <a:r>
              <a:rPr lang="en-GB" sz="2400" dirty="0">
                <a:latin typeface="Times New Roman"/>
                <a:cs typeface="Times New Roman"/>
              </a:rPr>
              <a:t>linear</a:t>
            </a:r>
            <a:r>
              <a:rPr lang="en-GB" sz="2400" spc="95" dirty="0">
                <a:latin typeface="Times New Roman"/>
                <a:cs typeface="Times New Roman"/>
              </a:rPr>
              <a:t> </a:t>
            </a:r>
            <a:r>
              <a:rPr lang="en-GB" sz="2400" dirty="0">
                <a:latin typeface="Times New Roman"/>
                <a:cs typeface="Times New Roman"/>
              </a:rPr>
              <a:t>region,</a:t>
            </a:r>
            <a:r>
              <a:rPr lang="en-GB" sz="2400" spc="95" dirty="0">
                <a:latin typeface="Times New Roman"/>
                <a:cs typeface="Times New Roman"/>
              </a:rPr>
              <a:t> </a:t>
            </a:r>
            <a:r>
              <a:rPr lang="en-GB" sz="2400" dirty="0">
                <a:latin typeface="Times New Roman"/>
                <a:cs typeface="Times New Roman"/>
              </a:rPr>
              <a:t>a</a:t>
            </a:r>
            <a:r>
              <a:rPr lang="en-GB" sz="2400" spc="90" dirty="0">
                <a:latin typeface="Times New Roman"/>
                <a:cs typeface="Times New Roman"/>
              </a:rPr>
              <a:t> </a:t>
            </a:r>
            <a:r>
              <a:rPr lang="en-GB" sz="2400" dirty="0">
                <a:latin typeface="Times New Roman"/>
                <a:cs typeface="Times New Roman"/>
              </a:rPr>
              <a:t>specific</a:t>
            </a:r>
            <a:r>
              <a:rPr lang="en-GB" sz="2400" spc="85" dirty="0">
                <a:latin typeface="Times New Roman"/>
                <a:cs typeface="Times New Roman"/>
              </a:rPr>
              <a:t> </a:t>
            </a:r>
            <a:r>
              <a:rPr lang="en-GB" sz="2400" dirty="0">
                <a:latin typeface="Times New Roman"/>
                <a:cs typeface="Times New Roman"/>
              </a:rPr>
              <a:t>type</a:t>
            </a:r>
            <a:r>
              <a:rPr lang="en-GB" sz="2400" spc="95" dirty="0">
                <a:latin typeface="Times New Roman"/>
                <a:cs typeface="Times New Roman"/>
              </a:rPr>
              <a:t> </a:t>
            </a:r>
            <a:r>
              <a:rPr lang="en-GB" sz="2400" dirty="0">
                <a:latin typeface="Times New Roman"/>
                <a:cs typeface="Times New Roman"/>
              </a:rPr>
              <a:t>of</a:t>
            </a:r>
            <a:r>
              <a:rPr lang="en-GB" sz="2400" spc="95" dirty="0">
                <a:latin typeface="Times New Roman"/>
                <a:cs typeface="Times New Roman"/>
              </a:rPr>
              <a:t> </a:t>
            </a:r>
            <a:r>
              <a:rPr lang="en-GB" sz="2400" dirty="0">
                <a:latin typeface="Times New Roman"/>
                <a:cs typeface="Times New Roman"/>
              </a:rPr>
              <a:t>material</a:t>
            </a:r>
            <a:r>
              <a:rPr lang="en-GB" sz="2400" spc="100" dirty="0">
                <a:latin typeface="Times New Roman"/>
                <a:cs typeface="Times New Roman"/>
              </a:rPr>
              <a:t> </a:t>
            </a:r>
            <a:r>
              <a:rPr lang="en-GB" sz="2400" dirty="0">
                <a:latin typeface="Times New Roman"/>
                <a:cs typeface="Times New Roman"/>
              </a:rPr>
              <a:t>will</a:t>
            </a:r>
            <a:r>
              <a:rPr lang="en-GB" sz="2400" spc="90" dirty="0">
                <a:latin typeface="Times New Roman"/>
                <a:cs typeface="Times New Roman"/>
              </a:rPr>
              <a:t> </a:t>
            </a:r>
            <a:r>
              <a:rPr lang="en-GB" sz="2400" dirty="0">
                <a:latin typeface="Times New Roman"/>
                <a:cs typeface="Times New Roman"/>
              </a:rPr>
              <a:t>always</a:t>
            </a:r>
            <a:r>
              <a:rPr lang="en-GB" sz="2400" spc="105" dirty="0">
                <a:latin typeface="Times New Roman"/>
                <a:cs typeface="Times New Roman"/>
              </a:rPr>
              <a:t> </a:t>
            </a:r>
            <a:r>
              <a:rPr lang="en-GB" sz="2400" dirty="0">
                <a:latin typeface="Times New Roman"/>
                <a:cs typeface="Times New Roman"/>
              </a:rPr>
              <a:t>follow</a:t>
            </a:r>
            <a:r>
              <a:rPr lang="en-GB" sz="2400" spc="90" dirty="0">
                <a:latin typeface="Times New Roman"/>
                <a:cs typeface="Times New Roman"/>
              </a:rPr>
              <a:t> </a:t>
            </a:r>
            <a:r>
              <a:rPr lang="en-GB" sz="2400" spc="-25" dirty="0">
                <a:latin typeface="Times New Roman"/>
                <a:cs typeface="Times New Roman"/>
              </a:rPr>
              <a:t>the </a:t>
            </a:r>
            <a:r>
              <a:rPr lang="en-GB" sz="2400" dirty="0">
                <a:latin typeface="Times New Roman"/>
                <a:cs typeface="Times New Roman"/>
              </a:rPr>
              <a:t>same</a:t>
            </a:r>
            <a:r>
              <a:rPr lang="en-GB" sz="2400" spc="405" dirty="0">
                <a:latin typeface="Times New Roman"/>
                <a:cs typeface="Times New Roman"/>
              </a:rPr>
              <a:t> </a:t>
            </a:r>
            <a:r>
              <a:rPr lang="en-GB" sz="2400" dirty="0">
                <a:latin typeface="Times New Roman"/>
                <a:cs typeface="Times New Roman"/>
              </a:rPr>
              <a:t>curves</a:t>
            </a:r>
            <a:r>
              <a:rPr lang="en-GB" sz="2400" spc="400" dirty="0">
                <a:latin typeface="Times New Roman"/>
                <a:cs typeface="Times New Roman"/>
              </a:rPr>
              <a:t> </a:t>
            </a:r>
            <a:r>
              <a:rPr lang="en-GB" sz="2400" dirty="0">
                <a:latin typeface="Times New Roman"/>
                <a:cs typeface="Times New Roman"/>
              </a:rPr>
              <a:t>despite</a:t>
            </a:r>
            <a:r>
              <a:rPr lang="en-GB" sz="2400" spc="395" dirty="0">
                <a:latin typeface="Times New Roman"/>
                <a:cs typeface="Times New Roman"/>
              </a:rPr>
              <a:t> </a:t>
            </a:r>
            <a:r>
              <a:rPr lang="en-GB" sz="2400" dirty="0">
                <a:latin typeface="Times New Roman"/>
                <a:cs typeface="Times New Roman"/>
              </a:rPr>
              <a:t>different</a:t>
            </a:r>
            <a:r>
              <a:rPr lang="en-GB" sz="2400" spc="400" dirty="0">
                <a:latin typeface="Times New Roman"/>
                <a:cs typeface="Times New Roman"/>
              </a:rPr>
              <a:t> </a:t>
            </a:r>
            <a:r>
              <a:rPr lang="en-GB" sz="2400" dirty="0">
                <a:latin typeface="Times New Roman"/>
                <a:cs typeface="Times New Roman"/>
              </a:rPr>
              <a:t>physical</a:t>
            </a:r>
            <a:r>
              <a:rPr lang="en-GB" sz="2400" spc="400" dirty="0">
                <a:latin typeface="Times New Roman"/>
                <a:cs typeface="Times New Roman"/>
              </a:rPr>
              <a:t> </a:t>
            </a:r>
            <a:r>
              <a:rPr lang="en-GB" sz="2400" dirty="0">
                <a:latin typeface="Times New Roman"/>
                <a:cs typeface="Times New Roman"/>
              </a:rPr>
              <a:t>dimensions.</a:t>
            </a:r>
            <a:r>
              <a:rPr lang="en-GB" sz="2400" spc="390" dirty="0">
                <a:latin typeface="Times New Roman"/>
                <a:cs typeface="Times New Roman"/>
              </a:rPr>
              <a:t> </a:t>
            </a:r>
            <a:r>
              <a:rPr lang="en-GB" sz="2400" dirty="0">
                <a:latin typeface="Times New Roman"/>
                <a:cs typeface="Times New Roman"/>
              </a:rPr>
              <a:t>Thus,</a:t>
            </a:r>
            <a:r>
              <a:rPr lang="en-GB" sz="2400" spc="395" dirty="0">
                <a:latin typeface="Times New Roman"/>
                <a:cs typeface="Times New Roman"/>
              </a:rPr>
              <a:t> </a:t>
            </a:r>
            <a:r>
              <a:rPr lang="en-GB" sz="2400" dirty="0">
                <a:latin typeface="Times New Roman"/>
                <a:cs typeface="Times New Roman"/>
              </a:rPr>
              <a:t>it</a:t>
            </a:r>
            <a:r>
              <a:rPr lang="en-GB" sz="2400" spc="400" dirty="0">
                <a:latin typeface="Times New Roman"/>
                <a:cs typeface="Times New Roman"/>
              </a:rPr>
              <a:t> </a:t>
            </a:r>
            <a:r>
              <a:rPr lang="en-GB" sz="2400" dirty="0">
                <a:latin typeface="Times New Roman"/>
                <a:cs typeface="Times New Roman"/>
              </a:rPr>
              <a:t>can</a:t>
            </a:r>
            <a:r>
              <a:rPr lang="en-GB" sz="2400" spc="400" dirty="0">
                <a:latin typeface="Times New Roman"/>
                <a:cs typeface="Times New Roman"/>
              </a:rPr>
              <a:t> </a:t>
            </a:r>
            <a:r>
              <a:rPr lang="en-GB" sz="2400" dirty="0">
                <a:latin typeface="Times New Roman"/>
                <a:cs typeface="Times New Roman"/>
              </a:rPr>
              <a:t>say</a:t>
            </a:r>
            <a:r>
              <a:rPr lang="en-GB" sz="2400" spc="390" dirty="0">
                <a:latin typeface="Times New Roman"/>
                <a:cs typeface="Times New Roman"/>
              </a:rPr>
              <a:t> </a:t>
            </a:r>
            <a:r>
              <a:rPr lang="en-GB" sz="2400" dirty="0">
                <a:latin typeface="Times New Roman"/>
                <a:cs typeface="Times New Roman"/>
              </a:rPr>
              <a:t>that</a:t>
            </a:r>
            <a:r>
              <a:rPr lang="en-GB" sz="2400" spc="400" dirty="0">
                <a:latin typeface="Times New Roman"/>
                <a:cs typeface="Times New Roman"/>
              </a:rPr>
              <a:t> </a:t>
            </a:r>
            <a:r>
              <a:rPr lang="en-GB" sz="2400" spc="-25" dirty="0">
                <a:latin typeface="Times New Roman"/>
                <a:cs typeface="Times New Roman"/>
              </a:rPr>
              <a:t>the </a:t>
            </a:r>
            <a:r>
              <a:rPr lang="en-GB" sz="2400" dirty="0">
                <a:latin typeface="Times New Roman"/>
                <a:cs typeface="Times New Roman"/>
              </a:rPr>
              <a:t>linearity</a:t>
            </a:r>
            <a:r>
              <a:rPr lang="en-GB" sz="2400" spc="285" dirty="0">
                <a:latin typeface="Times New Roman"/>
                <a:cs typeface="Times New Roman"/>
              </a:rPr>
              <a:t> </a:t>
            </a:r>
            <a:r>
              <a:rPr lang="en-GB" sz="2400" dirty="0">
                <a:latin typeface="Times New Roman"/>
                <a:cs typeface="Times New Roman"/>
              </a:rPr>
              <a:t>and</a:t>
            </a:r>
            <a:r>
              <a:rPr lang="en-GB" sz="2400" spc="310" dirty="0">
                <a:latin typeface="Times New Roman"/>
                <a:cs typeface="Times New Roman"/>
              </a:rPr>
              <a:t> </a:t>
            </a:r>
            <a:r>
              <a:rPr lang="en-GB" sz="2400" dirty="0">
                <a:latin typeface="Times New Roman"/>
                <a:cs typeface="Times New Roman"/>
              </a:rPr>
              <a:t>slope</a:t>
            </a:r>
            <a:r>
              <a:rPr lang="en-GB" sz="2400" spc="295" dirty="0">
                <a:latin typeface="Times New Roman"/>
                <a:cs typeface="Times New Roman"/>
              </a:rPr>
              <a:t> </a:t>
            </a:r>
            <a:r>
              <a:rPr lang="en-GB" sz="2400" dirty="0">
                <a:latin typeface="Times New Roman"/>
                <a:cs typeface="Times New Roman"/>
              </a:rPr>
              <a:t>are</a:t>
            </a:r>
            <a:r>
              <a:rPr lang="en-GB" sz="2400" spc="305" dirty="0">
                <a:latin typeface="Times New Roman"/>
                <a:cs typeface="Times New Roman"/>
              </a:rPr>
              <a:t> </a:t>
            </a:r>
            <a:r>
              <a:rPr lang="en-GB" sz="2400" dirty="0">
                <a:latin typeface="Times New Roman"/>
                <a:cs typeface="Times New Roman"/>
              </a:rPr>
              <a:t>a</a:t>
            </a:r>
            <a:r>
              <a:rPr lang="en-GB" sz="2400" spc="305" dirty="0">
                <a:latin typeface="Times New Roman"/>
                <a:cs typeface="Times New Roman"/>
              </a:rPr>
              <a:t> </a:t>
            </a:r>
            <a:r>
              <a:rPr lang="en-GB" sz="2400" dirty="0">
                <a:latin typeface="Times New Roman"/>
                <a:cs typeface="Times New Roman"/>
              </a:rPr>
              <a:t>constant</a:t>
            </a:r>
            <a:r>
              <a:rPr lang="en-GB" sz="2400" spc="310" dirty="0">
                <a:latin typeface="Times New Roman"/>
                <a:cs typeface="Times New Roman"/>
              </a:rPr>
              <a:t> </a:t>
            </a:r>
            <a:r>
              <a:rPr lang="en-GB" sz="2400" dirty="0">
                <a:latin typeface="Times New Roman"/>
                <a:cs typeface="Times New Roman"/>
              </a:rPr>
              <a:t>of</a:t>
            </a:r>
            <a:r>
              <a:rPr lang="en-GB" sz="2400" spc="295" dirty="0">
                <a:latin typeface="Times New Roman"/>
                <a:cs typeface="Times New Roman"/>
              </a:rPr>
              <a:t> </a:t>
            </a:r>
            <a:r>
              <a:rPr lang="en-GB" sz="2400" dirty="0">
                <a:latin typeface="Times New Roman"/>
                <a:cs typeface="Times New Roman"/>
              </a:rPr>
              <a:t>the</a:t>
            </a:r>
            <a:r>
              <a:rPr lang="en-GB" sz="2400" spc="305" dirty="0">
                <a:latin typeface="Times New Roman"/>
                <a:cs typeface="Times New Roman"/>
              </a:rPr>
              <a:t> </a:t>
            </a:r>
            <a:r>
              <a:rPr lang="en-GB" sz="2400" dirty="0">
                <a:latin typeface="Times New Roman"/>
                <a:cs typeface="Times New Roman"/>
              </a:rPr>
              <a:t>type</a:t>
            </a:r>
            <a:r>
              <a:rPr lang="en-GB" sz="2400" spc="305" dirty="0">
                <a:latin typeface="Times New Roman"/>
                <a:cs typeface="Times New Roman"/>
              </a:rPr>
              <a:t> </a:t>
            </a:r>
            <a:r>
              <a:rPr lang="en-GB" sz="2400" dirty="0">
                <a:latin typeface="Times New Roman"/>
                <a:cs typeface="Times New Roman"/>
              </a:rPr>
              <a:t>of</a:t>
            </a:r>
            <a:r>
              <a:rPr lang="en-GB" sz="2400" spc="305" dirty="0">
                <a:latin typeface="Times New Roman"/>
                <a:cs typeface="Times New Roman"/>
              </a:rPr>
              <a:t> </a:t>
            </a:r>
            <a:r>
              <a:rPr lang="en-GB" sz="2400" dirty="0">
                <a:latin typeface="Times New Roman"/>
                <a:cs typeface="Times New Roman"/>
              </a:rPr>
              <a:t>material</a:t>
            </a:r>
            <a:r>
              <a:rPr lang="en-GB" sz="2400" spc="300" dirty="0">
                <a:latin typeface="Times New Roman"/>
                <a:cs typeface="Times New Roman"/>
              </a:rPr>
              <a:t> </a:t>
            </a:r>
            <a:r>
              <a:rPr lang="en-GB" sz="2400" dirty="0">
                <a:latin typeface="Times New Roman"/>
                <a:cs typeface="Times New Roman"/>
              </a:rPr>
              <a:t>only.</a:t>
            </a:r>
            <a:r>
              <a:rPr lang="en-GB" sz="2400" spc="300" dirty="0">
                <a:latin typeface="Times New Roman"/>
                <a:cs typeface="Times New Roman"/>
              </a:rPr>
              <a:t> </a:t>
            </a:r>
            <a:r>
              <a:rPr lang="en-GB" sz="2400" dirty="0">
                <a:latin typeface="Times New Roman"/>
                <a:cs typeface="Times New Roman"/>
              </a:rPr>
              <a:t>In</a:t>
            </a:r>
            <a:r>
              <a:rPr lang="en-GB" sz="2400" spc="310" dirty="0">
                <a:latin typeface="Times New Roman"/>
                <a:cs typeface="Times New Roman"/>
              </a:rPr>
              <a:t> </a:t>
            </a:r>
            <a:r>
              <a:rPr lang="en-GB" sz="2400" dirty="0">
                <a:latin typeface="Times New Roman"/>
                <a:cs typeface="Times New Roman"/>
              </a:rPr>
              <a:t>tensile</a:t>
            </a:r>
            <a:r>
              <a:rPr lang="en-GB" sz="2400" spc="305" dirty="0">
                <a:latin typeface="Times New Roman"/>
                <a:cs typeface="Times New Roman"/>
              </a:rPr>
              <a:t> </a:t>
            </a:r>
            <a:r>
              <a:rPr lang="en-GB" sz="2400" spc="-25" dirty="0">
                <a:latin typeface="Times New Roman"/>
                <a:cs typeface="Times New Roman"/>
              </a:rPr>
              <a:t>and </a:t>
            </a:r>
            <a:r>
              <a:rPr lang="en-GB" sz="2400" dirty="0">
                <a:latin typeface="Times New Roman"/>
                <a:cs typeface="Times New Roman"/>
              </a:rPr>
              <a:t>compressional</a:t>
            </a:r>
            <a:r>
              <a:rPr lang="en-GB" sz="2400" spc="175" dirty="0">
                <a:latin typeface="Times New Roman"/>
                <a:cs typeface="Times New Roman"/>
              </a:rPr>
              <a:t> </a:t>
            </a:r>
            <a:r>
              <a:rPr lang="en-GB" sz="2400" dirty="0">
                <a:latin typeface="Times New Roman"/>
                <a:cs typeface="Times New Roman"/>
              </a:rPr>
              <a:t>stress,</a:t>
            </a:r>
            <a:r>
              <a:rPr lang="en-GB" sz="2400" spc="165" dirty="0">
                <a:latin typeface="Times New Roman"/>
                <a:cs typeface="Times New Roman"/>
              </a:rPr>
              <a:t> </a:t>
            </a:r>
            <a:r>
              <a:rPr lang="en-GB" sz="2400" dirty="0">
                <a:latin typeface="Times New Roman"/>
                <a:cs typeface="Times New Roman"/>
              </a:rPr>
              <a:t>this</a:t>
            </a:r>
            <a:r>
              <a:rPr lang="en-GB" sz="2400" spc="175" dirty="0">
                <a:latin typeface="Times New Roman"/>
                <a:cs typeface="Times New Roman"/>
              </a:rPr>
              <a:t> </a:t>
            </a:r>
            <a:r>
              <a:rPr lang="en-GB" sz="2400" dirty="0">
                <a:latin typeface="Times New Roman"/>
                <a:cs typeface="Times New Roman"/>
              </a:rPr>
              <a:t>constant</a:t>
            </a:r>
            <a:r>
              <a:rPr lang="en-GB" sz="2400" spc="170" dirty="0">
                <a:latin typeface="Times New Roman"/>
                <a:cs typeface="Times New Roman"/>
              </a:rPr>
              <a:t> </a:t>
            </a:r>
            <a:r>
              <a:rPr lang="en-GB" sz="2400" dirty="0">
                <a:latin typeface="Times New Roman"/>
                <a:cs typeface="Times New Roman"/>
              </a:rPr>
              <a:t>is</a:t>
            </a:r>
            <a:r>
              <a:rPr lang="en-GB" sz="2400" spc="175" dirty="0">
                <a:latin typeface="Times New Roman"/>
                <a:cs typeface="Times New Roman"/>
              </a:rPr>
              <a:t> </a:t>
            </a:r>
            <a:r>
              <a:rPr lang="en-GB" sz="2400" dirty="0">
                <a:latin typeface="Times New Roman"/>
                <a:cs typeface="Times New Roman"/>
              </a:rPr>
              <a:t>called</a:t>
            </a:r>
            <a:r>
              <a:rPr lang="en-GB" sz="2400" spc="175" dirty="0">
                <a:latin typeface="Times New Roman"/>
                <a:cs typeface="Times New Roman"/>
              </a:rPr>
              <a:t> </a:t>
            </a:r>
            <a:r>
              <a:rPr lang="en-GB" sz="2400" dirty="0">
                <a:latin typeface="Times New Roman"/>
                <a:cs typeface="Times New Roman"/>
              </a:rPr>
              <a:t>the</a:t>
            </a:r>
            <a:r>
              <a:rPr lang="en-GB" sz="2400" spc="175" dirty="0">
                <a:latin typeface="Times New Roman"/>
                <a:cs typeface="Times New Roman"/>
              </a:rPr>
              <a:t> </a:t>
            </a:r>
            <a:r>
              <a:rPr lang="en-GB" sz="2400" i="1" dirty="0">
                <a:latin typeface="Times New Roman"/>
                <a:cs typeface="Times New Roman"/>
              </a:rPr>
              <a:t>modulus</a:t>
            </a:r>
            <a:r>
              <a:rPr lang="en-GB" sz="2400" i="1" spc="165" dirty="0">
                <a:latin typeface="Times New Roman"/>
                <a:cs typeface="Times New Roman"/>
              </a:rPr>
              <a:t> </a:t>
            </a:r>
            <a:r>
              <a:rPr lang="en-GB" sz="2400" i="1" dirty="0">
                <a:latin typeface="Times New Roman"/>
                <a:cs typeface="Times New Roman"/>
              </a:rPr>
              <a:t>of</a:t>
            </a:r>
            <a:r>
              <a:rPr lang="en-GB" sz="2400" i="1" spc="175" dirty="0">
                <a:latin typeface="Times New Roman"/>
                <a:cs typeface="Times New Roman"/>
              </a:rPr>
              <a:t> </a:t>
            </a:r>
            <a:r>
              <a:rPr lang="en-GB" sz="2400" i="1" dirty="0">
                <a:latin typeface="Times New Roman"/>
                <a:cs typeface="Times New Roman"/>
              </a:rPr>
              <a:t>elasticity</a:t>
            </a:r>
            <a:r>
              <a:rPr lang="en-GB" sz="2400" i="1" spc="175" dirty="0">
                <a:latin typeface="Times New Roman"/>
                <a:cs typeface="Times New Roman"/>
              </a:rPr>
              <a:t> </a:t>
            </a:r>
            <a:r>
              <a:rPr lang="en-GB" sz="2400" dirty="0">
                <a:latin typeface="Times New Roman"/>
                <a:cs typeface="Times New Roman"/>
              </a:rPr>
              <a:t>or</a:t>
            </a:r>
            <a:r>
              <a:rPr lang="en-GB" sz="2400" spc="170" dirty="0">
                <a:latin typeface="Times New Roman"/>
                <a:cs typeface="Times New Roman"/>
              </a:rPr>
              <a:t> </a:t>
            </a:r>
            <a:r>
              <a:rPr lang="en-GB" sz="2400" i="1" spc="-10" dirty="0">
                <a:latin typeface="Times New Roman"/>
                <a:cs typeface="Times New Roman"/>
              </a:rPr>
              <a:t>Young's </a:t>
            </a:r>
            <a:r>
              <a:rPr lang="en-GB" sz="2400" i="1" dirty="0">
                <a:latin typeface="Times New Roman"/>
                <a:cs typeface="Times New Roman"/>
              </a:rPr>
              <a:t>modulus</a:t>
            </a:r>
            <a:r>
              <a:rPr lang="en-GB" sz="2400" i="1" spc="-40" dirty="0">
                <a:latin typeface="Times New Roman"/>
                <a:cs typeface="Times New Roman"/>
              </a:rPr>
              <a:t> </a:t>
            </a:r>
            <a:r>
              <a:rPr lang="en-GB" sz="2400" i="1" spc="-20" dirty="0">
                <a:latin typeface="Times New Roman"/>
                <a:cs typeface="Times New Roman"/>
              </a:rPr>
              <a:t>(E). So, </a:t>
            </a:r>
            <a:endParaRPr lang="en-GB" sz="2400" dirty="0">
              <a:latin typeface="Times New Roman"/>
              <a:cs typeface="Times New Roman"/>
            </a:endParaRPr>
          </a:p>
        </p:txBody>
      </p:sp>
      <p:grpSp>
        <p:nvGrpSpPr>
          <p:cNvPr id="9" name="object 3"/>
          <p:cNvGrpSpPr/>
          <p:nvPr/>
        </p:nvGrpSpPr>
        <p:grpSpPr>
          <a:xfrm>
            <a:off x="9144003" y="4366574"/>
            <a:ext cx="1689100" cy="672465"/>
            <a:chOff x="3048000" y="2447544"/>
            <a:chExt cx="1689100" cy="672465"/>
          </a:xfrm>
        </p:grpSpPr>
        <p:sp>
          <p:nvSpPr>
            <p:cNvPr id="10" name="object 4"/>
            <p:cNvSpPr/>
            <p:nvPr/>
          </p:nvSpPr>
          <p:spPr>
            <a:xfrm>
              <a:off x="3048000" y="2447556"/>
              <a:ext cx="1689100" cy="67310"/>
            </a:xfrm>
            <a:custGeom>
              <a:avLst/>
              <a:gdLst/>
              <a:ahLst/>
              <a:cxnLst/>
              <a:rect l="l" t="t" r="r" b="b"/>
              <a:pathLst>
                <a:path w="1689100" h="67310">
                  <a:moveTo>
                    <a:pt x="1688579" y="0"/>
                  </a:moveTo>
                  <a:lnTo>
                    <a:pt x="0" y="0"/>
                  </a:lnTo>
                  <a:lnTo>
                    <a:pt x="0" y="16751"/>
                  </a:lnTo>
                  <a:lnTo>
                    <a:pt x="0" y="33515"/>
                  </a:lnTo>
                  <a:lnTo>
                    <a:pt x="0" y="50279"/>
                  </a:lnTo>
                  <a:lnTo>
                    <a:pt x="0" y="67043"/>
                  </a:lnTo>
                  <a:lnTo>
                    <a:pt x="1688579" y="67043"/>
                  </a:lnTo>
                  <a:lnTo>
                    <a:pt x="1688579" y="16751"/>
                  </a:lnTo>
                  <a:lnTo>
                    <a:pt x="1688579" y="0"/>
                  </a:lnTo>
                  <a:close/>
                </a:path>
              </a:pathLst>
            </a:custGeom>
            <a:solidFill>
              <a:srgbClr val="FEFEFE"/>
            </a:solidFill>
          </p:spPr>
          <p:txBody>
            <a:bodyPr wrap="square" lIns="0" tIns="0" rIns="0" bIns="0" rtlCol="0"/>
            <a:lstStyle/>
            <a:p>
              <a:endParaRPr/>
            </a:p>
          </p:txBody>
        </p:sp>
        <p:pic>
          <p:nvPicPr>
            <p:cNvPr id="11" name="object 5"/>
            <p:cNvPicPr/>
            <p:nvPr/>
          </p:nvPicPr>
          <p:blipFill>
            <a:blip r:embed="rId3" cstate="print"/>
            <a:stretch>
              <a:fillRect/>
            </a:stretch>
          </p:blipFill>
          <p:spPr>
            <a:xfrm>
              <a:off x="3048000" y="2514600"/>
              <a:ext cx="1688591" cy="184403"/>
            </a:xfrm>
            <a:prstGeom prst="rect">
              <a:avLst/>
            </a:prstGeom>
          </p:spPr>
        </p:pic>
        <p:sp>
          <p:nvSpPr>
            <p:cNvPr id="12" name="object 6"/>
            <p:cNvSpPr/>
            <p:nvPr/>
          </p:nvSpPr>
          <p:spPr>
            <a:xfrm>
              <a:off x="3048000" y="2707386"/>
              <a:ext cx="243840" cy="0"/>
            </a:xfrm>
            <a:custGeom>
              <a:avLst/>
              <a:gdLst/>
              <a:ahLst/>
              <a:cxnLst/>
              <a:rect l="l" t="t" r="r" b="b"/>
              <a:pathLst>
                <a:path w="243839">
                  <a:moveTo>
                    <a:pt x="0" y="0"/>
                  </a:moveTo>
                  <a:lnTo>
                    <a:pt x="243839" y="0"/>
                  </a:lnTo>
                </a:path>
              </a:pathLst>
            </a:custGeom>
            <a:ln w="16764">
              <a:solidFill>
                <a:srgbClr val="FEFEFE"/>
              </a:solidFill>
            </a:ln>
          </p:spPr>
          <p:txBody>
            <a:bodyPr wrap="square" lIns="0" tIns="0" rIns="0" bIns="0" rtlCol="0"/>
            <a:lstStyle/>
            <a:p>
              <a:endParaRPr/>
            </a:p>
          </p:txBody>
        </p:sp>
        <p:pic>
          <p:nvPicPr>
            <p:cNvPr id="13" name="object 7"/>
            <p:cNvPicPr/>
            <p:nvPr/>
          </p:nvPicPr>
          <p:blipFill>
            <a:blip r:embed="rId4" cstate="print"/>
            <a:stretch>
              <a:fillRect/>
            </a:stretch>
          </p:blipFill>
          <p:spPr>
            <a:xfrm>
              <a:off x="3048000" y="2699004"/>
              <a:ext cx="1688591" cy="352044"/>
            </a:xfrm>
            <a:prstGeom prst="rect">
              <a:avLst/>
            </a:prstGeom>
          </p:spPr>
        </p:pic>
        <p:sp>
          <p:nvSpPr>
            <p:cNvPr id="14" name="object 8"/>
            <p:cNvSpPr/>
            <p:nvPr/>
          </p:nvSpPr>
          <p:spPr>
            <a:xfrm>
              <a:off x="3048000" y="3051047"/>
              <a:ext cx="1689100" cy="67310"/>
            </a:xfrm>
            <a:custGeom>
              <a:avLst/>
              <a:gdLst/>
              <a:ahLst/>
              <a:cxnLst/>
              <a:rect l="l" t="t" r="r" b="b"/>
              <a:pathLst>
                <a:path w="1689100" h="67310">
                  <a:moveTo>
                    <a:pt x="1688579" y="0"/>
                  </a:moveTo>
                  <a:lnTo>
                    <a:pt x="0" y="0"/>
                  </a:lnTo>
                  <a:lnTo>
                    <a:pt x="0" y="16764"/>
                  </a:lnTo>
                  <a:lnTo>
                    <a:pt x="0" y="33528"/>
                  </a:lnTo>
                  <a:lnTo>
                    <a:pt x="0" y="50292"/>
                  </a:lnTo>
                  <a:lnTo>
                    <a:pt x="0" y="67056"/>
                  </a:lnTo>
                  <a:lnTo>
                    <a:pt x="1688579" y="67056"/>
                  </a:lnTo>
                  <a:lnTo>
                    <a:pt x="1688579" y="16764"/>
                  </a:lnTo>
                  <a:lnTo>
                    <a:pt x="1688579" y="0"/>
                  </a:lnTo>
                  <a:close/>
                </a:path>
              </a:pathLst>
            </a:custGeom>
            <a:solidFill>
              <a:srgbClr val="FEFEFE"/>
            </a:solidFill>
          </p:spPr>
          <p:txBody>
            <a:bodyPr wrap="square" lIns="0" tIns="0" rIns="0" bIns="0" rtlCol="0"/>
            <a:lstStyle/>
            <a:p>
              <a:endParaRPr/>
            </a:p>
          </p:txBody>
        </p:sp>
        <p:sp>
          <p:nvSpPr>
            <p:cNvPr id="15" name="object 9"/>
            <p:cNvSpPr/>
            <p:nvPr/>
          </p:nvSpPr>
          <p:spPr>
            <a:xfrm>
              <a:off x="3048000" y="3118866"/>
              <a:ext cx="1689100" cy="0"/>
            </a:xfrm>
            <a:custGeom>
              <a:avLst/>
              <a:gdLst/>
              <a:ahLst/>
              <a:cxnLst/>
              <a:rect l="l" t="t" r="r" b="b"/>
              <a:pathLst>
                <a:path w="1689100">
                  <a:moveTo>
                    <a:pt x="0" y="0"/>
                  </a:moveTo>
                  <a:lnTo>
                    <a:pt x="1688591" y="0"/>
                  </a:lnTo>
                </a:path>
              </a:pathLst>
            </a:custGeom>
            <a:ln w="3175">
              <a:solidFill>
                <a:srgbClr val="FEFEFE"/>
              </a:solidFill>
            </a:ln>
          </p:spPr>
          <p:txBody>
            <a:bodyPr wrap="square" lIns="0" tIns="0" rIns="0" bIns="0" rtlCol="0"/>
            <a:lstStyle/>
            <a:p>
              <a:endParaRPr/>
            </a:p>
          </p:txBody>
        </p:sp>
      </p:grpSp>
      <p:sp>
        <p:nvSpPr>
          <p:cNvPr id="16" name="Rectangle 15"/>
          <p:cNvSpPr/>
          <p:nvPr/>
        </p:nvSpPr>
        <p:spPr>
          <a:xfrm>
            <a:off x="1676408" y="5362575"/>
            <a:ext cx="9383713" cy="933076"/>
          </a:xfrm>
          <a:prstGeom prst="rect">
            <a:avLst/>
          </a:prstGeom>
        </p:spPr>
        <p:txBody>
          <a:bodyPr wrap="square">
            <a:spAutoFit/>
          </a:bodyPr>
          <a:lstStyle/>
          <a:p>
            <a:pPr marL="1878964" marR="2552700" indent="-457200">
              <a:lnSpc>
                <a:spcPct val="144300"/>
              </a:lnSpc>
              <a:spcBef>
                <a:spcPts val="95"/>
              </a:spcBef>
            </a:pPr>
            <a:r>
              <a:rPr lang="en-GB" sz="2000" dirty="0">
                <a:latin typeface="Times New Roman"/>
                <a:cs typeface="Times New Roman"/>
              </a:rPr>
              <a:t>where</a:t>
            </a:r>
            <a:r>
              <a:rPr lang="en-GB" sz="2000" spc="-25" dirty="0">
                <a:latin typeface="Times New Roman"/>
                <a:cs typeface="Times New Roman"/>
              </a:rPr>
              <a:t> </a:t>
            </a:r>
            <a:r>
              <a:rPr lang="en-GB" sz="2000" dirty="0">
                <a:latin typeface="Times New Roman"/>
                <a:cs typeface="Times New Roman"/>
              </a:rPr>
              <a:t>stress</a:t>
            </a:r>
            <a:r>
              <a:rPr lang="en-GB" sz="2000" spc="-15" dirty="0">
                <a:latin typeface="Times New Roman"/>
                <a:cs typeface="Times New Roman"/>
              </a:rPr>
              <a:t> </a:t>
            </a:r>
            <a:r>
              <a:rPr lang="en-GB" sz="2000" i="1" dirty="0">
                <a:latin typeface="Times New Roman"/>
                <a:cs typeface="Times New Roman"/>
              </a:rPr>
              <a:t>=</a:t>
            </a:r>
            <a:r>
              <a:rPr lang="en-GB" sz="2000" i="1" spc="-25" dirty="0">
                <a:latin typeface="Times New Roman"/>
                <a:cs typeface="Times New Roman"/>
              </a:rPr>
              <a:t> </a:t>
            </a:r>
            <a:r>
              <a:rPr lang="en-GB" sz="2000" i="1" dirty="0">
                <a:latin typeface="Times New Roman"/>
                <a:cs typeface="Times New Roman"/>
              </a:rPr>
              <a:t>F/A</a:t>
            </a:r>
            <a:r>
              <a:rPr lang="en-GB" sz="2000" i="1" spc="-25" dirty="0">
                <a:latin typeface="Times New Roman"/>
                <a:cs typeface="Times New Roman"/>
              </a:rPr>
              <a:t> </a:t>
            </a:r>
            <a:r>
              <a:rPr lang="en-GB" sz="2000" dirty="0">
                <a:latin typeface="Times New Roman"/>
                <a:cs typeface="Times New Roman"/>
              </a:rPr>
              <a:t>in</a:t>
            </a:r>
            <a:r>
              <a:rPr lang="en-GB" sz="2000" spc="-30" dirty="0">
                <a:latin typeface="Times New Roman"/>
                <a:cs typeface="Times New Roman"/>
              </a:rPr>
              <a:t> </a:t>
            </a:r>
            <a:r>
              <a:rPr lang="en-GB" sz="2000" spc="-20" dirty="0">
                <a:latin typeface="Times New Roman"/>
                <a:cs typeface="Times New Roman"/>
              </a:rPr>
              <a:t>N/m</a:t>
            </a:r>
            <a:r>
              <a:rPr lang="en-GB" sz="2000" spc="-30" baseline="40123" dirty="0">
                <a:latin typeface="Times New Roman"/>
                <a:cs typeface="Times New Roman"/>
              </a:rPr>
              <a:t>2 </a:t>
            </a:r>
            <a:r>
              <a:rPr lang="en-GB" sz="2000" dirty="0">
                <a:latin typeface="Times New Roman"/>
                <a:cs typeface="Times New Roman"/>
              </a:rPr>
              <a:t>strain</a:t>
            </a:r>
            <a:r>
              <a:rPr lang="en-GB" sz="2000" spc="-20" dirty="0">
                <a:latin typeface="Times New Roman"/>
                <a:cs typeface="Times New Roman"/>
              </a:rPr>
              <a:t> </a:t>
            </a:r>
            <a:r>
              <a:rPr lang="en-GB" sz="2000" i="1" dirty="0">
                <a:latin typeface="Times New Roman"/>
                <a:cs typeface="Times New Roman"/>
              </a:rPr>
              <a:t>=</a:t>
            </a:r>
            <a:r>
              <a:rPr lang="en-GB" sz="2000" i="1" spc="-20" dirty="0">
                <a:latin typeface="Times New Roman"/>
                <a:cs typeface="Times New Roman"/>
              </a:rPr>
              <a:t> </a:t>
            </a:r>
            <a:r>
              <a:rPr lang="en-GB" sz="2000" dirty="0">
                <a:latin typeface="Times New Roman"/>
                <a:cs typeface="Times New Roman"/>
              </a:rPr>
              <a:t>D</a:t>
            </a:r>
            <a:r>
              <a:rPr lang="en-GB" sz="2000" i="1" dirty="0">
                <a:latin typeface="Times New Roman"/>
                <a:cs typeface="Times New Roman"/>
              </a:rPr>
              <a:t>l/l</a:t>
            </a:r>
            <a:r>
              <a:rPr lang="en-GB" sz="2000" i="1" spc="-25" dirty="0">
                <a:latin typeface="Times New Roman"/>
                <a:cs typeface="Times New Roman"/>
              </a:rPr>
              <a:t> </a:t>
            </a:r>
            <a:r>
              <a:rPr lang="en-GB" sz="2000" spc="-10" dirty="0">
                <a:latin typeface="Times New Roman"/>
                <a:cs typeface="Times New Roman"/>
              </a:rPr>
              <a:t>unit less</a:t>
            </a:r>
            <a:endParaRPr lang="en-GB" sz="2000" dirty="0">
              <a:latin typeface="Times New Roman"/>
              <a:cs typeface="Times New Roman"/>
            </a:endParaRPr>
          </a:p>
          <a:p>
            <a:pPr marL="1878964">
              <a:spcBef>
                <a:spcPts val="735"/>
              </a:spcBef>
            </a:pPr>
            <a:r>
              <a:rPr lang="en-GB" sz="2000" i="1" dirty="0">
                <a:latin typeface="Times New Roman"/>
                <a:cs typeface="Times New Roman"/>
              </a:rPr>
              <a:t>E</a:t>
            </a:r>
            <a:r>
              <a:rPr lang="en-GB" sz="2000" i="1" spc="-30" dirty="0">
                <a:latin typeface="Times New Roman"/>
                <a:cs typeface="Times New Roman"/>
              </a:rPr>
              <a:t> </a:t>
            </a:r>
            <a:r>
              <a:rPr lang="en-GB" sz="2000" i="1" dirty="0">
                <a:latin typeface="Times New Roman"/>
                <a:cs typeface="Times New Roman"/>
              </a:rPr>
              <a:t>=</a:t>
            </a:r>
            <a:r>
              <a:rPr lang="en-GB" sz="2000" i="1" spc="-20" dirty="0">
                <a:latin typeface="Times New Roman"/>
                <a:cs typeface="Times New Roman"/>
              </a:rPr>
              <a:t> </a:t>
            </a:r>
            <a:r>
              <a:rPr lang="en-GB" sz="2000" dirty="0">
                <a:latin typeface="Times New Roman"/>
                <a:cs typeface="Times New Roman"/>
              </a:rPr>
              <a:t>Modulus</a:t>
            </a:r>
            <a:r>
              <a:rPr lang="en-GB" sz="2000" spc="-15" dirty="0">
                <a:latin typeface="Times New Roman"/>
                <a:cs typeface="Times New Roman"/>
              </a:rPr>
              <a:t> </a:t>
            </a:r>
            <a:r>
              <a:rPr lang="en-GB" sz="2000" dirty="0">
                <a:latin typeface="Times New Roman"/>
                <a:cs typeface="Times New Roman"/>
              </a:rPr>
              <a:t>of</a:t>
            </a:r>
            <a:r>
              <a:rPr lang="en-GB" sz="2000" spc="-20" dirty="0">
                <a:latin typeface="Times New Roman"/>
                <a:cs typeface="Times New Roman"/>
              </a:rPr>
              <a:t> </a:t>
            </a:r>
            <a:r>
              <a:rPr lang="en-GB" sz="2000" dirty="0">
                <a:latin typeface="Times New Roman"/>
                <a:cs typeface="Times New Roman"/>
              </a:rPr>
              <a:t>elasticity</a:t>
            </a:r>
            <a:r>
              <a:rPr lang="en-GB" sz="2000" spc="-35" dirty="0">
                <a:latin typeface="Times New Roman"/>
                <a:cs typeface="Times New Roman"/>
              </a:rPr>
              <a:t> </a:t>
            </a:r>
            <a:r>
              <a:rPr lang="en-GB" sz="2000" dirty="0">
                <a:latin typeface="Times New Roman"/>
                <a:cs typeface="Times New Roman"/>
              </a:rPr>
              <a:t>in</a:t>
            </a:r>
            <a:r>
              <a:rPr lang="en-GB" sz="2000" spc="-15" dirty="0">
                <a:latin typeface="Times New Roman"/>
                <a:cs typeface="Times New Roman"/>
              </a:rPr>
              <a:t> </a:t>
            </a:r>
            <a:r>
              <a:rPr lang="en-GB" sz="2000" spc="-20" dirty="0">
                <a:latin typeface="Times New Roman"/>
                <a:cs typeface="Times New Roman"/>
              </a:rPr>
              <a:t>N/m</a:t>
            </a:r>
            <a:r>
              <a:rPr lang="en-GB" sz="2000" spc="-30" baseline="40123" dirty="0">
                <a:latin typeface="Times New Roman"/>
                <a:cs typeface="Times New Roman"/>
              </a:rPr>
              <a:t>2</a:t>
            </a:r>
            <a:endParaRPr lang="en-GB" sz="2000" baseline="40123" dirty="0">
              <a:latin typeface="Times New Roman"/>
              <a:cs typeface="Times New Roman"/>
            </a:endParaRPr>
          </a:p>
        </p:txBody>
      </p:sp>
    </p:spTree>
    <p:extLst>
      <p:ext uri="{BB962C8B-B14F-4D97-AF65-F5344CB8AC3E}">
        <p14:creationId xmlns:p14="http://schemas.microsoft.com/office/powerpoint/2010/main" val="18606434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4216374-E7D6-4C74-ADA3-2C9987A1DEB2}" type="slidenum">
              <a:rPr lang="en-US" smtClean="0"/>
              <a:pPr/>
              <a:t>22</a:t>
            </a:fld>
            <a:endParaRPr lang="en-US"/>
          </a:p>
        </p:txBody>
      </p:sp>
      <p:sp>
        <p:nvSpPr>
          <p:cNvPr id="6" name="TextBox 5"/>
          <p:cNvSpPr txBox="1"/>
          <p:nvPr/>
        </p:nvSpPr>
        <p:spPr>
          <a:xfrm>
            <a:off x="228600" y="1143000"/>
            <a:ext cx="5257800" cy="369332"/>
          </a:xfrm>
          <a:prstGeom prst="rect">
            <a:avLst/>
          </a:prstGeom>
          <a:noFill/>
        </p:spPr>
        <p:txBody>
          <a:bodyPr wrap="square" lIns="91429" tIns="45715" rIns="91429" bIns="45715" rtlCol="0">
            <a:spAutoFit/>
          </a:bodyPr>
          <a:lstStyle/>
          <a:p>
            <a:endParaRPr lang="en-US" dirty="0">
              <a:solidFill>
                <a:srgbClr val="000000"/>
              </a:solidFill>
            </a:endParaRPr>
          </a:p>
        </p:txBody>
      </p:sp>
      <p:sp>
        <p:nvSpPr>
          <p:cNvPr id="7" name="Rectangle 6"/>
          <p:cNvSpPr/>
          <p:nvPr/>
        </p:nvSpPr>
        <p:spPr>
          <a:xfrm>
            <a:off x="228600" y="381000"/>
            <a:ext cx="11506200" cy="2057092"/>
          </a:xfrm>
          <a:prstGeom prst="rect">
            <a:avLst/>
          </a:prstGeom>
        </p:spPr>
        <p:txBody>
          <a:bodyPr wrap="square" lIns="91429" tIns="45715" rIns="91429" bIns="45715">
            <a:spAutoFit/>
          </a:bodyPr>
          <a:lstStyle/>
          <a:p>
            <a:pPr marL="50800" marR="43180">
              <a:lnSpc>
                <a:spcPct val="143900"/>
              </a:lnSpc>
            </a:pPr>
            <a:r>
              <a:rPr lang="en-GB" sz="2400" dirty="0">
                <a:latin typeface="Times New Roman"/>
                <a:cs typeface="Times New Roman"/>
              </a:rPr>
              <a:t>The</a:t>
            </a:r>
            <a:r>
              <a:rPr lang="en-GB" sz="2400" spc="-25" dirty="0">
                <a:latin typeface="Times New Roman"/>
                <a:cs typeface="Times New Roman"/>
              </a:rPr>
              <a:t> </a:t>
            </a:r>
            <a:r>
              <a:rPr lang="en-GB" sz="2400" dirty="0">
                <a:latin typeface="Times New Roman"/>
                <a:cs typeface="Times New Roman"/>
              </a:rPr>
              <a:t>modulus</a:t>
            </a:r>
            <a:r>
              <a:rPr lang="en-GB" sz="2400" spc="-15" dirty="0">
                <a:latin typeface="Times New Roman"/>
                <a:cs typeface="Times New Roman"/>
              </a:rPr>
              <a:t> </a:t>
            </a:r>
            <a:r>
              <a:rPr lang="en-GB" sz="2400" dirty="0">
                <a:latin typeface="Times New Roman"/>
                <a:cs typeface="Times New Roman"/>
              </a:rPr>
              <a:t>of</a:t>
            </a:r>
            <a:r>
              <a:rPr lang="en-GB" sz="2400" spc="-20" dirty="0">
                <a:latin typeface="Times New Roman"/>
                <a:cs typeface="Times New Roman"/>
              </a:rPr>
              <a:t> </a:t>
            </a:r>
            <a:r>
              <a:rPr lang="en-GB" sz="2400" dirty="0">
                <a:latin typeface="Times New Roman"/>
                <a:cs typeface="Times New Roman"/>
              </a:rPr>
              <a:t>elasticity</a:t>
            </a:r>
            <a:r>
              <a:rPr lang="en-GB" sz="2400" spc="-35" dirty="0">
                <a:latin typeface="Times New Roman"/>
                <a:cs typeface="Times New Roman"/>
              </a:rPr>
              <a:t> </a:t>
            </a:r>
            <a:r>
              <a:rPr lang="en-GB" sz="2400" dirty="0">
                <a:latin typeface="Times New Roman"/>
                <a:cs typeface="Times New Roman"/>
              </a:rPr>
              <a:t>has</a:t>
            </a:r>
            <a:r>
              <a:rPr lang="en-GB" sz="2400" spc="-25" dirty="0">
                <a:latin typeface="Times New Roman"/>
                <a:cs typeface="Times New Roman"/>
              </a:rPr>
              <a:t> </a:t>
            </a:r>
            <a:r>
              <a:rPr lang="en-GB" sz="2400" dirty="0">
                <a:latin typeface="Times New Roman"/>
                <a:cs typeface="Times New Roman"/>
              </a:rPr>
              <a:t>units</a:t>
            </a:r>
            <a:r>
              <a:rPr lang="en-GB" sz="2400" spc="-25" dirty="0">
                <a:latin typeface="Times New Roman"/>
                <a:cs typeface="Times New Roman"/>
              </a:rPr>
              <a:t> </a:t>
            </a:r>
            <a:r>
              <a:rPr lang="en-GB" sz="2400" dirty="0">
                <a:latin typeface="Times New Roman"/>
                <a:cs typeface="Times New Roman"/>
              </a:rPr>
              <a:t>of</a:t>
            </a:r>
            <a:r>
              <a:rPr lang="en-GB" sz="2400" spc="-25" dirty="0">
                <a:latin typeface="Times New Roman"/>
                <a:cs typeface="Times New Roman"/>
              </a:rPr>
              <a:t> </a:t>
            </a:r>
            <a:r>
              <a:rPr lang="en-GB" sz="2400" dirty="0">
                <a:latin typeface="Times New Roman"/>
                <a:cs typeface="Times New Roman"/>
              </a:rPr>
              <a:t>stress,</a:t>
            </a:r>
            <a:r>
              <a:rPr lang="en-GB" sz="2400" spc="-20" dirty="0">
                <a:latin typeface="Times New Roman"/>
                <a:cs typeface="Times New Roman"/>
              </a:rPr>
              <a:t> </a:t>
            </a:r>
            <a:r>
              <a:rPr lang="en-GB" sz="2400" dirty="0">
                <a:latin typeface="Times New Roman"/>
                <a:cs typeface="Times New Roman"/>
              </a:rPr>
              <a:t>that</a:t>
            </a:r>
            <a:r>
              <a:rPr lang="en-GB" sz="2400" spc="-25" dirty="0">
                <a:latin typeface="Times New Roman"/>
                <a:cs typeface="Times New Roman"/>
              </a:rPr>
              <a:t> </a:t>
            </a:r>
            <a:r>
              <a:rPr lang="en-GB" sz="2400" dirty="0">
                <a:latin typeface="Times New Roman"/>
                <a:cs typeface="Times New Roman"/>
              </a:rPr>
              <a:t>is,</a:t>
            </a:r>
            <a:r>
              <a:rPr lang="en-GB" sz="2400" spc="-20" dirty="0">
                <a:latin typeface="Times New Roman"/>
                <a:cs typeface="Times New Roman"/>
              </a:rPr>
              <a:t> </a:t>
            </a:r>
            <a:r>
              <a:rPr lang="en-GB" sz="2400" dirty="0">
                <a:latin typeface="Times New Roman"/>
                <a:cs typeface="Times New Roman"/>
              </a:rPr>
              <a:t>N/m</a:t>
            </a:r>
            <a:r>
              <a:rPr lang="en-GB" sz="2400" baseline="40123" dirty="0">
                <a:latin typeface="Times New Roman"/>
                <a:cs typeface="Times New Roman"/>
              </a:rPr>
              <a:t>2</a:t>
            </a:r>
            <a:r>
              <a:rPr lang="en-GB" sz="2400" dirty="0">
                <a:latin typeface="Times New Roman"/>
                <a:cs typeface="Times New Roman"/>
              </a:rPr>
              <a:t>.</a:t>
            </a:r>
            <a:r>
              <a:rPr lang="en-GB" sz="2400" spc="-20" dirty="0">
                <a:latin typeface="Times New Roman"/>
                <a:cs typeface="Times New Roman"/>
              </a:rPr>
              <a:t> </a:t>
            </a:r>
            <a:r>
              <a:rPr lang="en-GB" sz="2400" dirty="0">
                <a:latin typeface="Times New Roman"/>
                <a:cs typeface="Times New Roman"/>
              </a:rPr>
              <a:t>The</a:t>
            </a:r>
            <a:r>
              <a:rPr lang="en-GB" sz="2400" spc="-20" dirty="0">
                <a:latin typeface="Times New Roman"/>
                <a:cs typeface="Times New Roman"/>
              </a:rPr>
              <a:t> </a:t>
            </a:r>
            <a:r>
              <a:rPr lang="en-GB" sz="2400" dirty="0">
                <a:latin typeface="Times New Roman"/>
                <a:cs typeface="Times New Roman"/>
              </a:rPr>
              <a:t>following</a:t>
            </a:r>
            <a:r>
              <a:rPr lang="en-GB" sz="2400" spc="-30" dirty="0">
                <a:latin typeface="Times New Roman"/>
                <a:cs typeface="Times New Roman"/>
              </a:rPr>
              <a:t> </a:t>
            </a:r>
            <a:r>
              <a:rPr lang="en-GB" sz="2400" spc="-10" dirty="0">
                <a:latin typeface="Times New Roman"/>
                <a:cs typeface="Times New Roman"/>
              </a:rPr>
              <a:t>table </a:t>
            </a:r>
            <a:r>
              <a:rPr lang="en-GB" sz="2400" dirty="0">
                <a:latin typeface="Times New Roman"/>
                <a:cs typeface="Times New Roman"/>
              </a:rPr>
              <a:t>gives</a:t>
            </a:r>
            <a:r>
              <a:rPr lang="en-GB" sz="2400" spc="-25" dirty="0">
                <a:latin typeface="Times New Roman"/>
                <a:cs typeface="Times New Roman"/>
              </a:rPr>
              <a:t> </a:t>
            </a:r>
            <a:r>
              <a:rPr lang="en-GB" sz="2400" dirty="0">
                <a:latin typeface="Times New Roman"/>
                <a:cs typeface="Times New Roman"/>
              </a:rPr>
              <a:t>the</a:t>
            </a:r>
            <a:r>
              <a:rPr lang="en-GB" sz="2400" spc="-25" dirty="0">
                <a:latin typeface="Times New Roman"/>
                <a:cs typeface="Times New Roman"/>
              </a:rPr>
              <a:t> </a:t>
            </a:r>
            <a:r>
              <a:rPr lang="en-GB" sz="2400" dirty="0">
                <a:latin typeface="Times New Roman"/>
                <a:cs typeface="Times New Roman"/>
              </a:rPr>
              <a:t>modulus</a:t>
            </a:r>
            <a:r>
              <a:rPr lang="en-GB" sz="2400" spc="-20" dirty="0">
                <a:latin typeface="Times New Roman"/>
                <a:cs typeface="Times New Roman"/>
              </a:rPr>
              <a:t> </a:t>
            </a:r>
            <a:r>
              <a:rPr lang="en-GB" sz="2400" dirty="0">
                <a:latin typeface="Times New Roman"/>
                <a:cs typeface="Times New Roman"/>
              </a:rPr>
              <a:t>of</a:t>
            </a:r>
            <a:r>
              <a:rPr lang="en-GB" sz="2400" spc="-25" dirty="0">
                <a:latin typeface="Times New Roman"/>
                <a:cs typeface="Times New Roman"/>
              </a:rPr>
              <a:t> </a:t>
            </a:r>
            <a:r>
              <a:rPr lang="en-GB" sz="2400" dirty="0">
                <a:latin typeface="Times New Roman"/>
                <a:cs typeface="Times New Roman"/>
              </a:rPr>
              <a:t>elasticity</a:t>
            </a:r>
            <a:r>
              <a:rPr lang="en-GB" sz="2400" spc="-40" dirty="0">
                <a:latin typeface="Times New Roman"/>
                <a:cs typeface="Times New Roman"/>
              </a:rPr>
              <a:t> </a:t>
            </a:r>
            <a:r>
              <a:rPr lang="en-GB" sz="2400" dirty="0">
                <a:latin typeface="Times New Roman"/>
                <a:cs typeface="Times New Roman"/>
              </a:rPr>
              <a:t>for</a:t>
            </a:r>
            <a:r>
              <a:rPr lang="en-GB" sz="2400" spc="-30" dirty="0">
                <a:latin typeface="Times New Roman"/>
                <a:cs typeface="Times New Roman"/>
              </a:rPr>
              <a:t> </a:t>
            </a:r>
            <a:r>
              <a:rPr lang="en-GB" sz="2400" dirty="0">
                <a:latin typeface="Times New Roman"/>
                <a:cs typeface="Times New Roman"/>
              </a:rPr>
              <a:t>several</a:t>
            </a:r>
            <a:r>
              <a:rPr lang="en-GB" sz="2400" spc="-30" dirty="0">
                <a:latin typeface="Times New Roman"/>
                <a:cs typeface="Times New Roman"/>
              </a:rPr>
              <a:t> </a:t>
            </a:r>
            <a:r>
              <a:rPr lang="en-GB" sz="2400" dirty="0">
                <a:latin typeface="Times New Roman"/>
                <a:cs typeface="Times New Roman"/>
              </a:rPr>
              <a:t>materials.</a:t>
            </a:r>
            <a:r>
              <a:rPr lang="en-GB" sz="2400" spc="-25" dirty="0">
                <a:latin typeface="Times New Roman"/>
                <a:cs typeface="Times New Roman"/>
              </a:rPr>
              <a:t> </a:t>
            </a:r>
            <a:r>
              <a:rPr lang="en-GB" sz="2400" dirty="0">
                <a:latin typeface="Times New Roman"/>
                <a:cs typeface="Times New Roman"/>
              </a:rPr>
              <a:t>In</a:t>
            </a:r>
            <a:r>
              <a:rPr lang="en-GB" sz="2400" spc="-20" dirty="0">
                <a:latin typeface="Times New Roman"/>
                <a:cs typeface="Times New Roman"/>
              </a:rPr>
              <a:t> </a:t>
            </a:r>
            <a:r>
              <a:rPr lang="en-GB" sz="2400" dirty="0">
                <a:latin typeface="Times New Roman"/>
                <a:cs typeface="Times New Roman"/>
              </a:rPr>
              <a:t>an</a:t>
            </a:r>
            <a:r>
              <a:rPr lang="en-GB" sz="2400" spc="-20" dirty="0">
                <a:latin typeface="Times New Roman"/>
                <a:cs typeface="Times New Roman"/>
              </a:rPr>
              <a:t> </a:t>
            </a:r>
            <a:r>
              <a:rPr lang="en-GB" sz="2400" dirty="0">
                <a:latin typeface="Times New Roman"/>
                <a:cs typeface="Times New Roman"/>
              </a:rPr>
              <a:t>exactly</a:t>
            </a:r>
            <a:r>
              <a:rPr lang="en-GB" sz="2400" spc="-40" dirty="0">
                <a:latin typeface="Times New Roman"/>
                <a:cs typeface="Times New Roman"/>
              </a:rPr>
              <a:t> </a:t>
            </a:r>
            <a:r>
              <a:rPr lang="en-GB" sz="2400" dirty="0">
                <a:latin typeface="Times New Roman"/>
                <a:cs typeface="Times New Roman"/>
              </a:rPr>
              <a:t>similar</a:t>
            </a:r>
            <a:r>
              <a:rPr lang="en-GB" sz="2400" spc="-30" dirty="0">
                <a:latin typeface="Times New Roman"/>
                <a:cs typeface="Times New Roman"/>
              </a:rPr>
              <a:t> </a:t>
            </a:r>
            <a:r>
              <a:rPr lang="en-GB" sz="2400" spc="-10" dirty="0">
                <a:latin typeface="Times New Roman"/>
                <a:cs typeface="Times New Roman"/>
              </a:rPr>
              <a:t>fashion, </a:t>
            </a:r>
            <a:r>
              <a:rPr lang="en-GB" sz="2400" dirty="0">
                <a:latin typeface="Times New Roman"/>
                <a:cs typeface="Times New Roman"/>
              </a:rPr>
              <a:t>the</a:t>
            </a:r>
            <a:r>
              <a:rPr lang="en-GB" sz="2400" spc="-30" dirty="0">
                <a:latin typeface="Times New Roman"/>
                <a:cs typeface="Times New Roman"/>
              </a:rPr>
              <a:t> </a:t>
            </a:r>
            <a:r>
              <a:rPr lang="en-GB" sz="2400" dirty="0">
                <a:latin typeface="Times New Roman"/>
                <a:cs typeface="Times New Roman"/>
              </a:rPr>
              <a:t>shear</a:t>
            </a:r>
            <a:r>
              <a:rPr lang="en-GB" sz="2400" spc="-20" dirty="0">
                <a:latin typeface="Times New Roman"/>
                <a:cs typeface="Times New Roman"/>
              </a:rPr>
              <a:t> </a:t>
            </a:r>
            <a:r>
              <a:rPr lang="en-GB" sz="2400" dirty="0">
                <a:latin typeface="Times New Roman"/>
                <a:cs typeface="Times New Roman"/>
              </a:rPr>
              <a:t>modulus</a:t>
            </a:r>
            <a:r>
              <a:rPr lang="en-GB" sz="2400" spc="-15" dirty="0">
                <a:latin typeface="Times New Roman"/>
                <a:cs typeface="Times New Roman"/>
              </a:rPr>
              <a:t> </a:t>
            </a:r>
            <a:r>
              <a:rPr lang="en-GB" sz="2400" dirty="0">
                <a:latin typeface="Times New Roman"/>
                <a:cs typeface="Times New Roman"/>
              </a:rPr>
              <a:t>is</a:t>
            </a:r>
            <a:r>
              <a:rPr lang="en-GB" sz="2400" spc="-25" dirty="0">
                <a:latin typeface="Times New Roman"/>
                <a:cs typeface="Times New Roman"/>
              </a:rPr>
              <a:t> </a:t>
            </a:r>
            <a:r>
              <a:rPr lang="en-GB" sz="2400" dirty="0">
                <a:latin typeface="Times New Roman"/>
                <a:cs typeface="Times New Roman"/>
              </a:rPr>
              <a:t>defined</a:t>
            </a:r>
            <a:r>
              <a:rPr lang="en-GB" sz="2400" spc="-15" dirty="0">
                <a:latin typeface="Times New Roman"/>
                <a:cs typeface="Times New Roman"/>
              </a:rPr>
              <a:t> </a:t>
            </a:r>
            <a:r>
              <a:rPr lang="en-GB" sz="2400" dirty="0">
                <a:latin typeface="Times New Roman"/>
                <a:cs typeface="Times New Roman"/>
              </a:rPr>
              <a:t>for</a:t>
            </a:r>
            <a:r>
              <a:rPr lang="en-GB" sz="2400" spc="-20" dirty="0">
                <a:latin typeface="Times New Roman"/>
                <a:cs typeface="Times New Roman"/>
              </a:rPr>
              <a:t> </a:t>
            </a:r>
            <a:r>
              <a:rPr lang="en-GB" sz="2400" dirty="0">
                <a:latin typeface="Times New Roman"/>
                <a:cs typeface="Times New Roman"/>
              </a:rPr>
              <a:t>shear</a:t>
            </a:r>
            <a:r>
              <a:rPr lang="en-GB" sz="2400" spc="-25" dirty="0">
                <a:latin typeface="Times New Roman"/>
                <a:cs typeface="Times New Roman"/>
              </a:rPr>
              <a:t> </a:t>
            </a:r>
            <a:r>
              <a:rPr lang="en-GB" sz="2400" spc="-10" dirty="0">
                <a:latin typeface="Times New Roman"/>
                <a:cs typeface="Times New Roman"/>
              </a:rPr>
              <a:t>stress-</a:t>
            </a:r>
            <a:r>
              <a:rPr lang="en-GB" sz="2400" dirty="0">
                <a:latin typeface="Times New Roman"/>
                <a:cs typeface="Times New Roman"/>
              </a:rPr>
              <a:t>strain</a:t>
            </a:r>
            <a:r>
              <a:rPr lang="en-GB" sz="2400" spc="-15" dirty="0">
                <a:latin typeface="Times New Roman"/>
                <a:cs typeface="Times New Roman"/>
              </a:rPr>
              <a:t> </a:t>
            </a:r>
            <a:r>
              <a:rPr lang="en-GB" sz="2400" dirty="0">
                <a:latin typeface="Times New Roman"/>
                <a:cs typeface="Times New Roman"/>
              </a:rPr>
              <a:t>as</a:t>
            </a:r>
            <a:r>
              <a:rPr lang="en-GB" sz="2400" spc="-15" dirty="0">
                <a:latin typeface="Times New Roman"/>
                <a:cs typeface="Times New Roman"/>
              </a:rPr>
              <a:t> </a:t>
            </a:r>
            <a:r>
              <a:rPr lang="en-GB" sz="2400" dirty="0">
                <a:latin typeface="Times New Roman"/>
                <a:cs typeface="Times New Roman"/>
              </a:rPr>
              <a:t>modulus</a:t>
            </a:r>
            <a:r>
              <a:rPr lang="en-GB" sz="2400" spc="-15" dirty="0">
                <a:latin typeface="Times New Roman"/>
                <a:cs typeface="Times New Roman"/>
              </a:rPr>
              <a:t> </a:t>
            </a:r>
            <a:r>
              <a:rPr lang="en-GB" sz="2400" dirty="0">
                <a:latin typeface="Times New Roman"/>
                <a:cs typeface="Times New Roman"/>
              </a:rPr>
              <a:t>of</a:t>
            </a:r>
            <a:r>
              <a:rPr lang="en-GB" sz="2400" spc="-20" dirty="0">
                <a:latin typeface="Times New Roman"/>
                <a:cs typeface="Times New Roman"/>
              </a:rPr>
              <a:t> </a:t>
            </a:r>
            <a:r>
              <a:rPr lang="en-GB" sz="2400" spc="-10" dirty="0">
                <a:latin typeface="Times New Roman"/>
                <a:cs typeface="Times New Roman"/>
              </a:rPr>
              <a:t>elasticity.</a:t>
            </a:r>
            <a:endParaRPr lang="en-GB" sz="2400" dirty="0">
              <a:latin typeface="Times New Roman"/>
              <a:cs typeface="Times New Roman"/>
            </a:endParaRPr>
          </a:p>
          <a:p>
            <a:pPr algn="just" fontAlgn="ctr">
              <a:spcAft>
                <a:spcPts val="600"/>
              </a:spcAft>
            </a:pPr>
            <a:endParaRPr lang="en-GB" sz="2400" dirty="0">
              <a:solidFill>
                <a:srgbClr val="000000"/>
              </a:solidFill>
              <a:latin typeface="Times New Roman" pitchFamily="18" charset="0"/>
              <a:cs typeface="Times New Roman" pitchFamily="18" charset="0"/>
            </a:endParaRPr>
          </a:p>
        </p:txBody>
      </p:sp>
      <p:graphicFrame>
        <p:nvGraphicFramePr>
          <p:cNvPr id="5" name="object 12"/>
          <p:cNvGraphicFramePr>
            <a:graphicFrameLocks noGrp="1"/>
          </p:cNvGraphicFramePr>
          <p:nvPr/>
        </p:nvGraphicFramePr>
        <p:xfrm>
          <a:off x="3352801" y="2590800"/>
          <a:ext cx="6172200" cy="1822450"/>
        </p:xfrm>
        <a:graphic>
          <a:graphicData uri="http://schemas.openxmlformats.org/drawingml/2006/table">
            <a:tbl>
              <a:tblPr firstRow="1" bandRow="1">
                <a:tableStyleId>{2D5ABB26-0587-4C30-8999-92F81FD0307C}</a:tableStyleId>
              </a:tblPr>
              <a:tblGrid>
                <a:gridCol w="2464946">
                  <a:extLst>
                    <a:ext uri="{9D8B030D-6E8A-4147-A177-3AD203B41FA5}">
                      <a16:colId xmlns:a16="http://schemas.microsoft.com/office/drawing/2014/main" val="20000"/>
                    </a:ext>
                  </a:extLst>
                </a:gridCol>
                <a:gridCol w="3707254">
                  <a:extLst>
                    <a:ext uri="{9D8B030D-6E8A-4147-A177-3AD203B41FA5}">
                      <a16:colId xmlns:a16="http://schemas.microsoft.com/office/drawing/2014/main" val="20001"/>
                    </a:ext>
                  </a:extLst>
                </a:gridCol>
              </a:tblGrid>
              <a:tr h="363220">
                <a:tc>
                  <a:txBody>
                    <a:bodyPr/>
                    <a:lstStyle/>
                    <a:p>
                      <a:pPr marL="25400">
                        <a:lnSpc>
                          <a:spcPct val="100000"/>
                        </a:lnSpc>
                        <a:spcBef>
                          <a:spcPts val="95"/>
                        </a:spcBef>
                      </a:pPr>
                      <a:r>
                        <a:rPr sz="2400" spc="-10" dirty="0">
                          <a:latin typeface="Times New Roman"/>
                          <a:cs typeface="Times New Roman"/>
                        </a:rPr>
                        <a:t>Material</a:t>
                      </a:r>
                      <a:endParaRPr sz="2400" dirty="0">
                        <a:latin typeface="Times New Roman"/>
                        <a:cs typeface="Times New Roman"/>
                      </a:endParaRPr>
                    </a:p>
                  </a:txBody>
                  <a:tcPr marL="0" marR="0" marT="12065" marB="0">
                    <a:lnL w="9525">
                      <a:solidFill>
                        <a:srgbClr val="E0DFE3"/>
                      </a:solidFill>
                      <a:prstDash val="solid"/>
                    </a:lnL>
                    <a:lnR w="9525">
                      <a:solidFill>
                        <a:srgbClr val="9D9DA1"/>
                      </a:solidFill>
                      <a:prstDash val="solid"/>
                    </a:lnR>
                    <a:lnT w="9525">
                      <a:solidFill>
                        <a:srgbClr val="9D9DA1"/>
                      </a:solidFill>
                      <a:prstDash val="solid"/>
                    </a:lnT>
                    <a:lnB w="9525">
                      <a:solidFill>
                        <a:srgbClr val="9D9DA1"/>
                      </a:solidFill>
                      <a:prstDash val="solid"/>
                    </a:lnB>
                  </a:tcPr>
                </a:tc>
                <a:tc>
                  <a:txBody>
                    <a:bodyPr/>
                    <a:lstStyle/>
                    <a:p>
                      <a:pPr marL="28575">
                        <a:lnSpc>
                          <a:spcPct val="100000"/>
                        </a:lnSpc>
                        <a:spcBef>
                          <a:spcPts val="95"/>
                        </a:spcBef>
                      </a:pPr>
                      <a:r>
                        <a:rPr sz="2400" dirty="0">
                          <a:latin typeface="Times New Roman"/>
                          <a:cs typeface="Times New Roman"/>
                        </a:rPr>
                        <a:t>Modulus</a:t>
                      </a:r>
                      <a:r>
                        <a:rPr sz="2400" spc="-45" dirty="0">
                          <a:latin typeface="Times New Roman"/>
                          <a:cs typeface="Times New Roman"/>
                        </a:rPr>
                        <a:t> </a:t>
                      </a:r>
                      <a:r>
                        <a:rPr sz="2400" spc="-10" dirty="0">
                          <a:latin typeface="Times New Roman"/>
                          <a:cs typeface="Times New Roman"/>
                        </a:rPr>
                        <a:t>(N/m</a:t>
                      </a:r>
                      <a:r>
                        <a:rPr sz="2000" spc="-15" baseline="40123" dirty="0">
                          <a:latin typeface="Times New Roman"/>
                          <a:cs typeface="Times New Roman"/>
                        </a:rPr>
                        <a:t>2</a:t>
                      </a:r>
                      <a:r>
                        <a:rPr sz="2400" spc="-10" dirty="0">
                          <a:latin typeface="Times New Roman"/>
                          <a:cs typeface="Times New Roman"/>
                        </a:rPr>
                        <a:t>)</a:t>
                      </a:r>
                      <a:endParaRPr sz="2400">
                        <a:latin typeface="Times New Roman"/>
                        <a:cs typeface="Times New Roman"/>
                      </a:endParaRPr>
                    </a:p>
                  </a:txBody>
                  <a:tcPr marL="0" marR="0" marT="12065" marB="0">
                    <a:lnL w="9525">
                      <a:solidFill>
                        <a:srgbClr val="9D9DA1"/>
                      </a:solidFill>
                      <a:prstDash val="solid"/>
                    </a:lnL>
                    <a:lnR w="9525">
                      <a:solidFill>
                        <a:srgbClr val="9D9DA1"/>
                      </a:solidFill>
                      <a:prstDash val="solid"/>
                    </a:lnR>
                    <a:lnT w="9525">
                      <a:solidFill>
                        <a:srgbClr val="9D9DA1"/>
                      </a:solidFill>
                      <a:prstDash val="solid"/>
                    </a:lnT>
                    <a:lnB w="9525">
                      <a:solidFill>
                        <a:srgbClr val="9D9DA1"/>
                      </a:solidFill>
                      <a:prstDash val="solid"/>
                    </a:lnB>
                  </a:tcPr>
                </a:tc>
                <a:extLst>
                  <a:ext uri="{0D108BD9-81ED-4DB2-BD59-A6C34878D82A}">
                    <a16:rowId xmlns:a16="http://schemas.microsoft.com/office/drawing/2014/main" val="10000"/>
                  </a:ext>
                </a:extLst>
              </a:tr>
              <a:tr h="297815">
                <a:tc>
                  <a:txBody>
                    <a:bodyPr/>
                    <a:lstStyle/>
                    <a:p>
                      <a:pPr marL="25400">
                        <a:lnSpc>
                          <a:spcPct val="100000"/>
                        </a:lnSpc>
                        <a:spcBef>
                          <a:spcPts val="100"/>
                        </a:spcBef>
                      </a:pPr>
                      <a:r>
                        <a:rPr sz="2400" spc="-10" dirty="0">
                          <a:latin typeface="Times New Roman"/>
                          <a:cs typeface="Times New Roman"/>
                        </a:rPr>
                        <a:t>Aluminum</a:t>
                      </a:r>
                      <a:endParaRPr sz="2400" dirty="0">
                        <a:latin typeface="Times New Roman"/>
                        <a:cs typeface="Times New Roman"/>
                      </a:endParaRPr>
                    </a:p>
                  </a:txBody>
                  <a:tcPr marL="0" marR="0" marT="12700" marB="0">
                    <a:lnL w="9525">
                      <a:solidFill>
                        <a:srgbClr val="E0DFE3"/>
                      </a:solidFill>
                      <a:prstDash val="solid"/>
                    </a:lnL>
                    <a:lnR w="9525">
                      <a:solidFill>
                        <a:srgbClr val="9D9DA1"/>
                      </a:solidFill>
                      <a:prstDash val="solid"/>
                    </a:lnR>
                    <a:lnT w="9525">
                      <a:solidFill>
                        <a:srgbClr val="9D9DA1"/>
                      </a:solidFill>
                      <a:prstDash val="solid"/>
                    </a:lnT>
                  </a:tcPr>
                </a:tc>
                <a:tc>
                  <a:txBody>
                    <a:bodyPr/>
                    <a:lstStyle/>
                    <a:p>
                      <a:pPr marL="28575">
                        <a:lnSpc>
                          <a:spcPct val="100000"/>
                        </a:lnSpc>
                        <a:spcBef>
                          <a:spcPts val="100"/>
                        </a:spcBef>
                      </a:pPr>
                      <a:r>
                        <a:rPr sz="2400" dirty="0">
                          <a:latin typeface="Times New Roman"/>
                          <a:cs typeface="Times New Roman"/>
                        </a:rPr>
                        <a:t>6.89</a:t>
                      </a:r>
                      <a:r>
                        <a:rPr sz="2400" spc="-20" dirty="0">
                          <a:latin typeface="Times New Roman"/>
                          <a:cs typeface="Times New Roman"/>
                        </a:rPr>
                        <a:t> </a:t>
                      </a:r>
                      <a:r>
                        <a:rPr sz="2400" dirty="0">
                          <a:latin typeface="Times New Roman"/>
                          <a:cs typeface="Times New Roman"/>
                        </a:rPr>
                        <a:t>x</a:t>
                      </a:r>
                      <a:r>
                        <a:rPr sz="2400" spc="-10" dirty="0">
                          <a:latin typeface="Times New Roman"/>
                          <a:cs typeface="Times New Roman"/>
                        </a:rPr>
                        <a:t> </a:t>
                      </a:r>
                      <a:r>
                        <a:rPr sz="2400" spc="-20" dirty="0">
                          <a:latin typeface="Times New Roman"/>
                          <a:cs typeface="Times New Roman"/>
                        </a:rPr>
                        <a:t>10</a:t>
                      </a:r>
                      <a:r>
                        <a:rPr sz="2000" spc="-30" baseline="40123" dirty="0">
                          <a:latin typeface="Times New Roman"/>
                          <a:cs typeface="Times New Roman"/>
                        </a:rPr>
                        <a:t>10</a:t>
                      </a:r>
                      <a:endParaRPr sz="2000" baseline="40123" dirty="0">
                        <a:latin typeface="Times New Roman"/>
                        <a:cs typeface="Times New Roman"/>
                      </a:endParaRPr>
                    </a:p>
                  </a:txBody>
                  <a:tcPr marL="0" marR="0" marT="12700" marB="0">
                    <a:lnL w="9525">
                      <a:solidFill>
                        <a:srgbClr val="9D9DA1"/>
                      </a:solidFill>
                      <a:prstDash val="solid"/>
                    </a:lnL>
                    <a:lnR w="9525">
                      <a:solidFill>
                        <a:srgbClr val="9D9DA1"/>
                      </a:solidFill>
                      <a:prstDash val="solid"/>
                    </a:lnR>
                    <a:lnT w="9525">
                      <a:solidFill>
                        <a:srgbClr val="9D9DA1"/>
                      </a:solidFill>
                      <a:prstDash val="solid"/>
                    </a:lnT>
                  </a:tcPr>
                </a:tc>
                <a:extLst>
                  <a:ext uri="{0D108BD9-81ED-4DB2-BD59-A6C34878D82A}">
                    <a16:rowId xmlns:a16="http://schemas.microsoft.com/office/drawing/2014/main" val="10001"/>
                  </a:ext>
                </a:extLst>
              </a:tr>
              <a:tr h="306705">
                <a:tc>
                  <a:txBody>
                    <a:bodyPr/>
                    <a:lstStyle/>
                    <a:p>
                      <a:pPr marL="25400">
                        <a:lnSpc>
                          <a:spcPct val="100000"/>
                        </a:lnSpc>
                        <a:spcBef>
                          <a:spcPts val="175"/>
                        </a:spcBef>
                      </a:pPr>
                      <a:r>
                        <a:rPr sz="2400" spc="-10" dirty="0">
                          <a:latin typeface="Times New Roman"/>
                          <a:cs typeface="Times New Roman"/>
                        </a:rPr>
                        <a:t>Copper</a:t>
                      </a:r>
                      <a:endParaRPr sz="2400">
                        <a:latin typeface="Times New Roman"/>
                        <a:cs typeface="Times New Roman"/>
                      </a:endParaRPr>
                    </a:p>
                  </a:txBody>
                  <a:tcPr marL="0" marR="0" marT="22225" marB="0">
                    <a:lnL w="9525">
                      <a:solidFill>
                        <a:srgbClr val="E0DFE3"/>
                      </a:solidFill>
                      <a:prstDash val="solid"/>
                    </a:lnL>
                    <a:lnR w="9525">
                      <a:solidFill>
                        <a:srgbClr val="9D9DA1"/>
                      </a:solidFill>
                      <a:prstDash val="solid"/>
                    </a:lnR>
                  </a:tcPr>
                </a:tc>
                <a:tc>
                  <a:txBody>
                    <a:bodyPr/>
                    <a:lstStyle/>
                    <a:p>
                      <a:pPr marL="28575">
                        <a:lnSpc>
                          <a:spcPct val="100000"/>
                        </a:lnSpc>
                        <a:spcBef>
                          <a:spcPts val="175"/>
                        </a:spcBef>
                      </a:pPr>
                      <a:r>
                        <a:rPr sz="2400" dirty="0">
                          <a:latin typeface="Times New Roman"/>
                          <a:cs typeface="Times New Roman"/>
                        </a:rPr>
                        <a:t>11.73</a:t>
                      </a:r>
                      <a:r>
                        <a:rPr sz="2400" spc="-10" dirty="0">
                          <a:latin typeface="Times New Roman"/>
                          <a:cs typeface="Times New Roman"/>
                        </a:rPr>
                        <a:t> </a:t>
                      </a:r>
                      <a:r>
                        <a:rPr sz="2400" dirty="0">
                          <a:latin typeface="Times New Roman"/>
                          <a:cs typeface="Times New Roman"/>
                        </a:rPr>
                        <a:t>X</a:t>
                      </a:r>
                      <a:r>
                        <a:rPr sz="2400" spc="-25" dirty="0">
                          <a:latin typeface="Times New Roman"/>
                          <a:cs typeface="Times New Roman"/>
                        </a:rPr>
                        <a:t> </a:t>
                      </a:r>
                      <a:r>
                        <a:rPr sz="2400" dirty="0">
                          <a:latin typeface="Times New Roman"/>
                          <a:cs typeface="Times New Roman"/>
                        </a:rPr>
                        <a:t>10'°</a:t>
                      </a:r>
                      <a:r>
                        <a:rPr sz="2400" spc="-5" dirty="0">
                          <a:latin typeface="Times New Roman"/>
                          <a:cs typeface="Times New Roman"/>
                        </a:rPr>
                        <a:t> </a:t>
                      </a:r>
                      <a:r>
                        <a:rPr sz="2400" dirty="0">
                          <a:latin typeface="Times New Roman"/>
                          <a:cs typeface="Times New Roman"/>
                        </a:rPr>
                        <a:t>20.70</a:t>
                      </a:r>
                      <a:r>
                        <a:rPr sz="2400" spc="-5" dirty="0">
                          <a:latin typeface="Times New Roman"/>
                          <a:cs typeface="Times New Roman"/>
                        </a:rPr>
                        <a:t> </a:t>
                      </a:r>
                      <a:r>
                        <a:rPr sz="2400" dirty="0">
                          <a:latin typeface="Times New Roman"/>
                          <a:cs typeface="Times New Roman"/>
                        </a:rPr>
                        <a:t>X</a:t>
                      </a:r>
                      <a:r>
                        <a:rPr sz="2400" spc="-15" dirty="0">
                          <a:latin typeface="Times New Roman"/>
                          <a:cs typeface="Times New Roman"/>
                        </a:rPr>
                        <a:t> </a:t>
                      </a:r>
                      <a:r>
                        <a:rPr sz="2400" spc="-20" dirty="0">
                          <a:latin typeface="Times New Roman"/>
                          <a:cs typeface="Times New Roman"/>
                        </a:rPr>
                        <a:t>10</a:t>
                      </a:r>
                      <a:r>
                        <a:rPr sz="2000" spc="-30" baseline="40123" dirty="0">
                          <a:latin typeface="Times New Roman"/>
                          <a:cs typeface="Times New Roman"/>
                        </a:rPr>
                        <a:t>10</a:t>
                      </a:r>
                      <a:endParaRPr sz="2000" baseline="40123" dirty="0">
                        <a:latin typeface="Times New Roman"/>
                        <a:cs typeface="Times New Roman"/>
                      </a:endParaRPr>
                    </a:p>
                  </a:txBody>
                  <a:tcPr marL="0" marR="0" marT="22225" marB="0">
                    <a:lnL w="9525">
                      <a:solidFill>
                        <a:srgbClr val="9D9DA1"/>
                      </a:solidFill>
                      <a:prstDash val="solid"/>
                    </a:lnL>
                    <a:lnR w="9525">
                      <a:solidFill>
                        <a:srgbClr val="9D9DA1"/>
                      </a:solidFill>
                      <a:prstDash val="solid"/>
                    </a:lnR>
                  </a:tcPr>
                </a:tc>
                <a:extLst>
                  <a:ext uri="{0D108BD9-81ED-4DB2-BD59-A6C34878D82A}">
                    <a16:rowId xmlns:a16="http://schemas.microsoft.com/office/drawing/2014/main" val="10002"/>
                  </a:ext>
                </a:extLst>
              </a:tr>
              <a:tr h="678180">
                <a:tc>
                  <a:txBody>
                    <a:bodyPr/>
                    <a:lstStyle/>
                    <a:p>
                      <a:pPr marL="25400">
                        <a:lnSpc>
                          <a:spcPct val="100000"/>
                        </a:lnSpc>
                        <a:spcBef>
                          <a:spcPts val="170"/>
                        </a:spcBef>
                      </a:pPr>
                      <a:r>
                        <a:rPr sz="2400" spc="-10" dirty="0">
                          <a:latin typeface="Times New Roman"/>
                          <a:cs typeface="Times New Roman"/>
                        </a:rPr>
                        <a:t>Steel</a:t>
                      </a:r>
                      <a:endParaRPr sz="2400">
                        <a:latin typeface="Times New Roman"/>
                        <a:cs typeface="Times New Roman"/>
                      </a:endParaRPr>
                    </a:p>
                  </a:txBody>
                  <a:tcPr marL="0" marR="0" marT="21590" marB="0">
                    <a:lnL w="9525">
                      <a:solidFill>
                        <a:srgbClr val="E0DFE3"/>
                      </a:solidFill>
                      <a:prstDash val="solid"/>
                    </a:lnL>
                    <a:lnR w="9525">
                      <a:solidFill>
                        <a:srgbClr val="9D9DA1"/>
                      </a:solidFill>
                      <a:prstDash val="solid"/>
                    </a:lnR>
                    <a:lnB w="9525">
                      <a:solidFill>
                        <a:srgbClr val="9D9DA1"/>
                      </a:solidFill>
                      <a:prstDash val="solid"/>
                    </a:lnB>
                  </a:tcPr>
                </a:tc>
                <a:tc>
                  <a:txBody>
                    <a:bodyPr/>
                    <a:lstStyle/>
                    <a:p>
                      <a:pPr marL="28575">
                        <a:lnSpc>
                          <a:spcPct val="100000"/>
                        </a:lnSpc>
                        <a:spcBef>
                          <a:spcPts val="170"/>
                        </a:spcBef>
                      </a:pPr>
                      <a:r>
                        <a:rPr sz="2400" dirty="0">
                          <a:latin typeface="Times New Roman"/>
                          <a:cs typeface="Times New Roman"/>
                        </a:rPr>
                        <a:t>2.1</a:t>
                      </a:r>
                      <a:r>
                        <a:rPr sz="2400" spc="-10" dirty="0">
                          <a:latin typeface="Times New Roman"/>
                          <a:cs typeface="Times New Roman"/>
                        </a:rPr>
                        <a:t> </a:t>
                      </a:r>
                      <a:r>
                        <a:rPr sz="2400" dirty="0">
                          <a:latin typeface="Times New Roman"/>
                          <a:cs typeface="Times New Roman"/>
                        </a:rPr>
                        <a:t>x </a:t>
                      </a:r>
                      <a:r>
                        <a:rPr sz="2400" spc="-25" dirty="0">
                          <a:latin typeface="Times New Roman"/>
                          <a:cs typeface="Times New Roman"/>
                        </a:rPr>
                        <a:t>10</a:t>
                      </a:r>
                      <a:r>
                        <a:rPr sz="2000" spc="-37" baseline="40123" dirty="0">
                          <a:latin typeface="Times New Roman"/>
                          <a:cs typeface="Times New Roman"/>
                        </a:rPr>
                        <a:t>8</a:t>
                      </a:r>
                      <a:endParaRPr sz="2000" baseline="40123" dirty="0">
                        <a:latin typeface="Times New Roman"/>
                        <a:cs typeface="Times New Roman"/>
                      </a:endParaRPr>
                    </a:p>
                  </a:txBody>
                  <a:tcPr marL="0" marR="0" marT="21590" marB="0">
                    <a:lnL w="9525">
                      <a:solidFill>
                        <a:srgbClr val="9D9DA1"/>
                      </a:solidFill>
                      <a:prstDash val="solid"/>
                    </a:lnL>
                    <a:lnR w="9525">
                      <a:solidFill>
                        <a:srgbClr val="9D9DA1"/>
                      </a:solidFill>
                      <a:prstDash val="solid"/>
                    </a:lnR>
                    <a:lnB w="9525">
                      <a:solidFill>
                        <a:srgbClr val="9D9DA1"/>
                      </a:solidFill>
                      <a:prstDash val="solid"/>
                    </a:lnB>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4367008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4216374-E7D6-4C74-ADA3-2C9987A1DEB2}" type="slidenum">
              <a:rPr lang="en-US" smtClean="0"/>
              <a:pPr/>
              <a:t>23</a:t>
            </a:fld>
            <a:endParaRPr lang="en-US"/>
          </a:p>
        </p:txBody>
      </p:sp>
      <p:sp>
        <p:nvSpPr>
          <p:cNvPr id="6" name="TextBox 5"/>
          <p:cNvSpPr txBox="1"/>
          <p:nvPr/>
        </p:nvSpPr>
        <p:spPr>
          <a:xfrm>
            <a:off x="228600" y="1143000"/>
            <a:ext cx="5257800" cy="369332"/>
          </a:xfrm>
          <a:prstGeom prst="rect">
            <a:avLst/>
          </a:prstGeom>
          <a:noFill/>
        </p:spPr>
        <p:txBody>
          <a:bodyPr wrap="square" lIns="91429" tIns="45715" rIns="91429" bIns="45715" rtlCol="0">
            <a:spAutoFit/>
          </a:bodyPr>
          <a:lstStyle/>
          <a:p>
            <a:endParaRPr lang="en-US" dirty="0">
              <a:solidFill>
                <a:srgbClr val="000000"/>
              </a:solidFill>
            </a:endParaRPr>
          </a:p>
        </p:txBody>
      </p:sp>
      <p:sp>
        <p:nvSpPr>
          <p:cNvPr id="7" name="Rectangle 6"/>
          <p:cNvSpPr/>
          <p:nvPr/>
        </p:nvSpPr>
        <p:spPr>
          <a:xfrm>
            <a:off x="228606" y="533457"/>
            <a:ext cx="6324601" cy="3815009"/>
          </a:xfrm>
          <a:prstGeom prst="rect">
            <a:avLst/>
          </a:prstGeom>
        </p:spPr>
        <p:txBody>
          <a:bodyPr wrap="square" lIns="91429" tIns="45715" rIns="91429" bIns="45715">
            <a:spAutoFit/>
          </a:bodyPr>
          <a:lstStyle/>
          <a:p>
            <a:pPr marL="50800" marR="43180" algn="just">
              <a:lnSpc>
                <a:spcPct val="143900"/>
              </a:lnSpc>
            </a:pPr>
            <a:r>
              <a:rPr lang="en-GB" sz="2400" b="1" dirty="0">
                <a:latin typeface="Times New Roman"/>
                <a:cs typeface="Times New Roman"/>
              </a:rPr>
              <a:t>Strain hardening </a:t>
            </a:r>
            <a:r>
              <a:rPr lang="en-GB" sz="2400" dirty="0">
                <a:latin typeface="Times New Roman"/>
                <a:cs typeface="Times New Roman"/>
              </a:rPr>
              <a:t>refers to a material becoming stronger and harder with increasing strain, while strain softening means a material becomes weaker with increasing strain; essentially, in </a:t>
            </a:r>
            <a:r>
              <a:rPr lang="en-GB" sz="2400" b="1" dirty="0">
                <a:latin typeface="Times New Roman"/>
                <a:cs typeface="Times New Roman"/>
              </a:rPr>
              <a:t>strain hardening</a:t>
            </a:r>
            <a:r>
              <a:rPr lang="en-GB" sz="2400" dirty="0">
                <a:latin typeface="Times New Roman"/>
                <a:cs typeface="Times New Roman"/>
              </a:rPr>
              <a:t>, stress increases with deformation, whereas in </a:t>
            </a:r>
            <a:r>
              <a:rPr lang="en-GB" sz="2400" b="1" dirty="0">
                <a:latin typeface="Times New Roman"/>
                <a:cs typeface="Times New Roman"/>
              </a:rPr>
              <a:t>strain softening</a:t>
            </a:r>
            <a:r>
              <a:rPr lang="en-GB" sz="2400" dirty="0">
                <a:latin typeface="Times New Roman"/>
                <a:cs typeface="Times New Roman"/>
              </a:rPr>
              <a:t>, stress decreases with deformation as strain increases.</a:t>
            </a:r>
            <a:endParaRPr lang="en-GB" sz="2400" dirty="0">
              <a:solidFill>
                <a:srgbClr val="000000"/>
              </a:solidFill>
              <a:latin typeface="Times New Roman" pitchFamily="18" charset="0"/>
              <a:cs typeface="Times New Roman" pitchFamily="18" charset="0"/>
            </a:endParaRPr>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89714" y="609600"/>
            <a:ext cx="5275880"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467502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3960524" y="2256473"/>
            <a:ext cx="4363399" cy="1723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9" tIns="45715" rIns="91429" bIns="45715" numCol="1" anchor="ctr" anchorCtr="0" compatLnSpc="1">
            <a:prstTxWarp prst="textNoShape">
              <a:avLst/>
            </a:prstTxWarp>
            <a:spAutoFit/>
          </a:bodyPr>
          <a:lstStyle/>
          <a:p>
            <a:pPr algn="ctr" eaLnBrk="0" fontAlgn="base" hangingPunct="0">
              <a:spcBef>
                <a:spcPct val="0"/>
              </a:spcBef>
              <a:spcAft>
                <a:spcPct val="0"/>
              </a:spcAft>
            </a:pPr>
            <a:r>
              <a:rPr lang="en-US" sz="6000" b="1" dirty="0">
                <a:solidFill>
                  <a:srgbClr val="000000"/>
                </a:solidFill>
                <a:latin typeface="Times New Roman" pitchFamily="18" charset="0"/>
                <a:ea typeface="Times New Roman" pitchFamily="18" charset="0"/>
                <a:cs typeface="Times New Roman" pitchFamily="18" charset="0"/>
              </a:rPr>
              <a:t>Week 4</a:t>
            </a:r>
          </a:p>
          <a:p>
            <a:pPr algn="ctr" eaLnBrk="0" fontAlgn="base" hangingPunct="0">
              <a:spcBef>
                <a:spcPct val="0"/>
              </a:spcBef>
              <a:spcAft>
                <a:spcPct val="0"/>
              </a:spcAft>
            </a:pPr>
            <a:r>
              <a:rPr lang="en-US" sz="2800" b="1" dirty="0">
                <a:solidFill>
                  <a:srgbClr val="000000"/>
                </a:solidFill>
                <a:latin typeface="Times New Roman" pitchFamily="18" charset="0"/>
                <a:cs typeface="Times New Roman" pitchFamily="18" charset="0"/>
              </a:rPr>
              <a:t>Pages (25-28)</a:t>
            </a:r>
            <a:endParaRPr lang="en-US" sz="2800" dirty="0">
              <a:solidFill>
                <a:srgbClr val="000000"/>
              </a:solidFill>
              <a:latin typeface="Times New Roman" pitchFamily="18" charset="0"/>
              <a:cs typeface="Times New Roman" pitchFamily="18" charset="0"/>
            </a:endParaRPr>
          </a:p>
          <a:p>
            <a:pPr eaLnBrk="0" fontAlgn="base" hangingPunct="0">
              <a:spcBef>
                <a:spcPct val="0"/>
              </a:spcBef>
              <a:spcAft>
                <a:spcPct val="0"/>
              </a:spcAft>
            </a:pPr>
            <a:endParaRPr lang="en-US" dirty="0">
              <a:solidFill>
                <a:srgbClr val="000000"/>
              </a:solidFill>
              <a:latin typeface="Arial" panose="020B0604020202020204" pitchFamily="34" charset="0"/>
            </a:endParaRPr>
          </a:p>
        </p:txBody>
      </p:sp>
      <p:sp>
        <p:nvSpPr>
          <p:cNvPr id="2" name="Slide Number Placeholder 1"/>
          <p:cNvSpPr>
            <a:spLocks noGrp="1"/>
          </p:cNvSpPr>
          <p:nvPr>
            <p:ph type="sldNum" sz="quarter" idx="12"/>
          </p:nvPr>
        </p:nvSpPr>
        <p:spPr/>
        <p:txBody>
          <a:bodyPr/>
          <a:lstStyle/>
          <a:p>
            <a:fld id="{34216374-E7D6-4C74-ADA3-2C9987A1DEB2}" type="slidenum">
              <a:rPr lang="en-US" smtClean="0"/>
              <a:pPr/>
              <a:t>24</a:t>
            </a:fld>
            <a:endParaRPr lang="en-US"/>
          </a:p>
        </p:txBody>
      </p:sp>
      <p:sp>
        <p:nvSpPr>
          <p:cNvPr id="3" name="TextBox 2"/>
          <p:cNvSpPr txBox="1"/>
          <p:nvPr/>
        </p:nvSpPr>
        <p:spPr>
          <a:xfrm>
            <a:off x="2057401" y="976568"/>
            <a:ext cx="8305800" cy="923320"/>
          </a:xfrm>
          <a:prstGeom prst="rect">
            <a:avLst/>
          </a:prstGeom>
          <a:noFill/>
        </p:spPr>
        <p:txBody>
          <a:bodyPr wrap="square" lIns="91429" tIns="45715" rIns="91429" bIns="45715" rtlCol="0">
            <a:spAutoFit/>
          </a:bodyPr>
          <a:lstStyle/>
          <a:p>
            <a:pPr algn="ctr"/>
            <a:r>
              <a:rPr lang="en-US" sz="5400" b="1" dirty="0">
                <a:solidFill>
                  <a:srgbClr val="0070C0"/>
                </a:solidFill>
                <a:latin typeface="Times New Roman" panose="02020603050405020304" pitchFamily="18" charset="0"/>
                <a:cs typeface="Times New Roman" panose="02020603050405020304" pitchFamily="18" charset="0"/>
              </a:rPr>
              <a:t>Basic Materials Properties</a:t>
            </a:r>
          </a:p>
        </p:txBody>
      </p:sp>
    </p:spTree>
    <p:extLst>
      <p:ext uri="{BB962C8B-B14F-4D97-AF65-F5344CB8AC3E}">
        <p14:creationId xmlns:p14="http://schemas.microsoft.com/office/powerpoint/2010/main" val="24874894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4216374-E7D6-4C74-ADA3-2C9987A1DEB2}" type="slidenum">
              <a:rPr lang="en-US" smtClean="0"/>
              <a:pPr/>
              <a:t>25</a:t>
            </a:fld>
            <a:endParaRPr lang="en-US"/>
          </a:p>
        </p:txBody>
      </p:sp>
      <p:sp>
        <p:nvSpPr>
          <p:cNvPr id="6" name="TextBox 5"/>
          <p:cNvSpPr txBox="1"/>
          <p:nvPr/>
        </p:nvSpPr>
        <p:spPr>
          <a:xfrm>
            <a:off x="228600" y="1143000"/>
            <a:ext cx="5257800" cy="369332"/>
          </a:xfrm>
          <a:prstGeom prst="rect">
            <a:avLst/>
          </a:prstGeom>
          <a:noFill/>
        </p:spPr>
        <p:txBody>
          <a:bodyPr wrap="square" lIns="91429" tIns="45715" rIns="91429" bIns="45715" rtlCol="0">
            <a:spAutoFit/>
          </a:bodyPr>
          <a:lstStyle/>
          <a:p>
            <a:endParaRPr lang="en-US" dirty="0">
              <a:solidFill>
                <a:srgbClr val="000000"/>
              </a:solidFill>
            </a:endParaRPr>
          </a:p>
        </p:txBody>
      </p:sp>
      <p:sp>
        <p:nvSpPr>
          <p:cNvPr id="7" name="Rectangle 6"/>
          <p:cNvSpPr/>
          <p:nvPr/>
        </p:nvSpPr>
        <p:spPr>
          <a:xfrm>
            <a:off x="228600" y="228600"/>
            <a:ext cx="5943600" cy="6043952"/>
          </a:xfrm>
          <a:prstGeom prst="rect">
            <a:avLst/>
          </a:prstGeom>
        </p:spPr>
        <p:txBody>
          <a:bodyPr wrap="square" lIns="91429" tIns="45715" rIns="91429" bIns="45715">
            <a:spAutoFit/>
          </a:bodyPr>
          <a:lstStyle/>
          <a:p>
            <a:pPr marL="12700">
              <a:spcBef>
                <a:spcPts val="925"/>
              </a:spcBef>
            </a:pPr>
            <a:r>
              <a:rPr lang="en-GB" sz="2400" b="1" spc="-10" dirty="0">
                <a:latin typeface="Times New Roman"/>
                <a:cs typeface="Times New Roman"/>
              </a:rPr>
              <a:t>Ductility:</a:t>
            </a:r>
            <a:endParaRPr lang="en-GB" sz="2400" dirty="0">
              <a:latin typeface="Times New Roman"/>
              <a:cs typeface="Times New Roman"/>
            </a:endParaRPr>
          </a:p>
          <a:p>
            <a:pPr marL="12700" marR="5080" algn="just">
              <a:lnSpc>
                <a:spcPct val="103600"/>
              </a:lnSpc>
              <a:spcBef>
                <a:spcPts val="770"/>
              </a:spcBef>
            </a:pPr>
            <a:r>
              <a:rPr lang="en-GB" sz="2400" dirty="0">
                <a:latin typeface="Times New Roman"/>
                <a:cs typeface="Times New Roman"/>
              </a:rPr>
              <a:t>Ductility</a:t>
            </a:r>
            <a:r>
              <a:rPr lang="en-GB" sz="2400" spc="55" dirty="0">
                <a:latin typeface="Times New Roman"/>
                <a:cs typeface="Times New Roman"/>
              </a:rPr>
              <a:t> </a:t>
            </a:r>
            <a:r>
              <a:rPr lang="en-GB" sz="2400" dirty="0">
                <a:latin typeface="Times New Roman"/>
                <a:cs typeface="Times New Roman"/>
              </a:rPr>
              <a:t>describes</a:t>
            </a:r>
            <a:r>
              <a:rPr lang="en-GB" sz="2400" spc="65" dirty="0">
                <a:latin typeface="Times New Roman"/>
                <a:cs typeface="Times New Roman"/>
              </a:rPr>
              <a:t> </a:t>
            </a:r>
            <a:r>
              <a:rPr lang="en-GB" sz="2400" dirty="0">
                <a:latin typeface="Times New Roman"/>
                <a:cs typeface="Times New Roman"/>
              </a:rPr>
              <a:t>the</a:t>
            </a:r>
            <a:r>
              <a:rPr lang="en-GB" sz="2400" spc="75" dirty="0">
                <a:latin typeface="Times New Roman"/>
                <a:cs typeface="Times New Roman"/>
              </a:rPr>
              <a:t> </a:t>
            </a:r>
            <a:r>
              <a:rPr lang="en-GB" sz="2400" dirty="0">
                <a:latin typeface="Times New Roman"/>
                <a:cs typeface="Times New Roman"/>
              </a:rPr>
              <a:t>extent</a:t>
            </a:r>
            <a:r>
              <a:rPr lang="en-GB" sz="2400" spc="65" dirty="0">
                <a:latin typeface="Times New Roman"/>
                <a:cs typeface="Times New Roman"/>
              </a:rPr>
              <a:t> </a:t>
            </a:r>
            <a:r>
              <a:rPr lang="en-GB" sz="2400" dirty="0">
                <a:latin typeface="Times New Roman"/>
                <a:cs typeface="Times New Roman"/>
              </a:rPr>
              <a:t>to</a:t>
            </a:r>
            <a:r>
              <a:rPr lang="en-GB" sz="2400" spc="75" dirty="0">
                <a:latin typeface="Times New Roman"/>
                <a:cs typeface="Times New Roman"/>
              </a:rPr>
              <a:t> </a:t>
            </a:r>
            <a:r>
              <a:rPr lang="en-GB" sz="2400" dirty="0">
                <a:latin typeface="Times New Roman"/>
                <a:cs typeface="Times New Roman"/>
              </a:rPr>
              <a:t>which</a:t>
            </a:r>
            <a:r>
              <a:rPr lang="en-GB" sz="2400" spc="75" dirty="0">
                <a:latin typeface="Times New Roman"/>
                <a:cs typeface="Times New Roman"/>
              </a:rPr>
              <a:t> </a:t>
            </a:r>
            <a:r>
              <a:rPr lang="en-GB" sz="2400" dirty="0">
                <a:latin typeface="Times New Roman"/>
                <a:cs typeface="Times New Roman"/>
              </a:rPr>
              <a:t>a</a:t>
            </a:r>
            <a:r>
              <a:rPr lang="en-GB" sz="2400" spc="55" dirty="0">
                <a:latin typeface="Times New Roman"/>
                <a:cs typeface="Times New Roman"/>
              </a:rPr>
              <a:t> </a:t>
            </a:r>
            <a:r>
              <a:rPr lang="en-GB" sz="2400" dirty="0">
                <a:latin typeface="Times New Roman"/>
                <a:cs typeface="Times New Roman"/>
              </a:rPr>
              <a:t>material</a:t>
            </a:r>
            <a:r>
              <a:rPr lang="en-GB" sz="2400" spc="75" dirty="0">
                <a:latin typeface="Times New Roman"/>
                <a:cs typeface="Times New Roman"/>
              </a:rPr>
              <a:t> </a:t>
            </a:r>
            <a:r>
              <a:rPr lang="en-GB" sz="2400" dirty="0">
                <a:latin typeface="Times New Roman"/>
                <a:cs typeface="Times New Roman"/>
              </a:rPr>
              <a:t>(or</a:t>
            </a:r>
            <a:r>
              <a:rPr lang="en-GB" sz="2400" spc="60" dirty="0">
                <a:latin typeface="Times New Roman"/>
                <a:cs typeface="Times New Roman"/>
              </a:rPr>
              <a:t> </a:t>
            </a:r>
            <a:r>
              <a:rPr lang="en-GB" sz="2400" dirty="0">
                <a:latin typeface="Times New Roman"/>
                <a:cs typeface="Times New Roman"/>
              </a:rPr>
              <a:t>structure)</a:t>
            </a:r>
            <a:r>
              <a:rPr lang="en-GB" sz="2400" spc="75" dirty="0">
                <a:latin typeface="Times New Roman"/>
                <a:cs typeface="Times New Roman"/>
              </a:rPr>
              <a:t> </a:t>
            </a:r>
            <a:r>
              <a:rPr lang="en-GB" sz="2400" dirty="0">
                <a:latin typeface="Times New Roman"/>
                <a:cs typeface="Times New Roman"/>
              </a:rPr>
              <a:t>can</a:t>
            </a:r>
            <a:r>
              <a:rPr lang="en-GB" sz="2400" spc="70" dirty="0">
                <a:latin typeface="Times New Roman"/>
                <a:cs typeface="Times New Roman"/>
              </a:rPr>
              <a:t> </a:t>
            </a:r>
            <a:r>
              <a:rPr lang="en-GB" sz="2400" dirty="0">
                <a:latin typeface="Times New Roman"/>
                <a:cs typeface="Times New Roman"/>
              </a:rPr>
              <a:t>undergo</a:t>
            </a:r>
            <a:r>
              <a:rPr lang="en-GB" sz="2400" spc="65" dirty="0">
                <a:latin typeface="Times New Roman"/>
                <a:cs typeface="Times New Roman"/>
              </a:rPr>
              <a:t> </a:t>
            </a:r>
            <a:r>
              <a:rPr lang="en-GB" sz="2400" spc="-10" dirty="0">
                <a:latin typeface="Times New Roman"/>
                <a:cs typeface="Times New Roman"/>
              </a:rPr>
              <a:t>large </a:t>
            </a:r>
            <a:r>
              <a:rPr lang="en-GB" sz="2400" dirty="0">
                <a:latin typeface="Times New Roman"/>
                <a:cs typeface="Times New Roman"/>
              </a:rPr>
              <a:t>deformations</a:t>
            </a:r>
            <a:r>
              <a:rPr lang="en-GB" sz="2400" spc="415" dirty="0">
                <a:latin typeface="Times New Roman"/>
                <a:cs typeface="Times New Roman"/>
              </a:rPr>
              <a:t> </a:t>
            </a:r>
            <a:r>
              <a:rPr lang="en-GB" sz="2400" dirty="0">
                <a:latin typeface="Times New Roman"/>
                <a:cs typeface="Times New Roman"/>
              </a:rPr>
              <a:t>before</a:t>
            </a:r>
            <a:r>
              <a:rPr lang="en-GB" sz="2400" spc="400" dirty="0">
                <a:latin typeface="Times New Roman"/>
                <a:cs typeface="Times New Roman"/>
              </a:rPr>
              <a:t> </a:t>
            </a:r>
            <a:r>
              <a:rPr lang="en-GB" sz="2400" dirty="0">
                <a:latin typeface="Times New Roman"/>
                <a:cs typeface="Times New Roman"/>
              </a:rPr>
              <a:t>fracture.</a:t>
            </a:r>
            <a:r>
              <a:rPr lang="en-GB" sz="2400" spc="409" dirty="0">
                <a:latin typeface="Times New Roman"/>
                <a:cs typeface="Times New Roman"/>
              </a:rPr>
              <a:t> </a:t>
            </a:r>
            <a:r>
              <a:rPr lang="en-GB" sz="2400" dirty="0">
                <a:latin typeface="Times New Roman"/>
                <a:cs typeface="Times New Roman"/>
              </a:rPr>
              <a:t>The</a:t>
            </a:r>
            <a:r>
              <a:rPr lang="en-GB" sz="2400" spc="415" dirty="0">
                <a:latin typeface="Times New Roman"/>
                <a:cs typeface="Times New Roman"/>
              </a:rPr>
              <a:t> </a:t>
            </a:r>
            <a:r>
              <a:rPr lang="en-GB" sz="2400" dirty="0">
                <a:latin typeface="Times New Roman"/>
                <a:cs typeface="Times New Roman"/>
              </a:rPr>
              <a:t>term</a:t>
            </a:r>
            <a:r>
              <a:rPr lang="en-GB" sz="2400" spc="400" dirty="0">
                <a:latin typeface="Times New Roman"/>
                <a:cs typeface="Times New Roman"/>
              </a:rPr>
              <a:t> </a:t>
            </a:r>
            <a:r>
              <a:rPr lang="en-GB" sz="2400" dirty="0">
                <a:latin typeface="Times New Roman"/>
                <a:cs typeface="Times New Roman"/>
              </a:rPr>
              <a:t>is</a:t>
            </a:r>
            <a:r>
              <a:rPr lang="en-GB" sz="2400" spc="409" dirty="0">
                <a:latin typeface="Times New Roman"/>
                <a:cs typeface="Times New Roman"/>
              </a:rPr>
              <a:t> </a:t>
            </a:r>
            <a:r>
              <a:rPr lang="en-GB" sz="2400" dirty="0">
                <a:latin typeface="Times New Roman"/>
                <a:cs typeface="Times New Roman"/>
              </a:rPr>
              <a:t>used</a:t>
            </a:r>
            <a:r>
              <a:rPr lang="en-GB" sz="2400" spc="415" dirty="0">
                <a:latin typeface="Times New Roman"/>
                <a:cs typeface="Times New Roman"/>
              </a:rPr>
              <a:t> </a:t>
            </a:r>
            <a:r>
              <a:rPr lang="en-GB" sz="2400" dirty="0">
                <a:latin typeface="Times New Roman"/>
                <a:cs typeface="Times New Roman"/>
              </a:rPr>
              <a:t>in</a:t>
            </a:r>
            <a:r>
              <a:rPr lang="en-GB" sz="2400" spc="415" dirty="0">
                <a:latin typeface="Times New Roman"/>
                <a:cs typeface="Times New Roman"/>
              </a:rPr>
              <a:t> </a:t>
            </a:r>
            <a:r>
              <a:rPr lang="en-GB" sz="2400" dirty="0">
                <a:latin typeface="Times New Roman"/>
                <a:cs typeface="Times New Roman"/>
              </a:rPr>
              <a:t>earthquake</a:t>
            </a:r>
            <a:r>
              <a:rPr lang="en-GB" sz="2400" spc="415" dirty="0">
                <a:latin typeface="Times New Roman"/>
                <a:cs typeface="Times New Roman"/>
              </a:rPr>
              <a:t> </a:t>
            </a:r>
            <a:r>
              <a:rPr lang="en-GB" sz="2400" dirty="0">
                <a:latin typeface="Times New Roman"/>
                <a:cs typeface="Times New Roman"/>
              </a:rPr>
              <a:t>engineering</a:t>
            </a:r>
            <a:r>
              <a:rPr lang="en-GB" sz="2400" spc="409" dirty="0">
                <a:latin typeface="Times New Roman"/>
                <a:cs typeface="Times New Roman"/>
              </a:rPr>
              <a:t> </a:t>
            </a:r>
            <a:r>
              <a:rPr lang="en-GB" sz="2400" spc="-25" dirty="0">
                <a:latin typeface="Times New Roman"/>
                <a:cs typeface="Times New Roman"/>
              </a:rPr>
              <a:t>to </a:t>
            </a:r>
            <a:r>
              <a:rPr lang="en-GB" sz="2400" dirty="0">
                <a:latin typeface="Times New Roman"/>
                <a:cs typeface="Times New Roman"/>
              </a:rPr>
              <a:t>designate</a:t>
            </a:r>
            <a:r>
              <a:rPr lang="en-GB" sz="2400" spc="55" dirty="0">
                <a:latin typeface="Times New Roman"/>
                <a:cs typeface="Times New Roman"/>
              </a:rPr>
              <a:t> </a:t>
            </a:r>
            <a:r>
              <a:rPr lang="en-GB" sz="2400" dirty="0">
                <a:latin typeface="Times New Roman"/>
                <a:cs typeface="Times New Roman"/>
              </a:rPr>
              <a:t>how</a:t>
            </a:r>
            <a:r>
              <a:rPr lang="en-GB" sz="2400" spc="65" dirty="0">
                <a:latin typeface="Times New Roman"/>
                <a:cs typeface="Times New Roman"/>
              </a:rPr>
              <a:t> </a:t>
            </a:r>
            <a:r>
              <a:rPr lang="en-GB" sz="2400" dirty="0">
                <a:latin typeface="Times New Roman"/>
                <a:cs typeface="Times New Roman"/>
              </a:rPr>
              <a:t>well</a:t>
            </a:r>
            <a:r>
              <a:rPr lang="en-GB" sz="2400" spc="70" dirty="0">
                <a:latin typeface="Times New Roman"/>
                <a:cs typeface="Times New Roman"/>
              </a:rPr>
              <a:t> </a:t>
            </a:r>
            <a:r>
              <a:rPr lang="en-GB" sz="2400" dirty="0">
                <a:latin typeface="Times New Roman"/>
                <a:cs typeface="Times New Roman"/>
              </a:rPr>
              <a:t>a</a:t>
            </a:r>
            <a:r>
              <a:rPr lang="en-GB" sz="2400" spc="60" dirty="0">
                <a:latin typeface="Times New Roman"/>
                <a:cs typeface="Times New Roman"/>
              </a:rPr>
              <a:t> </a:t>
            </a:r>
            <a:r>
              <a:rPr lang="en-GB" sz="2400" dirty="0">
                <a:latin typeface="Times New Roman"/>
                <a:cs typeface="Times New Roman"/>
              </a:rPr>
              <a:t>building</a:t>
            </a:r>
            <a:r>
              <a:rPr lang="en-GB" sz="2400" spc="75" dirty="0">
                <a:latin typeface="Times New Roman"/>
                <a:cs typeface="Times New Roman"/>
              </a:rPr>
              <a:t> </a:t>
            </a:r>
            <a:r>
              <a:rPr lang="en-GB" sz="2400" dirty="0">
                <a:latin typeface="Times New Roman"/>
                <a:cs typeface="Times New Roman"/>
              </a:rPr>
              <a:t>will</a:t>
            </a:r>
            <a:r>
              <a:rPr lang="en-GB" sz="2400" spc="70" dirty="0">
                <a:latin typeface="Times New Roman"/>
                <a:cs typeface="Times New Roman"/>
              </a:rPr>
              <a:t> </a:t>
            </a:r>
            <a:r>
              <a:rPr lang="en-GB" sz="2400" dirty="0">
                <a:latin typeface="Times New Roman"/>
                <a:cs typeface="Times New Roman"/>
              </a:rPr>
              <a:t>endure</a:t>
            </a:r>
            <a:r>
              <a:rPr lang="en-GB" sz="2400" spc="60" dirty="0">
                <a:latin typeface="Times New Roman"/>
                <a:cs typeface="Times New Roman"/>
              </a:rPr>
              <a:t> </a:t>
            </a:r>
            <a:r>
              <a:rPr lang="en-GB" sz="2400" dirty="0">
                <a:latin typeface="Times New Roman"/>
                <a:cs typeface="Times New Roman"/>
              </a:rPr>
              <a:t>large</a:t>
            </a:r>
            <a:r>
              <a:rPr lang="en-GB" sz="2400" spc="70" dirty="0">
                <a:latin typeface="Times New Roman"/>
                <a:cs typeface="Times New Roman"/>
              </a:rPr>
              <a:t> </a:t>
            </a:r>
            <a:r>
              <a:rPr lang="en-GB" sz="2400" dirty="0">
                <a:latin typeface="Times New Roman"/>
                <a:cs typeface="Times New Roman"/>
              </a:rPr>
              <a:t>lateral</a:t>
            </a:r>
            <a:r>
              <a:rPr lang="en-GB" sz="2400" spc="70" dirty="0">
                <a:latin typeface="Times New Roman"/>
                <a:cs typeface="Times New Roman"/>
              </a:rPr>
              <a:t> </a:t>
            </a:r>
            <a:r>
              <a:rPr lang="en-GB" sz="2400" dirty="0">
                <a:latin typeface="Times New Roman"/>
                <a:cs typeface="Times New Roman"/>
              </a:rPr>
              <a:t>displacements</a:t>
            </a:r>
            <a:r>
              <a:rPr lang="en-GB" sz="2400" spc="65" dirty="0">
                <a:latin typeface="Times New Roman"/>
                <a:cs typeface="Times New Roman"/>
              </a:rPr>
              <a:t> </a:t>
            </a:r>
            <a:r>
              <a:rPr lang="en-GB" sz="2400" dirty="0">
                <a:latin typeface="Times New Roman"/>
                <a:cs typeface="Times New Roman"/>
              </a:rPr>
              <a:t>imposed</a:t>
            </a:r>
            <a:r>
              <a:rPr lang="en-GB" sz="2400" spc="70" dirty="0">
                <a:latin typeface="Times New Roman"/>
                <a:cs typeface="Times New Roman"/>
              </a:rPr>
              <a:t> </a:t>
            </a:r>
            <a:r>
              <a:rPr lang="en-GB" sz="2400" spc="-25" dirty="0">
                <a:latin typeface="Times New Roman"/>
                <a:cs typeface="Times New Roman"/>
              </a:rPr>
              <a:t>by </a:t>
            </a:r>
            <a:r>
              <a:rPr lang="en-GB" sz="2400" dirty="0">
                <a:latin typeface="Times New Roman"/>
                <a:cs typeface="Times New Roman"/>
              </a:rPr>
              <a:t>ground</a:t>
            </a:r>
            <a:r>
              <a:rPr lang="en-GB" sz="2400" spc="-35" dirty="0">
                <a:latin typeface="Times New Roman"/>
                <a:cs typeface="Times New Roman"/>
              </a:rPr>
              <a:t> </a:t>
            </a:r>
            <a:r>
              <a:rPr lang="en-GB" sz="2400" spc="-10" dirty="0">
                <a:latin typeface="Times New Roman"/>
                <a:cs typeface="Times New Roman"/>
              </a:rPr>
              <a:t>shaking.</a:t>
            </a:r>
            <a:endParaRPr lang="en-GB" sz="2400" dirty="0">
              <a:latin typeface="Times New Roman"/>
              <a:cs typeface="Times New Roman"/>
            </a:endParaRPr>
          </a:p>
          <a:p>
            <a:pPr marL="12700" marR="5080" algn="just">
              <a:lnSpc>
                <a:spcPct val="103600"/>
              </a:lnSpc>
              <a:spcBef>
                <a:spcPts val="790"/>
              </a:spcBef>
            </a:pPr>
            <a:r>
              <a:rPr lang="en-GB" sz="2400" dirty="0">
                <a:latin typeface="Times New Roman"/>
                <a:cs typeface="Times New Roman"/>
              </a:rPr>
              <a:t>A</a:t>
            </a:r>
            <a:r>
              <a:rPr lang="en-GB" sz="2400" spc="80" dirty="0">
                <a:latin typeface="Times New Roman"/>
                <a:cs typeface="Times New Roman"/>
              </a:rPr>
              <a:t> </a:t>
            </a:r>
            <a:r>
              <a:rPr lang="en-GB" sz="2400" dirty="0">
                <a:latin typeface="Times New Roman"/>
                <a:cs typeface="Times New Roman"/>
              </a:rPr>
              <a:t>ductile</a:t>
            </a:r>
            <a:r>
              <a:rPr lang="en-GB" sz="2400" spc="85" dirty="0">
                <a:latin typeface="Times New Roman"/>
                <a:cs typeface="Times New Roman"/>
              </a:rPr>
              <a:t> </a:t>
            </a:r>
            <a:r>
              <a:rPr lang="en-GB" sz="2400" dirty="0">
                <a:latin typeface="Times New Roman"/>
                <a:cs typeface="Times New Roman"/>
              </a:rPr>
              <a:t>structure's</a:t>
            </a:r>
            <a:r>
              <a:rPr lang="en-GB" sz="2400" spc="70" dirty="0">
                <a:latin typeface="Times New Roman"/>
                <a:cs typeface="Times New Roman"/>
              </a:rPr>
              <a:t> </a:t>
            </a:r>
            <a:r>
              <a:rPr lang="en-GB" sz="2400" dirty="0">
                <a:latin typeface="Times New Roman"/>
                <a:cs typeface="Times New Roman"/>
              </a:rPr>
              <a:t>ability</a:t>
            </a:r>
            <a:r>
              <a:rPr lang="en-GB" sz="2400" spc="65" dirty="0">
                <a:latin typeface="Times New Roman"/>
                <a:cs typeface="Times New Roman"/>
              </a:rPr>
              <a:t> </a:t>
            </a:r>
            <a:r>
              <a:rPr lang="en-GB" sz="2400" dirty="0">
                <a:latin typeface="Times New Roman"/>
                <a:cs typeface="Times New Roman"/>
              </a:rPr>
              <a:t>to</a:t>
            </a:r>
            <a:r>
              <a:rPr lang="en-GB" sz="2400" spc="105" dirty="0">
                <a:latin typeface="Times New Roman"/>
                <a:cs typeface="Times New Roman"/>
              </a:rPr>
              <a:t> </a:t>
            </a:r>
            <a:r>
              <a:rPr lang="en-GB" sz="2400" dirty="0">
                <a:latin typeface="Times New Roman"/>
                <a:cs typeface="Times New Roman"/>
              </a:rPr>
              <a:t>dissipate</a:t>
            </a:r>
            <a:r>
              <a:rPr lang="en-GB" sz="2400" spc="70" dirty="0">
                <a:latin typeface="Times New Roman"/>
                <a:cs typeface="Times New Roman"/>
              </a:rPr>
              <a:t> </a:t>
            </a:r>
            <a:r>
              <a:rPr lang="en-GB" sz="2400" dirty="0">
                <a:latin typeface="Times New Roman"/>
                <a:cs typeface="Times New Roman"/>
              </a:rPr>
              <a:t>energy</a:t>
            </a:r>
            <a:r>
              <a:rPr lang="en-GB" sz="2400" spc="70" dirty="0">
                <a:latin typeface="Times New Roman"/>
                <a:cs typeface="Times New Roman"/>
              </a:rPr>
              <a:t> </a:t>
            </a:r>
            <a:r>
              <a:rPr lang="en-GB" sz="2400" dirty="0">
                <a:latin typeface="Times New Roman"/>
                <a:cs typeface="Times New Roman"/>
              </a:rPr>
              <a:t>during</a:t>
            </a:r>
            <a:r>
              <a:rPr lang="en-GB" sz="2400" spc="80" dirty="0">
                <a:latin typeface="Times New Roman"/>
                <a:cs typeface="Times New Roman"/>
              </a:rPr>
              <a:t> </a:t>
            </a:r>
            <a:r>
              <a:rPr lang="en-GB" sz="2400" dirty="0">
                <a:latin typeface="Times New Roman"/>
                <a:cs typeface="Times New Roman"/>
              </a:rPr>
              <a:t>an</a:t>
            </a:r>
            <a:r>
              <a:rPr lang="en-GB" sz="2400" spc="90" dirty="0">
                <a:latin typeface="Times New Roman"/>
                <a:cs typeface="Times New Roman"/>
              </a:rPr>
              <a:t> </a:t>
            </a:r>
            <a:r>
              <a:rPr lang="en-GB" sz="2400" dirty="0">
                <a:latin typeface="Times New Roman"/>
                <a:cs typeface="Times New Roman"/>
              </a:rPr>
              <a:t>earthquake</a:t>
            </a:r>
            <a:r>
              <a:rPr lang="en-GB" sz="2400" spc="75" dirty="0">
                <a:latin typeface="Times New Roman"/>
                <a:cs typeface="Times New Roman"/>
              </a:rPr>
              <a:t> </a:t>
            </a:r>
            <a:r>
              <a:rPr lang="en-GB" sz="2400" dirty="0">
                <a:latin typeface="Times New Roman"/>
                <a:cs typeface="Times New Roman"/>
              </a:rPr>
              <a:t>is,</a:t>
            </a:r>
            <a:r>
              <a:rPr lang="en-GB" sz="2400" spc="75" dirty="0">
                <a:latin typeface="Times New Roman"/>
                <a:cs typeface="Times New Roman"/>
              </a:rPr>
              <a:t> </a:t>
            </a:r>
            <a:r>
              <a:rPr lang="en-GB" sz="2400" spc="-10" dirty="0">
                <a:latin typeface="Times New Roman"/>
                <a:cs typeface="Times New Roman"/>
              </a:rPr>
              <a:t>therefore, </a:t>
            </a:r>
            <a:r>
              <a:rPr lang="en-GB" sz="2400" dirty="0">
                <a:latin typeface="Times New Roman"/>
                <a:cs typeface="Times New Roman"/>
              </a:rPr>
              <a:t>also</a:t>
            </a:r>
            <a:r>
              <a:rPr lang="en-GB" sz="2400" spc="140" dirty="0">
                <a:latin typeface="Times New Roman"/>
                <a:cs typeface="Times New Roman"/>
              </a:rPr>
              <a:t> </a:t>
            </a:r>
            <a:r>
              <a:rPr lang="en-GB" sz="2400" dirty="0">
                <a:latin typeface="Times New Roman"/>
                <a:cs typeface="Times New Roman"/>
              </a:rPr>
              <a:t>advantageous</a:t>
            </a:r>
            <a:r>
              <a:rPr lang="en-GB" sz="2400" spc="145" dirty="0">
                <a:latin typeface="Times New Roman"/>
                <a:cs typeface="Times New Roman"/>
              </a:rPr>
              <a:t> </a:t>
            </a:r>
            <a:r>
              <a:rPr lang="en-GB" sz="2400" dirty="0">
                <a:latin typeface="Times New Roman"/>
                <a:cs typeface="Times New Roman"/>
              </a:rPr>
              <a:t>as</a:t>
            </a:r>
            <a:r>
              <a:rPr lang="en-GB" sz="2400" spc="135" dirty="0">
                <a:latin typeface="Times New Roman"/>
                <a:cs typeface="Times New Roman"/>
              </a:rPr>
              <a:t> </a:t>
            </a:r>
            <a:r>
              <a:rPr lang="en-GB" sz="2400" dirty="0">
                <a:latin typeface="Times New Roman"/>
                <a:cs typeface="Times New Roman"/>
              </a:rPr>
              <a:t>it</a:t>
            </a:r>
            <a:r>
              <a:rPr lang="en-GB" sz="2400" spc="145" dirty="0">
                <a:latin typeface="Times New Roman"/>
                <a:cs typeface="Times New Roman"/>
              </a:rPr>
              <a:t> </a:t>
            </a:r>
            <a:r>
              <a:rPr lang="en-GB" sz="2400" dirty="0">
                <a:latin typeface="Times New Roman"/>
                <a:cs typeface="Times New Roman"/>
              </a:rPr>
              <a:t>will</a:t>
            </a:r>
            <a:r>
              <a:rPr lang="en-GB" sz="2400" spc="130" dirty="0">
                <a:latin typeface="Times New Roman"/>
                <a:cs typeface="Times New Roman"/>
              </a:rPr>
              <a:t> </a:t>
            </a:r>
            <a:r>
              <a:rPr lang="en-GB" sz="2400" dirty="0">
                <a:latin typeface="Times New Roman"/>
                <a:cs typeface="Times New Roman"/>
              </a:rPr>
              <a:t>keep</a:t>
            </a:r>
            <a:r>
              <a:rPr lang="en-GB" sz="2400" spc="130" dirty="0">
                <a:latin typeface="Times New Roman"/>
                <a:cs typeface="Times New Roman"/>
              </a:rPr>
              <a:t> </a:t>
            </a:r>
            <a:r>
              <a:rPr lang="en-GB" sz="2400" dirty="0">
                <a:latin typeface="Times New Roman"/>
                <a:cs typeface="Times New Roman"/>
              </a:rPr>
              <a:t>deforming</a:t>
            </a:r>
            <a:r>
              <a:rPr lang="en-GB" sz="2400" spc="140" dirty="0">
                <a:latin typeface="Times New Roman"/>
                <a:cs typeface="Times New Roman"/>
              </a:rPr>
              <a:t> </a:t>
            </a:r>
            <a:r>
              <a:rPr lang="en-GB" sz="2400" dirty="0">
                <a:latin typeface="Times New Roman"/>
                <a:cs typeface="Times New Roman"/>
              </a:rPr>
              <a:t>without</a:t>
            </a:r>
            <a:r>
              <a:rPr lang="en-GB" sz="2400" spc="145" dirty="0">
                <a:latin typeface="Times New Roman"/>
                <a:cs typeface="Times New Roman"/>
              </a:rPr>
              <a:t> </a:t>
            </a:r>
            <a:r>
              <a:rPr lang="en-GB" sz="2400" dirty="0">
                <a:latin typeface="Times New Roman"/>
                <a:cs typeface="Times New Roman"/>
              </a:rPr>
              <a:t>reaching</a:t>
            </a:r>
            <a:r>
              <a:rPr lang="en-GB" sz="2400" spc="130" dirty="0">
                <a:latin typeface="Times New Roman"/>
                <a:cs typeface="Times New Roman"/>
              </a:rPr>
              <a:t> </a:t>
            </a:r>
            <a:r>
              <a:rPr lang="en-GB" sz="2400" dirty="0">
                <a:latin typeface="Times New Roman"/>
                <a:cs typeface="Times New Roman"/>
              </a:rPr>
              <a:t>ultimate</a:t>
            </a:r>
            <a:r>
              <a:rPr lang="en-GB" sz="2400" spc="140" dirty="0">
                <a:latin typeface="Times New Roman"/>
                <a:cs typeface="Times New Roman"/>
              </a:rPr>
              <a:t> </a:t>
            </a:r>
            <a:r>
              <a:rPr lang="en-GB" sz="2400" dirty="0">
                <a:latin typeface="Times New Roman"/>
                <a:cs typeface="Times New Roman"/>
              </a:rPr>
              <a:t>failure</a:t>
            </a:r>
            <a:r>
              <a:rPr lang="en-GB" sz="2400" spc="130" dirty="0">
                <a:latin typeface="Times New Roman"/>
                <a:cs typeface="Times New Roman"/>
              </a:rPr>
              <a:t> </a:t>
            </a:r>
            <a:r>
              <a:rPr lang="en-GB" sz="2400" spc="-25" dirty="0">
                <a:latin typeface="Times New Roman"/>
                <a:cs typeface="Times New Roman"/>
              </a:rPr>
              <a:t>or </a:t>
            </a:r>
            <a:r>
              <a:rPr lang="en-GB" sz="2400" dirty="0">
                <a:latin typeface="Times New Roman"/>
                <a:cs typeface="Times New Roman"/>
              </a:rPr>
              <a:t>collapse.</a:t>
            </a:r>
            <a:r>
              <a:rPr lang="en-GB" sz="2400" spc="70" dirty="0">
                <a:latin typeface="Times New Roman"/>
                <a:cs typeface="Times New Roman"/>
              </a:rPr>
              <a:t> </a:t>
            </a:r>
            <a:r>
              <a:rPr lang="en-GB" sz="2400" dirty="0">
                <a:latin typeface="Times New Roman"/>
                <a:cs typeface="Times New Roman"/>
              </a:rPr>
              <a:t>An</a:t>
            </a:r>
            <a:r>
              <a:rPr lang="en-GB" sz="2400" spc="65" dirty="0">
                <a:latin typeface="Times New Roman"/>
                <a:cs typeface="Times New Roman"/>
              </a:rPr>
              <a:t> </a:t>
            </a:r>
            <a:r>
              <a:rPr lang="en-GB" sz="2400" dirty="0">
                <a:latin typeface="Times New Roman"/>
                <a:cs typeface="Times New Roman"/>
              </a:rPr>
              <a:t>example</a:t>
            </a:r>
            <a:r>
              <a:rPr lang="en-GB" sz="2400" spc="75" dirty="0">
                <a:latin typeface="Times New Roman"/>
                <a:cs typeface="Times New Roman"/>
              </a:rPr>
              <a:t> </a:t>
            </a:r>
            <a:r>
              <a:rPr lang="en-GB" sz="2400" dirty="0">
                <a:latin typeface="Times New Roman"/>
                <a:cs typeface="Times New Roman"/>
              </a:rPr>
              <a:t>of</a:t>
            </a:r>
            <a:r>
              <a:rPr lang="en-GB" sz="2400" spc="65" dirty="0">
                <a:latin typeface="Times New Roman"/>
                <a:cs typeface="Times New Roman"/>
              </a:rPr>
              <a:t> </a:t>
            </a:r>
            <a:r>
              <a:rPr lang="en-GB" sz="2400" dirty="0">
                <a:latin typeface="Times New Roman"/>
                <a:cs typeface="Times New Roman"/>
              </a:rPr>
              <a:t>a</a:t>
            </a:r>
            <a:r>
              <a:rPr lang="en-GB" sz="2400" spc="60" dirty="0">
                <a:latin typeface="Times New Roman"/>
                <a:cs typeface="Times New Roman"/>
              </a:rPr>
              <a:t> </a:t>
            </a:r>
            <a:r>
              <a:rPr lang="en-GB" sz="2400" dirty="0">
                <a:latin typeface="Times New Roman"/>
                <a:cs typeface="Times New Roman"/>
              </a:rPr>
              <a:t>ductile</a:t>
            </a:r>
            <a:r>
              <a:rPr lang="en-GB" sz="2400" spc="65" dirty="0">
                <a:latin typeface="Times New Roman"/>
                <a:cs typeface="Times New Roman"/>
              </a:rPr>
              <a:t> </a:t>
            </a:r>
            <a:r>
              <a:rPr lang="en-GB" sz="2400" dirty="0">
                <a:latin typeface="Times New Roman"/>
                <a:cs typeface="Times New Roman"/>
              </a:rPr>
              <a:t>structure</a:t>
            </a:r>
            <a:r>
              <a:rPr lang="en-GB" sz="2400" spc="75" dirty="0">
                <a:latin typeface="Times New Roman"/>
                <a:cs typeface="Times New Roman"/>
              </a:rPr>
              <a:t> </a:t>
            </a:r>
            <a:r>
              <a:rPr lang="en-GB" sz="2400" dirty="0">
                <a:latin typeface="Times New Roman"/>
                <a:cs typeface="Times New Roman"/>
              </a:rPr>
              <a:t>is</a:t>
            </a:r>
            <a:r>
              <a:rPr lang="en-GB" sz="2400" spc="70" dirty="0">
                <a:latin typeface="Times New Roman"/>
                <a:cs typeface="Times New Roman"/>
              </a:rPr>
              <a:t> </a:t>
            </a:r>
            <a:r>
              <a:rPr lang="en-GB" sz="2400" dirty="0">
                <a:latin typeface="Times New Roman"/>
                <a:cs typeface="Times New Roman"/>
              </a:rPr>
              <a:t>a</a:t>
            </a:r>
            <a:r>
              <a:rPr lang="en-GB" sz="2400" spc="60" dirty="0">
                <a:latin typeface="Times New Roman"/>
                <a:cs typeface="Times New Roman"/>
              </a:rPr>
              <a:t> </a:t>
            </a:r>
            <a:r>
              <a:rPr lang="en-GB" sz="2400" dirty="0">
                <a:latin typeface="Times New Roman"/>
                <a:cs typeface="Times New Roman"/>
              </a:rPr>
              <a:t>properly</a:t>
            </a:r>
            <a:r>
              <a:rPr lang="en-GB" sz="2400" spc="60" dirty="0">
                <a:latin typeface="Times New Roman"/>
                <a:cs typeface="Times New Roman"/>
              </a:rPr>
              <a:t> </a:t>
            </a:r>
            <a:r>
              <a:rPr lang="en-GB" sz="2400" dirty="0">
                <a:latin typeface="Times New Roman"/>
                <a:cs typeface="Times New Roman"/>
              </a:rPr>
              <a:t>detailed</a:t>
            </a:r>
            <a:r>
              <a:rPr lang="en-GB" sz="2400" spc="65" dirty="0">
                <a:latin typeface="Times New Roman"/>
                <a:cs typeface="Times New Roman"/>
              </a:rPr>
              <a:t> </a:t>
            </a:r>
            <a:r>
              <a:rPr lang="en-GB" sz="2400" dirty="0">
                <a:latin typeface="Times New Roman"/>
                <a:cs typeface="Times New Roman"/>
              </a:rPr>
              <a:t>steel</a:t>
            </a:r>
            <a:r>
              <a:rPr lang="en-GB" sz="2400" spc="70" dirty="0">
                <a:latin typeface="Times New Roman"/>
                <a:cs typeface="Times New Roman"/>
              </a:rPr>
              <a:t> </a:t>
            </a:r>
            <a:r>
              <a:rPr lang="en-GB" sz="2400" dirty="0">
                <a:latin typeface="Times New Roman"/>
                <a:cs typeface="Times New Roman"/>
              </a:rPr>
              <a:t>frame</a:t>
            </a:r>
            <a:r>
              <a:rPr lang="en-GB" sz="2400" spc="70" dirty="0">
                <a:latin typeface="Times New Roman"/>
                <a:cs typeface="Times New Roman"/>
              </a:rPr>
              <a:t> </a:t>
            </a:r>
            <a:r>
              <a:rPr lang="en-GB" sz="2400" spc="-20" dirty="0">
                <a:latin typeface="Times New Roman"/>
                <a:cs typeface="Times New Roman"/>
              </a:rPr>
              <a:t>with </a:t>
            </a:r>
            <a:r>
              <a:rPr lang="en-GB" sz="2400" dirty="0">
                <a:latin typeface="Times New Roman"/>
                <a:cs typeface="Times New Roman"/>
              </a:rPr>
              <a:t>that</a:t>
            </a:r>
            <a:r>
              <a:rPr lang="en-GB" sz="2400" spc="-20" dirty="0">
                <a:latin typeface="Times New Roman"/>
                <a:cs typeface="Times New Roman"/>
              </a:rPr>
              <a:t> </a:t>
            </a:r>
            <a:r>
              <a:rPr lang="en-GB" sz="2400" dirty="0">
                <a:latin typeface="Times New Roman"/>
                <a:cs typeface="Times New Roman"/>
              </a:rPr>
              <a:t>will</a:t>
            </a:r>
            <a:r>
              <a:rPr lang="en-GB" sz="2400" spc="-20" dirty="0">
                <a:latin typeface="Times New Roman"/>
                <a:cs typeface="Times New Roman"/>
              </a:rPr>
              <a:t> </a:t>
            </a:r>
            <a:r>
              <a:rPr lang="en-GB" sz="2400" dirty="0">
                <a:latin typeface="Times New Roman"/>
                <a:cs typeface="Times New Roman"/>
              </a:rPr>
              <a:t>enable</a:t>
            </a:r>
            <a:r>
              <a:rPr lang="en-GB" sz="2400" spc="-25" dirty="0">
                <a:latin typeface="Times New Roman"/>
                <a:cs typeface="Times New Roman"/>
              </a:rPr>
              <a:t> </a:t>
            </a:r>
            <a:r>
              <a:rPr lang="en-GB" sz="2400" dirty="0">
                <a:latin typeface="Times New Roman"/>
                <a:cs typeface="Times New Roman"/>
              </a:rPr>
              <a:t>it</a:t>
            </a:r>
            <a:r>
              <a:rPr lang="en-GB" sz="2400" spc="-20" dirty="0">
                <a:latin typeface="Times New Roman"/>
                <a:cs typeface="Times New Roman"/>
              </a:rPr>
              <a:t> </a:t>
            </a:r>
            <a:r>
              <a:rPr lang="en-GB" sz="2400" dirty="0">
                <a:latin typeface="Times New Roman"/>
                <a:cs typeface="Times New Roman"/>
              </a:rPr>
              <a:t>to</a:t>
            </a:r>
            <a:r>
              <a:rPr lang="en-GB" sz="2400" spc="-20" dirty="0">
                <a:latin typeface="Times New Roman"/>
                <a:cs typeface="Times New Roman"/>
              </a:rPr>
              <a:t> </a:t>
            </a:r>
            <a:r>
              <a:rPr lang="en-GB" sz="2400" dirty="0">
                <a:latin typeface="Times New Roman"/>
                <a:cs typeface="Times New Roman"/>
              </a:rPr>
              <a:t>undergo</a:t>
            </a:r>
            <a:r>
              <a:rPr lang="en-GB" sz="2400" spc="-20" dirty="0">
                <a:latin typeface="Times New Roman"/>
                <a:cs typeface="Times New Roman"/>
              </a:rPr>
              <a:t> </a:t>
            </a:r>
            <a:r>
              <a:rPr lang="en-GB" sz="2400" dirty="0">
                <a:latin typeface="Times New Roman"/>
                <a:cs typeface="Times New Roman"/>
              </a:rPr>
              <a:t>large</a:t>
            </a:r>
            <a:r>
              <a:rPr lang="en-GB" sz="2400" spc="-25" dirty="0">
                <a:latin typeface="Times New Roman"/>
                <a:cs typeface="Times New Roman"/>
              </a:rPr>
              <a:t> </a:t>
            </a:r>
            <a:r>
              <a:rPr lang="en-GB" sz="2400" dirty="0">
                <a:latin typeface="Times New Roman"/>
                <a:cs typeface="Times New Roman"/>
              </a:rPr>
              <a:t>deformations</a:t>
            </a:r>
            <a:r>
              <a:rPr lang="en-GB" sz="2400" spc="-35" dirty="0">
                <a:latin typeface="Times New Roman"/>
                <a:cs typeface="Times New Roman"/>
              </a:rPr>
              <a:t> </a:t>
            </a:r>
            <a:r>
              <a:rPr lang="en-GB" sz="2400" dirty="0">
                <a:latin typeface="Times New Roman"/>
                <a:cs typeface="Times New Roman"/>
              </a:rPr>
              <a:t>before</a:t>
            </a:r>
            <a:r>
              <a:rPr lang="en-GB" sz="2400" spc="-25" dirty="0">
                <a:latin typeface="Times New Roman"/>
                <a:cs typeface="Times New Roman"/>
              </a:rPr>
              <a:t> </a:t>
            </a:r>
            <a:r>
              <a:rPr lang="en-GB" sz="2400" dirty="0">
                <a:latin typeface="Times New Roman"/>
                <a:cs typeface="Times New Roman"/>
              </a:rPr>
              <a:t>the</a:t>
            </a:r>
            <a:r>
              <a:rPr lang="en-GB" sz="2400" spc="-40" dirty="0">
                <a:latin typeface="Times New Roman"/>
                <a:cs typeface="Times New Roman"/>
              </a:rPr>
              <a:t> </a:t>
            </a:r>
            <a:r>
              <a:rPr lang="en-GB" sz="2400" dirty="0">
                <a:latin typeface="Times New Roman"/>
                <a:cs typeface="Times New Roman"/>
              </a:rPr>
              <a:t>onset</a:t>
            </a:r>
            <a:r>
              <a:rPr lang="en-GB" sz="2400" spc="-30" dirty="0">
                <a:latin typeface="Times New Roman"/>
                <a:cs typeface="Times New Roman"/>
              </a:rPr>
              <a:t> </a:t>
            </a:r>
            <a:r>
              <a:rPr lang="en-GB" sz="2400" dirty="0">
                <a:latin typeface="Times New Roman"/>
                <a:cs typeface="Times New Roman"/>
              </a:rPr>
              <a:t>of</a:t>
            </a:r>
            <a:r>
              <a:rPr lang="en-GB" sz="2400" spc="-20" dirty="0">
                <a:latin typeface="Times New Roman"/>
                <a:cs typeface="Times New Roman"/>
              </a:rPr>
              <a:t> </a:t>
            </a:r>
            <a:r>
              <a:rPr lang="en-GB" sz="2400" spc="-10" dirty="0">
                <a:latin typeface="Times New Roman"/>
                <a:cs typeface="Times New Roman"/>
              </a:rPr>
              <a:t>failure.</a:t>
            </a:r>
            <a:endParaRPr lang="en-GB" sz="2400" dirty="0">
              <a:latin typeface="Times New Roman"/>
              <a:cs typeface="Times New Roman"/>
            </a:endParaRPr>
          </a:p>
        </p:txBody>
      </p:sp>
      <p:pic>
        <p:nvPicPr>
          <p:cNvPr id="8" name="object 5"/>
          <p:cNvPicPr/>
          <p:nvPr/>
        </p:nvPicPr>
        <p:blipFill>
          <a:blip r:embed="rId2" cstate="print"/>
          <a:stretch>
            <a:fillRect/>
          </a:stretch>
        </p:blipFill>
        <p:spPr>
          <a:xfrm>
            <a:off x="6172201" y="381000"/>
            <a:ext cx="5988050" cy="4267200"/>
          </a:xfrm>
          <a:prstGeom prst="rect">
            <a:avLst/>
          </a:prstGeom>
        </p:spPr>
      </p:pic>
    </p:spTree>
    <p:extLst>
      <p:ext uri="{BB962C8B-B14F-4D97-AF65-F5344CB8AC3E}">
        <p14:creationId xmlns:p14="http://schemas.microsoft.com/office/powerpoint/2010/main" val="3973144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4216374-E7D6-4C74-ADA3-2C9987A1DEB2}" type="slidenum">
              <a:rPr lang="en-US" smtClean="0"/>
              <a:pPr/>
              <a:t>26</a:t>
            </a:fld>
            <a:endParaRPr lang="en-US"/>
          </a:p>
        </p:txBody>
      </p:sp>
      <p:sp>
        <p:nvSpPr>
          <p:cNvPr id="6" name="TextBox 5"/>
          <p:cNvSpPr txBox="1"/>
          <p:nvPr/>
        </p:nvSpPr>
        <p:spPr>
          <a:xfrm>
            <a:off x="228600" y="1143000"/>
            <a:ext cx="5257800" cy="369332"/>
          </a:xfrm>
          <a:prstGeom prst="rect">
            <a:avLst/>
          </a:prstGeom>
          <a:noFill/>
        </p:spPr>
        <p:txBody>
          <a:bodyPr wrap="square" lIns="91429" tIns="45715" rIns="91429" bIns="45715" rtlCol="0">
            <a:spAutoFit/>
          </a:bodyPr>
          <a:lstStyle/>
          <a:p>
            <a:endParaRPr lang="en-US" dirty="0">
              <a:solidFill>
                <a:srgbClr val="000000"/>
              </a:solidFill>
            </a:endParaRPr>
          </a:p>
        </p:txBody>
      </p:sp>
      <p:sp>
        <p:nvSpPr>
          <p:cNvPr id="5" name="AutoShape 2" descr="Understand Bending Moments [Everything ..."/>
          <p:cNvSpPr>
            <a:spLocks noChangeAspect="1" noChangeArrowheads="1"/>
          </p:cNvSpPr>
          <p:nvPr/>
        </p:nvSpPr>
        <p:spPr bwMode="auto">
          <a:xfrm>
            <a:off x="157163" y="-144463"/>
            <a:ext cx="304801"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0" name="Rectangle 9"/>
          <p:cNvSpPr/>
          <p:nvPr/>
        </p:nvSpPr>
        <p:spPr>
          <a:xfrm>
            <a:off x="3539299" y="5410257"/>
            <a:ext cx="4746043" cy="461665"/>
          </a:xfrm>
          <a:prstGeom prst="rect">
            <a:avLst/>
          </a:prstGeom>
        </p:spPr>
        <p:txBody>
          <a:bodyPr wrap="none">
            <a:spAutoFit/>
          </a:bodyPr>
          <a:lstStyle/>
          <a:p>
            <a:pPr algn="just" fontAlgn="ctr">
              <a:spcAft>
                <a:spcPts val="600"/>
              </a:spcAft>
            </a:pPr>
            <a:r>
              <a:rPr lang="en-GB" sz="2400" b="1" dirty="0">
                <a:solidFill>
                  <a:srgbClr val="000000"/>
                </a:solidFill>
                <a:latin typeface="Times New Roman" pitchFamily="18" charset="0"/>
                <a:cs typeface="Times New Roman" pitchFamily="18" charset="0"/>
              </a:rPr>
              <a:t>Figure: Brittle </a:t>
            </a:r>
            <a:r>
              <a:rPr lang="en-GB" sz="2400" b="1" dirty="0" err="1">
                <a:solidFill>
                  <a:srgbClr val="000000"/>
                </a:solidFill>
                <a:latin typeface="Times New Roman" pitchFamily="18" charset="0"/>
                <a:cs typeface="Times New Roman" pitchFamily="18" charset="0"/>
              </a:rPr>
              <a:t>vs</a:t>
            </a:r>
            <a:r>
              <a:rPr lang="en-GB" sz="2400" b="1" dirty="0">
                <a:solidFill>
                  <a:srgbClr val="000000"/>
                </a:solidFill>
                <a:latin typeface="Times New Roman" pitchFamily="18" charset="0"/>
                <a:cs typeface="Times New Roman" pitchFamily="18" charset="0"/>
              </a:rPr>
              <a:t> Ductile Material.</a:t>
            </a:r>
          </a:p>
        </p:txBody>
      </p:sp>
      <p:grpSp>
        <p:nvGrpSpPr>
          <p:cNvPr id="7" name="object 4"/>
          <p:cNvGrpSpPr/>
          <p:nvPr/>
        </p:nvGrpSpPr>
        <p:grpSpPr>
          <a:xfrm>
            <a:off x="2730929" y="304800"/>
            <a:ext cx="6362700" cy="4419600"/>
            <a:chOff x="896111" y="2625852"/>
            <a:chExt cx="5980430" cy="4110354"/>
          </a:xfrm>
        </p:grpSpPr>
        <p:sp>
          <p:nvSpPr>
            <p:cNvPr id="8" name="object 5"/>
            <p:cNvSpPr/>
            <p:nvPr/>
          </p:nvSpPr>
          <p:spPr>
            <a:xfrm>
              <a:off x="896112" y="2625851"/>
              <a:ext cx="5980430" cy="4110354"/>
            </a:xfrm>
            <a:custGeom>
              <a:avLst/>
              <a:gdLst/>
              <a:ahLst/>
              <a:cxnLst/>
              <a:rect l="l" t="t" r="r" b="b"/>
              <a:pathLst>
                <a:path w="5980430" h="4110354">
                  <a:moveTo>
                    <a:pt x="5980176" y="0"/>
                  </a:moveTo>
                  <a:lnTo>
                    <a:pt x="0" y="0"/>
                  </a:lnTo>
                  <a:lnTo>
                    <a:pt x="0" y="484632"/>
                  </a:lnTo>
                  <a:lnTo>
                    <a:pt x="0" y="4110228"/>
                  </a:lnTo>
                  <a:lnTo>
                    <a:pt x="5980176" y="4110228"/>
                  </a:lnTo>
                  <a:lnTo>
                    <a:pt x="5980176" y="484632"/>
                  </a:lnTo>
                  <a:lnTo>
                    <a:pt x="5980176" y="0"/>
                  </a:lnTo>
                  <a:close/>
                </a:path>
              </a:pathLst>
            </a:custGeom>
            <a:solidFill>
              <a:srgbClr val="F8FCFF"/>
            </a:solidFill>
          </p:spPr>
          <p:txBody>
            <a:bodyPr wrap="square" lIns="0" tIns="0" rIns="0" bIns="0" rtlCol="0"/>
            <a:lstStyle/>
            <a:p>
              <a:endParaRPr/>
            </a:p>
          </p:txBody>
        </p:sp>
        <p:pic>
          <p:nvPicPr>
            <p:cNvPr id="9" name="object 6"/>
            <p:cNvPicPr/>
            <p:nvPr/>
          </p:nvPicPr>
          <p:blipFill>
            <a:blip r:embed="rId2" cstate="print"/>
            <a:stretch>
              <a:fillRect/>
            </a:stretch>
          </p:blipFill>
          <p:spPr>
            <a:xfrm>
              <a:off x="1871472" y="3108960"/>
              <a:ext cx="4029455" cy="3496055"/>
            </a:xfrm>
            <a:prstGeom prst="rect">
              <a:avLst/>
            </a:prstGeom>
          </p:spPr>
        </p:pic>
      </p:grpSp>
    </p:spTree>
    <p:extLst>
      <p:ext uri="{BB962C8B-B14F-4D97-AF65-F5344CB8AC3E}">
        <p14:creationId xmlns:p14="http://schemas.microsoft.com/office/powerpoint/2010/main" val="22483984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4216374-E7D6-4C74-ADA3-2C9987A1DEB2}" type="slidenum">
              <a:rPr lang="en-US" smtClean="0"/>
              <a:pPr/>
              <a:t>27</a:t>
            </a:fld>
            <a:endParaRPr lang="en-US"/>
          </a:p>
        </p:txBody>
      </p:sp>
      <p:sp>
        <p:nvSpPr>
          <p:cNvPr id="6" name="TextBox 5"/>
          <p:cNvSpPr txBox="1"/>
          <p:nvPr/>
        </p:nvSpPr>
        <p:spPr>
          <a:xfrm>
            <a:off x="228600" y="1143000"/>
            <a:ext cx="5257800" cy="369332"/>
          </a:xfrm>
          <a:prstGeom prst="rect">
            <a:avLst/>
          </a:prstGeom>
          <a:noFill/>
        </p:spPr>
        <p:txBody>
          <a:bodyPr wrap="square" lIns="91429" tIns="45715" rIns="91429" bIns="45715" rtlCol="0">
            <a:spAutoFit/>
          </a:bodyPr>
          <a:lstStyle/>
          <a:p>
            <a:endParaRPr lang="en-US" dirty="0">
              <a:solidFill>
                <a:srgbClr val="000000"/>
              </a:solidFill>
            </a:endParaRPr>
          </a:p>
        </p:txBody>
      </p:sp>
      <p:sp>
        <p:nvSpPr>
          <p:cNvPr id="5" name="AutoShape 2" descr="Understand Bending Moments [Everything ..."/>
          <p:cNvSpPr>
            <a:spLocks noChangeAspect="1" noChangeArrowheads="1"/>
          </p:cNvSpPr>
          <p:nvPr/>
        </p:nvSpPr>
        <p:spPr bwMode="auto">
          <a:xfrm>
            <a:off x="157163" y="-144463"/>
            <a:ext cx="304801"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0" name="Rectangle 9"/>
          <p:cNvSpPr/>
          <p:nvPr/>
        </p:nvSpPr>
        <p:spPr>
          <a:xfrm>
            <a:off x="746013" y="5410257"/>
            <a:ext cx="10332572" cy="461665"/>
          </a:xfrm>
          <a:prstGeom prst="rect">
            <a:avLst/>
          </a:prstGeom>
        </p:spPr>
        <p:txBody>
          <a:bodyPr wrap="none">
            <a:spAutoFit/>
          </a:bodyPr>
          <a:lstStyle/>
          <a:p>
            <a:pPr algn="just" fontAlgn="ctr">
              <a:spcAft>
                <a:spcPts val="600"/>
              </a:spcAft>
            </a:pPr>
            <a:r>
              <a:rPr lang="en-GB" sz="2400" b="1" dirty="0">
                <a:solidFill>
                  <a:srgbClr val="000000"/>
                </a:solidFill>
                <a:latin typeface="Times New Roman" pitchFamily="18" charset="0"/>
                <a:cs typeface="Times New Roman" pitchFamily="18" charset="0"/>
              </a:rPr>
              <a:t>Figure: What do you think which colour exhibits less ductile behaviour?????.</a:t>
            </a:r>
          </a:p>
        </p:txBody>
      </p:sp>
      <p:pic>
        <p:nvPicPr>
          <p:cNvPr id="18434" name="Picture 2" descr="D:\UGV\Mechanics of Solids I\Material properties\Corrected fc' C_page-0001.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1295" t="6723" r="7579" b="49811"/>
          <a:stretch/>
        </p:blipFill>
        <p:spPr bwMode="auto">
          <a:xfrm>
            <a:off x="838236" y="304857"/>
            <a:ext cx="6689291" cy="4638043"/>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4" descr="Person Thinking Vector Art, Icons, and ..."/>
          <p:cNvSpPr>
            <a:spLocks noChangeAspect="1" noChangeArrowheads="1"/>
          </p:cNvSpPr>
          <p:nvPr/>
        </p:nvSpPr>
        <p:spPr bwMode="auto">
          <a:xfrm>
            <a:off x="309569" y="7994"/>
            <a:ext cx="304801"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843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1999" y="1676400"/>
            <a:ext cx="2438400"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912541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4216374-E7D6-4C74-ADA3-2C9987A1DEB2}" type="slidenum">
              <a:rPr lang="en-US" smtClean="0"/>
              <a:pPr/>
              <a:t>28</a:t>
            </a:fld>
            <a:endParaRPr lang="en-US"/>
          </a:p>
        </p:txBody>
      </p:sp>
      <p:sp>
        <p:nvSpPr>
          <p:cNvPr id="6" name="TextBox 5"/>
          <p:cNvSpPr txBox="1"/>
          <p:nvPr/>
        </p:nvSpPr>
        <p:spPr>
          <a:xfrm>
            <a:off x="207964" y="381057"/>
            <a:ext cx="5257800" cy="461655"/>
          </a:xfrm>
          <a:prstGeom prst="rect">
            <a:avLst/>
          </a:prstGeom>
          <a:noFill/>
        </p:spPr>
        <p:txBody>
          <a:bodyPr wrap="square" lIns="91429" tIns="45715" rIns="91429" bIns="45715" rtlCol="0">
            <a:spAutoFit/>
          </a:bodyPr>
          <a:lstStyle/>
          <a:p>
            <a:r>
              <a:rPr lang="en-GB" sz="2400" b="1" dirty="0">
                <a:solidFill>
                  <a:srgbClr val="000000"/>
                </a:solidFill>
                <a:latin typeface="Times New Roman" pitchFamily="18" charset="0"/>
                <a:cs typeface="Times New Roman" pitchFamily="18" charset="0"/>
              </a:rPr>
              <a:t>True Stress versus Engineering Stress</a:t>
            </a:r>
            <a:endParaRPr lang="en-US" sz="2400" b="1" dirty="0">
              <a:solidFill>
                <a:srgbClr val="000000"/>
              </a:solidFill>
              <a:latin typeface="Times New Roman" pitchFamily="18" charset="0"/>
              <a:cs typeface="Times New Roman" pitchFamily="18" charset="0"/>
            </a:endParaRPr>
          </a:p>
        </p:txBody>
      </p:sp>
      <p:sp>
        <p:nvSpPr>
          <p:cNvPr id="7" name="Rectangle 6"/>
          <p:cNvSpPr/>
          <p:nvPr/>
        </p:nvSpPr>
        <p:spPr>
          <a:xfrm>
            <a:off x="228600" y="990652"/>
            <a:ext cx="5943600" cy="4524305"/>
          </a:xfrm>
          <a:prstGeom prst="rect">
            <a:avLst/>
          </a:prstGeom>
        </p:spPr>
        <p:txBody>
          <a:bodyPr wrap="square" lIns="91429" tIns="45715" rIns="91429" bIns="45715">
            <a:spAutoFit/>
          </a:bodyPr>
          <a:lstStyle/>
          <a:p>
            <a:pPr fontAlgn="ctr"/>
            <a:r>
              <a:rPr lang="en-GB" sz="2400" dirty="0">
                <a:latin typeface="Times New Roman" pitchFamily="18" charset="0"/>
                <a:cs typeface="Times New Roman" pitchFamily="18" charset="0"/>
              </a:rPr>
              <a:t>While both "stress" and "strain" measure deformation in a material, the key difference between "</a:t>
            </a:r>
            <a:r>
              <a:rPr lang="en-GB" sz="2400" b="1" dirty="0">
                <a:latin typeface="Times New Roman" pitchFamily="18" charset="0"/>
                <a:cs typeface="Times New Roman" pitchFamily="18" charset="0"/>
              </a:rPr>
              <a:t>true stress/strain</a:t>
            </a:r>
            <a:r>
              <a:rPr lang="en-GB" sz="2400" dirty="0">
                <a:latin typeface="Times New Roman" pitchFamily="18" charset="0"/>
                <a:cs typeface="Times New Roman" pitchFamily="18" charset="0"/>
              </a:rPr>
              <a:t>" and "</a:t>
            </a:r>
            <a:r>
              <a:rPr lang="en-GB" sz="2400" b="1" dirty="0">
                <a:latin typeface="Times New Roman" pitchFamily="18" charset="0"/>
                <a:cs typeface="Times New Roman" pitchFamily="18" charset="0"/>
              </a:rPr>
              <a:t>engineering stress/strain</a:t>
            </a:r>
            <a:r>
              <a:rPr lang="en-GB" sz="2400" dirty="0">
                <a:latin typeface="Times New Roman" pitchFamily="18" charset="0"/>
                <a:cs typeface="Times New Roman" pitchFamily="18" charset="0"/>
              </a:rPr>
              <a:t>" lies in how the cross-sectional area is considered: "engineering" calculations use the original cross-sectional area of the material, while "true" calculations use the instantaneous, changing cross-sectional area during deformation, making true stress/strain values always higher than engineering stress/strain, especially at large deformations.</a:t>
            </a:r>
            <a:r>
              <a:rPr lang="en-GB" sz="2400" dirty="0"/>
              <a:t> </a:t>
            </a:r>
          </a:p>
        </p:txBody>
      </p:sp>
      <p:pic>
        <p:nvPicPr>
          <p:cNvPr id="2457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81836" y="371532"/>
            <a:ext cx="4419599" cy="4116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297421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3960524" y="2256473"/>
            <a:ext cx="4363399" cy="1723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9" tIns="45715" rIns="91429" bIns="45715" numCol="1" anchor="ctr" anchorCtr="0" compatLnSpc="1">
            <a:prstTxWarp prst="textNoShape">
              <a:avLst/>
            </a:prstTxWarp>
            <a:spAutoFit/>
          </a:bodyPr>
          <a:lstStyle/>
          <a:p>
            <a:pPr algn="ctr" eaLnBrk="0" fontAlgn="base" hangingPunct="0">
              <a:spcBef>
                <a:spcPct val="0"/>
              </a:spcBef>
              <a:spcAft>
                <a:spcPct val="0"/>
              </a:spcAft>
            </a:pPr>
            <a:r>
              <a:rPr lang="en-US" sz="6000" b="1" dirty="0">
                <a:solidFill>
                  <a:srgbClr val="000000"/>
                </a:solidFill>
                <a:latin typeface="Times New Roman" pitchFamily="18" charset="0"/>
                <a:ea typeface="Times New Roman" pitchFamily="18" charset="0"/>
                <a:cs typeface="Times New Roman" pitchFamily="18" charset="0"/>
              </a:rPr>
              <a:t>Week 5</a:t>
            </a:r>
          </a:p>
          <a:p>
            <a:pPr algn="ctr" eaLnBrk="0" fontAlgn="base" hangingPunct="0">
              <a:spcBef>
                <a:spcPct val="0"/>
              </a:spcBef>
              <a:spcAft>
                <a:spcPct val="0"/>
              </a:spcAft>
            </a:pPr>
            <a:r>
              <a:rPr lang="en-US" sz="2800" b="1" dirty="0">
                <a:solidFill>
                  <a:srgbClr val="000000"/>
                </a:solidFill>
                <a:latin typeface="Times New Roman" pitchFamily="18" charset="0"/>
                <a:cs typeface="Times New Roman" pitchFamily="18" charset="0"/>
              </a:rPr>
              <a:t>Pages (30-33) </a:t>
            </a:r>
            <a:endParaRPr lang="en-US" sz="2800" dirty="0">
              <a:solidFill>
                <a:srgbClr val="000000"/>
              </a:solidFill>
              <a:latin typeface="Times New Roman" pitchFamily="18" charset="0"/>
              <a:cs typeface="Times New Roman" pitchFamily="18" charset="0"/>
            </a:endParaRPr>
          </a:p>
          <a:p>
            <a:pPr eaLnBrk="0" fontAlgn="base" hangingPunct="0">
              <a:spcBef>
                <a:spcPct val="0"/>
              </a:spcBef>
              <a:spcAft>
                <a:spcPct val="0"/>
              </a:spcAft>
            </a:pPr>
            <a:endParaRPr lang="en-US" dirty="0">
              <a:solidFill>
                <a:srgbClr val="000000"/>
              </a:solidFill>
              <a:latin typeface="Arial" panose="020B0604020202020204" pitchFamily="34" charset="0"/>
            </a:endParaRPr>
          </a:p>
        </p:txBody>
      </p:sp>
      <p:sp>
        <p:nvSpPr>
          <p:cNvPr id="2" name="Slide Number Placeholder 1"/>
          <p:cNvSpPr>
            <a:spLocks noGrp="1"/>
          </p:cNvSpPr>
          <p:nvPr>
            <p:ph type="sldNum" sz="quarter" idx="12"/>
          </p:nvPr>
        </p:nvSpPr>
        <p:spPr/>
        <p:txBody>
          <a:bodyPr/>
          <a:lstStyle/>
          <a:p>
            <a:fld id="{34216374-E7D6-4C74-ADA3-2C9987A1DEB2}" type="slidenum">
              <a:rPr lang="en-US" smtClean="0"/>
              <a:pPr/>
              <a:t>29</a:t>
            </a:fld>
            <a:endParaRPr lang="en-US"/>
          </a:p>
        </p:txBody>
      </p:sp>
      <p:sp>
        <p:nvSpPr>
          <p:cNvPr id="3" name="TextBox 2"/>
          <p:cNvSpPr txBox="1"/>
          <p:nvPr/>
        </p:nvSpPr>
        <p:spPr>
          <a:xfrm>
            <a:off x="2057401" y="976568"/>
            <a:ext cx="8305800" cy="923320"/>
          </a:xfrm>
          <a:prstGeom prst="rect">
            <a:avLst/>
          </a:prstGeom>
          <a:noFill/>
        </p:spPr>
        <p:txBody>
          <a:bodyPr wrap="square" lIns="91429" tIns="45715" rIns="91429" bIns="45715" rtlCol="0">
            <a:spAutoFit/>
          </a:bodyPr>
          <a:lstStyle/>
          <a:p>
            <a:pPr algn="ctr"/>
            <a:r>
              <a:rPr lang="en-US" sz="5400" b="1" dirty="0">
                <a:solidFill>
                  <a:srgbClr val="0070C0"/>
                </a:solidFill>
                <a:latin typeface="Times New Roman" panose="02020603050405020304" pitchFamily="18" charset="0"/>
                <a:cs typeface="Times New Roman" panose="02020603050405020304" pitchFamily="18" charset="0"/>
              </a:rPr>
              <a:t>Basic Materials Properties</a:t>
            </a:r>
          </a:p>
        </p:txBody>
      </p:sp>
    </p:spTree>
    <p:extLst>
      <p:ext uri="{BB962C8B-B14F-4D97-AF65-F5344CB8AC3E}">
        <p14:creationId xmlns:p14="http://schemas.microsoft.com/office/powerpoint/2010/main" val="15085752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1154074735"/>
              </p:ext>
            </p:extLst>
          </p:nvPr>
        </p:nvGraphicFramePr>
        <p:xfrm>
          <a:off x="1721801" y="617969"/>
          <a:ext cx="8809184" cy="1986208"/>
        </p:xfrm>
        <a:graphic>
          <a:graphicData uri="http://schemas.openxmlformats.org/drawingml/2006/table">
            <a:tbl>
              <a:tblPr firstRow="1" firstCol="1" bandRow="1"/>
              <a:tblGrid>
                <a:gridCol w="4630063">
                  <a:extLst>
                    <a:ext uri="{9D8B030D-6E8A-4147-A177-3AD203B41FA5}">
                      <a16:colId xmlns:a16="http://schemas.microsoft.com/office/drawing/2014/main" val="20000"/>
                    </a:ext>
                  </a:extLst>
                </a:gridCol>
                <a:gridCol w="4179121">
                  <a:extLst>
                    <a:ext uri="{9D8B030D-6E8A-4147-A177-3AD203B41FA5}">
                      <a16:colId xmlns:a16="http://schemas.microsoft.com/office/drawing/2014/main" val="20001"/>
                    </a:ext>
                  </a:extLst>
                </a:gridCol>
              </a:tblGrid>
              <a:tr h="496552">
                <a:tc>
                  <a:txBody>
                    <a:bodyPr/>
                    <a:lstStyle/>
                    <a:p>
                      <a:pPr>
                        <a:lnSpc>
                          <a:spcPct val="115000"/>
                        </a:lnSpc>
                      </a:pPr>
                      <a:r>
                        <a:rPr lang="en-US" sz="2000" b="1" dirty="0">
                          <a:solidFill>
                            <a:srgbClr val="000000"/>
                          </a:solidFill>
                          <a:effectLst/>
                          <a:latin typeface="Times New Roman" panose="02020603050405020304" pitchFamily="18" charset="0"/>
                        </a:rPr>
                        <a:t>Course Code: ME 0715-2243</a:t>
                      </a:r>
                      <a:endParaRPr lang="en-US" sz="2000" dirty="0">
                        <a:effectLst/>
                        <a:latin typeface="Calibri" panose="020F0502020204030204" pitchFamily="34" charset="0"/>
                      </a:endParaRPr>
                    </a:p>
                  </a:txBody>
                  <a:tcPr marL="68563" marR="68563" marT="0" marB="0" anchor="ctr">
                    <a:lnL>
                      <a:noFill/>
                    </a:lnL>
                    <a:lnR>
                      <a:noFill/>
                    </a:lnR>
                    <a:lnT>
                      <a:noFill/>
                    </a:lnT>
                    <a:lnB>
                      <a:noFill/>
                    </a:lnB>
                  </a:tcPr>
                </a:tc>
                <a:tc>
                  <a:txBody>
                    <a:bodyPr/>
                    <a:lstStyle/>
                    <a:p>
                      <a:pPr algn="r">
                        <a:lnSpc>
                          <a:spcPct val="115000"/>
                        </a:lnSpc>
                      </a:pPr>
                      <a:r>
                        <a:rPr lang="en-US" sz="2000" b="1" dirty="0">
                          <a:solidFill>
                            <a:srgbClr val="000000"/>
                          </a:solidFill>
                          <a:effectLst/>
                          <a:latin typeface="Times New Roman" panose="02020603050405020304" pitchFamily="18" charset="0"/>
                        </a:rPr>
                        <a:t>CREDIT:03</a:t>
                      </a:r>
                      <a:endParaRPr lang="en-US" sz="2000" dirty="0">
                        <a:effectLst/>
                        <a:latin typeface="Calibri" panose="020F0502020204030204" pitchFamily="34" charset="0"/>
                      </a:endParaRPr>
                    </a:p>
                  </a:txBody>
                  <a:tcPr marL="68563" marR="68563" marT="0" marB="0" anchor="ctr">
                    <a:lnL>
                      <a:noFill/>
                    </a:lnL>
                    <a:lnR>
                      <a:noFill/>
                    </a:lnR>
                    <a:lnT>
                      <a:noFill/>
                    </a:lnT>
                    <a:lnB>
                      <a:noFill/>
                    </a:lnB>
                  </a:tcPr>
                </a:tc>
                <a:extLst>
                  <a:ext uri="{0D108BD9-81ED-4DB2-BD59-A6C34878D82A}">
                    <a16:rowId xmlns:a16="http://schemas.microsoft.com/office/drawing/2014/main" val="10000"/>
                  </a:ext>
                </a:extLst>
              </a:tr>
              <a:tr h="496552">
                <a:tc>
                  <a:txBody>
                    <a:bodyPr/>
                    <a:lstStyle/>
                    <a:p>
                      <a:pPr>
                        <a:lnSpc>
                          <a:spcPct val="115000"/>
                        </a:lnSpc>
                      </a:pPr>
                      <a:r>
                        <a:rPr lang="en-US" sz="2000" b="1" dirty="0">
                          <a:solidFill>
                            <a:srgbClr val="000000"/>
                          </a:solidFill>
                          <a:effectLst/>
                          <a:latin typeface="Times New Roman" panose="02020603050405020304" pitchFamily="18" charset="0"/>
                        </a:rPr>
                        <a:t> </a:t>
                      </a:r>
                      <a:endParaRPr lang="en-US" sz="2000" dirty="0">
                        <a:effectLst/>
                        <a:latin typeface="Calibri" panose="020F0502020204030204" pitchFamily="34" charset="0"/>
                      </a:endParaRPr>
                    </a:p>
                  </a:txBody>
                  <a:tcPr marL="68563" marR="68563" marT="0" marB="0" anchor="ctr">
                    <a:lnL>
                      <a:noFill/>
                    </a:lnL>
                    <a:lnR>
                      <a:noFill/>
                    </a:lnR>
                    <a:lnT>
                      <a:noFill/>
                    </a:lnT>
                    <a:lnB>
                      <a:noFill/>
                    </a:lnB>
                  </a:tcPr>
                </a:tc>
                <a:tc>
                  <a:txBody>
                    <a:bodyPr/>
                    <a:lstStyle/>
                    <a:p>
                      <a:pPr marL="457200" algn="r">
                        <a:lnSpc>
                          <a:spcPct val="115000"/>
                        </a:lnSpc>
                      </a:pPr>
                      <a:r>
                        <a:rPr lang="en-US" sz="2000" b="1" dirty="0">
                          <a:solidFill>
                            <a:srgbClr val="000000"/>
                          </a:solidFill>
                          <a:effectLst/>
                          <a:latin typeface="Times New Roman" panose="02020603050405020304" pitchFamily="18" charset="0"/>
                        </a:rPr>
                        <a:t>TOTAL MARKS:150</a:t>
                      </a:r>
                      <a:endParaRPr lang="en-US" sz="2000" dirty="0">
                        <a:effectLst/>
                        <a:latin typeface="Calibri" panose="020F0502020204030204" pitchFamily="34" charset="0"/>
                      </a:endParaRPr>
                    </a:p>
                  </a:txBody>
                  <a:tcPr marL="68563" marR="68563" marT="0" marB="0" anchor="ctr">
                    <a:lnL>
                      <a:noFill/>
                    </a:lnL>
                    <a:lnR>
                      <a:noFill/>
                    </a:lnR>
                    <a:lnT>
                      <a:noFill/>
                    </a:lnT>
                    <a:lnB>
                      <a:noFill/>
                    </a:lnB>
                  </a:tcPr>
                </a:tc>
                <a:extLst>
                  <a:ext uri="{0D108BD9-81ED-4DB2-BD59-A6C34878D82A}">
                    <a16:rowId xmlns:a16="http://schemas.microsoft.com/office/drawing/2014/main" val="10001"/>
                  </a:ext>
                </a:extLst>
              </a:tr>
              <a:tr h="496552">
                <a:tc>
                  <a:txBody>
                    <a:bodyPr/>
                    <a:lstStyle/>
                    <a:p>
                      <a:pPr>
                        <a:lnSpc>
                          <a:spcPct val="115000"/>
                        </a:lnSpc>
                      </a:pPr>
                      <a:r>
                        <a:rPr lang="en-US" sz="2000" b="1" dirty="0">
                          <a:solidFill>
                            <a:srgbClr val="000000"/>
                          </a:solidFill>
                          <a:effectLst/>
                          <a:latin typeface="Times New Roman" panose="02020603050405020304" pitchFamily="18" charset="0"/>
                        </a:rPr>
                        <a:t>Mid Exam Hours   2</a:t>
                      </a:r>
                      <a:endParaRPr lang="en-US" sz="2000" dirty="0">
                        <a:effectLst/>
                        <a:latin typeface="Calibri" panose="020F0502020204030204" pitchFamily="34" charset="0"/>
                      </a:endParaRPr>
                    </a:p>
                  </a:txBody>
                  <a:tcPr marL="68563" marR="68563" marT="0" marB="0" anchor="ctr">
                    <a:lnL>
                      <a:noFill/>
                    </a:lnL>
                    <a:lnR>
                      <a:noFill/>
                    </a:lnR>
                    <a:lnT>
                      <a:noFill/>
                    </a:lnT>
                    <a:lnB>
                      <a:noFill/>
                    </a:lnB>
                  </a:tcPr>
                </a:tc>
                <a:tc>
                  <a:txBody>
                    <a:bodyPr/>
                    <a:lstStyle/>
                    <a:p>
                      <a:pPr marL="457200" algn="r">
                        <a:lnSpc>
                          <a:spcPct val="115000"/>
                        </a:lnSpc>
                      </a:pPr>
                      <a:r>
                        <a:rPr lang="en-US" sz="2000" b="1" dirty="0">
                          <a:solidFill>
                            <a:srgbClr val="000000"/>
                          </a:solidFill>
                          <a:effectLst/>
                          <a:latin typeface="Times New Roman" panose="02020603050405020304" pitchFamily="18" charset="0"/>
                        </a:rPr>
                        <a:t>CIE MARKS: 90</a:t>
                      </a:r>
                      <a:endParaRPr lang="en-US" sz="2000" dirty="0">
                        <a:effectLst/>
                        <a:latin typeface="Calibri" panose="020F0502020204030204" pitchFamily="34" charset="0"/>
                      </a:endParaRPr>
                    </a:p>
                  </a:txBody>
                  <a:tcPr marL="68563" marR="68563" marT="0" marB="0" anchor="ctr">
                    <a:lnL>
                      <a:noFill/>
                    </a:lnL>
                    <a:lnR>
                      <a:noFill/>
                    </a:lnR>
                    <a:lnT>
                      <a:noFill/>
                    </a:lnT>
                    <a:lnB>
                      <a:noFill/>
                    </a:lnB>
                  </a:tcPr>
                </a:tc>
                <a:extLst>
                  <a:ext uri="{0D108BD9-81ED-4DB2-BD59-A6C34878D82A}">
                    <a16:rowId xmlns:a16="http://schemas.microsoft.com/office/drawing/2014/main" val="10002"/>
                  </a:ext>
                </a:extLst>
              </a:tr>
              <a:tr h="496552">
                <a:tc>
                  <a:txBody>
                    <a:bodyPr/>
                    <a:lstStyle/>
                    <a:p>
                      <a:pPr>
                        <a:lnSpc>
                          <a:spcPct val="115000"/>
                        </a:lnSpc>
                        <a:spcAft>
                          <a:spcPts val="600"/>
                        </a:spcAft>
                      </a:pPr>
                      <a:r>
                        <a:rPr lang="en-US" sz="2000" b="1" dirty="0">
                          <a:solidFill>
                            <a:srgbClr val="000000"/>
                          </a:solidFill>
                          <a:effectLst/>
                          <a:latin typeface="Times New Roman" panose="02020603050405020304" pitchFamily="18" charset="0"/>
                        </a:rPr>
                        <a:t>Semester</a:t>
                      </a:r>
                      <a:r>
                        <a:rPr lang="en-US" sz="2000" b="1" baseline="0" dirty="0">
                          <a:solidFill>
                            <a:srgbClr val="000000"/>
                          </a:solidFill>
                          <a:effectLst/>
                          <a:latin typeface="Times New Roman" panose="02020603050405020304" pitchFamily="18" charset="0"/>
                        </a:rPr>
                        <a:t> End </a:t>
                      </a:r>
                      <a:r>
                        <a:rPr lang="en-US" sz="2000" b="1" dirty="0">
                          <a:solidFill>
                            <a:srgbClr val="000000"/>
                          </a:solidFill>
                          <a:effectLst/>
                          <a:latin typeface="Times New Roman" panose="02020603050405020304" pitchFamily="18" charset="0"/>
                        </a:rPr>
                        <a:t>Exam Hours   3</a:t>
                      </a:r>
                      <a:endParaRPr lang="en-US" sz="2000" dirty="0">
                        <a:effectLst/>
                        <a:latin typeface="Calibri" panose="020F0502020204030204" pitchFamily="34" charset="0"/>
                      </a:endParaRPr>
                    </a:p>
                  </a:txBody>
                  <a:tcPr marL="68563" marR="68563" marT="0" marB="0" anchor="ctr">
                    <a:lnL>
                      <a:noFill/>
                    </a:lnL>
                    <a:lnR>
                      <a:noFill/>
                    </a:lnR>
                    <a:lnT>
                      <a:noFill/>
                    </a:lnT>
                    <a:lnB>
                      <a:noFill/>
                    </a:lnB>
                  </a:tcPr>
                </a:tc>
                <a:tc>
                  <a:txBody>
                    <a:bodyPr/>
                    <a:lstStyle/>
                    <a:p>
                      <a:pPr marL="457200" algn="r">
                        <a:lnSpc>
                          <a:spcPct val="115000"/>
                        </a:lnSpc>
                      </a:pPr>
                      <a:r>
                        <a:rPr lang="en-US" sz="2000" b="1" dirty="0">
                          <a:solidFill>
                            <a:srgbClr val="000000"/>
                          </a:solidFill>
                          <a:effectLst/>
                          <a:latin typeface="Times New Roman" panose="02020603050405020304" pitchFamily="18" charset="0"/>
                        </a:rPr>
                        <a:t>SEE MARKS: 60</a:t>
                      </a:r>
                      <a:endParaRPr lang="en-US" sz="2000" dirty="0">
                        <a:effectLst/>
                        <a:latin typeface="Calibri" panose="020F0502020204030204" pitchFamily="34" charset="0"/>
                      </a:endParaRPr>
                    </a:p>
                  </a:txBody>
                  <a:tcPr marL="68563" marR="68563" marT="0" marB="0" anchor="ctr">
                    <a:lnL>
                      <a:noFill/>
                    </a:lnL>
                    <a:lnR>
                      <a:noFill/>
                    </a:lnR>
                    <a:lnT>
                      <a:noFill/>
                    </a:lnT>
                    <a:lnB>
                      <a:noFill/>
                    </a:lnB>
                  </a:tcPr>
                </a:tc>
                <a:extLst>
                  <a:ext uri="{0D108BD9-81ED-4DB2-BD59-A6C34878D82A}">
                    <a16:rowId xmlns:a16="http://schemas.microsoft.com/office/drawing/2014/main" val="10003"/>
                  </a:ext>
                </a:extLst>
              </a:tr>
            </a:tbl>
          </a:graphicData>
        </a:graphic>
      </p:graphicFrame>
      <p:sp>
        <p:nvSpPr>
          <p:cNvPr id="7" name="Rectangle 1"/>
          <p:cNvSpPr>
            <a:spLocks noChangeArrowheads="1"/>
          </p:cNvSpPr>
          <p:nvPr/>
        </p:nvSpPr>
        <p:spPr bwMode="auto">
          <a:xfrm>
            <a:off x="4724437" y="96055"/>
            <a:ext cx="2803951" cy="400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29" tIns="45715" rIns="91429" bIns="45715" numCol="1" anchor="ctr" anchorCtr="0" compatLnSpc="1">
            <a:prstTxWarp prst="textNoShape">
              <a:avLst/>
            </a:prstTxWarp>
            <a:spAutoFit/>
          </a:bodyPr>
          <a:lstStyle/>
          <a:p>
            <a:pPr eaLnBrk="0" fontAlgn="base" hangingPunct="0">
              <a:spcBef>
                <a:spcPct val="0"/>
              </a:spcBef>
              <a:spcAft>
                <a:spcPct val="0"/>
              </a:spcAft>
            </a:pPr>
            <a:r>
              <a:rPr lang="en-US" sz="2000" b="1" dirty="0">
                <a:solidFill>
                  <a:srgbClr val="000000"/>
                </a:solidFill>
                <a:latin typeface="Arial" panose="020B0604020202020204" pitchFamily="34" charset="0"/>
                <a:ea typeface="Times New Roman" panose="02020603050405020304" pitchFamily="18" charset="0"/>
              </a:rPr>
              <a:t>Mechanics of Solids-I</a:t>
            </a:r>
            <a:endParaRPr lang="en-US" dirty="0">
              <a:solidFill>
                <a:srgbClr val="000000"/>
              </a:solidFill>
              <a:latin typeface="Arial" panose="020B0604020202020204" pitchFamily="34" charset="0"/>
            </a:endParaRPr>
          </a:p>
        </p:txBody>
      </p:sp>
      <p:graphicFrame>
        <p:nvGraphicFramePr>
          <p:cNvPr id="8" name="Table 7"/>
          <p:cNvGraphicFramePr>
            <a:graphicFrameLocks noGrp="1"/>
          </p:cNvGraphicFramePr>
          <p:nvPr/>
        </p:nvGraphicFramePr>
        <p:xfrm>
          <a:off x="505048" y="3381330"/>
          <a:ext cx="10754099" cy="3745923"/>
        </p:xfrm>
        <a:graphic>
          <a:graphicData uri="http://schemas.openxmlformats.org/drawingml/2006/table">
            <a:tbl>
              <a:tblPr firstRow="1" firstCol="1" bandRow="1"/>
              <a:tblGrid>
                <a:gridCol w="1737865">
                  <a:extLst>
                    <a:ext uri="{9D8B030D-6E8A-4147-A177-3AD203B41FA5}">
                      <a16:colId xmlns:a16="http://schemas.microsoft.com/office/drawing/2014/main" val="20000"/>
                    </a:ext>
                  </a:extLst>
                </a:gridCol>
                <a:gridCol w="9016234">
                  <a:extLst>
                    <a:ext uri="{9D8B030D-6E8A-4147-A177-3AD203B41FA5}">
                      <a16:colId xmlns:a16="http://schemas.microsoft.com/office/drawing/2014/main" val="20001"/>
                    </a:ext>
                  </a:extLst>
                </a:gridCol>
              </a:tblGrid>
              <a:tr h="914400">
                <a:tc>
                  <a:txBody>
                    <a:bodyPr/>
                    <a:lstStyle/>
                    <a:p>
                      <a:pPr marL="0" marR="0" algn="ctr">
                        <a:lnSpc>
                          <a:spcPct val="150000"/>
                        </a:lnSpc>
                        <a:spcBef>
                          <a:spcPts val="0"/>
                        </a:spcBef>
                        <a:spcAft>
                          <a:spcPts val="1000"/>
                        </a:spcAft>
                      </a:pPr>
                      <a:r>
                        <a:rPr lang="en-US" sz="2000" b="1" dirty="0">
                          <a:effectLst/>
                          <a:latin typeface="Times New Roman" panose="02020603050405020304" pitchFamily="18" charset="0"/>
                          <a:ea typeface="Calibri" panose="020F0502020204030204" pitchFamily="34" charset="0"/>
                        </a:rPr>
                        <a:t>CLO 1</a:t>
                      </a:r>
                      <a:endParaRPr lang="en-US" sz="2000" dirty="0">
                        <a:effectLst/>
                        <a:latin typeface="Calibri" panose="020F0502020204030204" pitchFamily="34" charset="0"/>
                        <a:ea typeface="Calibri" panose="020F0502020204030204" pitchFamily="34" charset="0"/>
                      </a:endParaRPr>
                    </a:p>
                  </a:txBody>
                  <a:tcPr marL="68563" marR="68563" marT="0" marB="0">
                    <a:lnL>
                      <a:noFill/>
                    </a:lnL>
                    <a:lnR>
                      <a:noFill/>
                    </a:lnR>
                    <a:lnT>
                      <a:noFill/>
                    </a:lnT>
                    <a:lnB>
                      <a:noFill/>
                    </a:lnB>
                  </a:tcPr>
                </a:tc>
                <a:tc>
                  <a:txBody>
                    <a:bodyPr/>
                    <a:lstStyle/>
                    <a:p>
                      <a:pPr marL="0" marR="0" algn="just">
                        <a:lnSpc>
                          <a:spcPct val="150000"/>
                        </a:lnSpc>
                        <a:spcBef>
                          <a:spcPts val="0"/>
                        </a:spcBef>
                        <a:spcAft>
                          <a:spcPts val="1000"/>
                        </a:spcAft>
                      </a:pPr>
                      <a:r>
                        <a:rPr lang="en-US" sz="2000" b="1" dirty="0">
                          <a:effectLst/>
                          <a:latin typeface="Times New Roman"/>
                          <a:ea typeface="Times New Roman"/>
                        </a:rPr>
                        <a:t>Understand </a:t>
                      </a:r>
                      <a:r>
                        <a:rPr lang="en-US" sz="2000" dirty="0">
                          <a:effectLst/>
                          <a:latin typeface="Times New Roman"/>
                          <a:ea typeface="Times New Roman"/>
                        </a:rPr>
                        <a:t>the types of loads and stresses in different loaded members and develop skills to determine them.</a:t>
                      </a:r>
                      <a:endParaRPr lang="en-US" sz="2000" dirty="0">
                        <a:effectLst/>
                        <a:latin typeface="Calibri" panose="020F0502020204030204" pitchFamily="34" charset="0"/>
                        <a:ea typeface="Calibri" panose="020F0502020204030204" pitchFamily="34" charset="0"/>
                      </a:endParaRPr>
                    </a:p>
                  </a:txBody>
                  <a:tcPr marL="68563" marR="68563" marT="0" marB="0">
                    <a:lnL>
                      <a:noFill/>
                    </a:lnL>
                    <a:lnR>
                      <a:noFill/>
                    </a:lnR>
                    <a:lnT>
                      <a:noFill/>
                    </a:lnT>
                    <a:lnB>
                      <a:noFill/>
                    </a:lnB>
                  </a:tcPr>
                </a:tc>
                <a:extLst>
                  <a:ext uri="{0D108BD9-81ED-4DB2-BD59-A6C34878D82A}">
                    <a16:rowId xmlns:a16="http://schemas.microsoft.com/office/drawing/2014/main" val="10000"/>
                  </a:ext>
                </a:extLst>
              </a:tr>
              <a:tr h="981941">
                <a:tc>
                  <a:txBody>
                    <a:bodyPr/>
                    <a:lstStyle/>
                    <a:p>
                      <a:pPr marL="0" marR="0" algn="ctr">
                        <a:lnSpc>
                          <a:spcPct val="150000"/>
                        </a:lnSpc>
                        <a:spcBef>
                          <a:spcPts val="0"/>
                        </a:spcBef>
                        <a:spcAft>
                          <a:spcPts val="1000"/>
                        </a:spcAft>
                      </a:pPr>
                      <a:r>
                        <a:rPr lang="en-US" sz="2000" b="1">
                          <a:effectLst/>
                          <a:latin typeface="Times New Roman" panose="02020603050405020304" pitchFamily="18" charset="0"/>
                          <a:ea typeface="Calibri" panose="020F0502020204030204" pitchFamily="34" charset="0"/>
                        </a:rPr>
                        <a:t>CLO 2</a:t>
                      </a:r>
                      <a:endParaRPr lang="en-US" sz="2000">
                        <a:effectLst/>
                        <a:latin typeface="Calibri" panose="020F0502020204030204" pitchFamily="34" charset="0"/>
                        <a:ea typeface="Calibri" panose="020F0502020204030204" pitchFamily="34" charset="0"/>
                      </a:endParaRPr>
                    </a:p>
                  </a:txBody>
                  <a:tcPr marL="68563" marR="68563" marT="0" marB="0">
                    <a:lnL>
                      <a:noFill/>
                    </a:lnL>
                    <a:lnR>
                      <a:noFill/>
                    </a:lnR>
                    <a:lnT>
                      <a:noFill/>
                    </a:lnT>
                    <a:lnB>
                      <a:noFill/>
                    </a:lnB>
                  </a:tcPr>
                </a:tc>
                <a:tc>
                  <a:txBody>
                    <a:bodyPr/>
                    <a:lstStyle/>
                    <a:p>
                      <a:pPr marL="0" marR="0" algn="just">
                        <a:lnSpc>
                          <a:spcPct val="150000"/>
                        </a:lnSpc>
                        <a:spcBef>
                          <a:spcPts val="0"/>
                        </a:spcBef>
                        <a:spcAft>
                          <a:spcPts val="1000"/>
                        </a:spcAft>
                      </a:pPr>
                      <a:r>
                        <a:rPr lang="en-US" sz="2000" b="1" dirty="0">
                          <a:effectLst/>
                          <a:latin typeface="Times New Roman"/>
                          <a:ea typeface="Times New Roman"/>
                        </a:rPr>
                        <a:t>Identify </a:t>
                      </a:r>
                      <a:r>
                        <a:rPr lang="en-US" sz="2000" dirty="0">
                          <a:effectLst/>
                          <a:latin typeface="Times New Roman"/>
                          <a:ea typeface="Times New Roman"/>
                        </a:rPr>
                        <a:t>the magnitude of safe loads and stresses to operate individual members and structures without failure.</a:t>
                      </a:r>
                      <a:endParaRPr lang="en-US" sz="2000" dirty="0">
                        <a:effectLst/>
                        <a:latin typeface="Calibri" panose="020F0502020204030204" pitchFamily="34" charset="0"/>
                        <a:ea typeface="Calibri" panose="020F0502020204030204" pitchFamily="34" charset="0"/>
                      </a:endParaRPr>
                    </a:p>
                  </a:txBody>
                  <a:tcPr marL="68563" marR="68563" marT="0" marB="0">
                    <a:lnL>
                      <a:noFill/>
                    </a:lnL>
                    <a:lnR>
                      <a:noFill/>
                    </a:lnR>
                    <a:lnT>
                      <a:noFill/>
                    </a:lnT>
                    <a:lnB>
                      <a:noFill/>
                    </a:lnB>
                  </a:tcPr>
                </a:tc>
                <a:extLst>
                  <a:ext uri="{0D108BD9-81ED-4DB2-BD59-A6C34878D82A}">
                    <a16:rowId xmlns:a16="http://schemas.microsoft.com/office/drawing/2014/main" val="10001"/>
                  </a:ext>
                </a:extLst>
              </a:tr>
              <a:tr h="914400">
                <a:tc>
                  <a:txBody>
                    <a:bodyPr/>
                    <a:lstStyle/>
                    <a:p>
                      <a:pPr marL="0" marR="0" algn="ctr">
                        <a:lnSpc>
                          <a:spcPct val="150000"/>
                        </a:lnSpc>
                        <a:spcBef>
                          <a:spcPts val="0"/>
                        </a:spcBef>
                        <a:spcAft>
                          <a:spcPts val="1000"/>
                        </a:spcAft>
                      </a:pPr>
                      <a:r>
                        <a:rPr lang="en-US" sz="2000" b="1">
                          <a:effectLst/>
                          <a:latin typeface="Times New Roman" panose="02020603050405020304" pitchFamily="18" charset="0"/>
                          <a:ea typeface="Calibri" panose="020F0502020204030204" pitchFamily="34" charset="0"/>
                        </a:rPr>
                        <a:t>CLO 3</a:t>
                      </a:r>
                      <a:endParaRPr lang="en-US" sz="2000">
                        <a:effectLst/>
                        <a:latin typeface="Calibri" panose="020F0502020204030204" pitchFamily="34" charset="0"/>
                        <a:ea typeface="Calibri" panose="020F0502020204030204" pitchFamily="34" charset="0"/>
                      </a:endParaRPr>
                    </a:p>
                  </a:txBody>
                  <a:tcPr marL="68563" marR="68563" marT="0" marB="0">
                    <a:lnL>
                      <a:noFill/>
                    </a:lnL>
                    <a:lnR>
                      <a:noFill/>
                    </a:lnR>
                    <a:lnT>
                      <a:noFill/>
                    </a:lnT>
                    <a:lnB>
                      <a:noFill/>
                    </a:lnB>
                  </a:tcPr>
                </a:tc>
                <a:tc>
                  <a:txBody>
                    <a:bodyPr/>
                    <a:lstStyle/>
                    <a:p>
                      <a:pPr marL="0" marR="0" algn="just">
                        <a:lnSpc>
                          <a:spcPct val="150000"/>
                        </a:lnSpc>
                        <a:spcBef>
                          <a:spcPts val="0"/>
                        </a:spcBef>
                        <a:spcAft>
                          <a:spcPts val="1000"/>
                        </a:spcAft>
                      </a:pPr>
                      <a:r>
                        <a:rPr lang="en-US" sz="2000" b="1" dirty="0">
                          <a:effectLst/>
                          <a:latin typeface="Times New Roman"/>
                          <a:ea typeface="Times New Roman"/>
                        </a:rPr>
                        <a:t>Perform</a:t>
                      </a:r>
                      <a:r>
                        <a:rPr lang="en-US" sz="2000" dirty="0">
                          <a:effectLst/>
                          <a:latin typeface="Times New Roman"/>
                          <a:ea typeface="Times New Roman"/>
                        </a:rPr>
                        <a:t> structural design by determining the value of shear force and bending moment at a given point for structural members such as a beam, column, frame, etc.</a:t>
                      </a:r>
                      <a:endParaRPr lang="en-US" sz="2000" dirty="0">
                        <a:effectLst/>
                        <a:latin typeface="Calibri" panose="020F0502020204030204" pitchFamily="34" charset="0"/>
                        <a:ea typeface="Calibri" panose="020F0502020204030204" pitchFamily="34" charset="0"/>
                      </a:endParaRPr>
                    </a:p>
                  </a:txBody>
                  <a:tcPr marL="68563" marR="68563" marT="0" marB="0">
                    <a:lnL>
                      <a:noFill/>
                    </a:lnL>
                    <a:lnR>
                      <a:noFill/>
                    </a:lnR>
                    <a:lnT>
                      <a:noFill/>
                    </a:lnT>
                    <a:lnB>
                      <a:noFill/>
                    </a:lnB>
                  </a:tcPr>
                </a:tc>
                <a:extLst>
                  <a:ext uri="{0D108BD9-81ED-4DB2-BD59-A6C34878D82A}">
                    <a16:rowId xmlns:a16="http://schemas.microsoft.com/office/drawing/2014/main" val="10002"/>
                  </a:ext>
                </a:extLst>
              </a:tr>
              <a:tr h="654627">
                <a:tc>
                  <a:txBody>
                    <a:bodyPr/>
                    <a:lstStyle/>
                    <a:p>
                      <a:pPr marL="0" marR="0" algn="ctr">
                        <a:lnSpc>
                          <a:spcPct val="150000"/>
                        </a:lnSpc>
                        <a:spcBef>
                          <a:spcPts val="0"/>
                        </a:spcBef>
                        <a:spcAft>
                          <a:spcPts val="1000"/>
                        </a:spcAft>
                      </a:pPr>
                      <a:r>
                        <a:rPr lang="en-US" sz="2000" b="1">
                          <a:effectLst/>
                          <a:latin typeface="Times New Roman" panose="02020603050405020304" pitchFamily="18" charset="0"/>
                          <a:ea typeface="Calibri" panose="020F0502020204030204" pitchFamily="34" charset="0"/>
                        </a:rPr>
                        <a:t>CLO 4</a:t>
                      </a:r>
                      <a:endParaRPr lang="en-US" sz="2000">
                        <a:effectLst/>
                        <a:latin typeface="Calibri" panose="020F0502020204030204" pitchFamily="34" charset="0"/>
                        <a:ea typeface="Calibri" panose="020F0502020204030204" pitchFamily="34" charset="0"/>
                      </a:endParaRPr>
                    </a:p>
                  </a:txBody>
                  <a:tcPr marL="68563" marR="68563" marT="0" marB="0">
                    <a:lnL>
                      <a:noFill/>
                    </a:lnL>
                    <a:lnR>
                      <a:noFill/>
                    </a:lnR>
                    <a:lnT>
                      <a:noFill/>
                    </a:lnT>
                    <a:lnB>
                      <a:noFill/>
                    </a:lnB>
                  </a:tcPr>
                </a:tc>
                <a:tc>
                  <a:txBody>
                    <a:bodyPr/>
                    <a:lstStyle/>
                    <a:p>
                      <a:pPr marL="0" marR="0" algn="just">
                        <a:lnSpc>
                          <a:spcPct val="150000"/>
                        </a:lnSpc>
                        <a:spcBef>
                          <a:spcPts val="0"/>
                        </a:spcBef>
                        <a:spcAft>
                          <a:spcPts val="1000"/>
                        </a:spcAft>
                      </a:pPr>
                      <a:r>
                        <a:rPr lang="en-US" sz="2000" b="1" dirty="0">
                          <a:effectLst/>
                          <a:latin typeface="Times New Roman"/>
                          <a:ea typeface="Times New Roman"/>
                        </a:rPr>
                        <a:t>Assess </a:t>
                      </a:r>
                      <a:r>
                        <a:rPr lang="en-US" sz="2000" dirty="0">
                          <a:effectLst/>
                          <a:latin typeface="Times New Roman"/>
                          <a:ea typeface="Times New Roman"/>
                        </a:rPr>
                        <a:t>the deflections and deformations of loaded flexural members.</a:t>
                      </a:r>
                      <a:endParaRPr lang="en-US" sz="2000" dirty="0">
                        <a:effectLst/>
                        <a:latin typeface="Calibri" panose="020F0502020204030204" pitchFamily="34" charset="0"/>
                        <a:ea typeface="Calibri" panose="020F0502020204030204" pitchFamily="34" charset="0"/>
                      </a:endParaRPr>
                    </a:p>
                  </a:txBody>
                  <a:tcPr marL="68563" marR="68563" marT="0" marB="0">
                    <a:lnL>
                      <a:noFill/>
                    </a:lnL>
                    <a:lnR>
                      <a:noFill/>
                    </a:lnR>
                    <a:lnT>
                      <a:noFill/>
                    </a:lnT>
                    <a:lnB>
                      <a:noFill/>
                    </a:lnB>
                  </a:tcPr>
                </a:tc>
                <a:extLst>
                  <a:ext uri="{0D108BD9-81ED-4DB2-BD59-A6C34878D82A}">
                    <a16:rowId xmlns:a16="http://schemas.microsoft.com/office/drawing/2014/main" val="10003"/>
                  </a:ext>
                </a:extLst>
              </a:tr>
              <a:tr h="280555">
                <a:tc>
                  <a:txBody>
                    <a:bodyPr/>
                    <a:lstStyle/>
                    <a:p>
                      <a:pPr marL="0" marR="0" algn="ctr">
                        <a:lnSpc>
                          <a:spcPct val="150000"/>
                        </a:lnSpc>
                        <a:spcBef>
                          <a:spcPts val="0"/>
                        </a:spcBef>
                        <a:spcAft>
                          <a:spcPts val="1000"/>
                        </a:spcAft>
                      </a:pPr>
                      <a:endParaRPr lang="en-US" sz="1200" dirty="0">
                        <a:effectLst/>
                        <a:latin typeface="Calibri" panose="020F0502020204030204" pitchFamily="34" charset="0"/>
                        <a:ea typeface="Calibri" panose="020F0502020204030204" pitchFamily="34" charset="0"/>
                      </a:endParaRPr>
                    </a:p>
                  </a:txBody>
                  <a:tcPr marL="68563" marR="68563" marT="0" marB="0">
                    <a:lnL>
                      <a:noFill/>
                    </a:lnL>
                    <a:lnR>
                      <a:noFill/>
                    </a:lnR>
                    <a:lnT>
                      <a:noFill/>
                    </a:lnT>
                    <a:lnB>
                      <a:noFill/>
                    </a:lnB>
                  </a:tcPr>
                </a:tc>
                <a:tc>
                  <a:txBody>
                    <a:bodyPr/>
                    <a:lstStyle/>
                    <a:p>
                      <a:pPr marL="0" marR="0" algn="just">
                        <a:lnSpc>
                          <a:spcPct val="115000"/>
                        </a:lnSpc>
                        <a:spcBef>
                          <a:spcPts val="0"/>
                        </a:spcBef>
                        <a:spcAft>
                          <a:spcPts val="1000"/>
                        </a:spcAft>
                      </a:pPr>
                      <a:endParaRPr lang="en-US" sz="1200" dirty="0">
                        <a:effectLst/>
                        <a:latin typeface="Calibri" panose="020F0502020204030204" pitchFamily="34" charset="0"/>
                        <a:ea typeface="Calibri" panose="020F0502020204030204" pitchFamily="34" charset="0"/>
                      </a:endParaRPr>
                    </a:p>
                  </a:txBody>
                  <a:tcPr marL="68563" marR="68563" marT="0" marB="0">
                    <a:lnL>
                      <a:noFill/>
                    </a:lnL>
                    <a:lnR>
                      <a:noFill/>
                    </a:lnR>
                    <a:lnT>
                      <a:noFill/>
                    </a:lnT>
                    <a:lnB>
                      <a:noFill/>
                    </a:lnB>
                  </a:tcPr>
                </a:tc>
                <a:extLst>
                  <a:ext uri="{0D108BD9-81ED-4DB2-BD59-A6C34878D82A}">
                    <a16:rowId xmlns:a16="http://schemas.microsoft.com/office/drawing/2014/main" val="10004"/>
                  </a:ext>
                </a:extLst>
              </a:tr>
            </a:tbl>
          </a:graphicData>
        </a:graphic>
      </p:graphicFrame>
      <p:sp>
        <p:nvSpPr>
          <p:cNvPr id="9" name="Rectangle 2"/>
          <p:cNvSpPr>
            <a:spLocks noChangeArrowheads="1"/>
          </p:cNvSpPr>
          <p:nvPr/>
        </p:nvSpPr>
        <p:spPr bwMode="auto">
          <a:xfrm>
            <a:off x="974203" y="2743265"/>
            <a:ext cx="10307030" cy="646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29" tIns="45715" rIns="91429" bIns="45715" numCol="1" anchor="ctr" anchorCtr="0" compatLnSpc="1">
            <a:prstTxWarp prst="textNoShape">
              <a:avLst/>
            </a:prstTxWarp>
            <a:spAutoFit/>
          </a:bodyPr>
          <a:lstStyle/>
          <a:p>
            <a:pPr eaLnBrk="0" fontAlgn="base" hangingPunct="0">
              <a:spcBef>
                <a:spcPct val="0"/>
              </a:spcBef>
              <a:spcAft>
                <a:spcPct val="0"/>
              </a:spcAft>
            </a:pPr>
            <a:r>
              <a:rPr lang="en-US"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Course Learning Outcomes (CLOs): </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After completing this course successfully, the students will be able to-</a:t>
            </a:r>
            <a:endParaRPr lang="en-US" sz="1600" dirty="0">
              <a:solidFill>
                <a:srgbClr val="000000"/>
              </a:solidFill>
              <a:latin typeface="Times New Roman" panose="02020603050405020304" pitchFamily="18" charset="0"/>
              <a:cs typeface="Times New Roman" panose="02020603050405020304" pitchFamily="18" charset="0"/>
            </a:endParaRPr>
          </a:p>
          <a:p>
            <a:pPr eaLnBrk="0" fontAlgn="base" hangingPunct="0">
              <a:spcBef>
                <a:spcPct val="0"/>
              </a:spcBef>
              <a:spcAft>
                <a:spcPct val="0"/>
              </a:spcAft>
            </a:pPr>
            <a:endParaRPr lang="en-US" dirty="0">
              <a:solidFill>
                <a:srgbClr val="000000"/>
              </a:solidFill>
              <a:latin typeface="Arial" panose="020B0604020202020204" pitchFamily="34" charset="0"/>
            </a:endParaRPr>
          </a:p>
        </p:txBody>
      </p:sp>
      <p:sp>
        <p:nvSpPr>
          <p:cNvPr id="2" name="TextBox 1"/>
          <p:cNvSpPr txBox="1"/>
          <p:nvPr/>
        </p:nvSpPr>
        <p:spPr>
          <a:xfrm>
            <a:off x="1752600" y="1133497"/>
            <a:ext cx="3607508" cy="369322"/>
          </a:xfrm>
          <a:prstGeom prst="rect">
            <a:avLst/>
          </a:prstGeom>
          <a:noFill/>
        </p:spPr>
        <p:txBody>
          <a:bodyPr wrap="square" lIns="91429" tIns="45715" rIns="91429" bIns="45715" rtlCol="0">
            <a:spAutoFit/>
          </a:bodyPr>
          <a:lstStyle/>
          <a:p>
            <a:r>
              <a:rPr lang="en-GB" b="1" dirty="0">
                <a:solidFill>
                  <a:srgbClr val="000000"/>
                </a:solidFill>
                <a:latin typeface="Times New Roman" pitchFamily="18" charset="0"/>
                <a:cs typeface="Times New Roman" pitchFamily="18" charset="0"/>
              </a:rPr>
              <a:t>Course Teacher: </a:t>
            </a:r>
            <a:r>
              <a:rPr lang="en-GB" b="1" dirty="0" err="1">
                <a:solidFill>
                  <a:srgbClr val="000000"/>
                </a:solidFill>
                <a:latin typeface="Times New Roman" pitchFamily="18" charset="0"/>
                <a:cs typeface="Times New Roman" pitchFamily="18" charset="0"/>
              </a:rPr>
              <a:t>Anisul</a:t>
            </a:r>
            <a:r>
              <a:rPr lang="en-GB" b="1" dirty="0">
                <a:solidFill>
                  <a:srgbClr val="000000"/>
                </a:solidFill>
                <a:latin typeface="Times New Roman" pitchFamily="18" charset="0"/>
                <a:cs typeface="Times New Roman" pitchFamily="18" charset="0"/>
              </a:rPr>
              <a:t> Islam</a:t>
            </a:r>
            <a:endParaRPr lang="en-US" b="1" dirty="0">
              <a:solidFill>
                <a:srgbClr val="000000"/>
              </a:solidFill>
              <a:latin typeface="Times New Roman" pitchFamily="18" charset="0"/>
              <a:cs typeface="Times New Roman" pitchFamily="18" charset="0"/>
            </a:endParaRPr>
          </a:p>
        </p:txBody>
      </p:sp>
      <p:sp>
        <p:nvSpPr>
          <p:cNvPr id="3" name="Slide Number Placeholder 2"/>
          <p:cNvSpPr>
            <a:spLocks noGrp="1"/>
          </p:cNvSpPr>
          <p:nvPr>
            <p:ph type="sldNum" sz="quarter" idx="12"/>
          </p:nvPr>
        </p:nvSpPr>
        <p:spPr/>
        <p:txBody>
          <a:bodyPr/>
          <a:lstStyle/>
          <a:p>
            <a:fld id="{34216374-E7D6-4C74-ADA3-2C9987A1DEB2}" type="slidenum">
              <a:rPr lang="en-US" smtClean="0"/>
              <a:pPr/>
              <a:t>3</a:t>
            </a:fld>
            <a:endParaRPr lang="en-US"/>
          </a:p>
        </p:txBody>
      </p:sp>
    </p:spTree>
    <p:extLst>
      <p:ext uri="{BB962C8B-B14F-4D97-AF65-F5344CB8AC3E}">
        <p14:creationId xmlns:p14="http://schemas.microsoft.com/office/powerpoint/2010/main" val="31353389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4216374-E7D6-4C74-ADA3-2C9987A1DEB2}" type="slidenum">
              <a:rPr lang="en-US" smtClean="0"/>
              <a:pPr/>
              <a:t>30</a:t>
            </a:fld>
            <a:endParaRPr lang="en-US"/>
          </a:p>
        </p:txBody>
      </p:sp>
      <p:sp>
        <p:nvSpPr>
          <p:cNvPr id="6" name="TextBox 5"/>
          <p:cNvSpPr txBox="1"/>
          <p:nvPr/>
        </p:nvSpPr>
        <p:spPr>
          <a:xfrm>
            <a:off x="228600" y="1143000"/>
            <a:ext cx="5257800" cy="369332"/>
          </a:xfrm>
          <a:prstGeom prst="rect">
            <a:avLst/>
          </a:prstGeom>
          <a:noFill/>
        </p:spPr>
        <p:txBody>
          <a:bodyPr wrap="square" lIns="91429" tIns="45715" rIns="91429" bIns="45715" rtlCol="0">
            <a:spAutoFit/>
          </a:bodyPr>
          <a:lstStyle/>
          <a:p>
            <a:endParaRPr lang="en-US" dirty="0">
              <a:solidFill>
                <a:srgbClr val="000000"/>
              </a:solidFill>
            </a:endParaRPr>
          </a:p>
        </p:txBody>
      </p:sp>
      <p:sp>
        <p:nvSpPr>
          <p:cNvPr id="7" name="Rectangle 6"/>
          <p:cNvSpPr/>
          <p:nvPr/>
        </p:nvSpPr>
        <p:spPr>
          <a:xfrm>
            <a:off x="228600" y="457235"/>
            <a:ext cx="11506200" cy="3802569"/>
          </a:xfrm>
          <a:prstGeom prst="rect">
            <a:avLst/>
          </a:prstGeom>
        </p:spPr>
        <p:txBody>
          <a:bodyPr wrap="square" lIns="91429" tIns="45715" rIns="91429" bIns="45715">
            <a:spAutoFit/>
          </a:bodyPr>
          <a:lstStyle/>
          <a:p>
            <a:pPr algn="just" fontAlgn="ctr">
              <a:spcAft>
                <a:spcPts val="600"/>
              </a:spcAft>
            </a:pPr>
            <a:r>
              <a:rPr lang="en-US" sz="2400" b="1" dirty="0">
                <a:latin typeface="Times New Roman"/>
                <a:ea typeface="Calibri"/>
              </a:rPr>
              <a:t>Hardness</a:t>
            </a:r>
            <a:endParaRPr lang="en-GB" sz="2400" dirty="0">
              <a:solidFill>
                <a:srgbClr val="000000"/>
              </a:solidFill>
              <a:latin typeface="Times New Roman" pitchFamily="18" charset="0"/>
              <a:cs typeface="Times New Roman" pitchFamily="18" charset="0"/>
            </a:endParaRPr>
          </a:p>
          <a:p>
            <a:pPr algn="just">
              <a:lnSpc>
                <a:spcPct val="107000"/>
              </a:lnSpc>
              <a:spcAft>
                <a:spcPts val="800"/>
              </a:spcAft>
            </a:pPr>
            <a:r>
              <a:rPr lang="en-GB" sz="2400" dirty="0">
                <a:solidFill>
                  <a:srgbClr val="000000"/>
                </a:solidFill>
                <a:latin typeface="Times New Roman" pitchFamily="18" charset="0"/>
                <a:cs typeface="Times New Roman" pitchFamily="18" charset="0"/>
              </a:rPr>
              <a:t> </a:t>
            </a:r>
            <a:r>
              <a:rPr lang="en-US" sz="2400" dirty="0">
                <a:latin typeface="Times New Roman"/>
                <a:ea typeface="Calibri"/>
                <a:cs typeface="Times New Roman"/>
              </a:rPr>
              <a:t>Hardness is the resistance of a material to localized plastic deformation. Hardness is a measure of a material's resistance to permanent deformation. Toughness is a measure of how much deformation a solid material can undergo before fracturing. Hardness is often inversely related to ductility, so the ductile metals mentioned above typically have relatively low hardness.</a:t>
            </a:r>
            <a:endParaRPr lang="en-US" sz="1600" dirty="0">
              <a:latin typeface="Calibri"/>
              <a:ea typeface="Calibri"/>
              <a:cs typeface="Times New Roman"/>
            </a:endParaRPr>
          </a:p>
          <a:p>
            <a:pPr algn="just">
              <a:lnSpc>
                <a:spcPct val="107000"/>
              </a:lnSpc>
              <a:spcAft>
                <a:spcPts val="800"/>
              </a:spcAft>
            </a:pPr>
            <a:r>
              <a:rPr lang="en-US" sz="2400" dirty="0">
                <a:latin typeface="Times New Roman"/>
                <a:ea typeface="Calibri"/>
                <a:cs typeface="Times New Roman"/>
              </a:rPr>
              <a:t>The product EI is termed the "beam stiffness", or sometimes the "flexural rigidity". It is often given the symbol Σ. It is a measure of how strongly the beam resists deflection under bending moments.</a:t>
            </a:r>
            <a:endParaRPr lang="en-US" sz="1600" dirty="0">
              <a:latin typeface="Calibri"/>
              <a:ea typeface="Calibri"/>
              <a:cs typeface="Times New Roman"/>
            </a:endParaRPr>
          </a:p>
        </p:txBody>
      </p:sp>
    </p:spTree>
    <p:extLst>
      <p:ext uri="{BB962C8B-B14F-4D97-AF65-F5344CB8AC3E}">
        <p14:creationId xmlns:p14="http://schemas.microsoft.com/office/powerpoint/2010/main" val="1311571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4216374-E7D6-4C74-ADA3-2C9987A1DEB2}" type="slidenum">
              <a:rPr lang="en-US" smtClean="0"/>
              <a:pPr/>
              <a:t>31</a:t>
            </a:fld>
            <a:endParaRPr lang="en-US"/>
          </a:p>
        </p:txBody>
      </p:sp>
      <p:sp>
        <p:nvSpPr>
          <p:cNvPr id="6" name="TextBox 5"/>
          <p:cNvSpPr txBox="1"/>
          <p:nvPr/>
        </p:nvSpPr>
        <p:spPr>
          <a:xfrm>
            <a:off x="228600" y="1143000"/>
            <a:ext cx="5257800" cy="369332"/>
          </a:xfrm>
          <a:prstGeom prst="rect">
            <a:avLst/>
          </a:prstGeom>
          <a:noFill/>
        </p:spPr>
        <p:txBody>
          <a:bodyPr wrap="square" lIns="91429" tIns="45715" rIns="91429" bIns="45715" rtlCol="0">
            <a:spAutoFit/>
          </a:bodyPr>
          <a:lstStyle/>
          <a:p>
            <a:endParaRPr lang="en-US" dirty="0">
              <a:solidFill>
                <a:srgbClr val="000000"/>
              </a:solidFill>
            </a:endParaRPr>
          </a:p>
        </p:txBody>
      </p:sp>
      <p:sp>
        <p:nvSpPr>
          <p:cNvPr id="7" name="Rectangle 6"/>
          <p:cNvSpPr/>
          <p:nvPr/>
        </p:nvSpPr>
        <p:spPr>
          <a:xfrm>
            <a:off x="228600" y="609622"/>
            <a:ext cx="11506200" cy="6137696"/>
          </a:xfrm>
          <a:prstGeom prst="rect">
            <a:avLst/>
          </a:prstGeom>
        </p:spPr>
        <p:txBody>
          <a:bodyPr wrap="square" lIns="91429" tIns="45715" rIns="91429" bIns="45715">
            <a:spAutoFit/>
          </a:bodyPr>
          <a:lstStyle/>
          <a:p>
            <a:pPr algn="just">
              <a:lnSpc>
                <a:spcPct val="107000"/>
              </a:lnSpc>
              <a:spcAft>
                <a:spcPts val="800"/>
              </a:spcAft>
            </a:pPr>
            <a:r>
              <a:rPr lang="en-US" sz="2400" b="1" dirty="0">
                <a:latin typeface="Times New Roman"/>
                <a:ea typeface="Calibri"/>
                <a:cs typeface="Times New Roman"/>
              </a:rPr>
              <a:t>Stiffness</a:t>
            </a:r>
            <a:r>
              <a:rPr lang="en-US" sz="2400" dirty="0">
                <a:latin typeface="Times New Roman"/>
                <a:ea typeface="Calibri"/>
                <a:cs typeface="Times New Roman"/>
              </a:rPr>
              <a:t> is how a component resists elastic deformation when a load is applied. Hardness is resistance to localized surface deformation.</a:t>
            </a:r>
            <a:endParaRPr lang="en-US" sz="2400" dirty="0">
              <a:latin typeface="Calibri"/>
              <a:ea typeface="Calibri"/>
              <a:cs typeface="Times New Roman"/>
            </a:endParaRPr>
          </a:p>
          <a:p>
            <a:pPr algn="just">
              <a:lnSpc>
                <a:spcPct val="107000"/>
              </a:lnSpc>
              <a:spcAft>
                <a:spcPts val="800"/>
              </a:spcAft>
            </a:pPr>
            <a:r>
              <a:rPr lang="en-US" sz="2400" dirty="0">
                <a:latin typeface="Times New Roman"/>
                <a:ea typeface="Calibri"/>
                <a:cs typeface="Times New Roman"/>
              </a:rPr>
              <a:t>The modulus of rigidity, also known as shear modulus, is defined as the ratio of shear stress to shear strain of a structural member. This property depends on the material of the member: the more elastic the member, the higher the modulus of rigidity.</a:t>
            </a:r>
            <a:endParaRPr lang="en-US" sz="2400" dirty="0">
              <a:latin typeface="Calibri"/>
              <a:ea typeface="Calibri"/>
              <a:cs typeface="Times New Roman"/>
            </a:endParaRPr>
          </a:p>
          <a:p>
            <a:pPr algn="just">
              <a:lnSpc>
                <a:spcPct val="107000"/>
              </a:lnSpc>
              <a:spcAft>
                <a:spcPts val="800"/>
              </a:spcAft>
            </a:pPr>
            <a:r>
              <a:rPr lang="en-US" sz="2400" dirty="0">
                <a:latin typeface="Times New Roman"/>
                <a:ea typeface="Calibri"/>
                <a:cs typeface="Times New Roman"/>
              </a:rPr>
              <a:t>Stiffness is the extent to which an object resists deformation in response to an applied force.</a:t>
            </a:r>
            <a:endParaRPr lang="en-US" sz="2400" dirty="0">
              <a:latin typeface="Calibri"/>
              <a:ea typeface="Calibri"/>
              <a:cs typeface="Times New Roman"/>
            </a:endParaRPr>
          </a:p>
          <a:p>
            <a:pPr algn="just">
              <a:lnSpc>
                <a:spcPct val="107000"/>
              </a:lnSpc>
              <a:spcAft>
                <a:spcPts val="800"/>
              </a:spcAft>
            </a:pPr>
            <a:r>
              <a:rPr lang="en-US" sz="2400" dirty="0">
                <a:latin typeface="Times New Roman"/>
                <a:ea typeface="Calibri"/>
                <a:cs typeface="Times New Roman"/>
              </a:rPr>
              <a:t>Elastic modulus is a measure of stiffness. </a:t>
            </a:r>
            <a:r>
              <a:rPr lang="en-US" sz="2400" b="1" dirty="0">
                <a:solidFill>
                  <a:schemeClr val="accent2">
                    <a:lumMod val="75000"/>
                  </a:schemeClr>
                </a:solidFill>
                <a:latin typeface="Times New Roman"/>
                <a:ea typeface="Calibri"/>
                <a:cs typeface="Times New Roman"/>
              </a:rPr>
              <a:t>Steel is stiffer than rubber thus its modulus is higher</a:t>
            </a:r>
            <a:r>
              <a:rPr lang="en-US" sz="2400" dirty="0">
                <a:latin typeface="Times New Roman"/>
                <a:ea typeface="Calibri"/>
                <a:cs typeface="Times New Roman"/>
              </a:rPr>
              <a:t>. </a:t>
            </a:r>
            <a:endParaRPr lang="en-US" sz="2400" dirty="0">
              <a:latin typeface="Calibri"/>
              <a:ea typeface="Calibri"/>
              <a:cs typeface="Times New Roman"/>
            </a:endParaRPr>
          </a:p>
          <a:p>
            <a:pPr algn="just">
              <a:lnSpc>
                <a:spcPct val="107000"/>
              </a:lnSpc>
              <a:spcAft>
                <a:spcPts val="800"/>
              </a:spcAft>
            </a:pPr>
            <a:r>
              <a:rPr lang="en-US" sz="2400" dirty="0">
                <a:latin typeface="Times New Roman"/>
                <a:ea typeface="Calibri"/>
                <a:cs typeface="Times New Roman"/>
              </a:rPr>
              <a:t>Stiff → not easily bent or changed in shape. Rigid → unable to bend or be forced out of shape, not flexible.</a:t>
            </a:r>
            <a:endParaRPr lang="en-US" sz="2400" dirty="0">
              <a:latin typeface="Calibri"/>
              <a:ea typeface="Calibri"/>
              <a:cs typeface="Times New Roman"/>
            </a:endParaRPr>
          </a:p>
          <a:p>
            <a:pPr algn="just">
              <a:lnSpc>
                <a:spcPct val="107000"/>
              </a:lnSpc>
              <a:spcAft>
                <a:spcPts val="800"/>
              </a:spcAft>
            </a:pPr>
            <a:r>
              <a:rPr lang="en-US" sz="2400" dirty="0">
                <a:latin typeface="Times New Roman"/>
                <a:ea typeface="Calibri"/>
                <a:cs typeface="Times New Roman"/>
              </a:rPr>
              <a:t>Rigidity, on the other hand, refers to the opposite property of elasticity. It is the inability of a material to deform under an external force. Flexibility is the ability of a material to bend, twist or stretch without breaking. This property depends on the material's elasticity and plasticity.</a:t>
            </a:r>
            <a:endParaRPr lang="en-US" sz="2400" dirty="0">
              <a:latin typeface="Calibri"/>
              <a:ea typeface="Calibri"/>
              <a:cs typeface="Times New Roman"/>
            </a:endParaRPr>
          </a:p>
        </p:txBody>
      </p:sp>
    </p:spTree>
    <p:extLst>
      <p:ext uri="{BB962C8B-B14F-4D97-AF65-F5344CB8AC3E}">
        <p14:creationId xmlns:p14="http://schemas.microsoft.com/office/powerpoint/2010/main" val="6200844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4216374-E7D6-4C74-ADA3-2C9987A1DEB2}" type="slidenum">
              <a:rPr lang="en-US" smtClean="0"/>
              <a:pPr/>
              <a:t>32</a:t>
            </a:fld>
            <a:endParaRPr lang="en-US"/>
          </a:p>
        </p:txBody>
      </p:sp>
      <p:sp>
        <p:nvSpPr>
          <p:cNvPr id="6" name="TextBox 5"/>
          <p:cNvSpPr txBox="1"/>
          <p:nvPr/>
        </p:nvSpPr>
        <p:spPr>
          <a:xfrm>
            <a:off x="228600" y="1143000"/>
            <a:ext cx="5257800" cy="369332"/>
          </a:xfrm>
          <a:prstGeom prst="rect">
            <a:avLst/>
          </a:prstGeom>
          <a:noFill/>
        </p:spPr>
        <p:txBody>
          <a:bodyPr wrap="square" lIns="91429" tIns="45715" rIns="91429" bIns="45715" rtlCol="0">
            <a:spAutoFit/>
          </a:bodyPr>
          <a:lstStyle/>
          <a:p>
            <a:endParaRPr lang="en-US" dirty="0">
              <a:solidFill>
                <a:srgbClr val="000000"/>
              </a:solidFill>
            </a:endParaRPr>
          </a:p>
        </p:txBody>
      </p:sp>
      <p:sp>
        <p:nvSpPr>
          <p:cNvPr id="3" name="Rectangle 2"/>
          <p:cNvSpPr/>
          <p:nvPr/>
        </p:nvSpPr>
        <p:spPr>
          <a:xfrm>
            <a:off x="533437" y="457203"/>
            <a:ext cx="5791199" cy="2523768"/>
          </a:xfrm>
          <a:prstGeom prst="rect">
            <a:avLst/>
          </a:prstGeom>
        </p:spPr>
        <p:txBody>
          <a:bodyPr wrap="square">
            <a:spAutoFit/>
          </a:bodyPr>
          <a:lstStyle/>
          <a:p>
            <a:pPr marL="63500" algn="just">
              <a:tabLst>
                <a:tab pos="570865" algn="l"/>
              </a:tabLst>
            </a:pPr>
            <a:r>
              <a:rPr lang="en-US" sz="2000" b="1" spc="-10" dirty="0">
                <a:latin typeface="Times New Roman"/>
                <a:cs typeface="Times New Roman"/>
              </a:rPr>
              <a:t>Resilience</a:t>
            </a:r>
          </a:p>
          <a:p>
            <a:pPr marL="63500" algn="just">
              <a:tabLst>
                <a:tab pos="570865" algn="l"/>
              </a:tabLst>
            </a:pPr>
            <a:r>
              <a:rPr lang="en-GB" sz="2000" dirty="0">
                <a:latin typeface="Times New Roman"/>
                <a:cs typeface="Times New Roman"/>
              </a:rPr>
              <a:t>The resilience of the material is the triangular area underneath the elastic region of the curve.</a:t>
            </a:r>
            <a:r>
              <a:rPr lang="en-US" sz="2000" dirty="0">
                <a:latin typeface="Times New Roman"/>
                <a:cs typeface="Times New Roman"/>
              </a:rPr>
              <a:t> </a:t>
            </a:r>
            <a:r>
              <a:rPr lang="en-GB" sz="2000" dirty="0">
                <a:latin typeface="Times New Roman"/>
                <a:cs typeface="Times New Roman"/>
              </a:rPr>
              <a:t>In physics and engineering, resilience is defined as the capacity of a material to absorb energy when it is deformed elastically and then, upon unloading to have this energy recovered. </a:t>
            </a:r>
          </a:p>
          <a:p>
            <a:pPr marL="63500" algn="just">
              <a:tabLst>
                <a:tab pos="570865" algn="l"/>
              </a:tabLst>
            </a:pPr>
            <a:endParaRPr lang="en-GB" dirty="0">
              <a:latin typeface="Times New Roman"/>
              <a:cs typeface="Times New Roman"/>
            </a:endParaRPr>
          </a:p>
        </p:txBody>
      </p:sp>
      <p:sp>
        <p:nvSpPr>
          <p:cNvPr id="8" name="Rectangle 7"/>
          <p:cNvSpPr/>
          <p:nvPr/>
        </p:nvSpPr>
        <p:spPr>
          <a:xfrm>
            <a:off x="533437" y="2819422"/>
            <a:ext cx="5791199" cy="3447098"/>
          </a:xfrm>
          <a:prstGeom prst="rect">
            <a:avLst/>
          </a:prstGeom>
        </p:spPr>
        <p:txBody>
          <a:bodyPr wrap="square">
            <a:spAutoFit/>
          </a:bodyPr>
          <a:lstStyle/>
          <a:p>
            <a:pPr marL="63500" algn="just">
              <a:tabLst>
                <a:tab pos="570865" algn="l"/>
              </a:tabLst>
            </a:pPr>
            <a:r>
              <a:rPr lang="en-US" sz="2000" b="1" spc="-10" dirty="0">
                <a:latin typeface="Times New Roman"/>
                <a:cs typeface="Times New Roman"/>
              </a:rPr>
              <a:t>Toughness</a:t>
            </a:r>
          </a:p>
          <a:p>
            <a:pPr marL="63500" algn="just">
              <a:tabLst>
                <a:tab pos="570865" algn="l"/>
              </a:tabLst>
            </a:pPr>
            <a:r>
              <a:rPr lang="en-GB" sz="2000" dirty="0">
                <a:latin typeface="Times New Roman"/>
                <a:cs typeface="Times New Roman"/>
              </a:rPr>
              <a:t>The area underneath the stress-strain curve is the toughness of the material- i.e. the energy the material can absorb prior to rupture.. It also can be defined as the resistance of a material to crack propagation. The ability of a metal to deform plastically and to absorb energy in the process before fracture is termed toughness. A material with high strength and high ductility will have more toughness than a material with low strength and high ductility. </a:t>
            </a:r>
          </a:p>
          <a:p>
            <a:pPr marL="63500" algn="just">
              <a:tabLst>
                <a:tab pos="570865" algn="l"/>
              </a:tabLst>
            </a:pPr>
            <a:endParaRPr lang="en-GB" dirty="0">
              <a:latin typeface="Times New Roman"/>
              <a:cs typeface="Times New Roman"/>
            </a:endParaRPr>
          </a:p>
        </p:txBody>
      </p:sp>
      <p:pic>
        <p:nvPicPr>
          <p:cNvPr id="9" name="object 3"/>
          <p:cNvPicPr/>
          <p:nvPr/>
        </p:nvPicPr>
        <p:blipFill>
          <a:blip r:embed="rId2" cstate="print"/>
          <a:stretch>
            <a:fillRect/>
          </a:stretch>
        </p:blipFill>
        <p:spPr>
          <a:xfrm>
            <a:off x="6400802" y="1066856"/>
            <a:ext cx="5638801" cy="2667001"/>
          </a:xfrm>
          <a:prstGeom prst="rect">
            <a:avLst/>
          </a:prstGeom>
        </p:spPr>
      </p:pic>
      <p:sp>
        <p:nvSpPr>
          <p:cNvPr id="10" name="object 4"/>
          <p:cNvSpPr txBox="1"/>
          <p:nvPr/>
        </p:nvSpPr>
        <p:spPr>
          <a:xfrm>
            <a:off x="7098350" y="4114823"/>
            <a:ext cx="4243705" cy="228268"/>
          </a:xfrm>
          <a:prstGeom prst="rect">
            <a:avLst/>
          </a:prstGeom>
        </p:spPr>
        <p:txBody>
          <a:bodyPr vert="horz" wrap="square" lIns="0" tIns="12700" rIns="0" bIns="0" rtlCol="0">
            <a:spAutoFit/>
          </a:bodyPr>
          <a:lstStyle/>
          <a:p>
            <a:pPr marL="12700">
              <a:spcBef>
                <a:spcPts val="100"/>
              </a:spcBef>
            </a:pPr>
            <a:r>
              <a:rPr sz="1400" b="1" dirty="0">
                <a:latin typeface="Times New Roman"/>
                <a:cs typeface="Times New Roman"/>
              </a:rPr>
              <a:t>Comparison</a:t>
            </a:r>
            <a:r>
              <a:rPr sz="1400" b="1" spc="-40" dirty="0">
                <a:latin typeface="Times New Roman"/>
                <a:cs typeface="Times New Roman"/>
              </a:rPr>
              <a:t> </a:t>
            </a:r>
            <a:r>
              <a:rPr sz="1400" b="1" dirty="0">
                <a:latin typeface="Times New Roman"/>
                <a:cs typeface="Times New Roman"/>
              </a:rPr>
              <a:t>between</a:t>
            </a:r>
            <a:r>
              <a:rPr sz="1400" b="1" spc="-35" dirty="0">
                <a:latin typeface="Times New Roman"/>
                <a:cs typeface="Times New Roman"/>
              </a:rPr>
              <a:t> </a:t>
            </a:r>
            <a:r>
              <a:rPr sz="1400" b="1" dirty="0">
                <a:latin typeface="Times New Roman"/>
                <a:cs typeface="Times New Roman"/>
              </a:rPr>
              <a:t>resilience</a:t>
            </a:r>
            <a:r>
              <a:rPr sz="1400" b="1" spc="-50" dirty="0">
                <a:latin typeface="Times New Roman"/>
                <a:cs typeface="Times New Roman"/>
              </a:rPr>
              <a:t> </a:t>
            </a:r>
            <a:r>
              <a:rPr sz="1400" b="1" dirty="0">
                <a:latin typeface="Times New Roman"/>
                <a:cs typeface="Times New Roman"/>
              </a:rPr>
              <a:t>and</a:t>
            </a:r>
            <a:r>
              <a:rPr sz="1400" b="1" spc="-35" dirty="0">
                <a:latin typeface="Times New Roman"/>
                <a:cs typeface="Times New Roman"/>
              </a:rPr>
              <a:t> </a:t>
            </a:r>
            <a:r>
              <a:rPr sz="1400" b="1" dirty="0">
                <a:latin typeface="Times New Roman"/>
                <a:cs typeface="Times New Roman"/>
              </a:rPr>
              <a:t>toughness</a:t>
            </a:r>
            <a:r>
              <a:rPr sz="1400" b="1" spc="-40" dirty="0">
                <a:latin typeface="Times New Roman"/>
                <a:cs typeface="Times New Roman"/>
              </a:rPr>
              <a:t> </a:t>
            </a:r>
            <a:r>
              <a:rPr sz="1400" b="1" dirty="0">
                <a:latin typeface="Times New Roman"/>
                <a:cs typeface="Times New Roman"/>
              </a:rPr>
              <a:t>of</a:t>
            </a:r>
            <a:r>
              <a:rPr sz="1400" b="1" spc="-40" dirty="0">
                <a:latin typeface="Times New Roman"/>
                <a:cs typeface="Times New Roman"/>
              </a:rPr>
              <a:t> </a:t>
            </a:r>
            <a:r>
              <a:rPr sz="1400" b="1" spc="-10" dirty="0">
                <a:latin typeface="Times New Roman"/>
                <a:cs typeface="Times New Roman"/>
              </a:rPr>
              <a:t>metals</a:t>
            </a:r>
            <a:endParaRPr sz="1400" dirty="0">
              <a:latin typeface="Times New Roman"/>
              <a:cs typeface="Times New Roman"/>
            </a:endParaRPr>
          </a:p>
        </p:txBody>
      </p:sp>
    </p:spTree>
    <p:extLst>
      <p:ext uri="{BB962C8B-B14F-4D97-AF65-F5344CB8AC3E}">
        <p14:creationId xmlns:p14="http://schemas.microsoft.com/office/powerpoint/2010/main" val="21259037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4216374-E7D6-4C74-ADA3-2C9987A1DEB2}" type="slidenum">
              <a:rPr lang="en-US" smtClean="0"/>
              <a:pPr/>
              <a:t>33</a:t>
            </a:fld>
            <a:endParaRPr lang="en-US"/>
          </a:p>
        </p:txBody>
      </p:sp>
      <p:sp>
        <p:nvSpPr>
          <p:cNvPr id="6" name="TextBox 5"/>
          <p:cNvSpPr txBox="1"/>
          <p:nvPr/>
        </p:nvSpPr>
        <p:spPr>
          <a:xfrm>
            <a:off x="228600" y="1143000"/>
            <a:ext cx="5257800" cy="369332"/>
          </a:xfrm>
          <a:prstGeom prst="rect">
            <a:avLst/>
          </a:prstGeom>
          <a:noFill/>
        </p:spPr>
        <p:txBody>
          <a:bodyPr wrap="square" lIns="91429" tIns="45715" rIns="91429" bIns="45715" rtlCol="0">
            <a:spAutoFit/>
          </a:bodyPr>
          <a:lstStyle/>
          <a:p>
            <a:endParaRPr lang="en-US" dirty="0">
              <a:solidFill>
                <a:srgbClr val="000000"/>
              </a:solidFill>
            </a:endParaRPr>
          </a:p>
        </p:txBody>
      </p:sp>
      <p:sp>
        <p:nvSpPr>
          <p:cNvPr id="7" name="Rectangle 6"/>
          <p:cNvSpPr/>
          <p:nvPr/>
        </p:nvSpPr>
        <p:spPr>
          <a:xfrm>
            <a:off x="228600" y="457235"/>
            <a:ext cx="11506200" cy="1646595"/>
          </a:xfrm>
          <a:prstGeom prst="rect">
            <a:avLst/>
          </a:prstGeom>
        </p:spPr>
        <p:txBody>
          <a:bodyPr wrap="square" lIns="91429" tIns="45715" rIns="91429" bIns="45715">
            <a:spAutoFit/>
          </a:bodyPr>
          <a:lstStyle/>
          <a:p>
            <a:pPr algn="just" fontAlgn="ctr">
              <a:spcAft>
                <a:spcPts val="600"/>
              </a:spcAft>
            </a:pPr>
            <a:r>
              <a:rPr lang="en-GB" sz="2400" b="1" dirty="0">
                <a:solidFill>
                  <a:srgbClr val="1F1F1F"/>
                </a:solidFill>
                <a:latin typeface="Times New Roman" pitchFamily="18" charset="0"/>
                <a:cs typeface="Times New Roman" pitchFamily="18" charset="0"/>
              </a:rPr>
              <a:t>Poisson ratio</a:t>
            </a:r>
          </a:p>
          <a:p>
            <a:pPr algn="just" fontAlgn="ctr">
              <a:spcAft>
                <a:spcPts val="600"/>
              </a:spcAft>
            </a:pPr>
            <a:r>
              <a:rPr lang="en-GB" sz="2400" dirty="0">
                <a:solidFill>
                  <a:srgbClr val="1F1F1F"/>
                </a:solidFill>
                <a:latin typeface="Times New Roman" pitchFamily="18" charset="0"/>
                <a:cs typeface="Times New Roman" pitchFamily="18" charset="0"/>
              </a:rPr>
              <a:t>Poisson ratio is </a:t>
            </a:r>
            <a:r>
              <a:rPr lang="en-GB" sz="2400" dirty="0">
                <a:solidFill>
                  <a:srgbClr val="040C28"/>
                </a:solidFill>
                <a:latin typeface="Times New Roman" pitchFamily="18" charset="0"/>
                <a:cs typeface="Times New Roman" pitchFamily="18" charset="0"/>
              </a:rPr>
              <a:t>the ratio of transverse contraction (or expansion) strain to longitudinal extension strain in the direction of stretching force</a:t>
            </a:r>
            <a:r>
              <a:rPr lang="en-GB" sz="2400" dirty="0">
                <a:solidFill>
                  <a:srgbClr val="1F1F1F"/>
                </a:solidFill>
                <a:latin typeface="Times New Roman" pitchFamily="18" charset="0"/>
                <a:cs typeface="Times New Roman" pitchFamily="18" charset="0"/>
              </a:rPr>
              <a:t>. Tensile deformation is considered positive and compressive deformation is considered negative.</a:t>
            </a:r>
            <a:endParaRPr lang="en-US" sz="1600" dirty="0">
              <a:solidFill>
                <a:srgbClr val="000000"/>
              </a:solidFill>
              <a:latin typeface="Times New Roman" pitchFamily="18" charset="0"/>
              <a:ea typeface="Calibri"/>
              <a:cs typeface="Times New Roman" pitchFamily="18" charset="0"/>
            </a:endParaRPr>
          </a:p>
        </p:txBody>
      </p:sp>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67273" y="2122488"/>
            <a:ext cx="1838325" cy="742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AutoShape 3" descr="v"/>
          <p:cNvSpPr>
            <a:spLocks noChangeAspect="1" noChangeArrowheads="1"/>
          </p:cNvSpPr>
          <p:nvPr/>
        </p:nvSpPr>
        <p:spPr bwMode="auto">
          <a:xfrm>
            <a:off x="1098551" y="2341563"/>
            <a:ext cx="304801"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varepsilon_{trans}"/>
          <p:cNvSpPr>
            <a:spLocks noChangeAspect="1" noChangeArrowheads="1"/>
          </p:cNvSpPr>
          <p:nvPr/>
        </p:nvSpPr>
        <p:spPr bwMode="auto">
          <a:xfrm>
            <a:off x="1098551" y="2341563"/>
            <a:ext cx="304801"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5" descr="\varepsilon_{axial}"/>
          <p:cNvSpPr>
            <a:spLocks noChangeAspect="1" noChangeArrowheads="1"/>
          </p:cNvSpPr>
          <p:nvPr/>
        </p:nvSpPr>
        <p:spPr bwMode="auto">
          <a:xfrm>
            <a:off x="1098551" y="2341563"/>
            <a:ext cx="304801"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Rectangle 10"/>
          <p:cNvSpPr/>
          <p:nvPr/>
        </p:nvSpPr>
        <p:spPr>
          <a:xfrm>
            <a:off x="457202" y="3048035"/>
            <a:ext cx="6248400" cy="3699795"/>
          </a:xfrm>
          <a:prstGeom prst="rect">
            <a:avLst/>
          </a:prstGeom>
        </p:spPr>
        <p:txBody>
          <a:bodyPr wrap="square">
            <a:spAutoFit/>
          </a:bodyPr>
          <a:lstStyle/>
          <a:p>
            <a:r>
              <a:rPr lang="en-US" sz="2400" b="1" dirty="0">
                <a:latin typeface="Times New Roman" pitchFamily="18" charset="0"/>
                <a:cs typeface="Times New Roman" pitchFamily="18" charset="0"/>
              </a:rPr>
              <a:t>Torque (Twisting Moment)</a:t>
            </a:r>
          </a:p>
          <a:p>
            <a:pPr algn="just">
              <a:lnSpc>
                <a:spcPct val="107000"/>
              </a:lnSpc>
              <a:spcAft>
                <a:spcPts val="800"/>
              </a:spcAft>
            </a:pPr>
            <a:r>
              <a:rPr lang="en-US" sz="2400" dirty="0">
                <a:latin typeface="Times New Roman"/>
                <a:ea typeface="Calibri"/>
                <a:cs typeface="Times New Roman"/>
              </a:rPr>
              <a:t>Torque typically refers to the tendency of a force to rotate an object around an axis. It is commonly used in the context of engines, vehicles, and rotating machinery. Torque is a measure of the rotational force applied to an object and is typically expressed in units such as newton-meters or foot-pounds.</a:t>
            </a:r>
            <a:endParaRPr lang="en-US" sz="2400" dirty="0">
              <a:latin typeface="Calibri"/>
              <a:ea typeface="Calibri"/>
              <a:cs typeface="Times New Roman"/>
            </a:endParaRPr>
          </a:p>
          <a:p>
            <a:endParaRPr lang="en-US" sz="2400" dirty="0">
              <a:latin typeface="Times New Roman" pitchFamily="18" charset="0"/>
              <a:cs typeface="Times New Roman" pitchFamily="18" charset="0"/>
            </a:endParaRPr>
          </a:p>
        </p:txBody>
      </p:sp>
      <p:pic>
        <p:nvPicPr>
          <p:cNvPr id="12" name="Picture 11" descr="Four Reasons Why Measuring Torque Doesn't Add Up - SmartBolts"/>
          <p:cNvPicPr/>
          <p:nvPr/>
        </p:nvPicPr>
        <p:blipFill>
          <a:blip r:embed="rId3">
            <a:extLst>
              <a:ext uri="{28A0092B-C50C-407E-A947-70E740481C1C}">
                <a14:useLocalDpi xmlns:a14="http://schemas.microsoft.com/office/drawing/2010/main" val="0"/>
              </a:ext>
            </a:extLst>
          </a:blip>
          <a:srcRect/>
          <a:stretch>
            <a:fillRect/>
          </a:stretch>
        </p:blipFill>
        <p:spPr bwMode="auto">
          <a:xfrm>
            <a:off x="7239002" y="2646419"/>
            <a:ext cx="3997960" cy="3189605"/>
          </a:xfrm>
          <a:prstGeom prst="rect">
            <a:avLst/>
          </a:prstGeom>
          <a:noFill/>
          <a:ln>
            <a:noFill/>
          </a:ln>
        </p:spPr>
      </p:pic>
    </p:spTree>
    <p:extLst>
      <p:ext uri="{BB962C8B-B14F-4D97-AF65-F5344CB8AC3E}">
        <p14:creationId xmlns:p14="http://schemas.microsoft.com/office/powerpoint/2010/main" val="40147880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3960524" y="2256473"/>
            <a:ext cx="4363399" cy="1723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9" tIns="45715" rIns="91429" bIns="45715" numCol="1" anchor="ctr" anchorCtr="0" compatLnSpc="1">
            <a:prstTxWarp prst="textNoShape">
              <a:avLst/>
            </a:prstTxWarp>
            <a:spAutoFit/>
          </a:bodyPr>
          <a:lstStyle/>
          <a:p>
            <a:pPr algn="ctr" eaLnBrk="0" fontAlgn="base" hangingPunct="0">
              <a:spcBef>
                <a:spcPct val="0"/>
              </a:spcBef>
              <a:spcAft>
                <a:spcPct val="0"/>
              </a:spcAft>
            </a:pPr>
            <a:r>
              <a:rPr lang="en-US" sz="6000" b="1" dirty="0">
                <a:solidFill>
                  <a:srgbClr val="000000"/>
                </a:solidFill>
                <a:latin typeface="Times New Roman" pitchFamily="18" charset="0"/>
                <a:ea typeface="Times New Roman" pitchFamily="18" charset="0"/>
                <a:cs typeface="Times New Roman" pitchFamily="18" charset="0"/>
              </a:rPr>
              <a:t>Week 6</a:t>
            </a:r>
          </a:p>
          <a:p>
            <a:pPr algn="ctr" eaLnBrk="0" fontAlgn="base" hangingPunct="0">
              <a:spcBef>
                <a:spcPct val="0"/>
              </a:spcBef>
              <a:spcAft>
                <a:spcPct val="0"/>
              </a:spcAft>
            </a:pPr>
            <a:r>
              <a:rPr lang="en-US" sz="2800" b="1" dirty="0">
                <a:solidFill>
                  <a:srgbClr val="000000"/>
                </a:solidFill>
                <a:latin typeface="Times New Roman" pitchFamily="18" charset="0"/>
                <a:cs typeface="Times New Roman" pitchFamily="18" charset="0"/>
              </a:rPr>
              <a:t>Pages (35-36)</a:t>
            </a:r>
            <a:endParaRPr lang="en-US" sz="2800" dirty="0">
              <a:solidFill>
                <a:srgbClr val="000000"/>
              </a:solidFill>
              <a:latin typeface="Times New Roman" pitchFamily="18" charset="0"/>
              <a:cs typeface="Times New Roman" pitchFamily="18" charset="0"/>
            </a:endParaRPr>
          </a:p>
          <a:p>
            <a:pPr eaLnBrk="0" fontAlgn="base" hangingPunct="0">
              <a:spcBef>
                <a:spcPct val="0"/>
              </a:spcBef>
              <a:spcAft>
                <a:spcPct val="0"/>
              </a:spcAft>
            </a:pPr>
            <a:endParaRPr lang="en-US" dirty="0">
              <a:solidFill>
                <a:srgbClr val="000000"/>
              </a:solidFill>
              <a:latin typeface="Arial" panose="020B0604020202020204" pitchFamily="34" charset="0"/>
            </a:endParaRPr>
          </a:p>
        </p:txBody>
      </p:sp>
      <p:sp>
        <p:nvSpPr>
          <p:cNvPr id="2" name="Slide Number Placeholder 1"/>
          <p:cNvSpPr>
            <a:spLocks noGrp="1"/>
          </p:cNvSpPr>
          <p:nvPr>
            <p:ph type="sldNum" sz="quarter" idx="12"/>
          </p:nvPr>
        </p:nvSpPr>
        <p:spPr/>
        <p:txBody>
          <a:bodyPr/>
          <a:lstStyle/>
          <a:p>
            <a:fld id="{34216374-E7D6-4C74-ADA3-2C9987A1DEB2}" type="slidenum">
              <a:rPr lang="en-US" smtClean="0"/>
              <a:pPr/>
              <a:t>34</a:t>
            </a:fld>
            <a:endParaRPr lang="en-US"/>
          </a:p>
        </p:txBody>
      </p:sp>
      <p:sp>
        <p:nvSpPr>
          <p:cNvPr id="3" name="TextBox 2"/>
          <p:cNvSpPr txBox="1"/>
          <p:nvPr/>
        </p:nvSpPr>
        <p:spPr>
          <a:xfrm>
            <a:off x="2057401" y="976568"/>
            <a:ext cx="8305800" cy="923320"/>
          </a:xfrm>
          <a:prstGeom prst="rect">
            <a:avLst/>
          </a:prstGeom>
          <a:noFill/>
        </p:spPr>
        <p:txBody>
          <a:bodyPr wrap="square" lIns="91429" tIns="45715" rIns="91429" bIns="45715" rtlCol="0">
            <a:spAutoFit/>
          </a:bodyPr>
          <a:lstStyle/>
          <a:p>
            <a:pPr algn="ctr"/>
            <a:r>
              <a:rPr lang="en-US" sz="5400" b="1" dirty="0">
                <a:solidFill>
                  <a:srgbClr val="0070C0"/>
                </a:solidFill>
                <a:latin typeface="Times New Roman" panose="02020603050405020304" pitchFamily="18" charset="0"/>
                <a:cs typeface="Times New Roman" panose="02020603050405020304" pitchFamily="18" charset="0"/>
              </a:rPr>
              <a:t>Basic Materials Properties</a:t>
            </a:r>
          </a:p>
        </p:txBody>
      </p:sp>
    </p:spTree>
    <p:extLst>
      <p:ext uri="{BB962C8B-B14F-4D97-AF65-F5344CB8AC3E}">
        <p14:creationId xmlns:p14="http://schemas.microsoft.com/office/powerpoint/2010/main" val="387504967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4216374-E7D6-4C74-ADA3-2C9987A1DEB2}" type="slidenum">
              <a:rPr lang="en-US" smtClean="0"/>
              <a:pPr/>
              <a:t>35</a:t>
            </a:fld>
            <a:endParaRPr lang="en-US"/>
          </a:p>
        </p:txBody>
      </p:sp>
      <p:sp>
        <p:nvSpPr>
          <p:cNvPr id="6" name="TextBox 5"/>
          <p:cNvSpPr txBox="1"/>
          <p:nvPr/>
        </p:nvSpPr>
        <p:spPr>
          <a:xfrm>
            <a:off x="228600" y="1143000"/>
            <a:ext cx="5257800" cy="369332"/>
          </a:xfrm>
          <a:prstGeom prst="rect">
            <a:avLst/>
          </a:prstGeom>
          <a:noFill/>
        </p:spPr>
        <p:txBody>
          <a:bodyPr wrap="square" lIns="91429" tIns="45715" rIns="91429" bIns="45715" rtlCol="0">
            <a:spAutoFit/>
          </a:bodyPr>
          <a:lstStyle/>
          <a:p>
            <a:endParaRPr lang="en-US" dirty="0">
              <a:solidFill>
                <a:srgbClr val="000000"/>
              </a:solidFill>
            </a:endParaRPr>
          </a:p>
        </p:txBody>
      </p:sp>
      <p:sp>
        <p:nvSpPr>
          <p:cNvPr id="3" name="Rectangle 2"/>
          <p:cNvSpPr/>
          <p:nvPr/>
        </p:nvSpPr>
        <p:spPr>
          <a:xfrm>
            <a:off x="246068" y="-76200"/>
            <a:ext cx="7010401" cy="7109639"/>
          </a:xfrm>
          <a:prstGeom prst="rect">
            <a:avLst/>
          </a:prstGeom>
        </p:spPr>
        <p:txBody>
          <a:bodyPr wrap="square">
            <a:spAutoFit/>
          </a:bodyPr>
          <a:lstStyle/>
          <a:p>
            <a:pPr algn="just" fontAlgn="ctr"/>
            <a:r>
              <a:rPr lang="en-GB" sz="2400" dirty="0">
                <a:solidFill>
                  <a:srgbClr val="001D35"/>
                </a:solidFill>
                <a:latin typeface="Times New Roman" pitchFamily="18" charset="0"/>
                <a:cs typeface="Times New Roman" pitchFamily="18" charset="0"/>
              </a:rPr>
              <a:t>Hoop stress and longitudinal stress are two types of stress that occur in cylindrical pipes: </a:t>
            </a:r>
          </a:p>
          <a:p>
            <a:pPr algn="just">
              <a:buFont typeface="Arial"/>
              <a:buChar char="•"/>
            </a:pPr>
            <a:r>
              <a:rPr lang="en-GB" sz="2400" b="1" dirty="0">
                <a:solidFill>
                  <a:srgbClr val="001D35"/>
                </a:solidFill>
                <a:latin typeface="Times New Roman" pitchFamily="18" charset="0"/>
                <a:cs typeface="Times New Roman" pitchFamily="18" charset="0"/>
              </a:rPr>
              <a:t>Hoop stress</a:t>
            </a:r>
            <a:endParaRPr lang="en-GB" sz="2400" dirty="0">
              <a:solidFill>
                <a:srgbClr val="001D35"/>
              </a:solidFill>
              <a:latin typeface="Times New Roman" pitchFamily="18" charset="0"/>
              <a:cs typeface="Times New Roman" pitchFamily="18" charset="0"/>
            </a:endParaRPr>
          </a:p>
          <a:p>
            <a:pPr algn="just" fontAlgn="ctr"/>
            <a:r>
              <a:rPr lang="en-GB" sz="2400" dirty="0">
                <a:solidFill>
                  <a:srgbClr val="001D35"/>
                </a:solidFill>
                <a:latin typeface="Times New Roman" pitchFamily="18" charset="0"/>
                <a:cs typeface="Times New Roman" pitchFamily="18" charset="0"/>
              </a:rPr>
              <a:t>Also known as tangential stress, this stress runs around the pipe in a ring-like pattern. It's caused by internal pressure and acts perpendicular to the pipe's axis and radius. </a:t>
            </a:r>
          </a:p>
          <a:p>
            <a:pPr algn="just">
              <a:buFont typeface="Arial"/>
              <a:buChar char="•"/>
            </a:pPr>
            <a:r>
              <a:rPr lang="en-GB" sz="2400" b="1" dirty="0">
                <a:solidFill>
                  <a:srgbClr val="001D35"/>
                </a:solidFill>
                <a:latin typeface="Times New Roman" pitchFamily="18" charset="0"/>
                <a:cs typeface="Times New Roman" pitchFamily="18" charset="0"/>
              </a:rPr>
              <a:t>Longitudinal stress</a:t>
            </a:r>
            <a:endParaRPr lang="en-GB" sz="2400" dirty="0">
              <a:solidFill>
                <a:srgbClr val="001D35"/>
              </a:solidFill>
              <a:latin typeface="Times New Roman" pitchFamily="18" charset="0"/>
              <a:cs typeface="Times New Roman" pitchFamily="18" charset="0"/>
            </a:endParaRPr>
          </a:p>
          <a:p>
            <a:pPr algn="just" fontAlgn="ctr"/>
            <a:r>
              <a:rPr lang="en-GB" sz="2400" dirty="0">
                <a:solidFill>
                  <a:srgbClr val="001D35"/>
                </a:solidFill>
                <a:latin typeface="Times New Roman" pitchFamily="18" charset="0"/>
                <a:cs typeface="Times New Roman" pitchFamily="18" charset="0"/>
              </a:rPr>
              <a:t>This stress runs up the pipe in an axial direction. It occurs when the length of the pipe changes due to normal stress. </a:t>
            </a:r>
          </a:p>
          <a:p>
            <a:pPr algn="just" fontAlgn="ctr"/>
            <a:r>
              <a:rPr lang="en-GB" sz="2400" dirty="0">
                <a:solidFill>
                  <a:srgbClr val="001D35"/>
                </a:solidFill>
                <a:latin typeface="Times New Roman" pitchFamily="18" charset="0"/>
                <a:cs typeface="Times New Roman" pitchFamily="18" charset="0"/>
              </a:rPr>
              <a:t>The relationship between hoop stress and longitudinal stress depends on the thickness of the pipe wall relative to its radius: </a:t>
            </a:r>
          </a:p>
          <a:p>
            <a:pPr algn="just">
              <a:buFont typeface="Arial"/>
              <a:buChar char="•"/>
            </a:pPr>
            <a:r>
              <a:rPr lang="en-GB" sz="2400" b="1" dirty="0">
                <a:solidFill>
                  <a:srgbClr val="001D35"/>
                </a:solidFill>
                <a:latin typeface="Times New Roman" pitchFamily="18" charset="0"/>
                <a:cs typeface="Times New Roman" pitchFamily="18" charset="0"/>
              </a:rPr>
              <a:t>Thin-walled pipes</a:t>
            </a:r>
            <a:endParaRPr lang="en-GB" sz="2400" dirty="0">
              <a:solidFill>
                <a:srgbClr val="001D35"/>
              </a:solidFill>
              <a:latin typeface="Times New Roman" pitchFamily="18" charset="0"/>
              <a:cs typeface="Times New Roman" pitchFamily="18" charset="0"/>
            </a:endParaRPr>
          </a:p>
          <a:p>
            <a:pPr algn="just"/>
            <a:r>
              <a:rPr lang="en-GB" sz="2400" dirty="0">
                <a:solidFill>
                  <a:srgbClr val="001D35"/>
                </a:solidFill>
                <a:latin typeface="Times New Roman" pitchFamily="18" charset="0"/>
                <a:cs typeface="Times New Roman" pitchFamily="18" charset="0"/>
              </a:rPr>
              <a:t>In most practical engineering applications, the hoop stress is about twice the magnitude of the longitudinal stress. This is because the wall thickness is small compared to the radius..</a:t>
            </a:r>
          </a:p>
        </p:txBody>
      </p:sp>
      <p:pic>
        <p:nvPicPr>
          <p:cNvPr id="11" name="Picture 10" descr="What is Hoop Stress? - Definition from Trenchlesspedia"/>
          <p:cNvPicPr/>
          <p:nvPr/>
        </p:nvPicPr>
        <p:blipFill>
          <a:blip r:embed="rId2">
            <a:extLst>
              <a:ext uri="{28A0092B-C50C-407E-A947-70E740481C1C}">
                <a14:useLocalDpi xmlns:a14="http://schemas.microsoft.com/office/drawing/2010/main" val="0"/>
              </a:ext>
            </a:extLst>
          </a:blip>
          <a:srcRect/>
          <a:stretch>
            <a:fillRect/>
          </a:stretch>
        </p:blipFill>
        <p:spPr bwMode="auto">
          <a:xfrm>
            <a:off x="7391401" y="481013"/>
            <a:ext cx="4669790" cy="2562225"/>
          </a:xfrm>
          <a:prstGeom prst="rect">
            <a:avLst/>
          </a:prstGeom>
          <a:noFill/>
          <a:ln>
            <a:noFill/>
          </a:ln>
        </p:spPr>
      </p:pic>
      <p:sp>
        <p:nvSpPr>
          <p:cNvPr id="4" name="TextBox 3"/>
          <p:cNvSpPr txBox="1"/>
          <p:nvPr/>
        </p:nvSpPr>
        <p:spPr>
          <a:xfrm>
            <a:off x="7543831" y="3478619"/>
            <a:ext cx="4419599" cy="400110"/>
          </a:xfrm>
          <a:prstGeom prst="rect">
            <a:avLst/>
          </a:prstGeom>
          <a:noFill/>
        </p:spPr>
        <p:txBody>
          <a:bodyPr wrap="square" rtlCol="0">
            <a:spAutoFit/>
          </a:bodyPr>
          <a:lstStyle/>
          <a:p>
            <a:pPr lvl="0" algn="ctr"/>
            <a:r>
              <a:rPr lang="en-GB" sz="2000" b="1" dirty="0">
                <a:solidFill>
                  <a:srgbClr val="001D35"/>
                </a:solidFill>
                <a:latin typeface="Times New Roman" pitchFamily="18" charset="0"/>
                <a:cs typeface="Times New Roman" pitchFamily="18" charset="0"/>
              </a:rPr>
              <a:t>Longitudinal stress and Hoop stress</a:t>
            </a:r>
            <a:endParaRPr lang="en-GB" sz="2000" dirty="0">
              <a:solidFill>
                <a:srgbClr val="001D35"/>
              </a:solidFill>
              <a:latin typeface="Times New Roman" pitchFamily="18" charset="0"/>
              <a:cs typeface="Times New Roman" pitchFamily="18" charset="0"/>
            </a:endParaRPr>
          </a:p>
        </p:txBody>
      </p:sp>
    </p:spTree>
    <p:extLst>
      <p:ext uri="{BB962C8B-B14F-4D97-AF65-F5344CB8AC3E}">
        <p14:creationId xmlns:p14="http://schemas.microsoft.com/office/powerpoint/2010/main" val="13146039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4216374-E7D6-4C74-ADA3-2C9987A1DEB2}" type="slidenum">
              <a:rPr lang="en-US" smtClean="0"/>
              <a:pPr/>
              <a:t>36</a:t>
            </a:fld>
            <a:endParaRPr lang="en-US"/>
          </a:p>
        </p:txBody>
      </p:sp>
      <p:sp>
        <p:nvSpPr>
          <p:cNvPr id="6" name="TextBox 5"/>
          <p:cNvSpPr txBox="1"/>
          <p:nvPr/>
        </p:nvSpPr>
        <p:spPr>
          <a:xfrm>
            <a:off x="228600" y="1143000"/>
            <a:ext cx="5257800" cy="369332"/>
          </a:xfrm>
          <a:prstGeom prst="rect">
            <a:avLst/>
          </a:prstGeom>
          <a:noFill/>
        </p:spPr>
        <p:txBody>
          <a:bodyPr wrap="square" lIns="91429" tIns="45715" rIns="91429" bIns="45715" rtlCol="0">
            <a:spAutoFit/>
          </a:bodyPr>
          <a:lstStyle/>
          <a:p>
            <a:endParaRPr lang="en-US" dirty="0">
              <a:solidFill>
                <a:srgbClr val="000000"/>
              </a:solidFill>
            </a:endParaRPr>
          </a:p>
        </p:txBody>
      </p:sp>
      <p:sp>
        <p:nvSpPr>
          <p:cNvPr id="7" name="Rectangle 6"/>
          <p:cNvSpPr/>
          <p:nvPr/>
        </p:nvSpPr>
        <p:spPr>
          <a:xfrm>
            <a:off x="228600" y="457257"/>
            <a:ext cx="11506200" cy="1277263"/>
          </a:xfrm>
          <a:prstGeom prst="rect">
            <a:avLst/>
          </a:prstGeom>
        </p:spPr>
        <p:txBody>
          <a:bodyPr wrap="square" lIns="91429" tIns="45715" rIns="91429" bIns="45715">
            <a:spAutoFit/>
          </a:bodyPr>
          <a:lstStyle/>
          <a:p>
            <a:pPr algn="just" fontAlgn="ctr">
              <a:spcAft>
                <a:spcPts val="600"/>
              </a:spcAft>
            </a:pPr>
            <a:r>
              <a:rPr lang="en-GB" sz="2400" b="1" dirty="0">
                <a:solidFill>
                  <a:srgbClr val="000000"/>
                </a:solidFill>
                <a:latin typeface="Times New Roman"/>
                <a:ea typeface="Calibri"/>
              </a:rPr>
              <a:t>Thick-walled pipes</a:t>
            </a:r>
          </a:p>
          <a:p>
            <a:pPr algn="just" fontAlgn="ctr">
              <a:spcAft>
                <a:spcPts val="600"/>
              </a:spcAft>
            </a:pPr>
            <a:r>
              <a:rPr lang="en-GB" sz="2400" dirty="0">
                <a:solidFill>
                  <a:srgbClr val="000000"/>
                </a:solidFill>
                <a:latin typeface="Times New Roman"/>
                <a:ea typeface="Calibri"/>
              </a:rPr>
              <a:t>In these cases, the relationship between the two types of stress is more complex and may require more advanced analysis.</a:t>
            </a:r>
          </a:p>
        </p:txBody>
      </p:sp>
      <p:sp>
        <p:nvSpPr>
          <p:cNvPr id="3" name="TextBox 2"/>
          <p:cNvSpPr txBox="1"/>
          <p:nvPr/>
        </p:nvSpPr>
        <p:spPr>
          <a:xfrm>
            <a:off x="4800636" y="2160032"/>
            <a:ext cx="2362199" cy="400110"/>
          </a:xfrm>
          <a:prstGeom prst="rect">
            <a:avLst/>
          </a:prstGeom>
          <a:noFill/>
        </p:spPr>
        <p:txBody>
          <a:bodyPr wrap="square" rtlCol="0">
            <a:spAutoFit/>
          </a:bodyPr>
          <a:lstStyle/>
          <a:p>
            <a:pPr algn="ctr"/>
            <a:r>
              <a:rPr lang="en-GB" sz="2000" b="1" dirty="0">
                <a:latin typeface="Times New Roman" pitchFamily="18" charset="0"/>
                <a:cs typeface="Times New Roman" pitchFamily="18" charset="0"/>
              </a:rPr>
              <a:t>Click this link</a:t>
            </a:r>
            <a:endParaRPr lang="en-US" sz="2000" b="1" dirty="0">
              <a:latin typeface="Times New Roman" pitchFamily="18" charset="0"/>
              <a:cs typeface="Times New Roman" pitchFamily="18" charset="0"/>
            </a:endParaRPr>
          </a:p>
        </p:txBody>
      </p:sp>
      <p:sp>
        <p:nvSpPr>
          <p:cNvPr id="4" name="TextBox 3"/>
          <p:cNvSpPr txBox="1"/>
          <p:nvPr/>
        </p:nvSpPr>
        <p:spPr>
          <a:xfrm>
            <a:off x="5257802" y="3057528"/>
            <a:ext cx="2667000" cy="1015663"/>
          </a:xfrm>
          <a:prstGeom prst="rect">
            <a:avLst/>
          </a:prstGeom>
          <a:noFill/>
        </p:spPr>
        <p:txBody>
          <a:bodyPr wrap="square" rtlCol="0">
            <a:spAutoFit/>
          </a:bodyPr>
          <a:lstStyle/>
          <a:p>
            <a:r>
              <a:rPr lang="en-GB" sz="2000" dirty="0">
                <a:latin typeface="Times New Roman" pitchFamily="18" charset="0"/>
                <a:cs typeface="Times New Roman" pitchFamily="18" charset="0"/>
                <a:hlinkClick r:id="rId2"/>
              </a:rPr>
              <a:t>Hoop Stress</a:t>
            </a:r>
            <a:endParaRPr lang="en-GB" sz="2000" dirty="0">
              <a:latin typeface="Times New Roman" pitchFamily="18" charset="0"/>
              <a:cs typeface="Times New Roman" pitchFamily="18" charset="0"/>
            </a:endParaRPr>
          </a:p>
          <a:p>
            <a:endParaRPr lang="en-GB" sz="2000" dirty="0">
              <a:latin typeface="Times New Roman" pitchFamily="18" charset="0"/>
              <a:cs typeface="Times New Roman" pitchFamily="18" charset="0"/>
            </a:endParaRPr>
          </a:p>
          <a:p>
            <a:r>
              <a:rPr lang="en-GB" sz="2000" dirty="0">
                <a:latin typeface="Times New Roman" pitchFamily="18" charset="0"/>
                <a:cs typeface="Times New Roman" pitchFamily="18" charset="0"/>
                <a:hlinkClick r:id="rId3"/>
              </a:rPr>
              <a:t>Longitudinal Stress</a:t>
            </a:r>
            <a:endParaRPr lang="en-US" sz="2000" dirty="0">
              <a:latin typeface="Times New Roman" pitchFamily="18" charset="0"/>
              <a:cs typeface="Times New Roman" pitchFamily="18" charset="0"/>
            </a:endParaRPr>
          </a:p>
        </p:txBody>
      </p:sp>
    </p:spTree>
    <p:extLst>
      <p:ext uri="{BB962C8B-B14F-4D97-AF65-F5344CB8AC3E}">
        <p14:creationId xmlns:p14="http://schemas.microsoft.com/office/powerpoint/2010/main" val="328636757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4052047" y="2933828"/>
            <a:ext cx="4338918" cy="17235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9" tIns="45715" rIns="91429" bIns="45715" numCol="1" anchor="ctr" anchorCtr="0" compatLnSpc="1">
            <a:prstTxWarp prst="textNoShape">
              <a:avLst/>
            </a:prstTxWarp>
            <a:spAutoFit/>
          </a:bodyPr>
          <a:lstStyle/>
          <a:p>
            <a:pPr algn="ctr" eaLnBrk="0" fontAlgn="base" hangingPunct="0">
              <a:spcBef>
                <a:spcPct val="0"/>
              </a:spcBef>
              <a:spcAft>
                <a:spcPct val="0"/>
              </a:spcAft>
            </a:pPr>
            <a:r>
              <a:rPr lang="en-US" sz="6000" b="1" dirty="0">
                <a:solidFill>
                  <a:srgbClr val="000000"/>
                </a:solidFill>
                <a:latin typeface="Times New Roman" pitchFamily="18" charset="0"/>
                <a:ea typeface="Times New Roman" pitchFamily="18" charset="0"/>
                <a:cs typeface="Times New Roman" pitchFamily="18" charset="0"/>
              </a:rPr>
              <a:t>Week 7</a:t>
            </a:r>
          </a:p>
          <a:p>
            <a:pPr algn="ctr" eaLnBrk="0" fontAlgn="base" hangingPunct="0">
              <a:spcBef>
                <a:spcPct val="0"/>
              </a:spcBef>
              <a:spcAft>
                <a:spcPct val="0"/>
              </a:spcAft>
            </a:pPr>
            <a:r>
              <a:rPr lang="en-US" sz="2800" b="1" dirty="0">
                <a:solidFill>
                  <a:srgbClr val="000000"/>
                </a:solidFill>
                <a:latin typeface="Times New Roman" pitchFamily="18" charset="0"/>
                <a:cs typeface="Times New Roman" pitchFamily="18" charset="0"/>
              </a:rPr>
              <a:t>Pages (38-59) </a:t>
            </a:r>
            <a:endParaRPr lang="en-US" sz="2800" dirty="0">
              <a:solidFill>
                <a:srgbClr val="000000"/>
              </a:solidFill>
              <a:latin typeface="Times New Roman" pitchFamily="18" charset="0"/>
              <a:cs typeface="Times New Roman" pitchFamily="18" charset="0"/>
            </a:endParaRPr>
          </a:p>
          <a:p>
            <a:pPr eaLnBrk="0" fontAlgn="base" hangingPunct="0">
              <a:spcBef>
                <a:spcPct val="0"/>
              </a:spcBef>
              <a:spcAft>
                <a:spcPct val="0"/>
              </a:spcAft>
            </a:pPr>
            <a:endParaRPr lang="en-US" dirty="0">
              <a:solidFill>
                <a:srgbClr val="000000"/>
              </a:solidFill>
              <a:latin typeface="Arial" panose="020B0604020202020204" pitchFamily="34" charset="0"/>
            </a:endParaRPr>
          </a:p>
        </p:txBody>
      </p:sp>
      <p:sp>
        <p:nvSpPr>
          <p:cNvPr id="2" name="Slide Number Placeholder 1"/>
          <p:cNvSpPr>
            <a:spLocks noGrp="1"/>
          </p:cNvSpPr>
          <p:nvPr>
            <p:ph type="sldNum" sz="quarter" idx="12"/>
          </p:nvPr>
        </p:nvSpPr>
        <p:spPr/>
        <p:txBody>
          <a:bodyPr/>
          <a:lstStyle/>
          <a:p>
            <a:fld id="{34216374-E7D6-4C74-ADA3-2C9987A1DEB2}" type="slidenum">
              <a:rPr lang="en-US" smtClean="0"/>
              <a:pPr/>
              <a:t>37</a:t>
            </a:fld>
            <a:endParaRPr lang="en-US"/>
          </a:p>
        </p:txBody>
      </p:sp>
      <p:sp>
        <p:nvSpPr>
          <p:cNvPr id="3" name="TextBox 2"/>
          <p:cNvSpPr txBox="1"/>
          <p:nvPr/>
        </p:nvSpPr>
        <p:spPr>
          <a:xfrm>
            <a:off x="2057401" y="976568"/>
            <a:ext cx="8305800" cy="1754316"/>
          </a:xfrm>
          <a:prstGeom prst="rect">
            <a:avLst/>
          </a:prstGeom>
          <a:noFill/>
        </p:spPr>
        <p:txBody>
          <a:bodyPr wrap="square" lIns="91429" tIns="45715" rIns="91429" bIns="45715" rtlCol="0">
            <a:spAutoFit/>
          </a:bodyPr>
          <a:lstStyle/>
          <a:p>
            <a:pPr algn="ctr"/>
            <a:r>
              <a:rPr lang="en-US" sz="5400" b="1" dirty="0">
                <a:solidFill>
                  <a:srgbClr val="0070C0"/>
                </a:solidFill>
                <a:latin typeface="Times New Roman" panose="02020603050405020304" pitchFamily="18" charset="0"/>
                <a:cs typeface="Times New Roman" panose="02020603050405020304" pitchFamily="18" charset="0"/>
              </a:rPr>
              <a:t>SFD &amp; BMD Problem Solving</a:t>
            </a:r>
          </a:p>
        </p:txBody>
      </p:sp>
    </p:spTree>
    <p:extLst>
      <p:ext uri="{BB962C8B-B14F-4D97-AF65-F5344CB8AC3E}">
        <p14:creationId xmlns:p14="http://schemas.microsoft.com/office/powerpoint/2010/main" val="207566817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663843" y="85190"/>
            <a:ext cx="9862156" cy="2044149"/>
          </a:xfrm>
          <a:prstGeom prst="rect">
            <a:avLst/>
          </a:prstGeom>
        </p:spPr>
        <p:txBody>
          <a:bodyPr vert="horz" wrap="square" lIns="0" tIns="12700" rIns="0" bIns="0" rtlCol="0" anchor="ctr">
            <a:spAutoFit/>
          </a:bodyPr>
          <a:lstStyle/>
          <a:p>
            <a:pPr marL="12700" marR="5080">
              <a:lnSpc>
                <a:spcPct val="100000"/>
              </a:lnSpc>
              <a:spcBef>
                <a:spcPts val="100"/>
              </a:spcBef>
            </a:pPr>
            <a:r>
              <a:rPr spc="-10" dirty="0">
                <a:solidFill>
                  <a:srgbClr val="00AF50"/>
                </a:solidFill>
              </a:rPr>
              <a:t>Problem-</a:t>
            </a:r>
            <a:r>
              <a:rPr dirty="0">
                <a:solidFill>
                  <a:srgbClr val="00AF50"/>
                </a:solidFill>
              </a:rPr>
              <a:t>1:</a:t>
            </a:r>
            <a:r>
              <a:rPr spc="225" dirty="0">
                <a:solidFill>
                  <a:srgbClr val="00AF50"/>
                </a:solidFill>
              </a:rPr>
              <a:t> </a:t>
            </a:r>
            <a:r>
              <a:rPr dirty="0"/>
              <a:t>Find</a:t>
            </a:r>
            <a:r>
              <a:rPr spc="225" dirty="0"/>
              <a:t> </a:t>
            </a:r>
            <a:r>
              <a:rPr dirty="0"/>
              <a:t>the</a:t>
            </a:r>
            <a:r>
              <a:rPr spc="235" dirty="0"/>
              <a:t> </a:t>
            </a:r>
            <a:r>
              <a:rPr dirty="0"/>
              <a:t>SFD</a:t>
            </a:r>
            <a:r>
              <a:rPr spc="229" dirty="0"/>
              <a:t> </a:t>
            </a:r>
            <a:r>
              <a:rPr dirty="0"/>
              <a:t>(Shear</a:t>
            </a:r>
            <a:r>
              <a:rPr spc="229" dirty="0"/>
              <a:t> </a:t>
            </a:r>
            <a:r>
              <a:rPr dirty="0"/>
              <a:t>Force</a:t>
            </a:r>
            <a:r>
              <a:rPr spc="225" dirty="0"/>
              <a:t> </a:t>
            </a:r>
            <a:r>
              <a:rPr dirty="0"/>
              <a:t>Diagram)</a:t>
            </a:r>
            <a:r>
              <a:rPr spc="229" dirty="0"/>
              <a:t> </a:t>
            </a:r>
            <a:r>
              <a:rPr dirty="0"/>
              <a:t>&amp;</a:t>
            </a:r>
            <a:r>
              <a:rPr spc="229" dirty="0"/>
              <a:t> </a:t>
            </a:r>
            <a:r>
              <a:rPr dirty="0"/>
              <a:t>BMD</a:t>
            </a:r>
            <a:r>
              <a:rPr spc="229" dirty="0"/>
              <a:t> </a:t>
            </a:r>
            <a:r>
              <a:rPr dirty="0"/>
              <a:t>(Bending</a:t>
            </a:r>
            <a:r>
              <a:rPr spc="235" dirty="0"/>
              <a:t> </a:t>
            </a:r>
            <a:r>
              <a:rPr spc="-10" dirty="0"/>
              <a:t>Moment </a:t>
            </a:r>
            <a:r>
              <a:rPr dirty="0"/>
              <a:t>Diagram)</a:t>
            </a:r>
            <a:r>
              <a:rPr spc="-15" dirty="0"/>
              <a:t> </a:t>
            </a:r>
            <a:r>
              <a:rPr dirty="0"/>
              <a:t>of</a:t>
            </a:r>
            <a:r>
              <a:rPr spc="-5" dirty="0"/>
              <a:t> </a:t>
            </a:r>
            <a:r>
              <a:rPr dirty="0"/>
              <a:t>the</a:t>
            </a:r>
            <a:r>
              <a:rPr spc="-15" dirty="0"/>
              <a:t> </a:t>
            </a:r>
            <a:r>
              <a:rPr dirty="0"/>
              <a:t>following</a:t>
            </a:r>
            <a:r>
              <a:rPr spc="-15" dirty="0"/>
              <a:t> </a:t>
            </a:r>
            <a:r>
              <a:rPr spc="-10" dirty="0"/>
              <a:t>beam.</a:t>
            </a:r>
          </a:p>
        </p:txBody>
      </p:sp>
      <p:grpSp>
        <p:nvGrpSpPr>
          <p:cNvPr id="3" name="object 3"/>
          <p:cNvGrpSpPr/>
          <p:nvPr/>
        </p:nvGrpSpPr>
        <p:grpSpPr>
          <a:xfrm>
            <a:off x="5287729" y="2720375"/>
            <a:ext cx="2903734" cy="892175"/>
            <a:chOff x="5287517" y="2720327"/>
            <a:chExt cx="2904490" cy="892175"/>
          </a:xfrm>
        </p:grpSpPr>
        <p:pic>
          <p:nvPicPr>
            <p:cNvPr id="4" name="object 4"/>
            <p:cNvPicPr/>
            <p:nvPr/>
          </p:nvPicPr>
          <p:blipFill>
            <a:blip r:embed="rId2" cstate="print"/>
            <a:stretch>
              <a:fillRect/>
            </a:stretch>
          </p:blipFill>
          <p:spPr>
            <a:xfrm>
              <a:off x="7967472" y="2720327"/>
              <a:ext cx="224091" cy="746010"/>
            </a:xfrm>
            <a:prstGeom prst="rect">
              <a:avLst/>
            </a:prstGeom>
          </p:spPr>
        </p:pic>
        <p:sp>
          <p:nvSpPr>
            <p:cNvPr id="5" name="object 5"/>
            <p:cNvSpPr/>
            <p:nvPr/>
          </p:nvSpPr>
          <p:spPr>
            <a:xfrm>
              <a:off x="8044814" y="2734056"/>
              <a:ext cx="76200" cy="598805"/>
            </a:xfrm>
            <a:custGeom>
              <a:avLst/>
              <a:gdLst/>
              <a:ahLst/>
              <a:cxnLst/>
              <a:rect l="l" t="t" r="r" b="b"/>
              <a:pathLst>
                <a:path w="76200" h="598804">
                  <a:moveTo>
                    <a:pt x="27050" y="522224"/>
                  </a:moveTo>
                  <a:lnTo>
                    <a:pt x="0" y="522224"/>
                  </a:lnTo>
                  <a:lnTo>
                    <a:pt x="38100" y="598424"/>
                  </a:lnTo>
                  <a:lnTo>
                    <a:pt x="64325" y="545973"/>
                  </a:lnTo>
                  <a:lnTo>
                    <a:pt x="32003" y="545973"/>
                  </a:lnTo>
                  <a:lnTo>
                    <a:pt x="27050" y="541020"/>
                  </a:lnTo>
                  <a:lnTo>
                    <a:pt x="27050" y="522224"/>
                  </a:lnTo>
                  <a:close/>
                </a:path>
                <a:path w="76200" h="598804">
                  <a:moveTo>
                    <a:pt x="44195" y="0"/>
                  </a:moveTo>
                  <a:lnTo>
                    <a:pt x="32003" y="0"/>
                  </a:lnTo>
                  <a:lnTo>
                    <a:pt x="27050" y="4953"/>
                  </a:lnTo>
                  <a:lnTo>
                    <a:pt x="27050" y="541020"/>
                  </a:lnTo>
                  <a:lnTo>
                    <a:pt x="32003" y="545973"/>
                  </a:lnTo>
                  <a:lnTo>
                    <a:pt x="44195" y="545973"/>
                  </a:lnTo>
                  <a:lnTo>
                    <a:pt x="49149" y="541020"/>
                  </a:lnTo>
                  <a:lnTo>
                    <a:pt x="49149" y="4953"/>
                  </a:lnTo>
                  <a:lnTo>
                    <a:pt x="44195" y="0"/>
                  </a:lnTo>
                  <a:close/>
                </a:path>
                <a:path w="76200" h="598804">
                  <a:moveTo>
                    <a:pt x="76200" y="522224"/>
                  </a:moveTo>
                  <a:lnTo>
                    <a:pt x="49149" y="522224"/>
                  </a:lnTo>
                  <a:lnTo>
                    <a:pt x="49149" y="541020"/>
                  </a:lnTo>
                  <a:lnTo>
                    <a:pt x="44195" y="545973"/>
                  </a:lnTo>
                  <a:lnTo>
                    <a:pt x="64325" y="545973"/>
                  </a:lnTo>
                  <a:lnTo>
                    <a:pt x="76200" y="522224"/>
                  </a:lnTo>
                  <a:close/>
                </a:path>
              </a:pathLst>
            </a:custGeom>
            <a:solidFill>
              <a:srgbClr val="000000"/>
            </a:solidFill>
          </p:spPr>
          <p:txBody>
            <a:bodyPr wrap="square" lIns="0" tIns="0" rIns="0" bIns="0" rtlCol="0"/>
            <a:lstStyle/>
            <a:p>
              <a:endParaRPr kern="0">
                <a:solidFill>
                  <a:sysClr val="windowText" lastClr="000000"/>
                </a:solidFill>
              </a:endParaRPr>
            </a:p>
          </p:txBody>
        </p:sp>
        <p:pic>
          <p:nvPicPr>
            <p:cNvPr id="6" name="object 6"/>
            <p:cNvPicPr/>
            <p:nvPr/>
          </p:nvPicPr>
          <p:blipFill>
            <a:blip r:embed="rId3" cstate="print"/>
            <a:stretch>
              <a:fillRect/>
            </a:stretch>
          </p:blipFill>
          <p:spPr>
            <a:xfrm>
              <a:off x="5497067" y="3307097"/>
              <a:ext cx="2628899" cy="92692"/>
            </a:xfrm>
            <a:prstGeom prst="rect">
              <a:avLst/>
            </a:prstGeom>
          </p:spPr>
        </p:pic>
        <p:sp>
          <p:nvSpPr>
            <p:cNvPr id="7" name="object 7"/>
            <p:cNvSpPr/>
            <p:nvPr/>
          </p:nvSpPr>
          <p:spPr>
            <a:xfrm>
              <a:off x="5546978" y="3331845"/>
              <a:ext cx="2536190" cy="0"/>
            </a:xfrm>
            <a:custGeom>
              <a:avLst/>
              <a:gdLst/>
              <a:ahLst/>
              <a:cxnLst/>
              <a:rect l="l" t="t" r="r" b="b"/>
              <a:pathLst>
                <a:path w="2536190">
                  <a:moveTo>
                    <a:pt x="0" y="0"/>
                  </a:moveTo>
                  <a:lnTo>
                    <a:pt x="2535809" y="0"/>
                  </a:lnTo>
                </a:path>
              </a:pathLst>
            </a:custGeom>
            <a:ln w="22098">
              <a:solidFill>
                <a:srgbClr val="000000"/>
              </a:solidFill>
            </a:ln>
          </p:spPr>
          <p:txBody>
            <a:bodyPr wrap="square" lIns="0" tIns="0" rIns="0" bIns="0" rtlCol="0"/>
            <a:lstStyle/>
            <a:p>
              <a:endParaRPr kern="0">
                <a:solidFill>
                  <a:sysClr val="windowText" lastClr="000000"/>
                </a:solidFill>
              </a:endParaRPr>
            </a:p>
          </p:txBody>
        </p:sp>
        <p:pic>
          <p:nvPicPr>
            <p:cNvPr id="8" name="object 8"/>
            <p:cNvPicPr/>
            <p:nvPr/>
          </p:nvPicPr>
          <p:blipFill>
            <a:blip r:embed="rId4" cstate="print"/>
            <a:stretch>
              <a:fillRect/>
            </a:stretch>
          </p:blipFill>
          <p:spPr>
            <a:xfrm>
              <a:off x="5497067" y="3113506"/>
              <a:ext cx="92692" cy="498373"/>
            </a:xfrm>
            <a:prstGeom prst="rect">
              <a:avLst/>
            </a:prstGeom>
          </p:spPr>
        </p:pic>
        <p:sp>
          <p:nvSpPr>
            <p:cNvPr id="9" name="object 9"/>
            <p:cNvSpPr/>
            <p:nvPr/>
          </p:nvSpPr>
          <p:spPr>
            <a:xfrm>
              <a:off x="5546978" y="3138297"/>
              <a:ext cx="0" cy="405130"/>
            </a:xfrm>
            <a:custGeom>
              <a:avLst/>
              <a:gdLst/>
              <a:ahLst/>
              <a:cxnLst/>
              <a:rect l="l" t="t" r="r" b="b"/>
              <a:pathLst>
                <a:path h="405129">
                  <a:moveTo>
                    <a:pt x="0" y="404749"/>
                  </a:moveTo>
                  <a:lnTo>
                    <a:pt x="0" y="0"/>
                  </a:lnTo>
                </a:path>
              </a:pathLst>
            </a:custGeom>
            <a:ln w="22098">
              <a:solidFill>
                <a:srgbClr val="000000"/>
              </a:solidFill>
            </a:ln>
          </p:spPr>
          <p:txBody>
            <a:bodyPr wrap="square" lIns="0" tIns="0" rIns="0" bIns="0" rtlCol="0"/>
            <a:lstStyle/>
            <a:p>
              <a:endParaRPr kern="0">
                <a:solidFill>
                  <a:sysClr val="windowText" lastClr="000000"/>
                </a:solidFill>
              </a:endParaRPr>
            </a:p>
          </p:txBody>
        </p:sp>
        <p:pic>
          <p:nvPicPr>
            <p:cNvPr id="10" name="object 10"/>
            <p:cNvPicPr/>
            <p:nvPr/>
          </p:nvPicPr>
          <p:blipFill>
            <a:blip r:embed="rId5" cstate="print"/>
            <a:stretch>
              <a:fillRect/>
            </a:stretch>
          </p:blipFill>
          <p:spPr>
            <a:xfrm>
              <a:off x="5287517" y="3409924"/>
              <a:ext cx="302640" cy="201828"/>
            </a:xfrm>
            <a:prstGeom prst="rect">
              <a:avLst/>
            </a:prstGeom>
          </p:spPr>
        </p:pic>
        <p:sp>
          <p:nvSpPr>
            <p:cNvPr id="11" name="object 11"/>
            <p:cNvSpPr/>
            <p:nvPr/>
          </p:nvSpPr>
          <p:spPr>
            <a:xfrm>
              <a:off x="5337428" y="3434715"/>
              <a:ext cx="209550" cy="108585"/>
            </a:xfrm>
            <a:custGeom>
              <a:avLst/>
              <a:gdLst/>
              <a:ahLst/>
              <a:cxnLst/>
              <a:rect l="l" t="t" r="r" b="b"/>
              <a:pathLst>
                <a:path w="209550" h="108585">
                  <a:moveTo>
                    <a:pt x="209550" y="108585"/>
                  </a:moveTo>
                  <a:lnTo>
                    <a:pt x="0" y="0"/>
                  </a:lnTo>
                </a:path>
              </a:pathLst>
            </a:custGeom>
            <a:ln w="22098">
              <a:solidFill>
                <a:srgbClr val="000000"/>
              </a:solidFill>
            </a:ln>
          </p:spPr>
          <p:txBody>
            <a:bodyPr wrap="square" lIns="0" tIns="0" rIns="0" bIns="0" rtlCol="0"/>
            <a:lstStyle/>
            <a:p>
              <a:endParaRPr kern="0">
                <a:solidFill>
                  <a:sysClr val="windowText" lastClr="000000"/>
                </a:solidFill>
              </a:endParaRPr>
            </a:p>
          </p:txBody>
        </p:sp>
        <p:pic>
          <p:nvPicPr>
            <p:cNvPr id="12" name="object 12"/>
            <p:cNvPicPr/>
            <p:nvPr/>
          </p:nvPicPr>
          <p:blipFill>
            <a:blip r:embed="rId5" cstate="print"/>
            <a:stretch>
              <a:fillRect/>
            </a:stretch>
          </p:blipFill>
          <p:spPr>
            <a:xfrm>
              <a:off x="5287517" y="3004540"/>
              <a:ext cx="302640" cy="201828"/>
            </a:xfrm>
            <a:prstGeom prst="rect">
              <a:avLst/>
            </a:prstGeom>
          </p:spPr>
        </p:pic>
        <p:sp>
          <p:nvSpPr>
            <p:cNvPr id="13" name="object 13"/>
            <p:cNvSpPr/>
            <p:nvPr/>
          </p:nvSpPr>
          <p:spPr>
            <a:xfrm>
              <a:off x="5337428" y="3029331"/>
              <a:ext cx="209550" cy="108585"/>
            </a:xfrm>
            <a:custGeom>
              <a:avLst/>
              <a:gdLst/>
              <a:ahLst/>
              <a:cxnLst/>
              <a:rect l="l" t="t" r="r" b="b"/>
              <a:pathLst>
                <a:path w="209550" h="108585">
                  <a:moveTo>
                    <a:pt x="209550" y="108585"/>
                  </a:moveTo>
                  <a:lnTo>
                    <a:pt x="0" y="0"/>
                  </a:lnTo>
                </a:path>
              </a:pathLst>
            </a:custGeom>
            <a:ln w="22098">
              <a:solidFill>
                <a:srgbClr val="000000"/>
              </a:solidFill>
            </a:ln>
          </p:spPr>
          <p:txBody>
            <a:bodyPr wrap="square" lIns="0" tIns="0" rIns="0" bIns="0" rtlCol="0"/>
            <a:lstStyle/>
            <a:p>
              <a:endParaRPr kern="0">
                <a:solidFill>
                  <a:sysClr val="windowText" lastClr="000000"/>
                </a:solidFill>
              </a:endParaRPr>
            </a:p>
          </p:txBody>
        </p:sp>
        <p:pic>
          <p:nvPicPr>
            <p:cNvPr id="14" name="object 14"/>
            <p:cNvPicPr/>
            <p:nvPr/>
          </p:nvPicPr>
          <p:blipFill>
            <a:blip r:embed="rId5" cstate="print"/>
            <a:stretch>
              <a:fillRect/>
            </a:stretch>
          </p:blipFill>
          <p:spPr>
            <a:xfrm>
              <a:off x="5287517" y="3207232"/>
              <a:ext cx="302640" cy="201828"/>
            </a:xfrm>
            <a:prstGeom prst="rect">
              <a:avLst/>
            </a:prstGeom>
          </p:spPr>
        </p:pic>
        <p:sp>
          <p:nvSpPr>
            <p:cNvPr id="15" name="object 15"/>
            <p:cNvSpPr/>
            <p:nvPr/>
          </p:nvSpPr>
          <p:spPr>
            <a:xfrm>
              <a:off x="5337428" y="3232023"/>
              <a:ext cx="209550" cy="108585"/>
            </a:xfrm>
            <a:custGeom>
              <a:avLst/>
              <a:gdLst/>
              <a:ahLst/>
              <a:cxnLst/>
              <a:rect l="l" t="t" r="r" b="b"/>
              <a:pathLst>
                <a:path w="209550" h="108585">
                  <a:moveTo>
                    <a:pt x="209550" y="108585"/>
                  </a:moveTo>
                  <a:lnTo>
                    <a:pt x="0" y="0"/>
                  </a:lnTo>
                </a:path>
              </a:pathLst>
            </a:custGeom>
            <a:ln w="22098">
              <a:solidFill>
                <a:srgbClr val="000000"/>
              </a:solidFill>
            </a:ln>
          </p:spPr>
          <p:txBody>
            <a:bodyPr wrap="square" lIns="0" tIns="0" rIns="0" bIns="0" rtlCol="0"/>
            <a:lstStyle/>
            <a:p>
              <a:endParaRPr kern="0">
                <a:solidFill>
                  <a:sysClr val="windowText" lastClr="000000"/>
                </a:solidFill>
              </a:endParaRPr>
            </a:p>
          </p:txBody>
        </p:sp>
      </p:grpSp>
      <p:sp>
        <p:nvSpPr>
          <p:cNvPr id="16" name="object 16"/>
          <p:cNvSpPr txBox="1"/>
          <p:nvPr/>
        </p:nvSpPr>
        <p:spPr>
          <a:xfrm>
            <a:off x="7905534" y="2374670"/>
            <a:ext cx="361856" cy="289823"/>
          </a:xfrm>
          <a:prstGeom prst="rect">
            <a:avLst/>
          </a:prstGeom>
        </p:spPr>
        <p:txBody>
          <a:bodyPr vert="horz" wrap="square" lIns="0" tIns="12700" rIns="0" bIns="0" rtlCol="0">
            <a:spAutoFit/>
          </a:bodyPr>
          <a:lstStyle/>
          <a:p>
            <a:pPr marL="12700">
              <a:spcBef>
                <a:spcPts val="100"/>
              </a:spcBef>
            </a:pPr>
            <a:r>
              <a:rPr kern="0" dirty="0">
                <a:solidFill>
                  <a:sysClr val="windowText" lastClr="000000"/>
                </a:solidFill>
                <a:latin typeface="Times New Roman"/>
                <a:cs typeface="Times New Roman"/>
              </a:rPr>
              <a:t>5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17" name="object 17"/>
          <p:cNvSpPr txBox="1"/>
          <p:nvPr/>
        </p:nvSpPr>
        <p:spPr>
          <a:xfrm>
            <a:off x="5439076" y="2700321"/>
            <a:ext cx="1664536" cy="1049005"/>
          </a:xfrm>
          <a:prstGeom prst="rect">
            <a:avLst/>
          </a:prstGeom>
        </p:spPr>
        <p:txBody>
          <a:bodyPr vert="horz" wrap="square" lIns="0" tIns="12700" rIns="0" bIns="0" rtlCol="0">
            <a:spAutoFit/>
          </a:bodyPr>
          <a:lstStyle/>
          <a:p>
            <a:pPr marL="25400">
              <a:spcBef>
                <a:spcPts val="100"/>
              </a:spcBef>
            </a:pPr>
            <a:r>
              <a:rPr kern="0" spc="-50" dirty="0">
                <a:solidFill>
                  <a:sysClr val="windowText" lastClr="000000"/>
                </a:solidFill>
                <a:latin typeface="Times New Roman"/>
                <a:cs typeface="Times New Roman"/>
              </a:rPr>
              <a:t>A</a:t>
            </a:r>
            <a:endParaRPr kern="0">
              <a:solidFill>
                <a:sysClr val="windowText" lastClr="000000"/>
              </a:solidFill>
              <a:latin typeface="Times New Roman"/>
              <a:cs typeface="Times New Roman"/>
            </a:endParaRPr>
          </a:p>
          <a:p>
            <a:pPr>
              <a:spcBef>
                <a:spcPts val="1560"/>
              </a:spcBef>
            </a:pPr>
            <a:endParaRPr kern="0">
              <a:solidFill>
                <a:sysClr val="windowText" lastClr="000000"/>
              </a:solidFill>
              <a:latin typeface="Times New Roman"/>
              <a:cs typeface="Times New Roman"/>
            </a:endParaRPr>
          </a:p>
          <a:p>
            <a:pPr marR="43180" algn="r"/>
            <a:r>
              <a:rPr kern="0" spc="-25" dirty="0">
                <a:solidFill>
                  <a:sysClr val="windowText" lastClr="000000"/>
                </a:solidFill>
                <a:latin typeface="Cambria Math"/>
                <a:cs typeface="Cambria Math"/>
              </a:rPr>
              <a:t>10</a:t>
            </a:r>
            <a:r>
              <a:rPr sz="1950" kern="0" spc="-37" baseline="27777" dirty="0">
                <a:solidFill>
                  <a:sysClr val="windowText" lastClr="000000"/>
                </a:solidFill>
                <a:latin typeface="Cambria Math"/>
                <a:cs typeface="Cambria Math"/>
              </a:rPr>
              <a:t>′</a:t>
            </a:r>
            <a:endParaRPr sz="1950" kern="0" baseline="27777">
              <a:solidFill>
                <a:sysClr val="windowText" lastClr="000000"/>
              </a:solidFill>
              <a:latin typeface="Cambria Math"/>
              <a:cs typeface="Cambria Math"/>
            </a:endParaRPr>
          </a:p>
        </p:txBody>
      </p:sp>
      <p:sp>
        <p:nvSpPr>
          <p:cNvPr id="18" name="Slide Number Placeholder 17"/>
          <p:cNvSpPr>
            <a:spLocks noGrp="1"/>
          </p:cNvSpPr>
          <p:nvPr>
            <p:ph type="sldNum" sz="quarter" idx="7"/>
          </p:nvPr>
        </p:nvSpPr>
        <p:spPr>
          <a:xfrm>
            <a:off x="8775954" y="6377984"/>
            <a:ext cx="2803430" cy="276999"/>
          </a:xfrm>
          <a:prstGeom prst="rect">
            <a:avLst/>
          </a:prstGeom>
        </p:spPr>
        <p:txBody>
          <a:bodyPr wrap="square" lIns="0" tIns="0" rIns="0" bIns="0">
            <a:spAutoFit/>
          </a:bodyPr>
          <a:lstStyle>
            <a:defPPr>
              <a:defRPr lang="en-US"/>
            </a:defPPr>
            <a:lvl1pPr marL="0" algn="r" defTabSz="914293" rtl="0" eaLnBrk="1" latinLnBrk="0" hangingPunct="1">
              <a:defRPr sz="1800" kern="1200">
                <a:solidFill>
                  <a:schemeClr val="tx1">
                    <a:tint val="75000"/>
                  </a:schemeClr>
                </a:solidFill>
                <a:latin typeface="+mn-lt"/>
                <a:ea typeface="+mn-ea"/>
                <a:cs typeface="+mn-cs"/>
              </a:defRPr>
            </a:lvl1pPr>
            <a:lvl2pPr marL="457146" algn="l" defTabSz="914293" rtl="0" eaLnBrk="1" latinLnBrk="0" hangingPunct="1">
              <a:defRPr sz="1800" kern="1200">
                <a:solidFill>
                  <a:schemeClr val="tx1"/>
                </a:solidFill>
                <a:latin typeface="+mn-lt"/>
                <a:ea typeface="+mn-ea"/>
                <a:cs typeface="+mn-cs"/>
              </a:defRPr>
            </a:lvl2pPr>
            <a:lvl3pPr marL="914293" algn="l" defTabSz="914293" rtl="0" eaLnBrk="1" latinLnBrk="0" hangingPunct="1">
              <a:defRPr sz="1800" kern="1200">
                <a:solidFill>
                  <a:schemeClr val="tx1"/>
                </a:solidFill>
                <a:latin typeface="+mn-lt"/>
                <a:ea typeface="+mn-ea"/>
                <a:cs typeface="+mn-cs"/>
              </a:defRPr>
            </a:lvl3pPr>
            <a:lvl4pPr marL="1371440" algn="l" defTabSz="914293" rtl="0" eaLnBrk="1" latinLnBrk="0" hangingPunct="1">
              <a:defRPr sz="1800" kern="1200">
                <a:solidFill>
                  <a:schemeClr val="tx1"/>
                </a:solidFill>
                <a:latin typeface="+mn-lt"/>
                <a:ea typeface="+mn-ea"/>
                <a:cs typeface="+mn-cs"/>
              </a:defRPr>
            </a:lvl4pPr>
            <a:lvl5pPr marL="1828587" algn="l" defTabSz="914293" rtl="0" eaLnBrk="1" latinLnBrk="0" hangingPunct="1">
              <a:defRPr sz="1800" kern="1200">
                <a:solidFill>
                  <a:schemeClr val="tx1"/>
                </a:solidFill>
                <a:latin typeface="+mn-lt"/>
                <a:ea typeface="+mn-ea"/>
                <a:cs typeface="+mn-cs"/>
              </a:defRPr>
            </a:lvl5pPr>
            <a:lvl6pPr marL="2285733" algn="l" defTabSz="914293" rtl="0" eaLnBrk="1" latinLnBrk="0" hangingPunct="1">
              <a:defRPr sz="1800" kern="1200">
                <a:solidFill>
                  <a:schemeClr val="tx1"/>
                </a:solidFill>
                <a:latin typeface="+mn-lt"/>
                <a:ea typeface="+mn-ea"/>
                <a:cs typeface="+mn-cs"/>
              </a:defRPr>
            </a:lvl6pPr>
            <a:lvl7pPr marL="2742880" algn="l" defTabSz="914293" rtl="0" eaLnBrk="1" latinLnBrk="0" hangingPunct="1">
              <a:defRPr sz="1800" kern="1200">
                <a:solidFill>
                  <a:schemeClr val="tx1"/>
                </a:solidFill>
                <a:latin typeface="+mn-lt"/>
                <a:ea typeface="+mn-ea"/>
                <a:cs typeface="+mn-cs"/>
              </a:defRPr>
            </a:lvl7pPr>
            <a:lvl8pPr marL="3200026" algn="l" defTabSz="914293" rtl="0" eaLnBrk="1" latinLnBrk="0" hangingPunct="1">
              <a:defRPr sz="1800" kern="1200">
                <a:solidFill>
                  <a:schemeClr val="tx1"/>
                </a:solidFill>
                <a:latin typeface="+mn-lt"/>
                <a:ea typeface="+mn-ea"/>
                <a:cs typeface="+mn-cs"/>
              </a:defRPr>
            </a:lvl8pPr>
            <a:lvl9pPr marL="3657173" algn="l" defTabSz="914293" rtl="0" eaLnBrk="1" latinLnBrk="0" hangingPunct="1">
              <a:defRPr sz="1800" kern="1200">
                <a:solidFill>
                  <a:schemeClr val="tx1"/>
                </a:solidFill>
                <a:latin typeface="+mn-lt"/>
                <a:ea typeface="+mn-ea"/>
                <a:cs typeface="+mn-cs"/>
              </a:defRPr>
            </a:lvl9pPr>
          </a:lstStyle>
          <a:p>
            <a:fld id="{B6F15528-21DE-4FAA-801E-634DDDAF4B2B}" type="slidenum">
              <a:rPr lang="en-US" smtClean="0">
                <a:solidFill>
                  <a:prstClr val="black">
                    <a:tint val="75000"/>
                  </a:prstClr>
                </a:solidFill>
              </a:rPr>
              <a:pPr/>
              <a:t>38</a:t>
            </a:fld>
            <a:endParaRPr lang="en-US">
              <a:solidFill>
                <a:prstClr val="black">
                  <a:tint val="75000"/>
                </a:prstClr>
              </a:solidFill>
            </a:endParaRPr>
          </a:p>
        </p:txBody>
      </p:sp>
    </p:spTree>
    <p:extLst>
      <p:ext uri="{BB962C8B-B14F-4D97-AF65-F5344CB8AC3E}">
        <p14:creationId xmlns:p14="http://schemas.microsoft.com/office/powerpoint/2010/main" val="122543005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3694" y="251524"/>
            <a:ext cx="1142702" cy="1367041"/>
          </a:xfrm>
          <a:prstGeom prst="rect">
            <a:avLst/>
          </a:prstGeom>
        </p:spPr>
        <p:txBody>
          <a:bodyPr vert="horz" wrap="square" lIns="0" tIns="12700" rIns="0" bIns="0" rtlCol="0" anchor="ctr">
            <a:spAutoFit/>
          </a:bodyPr>
          <a:lstStyle/>
          <a:p>
            <a:pPr marL="12700">
              <a:lnSpc>
                <a:spcPct val="100000"/>
              </a:lnSpc>
              <a:spcBef>
                <a:spcPts val="100"/>
              </a:spcBef>
            </a:pPr>
            <a:r>
              <a:rPr spc="-10" dirty="0">
                <a:solidFill>
                  <a:srgbClr val="00AF50"/>
                </a:solidFill>
              </a:rPr>
              <a:t>Solution:</a:t>
            </a:r>
          </a:p>
        </p:txBody>
      </p:sp>
      <p:grpSp>
        <p:nvGrpSpPr>
          <p:cNvPr id="3" name="object 3"/>
          <p:cNvGrpSpPr/>
          <p:nvPr/>
        </p:nvGrpSpPr>
        <p:grpSpPr>
          <a:xfrm>
            <a:off x="7104626" y="614163"/>
            <a:ext cx="224096" cy="746125"/>
            <a:chOff x="7104888" y="614159"/>
            <a:chExt cx="224154" cy="746125"/>
          </a:xfrm>
        </p:grpSpPr>
        <p:pic>
          <p:nvPicPr>
            <p:cNvPr id="4" name="object 4"/>
            <p:cNvPicPr/>
            <p:nvPr/>
          </p:nvPicPr>
          <p:blipFill>
            <a:blip r:embed="rId2" cstate="print"/>
            <a:stretch>
              <a:fillRect/>
            </a:stretch>
          </p:blipFill>
          <p:spPr>
            <a:xfrm>
              <a:off x="7104888" y="614159"/>
              <a:ext cx="224091" cy="746010"/>
            </a:xfrm>
            <a:prstGeom prst="rect">
              <a:avLst/>
            </a:prstGeom>
          </p:spPr>
        </p:pic>
        <p:sp>
          <p:nvSpPr>
            <p:cNvPr id="5" name="object 5"/>
            <p:cNvSpPr/>
            <p:nvPr/>
          </p:nvSpPr>
          <p:spPr>
            <a:xfrm>
              <a:off x="7182231" y="627888"/>
              <a:ext cx="76200" cy="598805"/>
            </a:xfrm>
            <a:custGeom>
              <a:avLst/>
              <a:gdLst/>
              <a:ahLst/>
              <a:cxnLst/>
              <a:rect l="l" t="t" r="r" b="b"/>
              <a:pathLst>
                <a:path w="76200" h="598805">
                  <a:moveTo>
                    <a:pt x="27050" y="522224"/>
                  </a:moveTo>
                  <a:lnTo>
                    <a:pt x="0" y="522224"/>
                  </a:lnTo>
                  <a:lnTo>
                    <a:pt x="38100" y="598424"/>
                  </a:lnTo>
                  <a:lnTo>
                    <a:pt x="64325" y="545973"/>
                  </a:lnTo>
                  <a:lnTo>
                    <a:pt x="32003" y="545973"/>
                  </a:lnTo>
                  <a:lnTo>
                    <a:pt x="27050" y="541020"/>
                  </a:lnTo>
                  <a:lnTo>
                    <a:pt x="27050" y="522224"/>
                  </a:lnTo>
                  <a:close/>
                </a:path>
                <a:path w="76200" h="598805">
                  <a:moveTo>
                    <a:pt x="44196" y="0"/>
                  </a:moveTo>
                  <a:lnTo>
                    <a:pt x="32003" y="0"/>
                  </a:lnTo>
                  <a:lnTo>
                    <a:pt x="27050" y="4952"/>
                  </a:lnTo>
                  <a:lnTo>
                    <a:pt x="27050" y="541020"/>
                  </a:lnTo>
                  <a:lnTo>
                    <a:pt x="32003" y="545973"/>
                  </a:lnTo>
                  <a:lnTo>
                    <a:pt x="44196" y="545973"/>
                  </a:lnTo>
                  <a:lnTo>
                    <a:pt x="49149" y="541020"/>
                  </a:lnTo>
                  <a:lnTo>
                    <a:pt x="49149" y="4952"/>
                  </a:lnTo>
                  <a:lnTo>
                    <a:pt x="44196" y="0"/>
                  </a:lnTo>
                  <a:close/>
                </a:path>
                <a:path w="76200" h="598805">
                  <a:moveTo>
                    <a:pt x="76200" y="522224"/>
                  </a:moveTo>
                  <a:lnTo>
                    <a:pt x="49149" y="522224"/>
                  </a:lnTo>
                  <a:lnTo>
                    <a:pt x="49149" y="541020"/>
                  </a:lnTo>
                  <a:lnTo>
                    <a:pt x="44196" y="545973"/>
                  </a:lnTo>
                  <a:lnTo>
                    <a:pt x="64325" y="545973"/>
                  </a:lnTo>
                  <a:lnTo>
                    <a:pt x="76200" y="522224"/>
                  </a:lnTo>
                  <a:close/>
                </a:path>
              </a:pathLst>
            </a:custGeom>
            <a:solidFill>
              <a:srgbClr val="000000"/>
            </a:solidFill>
          </p:spPr>
          <p:txBody>
            <a:bodyPr wrap="square" lIns="0" tIns="0" rIns="0" bIns="0" rtlCol="0"/>
            <a:lstStyle/>
            <a:p>
              <a:endParaRPr kern="0">
                <a:solidFill>
                  <a:sysClr val="windowText" lastClr="000000"/>
                </a:solidFill>
              </a:endParaRPr>
            </a:p>
          </p:txBody>
        </p:sp>
      </p:grpSp>
      <p:sp>
        <p:nvSpPr>
          <p:cNvPr id="6" name="object 6"/>
          <p:cNvSpPr txBox="1"/>
          <p:nvPr/>
        </p:nvSpPr>
        <p:spPr>
          <a:xfrm>
            <a:off x="5840290" y="1329968"/>
            <a:ext cx="389155" cy="289823"/>
          </a:xfrm>
          <a:prstGeom prst="rect">
            <a:avLst/>
          </a:prstGeom>
        </p:spPr>
        <p:txBody>
          <a:bodyPr vert="horz" wrap="square" lIns="0" tIns="12700" rIns="0" bIns="0" rtlCol="0">
            <a:spAutoFit/>
          </a:bodyPr>
          <a:lstStyle/>
          <a:p>
            <a:pPr marL="38100">
              <a:spcBef>
                <a:spcPts val="100"/>
              </a:spcBef>
            </a:pPr>
            <a:r>
              <a:rPr kern="0" spc="-25" dirty="0">
                <a:solidFill>
                  <a:sysClr val="windowText" lastClr="000000"/>
                </a:solidFill>
                <a:latin typeface="Cambria Math"/>
                <a:cs typeface="Cambria Math"/>
              </a:rPr>
              <a:t>10</a:t>
            </a:r>
            <a:r>
              <a:rPr sz="1950" kern="0" spc="-37" baseline="27777" dirty="0">
                <a:solidFill>
                  <a:sysClr val="windowText" lastClr="000000"/>
                </a:solidFill>
                <a:latin typeface="Cambria Math"/>
                <a:cs typeface="Cambria Math"/>
              </a:rPr>
              <a:t>′</a:t>
            </a:r>
            <a:endParaRPr sz="1950" kern="0" baseline="27777">
              <a:solidFill>
                <a:sysClr val="windowText" lastClr="000000"/>
              </a:solidFill>
              <a:latin typeface="Cambria Math"/>
              <a:cs typeface="Cambria Math"/>
            </a:endParaRPr>
          </a:p>
        </p:txBody>
      </p:sp>
      <p:grpSp>
        <p:nvGrpSpPr>
          <p:cNvPr id="7" name="object 7"/>
          <p:cNvGrpSpPr/>
          <p:nvPr/>
        </p:nvGrpSpPr>
        <p:grpSpPr>
          <a:xfrm>
            <a:off x="4426134" y="899134"/>
            <a:ext cx="2837711" cy="607060"/>
            <a:chOff x="4425696" y="899134"/>
            <a:chExt cx="2838450" cy="607060"/>
          </a:xfrm>
        </p:grpSpPr>
        <p:pic>
          <p:nvPicPr>
            <p:cNvPr id="8" name="object 8"/>
            <p:cNvPicPr/>
            <p:nvPr/>
          </p:nvPicPr>
          <p:blipFill>
            <a:blip r:embed="rId3" cstate="print"/>
            <a:stretch>
              <a:fillRect/>
            </a:stretch>
          </p:blipFill>
          <p:spPr>
            <a:xfrm>
              <a:off x="4635246" y="1201691"/>
              <a:ext cx="2628900" cy="92692"/>
            </a:xfrm>
            <a:prstGeom prst="rect">
              <a:avLst/>
            </a:prstGeom>
          </p:spPr>
        </p:pic>
        <p:sp>
          <p:nvSpPr>
            <p:cNvPr id="9" name="object 9"/>
            <p:cNvSpPr/>
            <p:nvPr/>
          </p:nvSpPr>
          <p:spPr>
            <a:xfrm>
              <a:off x="4685157" y="1226438"/>
              <a:ext cx="2536190" cy="0"/>
            </a:xfrm>
            <a:custGeom>
              <a:avLst/>
              <a:gdLst/>
              <a:ahLst/>
              <a:cxnLst/>
              <a:rect l="l" t="t" r="r" b="b"/>
              <a:pathLst>
                <a:path w="2536190">
                  <a:moveTo>
                    <a:pt x="0" y="0"/>
                  </a:moveTo>
                  <a:lnTo>
                    <a:pt x="2535809" y="0"/>
                  </a:lnTo>
                </a:path>
              </a:pathLst>
            </a:custGeom>
            <a:ln w="22098">
              <a:solidFill>
                <a:srgbClr val="000000"/>
              </a:solidFill>
            </a:ln>
          </p:spPr>
          <p:txBody>
            <a:bodyPr wrap="square" lIns="0" tIns="0" rIns="0" bIns="0" rtlCol="0"/>
            <a:lstStyle/>
            <a:p>
              <a:endParaRPr kern="0">
                <a:solidFill>
                  <a:sysClr val="windowText" lastClr="000000"/>
                </a:solidFill>
              </a:endParaRPr>
            </a:p>
          </p:txBody>
        </p:sp>
        <p:pic>
          <p:nvPicPr>
            <p:cNvPr id="10" name="object 10"/>
            <p:cNvPicPr/>
            <p:nvPr/>
          </p:nvPicPr>
          <p:blipFill>
            <a:blip r:embed="rId4" cstate="print"/>
            <a:stretch>
              <a:fillRect/>
            </a:stretch>
          </p:blipFill>
          <p:spPr>
            <a:xfrm>
              <a:off x="4635246" y="1007338"/>
              <a:ext cx="92692" cy="498373"/>
            </a:xfrm>
            <a:prstGeom prst="rect">
              <a:avLst/>
            </a:prstGeom>
          </p:spPr>
        </p:pic>
        <p:sp>
          <p:nvSpPr>
            <p:cNvPr id="11" name="object 11"/>
            <p:cNvSpPr/>
            <p:nvPr/>
          </p:nvSpPr>
          <p:spPr>
            <a:xfrm>
              <a:off x="4685157" y="1032128"/>
              <a:ext cx="0" cy="405130"/>
            </a:xfrm>
            <a:custGeom>
              <a:avLst/>
              <a:gdLst/>
              <a:ahLst/>
              <a:cxnLst/>
              <a:rect l="l" t="t" r="r" b="b"/>
              <a:pathLst>
                <a:path h="405130">
                  <a:moveTo>
                    <a:pt x="0" y="404749"/>
                  </a:moveTo>
                  <a:lnTo>
                    <a:pt x="0" y="0"/>
                  </a:lnTo>
                </a:path>
              </a:pathLst>
            </a:custGeom>
            <a:ln w="22098">
              <a:solidFill>
                <a:srgbClr val="000000"/>
              </a:solidFill>
            </a:ln>
          </p:spPr>
          <p:txBody>
            <a:bodyPr wrap="square" lIns="0" tIns="0" rIns="0" bIns="0" rtlCol="0"/>
            <a:lstStyle/>
            <a:p>
              <a:endParaRPr kern="0">
                <a:solidFill>
                  <a:sysClr val="windowText" lastClr="000000"/>
                </a:solidFill>
              </a:endParaRPr>
            </a:p>
          </p:txBody>
        </p:sp>
        <p:pic>
          <p:nvPicPr>
            <p:cNvPr id="12" name="object 12"/>
            <p:cNvPicPr/>
            <p:nvPr/>
          </p:nvPicPr>
          <p:blipFill>
            <a:blip r:embed="rId5" cstate="print"/>
            <a:stretch>
              <a:fillRect/>
            </a:stretch>
          </p:blipFill>
          <p:spPr>
            <a:xfrm>
              <a:off x="4425696" y="1303756"/>
              <a:ext cx="302640" cy="201828"/>
            </a:xfrm>
            <a:prstGeom prst="rect">
              <a:avLst/>
            </a:prstGeom>
          </p:spPr>
        </p:pic>
        <p:sp>
          <p:nvSpPr>
            <p:cNvPr id="13" name="object 13"/>
            <p:cNvSpPr/>
            <p:nvPr/>
          </p:nvSpPr>
          <p:spPr>
            <a:xfrm>
              <a:off x="4475607" y="1328546"/>
              <a:ext cx="209550" cy="108585"/>
            </a:xfrm>
            <a:custGeom>
              <a:avLst/>
              <a:gdLst/>
              <a:ahLst/>
              <a:cxnLst/>
              <a:rect l="l" t="t" r="r" b="b"/>
              <a:pathLst>
                <a:path w="209550" h="108584">
                  <a:moveTo>
                    <a:pt x="209550" y="108585"/>
                  </a:moveTo>
                  <a:lnTo>
                    <a:pt x="0" y="0"/>
                  </a:lnTo>
                </a:path>
              </a:pathLst>
            </a:custGeom>
            <a:ln w="22098">
              <a:solidFill>
                <a:srgbClr val="000000"/>
              </a:solidFill>
            </a:ln>
          </p:spPr>
          <p:txBody>
            <a:bodyPr wrap="square" lIns="0" tIns="0" rIns="0" bIns="0" rtlCol="0"/>
            <a:lstStyle/>
            <a:p>
              <a:endParaRPr kern="0">
                <a:solidFill>
                  <a:sysClr val="windowText" lastClr="000000"/>
                </a:solidFill>
              </a:endParaRPr>
            </a:p>
          </p:txBody>
        </p:sp>
        <p:pic>
          <p:nvPicPr>
            <p:cNvPr id="14" name="object 14"/>
            <p:cNvPicPr/>
            <p:nvPr/>
          </p:nvPicPr>
          <p:blipFill>
            <a:blip r:embed="rId5" cstate="print"/>
            <a:stretch>
              <a:fillRect/>
            </a:stretch>
          </p:blipFill>
          <p:spPr>
            <a:xfrm>
              <a:off x="4425696" y="899134"/>
              <a:ext cx="302640" cy="201828"/>
            </a:xfrm>
            <a:prstGeom prst="rect">
              <a:avLst/>
            </a:prstGeom>
          </p:spPr>
        </p:pic>
        <p:sp>
          <p:nvSpPr>
            <p:cNvPr id="15" name="object 15"/>
            <p:cNvSpPr/>
            <p:nvPr/>
          </p:nvSpPr>
          <p:spPr>
            <a:xfrm>
              <a:off x="4475607" y="923924"/>
              <a:ext cx="209550" cy="108585"/>
            </a:xfrm>
            <a:custGeom>
              <a:avLst/>
              <a:gdLst/>
              <a:ahLst/>
              <a:cxnLst/>
              <a:rect l="l" t="t" r="r" b="b"/>
              <a:pathLst>
                <a:path w="209550" h="108584">
                  <a:moveTo>
                    <a:pt x="209550" y="108585"/>
                  </a:moveTo>
                  <a:lnTo>
                    <a:pt x="0" y="0"/>
                  </a:lnTo>
                </a:path>
              </a:pathLst>
            </a:custGeom>
            <a:ln w="22098">
              <a:solidFill>
                <a:srgbClr val="000000"/>
              </a:solidFill>
            </a:ln>
          </p:spPr>
          <p:txBody>
            <a:bodyPr wrap="square" lIns="0" tIns="0" rIns="0" bIns="0" rtlCol="0"/>
            <a:lstStyle/>
            <a:p>
              <a:endParaRPr kern="0">
                <a:solidFill>
                  <a:sysClr val="windowText" lastClr="000000"/>
                </a:solidFill>
              </a:endParaRPr>
            </a:p>
          </p:txBody>
        </p:sp>
        <p:pic>
          <p:nvPicPr>
            <p:cNvPr id="16" name="object 16"/>
            <p:cNvPicPr/>
            <p:nvPr/>
          </p:nvPicPr>
          <p:blipFill>
            <a:blip r:embed="rId5" cstate="print"/>
            <a:stretch>
              <a:fillRect/>
            </a:stretch>
          </p:blipFill>
          <p:spPr>
            <a:xfrm>
              <a:off x="4425696" y="1101064"/>
              <a:ext cx="302640" cy="201828"/>
            </a:xfrm>
            <a:prstGeom prst="rect">
              <a:avLst/>
            </a:prstGeom>
          </p:spPr>
        </p:pic>
        <p:sp>
          <p:nvSpPr>
            <p:cNvPr id="17" name="object 17"/>
            <p:cNvSpPr/>
            <p:nvPr/>
          </p:nvSpPr>
          <p:spPr>
            <a:xfrm>
              <a:off x="4475607" y="1125854"/>
              <a:ext cx="209550" cy="108585"/>
            </a:xfrm>
            <a:custGeom>
              <a:avLst/>
              <a:gdLst/>
              <a:ahLst/>
              <a:cxnLst/>
              <a:rect l="l" t="t" r="r" b="b"/>
              <a:pathLst>
                <a:path w="209550" h="108584">
                  <a:moveTo>
                    <a:pt x="209550" y="108585"/>
                  </a:moveTo>
                  <a:lnTo>
                    <a:pt x="0" y="0"/>
                  </a:lnTo>
                </a:path>
              </a:pathLst>
            </a:custGeom>
            <a:ln w="22098">
              <a:solidFill>
                <a:srgbClr val="000000"/>
              </a:solidFill>
            </a:ln>
          </p:spPr>
          <p:txBody>
            <a:bodyPr wrap="square" lIns="0" tIns="0" rIns="0" bIns="0" rtlCol="0"/>
            <a:lstStyle/>
            <a:p>
              <a:endParaRPr kern="0">
                <a:solidFill>
                  <a:sysClr val="windowText" lastClr="000000"/>
                </a:solidFill>
              </a:endParaRPr>
            </a:p>
          </p:txBody>
        </p:sp>
      </p:grpSp>
      <p:sp>
        <p:nvSpPr>
          <p:cNvPr id="18" name="object 18"/>
          <p:cNvSpPr txBox="1"/>
          <p:nvPr/>
        </p:nvSpPr>
        <p:spPr>
          <a:xfrm>
            <a:off x="7043429" y="268756"/>
            <a:ext cx="361856" cy="289823"/>
          </a:xfrm>
          <a:prstGeom prst="rect">
            <a:avLst/>
          </a:prstGeom>
        </p:spPr>
        <p:txBody>
          <a:bodyPr vert="horz" wrap="square" lIns="0" tIns="12700" rIns="0" bIns="0" rtlCol="0">
            <a:spAutoFit/>
          </a:bodyPr>
          <a:lstStyle/>
          <a:p>
            <a:pPr marL="12700">
              <a:spcBef>
                <a:spcPts val="100"/>
              </a:spcBef>
            </a:pPr>
            <a:r>
              <a:rPr kern="0" dirty="0">
                <a:solidFill>
                  <a:sysClr val="windowText" lastClr="000000"/>
                </a:solidFill>
                <a:latin typeface="Times New Roman"/>
                <a:cs typeface="Times New Roman"/>
              </a:rPr>
              <a:t>5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grpSp>
        <p:nvGrpSpPr>
          <p:cNvPr id="19" name="object 19"/>
          <p:cNvGrpSpPr/>
          <p:nvPr/>
        </p:nvGrpSpPr>
        <p:grpSpPr>
          <a:xfrm>
            <a:off x="4557160" y="1584164"/>
            <a:ext cx="224096" cy="484505"/>
            <a:chOff x="4556759" y="1584159"/>
            <a:chExt cx="224154" cy="484505"/>
          </a:xfrm>
        </p:grpSpPr>
        <p:pic>
          <p:nvPicPr>
            <p:cNvPr id="20" name="object 20"/>
            <p:cNvPicPr/>
            <p:nvPr/>
          </p:nvPicPr>
          <p:blipFill>
            <a:blip r:embed="rId6" cstate="print"/>
            <a:stretch>
              <a:fillRect/>
            </a:stretch>
          </p:blipFill>
          <p:spPr>
            <a:xfrm>
              <a:off x="4556759" y="1584159"/>
              <a:ext cx="224091" cy="483908"/>
            </a:xfrm>
            <a:prstGeom prst="rect">
              <a:avLst/>
            </a:prstGeom>
          </p:spPr>
        </p:pic>
        <p:sp>
          <p:nvSpPr>
            <p:cNvPr id="21" name="object 21"/>
            <p:cNvSpPr/>
            <p:nvPr/>
          </p:nvSpPr>
          <p:spPr>
            <a:xfrm>
              <a:off x="4634102" y="1674494"/>
              <a:ext cx="76200" cy="335915"/>
            </a:xfrm>
            <a:custGeom>
              <a:avLst/>
              <a:gdLst/>
              <a:ahLst/>
              <a:cxnLst/>
              <a:rect l="l" t="t" r="r" b="b"/>
              <a:pathLst>
                <a:path w="76200" h="335914">
                  <a:moveTo>
                    <a:pt x="44196" y="52450"/>
                  </a:moveTo>
                  <a:lnTo>
                    <a:pt x="32004" y="52450"/>
                  </a:lnTo>
                  <a:lnTo>
                    <a:pt x="27050" y="57403"/>
                  </a:lnTo>
                  <a:lnTo>
                    <a:pt x="27050" y="330962"/>
                  </a:lnTo>
                  <a:lnTo>
                    <a:pt x="32004" y="335914"/>
                  </a:lnTo>
                  <a:lnTo>
                    <a:pt x="44196" y="335914"/>
                  </a:lnTo>
                  <a:lnTo>
                    <a:pt x="49149" y="330962"/>
                  </a:lnTo>
                  <a:lnTo>
                    <a:pt x="49149" y="57403"/>
                  </a:lnTo>
                  <a:lnTo>
                    <a:pt x="44196" y="52450"/>
                  </a:lnTo>
                  <a:close/>
                </a:path>
                <a:path w="76200" h="335914">
                  <a:moveTo>
                    <a:pt x="38100" y="0"/>
                  </a:moveTo>
                  <a:lnTo>
                    <a:pt x="0" y="76200"/>
                  </a:lnTo>
                  <a:lnTo>
                    <a:pt x="27050" y="76200"/>
                  </a:lnTo>
                  <a:lnTo>
                    <a:pt x="27050" y="57403"/>
                  </a:lnTo>
                  <a:lnTo>
                    <a:pt x="32004" y="52450"/>
                  </a:lnTo>
                  <a:lnTo>
                    <a:pt x="64325" y="52450"/>
                  </a:lnTo>
                  <a:lnTo>
                    <a:pt x="38100" y="0"/>
                  </a:lnTo>
                  <a:close/>
                </a:path>
                <a:path w="76200" h="335914">
                  <a:moveTo>
                    <a:pt x="64325" y="52450"/>
                  </a:moveTo>
                  <a:lnTo>
                    <a:pt x="44196" y="52450"/>
                  </a:lnTo>
                  <a:lnTo>
                    <a:pt x="49149" y="57403"/>
                  </a:lnTo>
                  <a:lnTo>
                    <a:pt x="49149" y="76200"/>
                  </a:lnTo>
                  <a:lnTo>
                    <a:pt x="76200" y="76200"/>
                  </a:lnTo>
                  <a:lnTo>
                    <a:pt x="64325" y="52450"/>
                  </a:lnTo>
                  <a:close/>
                </a:path>
              </a:pathLst>
            </a:custGeom>
            <a:solidFill>
              <a:srgbClr val="000000"/>
            </a:solidFill>
          </p:spPr>
          <p:txBody>
            <a:bodyPr wrap="square" lIns="0" tIns="0" rIns="0" bIns="0" rtlCol="0"/>
            <a:lstStyle/>
            <a:p>
              <a:endParaRPr kern="0">
                <a:solidFill>
                  <a:sysClr val="windowText" lastClr="000000"/>
                </a:solidFill>
              </a:endParaRPr>
            </a:p>
          </p:txBody>
        </p:sp>
      </p:grpSp>
      <p:grpSp>
        <p:nvGrpSpPr>
          <p:cNvPr id="22" name="object 22"/>
          <p:cNvGrpSpPr/>
          <p:nvPr/>
        </p:nvGrpSpPr>
        <p:grpSpPr>
          <a:xfrm>
            <a:off x="4635628" y="2508171"/>
            <a:ext cx="2639642" cy="3536315"/>
            <a:chOff x="4635246" y="2508123"/>
            <a:chExt cx="2640330" cy="3536315"/>
          </a:xfrm>
        </p:grpSpPr>
        <p:sp>
          <p:nvSpPr>
            <p:cNvPr id="23" name="object 23"/>
            <p:cNvSpPr/>
            <p:nvPr/>
          </p:nvSpPr>
          <p:spPr>
            <a:xfrm>
              <a:off x="4672203" y="2508123"/>
              <a:ext cx="2548255" cy="3536315"/>
            </a:xfrm>
            <a:custGeom>
              <a:avLst/>
              <a:gdLst/>
              <a:ahLst/>
              <a:cxnLst/>
              <a:rect l="l" t="t" r="r" b="b"/>
              <a:pathLst>
                <a:path w="2548254" h="3536315">
                  <a:moveTo>
                    <a:pt x="0" y="0"/>
                  </a:moveTo>
                  <a:lnTo>
                    <a:pt x="0" y="3536289"/>
                  </a:lnTo>
                </a:path>
                <a:path w="2548254" h="3536315">
                  <a:moveTo>
                    <a:pt x="2548128" y="0"/>
                  </a:moveTo>
                  <a:lnTo>
                    <a:pt x="2548128" y="3536289"/>
                  </a:lnTo>
                </a:path>
              </a:pathLst>
            </a:custGeom>
            <a:ln w="9906">
              <a:solidFill>
                <a:srgbClr val="E64722"/>
              </a:solidFill>
              <a:prstDash val="sysDash"/>
            </a:ln>
          </p:spPr>
          <p:txBody>
            <a:bodyPr wrap="square" lIns="0" tIns="0" rIns="0" bIns="0" rtlCol="0"/>
            <a:lstStyle/>
            <a:p>
              <a:endParaRPr kern="0">
                <a:solidFill>
                  <a:sysClr val="windowText" lastClr="000000"/>
                </a:solidFill>
              </a:endParaRPr>
            </a:p>
          </p:txBody>
        </p:sp>
        <p:pic>
          <p:nvPicPr>
            <p:cNvPr id="24" name="object 24"/>
            <p:cNvPicPr/>
            <p:nvPr/>
          </p:nvPicPr>
          <p:blipFill>
            <a:blip r:embed="rId3" cstate="print"/>
            <a:stretch>
              <a:fillRect/>
            </a:stretch>
          </p:blipFill>
          <p:spPr>
            <a:xfrm>
              <a:off x="4635246" y="3268997"/>
              <a:ext cx="2628900" cy="92692"/>
            </a:xfrm>
            <a:prstGeom prst="rect">
              <a:avLst/>
            </a:prstGeom>
          </p:spPr>
        </p:pic>
        <p:sp>
          <p:nvSpPr>
            <p:cNvPr id="25" name="object 25"/>
            <p:cNvSpPr/>
            <p:nvPr/>
          </p:nvSpPr>
          <p:spPr>
            <a:xfrm>
              <a:off x="4685157" y="3293745"/>
              <a:ext cx="2536190" cy="0"/>
            </a:xfrm>
            <a:custGeom>
              <a:avLst/>
              <a:gdLst/>
              <a:ahLst/>
              <a:cxnLst/>
              <a:rect l="l" t="t" r="r" b="b"/>
              <a:pathLst>
                <a:path w="2536190">
                  <a:moveTo>
                    <a:pt x="0" y="0"/>
                  </a:moveTo>
                  <a:lnTo>
                    <a:pt x="2535809" y="0"/>
                  </a:lnTo>
                </a:path>
              </a:pathLst>
            </a:custGeom>
            <a:ln w="22098">
              <a:solidFill>
                <a:srgbClr val="6F2F9F"/>
              </a:solidFill>
            </a:ln>
          </p:spPr>
          <p:txBody>
            <a:bodyPr wrap="square" lIns="0" tIns="0" rIns="0" bIns="0" rtlCol="0"/>
            <a:lstStyle/>
            <a:p>
              <a:endParaRPr kern="0">
                <a:solidFill>
                  <a:sysClr val="windowText" lastClr="000000"/>
                </a:solidFill>
              </a:endParaRPr>
            </a:p>
          </p:txBody>
        </p:sp>
        <p:sp>
          <p:nvSpPr>
            <p:cNvPr id="26" name="object 26"/>
            <p:cNvSpPr/>
            <p:nvPr/>
          </p:nvSpPr>
          <p:spPr>
            <a:xfrm>
              <a:off x="4671060" y="2920746"/>
              <a:ext cx="2548890" cy="365760"/>
            </a:xfrm>
            <a:custGeom>
              <a:avLst/>
              <a:gdLst/>
              <a:ahLst/>
              <a:cxnLst/>
              <a:rect l="l" t="t" r="r" b="b"/>
              <a:pathLst>
                <a:path w="2548890" h="365760">
                  <a:moveTo>
                    <a:pt x="2548890" y="0"/>
                  </a:moveTo>
                  <a:lnTo>
                    <a:pt x="0" y="0"/>
                  </a:lnTo>
                  <a:lnTo>
                    <a:pt x="0" y="352678"/>
                  </a:lnTo>
                  <a:lnTo>
                    <a:pt x="2548890" y="365759"/>
                  </a:lnTo>
                  <a:lnTo>
                    <a:pt x="2548890" y="0"/>
                  </a:lnTo>
                  <a:close/>
                </a:path>
              </a:pathLst>
            </a:custGeom>
            <a:solidFill>
              <a:srgbClr val="6F2F9F"/>
            </a:solidFill>
          </p:spPr>
          <p:txBody>
            <a:bodyPr wrap="square" lIns="0" tIns="0" rIns="0" bIns="0" rtlCol="0"/>
            <a:lstStyle/>
            <a:p>
              <a:endParaRPr kern="0">
                <a:solidFill>
                  <a:sysClr val="windowText" lastClr="000000"/>
                </a:solidFill>
              </a:endParaRPr>
            </a:p>
          </p:txBody>
        </p:sp>
        <p:sp>
          <p:nvSpPr>
            <p:cNvPr id="27" name="object 27"/>
            <p:cNvSpPr/>
            <p:nvPr/>
          </p:nvSpPr>
          <p:spPr>
            <a:xfrm>
              <a:off x="4676394" y="4454652"/>
              <a:ext cx="2560320" cy="483234"/>
            </a:xfrm>
            <a:custGeom>
              <a:avLst/>
              <a:gdLst/>
              <a:ahLst/>
              <a:cxnLst/>
              <a:rect l="l" t="t" r="r" b="b"/>
              <a:pathLst>
                <a:path w="2560320" h="483235">
                  <a:moveTo>
                    <a:pt x="2560320" y="0"/>
                  </a:moveTo>
                  <a:lnTo>
                    <a:pt x="0" y="0"/>
                  </a:lnTo>
                  <a:lnTo>
                    <a:pt x="0" y="483108"/>
                  </a:lnTo>
                  <a:lnTo>
                    <a:pt x="2560320" y="0"/>
                  </a:lnTo>
                  <a:close/>
                </a:path>
              </a:pathLst>
            </a:custGeom>
            <a:solidFill>
              <a:srgbClr val="00AF50"/>
            </a:solidFill>
          </p:spPr>
          <p:txBody>
            <a:bodyPr wrap="square" lIns="0" tIns="0" rIns="0" bIns="0" rtlCol="0"/>
            <a:lstStyle/>
            <a:p>
              <a:endParaRPr kern="0">
                <a:solidFill>
                  <a:sysClr val="windowText" lastClr="000000"/>
                </a:solidFill>
              </a:endParaRPr>
            </a:p>
          </p:txBody>
        </p:sp>
        <p:pic>
          <p:nvPicPr>
            <p:cNvPr id="28" name="object 28"/>
            <p:cNvPicPr/>
            <p:nvPr/>
          </p:nvPicPr>
          <p:blipFill>
            <a:blip r:embed="rId3" cstate="print"/>
            <a:stretch>
              <a:fillRect/>
            </a:stretch>
          </p:blipFill>
          <p:spPr>
            <a:xfrm>
              <a:off x="4646676" y="4430285"/>
              <a:ext cx="2628900" cy="92692"/>
            </a:xfrm>
            <a:prstGeom prst="rect">
              <a:avLst/>
            </a:prstGeom>
          </p:spPr>
        </p:pic>
        <p:sp>
          <p:nvSpPr>
            <p:cNvPr id="29" name="object 29"/>
            <p:cNvSpPr/>
            <p:nvPr/>
          </p:nvSpPr>
          <p:spPr>
            <a:xfrm>
              <a:off x="4696587" y="4455033"/>
              <a:ext cx="2536190" cy="0"/>
            </a:xfrm>
            <a:custGeom>
              <a:avLst/>
              <a:gdLst/>
              <a:ahLst/>
              <a:cxnLst/>
              <a:rect l="l" t="t" r="r" b="b"/>
              <a:pathLst>
                <a:path w="2536190">
                  <a:moveTo>
                    <a:pt x="0" y="0"/>
                  </a:moveTo>
                  <a:lnTo>
                    <a:pt x="2535809" y="0"/>
                  </a:lnTo>
                </a:path>
              </a:pathLst>
            </a:custGeom>
            <a:ln w="22098">
              <a:solidFill>
                <a:srgbClr val="00AF50"/>
              </a:solidFill>
            </a:ln>
          </p:spPr>
          <p:txBody>
            <a:bodyPr wrap="square" lIns="0" tIns="0" rIns="0" bIns="0" rtlCol="0"/>
            <a:lstStyle/>
            <a:p>
              <a:endParaRPr kern="0">
                <a:solidFill>
                  <a:sysClr val="windowText" lastClr="000000"/>
                </a:solidFill>
              </a:endParaRPr>
            </a:p>
          </p:txBody>
        </p:sp>
      </p:grpSp>
      <p:sp>
        <p:nvSpPr>
          <p:cNvPr id="30" name="object 30"/>
          <p:cNvSpPr txBox="1"/>
          <p:nvPr/>
        </p:nvSpPr>
        <p:spPr>
          <a:xfrm>
            <a:off x="4601601" y="658876"/>
            <a:ext cx="190450" cy="299720"/>
          </a:xfrm>
          <a:prstGeom prst="rect">
            <a:avLst/>
          </a:prstGeom>
        </p:spPr>
        <p:txBody>
          <a:bodyPr vert="horz" wrap="square" lIns="0" tIns="12700" rIns="0" bIns="0" rtlCol="0">
            <a:spAutoFit/>
          </a:bodyPr>
          <a:lstStyle/>
          <a:p>
            <a:pPr marL="12700">
              <a:spcBef>
                <a:spcPts val="100"/>
              </a:spcBef>
            </a:pPr>
            <a:r>
              <a:rPr kern="0" spc="-50" dirty="0">
                <a:solidFill>
                  <a:sysClr val="windowText" lastClr="000000"/>
                </a:solidFill>
                <a:latin typeface="Times New Roman"/>
                <a:cs typeface="Times New Roman"/>
              </a:rPr>
              <a:t>A</a:t>
            </a:r>
            <a:endParaRPr kern="0">
              <a:solidFill>
                <a:sysClr val="windowText" lastClr="000000"/>
              </a:solidFill>
              <a:latin typeface="Times New Roman"/>
              <a:cs typeface="Times New Roman"/>
            </a:endParaRPr>
          </a:p>
        </p:txBody>
      </p:sp>
      <p:sp>
        <p:nvSpPr>
          <p:cNvPr id="31" name="object 31"/>
          <p:cNvSpPr txBox="1"/>
          <p:nvPr/>
        </p:nvSpPr>
        <p:spPr>
          <a:xfrm>
            <a:off x="4145056" y="2006624"/>
            <a:ext cx="931937" cy="289823"/>
          </a:xfrm>
          <a:prstGeom prst="rect">
            <a:avLst/>
          </a:prstGeom>
        </p:spPr>
        <p:txBody>
          <a:bodyPr vert="horz" wrap="square" lIns="0" tIns="12700" rIns="0" bIns="0" rtlCol="0">
            <a:spAutoFit/>
          </a:bodyPr>
          <a:lstStyle/>
          <a:p>
            <a:pPr marL="38100">
              <a:spcBef>
                <a:spcPts val="100"/>
              </a:spcBef>
            </a:pPr>
            <a:r>
              <a:rPr kern="0" spc="85" dirty="0">
                <a:solidFill>
                  <a:sysClr val="windowText" lastClr="000000"/>
                </a:solidFill>
                <a:latin typeface="Cambria Math"/>
                <a:cs typeface="Cambria Math"/>
              </a:rPr>
              <a:t>R</a:t>
            </a:r>
            <a:r>
              <a:rPr sz="1950" kern="0" spc="127" baseline="-14957" dirty="0">
                <a:solidFill>
                  <a:sysClr val="windowText" lastClr="000000"/>
                </a:solidFill>
                <a:latin typeface="Cambria Math"/>
                <a:cs typeface="Cambria Math"/>
              </a:rPr>
              <a:t>A</a:t>
            </a:r>
            <a:r>
              <a:rPr sz="1950" kern="0" spc="345" baseline="-14957" dirty="0">
                <a:solidFill>
                  <a:sysClr val="windowText" lastClr="000000"/>
                </a:solidFill>
                <a:latin typeface="Cambria Math"/>
                <a:cs typeface="Cambria Math"/>
              </a:rPr>
              <a:t> </a:t>
            </a:r>
            <a:r>
              <a:rPr kern="0" dirty="0">
                <a:solidFill>
                  <a:sysClr val="windowText" lastClr="000000"/>
                </a:solidFill>
                <a:latin typeface="Times New Roman"/>
                <a:cs typeface="Times New Roman"/>
              </a:rPr>
              <a:t>= 5</a:t>
            </a:r>
            <a:r>
              <a:rPr kern="0" spc="5" dirty="0">
                <a:solidFill>
                  <a:sysClr val="windowText" lastClr="000000"/>
                </a:solidFill>
                <a:latin typeface="Times New Roman"/>
                <a:cs typeface="Times New Roman"/>
              </a:rPr>
              <a:t>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32" name="object 32"/>
          <p:cNvSpPr txBox="1"/>
          <p:nvPr/>
        </p:nvSpPr>
        <p:spPr>
          <a:xfrm>
            <a:off x="8924824" y="1563402"/>
            <a:ext cx="1608036" cy="1245854"/>
          </a:xfrm>
          <a:prstGeom prst="rect">
            <a:avLst/>
          </a:prstGeom>
        </p:spPr>
        <p:txBody>
          <a:bodyPr vert="horz" wrap="square" lIns="0" tIns="88265" rIns="0" bIns="0" rtlCol="0">
            <a:spAutoFit/>
          </a:bodyPr>
          <a:lstStyle/>
          <a:p>
            <a:pPr marL="38100">
              <a:spcBef>
                <a:spcPts val="695"/>
              </a:spcBef>
            </a:pPr>
            <a:r>
              <a:rPr sz="2200" kern="0" dirty="0">
                <a:solidFill>
                  <a:sysClr val="windowText" lastClr="000000"/>
                </a:solidFill>
                <a:latin typeface="Times New Roman"/>
                <a:cs typeface="Times New Roman"/>
              </a:rPr>
              <a:t>∑</a:t>
            </a:r>
            <a:r>
              <a:rPr sz="2200" kern="0" spc="-10" dirty="0">
                <a:solidFill>
                  <a:sysClr val="windowText" lastClr="000000"/>
                </a:solidFill>
                <a:latin typeface="Times New Roman"/>
                <a:cs typeface="Times New Roman"/>
              </a:rPr>
              <a:t> </a:t>
            </a:r>
            <a:r>
              <a:rPr sz="2200" kern="0" spc="50" dirty="0">
                <a:solidFill>
                  <a:sysClr val="windowText" lastClr="000000"/>
                </a:solidFill>
                <a:latin typeface="Cambria Math"/>
                <a:cs typeface="Cambria Math"/>
              </a:rPr>
              <a:t>F</a:t>
            </a:r>
            <a:r>
              <a:rPr sz="2400" kern="0" spc="75" baseline="-15625" dirty="0">
                <a:solidFill>
                  <a:sysClr val="windowText" lastClr="000000"/>
                </a:solidFill>
                <a:latin typeface="Cambria Math"/>
                <a:cs typeface="Cambria Math"/>
              </a:rPr>
              <a:t>y</a:t>
            </a:r>
            <a:r>
              <a:rPr sz="2400" kern="0" spc="419" baseline="-15625" dirty="0">
                <a:solidFill>
                  <a:sysClr val="windowText" lastClr="000000"/>
                </a:solidFill>
                <a:latin typeface="Cambria Math"/>
                <a:cs typeface="Cambria Math"/>
              </a:rPr>
              <a:t> </a:t>
            </a:r>
            <a:r>
              <a:rPr sz="2200" kern="0" dirty="0">
                <a:solidFill>
                  <a:sysClr val="windowText" lastClr="000000"/>
                </a:solidFill>
                <a:latin typeface="Times New Roman"/>
                <a:cs typeface="Times New Roman"/>
              </a:rPr>
              <a:t>=</a:t>
            </a:r>
            <a:r>
              <a:rPr sz="2200" kern="0" spc="-5" dirty="0">
                <a:solidFill>
                  <a:sysClr val="windowText" lastClr="000000"/>
                </a:solidFill>
                <a:latin typeface="Times New Roman"/>
                <a:cs typeface="Times New Roman"/>
              </a:rPr>
              <a:t> </a:t>
            </a:r>
            <a:r>
              <a:rPr sz="2200" kern="0" spc="-50" dirty="0">
                <a:solidFill>
                  <a:sysClr val="windowText" lastClr="000000"/>
                </a:solidFill>
                <a:latin typeface="Times New Roman"/>
                <a:cs typeface="Times New Roman"/>
              </a:rPr>
              <a:t>0</a:t>
            </a:r>
            <a:endParaRPr sz="2200" kern="0">
              <a:solidFill>
                <a:sysClr val="windowText" lastClr="000000"/>
              </a:solidFill>
              <a:latin typeface="Times New Roman"/>
              <a:cs typeface="Times New Roman"/>
            </a:endParaRPr>
          </a:p>
          <a:p>
            <a:pPr marL="38100">
              <a:spcBef>
                <a:spcPts val="595"/>
              </a:spcBef>
            </a:pPr>
            <a:r>
              <a:rPr sz="2200" kern="0" dirty="0">
                <a:solidFill>
                  <a:sysClr val="windowText" lastClr="000000"/>
                </a:solidFill>
                <a:latin typeface="Times New Roman"/>
                <a:cs typeface="Times New Roman"/>
              </a:rPr>
              <a:t>=&gt;</a:t>
            </a:r>
            <a:r>
              <a:rPr sz="2200" kern="0" spc="-1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5</a:t>
            </a:r>
            <a:r>
              <a:rPr sz="2200" kern="0" spc="-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a:t>
            </a:r>
            <a:r>
              <a:rPr sz="2200" kern="0" spc="5" dirty="0">
                <a:solidFill>
                  <a:sysClr val="windowText" lastClr="000000"/>
                </a:solidFill>
                <a:latin typeface="Times New Roman"/>
                <a:cs typeface="Times New Roman"/>
              </a:rPr>
              <a:t> </a:t>
            </a:r>
            <a:r>
              <a:rPr sz="2200" kern="0" spc="100" dirty="0">
                <a:solidFill>
                  <a:srgbClr val="404040"/>
                </a:solidFill>
                <a:latin typeface="Cambria Math"/>
                <a:cs typeface="Cambria Math"/>
              </a:rPr>
              <a:t>R</a:t>
            </a:r>
            <a:r>
              <a:rPr sz="2400" kern="0" spc="150" baseline="-15625" dirty="0">
                <a:solidFill>
                  <a:srgbClr val="404040"/>
                </a:solidFill>
                <a:latin typeface="Cambria Math"/>
                <a:cs typeface="Cambria Math"/>
              </a:rPr>
              <a:t>A</a:t>
            </a:r>
            <a:r>
              <a:rPr sz="2400" kern="0" spc="405" baseline="-15625" dirty="0">
                <a:solidFill>
                  <a:srgbClr val="404040"/>
                </a:solidFill>
                <a:latin typeface="Cambria Math"/>
                <a:cs typeface="Cambria Math"/>
              </a:rPr>
              <a:t> </a:t>
            </a:r>
            <a:r>
              <a:rPr sz="2200" kern="0" dirty="0">
                <a:solidFill>
                  <a:sysClr val="windowText" lastClr="000000"/>
                </a:solidFill>
                <a:latin typeface="Times New Roman"/>
                <a:cs typeface="Times New Roman"/>
              </a:rPr>
              <a:t>=</a:t>
            </a:r>
            <a:r>
              <a:rPr sz="2200" kern="0" spc="-5" dirty="0">
                <a:solidFill>
                  <a:sysClr val="windowText" lastClr="000000"/>
                </a:solidFill>
                <a:latin typeface="Times New Roman"/>
                <a:cs typeface="Times New Roman"/>
              </a:rPr>
              <a:t> </a:t>
            </a:r>
            <a:r>
              <a:rPr sz="2200" kern="0" spc="-50" dirty="0">
                <a:solidFill>
                  <a:sysClr val="windowText" lastClr="000000"/>
                </a:solidFill>
                <a:latin typeface="Times New Roman"/>
                <a:cs typeface="Times New Roman"/>
              </a:rPr>
              <a:t>0</a:t>
            </a:r>
            <a:endParaRPr sz="2200" kern="0">
              <a:solidFill>
                <a:sysClr val="windowText" lastClr="000000"/>
              </a:solidFill>
              <a:latin typeface="Times New Roman"/>
              <a:cs typeface="Times New Roman"/>
            </a:endParaRPr>
          </a:p>
          <a:p>
            <a:pPr marL="38100">
              <a:spcBef>
                <a:spcPts val="475"/>
              </a:spcBef>
            </a:pPr>
            <a:r>
              <a:rPr sz="2200" kern="0" dirty="0">
                <a:solidFill>
                  <a:sysClr val="windowText" lastClr="000000"/>
                </a:solidFill>
                <a:latin typeface="Times New Roman"/>
                <a:cs typeface="Times New Roman"/>
              </a:rPr>
              <a:t>=&gt;</a:t>
            </a:r>
            <a:r>
              <a:rPr sz="2200" kern="0" spc="-10" dirty="0">
                <a:solidFill>
                  <a:sysClr val="windowText" lastClr="000000"/>
                </a:solidFill>
                <a:latin typeface="Times New Roman"/>
                <a:cs typeface="Times New Roman"/>
              </a:rPr>
              <a:t> </a:t>
            </a:r>
            <a:r>
              <a:rPr sz="2200" kern="0" spc="100" dirty="0">
                <a:solidFill>
                  <a:srgbClr val="404040"/>
                </a:solidFill>
                <a:latin typeface="Cambria Math"/>
                <a:cs typeface="Cambria Math"/>
              </a:rPr>
              <a:t>R</a:t>
            </a:r>
            <a:r>
              <a:rPr sz="2400" kern="0" spc="150" baseline="-15625" dirty="0">
                <a:solidFill>
                  <a:srgbClr val="404040"/>
                </a:solidFill>
                <a:latin typeface="Cambria Math"/>
                <a:cs typeface="Cambria Math"/>
              </a:rPr>
              <a:t>A</a:t>
            </a:r>
            <a:r>
              <a:rPr sz="2400" kern="0" spc="427" baseline="-15625" dirty="0">
                <a:solidFill>
                  <a:srgbClr val="404040"/>
                </a:solidFill>
                <a:latin typeface="Cambria Math"/>
                <a:cs typeface="Cambria Math"/>
              </a:rPr>
              <a:t> </a:t>
            </a:r>
            <a:r>
              <a:rPr sz="2200" kern="0" dirty="0">
                <a:solidFill>
                  <a:sysClr val="windowText" lastClr="000000"/>
                </a:solidFill>
                <a:latin typeface="Times New Roman"/>
                <a:cs typeface="Times New Roman"/>
              </a:rPr>
              <a:t>=</a:t>
            </a:r>
            <a:r>
              <a:rPr sz="2200" kern="0" spc="-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5</a:t>
            </a:r>
            <a:r>
              <a:rPr sz="2200" kern="0" spc="-5" dirty="0">
                <a:solidFill>
                  <a:sysClr val="windowText" lastClr="000000"/>
                </a:solidFill>
                <a:latin typeface="Times New Roman"/>
                <a:cs typeface="Times New Roman"/>
              </a:rPr>
              <a:t> </a:t>
            </a:r>
            <a:r>
              <a:rPr sz="2200" kern="0" spc="-25" dirty="0">
                <a:solidFill>
                  <a:sysClr val="windowText" lastClr="000000"/>
                </a:solidFill>
                <a:latin typeface="Times New Roman"/>
                <a:cs typeface="Times New Roman"/>
              </a:rPr>
              <a:t>K.</a:t>
            </a:r>
            <a:endParaRPr sz="2200" kern="0">
              <a:solidFill>
                <a:sysClr val="windowText" lastClr="000000"/>
              </a:solidFill>
              <a:latin typeface="Times New Roman"/>
              <a:cs typeface="Times New Roman"/>
            </a:endParaRPr>
          </a:p>
        </p:txBody>
      </p:sp>
      <p:grpSp>
        <p:nvGrpSpPr>
          <p:cNvPr id="33" name="object 33"/>
          <p:cNvGrpSpPr/>
          <p:nvPr/>
        </p:nvGrpSpPr>
        <p:grpSpPr>
          <a:xfrm>
            <a:off x="4031518" y="903732"/>
            <a:ext cx="340271" cy="546100"/>
            <a:chOff x="4030979" y="903732"/>
            <a:chExt cx="340360" cy="546100"/>
          </a:xfrm>
        </p:grpSpPr>
        <p:sp>
          <p:nvSpPr>
            <p:cNvPr id="34" name="object 34"/>
            <p:cNvSpPr/>
            <p:nvPr/>
          </p:nvSpPr>
          <p:spPr>
            <a:xfrm>
              <a:off x="4030979" y="1116203"/>
              <a:ext cx="340360" cy="333375"/>
            </a:xfrm>
            <a:custGeom>
              <a:avLst/>
              <a:gdLst/>
              <a:ahLst/>
              <a:cxnLst/>
              <a:rect l="l" t="t" r="r" b="b"/>
              <a:pathLst>
                <a:path w="340360" h="333375">
                  <a:moveTo>
                    <a:pt x="0" y="0"/>
                  </a:moveTo>
                  <a:lnTo>
                    <a:pt x="0" y="84962"/>
                  </a:lnTo>
                  <a:lnTo>
                    <a:pt x="4795" y="120634"/>
                  </a:lnTo>
                  <a:lnTo>
                    <a:pt x="41067" y="186281"/>
                  </a:lnTo>
                  <a:lnTo>
                    <a:pt x="71151" y="215122"/>
                  </a:lnTo>
                  <a:lnTo>
                    <a:pt x="108272" y="240551"/>
                  </a:lnTo>
                  <a:lnTo>
                    <a:pt x="151733" y="262002"/>
                  </a:lnTo>
                  <a:lnTo>
                    <a:pt x="200837" y="278909"/>
                  </a:lnTo>
                  <a:lnTo>
                    <a:pt x="254889" y="290702"/>
                  </a:lnTo>
                  <a:lnTo>
                    <a:pt x="254889" y="333248"/>
                  </a:lnTo>
                  <a:lnTo>
                    <a:pt x="339852" y="255016"/>
                  </a:lnTo>
                  <a:lnTo>
                    <a:pt x="254889" y="163322"/>
                  </a:lnTo>
                  <a:lnTo>
                    <a:pt x="254889" y="205739"/>
                  </a:lnTo>
                  <a:lnTo>
                    <a:pt x="200837" y="193946"/>
                  </a:lnTo>
                  <a:lnTo>
                    <a:pt x="151733" y="177039"/>
                  </a:lnTo>
                  <a:lnTo>
                    <a:pt x="108272" y="155588"/>
                  </a:lnTo>
                  <a:lnTo>
                    <a:pt x="71151" y="130159"/>
                  </a:lnTo>
                  <a:lnTo>
                    <a:pt x="41067" y="101318"/>
                  </a:lnTo>
                  <a:lnTo>
                    <a:pt x="18716" y="69633"/>
                  </a:lnTo>
                  <a:lnTo>
                    <a:pt x="4795" y="35671"/>
                  </a:lnTo>
                  <a:lnTo>
                    <a:pt x="0" y="0"/>
                  </a:lnTo>
                  <a:close/>
                </a:path>
              </a:pathLst>
            </a:custGeom>
            <a:solidFill>
              <a:srgbClr val="FF0000"/>
            </a:solidFill>
          </p:spPr>
          <p:txBody>
            <a:bodyPr wrap="square" lIns="0" tIns="0" rIns="0" bIns="0" rtlCol="0"/>
            <a:lstStyle/>
            <a:p>
              <a:endParaRPr kern="0">
                <a:solidFill>
                  <a:sysClr val="windowText" lastClr="000000"/>
                </a:solidFill>
              </a:endParaRPr>
            </a:p>
          </p:txBody>
        </p:sp>
        <p:sp>
          <p:nvSpPr>
            <p:cNvPr id="35" name="object 35"/>
            <p:cNvSpPr/>
            <p:nvPr/>
          </p:nvSpPr>
          <p:spPr>
            <a:xfrm>
              <a:off x="4031005" y="903732"/>
              <a:ext cx="340360" cy="255270"/>
            </a:xfrm>
            <a:custGeom>
              <a:avLst/>
              <a:gdLst/>
              <a:ahLst/>
              <a:cxnLst/>
              <a:rect l="l" t="t" r="r" b="b"/>
              <a:pathLst>
                <a:path w="340360" h="255269">
                  <a:moveTo>
                    <a:pt x="339826" y="0"/>
                  </a:moveTo>
                  <a:lnTo>
                    <a:pt x="288712" y="2411"/>
                  </a:lnTo>
                  <a:lnTo>
                    <a:pt x="213124" y="15315"/>
                  </a:lnTo>
                  <a:lnTo>
                    <a:pt x="159951" y="32173"/>
                  </a:lnTo>
                  <a:lnTo>
                    <a:pt x="113107" y="54186"/>
                  </a:lnTo>
                  <a:lnTo>
                    <a:pt x="73341" y="80649"/>
                  </a:lnTo>
                  <a:lnTo>
                    <a:pt x="41400" y="110856"/>
                  </a:lnTo>
                  <a:lnTo>
                    <a:pt x="18031" y="144102"/>
                  </a:lnTo>
                  <a:lnTo>
                    <a:pt x="3982" y="179681"/>
                  </a:lnTo>
                  <a:lnTo>
                    <a:pt x="0" y="216887"/>
                  </a:lnTo>
                  <a:lnTo>
                    <a:pt x="6832" y="255015"/>
                  </a:lnTo>
                  <a:lnTo>
                    <a:pt x="23776" y="219304"/>
                  </a:lnTo>
                  <a:lnTo>
                    <a:pt x="49754" y="186707"/>
                  </a:lnTo>
                  <a:lnTo>
                    <a:pt x="83774" y="157733"/>
                  </a:lnTo>
                  <a:lnTo>
                    <a:pt x="124846" y="132889"/>
                  </a:lnTo>
                  <a:lnTo>
                    <a:pt x="171979" y="112682"/>
                  </a:lnTo>
                  <a:lnTo>
                    <a:pt x="224180" y="97621"/>
                  </a:lnTo>
                  <a:lnTo>
                    <a:pt x="280459" y="88212"/>
                  </a:lnTo>
                  <a:lnTo>
                    <a:pt x="339826" y="84962"/>
                  </a:lnTo>
                  <a:lnTo>
                    <a:pt x="339826" y="0"/>
                  </a:lnTo>
                  <a:close/>
                </a:path>
              </a:pathLst>
            </a:custGeom>
            <a:solidFill>
              <a:srgbClr val="CD0000"/>
            </a:solidFill>
          </p:spPr>
          <p:txBody>
            <a:bodyPr wrap="square" lIns="0" tIns="0" rIns="0" bIns="0" rtlCol="0"/>
            <a:lstStyle/>
            <a:p>
              <a:endParaRPr kern="0">
                <a:solidFill>
                  <a:sysClr val="windowText" lastClr="000000"/>
                </a:solidFill>
              </a:endParaRPr>
            </a:p>
          </p:txBody>
        </p:sp>
      </p:grpSp>
      <p:sp>
        <p:nvSpPr>
          <p:cNvPr id="36" name="object 36"/>
          <p:cNvSpPr txBox="1"/>
          <p:nvPr/>
        </p:nvSpPr>
        <p:spPr>
          <a:xfrm>
            <a:off x="2626252" y="989100"/>
            <a:ext cx="1354102" cy="289823"/>
          </a:xfrm>
          <a:prstGeom prst="rect">
            <a:avLst/>
          </a:prstGeom>
        </p:spPr>
        <p:txBody>
          <a:bodyPr vert="horz" wrap="square" lIns="0" tIns="12700" rIns="0" bIns="0" rtlCol="0">
            <a:spAutoFit/>
          </a:bodyPr>
          <a:lstStyle/>
          <a:p>
            <a:pPr marL="38100">
              <a:spcBef>
                <a:spcPts val="100"/>
              </a:spcBef>
            </a:pPr>
            <a:r>
              <a:rPr kern="0" spc="50" dirty="0">
                <a:solidFill>
                  <a:sysClr val="windowText" lastClr="000000"/>
                </a:solidFill>
                <a:latin typeface="Cambria Math"/>
                <a:cs typeface="Cambria Math"/>
              </a:rPr>
              <a:t>M</a:t>
            </a:r>
            <a:r>
              <a:rPr sz="1950" kern="0" spc="75" baseline="-14957" dirty="0">
                <a:solidFill>
                  <a:sysClr val="windowText" lastClr="000000"/>
                </a:solidFill>
                <a:latin typeface="Cambria Math"/>
                <a:cs typeface="Cambria Math"/>
              </a:rPr>
              <a:t>A</a:t>
            </a:r>
            <a:r>
              <a:rPr sz="1950" kern="0" spc="337" baseline="-14957" dirty="0">
                <a:solidFill>
                  <a:sysClr val="windowText" lastClr="000000"/>
                </a:solidFill>
                <a:latin typeface="Cambria Math"/>
                <a:cs typeface="Cambria Math"/>
              </a:rPr>
              <a:t> </a:t>
            </a:r>
            <a:r>
              <a:rPr kern="0" dirty="0">
                <a:solidFill>
                  <a:sysClr val="windowText" lastClr="000000"/>
                </a:solidFill>
                <a:latin typeface="Times New Roman"/>
                <a:cs typeface="Times New Roman"/>
              </a:rPr>
              <a:t>=</a:t>
            </a:r>
            <a:r>
              <a:rPr kern="0" spc="5" dirty="0">
                <a:solidFill>
                  <a:sysClr val="windowText" lastClr="000000"/>
                </a:solidFill>
                <a:latin typeface="Times New Roman"/>
                <a:cs typeface="Times New Roman"/>
              </a:rPr>
              <a:t> </a:t>
            </a:r>
            <a:r>
              <a:rPr kern="0" dirty="0">
                <a:solidFill>
                  <a:sysClr val="windowText" lastClr="000000"/>
                </a:solidFill>
                <a:latin typeface="Times New Roman"/>
                <a:cs typeface="Times New Roman"/>
              </a:rPr>
              <a:t>50</a:t>
            </a:r>
            <a:r>
              <a:rPr kern="0" spc="5"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K-</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p:txBody>
      </p:sp>
      <p:sp>
        <p:nvSpPr>
          <p:cNvPr id="37" name="object 37"/>
          <p:cNvSpPr txBox="1"/>
          <p:nvPr/>
        </p:nvSpPr>
        <p:spPr>
          <a:xfrm>
            <a:off x="8924824" y="3556558"/>
            <a:ext cx="2192084" cy="1217000"/>
          </a:xfrm>
          <a:prstGeom prst="rect">
            <a:avLst/>
          </a:prstGeom>
        </p:spPr>
        <p:txBody>
          <a:bodyPr vert="horz" wrap="square" lIns="0" tIns="72390" rIns="0" bIns="0" rtlCol="0">
            <a:spAutoFit/>
          </a:bodyPr>
          <a:lstStyle/>
          <a:p>
            <a:pPr marL="38100">
              <a:spcBef>
                <a:spcPts val="570"/>
              </a:spcBef>
            </a:pPr>
            <a:r>
              <a:rPr sz="2200" kern="0" dirty="0">
                <a:solidFill>
                  <a:sysClr val="windowText" lastClr="000000"/>
                </a:solidFill>
                <a:latin typeface="Times New Roman"/>
                <a:cs typeface="Times New Roman"/>
              </a:rPr>
              <a:t>∑</a:t>
            </a:r>
            <a:r>
              <a:rPr sz="2200" kern="0" spc="20" dirty="0">
                <a:solidFill>
                  <a:sysClr val="windowText" lastClr="000000"/>
                </a:solidFill>
                <a:latin typeface="Times New Roman"/>
                <a:cs typeface="Times New Roman"/>
              </a:rPr>
              <a:t> </a:t>
            </a:r>
            <a:r>
              <a:rPr sz="2200" kern="0" dirty="0">
                <a:solidFill>
                  <a:sysClr val="windowText" lastClr="000000"/>
                </a:solidFill>
                <a:latin typeface="Cambria Math"/>
                <a:cs typeface="Cambria Math"/>
              </a:rPr>
              <a:t>M</a:t>
            </a:r>
            <a:r>
              <a:rPr sz="2400" kern="0" baseline="-15625" dirty="0">
                <a:solidFill>
                  <a:sysClr val="windowText" lastClr="000000"/>
                </a:solidFill>
                <a:latin typeface="Cambria Math"/>
                <a:cs typeface="Cambria Math"/>
              </a:rPr>
              <a:t>A</a:t>
            </a:r>
            <a:r>
              <a:rPr sz="2400" kern="0" spc="494" baseline="-15625" dirty="0">
                <a:solidFill>
                  <a:sysClr val="windowText" lastClr="000000"/>
                </a:solidFill>
                <a:latin typeface="Cambria Math"/>
                <a:cs typeface="Cambria Math"/>
              </a:rPr>
              <a:t> </a:t>
            </a:r>
            <a:r>
              <a:rPr sz="2200" kern="0" dirty="0">
                <a:solidFill>
                  <a:sysClr val="windowText" lastClr="000000"/>
                </a:solidFill>
                <a:latin typeface="Times New Roman"/>
                <a:cs typeface="Times New Roman"/>
              </a:rPr>
              <a:t>=</a:t>
            </a:r>
            <a:r>
              <a:rPr sz="2200" kern="0" spc="25" dirty="0">
                <a:solidFill>
                  <a:sysClr val="windowText" lastClr="000000"/>
                </a:solidFill>
                <a:latin typeface="Times New Roman"/>
                <a:cs typeface="Times New Roman"/>
              </a:rPr>
              <a:t> </a:t>
            </a:r>
            <a:r>
              <a:rPr sz="2200" kern="0" spc="-50" dirty="0">
                <a:solidFill>
                  <a:sysClr val="windowText" lastClr="000000"/>
                </a:solidFill>
                <a:latin typeface="Times New Roman"/>
                <a:cs typeface="Times New Roman"/>
              </a:rPr>
              <a:t>0</a:t>
            </a:r>
            <a:endParaRPr sz="2200" kern="0">
              <a:solidFill>
                <a:sysClr val="windowText" lastClr="000000"/>
              </a:solidFill>
              <a:latin typeface="Times New Roman"/>
              <a:cs typeface="Times New Roman"/>
            </a:endParaRPr>
          </a:p>
          <a:p>
            <a:pPr marL="38100">
              <a:spcBef>
                <a:spcPts val="475"/>
              </a:spcBef>
            </a:pPr>
            <a:r>
              <a:rPr sz="2200" kern="0" dirty="0">
                <a:solidFill>
                  <a:sysClr val="windowText" lastClr="000000"/>
                </a:solidFill>
                <a:latin typeface="Times New Roman"/>
                <a:cs typeface="Times New Roman"/>
              </a:rPr>
              <a:t>=&gt;</a:t>
            </a:r>
            <a:r>
              <a:rPr sz="2200" kern="0" spc="-2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5</a:t>
            </a:r>
            <a:r>
              <a:rPr sz="2200" kern="0" spc="-1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x</a:t>
            </a:r>
            <a:r>
              <a:rPr sz="2200" kern="0" spc="-20"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10</a:t>
            </a:r>
            <a:r>
              <a:rPr sz="2200" kern="0" spc="-1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a:t>
            </a:r>
            <a:r>
              <a:rPr sz="2200" kern="0" spc="-10" dirty="0">
                <a:solidFill>
                  <a:sysClr val="windowText" lastClr="000000"/>
                </a:solidFill>
                <a:latin typeface="Times New Roman"/>
                <a:cs typeface="Times New Roman"/>
              </a:rPr>
              <a:t> </a:t>
            </a:r>
            <a:r>
              <a:rPr sz="2200" kern="0" dirty="0">
                <a:solidFill>
                  <a:srgbClr val="404040"/>
                </a:solidFill>
                <a:latin typeface="Cambria Math"/>
                <a:cs typeface="Cambria Math"/>
              </a:rPr>
              <a:t>M</a:t>
            </a:r>
            <a:r>
              <a:rPr sz="2400" kern="0" baseline="-15625" dirty="0">
                <a:solidFill>
                  <a:srgbClr val="404040"/>
                </a:solidFill>
                <a:latin typeface="Cambria Math"/>
                <a:cs typeface="Cambria Math"/>
              </a:rPr>
              <a:t>𝐴</a:t>
            </a:r>
            <a:r>
              <a:rPr sz="2400" kern="0" spc="434" baseline="-15625" dirty="0">
                <a:solidFill>
                  <a:srgbClr val="404040"/>
                </a:solidFill>
                <a:latin typeface="Cambria Math"/>
                <a:cs typeface="Cambria Math"/>
              </a:rPr>
              <a:t> </a:t>
            </a:r>
            <a:r>
              <a:rPr sz="2200" kern="0" dirty="0">
                <a:solidFill>
                  <a:sysClr val="windowText" lastClr="000000"/>
                </a:solidFill>
                <a:latin typeface="Times New Roman"/>
                <a:cs typeface="Times New Roman"/>
              </a:rPr>
              <a:t>=</a:t>
            </a:r>
            <a:r>
              <a:rPr sz="2200" kern="0" spc="-15" dirty="0">
                <a:solidFill>
                  <a:sysClr val="windowText" lastClr="000000"/>
                </a:solidFill>
                <a:latin typeface="Times New Roman"/>
                <a:cs typeface="Times New Roman"/>
              </a:rPr>
              <a:t> </a:t>
            </a:r>
            <a:r>
              <a:rPr sz="2200" kern="0" spc="-50" dirty="0">
                <a:solidFill>
                  <a:sysClr val="windowText" lastClr="000000"/>
                </a:solidFill>
                <a:latin typeface="Times New Roman"/>
                <a:cs typeface="Times New Roman"/>
              </a:rPr>
              <a:t>0</a:t>
            </a:r>
            <a:endParaRPr sz="2200" kern="0">
              <a:solidFill>
                <a:sysClr val="windowText" lastClr="000000"/>
              </a:solidFill>
              <a:latin typeface="Times New Roman"/>
              <a:cs typeface="Times New Roman"/>
            </a:endParaRPr>
          </a:p>
          <a:p>
            <a:pPr marL="38100">
              <a:spcBef>
                <a:spcPts val="470"/>
              </a:spcBef>
            </a:pPr>
            <a:r>
              <a:rPr sz="2200" kern="0" dirty="0">
                <a:solidFill>
                  <a:sysClr val="windowText" lastClr="000000"/>
                </a:solidFill>
                <a:latin typeface="Times New Roman"/>
                <a:cs typeface="Times New Roman"/>
              </a:rPr>
              <a:t>=&gt;</a:t>
            </a:r>
            <a:r>
              <a:rPr sz="2200" kern="0" spc="-30" dirty="0">
                <a:solidFill>
                  <a:sysClr val="windowText" lastClr="000000"/>
                </a:solidFill>
                <a:latin typeface="Times New Roman"/>
                <a:cs typeface="Times New Roman"/>
              </a:rPr>
              <a:t> </a:t>
            </a:r>
            <a:r>
              <a:rPr sz="2200" kern="0" dirty="0">
                <a:solidFill>
                  <a:srgbClr val="404040"/>
                </a:solidFill>
                <a:latin typeface="Cambria Math"/>
                <a:cs typeface="Cambria Math"/>
              </a:rPr>
              <a:t>M</a:t>
            </a:r>
            <a:r>
              <a:rPr sz="2400" kern="0" baseline="-15625" dirty="0">
                <a:solidFill>
                  <a:srgbClr val="404040"/>
                </a:solidFill>
                <a:latin typeface="Cambria Math"/>
                <a:cs typeface="Cambria Math"/>
              </a:rPr>
              <a:t>𝐴</a:t>
            </a:r>
            <a:r>
              <a:rPr sz="2400" kern="0" spc="427" baseline="-15625" dirty="0">
                <a:solidFill>
                  <a:srgbClr val="404040"/>
                </a:solidFill>
                <a:latin typeface="Cambria Math"/>
                <a:cs typeface="Cambria Math"/>
              </a:rPr>
              <a:t> </a:t>
            </a:r>
            <a:r>
              <a:rPr sz="2200" kern="0" dirty="0">
                <a:solidFill>
                  <a:sysClr val="windowText" lastClr="000000"/>
                </a:solidFill>
                <a:latin typeface="Times New Roman"/>
                <a:cs typeface="Times New Roman"/>
              </a:rPr>
              <a:t>=</a:t>
            </a:r>
            <a:r>
              <a:rPr sz="2200" kern="0" spc="-2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50</a:t>
            </a:r>
            <a:r>
              <a:rPr sz="2200" kern="0" spc="-25" dirty="0">
                <a:solidFill>
                  <a:sysClr val="windowText" lastClr="000000"/>
                </a:solidFill>
                <a:latin typeface="Times New Roman"/>
                <a:cs typeface="Times New Roman"/>
              </a:rPr>
              <a:t> </a:t>
            </a:r>
            <a:r>
              <a:rPr sz="2200" kern="0" spc="-10" dirty="0">
                <a:solidFill>
                  <a:sysClr val="windowText" lastClr="000000"/>
                </a:solidFill>
                <a:latin typeface="Times New Roman"/>
                <a:cs typeface="Times New Roman"/>
              </a:rPr>
              <a:t>K-</a:t>
            </a:r>
            <a:r>
              <a:rPr sz="2200" kern="0" spc="-25" dirty="0">
                <a:solidFill>
                  <a:sysClr val="windowText" lastClr="000000"/>
                </a:solidFill>
                <a:latin typeface="Times New Roman"/>
                <a:cs typeface="Times New Roman"/>
              </a:rPr>
              <a:t>ft.</a:t>
            </a:r>
            <a:endParaRPr sz="2200" kern="0">
              <a:solidFill>
                <a:sysClr val="windowText" lastClr="000000"/>
              </a:solidFill>
              <a:latin typeface="Times New Roman"/>
              <a:cs typeface="Times New Roman"/>
            </a:endParaRPr>
          </a:p>
        </p:txBody>
      </p:sp>
      <p:sp>
        <p:nvSpPr>
          <p:cNvPr id="38" name="object 38"/>
          <p:cNvSpPr txBox="1"/>
          <p:nvPr/>
        </p:nvSpPr>
        <p:spPr>
          <a:xfrm>
            <a:off x="4196829" y="2747288"/>
            <a:ext cx="361856" cy="289823"/>
          </a:xfrm>
          <a:prstGeom prst="rect">
            <a:avLst/>
          </a:prstGeom>
        </p:spPr>
        <p:txBody>
          <a:bodyPr vert="horz" wrap="square" lIns="0" tIns="12700" rIns="0" bIns="0" rtlCol="0">
            <a:spAutoFit/>
          </a:bodyPr>
          <a:lstStyle/>
          <a:p>
            <a:pPr marL="12700">
              <a:spcBef>
                <a:spcPts val="100"/>
              </a:spcBef>
            </a:pPr>
            <a:r>
              <a:rPr kern="0" dirty="0">
                <a:solidFill>
                  <a:sysClr val="windowText" lastClr="000000"/>
                </a:solidFill>
                <a:latin typeface="Times New Roman"/>
                <a:cs typeface="Times New Roman"/>
              </a:rPr>
              <a:t>5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39" name="object 39"/>
          <p:cNvSpPr txBox="1"/>
          <p:nvPr/>
        </p:nvSpPr>
        <p:spPr>
          <a:xfrm>
            <a:off x="7356529" y="2764559"/>
            <a:ext cx="361856" cy="289823"/>
          </a:xfrm>
          <a:prstGeom prst="rect">
            <a:avLst/>
          </a:prstGeom>
        </p:spPr>
        <p:txBody>
          <a:bodyPr vert="horz" wrap="square" lIns="0" tIns="12700" rIns="0" bIns="0" rtlCol="0">
            <a:spAutoFit/>
          </a:bodyPr>
          <a:lstStyle/>
          <a:p>
            <a:pPr marL="12700">
              <a:spcBef>
                <a:spcPts val="100"/>
              </a:spcBef>
            </a:pPr>
            <a:r>
              <a:rPr kern="0" dirty="0">
                <a:solidFill>
                  <a:sysClr val="windowText" lastClr="000000"/>
                </a:solidFill>
                <a:latin typeface="Times New Roman"/>
                <a:cs typeface="Times New Roman"/>
              </a:rPr>
              <a:t>5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40" name="object 40"/>
          <p:cNvSpPr txBox="1"/>
          <p:nvPr/>
        </p:nvSpPr>
        <p:spPr>
          <a:xfrm>
            <a:off x="3854810" y="4784368"/>
            <a:ext cx="749739" cy="289823"/>
          </a:xfrm>
          <a:prstGeom prst="rect">
            <a:avLst/>
          </a:prstGeom>
        </p:spPr>
        <p:txBody>
          <a:bodyPr vert="horz" wrap="square" lIns="0" tIns="12700" rIns="0" bIns="0" rtlCol="0">
            <a:spAutoFit/>
          </a:bodyPr>
          <a:lstStyle/>
          <a:p>
            <a:pPr marL="12700">
              <a:spcBef>
                <a:spcPts val="100"/>
              </a:spcBef>
            </a:pPr>
            <a:r>
              <a:rPr kern="0" dirty="0">
                <a:solidFill>
                  <a:sysClr val="windowText" lastClr="000000"/>
                </a:solidFill>
                <a:latin typeface="Times New Roman"/>
                <a:cs typeface="Times New Roman"/>
              </a:rPr>
              <a:t>50</a:t>
            </a:r>
            <a:r>
              <a:rPr kern="0" spc="10"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K-</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p:txBody>
      </p:sp>
      <p:sp>
        <p:nvSpPr>
          <p:cNvPr id="41" name="object 41"/>
          <p:cNvSpPr txBox="1"/>
          <p:nvPr/>
        </p:nvSpPr>
        <p:spPr>
          <a:xfrm>
            <a:off x="7341804" y="4315229"/>
            <a:ext cx="635469" cy="289823"/>
          </a:xfrm>
          <a:prstGeom prst="rect">
            <a:avLst/>
          </a:prstGeom>
        </p:spPr>
        <p:txBody>
          <a:bodyPr vert="horz" wrap="square" lIns="0" tIns="12700" rIns="0" bIns="0" rtlCol="0">
            <a:spAutoFit/>
          </a:bodyPr>
          <a:lstStyle/>
          <a:p>
            <a:pPr marL="12700">
              <a:spcBef>
                <a:spcPts val="100"/>
              </a:spcBef>
            </a:pPr>
            <a:r>
              <a:rPr kern="0" dirty="0">
                <a:solidFill>
                  <a:sysClr val="windowText" lastClr="000000"/>
                </a:solidFill>
                <a:latin typeface="Times New Roman"/>
                <a:cs typeface="Times New Roman"/>
              </a:rPr>
              <a:t>0</a:t>
            </a:r>
            <a:r>
              <a:rPr kern="0" spc="10"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K-</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p:txBody>
      </p:sp>
      <p:sp>
        <p:nvSpPr>
          <p:cNvPr id="42" name="object 42"/>
          <p:cNvSpPr txBox="1"/>
          <p:nvPr/>
        </p:nvSpPr>
        <p:spPr>
          <a:xfrm>
            <a:off x="5480845" y="3540642"/>
            <a:ext cx="985262" cy="315471"/>
          </a:xfrm>
          <a:prstGeom prst="rect">
            <a:avLst/>
          </a:prstGeom>
          <a:solidFill>
            <a:srgbClr val="F4A973"/>
          </a:solidFill>
          <a:ln w="9905">
            <a:solidFill>
              <a:srgbClr val="000000"/>
            </a:solidFill>
          </a:ln>
        </p:spPr>
        <p:txBody>
          <a:bodyPr vert="horz" wrap="square" lIns="0" tIns="38100" rIns="0" bIns="0" rtlCol="0">
            <a:spAutoFit/>
          </a:bodyPr>
          <a:lstStyle/>
          <a:p>
            <a:pPr marL="281940">
              <a:spcBef>
                <a:spcPts val="300"/>
              </a:spcBef>
            </a:pPr>
            <a:r>
              <a:rPr kern="0" spc="-25" dirty="0">
                <a:solidFill>
                  <a:sysClr val="windowText" lastClr="000000"/>
                </a:solidFill>
                <a:latin typeface="Times New Roman"/>
                <a:cs typeface="Times New Roman"/>
              </a:rPr>
              <a:t>SFD</a:t>
            </a:r>
            <a:endParaRPr kern="0">
              <a:solidFill>
                <a:sysClr val="windowText" lastClr="000000"/>
              </a:solidFill>
              <a:latin typeface="Times New Roman"/>
              <a:cs typeface="Times New Roman"/>
            </a:endParaRPr>
          </a:p>
        </p:txBody>
      </p:sp>
      <p:sp>
        <p:nvSpPr>
          <p:cNvPr id="43" name="object 43"/>
          <p:cNvSpPr txBox="1"/>
          <p:nvPr/>
        </p:nvSpPr>
        <p:spPr>
          <a:xfrm>
            <a:off x="5480849" y="5252112"/>
            <a:ext cx="984629" cy="315471"/>
          </a:xfrm>
          <a:prstGeom prst="rect">
            <a:avLst/>
          </a:prstGeom>
          <a:solidFill>
            <a:srgbClr val="EF917A"/>
          </a:solidFill>
          <a:ln w="9905">
            <a:solidFill>
              <a:srgbClr val="000000"/>
            </a:solidFill>
          </a:ln>
        </p:spPr>
        <p:txBody>
          <a:bodyPr vert="horz" wrap="square" lIns="0" tIns="38100" rIns="0" bIns="0" rtlCol="0">
            <a:spAutoFit/>
          </a:bodyPr>
          <a:lstStyle/>
          <a:p>
            <a:pPr marL="231775">
              <a:spcBef>
                <a:spcPts val="300"/>
              </a:spcBef>
            </a:pPr>
            <a:r>
              <a:rPr kern="0" spc="-25" dirty="0">
                <a:solidFill>
                  <a:sysClr val="windowText" lastClr="000000"/>
                </a:solidFill>
                <a:latin typeface="Times New Roman"/>
                <a:cs typeface="Times New Roman"/>
              </a:rPr>
              <a:t>BMD</a:t>
            </a:r>
            <a:endParaRPr kern="0">
              <a:solidFill>
                <a:sysClr val="windowText" lastClr="000000"/>
              </a:solidFill>
              <a:latin typeface="Times New Roman"/>
              <a:cs typeface="Times New Roman"/>
            </a:endParaRPr>
          </a:p>
        </p:txBody>
      </p:sp>
      <p:sp>
        <p:nvSpPr>
          <p:cNvPr id="44" name="Slide Number Placeholder 43"/>
          <p:cNvSpPr>
            <a:spLocks noGrp="1"/>
          </p:cNvSpPr>
          <p:nvPr>
            <p:ph type="sldNum" sz="quarter" idx="7"/>
          </p:nvPr>
        </p:nvSpPr>
        <p:spPr>
          <a:xfrm>
            <a:off x="8775954" y="6377984"/>
            <a:ext cx="2803430" cy="276999"/>
          </a:xfrm>
          <a:prstGeom prst="rect">
            <a:avLst/>
          </a:prstGeom>
        </p:spPr>
        <p:txBody>
          <a:bodyPr wrap="square" lIns="0" tIns="0" rIns="0" bIns="0">
            <a:spAutoFit/>
          </a:bodyPr>
          <a:lstStyle>
            <a:defPPr>
              <a:defRPr lang="en-US"/>
            </a:defPPr>
            <a:lvl1pPr marL="0" algn="r" defTabSz="914293" rtl="0" eaLnBrk="1" latinLnBrk="0" hangingPunct="1">
              <a:defRPr sz="1800" kern="1200">
                <a:solidFill>
                  <a:schemeClr val="tx1">
                    <a:tint val="75000"/>
                  </a:schemeClr>
                </a:solidFill>
                <a:latin typeface="+mn-lt"/>
                <a:ea typeface="+mn-ea"/>
                <a:cs typeface="+mn-cs"/>
              </a:defRPr>
            </a:lvl1pPr>
            <a:lvl2pPr marL="457146" algn="l" defTabSz="914293" rtl="0" eaLnBrk="1" latinLnBrk="0" hangingPunct="1">
              <a:defRPr sz="1800" kern="1200">
                <a:solidFill>
                  <a:schemeClr val="tx1"/>
                </a:solidFill>
                <a:latin typeface="+mn-lt"/>
                <a:ea typeface="+mn-ea"/>
                <a:cs typeface="+mn-cs"/>
              </a:defRPr>
            </a:lvl2pPr>
            <a:lvl3pPr marL="914293" algn="l" defTabSz="914293" rtl="0" eaLnBrk="1" latinLnBrk="0" hangingPunct="1">
              <a:defRPr sz="1800" kern="1200">
                <a:solidFill>
                  <a:schemeClr val="tx1"/>
                </a:solidFill>
                <a:latin typeface="+mn-lt"/>
                <a:ea typeface="+mn-ea"/>
                <a:cs typeface="+mn-cs"/>
              </a:defRPr>
            </a:lvl3pPr>
            <a:lvl4pPr marL="1371440" algn="l" defTabSz="914293" rtl="0" eaLnBrk="1" latinLnBrk="0" hangingPunct="1">
              <a:defRPr sz="1800" kern="1200">
                <a:solidFill>
                  <a:schemeClr val="tx1"/>
                </a:solidFill>
                <a:latin typeface="+mn-lt"/>
                <a:ea typeface="+mn-ea"/>
                <a:cs typeface="+mn-cs"/>
              </a:defRPr>
            </a:lvl4pPr>
            <a:lvl5pPr marL="1828587" algn="l" defTabSz="914293" rtl="0" eaLnBrk="1" latinLnBrk="0" hangingPunct="1">
              <a:defRPr sz="1800" kern="1200">
                <a:solidFill>
                  <a:schemeClr val="tx1"/>
                </a:solidFill>
                <a:latin typeface="+mn-lt"/>
                <a:ea typeface="+mn-ea"/>
                <a:cs typeface="+mn-cs"/>
              </a:defRPr>
            </a:lvl5pPr>
            <a:lvl6pPr marL="2285733" algn="l" defTabSz="914293" rtl="0" eaLnBrk="1" latinLnBrk="0" hangingPunct="1">
              <a:defRPr sz="1800" kern="1200">
                <a:solidFill>
                  <a:schemeClr val="tx1"/>
                </a:solidFill>
                <a:latin typeface="+mn-lt"/>
                <a:ea typeface="+mn-ea"/>
                <a:cs typeface="+mn-cs"/>
              </a:defRPr>
            </a:lvl6pPr>
            <a:lvl7pPr marL="2742880" algn="l" defTabSz="914293" rtl="0" eaLnBrk="1" latinLnBrk="0" hangingPunct="1">
              <a:defRPr sz="1800" kern="1200">
                <a:solidFill>
                  <a:schemeClr val="tx1"/>
                </a:solidFill>
                <a:latin typeface="+mn-lt"/>
                <a:ea typeface="+mn-ea"/>
                <a:cs typeface="+mn-cs"/>
              </a:defRPr>
            </a:lvl7pPr>
            <a:lvl8pPr marL="3200026" algn="l" defTabSz="914293" rtl="0" eaLnBrk="1" latinLnBrk="0" hangingPunct="1">
              <a:defRPr sz="1800" kern="1200">
                <a:solidFill>
                  <a:schemeClr val="tx1"/>
                </a:solidFill>
                <a:latin typeface="+mn-lt"/>
                <a:ea typeface="+mn-ea"/>
                <a:cs typeface="+mn-cs"/>
              </a:defRPr>
            </a:lvl8pPr>
            <a:lvl9pPr marL="3657173" algn="l" defTabSz="914293" rtl="0" eaLnBrk="1" latinLnBrk="0" hangingPunct="1">
              <a:defRPr sz="1800" kern="1200">
                <a:solidFill>
                  <a:schemeClr val="tx1"/>
                </a:solidFill>
                <a:latin typeface="+mn-lt"/>
                <a:ea typeface="+mn-ea"/>
                <a:cs typeface="+mn-cs"/>
              </a:defRPr>
            </a:lvl9pPr>
          </a:lstStyle>
          <a:p>
            <a:fld id="{B6F15528-21DE-4FAA-801E-634DDDAF4B2B}" type="slidenum">
              <a:rPr lang="en-US" smtClean="0">
                <a:solidFill>
                  <a:prstClr val="black">
                    <a:tint val="75000"/>
                  </a:prstClr>
                </a:solidFill>
              </a:rPr>
              <a:pPr/>
              <a:t>39</a:t>
            </a:fld>
            <a:endParaRPr lang="en-US">
              <a:solidFill>
                <a:prstClr val="black">
                  <a:tint val="75000"/>
                </a:prstClr>
              </a:solidFill>
            </a:endParaRPr>
          </a:p>
        </p:txBody>
      </p:sp>
    </p:spTree>
    <p:extLst>
      <p:ext uri="{BB962C8B-B14F-4D97-AF65-F5344CB8AC3E}">
        <p14:creationId xmlns:p14="http://schemas.microsoft.com/office/powerpoint/2010/main" val="40348144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70293125"/>
              </p:ext>
            </p:extLst>
          </p:nvPr>
        </p:nvGraphicFramePr>
        <p:xfrm>
          <a:off x="0" y="-1"/>
          <a:ext cx="12192000" cy="5675119"/>
        </p:xfrm>
        <a:graphic>
          <a:graphicData uri="http://schemas.openxmlformats.org/drawingml/2006/table">
            <a:tbl>
              <a:tblPr firstRow="1" firstCol="1" bandRow="1"/>
              <a:tblGrid>
                <a:gridCol w="849445">
                  <a:extLst>
                    <a:ext uri="{9D8B030D-6E8A-4147-A177-3AD203B41FA5}">
                      <a16:colId xmlns:a16="http://schemas.microsoft.com/office/drawing/2014/main" val="20000"/>
                    </a:ext>
                  </a:extLst>
                </a:gridCol>
                <a:gridCol w="8994097">
                  <a:extLst>
                    <a:ext uri="{9D8B030D-6E8A-4147-A177-3AD203B41FA5}">
                      <a16:colId xmlns:a16="http://schemas.microsoft.com/office/drawing/2014/main" val="20001"/>
                    </a:ext>
                  </a:extLst>
                </a:gridCol>
                <a:gridCol w="806529">
                  <a:extLst>
                    <a:ext uri="{9D8B030D-6E8A-4147-A177-3AD203B41FA5}">
                      <a16:colId xmlns:a16="http://schemas.microsoft.com/office/drawing/2014/main" val="20002"/>
                    </a:ext>
                  </a:extLst>
                </a:gridCol>
                <a:gridCol w="1541929">
                  <a:extLst>
                    <a:ext uri="{9D8B030D-6E8A-4147-A177-3AD203B41FA5}">
                      <a16:colId xmlns:a16="http://schemas.microsoft.com/office/drawing/2014/main" val="20003"/>
                    </a:ext>
                  </a:extLst>
                </a:gridCol>
              </a:tblGrid>
              <a:tr h="358379">
                <a:tc>
                  <a:txBody>
                    <a:bodyPr/>
                    <a:lstStyle/>
                    <a:p>
                      <a:pPr marL="0" marR="0" algn="ctr">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SL</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63" marR="685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Content of Course</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63" marR="685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Hrs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63" marR="685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CLOs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63" marR="685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884777">
                <a:tc>
                  <a:txBody>
                    <a:bodyPr/>
                    <a:lstStyle/>
                    <a:p>
                      <a:pPr marL="0" marR="0" algn="ctr">
                        <a:lnSpc>
                          <a:spcPct val="107000"/>
                        </a:lnSpc>
                        <a:spcBef>
                          <a:spcPts val="0"/>
                        </a:spcBef>
                        <a:spcAft>
                          <a:spcPts val="0"/>
                        </a:spcAft>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1</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63" marR="685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just" defTabSz="914400" rtl="0" eaLnBrk="1" fontAlgn="auto" latinLnBrk="0" hangingPunct="1">
                        <a:lnSpc>
                          <a:spcPct val="100000"/>
                        </a:lnSpc>
                        <a:spcBef>
                          <a:spcPts val="0"/>
                        </a:spcBef>
                        <a:spcAft>
                          <a:spcPts val="600"/>
                        </a:spcAft>
                        <a:buClrTx/>
                        <a:buSzTx/>
                        <a:buFontTx/>
                        <a:buNone/>
                        <a:tabLst/>
                        <a:defRPr/>
                      </a:pPr>
                      <a:r>
                        <a:rPr lang="en-US" sz="2000" dirty="0">
                          <a:effectLst/>
                          <a:latin typeface="Times New Roman"/>
                          <a:ea typeface="Times New Roman"/>
                        </a:rPr>
                        <a:t>Introduction and analysis of internal forces: Tension, compression, axial stress, strain, shear stress, shear force, bending moment, deformation, stress-strain diagram, elasticity, rigidity, yield strength, ultimate strength, strain hardening, strain softening, elastic limits, plastic limit, fracture point, ductility, engineering stress-strain, true stress-strain, bone shear failure, hardness, brittleness, resilience and toughness. </a:t>
                      </a:r>
                    </a:p>
                    <a:p>
                      <a:pPr marL="0" marR="0" algn="just">
                        <a:spcBef>
                          <a:spcPts val="0"/>
                        </a:spcBef>
                        <a:spcAft>
                          <a:spcPts val="600"/>
                        </a:spcAft>
                      </a:pPr>
                      <a:endParaRPr lang="en-US" sz="2000" dirty="0">
                        <a:effectLst/>
                        <a:latin typeface="Times New Roman"/>
                        <a:ea typeface="Times New Roman"/>
                      </a:endParaRPr>
                    </a:p>
                  </a:txBody>
                  <a:tcPr marL="68563" marR="685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a:effectLst/>
                          <a:latin typeface="Times New Roman" panose="02020603050405020304" pitchFamily="18" charset="0"/>
                          <a:ea typeface="Calibri" panose="020F0502020204030204" pitchFamily="34" charset="0"/>
                          <a:cs typeface="Times New Roman" panose="02020603050405020304" pitchFamily="18" charset="0"/>
                        </a:rPr>
                        <a:t>8</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63" marR="685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CLO1, CLO 2</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63" marR="685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104494">
                <a:tc>
                  <a:txBody>
                    <a:bodyPr/>
                    <a:lstStyle/>
                    <a:p>
                      <a:pPr marL="0" marR="0" algn="ctr">
                        <a:lnSpc>
                          <a:spcPct val="107000"/>
                        </a:lnSpc>
                        <a:spcBef>
                          <a:spcPts val="0"/>
                        </a:spcBef>
                        <a:spcAft>
                          <a:spcPts val="0"/>
                        </a:spcAft>
                      </a:pPr>
                      <a:r>
                        <a:rPr lang="en-US" sz="2000">
                          <a:effectLst/>
                          <a:latin typeface="Times New Roman" panose="02020603050405020304" pitchFamily="18" charset="0"/>
                          <a:ea typeface="Calibri" panose="020F0502020204030204" pitchFamily="34" charset="0"/>
                          <a:cs typeface="Times New Roman" panose="02020603050405020304" pitchFamily="18" charset="0"/>
                        </a:rPr>
                        <a:t>2</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63" marR="685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2000" dirty="0">
                          <a:effectLst/>
                          <a:latin typeface="Times New Roman"/>
                          <a:ea typeface="Times New Roman"/>
                        </a:rPr>
                        <a:t>Definition of some mechanical properties of materials: Poisson’s ratio, definition of torque and torsion, stresses in thin walled pressure vessels: hoop and longitudinal stress,</a:t>
                      </a:r>
                      <a:r>
                        <a:rPr lang="en-US" sz="2000" baseline="0" dirty="0">
                          <a:effectLst/>
                          <a:latin typeface="Times New Roman"/>
                          <a:ea typeface="Times New Roman"/>
                        </a:rPr>
                        <a:t> </a:t>
                      </a:r>
                      <a:r>
                        <a:rPr lang="en-US" sz="2000" dirty="0">
                          <a:effectLst/>
                          <a:latin typeface="Times New Roman"/>
                          <a:ea typeface="Times New Roman"/>
                        </a:rPr>
                        <a:t>Thermal Stress-strain Equation, Problem Solving, Thin Walled Pressure Vessel Equation</a:t>
                      </a:r>
                    </a:p>
                  </a:txBody>
                  <a:tcPr marL="68563" marR="685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8</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63" marR="685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CLO2, CLO 3</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63" marR="685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986283">
                <a:tc>
                  <a:txBody>
                    <a:bodyPr/>
                    <a:lstStyle/>
                    <a:p>
                      <a:pPr marL="0" marR="0" algn="ctr">
                        <a:lnSpc>
                          <a:spcPct val="107000"/>
                        </a:lnSpc>
                        <a:spcBef>
                          <a:spcPts val="0"/>
                        </a:spcBef>
                        <a:spcAft>
                          <a:spcPts val="0"/>
                        </a:spcAft>
                      </a:pPr>
                      <a:r>
                        <a:rPr lang="en-US" sz="2000">
                          <a:effectLst/>
                          <a:latin typeface="Times New Roman" panose="02020603050405020304" pitchFamily="18" charset="0"/>
                          <a:ea typeface="Calibri" panose="020F0502020204030204" pitchFamily="34" charset="0"/>
                          <a:cs typeface="Times New Roman" panose="02020603050405020304" pitchFamily="18" charset="0"/>
                        </a:rPr>
                        <a:t>3</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63" marR="685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600"/>
                        </a:spcAft>
                      </a:pPr>
                      <a:r>
                        <a:rPr lang="en-US" sz="2000" dirty="0">
                          <a:effectLst/>
                          <a:latin typeface="Times New Roman"/>
                          <a:ea typeface="Times New Roman"/>
                        </a:rPr>
                        <a:t>Shear Force and Bending Moment Diagram, Bending Stress, Equation, Problem Solving</a:t>
                      </a:r>
                    </a:p>
                  </a:txBody>
                  <a:tcPr marL="68563" marR="685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6</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63" marR="685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CLO2, CLO3</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63" marR="685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206257">
                <a:tc>
                  <a:txBody>
                    <a:bodyPr/>
                    <a:lstStyle/>
                    <a:p>
                      <a:pPr marL="0" marR="0" algn="ctr">
                        <a:lnSpc>
                          <a:spcPct val="107000"/>
                        </a:lnSpc>
                        <a:spcBef>
                          <a:spcPts val="0"/>
                        </a:spcBef>
                        <a:spcAft>
                          <a:spcPts val="0"/>
                        </a:spcAft>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4</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63" marR="685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600"/>
                        </a:spcAft>
                      </a:pPr>
                      <a:r>
                        <a:rPr lang="en-US" sz="2000" dirty="0">
                          <a:effectLst/>
                          <a:latin typeface="Times New Roman"/>
                          <a:ea typeface="Times New Roman"/>
                        </a:rPr>
                        <a:t>Torsion and Mohr's Circle</a:t>
                      </a:r>
                    </a:p>
                  </a:txBody>
                  <a:tcPr marL="68563" marR="685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10</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63" marR="685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CLO3, CLO4</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63" marR="685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5" name="Rectangle 1"/>
          <p:cNvSpPr>
            <a:spLocks noChangeArrowheads="1"/>
          </p:cNvSpPr>
          <p:nvPr/>
        </p:nvSpPr>
        <p:spPr bwMode="auto">
          <a:xfrm>
            <a:off x="0" y="5785210"/>
            <a:ext cx="12030091" cy="8617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9" tIns="45715" rIns="91429" bIns="45715" numCol="1" anchor="ctr" anchorCtr="0" compatLnSpc="1">
            <a:prstTxWarp prst="textNoShape">
              <a:avLst/>
            </a:prstTxWarp>
            <a:spAutoFit/>
          </a:bodyPr>
          <a:lstStyle/>
          <a:p>
            <a:pPr eaLnBrk="0" fontAlgn="base" hangingPunct="0">
              <a:spcBef>
                <a:spcPct val="0"/>
              </a:spcBef>
              <a:spcAft>
                <a:spcPct val="0"/>
              </a:spcAft>
            </a:pPr>
            <a:r>
              <a:rPr lang="en-US" sz="1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Text Book</a:t>
            </a:r>
            <a:r>
              <a:rPr lang="en-US" sz="1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1100" dirty="0">
              <a:solidFill>
                <a:srgbClr val="000000"/>
              </a:solidFill>
            </a:endParaRPr>
          </a:p>
          <a:p>
            <a:r>
              <a:rPr lang="en-US" sz="1200" b="1" dirty="0">
                <a:latin typeface="Times New Roman"/>
                <a:ea typeface="Times New Roman"/>
              </a:rPr>
              <a:t>Strength of Materials (4</a:t>
            </a:r>
            <a:r>
              <a:rPr lang="en-US" sz="1200" b="1" baseline="30000" dirty="0">
                <a:latin typeface="Times New Roman"/>
                <a:ea typeface="Times New Roman"/>
              </a:rPr>
              <a:t>th</a:t>
            </a:r>
            <a:r>
              <a:rPr lang="en-US" sz="1200" b="1" dirty="0">
                <a:latin typeface="Times New Roman"/>
                <a:ea typeface="Times New Roman"/>
              </a:rPr>
              <a:t> ed.). </a:t>
            </a:r>
            <a:r>
              <a:rPr lang="en-US" sz="1200" b="1" dirty="0" err="1">
                <a:latin typeface="Times New Roman"/>
                <a:ea typeface="Times New Roman"/>
              </a:rPr>
              <a:t>Pytel</a:t>
            </a:r>
            <a:r>
              <a:rPr lang="en-US" sz="1200" b="1" dirty="0">
                <a:latin typeface="Times New Roman"/>
                <a:ea typeface="Times New Roman"/>
              </a:rPr>
              <a:t>, A. &amp; Singer, F. L., Harper Collins Inc., 1987; ISBN: 0-06-350599-1</a:t>
            </a:r>
          </a:p>
          <a:p>
            <a:r>
              <a:rPr lang="en-US" sz="1200" b="1" dirty="0">
                <a:latin typeface="Times New Roman"/>
                <a:ea typeface="Times New Roman"/>
              </a:rPr>
              <a:t>Mechanics of Materials. Beer and Johnston; McGraw- Hill, 2009; ISBN: 0073529389</a:t>
            </a:r>
          </a:p>
          <a:p>
            <a:r>
              <a:rPr lang="en-US" sz="1200" b="1" dirty="0">
                <a:latin typeface="Times New Roman"/>
                <a:ea typeface="Times New Roman"/>
              </a:rPr>
              <a:t>Mechanics of Materials (9</a:t>
            </a:r>
            <a:r>
              <a:rPr lang="en-US" sz="1200" b="1" baseline="30000" dirty="0">
                <a:latin typeface="Times New Roman"/>
                <a:ea typeface="Times New Roman"/>
              </a:rPr>
              <a:t>th</a:t>
            </a:r>
            <a:r>
              <a:rPr lang="en-US" sz="1200" b="1" dirty="0">
                <a:latin typeface="Times New Roman"/>
                <a:ea typeface="Times New Roman"/>
              </a:rPr>
              <a:t> ed.). </a:t>
            </a:r>
            <a:r>
              <a:rPr lang="en-US" sz="1200" b="1" dirty="0" err="1">
                <a:latin typeface="Times New Roman"/>
                <a:ea typeface="Times New Roman"/>
              </a:rPr>
              <a:t>Hibbeler</a:t>
            </a:r>
            <a:r>
              <a:rPr lang="en-US" sz="1200" b="1" dirty="0">
                <a:latin typeface="Times New Roman"/>
                <a:ea typeface="Times New Roman"/>
              </a:rPr>
              <a:t>, R. C., Pearson Prentice Hall, 2014; ISBN: 10: 0-13-3254429</a:t>
            </a:r>
            <a:endParaRPr lang="en-US" sz="1200" b="1" dirty="0">
              <a:solidFill>
                <a:srgbClr val="000000"/>
              </a:solidFill>
              <a:latin typeface="Times New Roman" panose="02020603050405020304" pitchFamily="18" charset="0"/>
              <a:cs typeface="Times New Roman" panose="02020603050405020304" pitchFamily="18" charset="0"/>
            </a:endParaRPr>
          </a:p>
        </p:txBody>
      </p:sp>
      <p:sp>
        <p:nvSpPr>
          <p:cNvPr id="2" name="Slide Number Placeholder 1"/>
          <p:cNvSpPr>
            <a:spLocks noGrp="1"/>
          </p:cNvSpPr>
          <p:nvPr>
            <p:ph type="sldNum" sz="quarter" idx="12"/>
          </p:nvPr>
        </p:nvSpPr>
        <p:spPr/>
        <p:txBody>
          <a:bodyPr/>
          <a:lstStyle/>
          <a:p>
            <a:fld id="{34216374-E7D6-4C74-ADA3-2C9987A1DEB2}" type="slidenum">
              <a:rPr lang="en-US" smtClean="0"/>
              <a:pPr/>
              <a:t>4</a:t>
            </a:fld>
            <a:endParaRPr lang="en-US"/>
          </a:p>
        </p:txBody>
      </p:sp>
    </p:spTree>
    <p:extLst>
      <p:ext uri="{BB962C8B-B14F-4D97-AF65-F5344CB8AC3E}">
        <p14:creationId xmlns:p14="http://schemas.microsoft.com/office/powerpoint/2010/main" val="24767540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663843" y="85190"/>
            <a:ext cx="9862156" cy="2044149"/>
          </a:xfrm>
          <a:prstGeom prst="rect">
            <a:avLst/>
          </a:prstGeom>
        </p:spPr>
        <p:txBody>
          <a:bodyPr vert="horz" wrap="square" lIns="0" tIns="12700" rIns="0" bIns="0" rtlCol="0" anchor="ctr">
            <a:spAutoFit/>
          </a:bodyPr>
          <a:lstStyle/>
          <a:p>
            <a:pPr marL="12700" marR="5080">
              <a:lnSpc>
                <a:spcPct val="100000"/>
              </a:lnSpc>
              <a:spcBef>
                <a:spcPts val="100"/>
              </a:spcBef>
            </a:pPr>
            <a:r>
              <a:rPr spc="-10" dirty="0">
                <a:solidFill>
                  <a:srgbClr val="00AF50"/>
                </a:solidFill>
              </a:rPr>
              <a:t>Problem-</a:t>
            </a:r>
            <a:r>
              <a:rPr dirty="0">
                <a:solidFill>
                  <a:srgbClr val="00AF50"/>
                </a:solidFill>
              </a:rPr>
              <a:t>2:</a:t>
            </a:r>
            <a:r>
              <a:rPr spc="225" dirty="0">
                <a:solidFill>
                  <a:srgbClr val="00AF50"/>
                </a:solidFill>
              </a:rPr>
              <a:t> </a:t>
            </a:r>
            <a:r>
              <a:rPr dirty="0"/>
              <a:t>Find</a:t>
            </a:r>
            <a:r>
              <a:rPr spc="225" dirty="0"/>
              <a:t> </a:t>
            </a:r>
            <a:r>
              <a:rPr dirty="0"/>
              <a:t>the</a:t>
            </a:r>
            <a:r>
              <a:rPr spc="235" dirty="0"/>
              <a:t> </a:t>
            </a:r>
            <a:r>
              <a:rPr dirty="0"/>
              <a:t>SFD</a:t>
            </a:r>
            <a:r>
              <a:rPr spc="229" dirty="0"/>
              <a:t> </a:t>
            </a:r>
            <a:r>
              <a:rPr dirty="0"/>
              <a:t>(Shear</a:t>
            </a:r>
            <a:r>
              <a:rPr spc="229" dirty="0"/>
              <a:t> </a:t>
            </a:r>
            <a:r>
              <a:rPr dirty="0"/>
              <a:t>Force</a:t>
            </a:r>
            <a:r>
              <a:rPr spc="225" dirty="0"/>
              <a:t> </a:t>
            </a:r>
            <a:r>
              <a:rPr dirty="0"/>
              <a:t>Diagram)</a:t>
            </a:r>
            <a:r>
              <a:rPr spc="229" dirty="0"/>
              <a:t> </a:t>
            </a:r>
            <a:r>
              <a:rPr dirty="0"/>
              <a:t>&amp;</a:t>
            </a:r>
            <a:r>
              <a:rPr spc="229" dirty="0"/>
              <a:t> </a:t>
            </a:r>
            <a:r>
              <a:rPr dirty="0"/>
              <a:t>BMD</a:t>
            </a:r>
            <a:r>
              <a:rPr spc="229" dirty="0"/>
              <a:t> </a:t>
            </a:r>
            <a:r>
              <a:rPr dirty="0"/>
              <a:t>(Bending</a:t>
            </a:r>
            <a:r>
              <a:rPr spc="235" dirty="0"/>
              <a:t> </a:t>
            </a:r>
            <a:r>
              <a:rPr spc="-10" dirty="0"/>
              <a:t>Moment </a:t>
            </a:r>
            <a:r>
              <a:rPr dirty="0"/>
              <a:t>Diagram)</a:t>
            </a:r>
            <a:r>
              <a:rPr spc="-15" dirty="0"/>
              <a:t> </a:t>
            </a:r>
            <a:r>
              <a:rPr dirty="0"/>
              <a:t>of</a:t>
            </a:r>
            <a:r>
              <a:rPr spc="-5" dirty="0"/>
              <a:t> </a:t>
            </a:r>
            <a:r>
              <a:rPr dirty="0"/>
              <a:t>the</a:t>
            </a:r>
            <a:r>
              <a:rPr spc="-15" dirty="0"/>
              <a:t> </a:t>
            </a:r>
            <a:r>
              <a:rPr dirty="0"/>
              <a:t>following</a:t>
            </a:r>
            <a:r>
              <a:rPr spc="-15" dirty="0"/>
              <a:t> </a:t>
            </a:r>
            <a:r>
              <a:rPr spc="-10" dirty="0"/>
              <a:t>beam.</a:t>
            </a:r>
          </a:p>
        </p:txBody>
      </p:sp>
      <p:grpSp>
        <p:nvGrpSpPr>
          <p:cNvPr id="3" name="object 3"/>
          <p:cNvGrpSpPr/>
          <p:nvPr/>
        </p:nvGrpSpPr>
        <p:grpSpPr>
          <a:xfrm>
            <a:off x="5431708" y="2720327"/>
            <a:ext cx="2903734" cy="989330"/>
            <a:chOff x="5431535" y="2720327"/>
            <a:chExt cx="2904490" cy="989330"/>
          </a:xfrm>
        </p:grpSpPr>
        <p:pic>
          <p:nvPicPr>
            <p:cNvPr id="4" name="object 4"/>
            <p:cNvPicPr/>
            <p:nvPr/>
          </p:nvPicPr>
          <p:blipFill>
            <a:blip r:embed="rId2" cstate="print"/>
            <a:stretch>
              <a:fillRect/>
            </a:stretch>
          </p:blipFill>
          <p:spPr>
            <a:xfrm>
              <a:off x="5431535" y="2720327"/>
              <a:ext cx="224091" cy="746010"/>
            </a:xfrm>
            <a:prstGeom prst="rect">
              <a:avLst/>
            </a:prstGeom>
          </p:spPr>
        </p:pic>
        <p:sp>
          <p:nvSpPr>
            <p:cNvPr id="5" name="object 5"/>
            <p:cNvSpPr/>
            <p:nvPr/>
          </p:nvSpPr>
          <p:spPr>
            <a:xfrm>
              <a:off x="5508878" y="2734056"/>
              <a:ext cx="76200" cy="598805"/>
            </a:xfrm>
            <a:custGeom>
              <a:avLst/>
              <a:gdLst/>
              <a:ahLst/>
              <a:cxnLst/>
              <a:rect l="l" t="t" r="r" b="b"/>
              <a:pathLst>
                <a:path w="76200" h="598804">
                  <a:moveTo>
                    <a:pt x="27050" y="522224"/>
                  </a:moveTo>
                  <a:lnTo>
                    <a:pt x="0" y="522224"/>
                  </a:lnTo>
                  <a:lnTo>
                    <a:pt x="38100" y="598424"/>
                  </a:lnTo>
                  <a:lnTo>
                    <a:pt x="64325" y="545973"/>
                  </a:lnTo>
                  <a:lnTo>
                    <a:pt x="32004" y="545973"/>
                  </a:lnTo>
                  <a:lnTo>
                    <a:pt x="27050" y="541020"/>
                  </a:lnTo>
                  <a:lnTo>
                    <a:pt x="27050" y="522224"/>
                  </a:lnTo>
                  <a:close/>
                </a:path>
                <a:path w="76200" h="598804">
                  <a:moveTo>
                    <a:pt x="44196" y="0"/>
                  </a:moveTo>
                  <a:lnTo>
                    <a:pt x="32004" y="0"/>
                  </a:lnTo>
                  <a:lnTo>
                    <a:pt x="27050" y="4953"/>
                  </a:lnTo>
                  <a:lnTo>
                    <a:pt x="27050" y="541020"/>
                  </a:lnTo>
                  <a:lnTo>
                    <a:pt x="32004" y="545973"/>
                  </a:lnTo>
                  <a:lnTo>
                    <a:pt x="44196" y="545973"/>
                  </a:lnTo>
                  <a:lnTo>
                    <a:pt x="49149" y="541020"/>
                  </a:lnTo>
                  <a:lnTo>
                    <a:pt x="49149" y="4953"/>
                  </a:lnTo>
                  <a:lnTo>
                    <a:pt x="44196" y="0"/>
                  </a:lnTo>
                  <a:close/>
                </a:path>
                <a:path w="76200" h="598804">
                  <a:moveTo>
                    <a:pt x="76200" y="522224"/>
                  </a:moveTo>
                  <a:lnTo>
                    <a:pt x="49149" y="522224"/>
                  </a:lnTo>
                  <a:lnTo>
                    <a:pt x="49149" y="541020"/>
                  </a:lnTo>
                  <a:lnTo>
                    <a:pt x="44196" y="545973"/>
                  </a:lnTo>
                  <a:lnTo>
                    <a:pt x="64325" y="545973"/>
                  </a:lnTo>
                  <a:lnTo>
                    <a:pt x="76200" y="522224"/>
                  </a:lnTo>
                  <a:close/>
                </a:path>
              </a:pathLst>
            </a:custGeom>
            <a:solidFill>
              <a:srgbClr val="000000"/>
            </a:solidFill>
          </p:spPr>
          <p:txBody>
            <a:bodyPr wrap="square" lIns="0" tIns="0" rIns="0" bIns="0" rtlCol="0"/>
            <a:lstStyle/>
            <a:p>
              <a:endParaRPr kern="0">
                <a:solidFill>
                  <a:sysClr val="windowText" lastClr="000000"/>
                </a:solidFill>
              </a:endParaRPr>
            </a:p>
          </p:txBody>
        </p:sp>
        <p:pic>
          <p:nvPicPr>
            <p:cNvPr id="6" name="object 6"/>
            <p:cNvPicPr/>
            <p:nvPr/>
          </p:nvPicPr>
          <p:blipFill>
            <a:blip r:embed="rId3" cstate="print"/>
            <a:stretch>
              <a:fillRect/>
            </a:stretch>
          </p:blipFill>
          <p:spPr>
            <a:xfrm>
              <a:off x="5497067" y="3307097"/>
              <a:ext cx="2628899" cy="92692"/>
            </a:xfrm>
            <a:prstGeom prst="rect">
              <a:avLst/>
            </a:prstGeom>
          </p:spPr>
        </p:pic>
        <p:sp>
          <p:nvSpPr>
            <p:cNvPr id="7" name="object 7"/>
            <p:cNvSpPr/>
            <p:nvPr/>
          </p:nvSpPr>
          <p:spPr>
            <a:xfrm>
              <a:off x="5546978" y="3331845"/>
              <a:ext cx="2536190" cy="0"/>
            </a:xfrm>
            <a:custGeom>
              <a:avLst/>
              <a:gdLst/>
              <a:ahLst/>
              <a:cxnLst/>
              <a:rect l="l" t="t" r="r" b="b"/>
              <a:pathLst>
                <a:path w="2536190">
                  <a:moveTo>
                    <a:pt x="0" y="0"/>
                  </a:moveTo>
                  <a:lnTo>
                    <a:pt x="2535809" y="0"/>
                  </a:lnTo>
                </a:path>
              </a:pathLst>
            </a:custGeom>
            <a:ln w="22098">
              <a:solidFill>
                <a:srgbClr val="000000"/>
              </a:solidFill>
            </a:ln>
          </p:spPr>
          <p:txBody>
            <a:bodyPr wrap="square" lIns="0" tIns="0" rIns="0" bIns="0" rtlCol="0"/>
            <a:lstStyle/>
            <a:p>
              <a:endParaRPr kern="0">
                <a:solidFill>
                  <a:sysClr val="windowText" lastClr="000000"/>
                </a:solidFill>
              </a:endParaRPr>
            </a:p>
          </p:txBody>
        </p:sp>
        <p:pic>
          <p:nvPicPr>
            <p:cNvPr id="8" name="object 8"/>
            <p:cNvPicPr/>
            <p:nvPr/>
          </p:nvPicPr>
          <p:blipFill>
            <a:blip r:embed="rId4" cstate="print"/>
            <a:stretch>
              <a:fillRect/>
            </a:stretch>
          </p:blipFill>
          <p:spPr>
            <a:xfrm>
              <a:off x="8033003" y="3102838"/>
              <a:ext cx="92692" cy="498373"/>
            </a:xfrm>
            <a:prstGeom prst="rect">
              <a:avLst/>
            </a:prstGeom>
          </p:spPr>
        </p:pic>
        <p:sp>
          <p:nvSpPr>
            <p:cNvPr id="9" name="object 9"/>
            <p:cNvSpPr/>
            <p:nvPr/>
          </p:nvSpPr>
          <p:spPr>
            <a:xfrm>
              <a:off x="8082914" y="3127629"/>
              <a:ext cx="0" cy="405130"/>
            </a:xfrm>
            <a:custGeom>
              <a:avLst/>
              <a:gdLst/>
              <a:ahLst/>
              <a:cxnLst/>
              <a:rect l="l" t="t" r="r" b="b"/>
              <a:pathLst>
                <a:path h="405129">
                  <a:moveTo>
                    <a:pt x="0" y="0"/>
                  </a:moveTo>
                  <a:lnTo>
                    <a:pt x="0" y="404749"/>
                  </a:lnTo>
                </a:path>
              </a:pathLst>
            </a:custGeom>
            <a:ln w="22098">
              <a:solidFill>
                <a:srgbClr val="000000"/>
              </a:solidFill>
            </a:ln>
          </p:spPr>
          <p:txBody>
            <a:bodyPr wrap="square" lIns="0" tIns="0" rIns="0" bIns="0" rtlCol="0"/>
            <a:lstStyle/>
            <a:p>
              <a:endParaRPr kern="0">
                <a:solidFill>
                  <a:sysClr val="windowText" lastClr="000000"/>
                </a:solidFill>
              </a:endParaRPr>
            </a:p>
          </p:txBody>
        </p:sp>
        <p:pic>
          <p:nvPicPr>
            <p:cNvPr id="10" name="object 10"/>
            <p:cNvPicPr/>
            <p:nvPr/>
          </p:nvPicPr>
          <p:blipFill>
            <a:blip r:embed="rId5" cstate="print"/>
            <a:stretch>
              <a:fillRect/>
            </a:stretch>
          </p:blipFill>
          <p:spPr>
            <a:xfrm>
              <a:off x="8033003" y="3102838"/>
              <a:ext cx="302641" cy="201828"/>
            </a:xfrm>
            <a:prstGeom prst="rect">
              <a:avLst/>
            </a:prstGeom>
          </p:spPr>
        </p:pic>
        <p:sp>
          <p:nvSpPr>
            <p:cNvPr id="11" name="object 11"/>
            <p:cNvSpPr/>
            <p:nvPr/>
          </p:nvSpPr>
          <p:spPr>
            <a:xfrm>
              <a:off x="8082914" y="3127629"/>
              <a:ext cx="209550" cy="108585"/>
            </a:xfrm>
            <a:custGeom>
              <a:avLst/>
              <a:gdLst/>
              <a:ahLst/>
              <a:cxnLst/>
              <a:rect l="l" t="t" r="r" b="b"/>
              <a:pathLst>
                <a:path w="209550" h="108585">
                  <a:moveTo>
                    <a:pt x="0" y="0"/>
                  </a:moveTo>
                  <a:lnTo>
                    <a:pt x="209550" y="108585"/>
                  </a:lnTo>
                </a:path>
              </a:pathLst>
            </a:custGeom>
            <a:ln w="22098">
              <a:solidFill>
                <a:srgbClr val="000000"/>
              </a:solidFill>
            </a:ln>
          </p:spPr>
          <p:txBody>
            <a:bodyPr wrap="square" lIns="0" tIns="0" rIns="0" bIns="0" rtlCol="0"/>
            <a:lstStyle/>
            <a:p>
              <a:endParaRPr kern="0">
                <a:solidFill>
                  <a:sysClr val="windowText" lastClr="000000"/>
                </a:solidFill>
              </a:endParaRPr>
            </a:p>
          </p:txBody>
        </p:sp>
        <p:pic>
          <p:nvPicPr>
            <p:cNvPr id="12" name="object 12"/>
            <p:cNvPicPr/>
            <p:nvPr/>
          </p:nvPicPr>
          <p:blipFill>
            <a:blip r:embed="rId5" cstate="print"/>
            <a:stretch>
              <a:fillRect/>
            </a:stretch>
          </p:blipFill>
          <p:spPr>
            <a:xfrm>
              <a:off x="8033003" y="3507460"/>
              <a:ext cx="302641" cy="201828"/>
            </a:xfrm>
            <a:prstGeom prst="rect">
              <a:avLst/>
            </a:prstGeom>
          </p:spPr>
        </p:pic>
        <p:sp>
          <p:nvSpPr>
            <p:cNvPr id="13" name="object 13"/>
            <p:cNvSpPr/>
            <p:nvPr/>
          </p:nvSpPr>
          <p:spPr>
            <a:xfrm>
              <a:off x="8082914" y="3532251"/>
              <a:ext cx="209550" cy="108585"/>
            </a:xfrm>
            <a:custGeom>
              <a:avLst/>
              <a:gdLst/>
              <a:ahLst/>
              <a:cxnLst/>
              <a:rect l="l" t="t" r="r" b="b"/>
              <a:pathLst>
                <a:path w="209550" h="108585">
                  <a:moveTo>
                    <a:pt x="0" y="0"/>
                  </a:moveTo>
                  <a:lnTo>
                    <a:pt x="209550" y="108585"/>
                  </a:lnTo>
                </a:path>
              </a:pathLst>
            </a:custGeom>
            <a:ln w="22098">
              <a:solidFill>
                <a:srgbClr val="000000"/>
              </a:solidFill>
            </a:ln>
          </p:spPr>
          <p:txBody>
            <a:bodyPr wrap="square" lIns="0" tIns="0" rIns="0" bIns="0" rtlCol="0"/>
            <a:lstStyle/>
            <a:p>
              <a:endParaRPr kern="0">
                <a:solidFill>
                  <a:sysClr val="windowText" lastClr="000000"/>
                </a:solidFill>
              </a:endParaRPr>
            </a:p>
          </p:txBody>
        </p:sp>
        <p:pic>
          <p:nvPicPr>
            <p:cNvPr id="14" name="object 14"/>
            <p:cNvPicPr/>
            <p:nvPr/>
          </p:nvPicPr>
          <p:blipFill>
            <a:blip r:embed="rId5" cstate="print"/>
            <a:stretch>
              <a:fillRect/>
            </a:stretch>
          </p:blipFill>
          <p:spPr>
            <a:xfrm>
              <a:off x="8033003" y="3305530"/>
              <a:ext cx="302641" cy="201828"/>
            </a:xfrm>
            <a:prstGeom prst="rect">
              <a:avLst/>
            </a:prstGeom>
          </p:spPr>
        </p:pic>
        <p:sp>
          <p:nvSpPr>
            <p:cNvPr id="15" name="object 15"/>
            <p:cNvSpPr/>
            <p:nvPr/>
          </p:nvSpPr>
          <p:spPr>
            <a:xfrm>
              <a:off x="8082914" y="3330321"/>
              <a:ext cx="209550" cy="108585"/>
            </a:xfrm>
            <a:custGeom>
              <a:avLst/>
              <a:gdLst/>
              <a:ahLst/>
              <a:cxnLst/>
              <a:rect l="l" t="t" r="r" b="b"/>
              <a:pathLst>
                <a:path w="209550" h="108585">
                  <a:moveTo>
                    <a:pt x="0" y="0"/>
                  </a:moveTo>
                  <a:lnTo>
                    <a:pt x="209550" y="108584"/>
                  </a:lnTo>
                </a:path>
              </a:pathLst>
            </a:custGeom>
            <a:ln w="22098">
              <a:solidFill>
                <a:srgbClr val="000000"/>
              </a:solidFill>
            </a:ln>
          </p:spPr>
          <p:txBody>
            <a:bodyPr wrap="square" lIns="0" tIns="0" rIns="0" bIns="0" rtlCol="0"/>
            <a:lstStyle/>
            <a:p>
              <a:endParaRPr kern="0">
                <a:solidFill>
                  <a:sysClr val="windowText" lastClr="000000"/>
                </a:solidFill>
              </a:endParaRPr>
            </a:p>
          </p:txBody>
        </p:sp>
      </p:grpSp>
      <p:sp>
        <p:nvSpPr>
          <p:cNvPr id="16" name="object 16"/>
          <p:cNvSpPr txBox="1"/>
          <p:nvPr/>
        </p:nvSpPr>
        <p:spPr>
          <a:xfrm>
            <a:off x="5370257" y="2374670"/>
            <a:ext cx="361856" cy="289823"/>
          </a:xfrm>
          <a:prstGeom prst="rect">
            <a:avLst/>
          </a:prstGeom>
        </p:spPr>
        <p:txBody>
          <a:bodyPr vert="horz" wrap="square" lIns="0" tIns="12700" rIns="0" bIns="0" rtlCol="0">
            <a:spAutoFit/>
          </a:bodyPr>
          <a:lstStyle/>
          <a:p>
            <a:pPr marL="12700">
              <a:spcBef>
                <a:spcPts val="100"/>
              </a:spcBef>
            </a:pPr>
            <a:r>
              <a:rPr kern="0" dirty="0">
                <a:solidFill>
                  <a:sysClr val="windowText" lastClr="000000"/>
                </a:solidFill>
                <a:latin typeface="Times New Roman"/>
                <a:cs typeface="Times New Roman"/>
              </a:rPr>
              <a:t>5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17" name="object 17"/>
          <p:cNvSpPr txBox="1"/>
          <p:nvPr/>
        </p:nvSpPr>
        <p:spPr>
          <a:xfrm>
            <a:off x="6689474" y="2661712"/>
            <a:ext cx="1500749" cy="1087477"/>
          </a:xfrm>
          <a:prstGeom prst="rect">
            <a:avLst/>
          </a:prstGeom>
        </p:spPr>
        <p:txBody>
          <a:bodyPr vert="horz" wrap="square" lIns="0" tIns="12700" rIns="0" bIns="0" rtlCol="0">
            <a:spAutoFit/>
          </a:bodyPr>
          <a:lstStyle/>
          <a:p>
            <a:pPr marR="17780" algn="r">
              <a:spcBef>
                <a:spcPts val="100"/>
              </a:spcBef>
            </a:pPr>
            <a:r>
              <a:rPr kern="0" spc="-50" dirty="0">
                <a:solidFill>
                  <a:sysClr val="windowText" lastClr="000000"/>
                </a:solidFill>
                <a:latin typeface="Times New Roman"/>
                <a:cs typeface="Times New Roman"/>
              </a:rPr>
              <a:t>A</a:t>
            </a:r>
            <a:endParaRPr kern="0">
              <a:solidFill>
                <a:sysClr val="windowText" lastClr="000000"/>
              </a:solidFill>
              <a:latin typeface="Times New Roman"/>
              <a:cs typeface="Times New Roman"/>
            </a:endParaRPr>
          </a:p>
          <a:p>
            <a:pPr>
              <a:spcBef>
                <a:spcPts val="1864"/>
              </a:spcBef>
            </a:pPr>
            <a:endParaRPr kern="0">
              <a:solidFill>
                <a:sysClr val="windowText" lastClr="000000"/>
              </a:solidFill>
              <a:latin typeface="Times New Roman"/>
              <a:cs typeface="Times New Roman"/>
            </a:endParaRPr>
          </a:p>
          <a:p>
            <a:pPr marL="50800"/>
            <a:r>
              <a:rPr kern="0" spc="-25" dirty="0">
                <a:solidFill>
                  <a:sysClr val="windowText" lastClr="000000"/>
                </a:solidFill>
                <a:latin typeface="Cambria Math"/>
                <a:cs typeface="Cambria Math"/>
              </a:rPr>
              <a:t>10</a:t>
            </a:r>
            <a:r>
              <a:rPr sz="1950" kern="0" spc="-37" baseline="27777" dirty="0">
                <a:solidFill>
                  <a:sysClr val="windowText" lastClr="000000"/>
                </a:solidFill>
                <a:latin typeface="Cambria Math"/>
                <a:cs typeface="Cambria Math"/>
              </a:rPr>
              <a:t>′</a:t>
            </a:r>
            <a:endParaRPr sz="1950" kern="0" baseline="27777">
              <a:solidFill>
                <a:sysClr val="windowText" lastClr="000000"/>
              </a:solidFill>
              <a:latin typeface="Cambria Math"/>
              <a:cs typeface="Cambria Math"/>
            </a:endParaRPr>
          </a:p>
        </p:txBody>
      </p:sp>
      <p:sp>
        <p:nvSpPr>
          <p:cNvPr id="18" name="Slide Number Placeholder 17"/>
          <p:cNvSpPr>
            <a:spLocks noGrp="1"/>
          </p:cNvSpPr>
          <p:nvPr>
            <p:ph type="sldNum" sz="quarter" idx="7"/>
          </p:nvPr>
        </p:nvSpPr>
        <p:spPr>
          <a:xfrm>
            <a:off x="8775954" y="6377984"/>
            <a:ext cx="2803430" cy="276999"/>
          </a:xfrm>
          <a:prstGeom prst="rect">
            <a:avLst/>
          </a:prstGeom>
        </p:spPr>
        <p:txBody>
          <a:bodyPr wrap="square" lIns="0" tIns="0" rIns="0" bIns="0">
            <a:spAutoFit/>
          </a:bodyPr>
          <a:lstStyle>
            <a:defPPr>
              <a:defRPr lang="en-US"/>
            </a:defPPr>
            <a:lvl1pPr marL="0" algn="r" defTabSz="914293" rtl="0" eaLnBrk="1" latinLnBrk="0" hangingPunct="1">
              <a:defRPr sz="1800" kern="1200">
                <a:solidFill>
                  <a:schemeClr val="tx1">
                    <a:tint val="75000"/>
                  </a:schemeClr>
                </a:solidFill>
                <a:latin typeface="+mn-lt"/>
                <a:ea typeface="+mn-ea"/>
                <a:cs typeface="+mn-cs"/>
              </a:defRPr>
            </a:lvl1pPr>
            <a:lvl2pPr marL="457146" algn="l" defTabSz="914293" rtl="0" eaLnBrk="1" latinLnBrk="0" hangingPunct="1">
              <a:defRPr sz="1800" kern="1200">
                <a:solidFill>
                  <a:schemeClr val="tx1"/>
                </a:solidFill>
                <a:latin typeface="+mn-lt"/>
                <a:ea typeface="+mn-ea"/>
                <a:cs typeface="+mn-cs"/>
              </a:defRPr>
            </a:lvl2pPr>
            <a:lvl3pPr marL="914293" algn="l" defTabSz="914293" rtl="0" eaLnBrk="1" latinLnBrk="0" hangingPunct="1">
              <a:defRPr sz="1800" kern="1200">
                <a:solidFill>
                  <a:schemeClr val="tx1"/>
                </a:solidFill>
                <a:latin typeface="+mn-lt"/>
                <a:ea typeface="+mn-ea"/>
                <a:cs typeface="+mn-cs"/>
              </a:defRPr>
            </a:lvl3pPr>
            <a:lvl4pPr marL="1371440" algn="l" defTabSz="914293" rtl="0" eaLnBrk="1" latinLnBrk="0" hangingPunct="1">
              <a:defRPr sz="1800" kern="1200">
                <a:solidFill>
                  <a:schemeClr val="tx1"/>
                </a:solidFill>
                <a:latin typeface="+mn-lt"/>
                <a:ea typeface="+mn-ea"/>
                <a:cs typeface="+mn-cs"/>
              </a:defRPr>
            </a:lvl4pPr>
            <a:lvl5pPr marL="1828587" algn="l" defTabSz="914293" rtl="0" eaLnBrk="1" latinLnBrk="0" hangingPunct="1">
              <a:defRPr sz="1800" kern="1200">
                <a:solidFill>
                  <a:schemeClr val="tx1"/>
                </a:solidFill>
                <a:latin typeface="+mn-lt"/>
                <a:ea typeface="+mn-ea"/>
                <a:cs typeface="+mn-cs"/>
              </a:defRPr>
            </a:lvl5pPr>
            <a:lvl6pPr marL="2285733" algn="l" defTabSz="914293" rtl="0" eaLnBrk="1" latinLnBrk="0" hangingPunct="1">
              <a:defRPr sz="1800" kern="1200">
                <a:solidFill>
                  <a:schemeClr val="tx1"/>
                </a:solidFill>
                <a:latin typeface="+mn-lt"/>
                <a:ea typeface="+mn-ea"/>
                <a:cs typeface="+mn-cs"/>
              </a:defRPr>
            </a:lvl6pPr>
            <a:lvl7pPr marL="2742880" algn="l" defTabSz="914293" rtl="0" eaLnBrk="1" latinLnBrk="0" hangingPunct="1">
              <a:defRPr sz="1800" kern="1200">
                <a:solidFill>
                  <a:schemeClr val="tx1"/>
                </a:solidFill>
                <a:latin typeface="+mn-lt"/>
                <a:ea typeface="+mn-ea"/>
                <a:cs typeface="+mn-cs"/>
              </a:defRPr>
            </a:lvl7pPr>
            <a:lvl8pPr marL="3200026" algn="l" defTabSz="914293" rtl="0" eaLnBrk="1" latinLnBrk="0" hangingPunct="1">
              <a:defRPr sz="1800" kern="1200">
                <a:solidFill>
                  <a:schemeClr val="tx1"/>
                </a:solidFill>
                <a:latin typeface="+mn-lt"/>
                <a:ea typeface="+mn-ea"/>
                <a:cs typeface="+mn-cs"/>
              </a:defRPr>
            </a:lvl8pPr>
            <a:lvl9pPr marL="3657173" algn="l" defTabSz="914293" rtl="0" eaLnBrk="1" latinLnBrk="0" hangingPunct="1">
              <a:defRPr sz="1800" kern="1200">
                <a:solidFill>
                  <a:schemeClr val="tx1"/>
                </a:solidFill>
                <a:latin typeface="+mn-lt"/>
                <a:ea typeface="+mn-ea"/>
                <a:cs typeface="+mn-cs"/>
              </a:defRPr>
            </a:lvl9pPr>
          </a:lstStyle>
          <a:p>
            <a:fld id="{B6F15528-21DE-4FAA-801E-634DDDAF4B2B}" type="slidenum">
              <a:rPr lang="en-US" smtClean="0">
                <a:solidFill>
                  <a:prstClr val="black">
                    <a:tint val="75000"/>
                  </a:prstClr>
                </a:solidFill>
              </a:rPr>
              <a:pPr/>
              <a:t>40</a:t>
            </a:fld>
            <a:endParaRPr lang="en-US">
              <a:solidFill>
                <a:prstClr val="black">
                  <a:tint val="75000"/>
                </a:prstClr>
              </a:solidFill>
            </a:endParaRPr>
          </a:p>
        </p:txBody>
      </p:sp>
    </p:spTree>
    <p:extLst>
      <p:ext uri="{BB962C8B-B14F-4D97-AF65-F5344CB8AC3E}">
        <p14:creationId xmlns:p14="http://schemas.microsoft.com/office/powerpoint/2010/main" val="86661181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3694" y="251524"/>
            <a:ext cx="1142702" cy="1367041"/>
          </a:xfrm>
          <a:prstGeom prst="rect">
            <a:avLst/>
          </a:prstGeom>
        </p:spPr>
        <p:txBody>
          <a:bodyPr vert="horz" wrap="square" lIns="0" tIns="12700" rIns="0" bIns="0" rtlCol="0" anchor="ctr">
            <a:spAutoFit/>
          </a:bodyPr>
          <a:lstStyle/>
          <a:p>
            <a:pPr marL="12700">
              <a:lnSpc>
                <a:spcPct val="100000"/>
              </a:lnSpc>
              <a:spcBef>
                <a:spcPts val="100"/>
              </a:spcBef>
            </a:pPr>
            <a:r>
              <a:rPr spc="-10" dirty="0">
                <a:solidFill>
                  <a:srgbClr val="00AF50"/>
                </a:solidFill>
              </a:rPr>
              <a:t>Solution:</a:t>
            </a:r>
          </a:p>
        </p:txBody>
      </p:sp>
      <p:grpSp>
        <p:nvGrpSpPr>
          <p:cNvPr id="3" name="object 3"/>
          <p:cNvGrpSpPr/>
          <p:nvPr/>
        </p:nvGrpSpPr>
        <p:grpSpPr>
          <a:xfrm>
            <a:off x="7103863" y="1466097"/>
            <a:ext cx="224096" cy="484505"/>
            <a:chOff x="7104126" y="1466049"/>
            <a:chExt cx="224154" cy="484505"/>
          </a:xfrm>
        </p:grpSpPr>
        <p:pic>
          <p:nvPicPr>
            <p:cNvPr id="4" name="object 4"/>
            <p:cNvPicPr/>
            <p:nvPr/>
          </p:nvPicPr>
          <p:blipFill>
            <a:blip r:embed="rId2" cstate="print"/>
            <a:stretch>
              <a:fillRect/>
            </a:stretch>
          </p:blipFill>
          <p:spPr>
            <a:xfrm>
              <a:off x="7104126" y="1466049"/>
              <a:ext cx="224091" cy="483908"/>
            </a:xfrm>
            <a:prstGeom prst="rect">
              <a:avLst/>
            </a:prstGeom>
          </p:spPr>
        </p:pic>
        <p:sp>
          <p:nvSpPr>
            <p:cNvPr id="5" name="object 5"/>
            <p:cNvSpPr/>
            <p:nvPr/>
          </p:nvSpPr>
          <p:spPr>
            <a:xfrm>
              <a:off x="7181469" y="1556384"/>
              <a:ext cx="76200" cy="335915"/>
            </a:xfrm>
            <a:custGeom>
              <a:avLst/>
              <a:gdLst/>
              <a:ahLst/>
              <a:cxnLst/>
              <a:rect l="l" t="t" r="r" b="b"/>
              <a:pathLst>
                <a:path w="76200" h="335914">
                  <a:moveTo>
                    <a:pt x="44196" y="52450"/>
                  </a:moveTo>
                  <a:lnTo>
                    <a:pt x="32003" y="52450"/>
                  </a:lnTo>
                  <a:lnTo>
                    <a:pt x="27050" y="57403"/>
                  </a:lnTo>
                  <a:lnTo>
                    <a:pt x="27050" y="330962"/>
                  </a:lnTo>
                  <a:lnTo>
                    <a:pt x="32003" y="335914"/>
                  </a:lnTo>
                  <a:lnTo>
                    <a:pt x="44196" y="335914"/>
                  </a:lnTo>
                  <a:lnTo>
                    <a:pt x="49149" y="330962"/>
                  </a:lnTo>
                  <a:lnTo>
                    <a:pt x="49149" y="57403"/>
                  </a:lnTo>
                  <a:lnTo>
                    <a:pt x="44196" y="52450"/>
                  </a:lnTo>
                  <a:close/>
                </a:path>
                <a:path w="76200" h="335914">
                  <a:moveTo>
                    <a:pt x="38100" y="0"/>
                  </a:moveTo>
                  <a:lnTo>
                    <a:pt x="0" y="76200"/>
                  </a:lnTo>
                  <a:lnTo>
                    <a:pt x="27050" y="76200"/>
                  </a:lnTo>
                  <a:lnTo>
                    <a:pt x="27050" y="57403"/>
                  </a:lnTo>
                  <a:lnTo>
                    <a:pt x="32003" y="52450"/>
                  </a:lnTo>
                  <a:lnTo>
                    <a:pt x="64325" y="52450"/>
                  </a:lnTo>
                  <a:lnTo>
                    <a:pt x="38100" y="0"/>
                  </a:lnTo>
                  <a:close/>
                </a:path>
                <a:path w="76200" h="335914">
                  <a:moveTo>
                    <a:pt x="64325" y="52450"/>
                  </a:moveTo>
                  <a:lnTo>
                    <a:pt x="44196" y="52450"/>
                  </a:lnTo>
                  <a:lnTo>
                    <a:pt x="49149" y="57403"/>
                  </a:lnTo>
                  <a:lnTo>
                    <a:pt x="49149" y="76200"/>
                  </a:lnTo>
                  <a:lnTo>
                    <a:pt x="76200" y="76200"/>
                  </a:lnTo>
                  <a:lnTo>
                    <a:pt x="64325" y="52450"/>
                  </a:lnTo>
                  <a:close/>
                </a:path>
              </a:pathLst>
            </a:custGeom>
            <a:solidFill>
              <a:srgbClr val="000000"/>
            </a:solidFill>
          </p:spPr>
          <p:txBody>
            <a:bodyPr wrap="square" lIns="0" tIns="0" rIns="0" bIns="0" rtlCol="0"/>
            <a:lstStyle/>
            <a:p>
              <a:endParaRPr kern="0">
                <a:solidFill>
                  <a:sysClr val="windowText" lastClr="000000"/>
                </a:solidFill>
              </a:endParaRPr>
            </a:p>
          </p:txBody>
        </p:sp>
      </p:grpSp>
      <p:grpSp>
        <p:nvGrpSpPr>
          <p:cNvPr id="6" name="object 6"/>
          <p:cNvGrpSpPr/>
          <p:nvPr/>
        </p:nvGrpSpPr>
        <p:grpSpPr>
          <a:xfrm>
            <a:off x="4634892" y="2503090"/>
            <a:ext cx="2628215" cy="3546475"/>
            <a:chOff x="4634484" y="2503042"/>
            <a:chExt cx="2628900" cy="3546475"/>
          </a:xfrm>
        </p:grpSpPr>
        <p:sp>
          <p:nvSpPr>
            <p:cNvPr id="7" name="object 7"/>
            <p:cNvSpPr/>
            <p:nvPr/>
          </p:nvSpPr>
          <p:spPr>
            <a:xfrm>
              <a:off x="4672203" y="2508122"/>
              <a:ext cx="2548255" cy="3536315"/>
            </a:xfrm>
            <a:custGeom>
              <a:avLst/>
              <a:gdLst/>
              <a:ahLst/>
              <a:cxnLst/>
              <a:rect l="l" t="t" r="r" b="b"/>
              <a:pathLst>
                <a:path w="2548254" h="3536315">
                  <a:moveTo>
                    <a:pt x="0" y="0"/>
                  </a:moveTo>
                  <a:lnTo>
                    <a:pt x="0" y="3536289"/>
                  </a:lnTo>
                </a:path>
                <a:path w="2548254" h="3536315">
                  <a:moveTo>
                    <a:pt x="2548128" y="0"/>
                  </a:moveTo>
                  <a:lnTo>
                    <a:pt x="2548128" y="3536289"/>
                  </a:lnTo>
                </a:path>
              </a:pathLst>
            </a:custGeom>
            <a:ln w="9906">
              <a:solidFill>
                <a:srgbClr val="E64722"/>
              </a:solidFill>
              <a:prstDash val="sysDash"/>
            </a:ln>
          </p:spPr>
          <p:txBody>
            <a:bodyPr wrap="square" lIns="0" tIns="0" rIns="0" bIns="0" rtlCol="0"/>
            <a:lstStyle/>
            <a:p>
              <a:endParaRPr kern="0">
                <a:solidFill>
                  <a:sysClr val="windowText" lastClr="000000"/>
                </a:solidFill>
              </a:endParaRPr>
            </a:p>
          </p:txBody>
        </p:sp>
        <p:pic>
          <p:nvPicPr>
            <p:cNvPr id="8" name="object 8"/>
            <p:cNvPicPr/>
            <p:nvPr/>
          </p:nvPicPr>
          <p:blipFill>
            <a:blip r:embed="rId3" cstate="print"/>
            <a:stretch>
              <a:fillRect/>
            </a:stretch>
          </p:blipFill>
          <p:spPr>
            <a:xfrm>
              <a:off x="4634484" y="2910095"/>
              <a:ext cx="2628900" cy="92692"/>
            </a:xfrm>
            <a:prstGeom prst="rect">
              <a:avLst/>
            </a:prstGeom>
          </p:spPr>
        </p:pic>
        <p:sp>
          <p:nvSpPr>
            <p:cNvPr id="9" name="object 9"/>
            <p:cNvSpPr/>
            <p:nvPr/>
          </p:nvSpPr>
          <p:spPr>
            <a:xfrm>
              <a:off x="4684395" y="2934842"/>
              <a:ext cx="2536190" cy="0"/>
            </a:xfrm>
            <a:custGeom>
              <a:avLst/>
              <a:gdLst/>
              <a:ahLst/>
              <a:cxnLst/>
              <a:rect l="l" t="t" r="r" b="b"/>
              <a:pathLst>
                <a:path w="2536190">
                  <a:moveTo>
                    <a:pt x="0" y="0"/>
                  </a:moveTo>
                  <a:lnTo>
                    <a:pt x="2535808" y="0"/>
                  </a:lnTo>
                </a:path>
              </a:pathLst>
            </a:custGeom>
            <a:ln w="22098">
              <a:solidFill>
                <a:srgbClr val="6F2F9F"/>
              </a:solidFill>
            </a:ln>
          </p:spPr>
          <p:txBody>
            <a:bodyPr wrap="square" lIns="0" tIns="0" rIns="0" bIns="0" rtlCol="0"/>
            <a:lstStyle/>
            <a:p>
              <a:endParaRPr kern="0">
                <a:solidFill>
                  <a:sysClr val="windowText" lastClr="000000"/>
                </a:solidFill>
              </a:endParaRPr>
            </a:p>
          </p:txBody>
        </p:sp>
        <p:sp>
          <p:nvSpPr>
            <p:cNvPr id="10" name="object 10"/>
            <p:cNvSpPr/>
            <p:nvPr/>
          </p:nvSpPr>
          <p:spPr>
            <a:xfrm>
              <a:off x="4671060" y="2920745"/>
              <a:ext cx="2548890" cy="365760"/>
            </a:xfrm>
            <a:custGeom>
              <a:avLst/>
              <a:gdLst/>
              <a:ahLst/>
              <a:cxnLst/>
              <a:rect l="l" t="t" r="r" b="b"/>
              <a:pathLst>
                <a:path w="2548890" h="365760">
                  <a:moveTo>
                    <a:pt x="2548890" y="0"/>
                  </a:moveTo>
                  <a:lnTo>
                    <a:pt x="0" y="0"/>
                  </a:lnTo>
                  <a:lnTo>
                    <a:pt x="0" y="352678"/>
                  </a:lnTo>
                  <a:lnTo>
                    <a:pt x="2548890" y="365759"/>
                  </a:lnTo>
                  <a:lnTo>
                    <a:pt x="2548890" y="0"/>
                  </a:lnTo>
                  <a:close/>
                </a:path>
              </a:pathLst>
            </a:custGeom>
            <a:solidFill>
              <a:srgbClr val="6F2F9F"/>
            </a:solidFill>
          </p:spPr>
          <p:txBody>
            <a:bodyPr wrap="square" lIns="0" tIns="0" rIns="0" bIns="0" rtlCol="0"/>
            <a:lstStyle/>
            <a:p>
              <a:endParaRPr kern="0">
                <a:solidFill>
                  <a:sysClr val="windowText" lastClr="000000"/>
                </a:solidFill>
              </a:endParaRPr>
            </a:p>
          </p:txBody>
        </p:sp>
        <p:sp>
          <p:nvSpPr>
            <p:cNvPr id="11" name="object 11"/>
            <p:cNvSpPr/>
            <p:nvPr/>
          </p:nvSpPr>
          <p:spPr>
            <a:xfrm>
              <a:off x="4676394" y="4454651"/>
              <a:ext cx="2560320" cy="483234"/>
            </a:xfrm>
            <a:custGeom>
              <a:avLst/>
              <a:gdLst/>
              <a:ahLst/>
              <a:cxnLst/>
              <a:rect l="l" t="t" r="r" b="b"/>
              <a:pathLst>
                <a:path w="2560320" h="483235">
                  <a:moveTo>
                    <a:pt x="2560320" y="0"/>
                  </a:moveTo>
                  <a:lnTo>
                    <a:pt x="0" y="0"/>
                  </a:lnTo>
                  <a:lnTo>
                    <a:pt x="2560320" y="483108"/>
                  </a:lnTo>
                  <a:lnTo>
                    <a:pt x="2560320" y="0"/>
                  </a:lnTo>
                  <a:close/>
                </a:path>
              </a:pathLst>
            </a:custGeom>
            <a:solidFill>
              <a:srgbClr val="00AF50"/>
            </a:solidFill>
          </p:spPr>
          <p:txBody>
            <a:bodyPr wrap="square" lIns="0" tIns="0" rIns="0" bIns="0" rtlCol="0"/>
            <a:lstStyle/>
            <a:p>
              <a:endParaRPr kern="0">
                <a:solidFill>
                  <a:sysClr val="windowText" lastClr="000000"/>
                </a:solidFill>
              </a:endParaRPr>
            </a:p>
          </p:txBody>
        </p:sp>
      </p:grpSp>
      <p:sp>
        <p:nvSpPr>
          <p:cNvPr id="12" name="object 12"/>
          <p:cNvSpPr txBox="1"/>
          <p:nvPr/>
        </p:nvSpPr>
        <p:spPr>
          <a:xfrm>
            <a:off x="7136878" y="505459"/>
            <a:ext cx="190450" cy="299720"/>
          </a:xfrm>
          <a:prstGeom prst="rect">
            <a:avLst/>
          </a:prstGeom>
        </p:spPr>
        <p:txBody>
          <a:bodyPr vert="horz" wrap="square" lIns="0" tIns="12700" rIns="0" bIns="0" rtlCol="0">
            <a:spAutoFit/>
          </a:bodyPr>
          <a:lstStyle/>
          <a:p>
            <a:pPr marL="12700">
              <a:spcBef>
                <a:spcPts val="100"/>
              </a:spcBef>
            </a:pPr>
            <a:r>
              <a:rPr kern="0" spc="-50" dirty="0">
                <a:solidFill>
                  <a:sysClr val="windowText" lastClr="000000"/>
                </a:solidFill>
                <a:latin typeface="Times New Roman"/>
                <a:cs typeface="Times New Roman"/>
              </a:rPr>
              <a:t>A</a:t>
            </a:r>
            <a:endParaRPr kern="0">
              <a:solidFill>
                <a:sysClr val="windowText" lastClr="000000"/>
              </a:solidFill>
              <a:latin typeface="Times New Roman"/>
              <a:cs typeface="Times New Roman"/>
            </a:endParaRPr>
          </a:p>
        </p:txBody>
      </p:sp>
      <p:sp>
        <p:nvSpPr>
          <p:cNvPr id="13" name="object 13"/>
          <p:cNvSpPr txBox="1"/>
          <p:nvPr/>
        </p:nvSpPr>
        <p:spPr>
          <a:xfrm>
            <a:off x="6692264" y="1888492"/>
            <a:ext cx="931937" cy="289823"/>
          </a:xfrm>
          <a:prstGeom prst="rect">
            <a:avLst/>
          </a:prstGeom>
        </p:spPr>
        <p:txBody>
          <a:bodyPr vert="horz" wrap="square" lIns="0" tIns="12700" rIns="0" bIns="0" rtlCol="0">
            <a:spAutoFit/>
          </a:bodyPr>
          <a:lstStyle/>
          <a:p>
            <a:pPr marL="38100">
              <a:spcBef>
                <a:spcPts val="100"/>
              </a:spcBef>
            </a:pPr>
            <a:r>
              <a:rPr kern="0" spc="85" dirty="0">
                <a:solidFill>
                  <a:sysClr val="windowText" lastClr="000000"/>
                </a:solidFill>
                <a:latin typeface="Cambria Math"/>
                <a:cs typeface="Cambria Math"/>
              </a:rPr>
              <a:t>R</a:t>
            </a:r>
            <a:r>
              <a:rPr sz="1950" kern="0" spc="127" baseline="-14957" dirty="0">
                <a:solidFill>
                  <a:sysClr val="windowText" lastClr="000000"/>
                </a:solidFill>
                <a:latin typeface="Cambria Math"/>
                <a:cs typeface="Cambria Math"/>
              </a:rPr>
              <a:t>A</a:t>
            </a:r>
            <a:r>
              <a:rPr sz="1950" kern="0" spc="337" baseline="-14957" dirty="0">
                <a:solidFill>
                  <a:sysClr val="windowText" lastClr="000000"/>
                </a:solidFill>
                <a:latin typeface="Cambria Math"/>
                <a:cs typeface="Cambria Math"/>
              </a:rPr>
              <a:t> </a:t>
            </a:r>
            <a:r>
              <a:rPr kern="0" dirty="0">
                <a:solidFill>
                  <a:sysClr val="windowText" lastClr="000000"/>
                </a:solidFill>
                <a:latin typeface="Times New Roman"/>
                <a:cs typeface="Times New Roman"/>
              </a:rPr>
              <a:t>= 5</a:t>
            </a:r>
            <a:r>
              <a:rPr kern="0" spc="5" dirty="0">
                <a:solidFill>
                  <a:sysClr val="windowText" lastClr="000000"/>
                </a:solidFill>
                <a:latin typeface="Times New Roman"/>
                <a:cs typeface="Times New Roman"/>
              </a:rPr>
              <a:t>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14" name="object 14"/>
          <p:cNvSpPr txBox="1"/>
          <p:nvPr/>
        </p:nvSpPr>
        <p:spPr>
          <a:xfrm>
            <a:off x="8924854" y="1638816"/>
            <a:ext cx="1059539" cy="352019"/>
          </a:xfrm>
          <a:prstGeom prst="rect">
            <a:avLst/>
          </a:prstGeom>
        </p:spPr>
        <p:txBody>
          <a:bodyPr vert="horz" wrap="square" lIns="0" tIns="13335" rIns="0" bIns="0" rtlCol="0">
            <a:spAutoFit/>
          </a:bodyPr>
          <a:lstStyle/>
          <a:p>
            <a:pPr marL="38100">
              <a:spcBef>
                <a:spcPts val="105"/>
              </a:spcBef>
            </a:pPr>
            <a:r>
              <a:rPr sz="2200" kern="0" dirty="0">
                <a:solidFill>
                  <a:sysClr val="windowText" lastClr="000000"/>
                </a:solidFill>
                <a:latin typeface="Times New Roman"/>
                <a:cs typeface="Times New Roman"/>
              </a:rPr>
              <a:t>∑</a:t>
            </a:r>
            <a:r>
              <a:rPr sz="2200" kern="0" spc="-10" dirty="0">
                <a:solidFill>
                  <a:sysClr val="windowText" lastClr="000000"/>
                </a:solidFill>
                <a:latin typeface="Times New Roman"/>
                <a:cs typeface="Times New Roman"/>
              </a:rPr>
              <a:t> </a:t>
            </a:r>
            <a:r>
              <a:rPr sz="2200" kern="0" spc="50" dirty="0">
                <a:solidFill>
                  <a:sysClr val="windowText" lastClr="000000"/>
                </a:solidFill>
                <a:latin typeface="Cambria Math"/>
                <a:cs typeface="Cambria Math"/>
              </a:rPr>
              <a:t>F</a:t>
            </a:r>
            <a:r>
              <a:rPr sz="2400" kern="0" spc="75" baseline="-15625" dirty="0">
                <a:solidFill>
                  <a:sysClr val="windowText" lastClr="000000"/>
                </a:solidFill>
                <a:latin typeface="Cambria Math"/>
                <a:cs typeface="Cambria Math"/>
              </a:rPr>
              <a:t>y</a:t>
            </a:r>
            <a:r>
              <a:rPr sz="2400" kern="0" spc="419" baseline="-15625" dirty="0">
                <a:solidFill>
                  <a:sysClr val="windowText" lastClr="000000"/>
                </a:solidFill>
                <a:latin typeface="Cambria Math"/>
                <a:cs typeface="Cambria Math"/>
              </a:rPr>
              <a:t> </a:t>
            </a:r>
            <a:r>
              <a:rPr sz="2200" kern="0" dirty="0">
                <a:solidFill>
                  <a:sysClr val="windowText" lastClr="000000"/>
                </a:solidFill>
                <a:latin typeface="Times New Roman"/>
                <a:cs typeface="Times New Roman"/>
              </a:rPr>
              <a:t>=</a:t>
            </a:r>
            <a:r>
              <a:rPr sz="2200" kern="0" spc="-5" dirty="0">
                <a:solidFill>
                  <a:sysClr val="windowText" lastClr="000000"/>
                </a:solidFill>
                <a:latin typeface="Times New Roman"/>
                <a:cs typeface="Times New Roman"/>
              </a:rPr>
              <a:t> </a:t>
            </a:r>
            <a:r>
              <a:rPr sz="2200" kern="0" spc="-50" dirty="0">
                <a:solidFill>
                  <a:sysClr val="windowText" lastClr="000000"/>
                </a:solidFill>
                <a:latin typeface="Times New Roman"/>
                <a:cs typeface="Times New Roman"/>
              </a:rPr>
              <a:t>0</a:t>
            </a:r>
            <a:endParaRPr sz="2200" kern="0">
              <a:solidFill>
                <a:sysClr val="windowText" lastClr="000000"/>
              </a:solidFill>
              <a:latin typeface="Times New Roman"/>
              <a:cs typeface="Times New Roman"/>
            </a:endParaRPr>
          </a:p>
        </p:txBody>
      </p:sp>
      <p:sp>
        <p:nvSpPr>
          <p:cNvPr id="15" name="object 15"/>
          <p:cNvSpPr txBox="1"/>
          <p:nvPr/>
        </p:nvSpPr>
        <p:spPr>
          <a:xfrm>
            <a:off x="9891808" y="2182622"/>
            <a:ext cx="168231" cy="259686"/>
          </a:xfrm>
          <a:prstGeom prst="rect">
            <a:avLst/>
          </a:prstGeom>
        </p:spPr>
        <p:txBody>
          <a:bodyPr vert="horz" wrap="square" lIns="0" tIns="13335" rIns="0" bIns="0" rtlCol="0">
            <a:spAutoFit/>
          </a:bodyPr>
          <a:lstStyle/>
          <a:p>
            <a:pPr marL="12700">
              <a:spcBef>
                <a:spcPts val="105"/>
              </a:spcBef>
            </a:pPr>
            <a:r>
              <a:rPr sz="1600" kern="0" spc="70" dirty="0">
                <a:solidFill>
                  <a:srgbClr val="404040"/>
                </a:solidFill>
                <a:latin typeface="Cambria Math"/>
                <a:cs typeface="Cambria Math"/>
              </a:rPr>
              <a:t>A</a:t>
            </a:r>
            <a:endParaRPr sz="1600" kern="0">
              <a:solidFill>
                <a:sysClr val="windowText" lastClr="000000"/>
              </a:solidFill>
              <a:latin typeface="Cambria Math"/>
              <a:cs typeface="Cambria Math"/>
            </a:endParaRPr>
          </a:p>
        </p:txBody>
      </p:sp>
      <p:sp>
        <p:nvSpPr>
          <p:cNvPr id="16" name="object 16"/>
          <p:cNvSpPr txBox="1"/>
          <p:nvPr/>
        </p:nvSpPr>
        <p:spPr>
          <a:xfrm>
            <a:off x="8950247" y="2050057"/>
            <a:ext cx="1557249" cy="351378"/>
          </a:xfrm>
          <a:prstGeom prst="rect">
            <a:avLst/>
          </a:prstGeom>
        </p:spPr>
        <p:txBody>
          <a:bodyPr vert="horz" wrap="square" lIns="0" tIns="12700" rIns="0" bIns="0" rtlCol="0">
            <a:spAutoFit/>
          </a:bodyPr>
          <a:lstStyle/>
          <a:p>
            <a:pPr marL="12700">
              <a:spcBef>
                <a:spcPts val="100"/>
              </a:spcBef>
              <a:tabLst>
                <a:tab pos="1177290" algn="l"/>
              </a:tabLst>
            </a:pPr>
            <a:r>
              <a:rPr sz="2200" kern="0" dirty="0">
                <a:solidFill>
                  <a:sysClr val="windowText" lastClr="000000"/>
                </a:solidFill>
                <a:latin typeface="Times New Roman"/>
                <a:cs typeface="Times New Roman"/>
              </a:rPr>
              <a:t>=&gt;</a:t>
            </a:r>
            <a:r>
              <a:rPr sz="2200" kern="0" spc="-1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5</a:t>
            </a:r>
            <a:r>
              <a:rPr sz="2200" kern="0" spc="-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 </a:t>
            </a:r>
            <a:r>
              <a:rPr sz="2200" kern="0" spc="-50" dirty="0">
                <a:solidFill>
                  <a:srgbClr val="404040"/>
                </a:solidFill>
                <a:latin typeface="Cambria Math"/>
                <a:cs typeface="Cambria Math"/>
              </a:rPr>
              <a:t>R</a:t>
            </a:r>
            <a:r>
              <a:rPr sz="2200" kern="0" dirty="0">
                <a:solidFill>
                  <a:srgbClr val="404040"/>
                </a:solidFill>
                <a:latin typeface="Cambria Math"/>
                <a:cs typeface="Cambria Math"/>
              </a:rPr>
              <a:t>	</a:t>
            </a:r>
            <a:r>
              <a:rPr sz="2200" kern="0" dirty="0">
                <a:solidFill>
                  <a:sysClr val="windowText" lastClr="000000"/>
                </a:solidFill>
                <a:latin typeface="Times New Roman"/>
                <a:cs typeface="Times New Roman"/>
              </a:rPr>
              <a:t>=</a:t>
            </a:r>
            <a:r>
              <a:rPr sz="2200" kern="0" spc="-5" dirty="0">
                <a:solidFill>
                  <a:sysClr val="windowText" lastClr="000000"/>
                </a:solidFill>
                <a:latin typeface="Times New Roman"/>
                <a:cs typeface="Times New Roman"/>
              </a:rPr>
              <a:t> </a:t>
            </a:r>
            <a:r>
              <a:rPr sz="2200" kern="0" spc="-50" dirty="0">
                <a:solidFill>
                  <a:sysClr val="windowText" lastClr="000000"/>
                </a:solidFill>
                <a:latin typeface="Times New Roman"/>
                <a:cs typeface="Times New Roman"/>
              </a:rPr>
              <a:t>0</a:t>
            </a:r>
            <a:endParaRPr sz="2200" kern="0">
              <a:solidFill>
                <a:sysClr val="windowText" lastClr="000000"/>
              </a:solidFill>
              <a:latin typeface="Times New Roman"/>
              <a:cs typeface="Times New Roman"/>
            </a:endParaRPr>
          </a:p>
        </p:txBody>
      </p:sp>
      <p:sp>
        <p:nvSpPr>
          <p:cNvPr id="17" name="object 17"/>
          <p:cNvSpPr txBox="1"/>
          <p:nvPr/>
        </p:nvSpPr>
        <p:spPr>
          <a:xfrm>
            <a:off x="8924854" y="2445515"/>
            <a:ext cx="1576929" cy="351378"/>
          </a:xfrm>
          <a:prstGeom prst="rect">
            <a:avLst/>
          </a:prstGeom>
        </p:spPr>
        <p:txBody>
          <a:bodyPr vert="horz" wrap="square" lIns="0" tIns="12700" rIns="0" bIns="0" rtlCol="0">
            <a:spAutoFit/>
          </a:bodyPr>
          <a:lstStyle/>
          <a:p>
            <a:pPr marL="38100">
              <a:spcBef>
                <a:spcPts val="100"/>
              </a:spcBef>
            </a:pPr>
            <a:r>
              <a:rPr sz="2200" kern="0" dirty="0">
                <a:solidFill>
                  <a:sysClr val="windowText" lastClr="000000"/>
                </a:solidFill>
                <a:latin typeface="Times New Roman"/>
                <a:cs typeface="Times New Roman"/>
              </a:rPr>
              <a:t>=&gt;</a:t>
            </a:r>
            <a:r>
              <a:rPr sz="2200" kern="0" spc="-10" dirty="0">
                <a:solidFill>
                  <a:sysClr val="windowText" lastClr="000000"/>
                </a:solidFill>
                <a:latin typeface="Times New Roman"/>
                <a:cs typeface="Times New Roman"/>
              </a:rPr>
              <a:t> </a:t>
            </a:r>
            <a:r>
              <a:rPr sz="2200" kern="0" spc="100" dirty="0">
                <a:solidFill>
                  <a:srgbClr val="404040"/>
                </a:solidFill>
                <a:latin typeface="Cambria Math"/>
                <a:cs typeface="Cambria Math"/>
              </a:rPr>
              <a:t>R</a:t>
            </a:r>
            <a:r>
              <a:rPr sz="2400" kern="0" spc="150" baseline="-15625" dirty="0">
                <a:solidFill>
                  <a:srgbClr val="404040"/>
                </a:solidFill>
                <a:latin typeface="Cambria Math"/>
                <a:cs typeface="Cambria Math"/>
              </a:rPr>
              <a:t>A</a:t>
            </a:r>
            <a:r>
              <a:rPr sz="2400" kern="0" spc="427" baseline="-15625" dirty="0">
                <a:solidFill>
                  <a:srgbClr val="404040"/>
                </a:solidFill>
                <a:latin typeface="Cambria Math"/>
                <a:cs typeface="Cambria Math"/>
              </a:rPr>
              <a:t> </a:t>
            </a:r>
            <a:r>
              <a:rPr sz="2200" kern="0" dirty="0">
                <a:solidFill>
                  <a:sysClr val="windowText" lastClr="000000"/>
                </a:solidFill>
                <a:latin typeface="Times New Roman"/>
                <a:cs typeface="Times New Roman"/>
              </a:rPr>
              <a:t>=</a:t>
            </a:r>
            <a:r>
              <a:rPr sz="2200" kern="0" spc="-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5</a:t>
            </a:r>
            <a:r>
              <a:rPr sz="2200" kern="0" spc="-5" dirty="0">
                <a:solidFill>
                  <a:sysClr val="windowText" lastClr="000000"/>
                </a:solidFill>
                <a:latin typeface="Times New Roman"/>
                <a:cs typeface="Times New Roman"/>
              </a:rPr>
              <a:t> </a:t>
            </a:r>
            <a:r>
              <a:rPr sz="2200" kern="0" spc="-25" dirty="0">
                <a:solidFill>
                  <a:sysClr val="windowText" lastClr="000000"/>
                </a:solidFill>
                <a:latin typeface="Times New Roman"/>
                <a:cs typeface="Times New Roman"/>
              </a:rPr>
              <a:t>K.</a:t>
            </a:r>
            <a:endParaRPr sz="2200" kern="0">
              <a:solidFill>
                <a:sysClr val="windowText" lastClr="000000"/>
              </a:solidFill>
              <a:latin typeface="Times New Roman"/>
              <a:cs typeface="Times New Roman"/>
            </a:endParaRPr>
          </a:p>
        </p:txBody>
      </p:sp>
      <p:grpSp>
        <p:nvGrpSpPr>
          <p:cNvPr id="18" name="object 18"/>
          <p:cNvGrpSpPr/>
          <p:nvPr/>
        </p:nvGrpSpPr>
        <p:grpSpPr>
          <a:xfrm>
            <a:off x="7600565" y="941117"/>
            <a:ext cx="340271" cy="546735"/>
            <a:chOff x="7600950" y="941069"/>
            <a:chExt cx="340360" cy="546735"/>
          </a:xfrm>
        </p:grpSpPr>
        <p:sp>
          <p:nvSpPr>
            <p:cNvPr id="19" name="object 19"/>
            <p:cNvSpPr/>
            <p:nvPr/>
          </p:nvSpPr>
          <p:spPr>
            <a:xfrm>
              <a:off x="7600950" y="1153921"/>
              <a:ext cx="340360" cy="334010"/>
            </a:xfrm>
            <a:custGeom>
              <a:avLst/>
              <a:gdLst/>
              <a:ahLst/>
              <a:cxnLst/>
              <a:rect l="l" t="t" r="r" b="b"/>
              <a:pathLst>
                <a:path w="340359" h="334009">
                  <a:moveTo>
                    <a:pt x="339851" y="0"/>
                  </a:moveTo>
                  <a:lnTo>
                    <a:pt x="321135" y="69782"/>
                  </a:lnTo>
                  <a:lnTo>
                    <a:pt x="298784" y="101517"/>
                  </a:lnTo>
                  <a:lnTo>
                    <a:pt x="268700" y="130397"/>
                  </a:lnTo>
                  <a:lnTo>
                    <a:pt x="231579" y="155860"/>
                  </a:lnTo>
                  <a:lnTo>
                    <a:pt x="188118" y="177343"/>
                  </a:lnTo>
                  <a:lnTo>
                    <a:pt x="139014" y="194284"/>
                  </a:lnTo>
                  <a:lnTo>
                    <a:pt x="84963" y="206120"/>
                  </a:lnTo>
                  <a:lnTo>
                    <a:pt x="84963" y="163702"/>
                  </a:lnTo>
                  <a:lnTo>
                    <a:pt x="0" y="255397"/>
                  </a:lnTo>
                  <a:lnTo>
                    <a:pt x="84963" y="333628"/>
                  </a:lnTo>
                  <a:lnTo>
                    <a:pt x="84963" y="291083"/>
                  </a:lnTo>
                  <a:lnTo>
                    <a:pt x="138977" y="279247"/>
                  </a:lnTo>
                  <a:lnTo>
                    <a:pt x="188065" y="262306"/>
                  </a:lnTo>
                  <a:lnTo>
                    <a:pt x="231523" y="240823"/>
                  </a:lnTo>
                  <a:lnTo>
                    <a:pt x="268652" y="215360"/>
                  </a:lnTo>
                  <a:lnTo>
                    <a:pt x="298750" y="186480"/>
                  </a:lnTo>
                  <a:lnTo>
                    <a:pt x="321117" y="154745"/>
                  </a:lnTo>
                  <a:lnTo>
                    <a:pt x="339851" y="84962"/>
                  </a:lnTo>
                  <a:lnTo>
                    <a:pt x="339851" y="0"/>
                  </a:lnTo>
                  <a:close/>
                </a:path>
              </a:pathLst>
            </a:custGeom>
            <a:solidFill>
              <a:srgbClr val="FF0000"/>
            </a:solidFill>
          </p:spPr>
          <p:txBody>
            <a:bodyPr wrap="square" lIns="0" tIns="0" rIns="0" bIns="0" rtlCol="0"/>
            <a:lstStyle/>
            <a:p>
              <a:endParaRPr kern="0">
                <a:solidFill>
                  <a:sysClr val="windowText" lastClr="000000"/>
                </a:solidFill>
              </a:endParaRPr>
            </a:p>
          </p:txBody>
        </p:sp>
        <p:sp>
          <p:nvSpPr>
            <p:cNvPr id="20" name="object 20"/>
            <p:cNvSpPr/>
            <p:nvPr/>
          </p:nvSpPr>
          <p:spPr>
            <a:xfrm>
              <a:off x="7600950" y="941069"/>
              <a:ext cx="340360" cy="255904"/>
            </a:xfrm>
            <a:custGeom>
              <a:avLst/>
              <a:gdLst/>
              <a:ahLst/>
              <a:cxnLst/>
              <a:rect l="l" t="t" r="r" b="b"/>
              <a:pathLst>
                <a:path w="340359" h="255905">
                  <a:moveTo>
                    <a:pt x="0" y="0"/>
                  </a:moveTo>
                  <a:lnTo>
                    <a:pt x="0" y="84962"/>
                  </a:lnTo>
                  <a:lnTo>
                    <a:pt x="59366" y="88218"/>
                  </a:lnTo>
                  <a:lnTo>
                    <a:pt x="115645" y="97645"/>
                  </a:lnTo>
                  <a:lnTo>
                    <a:pt x="167846" y="112736"/>
                  </a:lnTo>
                  <a:lnTo>
                    <a:pt x="214979" y="132984"/>
                  </a:lnTo>
                  <a:lnTo>
                    <a:pt x="256051" y="157882"/>
                  </a:lnTo>
                  <a:lnTo>
                    <a:pt x="290071" y="186922"/>
                  </a:lnTo>
                  <a:lnTo>
                    <a:pt x="316049" y="219596"/>
                  </a:lnTo>
                  <a:lnTo>
                    <a:pt x="332994" y="255396"/>
                  </a:lnTo>
                  <a:lnTo>
                    <a:pt x="339821" y="217218"/>
                  </a:lnTo>
                  <a:lnTo>
                    <a:pt x="321761" y="144300"/>
                  </a:lnTo>
                  <a:lnTo>
                    <a:pt x="298372" y="110984"/>
                  </a:lnTo>
                  <a:lnTo>
                    <a:pt x="266410" y="80714"/>
                  </a:lnTo>
                  <a:lnTo>
                    <a:pt x="226624" y="54200"/>
                  </a:lnTo>
                  <a:lnTo>
                    <a:pt x="179764" y="32155"/>
                  </a:lnTo>
                  <a:lnTo>
                    <a:pt x="126578" y="15290"/>
                  </a:lnTo>
                  <a:lnTo>
                    <a:pt x="67818" y="4317"/>
                  </a:lnTo>
                  <a:lnTo>
                    <a:pt x="17043" y="263"/>
                  </a:lnTo>
                  <a:lnTo>
                    <a:pt x="0" y="0"/>
                  </a:lnTo>
                  <a:close/>
                </a:path>
              </a:pathLst>
            </a:custGeom>
            <a:solidFill>
              <a:srgbClr val="CD0000"/>
            </a:solidFill>
          </p:spPr>
          <p:txBody>
            <a:bodyPr wrap="square" lIns="0" tIns="0" rIns="0" bIns="0" rtlCol="0"/>
            <a:lstStyle/>
            <a:p>
              <a:endParaRPr kern="0">
                <a:solidFill>
                  <a:sysClr val="windowText" lastClr="000000"/>
                </a:solidFill>
              </a:endParaRPr>
            </a:p>
          </p:txBody>
        </p:sp>
      </p:grpSp>
      <p:sp>
        <p:nvSpPr>
          <p:cNvPr id="21" name="object 21"/>
          <p:cNvSpPr txBox="1"/>
          <p:nvPr/>
        </p:nvSpPr>
        <p:spPr>
          <a:xfrm>
            <a:off x="8015488" y="1041932"/>
            <a:ext cx="1354736" cy="289823"/>
          </a:xfrm>
          <a:prstGeom prst="rect">
            <a:avLst/>
          </a:prstGeom>
        </p:spPr>
        <p:txBody>
          <a:bodyPr vert="horz" wrap="square" lIns="0" tIns="12700" rIns="0" bIns="0" rtlCol="0">
            <a:spAutoFit/>
          </a:bodyPr>
          <a:lstStyle/>
          <a:p>
            <a:pPr marL="38100">
              <a:spcBef>
                <a:spcPts val="100"/>
              </a:spcBef>
            </a:pPr>
            <a:r>
              <a:rPr kern="0" spc="50" dirty="0">
                <a:solidFill>
                  <a:sysClr val="windowText" lastClr="000000"/>
                </a:solidFill>
                <a:latin typeface="Cambria Math"/>
                <a:cs typeface="Cambria Math"/>
              </a:rPr>
              <a:t>M</a:t>
            </a:r>
            <a:r>
              <a:rPr sz="1950" kern="0" spc="75" baseline="-14957" dirty="0">
                <a:solidFill>
                  <a:sysClr val="windowText" lastClr="000000"/>
                </a:solidFill>
                <a:latin typeface="Cambria Math"/>
                <a:cs typeface="Cambria Math"/>
              </a:rPr>
              <a:t>A</a:t>
            </a:r>
            <a:r>
              <a:rPr sz="1950" kern="0" spc="337" baseline="-14957" dirty="0">
                <a:solidFill>
                  <a:sysClr val="windowText" lastClr="000000"/>
                </a:solidFill>
                <a:latin typeface="Cambria Math"/>
                <a:cs typeface="Cambria Math"/>
              </a:rPr>
              <a:t> </a:t>
            </a:r>
            <a:r>
              <a:rPr kern="0" dirty="0">
                <a:solidFill>
                  <a:sysClr val="windowText" lastClr="000000"/>
                </a:solidFill>
                <a:latin typeface="Times New Roman"/>
                <a:cs typeface="Times New Roman"/>
              </a:rPr>
              <a:t>=</a:t>
            </a:r>
            <a:r>
              <a:rPr kern="0" spc="5" dirty="0">
                <a:solidFill>
                  <a:sysClr val="windowText" lastClr="000000"/>
                </a:solidFill>
                <a:latin typeface="Times New Roman"/>
                <a:cs typeface="Times New Roman"/>
              </a:rPr>
              <a:t> </a:t>
            </a:r>
            <a:r>
              <a:rPr kern="0" dirty="0">
                <a:solidFill>
                  <a:sysClr val="windowText" lastClr="000000"/>
                </a:solidFill>
                <a:latin typeface="Times New Roman"/>
                <a:cs typeface="Times New Roman"/>
              </a:rPr>
              <a:t>50</a:t>
            </a:r>
            <a:r>
              <a:rPr kern="0" spc="5"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K-</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p:txBody>
      </p:sp>
      <p:sp>
        <p:nvSpPr>
          <p:cNvPr id="22" name="object 22"/>
          <p:cNvSpPr txBox="1"/>
          <p:nvPr/>
        </p:nvSpPr>
        <p:spPr>
          <a:xfrm>
            <a:off x="8924824" y="3556565"/>
            <a:ext cx="2192084" cy="814325"/>
          </a:xfrm>
          <a:prstGeom prst="rect">
            <a:avLst/>
          </a:prstGeom>
        </p:spPr>
        <p:txBody>
          <a:bodyPr vert="horz" wrap="square" lIns="0" tIns="72390" rIns="0" bIns="0" rtlCol="0">
            <a:spAutoFit/>
          </a:bodyPr>
          <a:lstStyle/>
          <a:p>
            <a:pPr marL="38100">
              <a:spcBef>
                <a:spcPts val="570"/>
              </a:spcBef>
            </a:pPr>
            <a:r>
              <a:rPr sz="2200" kern="0" dirty="0">
                <a:solidFill>
                  <a:sysClr val="windowText" lastClr="000000"/>
                </a:solidFill>
                <a:latin typeface="Times New Roman"/>
                <a:cs typeface="Times New Roman"/>
              </a:rPr>
              <a:t>∑</a:t>
            </a:r>
            <a:r>
              <a:rPr sz="2200" kern="0" spc="20" dirty="0">
                <a:solidFill>
                  <a:sysClr val="windowText" lastClr="000000"/>
                </a:solidFill>
                <a:latin typeface="Times New Roman"/>
                <a:cs typeface="Times New Roman"/>
              </a:rPr>
              <a:t> </a:t>
            </a:r>
            <a:r>
              <a:rPr sz="2200" kern="0" dirty="0">
                <a:solidFill>
                  <a:sysClr val="windowText" lastClr="000000"/>
                </a:solidFill>
                <a:latin typeface="Cambria Math"/>
                <a:cs typeface="Cambria Math"/>
              </a:rPr>
              <a:t>M</a:t>
            </a:r>
            <a:r>
              <a:rPr sz="2400" kern="0" baseline="-15625" dirty="0">
                <a:solidFill>
                  <a:sysClr val="windowText" lastClr="000000"/>
                </a:solidFill>
                <a:latin typeface="Cambria Math"/>
                <a:cs typeface="Cambria Math"/>
              </a:rPr>
              <a:t>A</a:t>
            </a:r>
            <a:r>
              <a:rPr sz="2400" kern="0" spc="494" baseline="-15625" dirty="0">
                <a:solidFill>
                  <a:sysClr val="windowText" lastClr="000000"/>
                </a:solidFill>
                <a:latin typeface="Cambria Math"/>
                <a:cs typeface="Cambria Math"/>
              </a:rPr>
              <a:t> </a:t>
            </a:r>
            <a:r>
              <a:rPr sz="2200" kern="0" dirty="0">
                <a:solidFill>
                  <a:sysClr val="windowText" lastClr="000000"/>
                </a:solidFill>
                <a:latin typeface="Times New Roman"/>
                <a:cs typeface="Times New Roman"/>
              </a:rPr>
              <a:t>=</a:t>
            </a:r>
            <a:r>
              <a:rPr sz="2200" kern="0" spc="25" dirty="0">
                <a:solidFill>
                  <a:sysClr val="windowText" lastClr="000000"/>
                </a:solidFill>
                <a:latin typeface="Times New Roman"/>
                <a:cs typeface="Times New Roman"/>
              </a:rPr>
              <a:t> </a:t>
            </a:r>
            <a:r>
              <a:rPr sz="2200" kern="0" spc="-50" dirty="0">
                <a:solidFill>
                  <a:sysClr val="windowText" lastClr="000000"/>
                </a:solidFill>
                <a:latin typeface="Times New Roman"/>
                <a:cs typeface="Times New Roman"/>
              </a:rPr>
              <a:t>0</a:t>
            </a:r>
            <a:endParaRPr sz="2200" kern="0">
              <a:solidFill>
                <a:sysClr val="windowText" lastClr="000000"/>
              </a:solidFill>
              <a:latin typeface="Times New Roman"/>
              <a:cs typeface="Times New Roman"/>
            </a:endParaRPr>
          </a:p>
          <a:p>
            <a:pPr marL="38100">
              <a:spcBef>
                <a:spcPts val="475"/>
              </a:spcBef>
            </a:pPr>
            <a:r>
              <a:rPr sz="2200" kern="0" dirty="0">
                <a:solidFill>
                  <a:sysClr val="windowText" lastClr="000000"/>
                </a:solidFill>
                <a:latin typeface="Times New Roman"/>
                <a:cs typeface="Times New Roman"/>
              </a:rPr>
              <a:t>=&gt;</a:t>
            </a:r>
            <a:r>
              <a:rPr sz="2200" kern="0" spc="-2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5</a:t>
            </a:r>
            <a:r>
              <a:rPr sz="2200" kern="0" spc="-1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x</a:t>
            </a:r>
            <a:r>
              <a:rPr sz="2200" kern="0" spc="-20"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10</a:t>
            </a:r>
            <a:r>
              <a:rPr sz="2200" kern="0" spc="-1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a:t>
            </a:r>
            <a:r>
              <a:rPr sz="2200" kern="0" spc="-10" dirty="0">
                <a:solidFill>
                  <a:sysClr val="windowText" lastClr="000000"/>
                </a:solidFill>
                <a:latin typeface="Times New Roman"/>
                <a:cs typeface="Times New Roman"/>
              </a:rPr>
              <a:t> </a:t>
            </a:r>
            <a:r>
              <a:rPr sz="2200" kern="0" dirty="0">
                <a:solidFill>
                  <a:srgbClr val="404040"/>
                </a:solidFill>
                <a:latin typeface="Cambria Math"/>
                <a:cs typeface="Cambria Math"/>
              </a:rPr>
              <a:t>M</a:t>
            </a:r>
            <a:r>
              <a:rPr sz="2400" kern="0" baseline="-15625" dirty="0">
                <a:solidFill>
                  <a:srgbClr val="404040"/>
                </a:solidFill>
                <a:latin typeface="Cambria Math"/>
                <a:cs typeface="Cambria Math"/>
              </a:rPr>
              <a:t>𝐴</a:t>
            </a:r>
            <a:r>
              <a:rPr sz="2400" kern="0" spc="434" baseline="-15625" dirty="0">
                <a:solidFill>
                  <a:srgbClr val="404040"/>
                </a:solidFill>
                <a:latin typeface="Cambria Math"/>
                <a:cs typeface="Cambria Math"/>
              </a:rPr>
              <a:t> </a:t>
            </a:r>
            <a:r>
              <a:rPr sz="2200" kern="0" dirty="0">
                <a:solidFill>
                  <a:sysClr val="windowText" lastClr="000000"/>
                </a:solidFill>
                <a:latin typeface="Times New Roman"/>
                <a:cs typeface="Times New Roman"/>
              </a:rPr>
              <a:t>=</a:t>
            </a:r>
            <a:r>
              <a:rPr sz="2200" kern="0" spc="-15" dirty="0">
                <a:solidFill>
                  <a:sysClr val="windowText" lastClr="000000"/>
                </a:solidFill>
                <a:latin typeface="Times New Roman"/>
                <a:cs typeface="Times New Roman"/>
              </a:rPr>
              <a:t> </a:t>
            </a:r>
            <a:r>
              <a:rPr sz="2200" kern="0" spc="-50" dirty="0">
                <a:solidFill>
                  <a:sysClr val="windowText" lastClr="000000"/>
                </a:solidFill>
                <a:latin typeface="Times New Roman"/>
                <a:cs typeface="Times New Roman"/>
              </a:rPr>
              <a:t>0</a:t>
            </a:r>
            <a:endParaRPr sz="2200" kern="0">
              <a:solidFill>
                <a:sysClr val="windowText" lastClr="000000"/>
              </a:solidFill>
              <a:latin typeface="Times New Roman"/>
              <a:cs typeface="Times New Roman"/>
            </a:endParaRPr>
          </a:p>
        </p:txBody>
      </p:sp>
      <p:sp>
        <p:nvSpPr>
          <p:cNvPr id="23" name="object 23"/>
          <p:cNvSpPr txBox="1"/>
          <p:nvPr/>
        </p:nvSpPr>
        <p:spPr>
          <a:xfrm>
            <a:off x="9548262" y="4539234"/>
            <a:ext cx="160613" cy="259686"/>
          </a:xfrm>
          <a:prstGeom prst="rect">
            <a:avLst/>
          </a:prstGeom>
        </p:spPr>
        <p:txBody>
          <a:bodyPr vert="horz" wrap="square" lIns="0" tIns="13335" rIns="0" bIns="0" rtlCol="0">
            <a:spAutoFit/>
          </a:bodyPr>
          <a:lstStyle/>
          <a:p>
            <a:pPr marL="12700">
              <a:spcBef>
                <a:spcPts val="105"/>
              </a:spcBef>
            </a:pPr>
            <a:r>
              <a:rPr sz="1600" kern="0" dirty="0">
                <a:solidFill>
                  <a:srgbClr val="404040"/>
                </a:solidFill>
                <a:latin typeface="Cambria Math"/>
                <a:cs typeface="Cambria Math"/>
              </a:rPr>
              <a:t>𝐴</a:t>
            </a:r>
            <a:endParaRPr sz="1600" kern="0">
              <a:solidFill>
                <a:sysClr val="windowText" lastClr="000000"/>
              </a:solidFill>
              <a:latin typeface="Cambria Math"/>
              <a:cs typeface="Cambria Math"/>
            </a:endParaRPr>
          </a:p>
        </p:txBody>
      </p:sp>
      <p:sp>
        <p:nvSpPr>
          <p:cNvPr id="24" name="object 24"/>
          <p:cNvSpPr txBox="1"/>
          <p:nvPr/>
        </p:nvSpPr>
        <p:spPr>
          <a:xfrm>
            <a:off x="8950246" y="4406650"/>
            <a:ext cx="1954655" cy="351378"/>
          </a:xfrm>
          <a:prstGeom prst="rect">
            <a:avLst/>
          </a:prstGeom>
        </p:spPr>
        <p:txBody>
          <a:bodyPr vert="horz" wrap="square" lIns="0" tIns="12700" rIns="0" bIns="0" rtlCol="0">
            <a:spAutoFit/>
          </a:bodyPr>
          <a:lstStyle/>
          <a:p>
            <a:pPr marL="12700">
              <a:spcBef>
                <a:spcPts val="100"/>
              </a:spcBef>
              <a:tabLst>
                <a:tab pos="829944" algn="l"/>
              </a:tabLst>
            </a:pPr>
            <a:r>
              <a:rPr sz="2200" kern="0" dirty="0">
                <a:solidFill>
                  <a:sysClr val="windowText" lastClr="000000"/>
                </a:solidFill>
                <a:latin typeface="Times New Roman"/>
                <a:cs typeface="Times New Roman"/>
              </a:rPr>
              <a:t>=&gt;</a:t>
            </a:r>
            <a:r>
              <a:rPr sz="2200" kern="0" spc="-10" dirty="0">
                <a:solidFill>
                  <a:sysClr val="windowText" lastClr="000000"/>
                </a:solidFill>
                <a:latin typeface="Times New Roman"/>
                <a:cs typeface="Times New Roman"/>
              </a:rPr>
              <a:t> </a:t>
            </a:r>
            <a:r>
              <a:rPr sz="2200" kern="0" spc="-50" dirty="0">
                <a:solidFill>
                  <a:srgbClr val="404040"/>
                </a:solidFill>
                <a:latin typeface="Cambria Math"/>
                <a:cs typeface="Cambria Math"/>
              </a:rPr>
              <a:t>M</a:t>
            </a:r>
            <a:r>
              <a:rPr sz="2200" kern="0" dirty="0">
                <a:solidFill>
                  <a:srgbClr val="404040"/>
                </a:solidFill>
                <a:latin typeface="Cambria Math"/>
                <a:cs typeface="Cambria Math"/>
              </a:rPr>
              <a:t>	</a:t>
            </a:r>
            <a:r>
              <a:rPr sz="2200" kern="0" dirty="0">
                <a:solidFill>
                  <a:sysClr val="windowText" lastClr="000000"/>
                </a:solidFill>
                <a:latin typeface="Times New Roman"/>
                <a:cs typeface="Times New Roman"/>
              </a:rPr>
              <a:t>=</a:t>
            </a:r>
            <a:r>
              <a:rPr sz="2200" kern="0" spc="-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50</a:t>
            </a:r>
            <a:r>
              <a:rPr sz="2200" kern="0" spc="-10" dirty="0">
                <a:solidFill>
                  <a:sysClr val="windowText" lastClr="000000"/>
                </a:solidFill>
                <a:latin typeface="Times New Roman"/>
                <a:cs typeface="Times New Roman"/>
              </a:rPr>
              <a:t> K-</a:t>
            </a:r>
            <a:r>
              <a:rPr sz="2200" kern="0" spc="-25" dirty="0">
                <a:solidFill>
                  <a:sysClr val="windowText" lastClr="000000"/>
                </a:solidFill>
                <a:latin typeface="Times New Roman"/>
                <a:cs typeface="Times New Roman"/>
              </a:rPr>
              <a:t>ft.</a:t>
            </a:r>
            <a:endParaRPr sz="2200" kern="0">
              <a:solidFill>
                <a:sysClr val="windowText" lastClr="000000"/>
              </a:solidFill>
              <a:latin typeface="Times New Roman"/>
              <a:cs typeface="Times New Roman"/>
            </a:endParaRPr>
          </a:p>
        </p:txBody>
      </p:sp>
      <p:sp>
        <p:nvSpPr>
          <p:cNvPr id="25" name="object 25"/>
          <p:cNvSpPr txBox="1"/>
          <p:nvPr/>
        </p:nvSpPr>
        <p:spPr>
          <a:xfrm>
            <a:off x="4237208" y="3164102"/>
            <a:ext cx="361856" cy="289823"/>
          </a:xfrm>
          <a:prstGeom prst="rect">
            <a:avLst/>
          </a:prstGeom>
        </p:spPr>
        <p:txBody>
          <a:bodyPr vert="horz" wrap="square" lIns="0" tIns="12700" rIns="0" bIns="0" rtlCol="0">
            <a:spAutoFit/>
          </a:bodyPr>
          <a:lstStyle/>
          <a:p>
            <a:pPr marL="12700">
              <a:spcBef>
                <a:spcPts val="100"/>
              </a:spcBef>
            </a:pPr>
            <a:r>
              <a:rPr kern="0" dirty="0">
                <a:solidFill>
                  <a:sysClr val="windowText" lastClr="000000"/>
                </a:solidFill>
                <a:latin typeface="Times New Roman"/>
                <a:cs typeface="Times New Roman"/>
              </a:rPr>
              <a:t>5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26" name="object 26"/>
          <p:cNvSpPr txBox="1"/>
          <p:nvPr/>
        </p:nvSpPr>
        <p:spPr>
          <a:xfrm>
            <a:off x="7292031" y="3202456"/>
            <a:ext cx="361856" cy="289823"/>
          </a:xfrm>
          <a:prstGeom prst="rect">
            <a:avLst/>
          </a:prstGeom>
        </p:spPr>
        <p:txBody>
          <a:bodyPr vert="horz" wrap="square" lIns="0" tIns="12700" rIns="0" bIns="0" rtlCol="0">
            <a:spAutoFit/>
          </a:bodyPr>
          <a:lstStyle/>
          <a:p>
            <a:pPr marL="12700">
              <a:spcBef>
                <a:spcPts val="100"/>
              </a:spcBef>
            </a:pPr>
            <a:r>
              <a:rPr kern="0" dirty="0">
                <a:solidFill>
                  <a:sysClr val="windowText" lastClr="000000"/>
                </a:solidFill>
                <a:latin typeface="Times New Roman"/>
                <a:cs typeface="Times New Roman"/>
              </a:rPr>
              <a:t>5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27" name="object 27"/>
          <p:cNvSpPr txBox="1"/>
          <p:nvPr/>
        </p:nvSpPr>
        <p:spPr>
          <a:xfrm>
            <a:off x="7299676" y="4779033"/>
            <a:ext cx="749739" cy="289823"/>
          </a:xfrm>
          <a:prstGeom prst="rect">
            <a:avLst/>
          </a:prstGeom>
        </p:spPr>
        <p:txBody>
          <a:bodyPr vert="horz" wrap="square" lIns="0" tIns="12700" rIns="0" bIns="0" rtlCol="0">
            <a:spAutoFit/>
          </a:bodyPr>
          <a:lstStyle/>
          <a:p>
            <a:pPr marL="12700">
              <a:spcBef>
                <a:spcPts val="100"/>
              </a:spcBef>
            </a:pPr>
            <a:r>
              <a:rPr kern="0" dirty="0">
                <a:solidFill>
                  <a:sysClr val="windowText" lastClr="000000"/>
                </a:solidFill>
                <a:latin typeface="Times New Roman"/>
                <a:cs typeface="Times New Roman"/>
              </a:rPr>
              <a:t>50</a:t>
            </a:r>
            <a:r>
              <a:rPr kern="0" spc="10"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K-</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p:txBody>
      </p:sp>
      <p:sp>
        <p:nvSpPr>
          <p:cNvPr id="28" name="object 28"/>
          <p:cNvSpPr txBox="1"/>
          <p:nvPr/>
        </p:nvSpPr>
        <p:spPr>
          <a:xfrm>
            <a:off x="3999527" y="4302021"/>
            <a:ext cx="635469" cy="289823"/>
          </a:xfrm>
          <a:prstGeom prst="rect">
            <a:avLst/>
          </a:prstGeom>
        </p:spPr>
        <p:txBody>
          <a:bodyPr vert="horz" wrap="square" lIns="0" tIns="12700" rIns="0" bIns="0" rtlCol="0">
            <a:spAutoFit/>
          </a:bodyPr>
          <a:lstStyle/>
          <a:p>
            <a:pPr marL="12700">
              <a:spcBef>
                <a:spcPts val="100"/>
              </a:spcBef>
            </a:pPr>
            <a:r>
              <a:rPr kern="0" dirty="0">
                <a:solidFill>
                  <a:sysClr val="windowText" lastClr="000000"/>
                </a:solidFill>
                <a:latin typeface="Times New Roman"/>
                <a:cs typeface="Times New Roman"/>
              </a:rPr>
              <a:t>0</a:t>
            </a:r>
            <a:r>
              <a:rPr kern="0" spc="10"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K-</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p:txBody>
      </p:sp>
      <p:grpSp>
        <p:nvGrpSpPr>
          <p:cNvPr id="29" name="object 29"/>
          <p:cNvGrpSpPr/>
          <p:nvPr/>
        </p:nvGrpSpPr>
        <p:grpSpPr>
          <a:xfrm>
            <a:off x="4647081" y="4430285"/>
            <a:ext cx="2628215" cy="92710"/>
            <a:chOff x="4646676" y="4430285"/>
            <a:chExt cx="2628900" cy="92710"/>
          </a:xfrm>
        </p:grpSpPr>
        <p:pic>
          <p:nvPicPr>
            <p:cNvPr id="30" name="object 30"/>
            <p:cNvPicPr/>
            <p:nvPr/>
          </p:nvPicPr>
          <p:blipFill>
            <a:blip r:embed="rId3" cstate="print"/>
            <a:stretch>
              <a:fillRect/>
            </a:stretch>
          </p:blipFill>
          <p:spPr>
            <a:xfrm>
              <a:off x="4646676" y="4430285"/>
              <a:ext cx="2628900" cy="92692"/>
            </a:xfrm>
            <a:prstGeom prst="rect">
              <a:avLst/>
            </a:prstGeom>
          </p:spPr>
        </p:pic>
        <p:sp>
          <p:nvSpPr>
            <p:cNvPr id="31" name="object 31"/>
            <p:cNvSpPr/>
            <p:nvPr/>
          </p:nvSpPr>
          <p:spPr>
            <a:xfrm>
              <a:off x="4696587" y="4455033"/>
              <a:ext cx="2536190" cy="0"/>
            </a:xfrm>
            <a:custGeom>
              <a:avLst/>
              <a:gdLst/>
              <a:ahLst/>
              <a:cxnLst/>
              <a:rect l="l" t="t" r="r" b="b"/>
              <a:pathLst>
                <a:path w="2536190">
                  <a:moveTo>
                    <a:pt x="0" y="0"/>
                  </a:moveTo>
                  <a:lnTo>
                    <a:pt x="2535809" y="0"/>
                  </a:lnTo>
                </a:path>
              </a:pathLst>
            </a:custGeom>
            <a:ln w="22098">
              <a:solidFill>
                <a:srgbClr val="00AF50"/>
              </a:solidFill>
            </a:ln>
          </p:spPr>
          <p:txBody>
            <a:bodyPr wrap="square" lIns="0" tIns="0" rIns="0" bIns="0" rtlCol="0"/>
            <a:lstStyle/>
            <a:p>
              <a:endParaRPr kern="0">
                <a:solidFill>
                  <a:sysClr val="windowText" lastClr="000000"/>
                </a:solidFill>
              </a:endParaRPr>
            </a:p>
          </p:txBody>
        </p:sp>
      </p:grpSp>
      <p:grpSp>
        <p:nvGrpSpPr>
          <p:cNvPr id="32" name="object 32"/>
          <p:cNvGrpSpPr/>
          <p:nvPr/>
        </p:nvGrpSpPr>
        <p:grpSpPr>
          <a:xfrm>
            <a:off x="4573159" y="527293"/>
            <a:ext cx="224096" cy="746125"/>
            <a:chOff x="4572761" y="527291"/>
            <a:chExt cx="224154" cy="746125"/>
          </a:xfrm>
        </p:grpSpPr>
        <p:pic>
          <p:nvPicPr>
            <p:cNvPr id="33" name="object 33"/>
            <p:cNvPicPr/>
            <p:nvPr/>
          </p:nvPicPr>
          <p:blipFill>
            <a:blip r:embed="rId4" cstate="print"/>
            <a:stretch>
              <a:fillRect/>
            </a:stretch>
          </p:blipFill>
          <p:spPr>
            <a:xfrm>
              <a:off x="4572761" y="527291"/>
              <a:ext cx="224091" cy="746010"/>
            </a:xfrm>
            <a:prstGeom prst="rect">
              <a:avLst/>
            </a:prstGeom>
          </p:spPr>
        </p:pic>
        <p:sp>
          <p:nvSpPr>
            <p:cNvPr id="34" name="object 34"/>
            <p:cNvSpPr/>
            <p:nvPr/>
          </p:nvSpPr>
          <p:spPr>
            <a:xfrm>
              <a:off x="4650104" y="541020"/>
              <a:ext cx="76200" cy="598805"/>
            </a:xfrm>
            <a:custGeom>
              <a:avLst/>
              <a:gdLst/>
              <a:ahLst/>
              <a:cxnLst/>
              <a:rect l="l" t="t" r="r" b="b"/>
              <a:pathLst>
                <a:path w="76200" h="598805">
                  <a:moveTo>
                    <a:pt x="27050" y="522224"/>
                  </a:moveTo>
                  <a:lnTo>
                    <a:pt x="0" y="522224"/>
                  </a:lnTo>
                  <a:lnTo>
                    <a:pt x="38100" y="598424"/>
                  </a:lnTo>
                  <a:lnTo>
                    <a:pt x="64325" y="545972"/>
                  </a:lnTo>
                  <a:lnTo>
                    <a:pt x="32004" y="545972"/>
                  </a:lnTo>
                  <a:lnTo>
                    <a:pt x="27050" y="541019"/>
                  </a:lnTo>
                  <a:lnTo>
                    <a:pt x="27050" y="522224"/>
                  </a:lnTo>
                  <a:close/>
                </a:path>
                <a:path w="76200" h="598805">
                  <a:moveTo>
                    <a:pt x="44196" y="0"/>
                  </a:moveTo>
                  <a:lnTo>
                    <a:pt x="32004" y="0"/>
                  </a:lnTo>
                  <a:lnTo>
                    <a:pt x="27050" y="4952"/>
                  </a:lnTo>
                  <a:lnTo>
                    <a:pt x="27050" y="541019"/>
                  </a:lnTo>
                  <a:lnTo>
                    <a:pt x="32004" y="545972"/>
                  </a:lnTo>
                  <a:lnTo>
                    <a:pt x="44196" y="545972"/>
                  </a:lnTo>
                  <a:lnTo>
                    <a:pt x="49149" y="541019"/>
                  </a:lnTo>
                  <a:lnTo>
                    <a:pt x="49149" y="4952"/>
                  </a:lnTo>
                  <a:lnTo>
                    <a:pt x="44196" y="0"/>
                  </a:lnTo>
                  <a:close/>
                </a:path>
                <a:path w="76200" h="598805">
                  <a:moveTo>
                    <a:pt x="76200" y="522224"/>
                  </a:moveTo>
                  <a:lnTo>
                    <a:pt x="49149" y="522224"/>
                  </a:lnTo>
                  <a:lnTo>
                    <a:pt x="49149" y="541019"/>
                  </a:lnTo>
                  <a:lnTo>
                    <a:pt x="44196" y="545972"/>
                  </a:lnTo>
                  <a:lnTo>
                    <a:pt x="64325" y="545972"/>
                  </a:lnTo>
                  <a:lnTo>
                    <a:pt x="76200" y="522224"/>
                  </a:lnTo>
                  <a:close/>
                </a:path>
              </a:pathLst>
            </a:custGeom>
            <a:solidFill>
              <a:srgbClr val="000000"/>
            </a:solidFill>
          </p:spPr>
          <p:txBody>
            <a:bodyPr wrap="square" lIns="0" tIns="0" rIns="0" bIns="0" rtlCol="0"/>
            <a:lstStyle/>
            <a:p>
              <a:endParaRPr kern="0">
                <a:solidFill>
                  <a:sysClr val="windowText" lastClr="000000"/>
                </a:solidFill>
              </a:endParaRPr>
            </a:p>
          </p:txBody>
        </p:sp>
      </p:grpSp>
      <p:sp>
        <p:nvSpPr>
          <p:cNvPr id="35" name="object 35"/>
          <p:cNvSpPr txBox="1"/>
          <p:nvPr/>
        </p:nvSpPr>
        <p:spPr>
          <a:xfrm>
            <a:off x="5843339" y="1243100"/>
            <a:ext cx="389155" cy="289823"/>
          </a:xfrm>
          <a:prstGeom prst="rect">
            <a:avLst/>
          </a:prstGeom>
        </p:spPr>
        <p:txBody>
          <a:bodyPr vert="horz" wrap="square" lIns="0" tIns="12700" rIns="0" bIns="0" rtlCol="0">
            <a:spAutoFit/>
          </a:bodyPr>
          <a:lstStyle/>
          <a:p>
            <a:pPr marL="38100">
              <a:spcBef>
                <a:spcPts val="100"/>
              </a:spcBef>
            </a:pPr>
            <a:r>
              <a:rPr kern="0" spc="-25" dirty="0">
                <a:solidFill>
                  <a:sysClr val="windowText" lastClr="000000"/>
                </a:solidFill>
                <a:latin typeface="Cambria Math"/>
                <a:cs typeface="Cambria Math"/>
              </a:rPr>
              <a:t>10</a:t>
            </a:r>
            <a:r>
              <a:rPr sz="1950" kern="0" spc="-37" baseline="27777" dirty="0">
                <a:solidFill>
                  <a:sysClr val="windowText" lastClr="000000"/>
                </a:solidFill>
                <a:latin typeface="Cambria Math"/>
                <a:cs typeface="Cambria Math"/>
              </a:rPr>
              <a:t>′</a:t>
            </a:r>
            <a:endParaRPr sz="1950" kern="0" baseline="27777">
              <a:solidFill>
                <a:sysClr val="windowText" lastClr="000000"/>
              </a:solidFill>
              <a:latin typeface="Cambria Math"/>
              <a:cs typeface="Cambria Math"/>
            </a:endParaRPr>
          </a:p>
        </p:txBody>
      </p:sp>
      <p:grpSp>
        <p:nvGrpSpPr>
          <p:cNvPr id="36" name="object 36"/>
          <p:cNvGrpSpPr/>
          <p:nvPr/>
        </p:nvGrpSpPr>
        <p:grpSpPr>
          <a:xfrm>
            <a:off x="4638681" y="910564"/>
            <a:ext cx="2837076" cy="607060"/>
            <a:chOff x="4638294" y="910564"/>
            <a:chExt cx="2837815" cy="607060"/>
          </a:xfrm>
        </p:grpSpPr>
        <p:pic>
          <p:nvPicPr>
            <p:cNvPr id="37" name="object 37"/>
            <p:cNvPicPr/>
            <p:nvPr/>
          </p:nvPicPr>
          <p:blipFill>
            <a:blip r:embed="rId3" cstate="print"/>
            <a:stretch>
              <a:fillRect/>
            </a:stretch>
          </p:blipFill>
          <p:spPr>
            <a:xfrm>
              <a:off x="4638294" y="1114823"/>
              <a:ext cx="2628900" cy="92692"/>
            </a:xfrm>
            <a:prstGeom prst="rect">
              <a:avLst/>
            </a:prstGeom>
          </p:spPr>
        </p:pic>
        <p:sp>
          <p:nvSpPr>
            <p:cNvPr id="38" name="object 38"/>
            <p:cNvSpPr/>
            <p:nvPr/>
          </p:nvSpPr>
          <p:spPr>
            <a:xfrm>
              <a:off x="4688205" y="1139570"/>
              <a:ext cx="2536190" cy="0"/>
            </a:xfrm>
            <a:custGeom>
              <a:avLst/>
              <a:gdLst/>
              <a:ahLst/>
              <a:cxnLst/>
              <a:rect l="l" t="t" r="r" b="b"/>
              <a:pathLst>
                <a:path w="2536190">
                  <a:moveTo>
                    <a:pt x="0" y="0"/>
                  </a:moveTo>
                  <a:lnTo>
                    <a:pt x="2535809" y="0"/>
                  </a:lnTo>
                </a:path>
              </a:pathLst>
            </a:custGeom>
            <a:ln w="22098">
              <a:solidFill>
                <a:srgbClr val="000000"/>
              </a:solidFill>
            </a:ln>
          </p:spPr>
          <p:txBody>
            <a:bodyPr wrap="square" lIns="0" tIns="0" rIns="0" bIns="0" rtlCol="0"/>
            <a:lstStyle/>
            <a:p>
              <a:endParaRPr kern="0">
                <a:solidFill>
                  <a:sysClr val="windowText" lastClr="000000"/>
                </a:solidFill>
              </a:endParaRPr>
            </a:p>
          </p:txBody>
        </p:sp>
        <p:pic>
          <p:nvPicPr>
            <p:cNvPr id="39" name="object 39"/>
            <p:cNvPicPr/>
            <p:nvPr/>
          </p:nvPicPr>
          <p:blipFill>
            <a:blip r:embed="rId5" cstate="print"/>
            <a:stretch>
              <a:fillRect/>
            </a:stretch>
          </p:blipFill>
          <p:spPr>
            <a:xfrm>
              <a:off x="7173467" y="910564"/>
              <a:ext cx="92692" cy="498373"/>
            </a:xfrm>
            <a:prstGeom prst="rect">
              <a:avLst/>
            </a:prstGeom>
          </p:spPr>
        </p:pic>
        <p:sp>
          <p:nvSpPr>
            <p:cNvPr id="40" name="object 40"/>
            <p:cNvSpPr/>
            <p:nvPr/>
          </p:nvSpPr>
          <p:spPr>
            <a:xfrm>
              <a:off x="7223379" y="935354"/>
              <a:ext cx="0" cy="405130"/>
            </a:xfrm>
            <a:custGeom>
              <a:avLst/>
              <a:gdLst/>
              <a:ahLst/>
              <a:cxnLst/>
              <a:rect l="l" t="t" r="r" b="b"/>
              <a:pathLst>
                <a:path h="405130">
                  <a:moveTo>
                    <a:pt x="0" y="0"/>
                  </a:moveTo>
                  <a:lnTo>
                    <a:pt x="0" y="404749"/>
                  </a:lnTo>
                </a:path>
              </a:pathLst>
            </a:custGeom>
            <a:ln w="22098">
              <a:solidFill>
                <a:srgbClr val="000000"/>
              </a:solidFill>
            </a:ln>
          </p:spPr>
          <p:txBody>
            <a:bodyPr wrap="square" lIns="0" tIns="0" rIns="0" bIns="0" rtlCol="0"/>
            <a:lstStyle/>
            <a:p>
              <a:endParaRPr kern="0">
                <a:solidFill>
                  <a:sysClr val="windowText" lastClr="000000"/>
                </a:solidFill>
              </a:endParaRPr>
            </a:p>
          </p:txBody>
        </p:sp>
        <p:pic>
          <p:nvPicPr>
            <p:cNvPr id="41" name="object 41"/>
            <p:cNvPicPr/>
            <p:nvPr/>
          </p:nvPicPr>
          <p:blipFill>
            <a:blip r:embed="rId6" cstate="print"/>
            <a:stretch>
              <a:fillRect/>
            </a:stretch>
          </p:blipFill>
          <p:spPr>
            <a:xfrm>
              <a:off x="7173467" y="910564"/>
              <a:ext cx="302641" cy="201828"/>
            </a:xfrm>
            <a:prstGeom prst="rect">
              <a:avLst/>
            </a:prstGeom>
          </p:spPr>
        </p:pic>
        <p:sp>
          <p:nvSpPr>
            <p:cNvPr id="42" name="object 42"/>
            <p:cNvSpPr/>
            <p:nvPr/>
          </p:nvSpPr>
          <p:spPr>
            <a:xfrm>
              <a:off x="7223379" y="935354"/>
              <a:ext cx="209550" cy="108585"/>
            </a:xfrm>
            <a:custGeom>
              <a:avLst/>
              <a:gdLst/>
              <a:ahLst/>
              <a:cxnLst/>
              <a:rect l="l" t="t" r="r" b="b"/>
              <a:pathLst>
                <a:path w="209550" h="108584">
                  <a:moveTo>
                    <a:pt x="0" y="0"/>
                  </a:moveTo>
                  <a:lnTo>
                    <a:pt x="209550" y="108585"/>
                  </a:lnTo>
                </a:path>
              </a:pathLst>
            </a:custGeom>
            <a:ln w="22098">
              <a:solidFill>
                <a:srgbClr val="000000"/>
              </a:solidFill>
            </a:ln>
          </p:spPr>
          <p:txBody>
            <a:bodyPr wrap="square" lIns="0" tIns="0" rIns="0" bIns="0" rtlCol="0"/>
            <a:lstStyle/>
            <a:p>
              <a:endParaRPr kern="0">
                <a:solidFill>
                  <a:sysClr val="windowText" lastClr="000000"/>
                </a:solidFill>
              </a:endParaRPr>
            </a:p>
          </p:txBody>
        </p:sp>
        <p:pic>
          <p:nvPicPr>
            <p:cNvPr id="43" name="object 43"/>
            <p:cNvPicPr/>
            <p:nvPr/>
          </p:nvPicPr>
          <p:blipFill>
            <a:blip r:embed="rId6" cstate="print"/>
            <a:stretch>
              <a:fillRect/>
            </a:stretch>
          </p:blipFill>
          <p:spPr>
            <a:xfrm>
              <a:off x="7173467" y="1315186"/>
              <a:ext cx="302641" cy="201828"/>
            </a:xfrm>
            <a:prstGeom prst="rect">
              <a:avLst/>
            </a:prstGeom>
          </p:spPr>
        </p:pic>
        <p:sp>
          <p:nvSpPr>
            <p:cNvPr id="44" name="object 44"/>
            <p:cNvSpPr/>
            <p:nvPr/>
          </p:nvSpPr>
          <p:spPr>
            <a:xfrm>
              <a:off x="7223379" y="1339976"/>
              <a:ext cx="209550" cy="108585"/>
            </a:xfrm>
            <a:custGeom>
              <a:avLst/>
              <a:gdLst/>
              <a:ahLst/>
              <a:cxnLst/>
              <a:rect l="l" t="t" r="r" b="b"/>
              <a:pathLst>
                <a:path w="209550" h="108584">
                  <a:moveTo>
                    <a:pt x="0" y="0"/>
                  </a:moveTo>
                  <a:lnTo>
                    <a:pt x="209550" y="108585"/>
                  </a:lnTo>
                </a:path>
              </a:pathLst>
            </a:custGeom>
            <a:ln w="22098">
              <a:solidFill>
                <a:srgbClr val="000000"/>
              </a:solidFill>
            </a:ln>
          </p:spPr>
          <p:txBody>
            <a:bodyPr wrap="square" lIns="0" tIns="0" rIns="0" bIns="0" rtlCol="0"/>
            <a:lstStyle/>
            <a:p>
              <a:endParaRPr kern="0">
                <a:solidFill>
                  <a:sysClr val="windowText" lastClr="000000"/>
                </a:solidFill>
              </a:endParaRPr>
            </a:p>
          </p:txBody>
        </p:sp>
        <p:pic>
          <p:nvPicPr>
            <p:cNvPr id="45" name="object 45"/>
            <p:cNvPicPr/>
            <p:nvPr/>
          </p:nvPicPr>
          <p:blipFill>
            <a:blip r:embed="rId6" cstate="print"/>
            <a:stretch>
              <a:fillRect/>
            </a:stretch>
          </p:blipFill>
          <p:spPr>
            <a:xfrm>
              <a:off x="7173467" y="1112494"/>
              <a:ext cx="302641" cy="201828"/>
            </a:xfrm>
            <a:prstGeom prst="rect">
              <a:avLst/>
            </a:prstGeom>
          </p:spPr>
        </p:pic>
        <p:sp>
          <p:nvSpPr>
            <p:cNvPr id="46" name="object 46"/>
            <p:cNvSpPr/>
            <p:nvPr/>
          </p:nvSpPr>
          <p:spPr>
            <a:xfrm>
              <a:off x="7223379" y="1137284"/>
              <a:ext cx="209550" cy="108585"/>
            </a:xfrm>
            <a:custGeom>
              <a:avLst/>
              <a:gdLst/>
              <a:ahLst/>
              <a:cxnLst/>
              <a:rect l="l" t="t" r="r" b="b"/>
              <a:pathLst>
                <a:path w="209550" h="108584">
                  <a:moveTo>
                    <a:pt x="0" y="0"/>
                  </a:moveTo>
                  <a:lnTo>
                    <a:pt x="209550" y="108585"/>
                  </a:lnTo>
                </a:path>
              </a:pathLst>
            </a:custGeom>
            <a:ln w="22098">
              <a:solidFill>
                <a:srgbClr val="000000"/>
              </a:solidFill>
            </a:ln>
          </p:spPr>
          <p:txBody>
            <a:bodyPr wrap="square" lIns="0" tIns="0" rIns="0" bIns="0" rtlCol="0"/>
            <a:lstStyle/>
            <a:p>
              <a:endParaRPr kern="0">
                <a:solidFill>
                  <a:sysClr val="windowText" lastClr="000000"/>
                </a:solidFill>
              </a:endParaRPr>
            </a:p>
          </p:txBody>
        </p:sp>
      </p:grpSp>
      <p:sp>
        <p:nvSpPr>
          <p:cNvPr id="47" name="object 47"/>
          <p:cNvSpPr txBox="1"/>
          <p:nvPr/>
        </p:nvSpPr>
        <p:spPr>
          <a:xfrm>
            <a:off x="4506630" y="186714"/>
            <a:ext cx="361856" cy="289823"/>
          </a:xfrm>
          <a:prstGeom prst="rect">
            <a:avLst/>
          </a:prstGeom>
        </p:spPr>
        <p:txBody>
          <a:bodyPr vert="horz" wrap="square" lIns="0" tIns="12700" rIns="0" bIns="0" rtlCol="0">
            <a:spAutoFit/>
          </a:bodyPr>
          <a:lstStyle/>
          <a:p>
            <a:pPr marL="12700">
              <a:spcBef>
                <a:spcPts val="100"/>
              </a:spcBef>
            </a:pPr>
            <a:r>
              <a:rPr kern="0" dirty="0">
                <a:solidFill>
                  <a:sysClr val="windowText" lastClr="000000"/>
                </a:solidFill>
                <a:latin typeface="Times New Roman"/>
                <a:cs typeface="Times New Roman"/>
              </a:rPr>
              <a:t>5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48" name="object 48"/>
          <p:cNvSpPr txBox="1"/>
          <p:nvPr/>
        </p:nvSpPr>
        <p:spPr>
          <a:xfrm>
            <a:off x="5480845" y="3540642"/>
            <a:ext cx="985262" cy="315471"/>
          </a:xfrm>
          <a:prstGeom prst="rect">
            <a:avLst/>
          </a:prstGeom>
          <a:solidFill>
            <a:srgbClr val="F4A973"/>
          </a:solidFill>
          <a:ln w="9905">
            <a:solidFill>
              <a:srgbClr val="000000"/>
            </a:solidFill>
          </a:ln>
        </p:spPr>
        <p:txBody>
          <a:bodyPr vert="horz" wrap="square" lIns="0" tIns="38100" rIns="0" bIns="0" rtlCol="0">
            <a:spAutoFit/>
          </a:bodyPr>
          <a:lstStyle/>
          <a:p>
            <a:pPr marL="281940">
              <a:spcBef>
                <a:spcPts val="300"/>
              </a:spcBef>
            </a:pPr>
            <a:r>
              <a:rPr kern="0" spc="-25" dirty="0">
                <a:solidFill>
                  <a:sysClr val="windowText" lastClr="000000"/>
                </a:solidFill>
                <a:latin typeface="Times New Roman"/>
                <a:cs typeface="Times New Roman"/>
              </a:rPr>
              <a:t>SFD</a:t>
            </a:r>
            <a:endParaRPr kern="0">
              <a:solidFill>
                <a:sysClr val="windowText" lastClr="000000"/>
              </a:solidFill>
              <a:latin typeface="Times New Roman"/>
              <a:cs typeface="Times New Roman"/>
            </a:endParaRPr>
          </a:p>
        </p:txBody>
      </p:sp>
      <p:sp>
        <p:nvSpPr>
          <p:cNvPr id="49" name="object 49"/>
          <p:cNvSpPr txBox="1"/>
          <p:nvPr/>
        </p:nvSpPr>
        <p:spPr>
          <a:xfrm>
            <a:off x="5480849" y="5252112"/>
            <a:ext cx="984629" cy="315471"/>
          </a:xfrm>
          <a:prstGeom prst="rect">
            <a:avLst/>
          </a:prstGeom>
          <a:solidFill>
            <a:srgbClr val="EF917A"/>
          </a:solidFill>
          <a:ln w="9905">
            <a:solidFill>
              <a:srgbClr val="000000"/>
            </a:solidFill>
          </a:ln>
        </p:spPr>
        <p:txBody>
          <a:bodyPr vert="horz" wrap="square" lIns="0" tIns="38100" rIns="0" bIns="0" rtlCol="0">
            <a:spAutoFit/>
          </a:bodyPr>
          <a:lstStyle/>
          <a:p>
            <a:pPr marL="231775">
              <a:spcBef>
                <a:spcPts val="300"/>
              </a:spcBef>
            </a:pPr>
            <a:r>
              <a:rPr kern="0" spc="-25" dirty="0">
                <a:solidFill>
                  <a:sysClr val="windowText" lastClr="000000"/>
                </a:solidFill>
                <a:latin typeface="Times New Roman"/>
                <a:cs typeface="Times New Roman"/>
              </a:rPr>
              <a:t>BMD</a:t>
            </a:r>
            <a:endParaRPr kern="0">
              <a:solidFill>
                <a:sysClr val="windowText" lastClr="000000"/>
              </a:solidFill>
              <a:latin typeface="Times New Roman"/>
              <a:cs typeface="Times New Roman"/>
            </a:endParaRPr>
          </a:p>
        </p:txBody>
      </p:sp>
      <p:sp>
        <p:nvSpPr>
          <p:cNvPr id="50" name="Slide Number Placeholder 49"/>
          <p:cNvSpPr>
            <a:spLocks noGrp="1"/>
          </p:cNvSpPr>
          <p:nvPr>
            <p:ph type="sldNum" sz="quarter" idx="7"/>
          </p:nvPr>
        </p:nvSpPr>
        <p:spPr>
          <a:xfrm>
            <a:off x="8775954" y="6377984"/>
            <a:ext cx="2803430" cy="276999"/>
          </a:xfrm>
          <a:prstGeom prst="rect">
            <a:avLst/>
          </a:prstGeom>
        </p:spPr>
        <p:txBody>
          <a:bodyPr wrap="square" lIns="0" tIns="0" rIns="0" bIns="0">
            <a:spAutoFit/>
          </a:bodyPr>
          <a:lstStyle>
            <a:defPPr>
              <a:defRPr lang="en-US"/>
            </a:defPPr>
            <a:lvl1pPr marL="0" algn="r" defTabSz="914293" rtl="0" eaLnBrk="1" latinLnBrk="0" hangingPunct="1">
              <a:defRPr sz="1800" kern="1200">
                <a:solidFill>
                  <a:schemeClr val="tx1">
                    <a:tint val="75000"/>
                  </a:schemeClr>
                </a:solidFill>
                <a:latin typeface="+mn-lt"/>
                <a:ea typeface="+mn-ea"/>
                <a:cs typeface="+mn-cs"/>
              </a:defRPr>
            </a:lvl1pPr>
            <a:lvl2pPr marL="457146" algn="l" defTabSz="914293" rtl="0" eaLnBrk="1" latinLnBrk="0" hangingPunct="1">
              <a:defRPr sz="1800" kern="1200">
                <a:solidFill>
                  <a:schemeClr val="tx1"/>
                </a:solidFill>
                <a:latin typeface="+mn-lt"/>
                <a:ea typeface="+mn-ea"/>
                <a:cs typeface="+mn-cs"/>
              </a:defRPr>
            </a:lvl2pPr>
            <a:lvl3pPr marL="914293" algn="l" defTabSz="914293" rtl="0" eaLnBrk="1" latinLnBrk="0" hangingPunct="1">
              <a:defRPr sz="1800" kern="1200">
                <a:solidFill>
                  <a:schemeClr val="tx1"/>
                </a:solidFill>
                <a:latin typeface="+mn-lt"/>
                <a:ea typeface="+mn-ea"/>
                <a:cs typeface="+mn-cs"/>
              </a:defRPr>
            </a:lvl3pPr>
            <a:lvl4pPr marL="1371440" algn="l" defTabSz="914293" rtl="0" eaLnBrk="1" latinLnBrk="0" hangingPunct="1">
              <a:defRPr sz="1800" kern="1200">
                <a:solidFill>
                  <a:schemeClr val="tx1"/>
                </a:solidFill>
                <a:latin typeface="+mn-lt"/>
                <a:ea typeface="+mn-ea"/>
                <a:cs typeface="+mn-cs"/>
              </a:defRPr>
            </a:lvl4pPr>
            <a:lvl5pPr marL="1828587" algn="l" defTabSz="914293" rtl="0" eaLnBrk="1" latinLnBrk="0" hangingPunct="1">
              <a:defRPr sz="1800" kern="1200">
                <a:solidFill>
                  <a:schemeClr val="tx1"/>
                </a:solidFill>
                <a:latin typeface="+mn-lt"/>
                <a:ea typeface="+mn-ea"/>
                <a:cs typeface="+mn-cs"/>
              </a:defRPr>
            </a:lvl5pPr>
            <a:lvl6pPr marL="2285733" algn="l" defTabSz="914293" rtl="0" eaLnBrk="1" latinLnBrk="0" hangingPunct="1">
              <a:defRPr sz="1800" kern="1200">
                <a:solidFill>
                  <a:schemeClr val="tx1"/>
                </a:solidFill>
                <a:latin typeface="+mn-lt"/>
                <a:ea typeface="+mn-ea"/>
                <a:cs typeface="+mn-cs"/>
              </a:defRPr>
            </a:lvl6pPr>
            <a:lvl7pPr marL="2742880" algn="l" defTabSz="914293" rtl="0" eaLnBrk="1" latinLnBrk="0" hangingPunct="1">
              <a:defRPr sz="1800" kern="1200">
                <a:solidFill>
                  <a:schemeClr val="tx1"/>
                </a:solidFill>
                <a:latin typeface="+mn-lt"/>
                <a:ea typeface="+mn-ea"/>
                <a:cs typeface="+mn-cs"/>
              </a:defRPr>
            </a:lvl7pPr>
            <a:lvl8pPr marL="3200026" algn="l" defTabSz="914293" rtl="0" eaLnBrk="1" latinLnBrk="0" hangingPunct="1">
              <a:defRPr sz="1800" kern="1200">
                <a:solidFill>
                  <a:schemeClr val="tx1"/>
                </a:solidFill>
                <a:latin typeface="+mn-lt"/>
                <a:ea typeface="+mn-ea"/>
                <a:cs typeface="+mn-cs"/>
              </a:defRPr>
            </a:lvl8pPr>
            <a:lvl9pPr marL="3657173" algn="l" defTabSz="914293" rtl="0" eaLnBrk="1" latinLnBrk="0" hangingPunct="1">
              <a:defRPr sz="1800" kern="1200">
                <a:solidFill>
                  <a:schemeClr val="tx1"/>
                </a:solidFill>
                <a:latin typeface="+mn-lt"/>
                <a:ea typeface="+mn-ea"/>
                <a:cs typeface="+mn-cs"/>
              </a:defRPr>
            </a:lvl9pPr>
          </a:lstStyle>
          <a:p>
            <a:fld id="{B6F15528-21DE-4FAA-801E-634DDDAF4B2B}" type="slidenum">
              <a:rPr lang="en-US" smtClean="0">
                <a:solidFill>
                  <a:prstClr val="black">
                    <a:tint val="75000"/>
                  </a:prstClr>
                </a:solidFill>
              </a:rPr>
              <a:pPr/>
              <a:t>41</a:t>
            </a:fld>
            <a:endParaRPr lang="en-US">
              <a:solidFill>
                <a:prstClr val="black">
                  <a:tint val="75000"/>
                </a:prstClr>
              </a:solidFill>
            </a:endParaRPr>
          </a:p>
        </p:txBody>
      </p:sp>
    </p:spTree>
    <p:extLst>
      <p:ext uri="{BB962C8B-B14F-4D97-AF65-F5344CB8AC3E}">
        <p14:creationId xmlns:p14="http://schemas.microsoft.com/office/powerpoint/2010/main" val="316815205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663843" y="85190"/>
            <a:ext cx="9862156" cy="2044149"/>
          </a:xfrm>
          <a:prstGeom prst="rect">
            <a:avLst/>
          </a:prstGeom>
        </p:spPr>
        <p:txBody>
          <a:bodyPr vert="horz" wrap="square" lIns="0" tIns="12700" rIns="0" bIns="0" rtlCol="0" anchor="ctr">
            <a:spAutoFit/>
          </a:bodyPr>
          <a:lstStyle/>
          <a:p>
            <a:pPr marL="12700" marR="5080">
              <a:lnSpc>
                <a:spcPct val="100000"/>
              </a:lnSpc>
              <a:spcBef>
                <a:spcPts val="100"/>
              </a:spcBef>
            </a:pPr>
            <a:r>
              <a:rPr spc="-10" dirty="0">
                <a:solidFill>
                  <a:srgbClr val="00AF50"/>
                </a:solidFill>
              </a:rPr>
              <a:t>Problem-</a:t>
            </a:r>
            <a:r>
              <a:rPr dirty="0">
                <a:solidFill>
                  <a:srgbClr val="00AF50"/>
                </a:solidFill>
              </a:rPr>
              <a:t>3:</a:t>
            </a:r>
            <a:r>
              <a:rPr spc="225" dirty="0">
                <a:solidFill>
                  <a:srgbClr val="00AF50"/>
                </a:solidFill>
              </a:rPr>
              <a:t> </a:t>
            </a:r>
            <a:r>
              <a:rPr dirty="0"/>
              <a:t>Find</a:t>
            </a:r>
            <a:r>
              <a:rPr spc="225" dirty="0"/>
              <a:t> </a:t>
            </a:r>
            <a:r>
              <a:rPr dirty="0"/>
              <a:t>the</a:t>
            </a:r>
            <a:r>
              <a:rPr spc="235" dirty="0"/>
              <a:t> </a:t>
            </a:r>
            <a:r>
              <a:rPr dirty="0"/>
              <a:t>SFD</a:t>
            </a:r>
            <a:r>
              <a:rPr spc="229" dirty="0"/>
              <a:t> </a:t>
            </a:r>
            <a:r>
              <a:rPr dirty="0"/>
              <a:t>(Shear</a:t>
            </a:r>
            <a:r>
              <a:rPr spc="229" dirty="0"/>
              <a:t> </a:t>
            </a:r>
            <a:r>
              <a:rPr dirty="0"/>
              <a:t>Force</a:t>
            </a:r>
            <a:r>
              <a:rPr spc="225" dirty="0"/>
              <a:t> </a:t>
            </a:r>
            <a:r>
              <a:rPr dirty="0"/>
              <a:t>Diagram)</a:t>
            </a:r>
            <a:r>
              <a:rPr spc="229" dirty="0"/>
              <a:t> </a:t>
            </a:r>
            <a:r>
              <a:rPr dirty="0"/>
              <a:t>&amp;</a:t>
            </a:r>
            <a:r>
              <a:rPr spc="229" dirty="0"/>
              <a:t> </a:t>
            </a:r>
            <a:r>
              <a:rPr dirty="0"/>
              <a:t>BMD</a:t>
            </a:r>
            <a:r>
              <a:rPr spc="229" dirty="0"/>
              <a:t> </a:t>
            </a:r>
            <a:r>
              <a:rPr dirty="0"/>
              <a:t>(Bending</a:t>
            </a:r>
            <a:r>
              <a:rPr spc="235" dirty="0"/>
              <a:t> </a:t>
            </a:r>
            <a:r>
              <a:rPr spc="-10" dirty="0"/>
              <a:t>Moment </a:t>
            </a:r>
            <a:r>
              <a:rPr dirty="0"/>
              <a:t>Diagram)</a:t>
            </a:r>
            <a:r>
              <a:rPr spc="-15" dirty="0"/>
              <a:t> </a:t>
            </a:r>
            <a:r>
              <a:rPr dirty="0"/>
              <a:t>of</a:t>
            </a:r>
            <a:r>
              <a:rPr spc="-5" dirty="0"/>
              <a:t> </a:t>
            </a:r>
            <a:r>
              <a:rPr dirty="0"/>
              <a:t>the</a:t>
            </a:r>
            <a:r>
              <a:rPr spc="-15" dirty="0"/>
              <a:t> </a:t>
            </a:r>
            <a:r>
              <a:rPr dirty="0"/>
              <a:t>following</a:t>
            </a:r>
            <a:r>
              <a:rPr spc="-15" dirty="0"/>
              <a:t> </a:t>
            </a:r>
            <a:r>
              <a:rPr spc="-10" dirty="0"/>
              <a:t>beam.</a:t>
            </a:r>
          </a:p>
        </p:txBody>
      </p:sp>
      <p:grpSp>
        <p:nvGrpSpPr>
          <p:cNvPr id="3" name="object 3"/>
          <p:cNvGrpSpPr/>
          <p:nvPr/>
        </p:nvGrpSpPr>
        <p:grpSpPr>
          <a:xfrm>
            <a:off x="4609725" y="2455961"/>
            <a:ext cx="224096" cy="746125"/>
            <a:chOff x="4609338" y="2455913"/>
            <a:chExt cx="224154" cy="746125"/>
          </a:xfrm>
        </p:grpSpPr>
        <p:pic>
          <p:nvPicPr>
            <p:cNvPr id="4" name="object 4"/>
            <p:cNvPicPr/>
            <p:nvPr/>
          </p:nvPicPr>
          <p:blipFill>
            <a:blip r:embed="rId2" cstate="print"/>
            <a:stretch>
              <a:fillRect/>
            </a:stretch>
          </p:blipFill>
          <p:spPr>
            <a:xfrm>
              <a:off x="4609338" y="2455913"/>
              <a:ext cx="224091" cy="746010"/>
            </a:xfrm>
            <a:prstGeom prst="rect">
              <a:avLst/>
            </a:prstGeom>
          </p:spPr>
        </p:pic>
        <p:sp>
          <p:nvSpPr>
            <p:cNvPr id="5" name="object 5"/>
            <p:cNvSpPr/>
            <p:nvPr/>
          </p:nvSpPr>
          <p:spPr>
            <a:xfrm>
              <a:off x="4686681" y="2546222"/>
              <a:ext cx="76200" cy="598805"/>
            </a:xfrm>
            <a:custGeom>
              <a:avLst/>
              <a:gdLst/>
              <a:ahLst/>
              <a:cxnLst/>
              <a:rect l="l" t="t" r="r" b="b"/>
              <a:pathLst>
                <a:path w="76200" h="598805">
                  <a:moveTo>
                    <a:pt x="44196" y="52450"/>
                  </a:moveTo>
                  <a:lnTo>
                    <a:pt x="32004" y="52450"/>
                  </a:lnTo>
                  <a:lnTo>
                    <a:pt x="27051" y="57403"/>
                  </a:lnTo>
                  <a:lnTo>
                    <a:pt x="27051" y="593471"/>
                  </a:lnTo>
                  <a:lnTo>
                    <a:pt x="32004" y="598424"/>
                  </a:lnTo>
                  <a:lnTo>
                    <a:pt x="44196" y="598424"/>
                  </a:lnTo>
                  <a:lnTo>
                    <a:pt x="49149" y="593471"/>
                  </a:lnTo>
                  <a:lnTo>
                    <a:pt x="49149" y="57403"/>
                  </a:lnTo>
                  <a:lnTo>
                    <a:pt x="44196" y="52450"/>
                  </a:lnTo>
                  <a:close/>
                </a:path>
                <a:path w="76200" h="598805">
                  <a:moveTo>
                    <a:pt x="38100" y="0"/>
                  </a:moveTo>
                  <a:lnTo>
                    <a:pt x="0" y="76200"/>
                  </a:lnTo>
                  <a:lnTo>
                    <a:pt x="27051" y="76200"/>
                  </a:lnTo>
                  <a:lnTo>
                    <a:pt x="27051" y="57403"/>
                  </a:lnTo>
                  <a:lnTo>
                    <a:pt x="32004" y="52450"/>
                  </a:lnTo>
                  <a:lnTo>
                    <a:pt x="64325" y="52450"/>
                  </a:lnTo>
                  <a:lnTo>
                    <a:pt x="38100" y="0"/>
                  </a:lnTo>
                  <a:close/>
                </a:path>
                <a:path w="76200" h="598805">
                  <a:moveTo>
                    <a:pt x="64325" y="52450"/>
                  </a:moveTo>
                  <a:lnTo>
                    <a:pt x="44196" y="52450"/>
                  </a:lnTo>
                  <a:lnTo>
                    <a:pt x="49149" y="57403"/>
                  </a:lnTo>
                  <a:lnTo>
                    <a:pt x="49149" y="76200"/>
                  </a:lnTo>
                  <a:lnTo>
                    <a:pt x="76200" y="76200"/>
                  </a:lnTo>
                  <a:lnTo>
                    <a:pt x="64325" y="52450"/>
                  </a:lnTo>
                  <a:close/>
                </a:path>
              </a:pathLst>
            </a:custGeom>
            <a:solidFill>
              <a:srgbClr val="000000"/>
            </a:solidFill>
          </p:spPr>
          <p:txBody>
            <a:bodyPr wrap="square" lIns="0" tIns="0" rIns="0" bIns="0" rtlCol="0"/>
            <a:lstStyle/>
            <a:p>
              <a:endParaRPr kern="0">
                <a:solidFill>
                  <a:sysClr val="windowText" lastClr="000000"/>
                </a:solidFill>
              </a:endParaRPr>
            </a:p>
          </p:txBody>
        </p:sp>
      </p:grpSp>
      <p:sp>
        <p:nvSpPr>
          <p:cNvPr id="6" name="object 6"/>
          <p:cNvSpPr txBox="1"/>
          <p:nvPr/>
        </p:nvSpPr>
        <p:spPr>
          <a:xfrm>
            <a:off x="5879650" y="2651783"/>
            <a:ext cx="389155" cy="289823"/>
          </a:xfrm>
          <a:prstGeom prst="rect">
            <a:avLst/>
          </a:prstGeom>
        </p:spPr>
        <p:txBody>
          <a:bodyPr vert="horz" wrap="square" lIns="0" tIns="12700" rIns="0" bIns="0" rtlCol="0">
            <a:spAutoFit/>
          </a:bodyPr>
          <a:lstStyle/>
          <a:p>
            <a:pPr marL="38100">
              <a:spcBef>
                <a:spcPts val="100"/>
              </a:spcBef>
            </a:pPr>
            <a:r>
              <a:rPr kern="0" spc="-25" dirty="0">
                <a:solidFill>
                  <a:sysClr val="windowText" lastClr="000000"/>
                </a:solidFill>
                <a:latin typeface="Cambria Math"/>
                <a:cs typeface="Cambria Math"/>
              </a:rPr>
              <a:t>10</a:t>
            </a:r>
            <a:r>
              <a:rPr sz="1950" kern="0" spc="-37" baseline="27777" dirty="0">
                <a:solidFill>
                  <a:sysClr val="windowText" lastClr="000000"/>
                </a:solidFill>
                <a:latin typeface="Cambria Math"/>
                <a:cs typeface="Cambria Math"/>
              </a:rPr>
              <a:t>′</a:t>
            </a:r>
            <a:endParaRPr sz="1950" kern="0" baseline="27777">
              <a:solidFill>
                <a:sysClr val="windowText" lastClr="000000"/>
              </a:solidFill>
              <a:latin typeface="Cambria Math"/>
              <a:cs typeface="Cambria Math"/>
            </a:endParaRPr>
          </a:p>
        </p:txBody>
      </p:sp>
      <p:grpSp>
        <p:nvGrpSpPr>
          <p:cNvPr id="7" name="object 7"/>
          <p:cNvGrpSpPr/>
          <p:nvPr/>
        </p:nvGrpSpPr>
        <p:grpSpPr>
          <a:xfrm>
            <a:off x="4675243" y="2318740"/>
            <a:ext cx="2837076" cy="607060"/>
            <a:chOff x="4674870" y="2318740"/>
            <a:chExt cx="2837815" cy="607060"/>
          </a:xfrm>
        </p:grpSpPr>
        <p:pic>
          <p:nvPicPr>
            <p:cNvPr id="8" name="object 8"/>
            <p:cNvPicPr/>
            <p:nvPr/>
          </p:nvPicPr>
          <p:blipFill>
            <a:blip r:embed="rId3" cstate="print"/>
            <a:stretch>
              <a:fillRect/>
            </a:stretch>
          </p:blipFill>
          <p:spPr>
            <a:xfrm>
              <a:off x="4674870" y="2522999"/>
              <a:ext cx="2628900" cy="92692"/>
            </a:xfrm>
            <a:prstGeom prst="rect">
              <a:avLst/>
            </a:prstGeom>
          </p:spPr>
        </p:pic>
        <p:sp>
          <p:nvSpPr>
            <p:cNvPr id="9" name="object 9"/>
            <p:cNvSpPr/>
            <p:nvPr/>
          </p:nvSpPr>
          <p:spPr>
            <a:xfrm>
              <a:off x="4724781" y="2547747"/>
              <a:ext cx="2536190" cy="0"/>
            </a:xfrm>
            <a:custGeom>
              <a:avLst/>
              <a:gdLst/>
              <a:ahLst/>
              <a:cxnLst/>
              <a:rect l="l" t="t" r="r" b="b"/>
              <a:pathLst>
                <a:path w="2536190">
                  <a:moveTo>
                    <a:pt x="0" y="0"/>
                  </a:moveTo>
                  <a:lnTo>
                    <a:pt x="2535809" y="0"/>
                  </a:lnTo>
                </a:path>
              </a:pathLst>
            </a:custGeom>
            <a:ln w="22098">
              <a:solidFill>
                <a:srgbClr val="000000"/>
              </a:solidFill>
            </a:ln>
          </p:spPr>
          <p:txBody>
            <a:bodyPr wrap="square" lIns="0" tIns="0" rIns="0" bIns="0" rtlCol="0"/>
            <a:lstStyle/>
            <a:p>
              <a:endParaRPr kern="0">
                <a:solidFill>
                  <a:sysClr val="windowText" lastClr="000000"/>
                </a:solidFill>
              </a:endParaRPr>
            </a:p>
          </p:txBody>
        </p:sp>
        <p:pic>
          <p:nvPicPr>
            <p:cNvPr id="10" name="object 10"/>
            <p:cNvPicPr/>
            <p:nvPr/>
          </p:nvPicPr>
          <p:blipFill>
            <a:blip r:embed="rId4" cstate="print"/>
            <a:stretch>
              <a:fillRect/>
            </a:stretch>
          </p:blipFill>
          <p:spPr>
            <a:xfrm>
              <a:off x="7210044" y="2318740"/>
              <a:ext cx="92692" cy="498373"/>
            </a:xfrm>
            <a:prstGeom prst="rect">
              <a:avLst/>
            </a:prstGeom>
          </p:spPr>
        </p:pic>
        <p:sp>
          <p:nvSpPr>
            <p:cNvPr id="11" name="object 11"/>
            <p:cNvSpPr/>
            <p:nvPr/>
          </p:nvSpPr>
          <p:spPr>
            <a:xfrm>
              <a:off x="7259955" y="2343531"/>
              <a:ext cx="0" cy="405130"/>
            </a:xfrm>
            <a:custGeom>
              <a:avLst/>
              <a:gdLst/>
              <a:ahLst/>
              <a:cxnLst/>
              <a:rect l="l" t="t" r="r" b="b"/>
              <a:pathLst>
                <a:path h="405130">
                  <a:moveTo>
                    <a:pt x="0" y="0"/>
                  </a:moveTo>
                  <a:lnTo>
                    <a:pt x="0" y="404749"/>
                  </a:lnTo>
                </a:path>
              </a:pathLst>
            </a:custGeom>
            <a:ln w="22098">
              <a:solidFill>
                <a:srgbClr val="000000"/>
              </a:solidFill>
            </a:ln>
          </p:spPr>
          <p:txBody>
            <a:bodyPr wrap="square" lIns="0" tIns="0" rIns="0" bIns="0" rtlCol="0"/>
            <a:lstStyle/>
            <a:p>
              <a:endParaRPr kern="0">
                <a:solidFill>
                  <a:sysClr val="windowText" lastClr="000000"/>
                </a:solidFill>
              </a:endParaRPr>
            </a:p>
          </p:txBody>
        </p:sp>
        <p:pic>
          <p:nvPicPr>
            <p:cNvPr id="12" name="object 12"/>
            <p:cNvPicPr/>
            <p:nvPr/>
          </p:nvPicPr>
          <p:blipFill>
            <a:blip r:embed="rId5" cstate="print"/>
            <a:stretch>
              <a:fillRect/>
            </a:stretch>
          </p:blipFill>
          <p:spPr>
            <a:xfrm>
              <a:off x="7210044" y="2318740"/>
              <a:ext cx="302641" cy="201828"/>
            </a:xfrm>
            <a:prstGeom prst="rect">
              <a:avLst/>
            </a:prstGeom>
          </p:spPr>
        </p:pic>
        <p:sp>
          <p:nvSpPr>
            <p:cNvPr id="13" name="object 13"/>
            <p:cNvSpPr/>
            <p:nvPr/>
          </p:nvSpPr>
          <p:spPr>
            <a:xfrm>
              <a:off x="7259955" y="2343531"/>
              <a:ext cx="209550" cy="108585"/>
            </a:xfrm>
            <a:custGeom>
              <a:avLst/>
              <a:gdLst/>
              <a:ahLst/>
              <a:cxnLst/>
              <a:rect l="l" t="t" r="r" b="b"/>
              <a:pathLst>
                <a:path w="209550" h="108585">
                  <a:moveTo>
                    <a:pt x="0" y="0"/>
                  </a:moveTo>
                  <a:lnTo>
                    <a:pt x="209550" y="108585"/>
                  </a:lnTo>
                </a:path>
              </a:pathLst>
            </a:custGeom>
            <a:ln w="22098">
              <a:solidFill>
                <a:srgbClr val="000000"/>
              </a:solidFill>
            </a:ln>
          </p:spPr>
          <p:txBody>
            <a:bodyPr wrap="square" lIns="0" tIns="0" rIns="0" bIns="0" rtlCol="0"/>
            <a:lstStyle/>
            <a:p>
              <a:endParaRPr kern="0">
                <a:solidFill>
                  <a:sysClr val="windowText" lastClr="000000"/>
                </a:solidFill>
              </a:endParaRPr>
            </a:p>
          </p:txBody>
        </p:sp>
        <p:pic>
          <p:nvPicPr>
            <p:cNvPr id="14" name="object 14"/>
            <p:cNvPicPr/>
            <p:nvPr/>
          </p:nvPicPr>
          <p:blipFill>
            <a:blip r:embed="rId5" cstate="print"/>
            <a:stretch>
              <a:fillRect/>
            </a:stretch>
          </p:blipFill>
          <p:spPr>
            <a:xfrm>
              <a:off x="7210044" y="2723362"/>
              <a:ext cx="302641" cy="201828"/>
            </a:xfrm>
            <a:prstGeom prst="rect">
              <a:avLst/>
            </a:prstGeom>
          </p:spPr>
        </p:pic>
        <p:sp>
          <p:nvSpPr>
            <p:cNvPr id="15" name="object 15"/>
            <p:cNvSpPr/>
            <p:nvPr/>
          </p:nvSpPr>
          <p:spPr>
            <a:xfrm>
              <a:off x="7259955" y="2748153"/>
              <a:ext cx="209550" cy="108585"/>
            </a:xfrm>
            <a:custGeom>
              <a:avLst/>
              <a:gdLst/>
              <a:ahLst/>
              <a:cxnLst/>
              <a:rect l="l" t="t" r="r" b="b"/>
              <a:pathLst>
                <a:path w="209550" h="108585">
                  <a:moveTo>
                    <a:pt x="0" y="0"/>
                  </a:moveTo>
                  <a:lnTo>
                    <a:pt x="209550" y="108585"/>
                  </a:lnTo>
                </a:path>
              </a:pathLst>
            </a:custGeom>
            <a:ln w="22098">
              <a:solidFill>
                <a:srgbClr val="000000"/>
              </a:solidFill>
            </a:ln>
          </p:spPr>
          <p:txBody>
            <a:bodyPr wrap="square" lIns="0" tIns="0" rIns="0" bIns="0" rtlCol="0"/>
            <a:lstStyle/>
            <a:p>
              <a:endParaRPr kern="0">
                <a:solidFill>
                  <a:sysClr val="windowText" lastClr="000000"/>
                </a:solidFill>
              </a:endParaRPr>
            </a:p>
          </p:txBody>
        </p:sp>
        <p:pic>
          <p:nvPicPr>
            <p:cNvPr id="16" name="object 16"/>
            <p:cNvPicPr/>
            <p:nvPr/>
          </p:nvPicPr>
          <p:blipFill>
            <a:blip r:embed="rId5" cstate="print"/>
            <a:stretch>
              <a:fillRect/>
            </a:stretch>
          </p:blipFill>
          <p:spPr>
            <a:xfrm>
              <a:off x="7210044" y="2521432"/>
              <a:ext cx="302641" cy="201828"/>
            </a:xfrm>
            <a:prstGeom prst="rect">
              <a:avLst/>
            </a:prstGeom>
          </p:spPr>
        </p:pic>
        <p:sp>
          <p:nvSpPr>
            <p:cNvPr id="17" name="object 17"/>
            <p:cNvSpPr/>
            <p:nvPr/>
          </p:nvSpPr>
          <p:spPr>
            <a:xfrm>
              <a:off x="7259955" y="2546223"/>
              <a:ext cx="209550" cy="108585"/>
            </a:xfrm>
            <a:custGeom>
              <a:avLst/>
              <a:gdLst/>
              <a:ahLst/>
              <a:cxnLst/>
              <a:rect l="l" t="t" r="r" b="b"/>
              <a:pathLst>
                <a:path w="209550" h="108585">
                  <a:moveTo>
                    <a:pt x="0" y="0"/>
                  </a:moveTo>
                  <a:lnTo>
                    <a:pt x="209550" y="108585"/>
                  </a:lnTo>
                </a:path>
              </a:pathLst>
            </a:custGeom>
            <a:ln w="22098">
              <a:solidFill>
                <a:srgbClr val="000000"/>
              </a:solidFill>
            </a:ln>
          </p:spPr>
          <p:txBody>
            <a:bodyPr wrap="square" lIns="0" tIns="0" rIns="0" bIns="0" rtlCol="0"/>
            <a:lstStyle/>
            <a:p>
              <a:endParaRPr kern="0">
                <a:solidFill>
                  <a:sysClr val="windowText" lastClr="000000"/>
                </a:solidFill>
              </a:endParaRPr>
            </a:p>
          </p:txBody>
        </p:sp>
      </p:grpSp>
      <p:sp>
        <p:nvSpPr>
          <p:cNvPr id="18" name="object 18"/>
          <p:cNvSpPr txBox="1"/>
          <p:nvPr/>
        </p:nvSpPr>
        <p:spPr>
          <a:xfrm>
            <a:off x="4543195" y="3178579"/>
            <a:ext cx="361856" cy="289823"/>
          </a:xfrm>
          <a:prstGeom prst="rect">
            <a:avLst/>
          </a:prstGeom>
        </p:spPr>
        <p:txBody>
          <a:bodyPr vert="horz" wrap="square" lIns="0" tIns="12700" rIns="0" bIns="0" rtlCol="0">
            <a:spAutoFit/>
          </a:bodyPr>
          <a:lstStyle/>
          <a:p>
            <a:pPr marL="12700">
              <a:spcBef>
                <a:spcPts val="100"/>
              </a:spcBef>
            </a:pPr>
            <a:r>
              <a:rPr kern="0" dirty="0">
                <a:solidFill>
                  <a:sysClr val="windowText" lastClr="000000"/>
                </a:solidFill>
                <a:latin typeface="Times New Roman"/>
                <a:cs typeface="Times New Roman"/>
              </a:rPr>
              <a:t>5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19" name="object 19"/>
          <p:cNvSpPr txBox="1"/>
          <p:nvPr/>
        </p:nvSpPr>
        <p:spPr>
          <a:xfrm>
            <a:off x="7173190" y="2791459"/>
            <a:ext cx="190450" cy="299720"/>
          </a:xfrm>
          <a:prstGeom prst="rect">
            <a:avLst/>
          </a:prstGeom>
        </p:spPr>
        <p:txBody>
          <a:bodyPr vert="horz" wrap="square" lIns="0" tIns="12700" rIns="0" bIns="0" rtlCol="0">
            <a:spAutoFit/>
          </a:bodyPr>
          <a:lstStyle/>
          <a:p>
            <a:pPr marL="12700">
              <a:spcBef>
                <a:spcPts val="100"/>
              </a:spcBef>
            </a:pPr>
            <a:r>
              <a:rPr kern="0" spc="-50" dirty="0">
                <a:solidFill>
                  <a:sysClr val="windowText" lastClr="000000"/>
                </a:solidFill>
                <a:latin typeface="Times New Roman"/>
                <a:cs typeface="Times New Roman"/>
              </a:rPr>
              <a:t>A</a:t>
            </a:r>
            <a:endParaRPr kern="0">
              <a:solidFill>
                <a:sysClr val="windowText" lastClr="000000"/>
              </a:solidFill>
              <a:latin typeface="Times New Roman"/>
              <a:cs typeface="Times New Roman"/>
            </a:endParaRPr>
          </a:p>
        </p:txBody>
      </p:sp>
      <p:sp>
        <p:nvSpPr>
          <p:cNvPr id="20" name="Slide Number Placeholder 19"/>
          <p:cNvSpPr>
            <a:spLocks noGrp="1"/>
          </p:cNvSpPr>
          <p:nvPr>
            <p:ph type="sldNum" sz="quarter" idx="7"/>
          </p:nvPr>
        </p:nvSpPr>
        <p:spPr>
          <a:xfrm>
            <a:off x="8775954" y="6377984"/>
            <a:ext cx="2803430" cy="276999"/>
          </a:xfrm>
          <a:prstGeom prst="rect">
            <a:avLst/>
          </a:prstGeom>
        </p:spPr>
        <p:txBody>
          <a:bodyPr wrap="square" lIns="0" tIns="0" rIns="0" bIns="0">
            <a:spAutoFit/>
          </a:bodyPr>
          <a:lstStyle>
            <a:defPPr>
              <a:defRPr lang="en-US"/>
            </a:defPPr>
            <a:lvl1pPr marL="0" algn="r" defTabSz="914293" rtl="0" eaLnBrk="1" latinLnBrk="0" hangingPunct="1">
              <a:defRPr sz="1800" kern="1200">
                <a:solidFill>
                  <a:schemeClr val="tx1">
                    <a:tint val="75000"/>
                  </a:schemeClr>
                </a:solidFill>
                <a:latin typeface="+mn-lt"/>
                <a:ea typeface="+mn-ea"/>
                <a:cs typeface="+mn-cs"/>
              </a:defRPr>
            </a:lvl1pPr>
            <a:lvl2pPr marL="457146" algn="l" defTabSz="914293" rtl="0" eaLnBrk="1" latinLnBrk="0" hangingPunct="1">
              <a:defRPr sz="1800" kern="1200">
                <a:solidFill>
                  <a:schemeClr val="tx1"/>
                </a:solidFill>
                <a:latin typeface="+mn-lt"/>
                <a:ea typeface="+mn-ea"/>
                <a:cs typeface="+mn-cs"/>
              </a:defRPr>
            </a:lvl2pPr>
            <a:lvl3pPr marL="914293" algn="l" defTabSz="914293" rtl="0" eaLnBrk="1" latinLnBrk="0" hangingPunct="1">
              <a:defRPr sz="1800" kern="1200">
                <a:solidFill>
                  <a:schemeClr val="tx1"/>
                </a:solidFill>
                <a:latin typeface="+mn-lt"/>
                <a:ea typeface="+mn-ea"/>
                <a:cs typeface="+mn-cs"/>
              </a:defRPr>
            </a:lvl3pPr>
            <a:lvl4pPr marL="1371440" algn="l" defTabSz="914293" rtl="0" eaLnBrk="1" latinLnBrk="0" hangingPunct="1">
              <a:defRPr sz="1800" kern="1200">
                <a:solidFill>
                  <a:schemeClr val="tx1"/>
                </a:solidFill>
                <a:latin typeface="+mn-lt"/>
                <a:ea typeface="+mn-ea"/>
                <a:cs typeface="+mn-cs"/>
              </a:defRPr>
            </a:lvl4pPr>
            <a:lvl5pPr marL="1828587" algn="l" defTabSz="914293" rtl="0" eaLnBrk="1" latinLnBrk="0" hangingPunct="1">
              <a:defRPr sz="1800" kern="1200">
                <a:solidFill>
                  <a:schemeClr val="tx1"/>
                </a:solidFill>
                <a:latin typeface="+mn-lt"/>
                <a:ea typeface="+mn-ea"/>
                <a:cs typeface="+mn-cs"/>
              </a:defRPr>
            </a:lvl5pPr>
            <a:lvl6pPr marL="2285733" algn="l" defTabSz="914293" rtl="0" eaLnBrk="1" latinLnBrk="0" hangingPunct="1">
              <a:defRPr sz="1800" kern="1200">
                <a:solidFill>
                  <a:schemeClr val="tx1"/>
                </a:solidFill>
                <a:latin typeface="+mn-lt"/>
                <a:ea typeface="+mn-ea"/>
                <a:cs typeface="+mn-cs"/>
              </a:defRPr>
            </a:lvl6pPr>
            <a:lvl7pPr marL="2742880" algn="l" defTabSz="914293" rtl="0" eaLnBrk="1" latinLnBrk="0" hangingPunct="1">
              <a:defRPr sz="1800" kern="1200">
                <a:solidFill>
                  <a:schemeClr val="tx1"/>
                </a:solidFill>
                <a:latin typeface="+mn-lt"/>
                <a:ea typeface="+mn-ea"/>
                <a:cs typeface="+mn-cs"/>
              </a:defRPr>
            </a:lvl7pPr>
            <a:lvl8pPr marL="3200026" algn="l" defTabSz="914293" rtl="0" eaLnBrk="1" latinLnBrk="0" hangingPunct="1">
              <a:defRPr sz="1800" kern="1200">
                <a:solidFill>
                  <a:schemeClr val="tx1"/>
                </a:solidFill>
                <a:latin typeface="+mn-lt"/>
                <a:ea typeface="+mn-ea"/>
                <a:cs typeface="+mn-cs"/>
              </a:defRPr>
            </a:lvl8pPr>
            <a:lvl9pPr marL="3657173" algn="l" defTabSz="914293" rtl="0" eaLnBrk="1" latinLnBrk="0" hangingPunct="1">
              <a:defRPr sz="1800" kern="1200">
                <a:solidFill>
                  <a:schemeClr val="tx1"/>
                </a:solidFill>
                <a:latin typeface="+mn-lt"/>
                <a:ea typeface="+mn-ea"/>
                <a:cs typeface="+mn-cs"/>
              </a:defRPr>
            </a:lvl9pPr>
          </a:lstStyle>
          <a:p>
            <a:fld id="{B6F15528-21DE-4FAA-801E-634DDDAF4B2B}" type="slidenum">
              <a:rPr lang="en-US" smtClean="0">
                <a:solidFill>
                  <a:prstClr val="black">
                    <a:tint val="75000"/>
                  </a:prstClr>
                </a:solidFill>
              </a:rPr>
              <a:pPr/>
              <a:t>42</a:t>
            </a:fld>
            <a:endParaRPr lang="en-US">
              <a:solidFill>
                <a:prstClr val="black">
                  <a:tint val="75000"/>
                </a:prstClr>
              </a:solidFill>
            </a:endParaRPr>
          </a:p>
        </p:txBody>
      </p:sp>
    </p:spTree>
    <p:extLst>
      <p:ext uri="{BB962C8B-B14F-4D97-AF65-F5344CB8AC3E}">
        <p14:creationId xmlns:p14="http://schemas.microsoft.com/office/powerpoint/2010/main" val="105340089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3694" y="251524"/>
            <a:ext cx="1142702" cy="1367041"/>
          </a:xfrm>
          <a:prstGeom prst="rect">
            <a:avLst/>
          </a:prstGeom>
        </p:spPr>
        <p:txBody>
          <a:bodyPr vert="horz" wrap="square" lIns="0" tIns="12700" rIns="0" bIns="0" rtlCol="0" anchor="ctr">
            <a:spAutoFit/>
          </a:bodyPr>
          <a:lstStyle/>
          <a:p>
            <a:pPr marL="12700">
              <a:lnSpc>
                <a:spcPct val="100000"/>
              </a:lnSpc>
              <a:spcBef>
                <a:spcPts val="100"/>
              </a:spcBef>
            </a:pPr>
            <a:r>
              <a:rPr spc="-10" dirty="0">
                <a:solidFill>
                  <a:srgbClr val="00AF50"/>
                </a:solidFill>
              </a:rPr>
              <a:t>Solution:</a:t>
            </a:r>
          </a:p>
        </p:txBody>
      </p:sp>
      <p:grpSp>
        <p:nvGrpSpPr>
          <p:cNvPr id="3" name="object 3"/>
          <p:cNvGrpSpPr/>
          <p:nvPr/>
        </p:nvGrpSpPr>
        <p:grpSpPr>
          <a:xfrm>
            <a:off x="7116813" y="372627"/>
            <a:ext cx="224096" cy="484505"/>
            <a:chOff x="7117080" y="372579"/>
            <a:chExt cx="224154" cy="484505"/>
          </a:xfrm>
        </p:grpSpPr>
        <p:pic>
          <p:nvPicPr>
            <p:cNvPr id="4" name="object 4"/>
            <p:cNvPicPr/>
            <p:nvPr/>
          </p:nvPicPr>
          <p:blipFill>
            <a:blip r:embed="rId2" cstate="print"/>
            <a:stretch>
              <a:fillRect/>
            </a:stretch>
          </p:blipFill>
          <p:spPr>
            <a:xfrm>
              <a:off x="7117080" y="372579"/>
              <a:ext cx="224091" cy="483908"/>
            </a:xfrm>
            <a:prstGeom prst="rect">
              <a:avLst/>
            </a:prstGeom>
          </p:spPr>
        </p:pic>
        <p:sp>
          <p:nvSpPr>
            <p:cNvPr id="5" name="object 5"/>
            <p:cNvSpPr/>
            <p:nvPr/>
          </p:nvSpPr>
          <p:spPr>
            <a:xfrm>
              <a:off x="7194423" y="386333"/>
              <a:ext cx="76200" cy="335915"/>
            </a:xfrm>
            <a:custGeom>
              <a:avLst/>
              <a:gdLst/>
              <a:ahLst/>
              <a:cxnLst/>
              <a:rect l="l" t="t" r="r" b="b"/>
              <a:pathLst>
                <a:path w="76200" h="335915">
                  <a:moveTo>
                    <a:pt x="27050" y="259714"/>
                  </a:moveTo>
                  <a:lnTo>
                    <a:pt x="0" y="259714"/>
                  </a:lnTo>
                  <a:lnTo>
                    <a:pt x="38100" y="335914"/>
                  </a:lnTo>
                  <a:lnTo>
                    <a:pt x="64325" y="283463"/>
                  </a:lnTo>
                  <a:lnTo>
                    <a:pt x="32003" y="283463"/>
                  </a:lnTo>
                  <a:lnTo>
                    <a:pt x="27050" y="278511"/>
                  </a:lnTo>
                  <a:lnTo>
                    <a:pt x="27050" y="259714"/>
                  </a:lnTo>
                  <a:close/>
                </a:path>
                <a:path w="76200" h="335915">
                  <a:moveTo>
                    <a:pt x="44196" y="0"/>
                  </a:moveTo>
                  <a:lnTo>
                    <a:pt x="32003" y="0"/>
                  </a:lnTo>
                  <a:lnTo>
                    <a:pt x="27050" y="4952"/>
                  </a:lnTo>
                  <a:lnTo>
                    <a:pt x="27050" y="278511"/>
                  </a:lnTo>
                  <a:lnTo>
                    <a:pt x="32003" y="283463"/>
                  </a:lnTo>
                  <a:lnTo>
                    <a:pt x="44196" y="283463"/>
                  </a:lnTo>
                  <a:lnTo>
                    <a:pt x="49149" y="278511"/>
                  </a:lnTo>
                  <a:lnTo>
                    <a:pt x="49149" y="4952"/>
                  </a:lnTo>
                  <a:lnTo>
                    <a:pt x="44196" y="0"/>
                  </a:lnTo>
                  <a:close/>
                </a:path>
                <a:path w="76200" h="335915">
                  <a:moveTo>
                    <a:pt x="76200" y="259714"/>
                  </a:moveTo>
                  <a:lnTo>
                    <a:pt x="49149" y="259714"/>
                  </a:lnTo>
                  <a:lnTo>
                    <a:pt x="49149" y="278511"/>
                  </a:lnTo>
                  <a:lnTo>
                    <a:pt x="44196" y="283463"/>
                  </a:lnTo>
                  <a:lnTo>
                    <a:pt x="64325" y="283463"/>
                  </a:lnTo>
                  <a:lnTo>
                    <a:pt x="76200" y="259714"/>
                  </a:lnTo>
                  <a:close/>
                </a:path>
              </a:pathLst>
            </a:custGeom>
            <a:solidFill>
              <a:srgbClr val="000000"/>
            </a:solidFill>
          </p:spPr>
          <p:txBody>
            <a:bodyPr wrap="square" lIns="0" tIns="0" rIns="0" bIns="0" rtlCol="0"/>
            <a:lstStyle/>
            <a:p>
              <a:endParaRPr kern="0">
                <a:solidFill>
                  <a:sysClr val="windowText" lastClr="000000"/>
                </a:solidFill>
              </a:endParaRPr>
            </a:p>
          </p:txBody>
        </p:sp>
      </p:grpSp>
      <p:grpSp>
        <p:nvGrpSpPr>
          <p:cNvPr id="6" name="object 6"/>
          <p:cNvGrpSpPr/>
          <p:nvPr/>
        </p:nvGrpSpPr>
        <p:grpSpPr>
          <a:xfrm>
            <a:off x="4621944" y="2503090"/>
            <a:ext cx="2628215" cy="3546475"/>
            <a:chOff x="4621529" y="2503042"/>
            <a:chExt cx="2628900" cy="3546475"/>
          </a:xfrm>
        </p:grpSpPr>
        <p:sp>
          <p:nvSpPr>
            <p:cNvPr id="7" name="object 7"/>
            <p:cNvSpPr/>
            <p:nvPr/>
          </p:nvSpPr>
          <p:spPr>
            <a:xfrm>
              <a:off x="4672202" y="2508122"/>
              <a:ext cx="2548255" cy="3536315"/>
            </a:xfrm>
            <a:custGeom>
              <a:avLst/>
              <a:gdLst/>
              <a:ahLst/>
              <a:cxnLst/>
              <a:rect l="l" t="t" r="r" b="b"/>
              <a:pathLst>
                <a:path w="2548254" h="3536315">
                  <a:moveTo>
                    <a:pt x="0" y="0"/>
                  </a:moveTo>
                  <a:lnTo>
                    <a:pt x="0" y="3536289"/>
                  </a:lnTo>
                </a:path>
                <a:path w="2548254" h="3536315">
                  <a:moveTo>
                    <a:pt x="2548128" y="0"/>
                  </a:moveTo>
                  <a:lnTo>
                    <a:pt x="2548128" y="3536289"/>
                  </a:lnTo>
                </a:path>
              </a:pathLst>
            </a:custGeom>
            <a:ln w="9906">
              <a:solidFill>
                <a:srgbClr val="E64722"/>
              </a:solidFill>
              <a:prstDash val="sysDash"/>
            </a:ln>
          </p:spPr>
          <p:txBody>
            <a:bodyPr wrap="square" lIns="0" tIns="0" rIns="0" bIns="0" rtlCol="0"/>
            <a:lstStyle/>
            <a:p>
              <a:endParaRPr kern="0">
                <a:solidFill>
                  <a:sysClr val="windowText" lastClr="000000"/>
                </a:solidFill>
              </a:endParaRPr>
            </a:p>
          </p:txBody>
        </p:sp>
        <p:pic>
          <p:nvPicPr>
            <p:cNvPr id="8" name="object 8"/>
            <p:cNvPicPr/>
            <p:nvPr/>
          </p:nvPicPr>
          <p:blipFill>
            <a:blip r:embed="rId3" cstate="print"/>
            <a:stretch>
              <a:fillRect/>
            </a:stretch>
          </p:blipFill>
          <p:spPr>
            <a:xfrm>
              <a:off x="4621529" y="3165365"/>
              <a:ext cx="2628900" cy="92692"/>
            </a:xfrm>
            <a:prstGeom prst="rect">
              <a:avLst/>
            </a:prstGeom>
          </p:spPr>
        </p:pic>
        <p:sp>
          <p:nvSpPr>
            <p:cNvPr id="9" name="object 9"/>
            <p:cNvSpPr/>
            <p:nvPr/>
          </p:nvSpPr>
          <p:spPr>
            <a:xfrm>
              <a:off x="4671440" y="3190112"/>
              <a:ext cx="2536190" cy="0"/>
            </a:xfrm>
            <a:custGeom>
              <a:avLst/>
              <a:gdLst/>
              <a:ahLst/>
              <a:cxnLst/>
              <a:rect l="l" t="t" r="r" b="b"/>
              <a:pathLst>
                <a:path w="2536190">
                  <a:moveTo>
                    <a:pt x="0" y="0"/>
                  </a:moveTo>
                  <a:lnTo>
                    <a:pt x="2535809" y="0"/>
                  </a:lnTo>
                </a:path>
              </a:pathLst>
            </a:custGeom>
            <a:ln w="22098">
              <a:solidFill>
                <a:srgbClr val="6F2F9F"/>
              </a:solidFill>
            </a:ln>
          </p:spPr>
          <p:txBody>
            <a:bodyPr wrap="square" lIns="0" tIns="0" rIns="0" bIns="0" rtlCol="0"/>
            <a:lstStyle/>
            <a:p>
              <a:endParaRPr kern="0">
                <a:solidFill>
                  <a:sysClr val="windowText" lastClr="000000"/>
                </a:solidFill>
              </a:endParaRPr>
            </a:p>
          </p:txBody>
        </p:sp>
        <p:sp>
          <p:nvSpPr>
            <p:cNvPr id="10" name="object 10"/>
            <p:cNvSpPr/>
            <p:nvPr/>
          </p:nvSpPr>
          <p:spPr>
            <a:xfrm>
              <a:off x="4682489" y="2844545"/>
              <a:ext cx="2550160" cy="365760"/>
            </a:xfrm>
            <a:custGeom>
              <a:avLst/>
              <a:gdLst/>
              <a:ahLst/>
              <a:cxnLst/>
              <a:rect l="l" t="t" r="r" b="b"/>
              <a:pathLst>
                <a:path w="2550159" h="365760">
                  <a:moveTo>
                    <a:pt x="2549652" y="0"/>
                  </a:moveTo>
                  <a:lnTo>
                    <a:pt x="0" y="0"/>
                  </a:lnTo>
                  <a:lnTo>
                    <a:pt x="0" y="352678"/>
                  </a:lnTo>
                  <a:lnTo>
                    <a:pt x="2549652" y="365759"/>
                  </a:lnTo>
                  <a:lnTo>
                    <a:pt x="2549652" y="0"/>
                  </a:lnTo>
                  <a:close/>
                </a:path>
              </a:pathLst>
            </a:custGeom>
            <a:solidFill>
              <a:srgbClr val="6F2F9F"/>
            </a:solidFill>
          </p:spPr>
          <p:txBody>
            <a:bodyPr wrap="square" lIns="0" tIns="0" rIns="0" bIns="0" rtlCol="0"/>
            <a:lstStyle/>
            <a:p>
              <a:endParaRPr kern="0">
                <a:solidFill>
                  <a:sysClr val="windowText" lastClr="000000"/>
                </a:solidFill>
              </a:endParaRPr>
            </a:p>
          </p:txBody>
        </p:sp>
        <p:sp>
          <p:nvSpPr>
            <p:cNvPr id="11" name="object 11"/>
            <p:cNvSpPr/>
            <p:nvPr/>
          </p:nvSpPr>
          <p:spPr>
            <a:xfrm>
              <a:off x="4665725" y="3959351"/>
              <a:ext cx="2560320" cy="483234"/>
            </a:xfrm>
            <a:custGeom>
              <a:avLst/>
              <a:gdLst/>
              <a:ahLst/>
              <a:cxnLst/>
              <a:rect l="l" t="t" r="r" b="b"/>
              <a:pathLst>
                <a:path w="2560320" h="483235">
                  <a:moveTo>
                    <a:pt x="2560320" y="0"/>
                  </a:moveTo>
                  <a:lnTo>
                    <a:pt x="0" y="483108"/>
                  </a:lnTo>
                  <a:lnTo>
                    <a:pt x="2560320" y="483108"/>
                  </a:lnTo>
                  <a:lnTo>
                    <a:pt x="2560320" y="0"/>
                  </a:lnTo>
                  <a:close/>
                </a:path>
              </a:pathLst>
            </a:custGeom>
            <a:solidFill>
              <a:srgbClr val="00AF50"/>
            </a:solidFill>
          </p:spPr>
          <p:txBody>
            <a:bodyPr wrap="square" lIns="0" tIns="0" rIns="0" bIns="0" rtlCol="0"/>
            <a:lstStyle/>
            <a:p>
              <a:endParaRPr kern="0">
                <a:solidFill>
                  <a:sysClr val="windowText" lastClr="000000"/>
                </a:solidFill>
              </a:endParaRPr>
            </a:p>
          </p:txBody>
        </p:sp>
      </p:grpSp>
      <p:sp>
        <p:nvSpPr>
          <p:cNvPr id="12" name="object 12"/>
          <p:cNvSpPr txBox="1"/>
          <p:nvPr/>
        </p:nvSpPr>
        <p:spPr>
          <a:xfrm>
            <a:off x="6828631" y="57174"/>
            <a:ext cx="931937" cy="289823"/>
          </a:xfrm>
          <a:prstGeom prst="rect">
            <a:avLst/>
          </a:prstGeom>
        </p:spPr>
        <p:txBody>
          <a:bodyPr vert="horz" wrap="square" lIns="0" tIns="12700" rIns="0" bIns="0" rtlCol="0">
            <a:spAutoFit/>
          </a:bodyPr>
          <a:lstStyle/>
          <a:p>
            <a:pPr marL="38100">
              <a:spcBef>
                <a:spcPts val="100"/>
              </a:spcBef>
            </a:pPr>
            <a:r>
              <a:rPr kern="0" spc="85" dirty="0">
                <a:solidFill>
                  <a:sysClr val="windowText" lastClr="000000"/>
                </a:solidFill>
                <a:latin typeface="Cambria Math"/>
                <a:cs typeface="Cambria Math"/>
              </a:rPr>
              <a:t>R</a:t>
            </a:r>
            <a:r>
              <a:rPr sz="1950" kern="0" spc="127" baseline="-14957" dirty="0">
                <a:solidFill>
                  <a:sysClr val="windowText" lastClr="000000"/>
                </a:solidFill>
                <a:latin typeface="Cambria Math"/>
                <a:cs typeface="Cambria Math"/>
              </a:rPr>
              <a:t>A</a:t>
            </a:r>
            <a:r>
              <a:rPr sz="1950" kern="0" spc="337" baseline="-14957" dirty="0">
                <a:solidFill>
                  <a:sysClr val="windowText" lastClr="000000"/>
                </a:solidFill>
                <a:latin typeface="Cambria Math"/>
                <a:cs typeface="Cambria Math"/>
              </a:rPr>
              <a:t> </a:t>
            </a:r>
            <a:r>
              <a:rPr kern="0" dirty="0">
                <a:solidFill>
                  <a:sysClr val="windowText" lastClr="000000"/>
                </a:solidFill>
                <a:latin typeface="Times New Roman"/>
                <a:cs typeface="Times New Roman"/>
              </a:rPr>
              <a:t>= 5</a:t>
            </a:r>
            <a:r>
              <a:rPr kern="0" spc="5" dirty="0">
                <a:solidFill>
                  <a:sysClr val="windowText" lastClr="000000"/>
                </a:solidFill>
                <a:latin typeface="Times New Roman"/>
                <a:cs typeface="Times New Roman"/>
              </a:rPr>
              <a:t>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13" name="object 13"/>
          <p:cNvSpPr txBox="1"/>
          <p:nvPr/>
        </p:nvSpPr>
        <p:spPr>
          <a:xfrm>
            <a:off x="8924854" y="1563402"/>
            <a:ext cx="1835307" cy="1245854"/>
          </a:xfrm>
          <a:prstGeom prst="rect">
            <a:avLst/>
          </a:prstGeom>
        </p:spPr>
        <p:txBody>
          <a:bodyPr vert="horz" wrap="square" lIns="0" tIns="88265" rIns="0" bIns="0" rtlCol="0">
            <a:spAutoFit/>
          </a:bodyPr>
          <a:lstStyle/>
          <a:p>
            <a:pPr marL="38100">
              <a:spcBef>
                <a:spcPts val="695"/>
              </a:spcBef>
            </a:pPr>
            <a:r>
              <a:rPr sz="2200" kern="0" dirty="0">
                <a:solidFill>
                  <a:sysClr val="windowText" lastClr="000000"/>
                </a:solidFill>
                <a:latin typeface="Times New Roman"/>
                <a:cs typeface="Times New Roman"/>
              </a:rPr>
              <a:t>∑</a:t>
            </a:r>
            <a:r>
              <a:rPr sz="2200" kern="0" spc="-10" dirty="0">
                <a:solidFill>
                  <a:sysClr val="windowText" lastClr="000000"/>
                </a:solidFill>
                <a:latin typeface="Times New Roman"/>
                <a:cs typeface="Times New Roman"/>
              </a:rPr>
              <a:t> </a:t>
            </a:r>
            <a:r>
              <a:rPr sz="2200" kern="0" spc="50" dirty="0">
                <a:solidFill>
                  <a:sysClr val="windowText" lastClr="000000"/>
                </a:solidFill>
                <a:latin typeface="Cambria Math"/>
                <a:cs typeface="Cambria Math"/>
              </a:rPr>
              <a:t>F</a:t>
            </a:r>
            <a:r>
              <a:rPr sz="2400" kern="0" spc="75" baseline="-15625" dirty="0">
                <a:solidFill>
                  <a:sysClr val="windowText" lastClr="000000"/>
                </a:solidFill>
                <a:latin typeface="Cambria Math"/>
                <a:cs typeface="Cambria Math"/>
              </a:rPr>
              <a:t>y</a:t>
            </a:r>
            <a:r>
              <a:rPr sz="2400" kern="0" spc="419" baseline="-15625" dirty="0">
                <a:solidFill>
                  <a:sysClr val="windowText" lastClr="000000"/>
                </a:solidFill>
                <a:latin typeface="Cambria Math"/>
                <a:cs typeface="Cambria Math"/>
              </a:rPr>
              <a:t> </a:t>
            </a:r>
            <a:r>
              <a:rPr sz="2200" kern="0" dirty="0">
                <a:solidFill>
                  <a:sysClr val="windowText" lastClr="000000"/>
                </a:solidFill>
                <a:latin typeface="Times New Roman"/>
                <a:cs typeface="Times New Roman"/>
              </a:rPr>
              <a:t>=</a:t>
            </a:r>
            <a:r>
              <a:rPr sz="2200" kern="0" spc="-5" dirty="0">
                <a:solidFill>
                  <a:sysClr val="windowText" lastClr="000000"/>
                </a:solidFill>
                <a:latin typeface="Times New Roman"/>
                <a:cs typeface="Times New Roman"/>
              </a:rPr>
              <a:t> </a:t>
            </a:r>
            <a:r>
              <a:rPr sz="2200" kern="0" spc="-50" dirty="0">
                <a:solidFill>
                  <a:sysClr val="windowText" lastClr="000000"/>
                </a:solidFill>
                <a:latin typeface="Times New Roman"/>
                <a:cs typeface="Times New Roman"/>
              </a:rPr>
              <a:t>0</a:t>
            </a:r>
            <a:endParaRPr sz="2200" kern="0">
              <a:solidFill>
                <a:sysClr val="windowText" lastClr="000000"/>
              </a:solidFill>
              <a:latin typeface="Times New Roman"/>
              <a:cs typeface="Times New Roman"/>
            </a:endParaRPr>
          </a:p>
          <a:p>
            <a:pPr marL="38100">
              <a:spcBef>
                <a:spcPts val="595"/>
              </a:spcBef>
            </a:pPr>
            <a:r>
              <a:rPr sz="2200" kern="0" dirty="0">
                <a:solidFill>
                  <a:sysClr val="windowText" lastClr="000000"/>
                </a:solidFill>
                <a:latin typeface="Times New Roman"/>
                <a:cs typeface="Times New Roman"/>
              </a:rPr>
              <a:t>=&gt;</a:t>
            </a:r>
            <a:r>
              <a:rPr sz="2200" kern="0" spc="-1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a:t>
            </a:r>
            <a:r>
              <a:rPr sz="2200" kern="0" spc="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5</a:t>
            </a:r>
            <a:r>
              <a:rPr sz="2200" kern="0" spc="-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a:t>
            </a:r>
            <a:r>
              <a:rPr sz="2200" kern="0" spc="-5" dirty="0">
                <a:solidFill>
                  <a:sysClr val="windowText" lastClr="000000"/>
                </a:solidFill>
                <a:latin typeface="Times New Roman"/>
                <a:cs typeface="Times New Roman"/>
              </a:rPr>
              <a:t> </a:t>
            </a:r>
            <a:r>
              <a:rPr sz="2200" kern="0" spc="100" dirty="0">
                <a:solidFill>
                  <a:srgbClr val="404040"/>
                </a:solidFill>
                <a:latin typeface="Cambria Math"/>
                <a:cs typeface="Cambria Math"/>
              </a:rPr>
              <a:t>R</a:t>
            </a:r>
            <a:r>
              <a:rPr sz="2400" kern="0" spc="150" baseline="-15625" dirty="0">
                <a:solidFill>
                  <a:srgbClr val="404040"/>
                </a:solidFill>
                <a:latin typeface="Cambria Math"/>
                <a:cs typeface="Cambria Math"/>
              </a:rPr>
              <a:t>A</a:t>
            </a:r>
            <a:r>
              <a:rPr sz="2400" kern="0" spc="419" baseline="-15625" dirty="0">
                <a:solidFill>
                  <a:srgbClr val="404040"/>
                </a:solidFill>
                <a:latin typeface="Cambria Math"/>
                <a:cs typeface="Cambria Math"/>
              </a:rPr>
              <a:t> </a:t>
            </a:r>
            <a:r>
              <a:rPr sz="2200" kern="0" dirty="0">
                <a:solidFill>
                  <a:sysClr val="windowText" lastClr="000000"/>
                </a:solidFill>
                <a:latin typeface="Times New Roman"/>
                <a:cs typeface="Times New Roman"/>
              </a:rPr>
              <a:t>=</a:t>
            </a:r>
            <a:r>
              <a:rPr sz="2200" kern="0" spc="-10" dirty="0">
                <a:solidFill>
                  <a:sysClr val="windowText" lastClr="000000"/>
                </a:solidFill>
                <a:latin typeface="Times New Roman"/>
                <a:cs typeface="Times New Roman"/>
              </a:rPr>
              <a:t> </a:t>
            </a:r>
            <a:r>
              <a:rPr sz="2200" kern="0" spc="-50" dirty="0">
                <a:solidFill>
                  <a:sysClr val="windowText" lastClr="000000"/>
                </a:solidFill>
                <a:latin typeface="Times New Roman"/>
                <a:cs typeface="Times New Roman"/>
              </a:rPr>
              <a:t>0</a:t>
            </a:r>
            <a:endParaRPr sz="2200" kern="0">
              <a:solidFill>
                <a:sysClr val="windowText" lastClr="000000"/>
              </a:solidFill>
              <a:latin typeface="Times New Roman"/>
              <a:cs typeface="Times New Roman"/>
            </a:endParaRPr>
          </a:p>
          <a:p>
            <a:pPr marL="38100">
              <a:spcBef>
                <a:spcPts val="475"/>
              </a:spcBef>
            </a:pPr>
            <a:r>
              <a:rPr sz="2200" kern="0" dirty="0">
                <a:solidFill>
                  <a:sysClr val="windowText" lastClr="000000"/>
                </a:solidFill>
                <a:latin typeface="Times New Roman"/>
                <a:cs typeface="Times New Roman"/>
              </a:rPr>
              <a:t>=&gt;</a:t>
            </a:r>
            <a:r>
              <a:rPr sz="2200" kern="0" spc="-10" dirty="0">
                <a:solidFill>
                  <a:sysClr val="windowText" lastClr="000000"/>
                </a:solidFill>
                <a:latin typeface="Times New Roman"/>
                <a:cs typeface="Times New Roman"/>
              </a:rPr>
              <a:t> </a:t>
            </a:r>
            <a:r>
              <a:rPr sz="2200" kern="0" spc="100" dirty="0">
                <a:solidFill>
                  <a:srgbClr val="404040"/>
                </a:solidFill>
                <a:latin typeface="Cambria Math"/>
                <a:cs typeface="Cambria Math"/>
              </a:rPr>
              <a:t>R</a:t>
            </a:r>
            <a:r>
              <a:rPr sz="2400" kern="0" spc="150" baseline="-15625" dirty="0">
                <a:solidFill>
                  <a:srgbClr val="404040"/>
                </a:solidFill>
                <a:latin typeface="Cambria Math"/>
                <a:cs typeface="Cambria Math"/>
              </a:rPr>
              <a:t>A</a:t>
            </a:r>
            <a:r>
              <a:rPr sz="2400" kern="0" spc="427" baseline="-15625" dirty="0">
                <a:solidFill>
                  <a:srgbClr val="404040"/>
                </a:solidFill>
                <a:latin typeface="Cambria Math"/>
                <a:cs typeface="Cambria Math"/>
              </a:rPr>
              <a:t> </a:t>
            </a:r>
            <a:r>
              <a:rPr sz="2200" kern="0" dirty="0">
                <a:solidFill>
                  <a:sysClr val="windowText" lastClr="000000"/>
                </a:solidFill>
                <a:latin typeface="Times New Roman"/>
                <a:cs typeface="Times New Roman"/>
              </a:rPr>
              <a:t>=</a:t>
            </a:r>
            <a:r>
              <a:rPr sz="2200" kern="0" spc="-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5</a:t>
            </a:r>
            <a:r>
              <a:rPr sz="2200" kern="0" spc="-5" dirty="0">
                <a:solidFill>
                  <a:sysClr val="windowText" lastClr="000000"/>
                </a:solidFill>
                <a:latin typeface="Times New Roman"/>
                <a:cs typeface="Times New Roman"/>
              </a:rPr>
              <a:t> </a:t>
            </a:r>
            <a:r>
              <a:rPr sz="2200" kern="0" spc="-25" dirty="0">
                <a:solidFill>
                  <a:sysClr val="windowText" lastClr="000000"/>
                </a:solidFill>
                <a:latin typeface="Times New Roman"/>
                <a:cs typeface="Times New Roman"/>
              </a:rPr>
              <a:t>K.</a:t>
            </a:r>
            <a:endParaRPr sz="2200" kern="0">
              <a:solidFill>
                <a:sysClr val="windowText" lastClr="000000"/>
              </a:solidFill>
              <a:latin typeface="Times New Roman"/>
              <a:cs typeface="Times New Roman"/>
            </a:endParaRPr>
          </a:p>
        </p:txBody>
      </p:sp>
      <p:grpSp>
        <p:nvGrpSpPr>
          <p:cNvPr id="14" name="object 14"/>
          <p:cNvGrpSpPr/>
          <p:nvPr/>
        </p:nvGrpSpPr>
        <p:grpSpPr>
          <a:xfrm>
            <a:off x="7600565" y="947848"/>
            <a:ext cx="340271" cy="546735"/>
            <a:chOff x="7600950" y="947800"/>
            <a:chExt cx="340360" cy="546735"/>
          </a:xfrm>
        </p:grpSpPr>
        <p:sp>
          <p:nvSpPr>
            <p:cNvPr id="15" name="object 15"/>
            <p:cNvSpPr/>
            <p:nvPr/>
          </p:nvSpPr>
          <p:spPr>
            <a:xfrm>
              <a:off x="7600950" y="947800"/>
              <a:ext cx="340360" cy="334010"/>
            </a:xfrm>
            <a:custGeom>
              <a:avLst/>
              <a:gdLst/>
              <a:ahLst/>
              <a:cxnLst/>
              <a:rect l="l" t="t" r="r" b="b"/>
              <a:pathLst>
                <a:path w="340359" h="334009">
                  <a:moveTo>
                    <a:pt x="84963" y="0"/>
                  </a:moveTo>
                  <a:lnTo>
                    <a:pt x="0" y="78232"/>
                  </a:lnTo>
                  <a:lnTo>
                    <a:pt x="84963" y="169925"/>
                  </a:lnTo>
                  <a:lnTo>
                    <a:pt x="84963" y="127508"/>
                  </a:lnTo>
                  <a:lnTo>
                    <a:pt x="139014" y="139344"/>
                  </a:lnTo>
                  <a:lnTo>
                    <a:pt x="188118" y="156285"/>
                  </a:lnTo>
                  <a:lnTo>
                    <a:pt x="231579" y="177768"/>
                  </a:lnTo>
                  <a:lnTo>
                    <a:pt x="268700" y="203231"/>
                  </a:lnTo>
                  <a:lnTo>
                    <a:pt x="298784" y="232111"/>
                  </a:lnTo>
                  <a:lnTo>
                    <a:pt x="321135" y="263846"/>
                  </a:lnTo>
                  <a:lnTo>
                    <a:pt x="339851" y="333628"/>
                  </a:lnTo>
                  <a:lnTo>
                    <a:pt x="339851" y="248665"/>
                  </a:lnTo>
                  <a:lnTo>
                    <a:pt x="321117" y="178883"/>
                  </a:lnTo>
                  <a:lnTo>
                    <a:pt x="298750" y="147148"/>
                  </a:lnTo>
                  <a:lnTo>
                    <a:pt x="268652" y="118268"/>
                  </a:lnTo>
                  <a:lnTo>
                    <a:pt x="231523" y="92805"/>
                  </a:lnTo>
                  <a:lnTo>
                    <a:pt x="188065" y="71322"/>
                  </a:lnTo>
                  <a:lnTo>
                    <a:pt x="138977" y="54381"/>
                  </a:lnTo>
                  <a:lnTo>
                    <a:pt x="84963" y="42545"/>
                  </a:lnTo>
                  <a:lnTo>
                    <a:pt x="84963" y="0"/>
                  </a:lnTo>
                  <a:close/>
                </a:path>
              </a:pathLst>
            </a:custGeom>
            <a:solidFill>
              <a:srgbClr val="FF0000"/>
            </a:solidFill>
          </p:spPr>
          <p:txBody>
            <a:bodyPr wrap="square" lIns="0" tIns="0" rIns="0" bIns="0" rtlCol="0"/>
            <a:lstStyle/>
            <a:p>
              <a:endParaRPr kern="0">
                <a:solidFill>
                  <a:sysClr val="windowText" lastClr="000000"/>
                </a:solidFill>
              </a:endParaRPr>
            </a:p>
          </p:txBody>
        </p:sp>
        <p:sp>
          <p:nvSpPr>
            <p:cNvPr id="16" name="object 16"/>
            <p:cNvSpPr/>
            <p:nvPr/>
          </p:nvSpPr>
          <p:spPr>
            <a:xfrm>
              <a:off x="7600950" y="1238884"/>
              <a:ext cx="340360" cy="255904"/>
            </a:xfrm>
            <a:custGeom>
              <a:avLst/>
              <a:gdLst/>
              <a:ahLst/>
              <a:cxnLst/>
              <a:rect l="l" t="t" r="r" b="b"/>
              <a:pathLst>
                <a:path w="340359" h="255905">
                  <a:moveTo>
                    <a:pt x="332994" y="0"/>
                  </a:moveTo>
                  <a:lnTo>
                    <a:pt x="316049" y="35800"/>
                  </a:lnTo>
                  <a:lnTo>
                    <a:pt x="290071" y="68474"/>
                  </a:lnTo>
                  <a:lnTo>
                    <a:pt x="256051" y="97514"/>
                  </a:lnTo>
                  <a:lnTo>
                    <a:pt x="214979" y="122412"/>
                  </a:lnTo>
                  <a:lnTo>
                    <a:pt x="167846" y="142660"/>
                  </a:lnTo>
                  <a:lnTo>
                    <a:pt x="115645" y="157751"/>
                  </a:lnTo>
                  <a:lnTo>
                    <a:pt x="59366" y="167178"/>
                  </a:lnTo>
                  <a:lnTo>
                    <a:pt x="0" y="170434"/>
                  </a:lnTo>
                  <a:lnTo>
                    <a:pt x="0" y="255397"/>
                  </a:lnTo>
                  <a:lnTo>
                    <a:pt x="50988" y="252985"/>
                  </a:lnTo>
                  <a:lnTo>
                    <a:pt x="126578" y="240106"/>
                  </a:lnTo>
                  <a:lnTo>
                    <a:pt x="179764" y="223241"/>
                  </a:lnTo>
                  <a:lnTo>
                    <a:pt x="226624" y="201196"/>
                  </a:lnTo>
                  <a:lnTo>
                    <a:pt x="266410" y="174682"/>
                  </a:lnTo>
                  <a:lnTo>
                    <a:pt x="298372" y="144412"/>
                  </a:lnTo>
                  <a:lnTo>
                    <a:pt x="321761" y="111096"/>
                  </a:lnTo>
                  <a:lnTo>
                    <a:pt x="335827" y="75448"/>
                  </a:lnTo>
                  <a:lnTo>
                    <a:pt x="339821" y="38178"/>
                  </a:lnTo>
                  <a:lnTo>
                    <a:pt x="332994" y="0"/>
                  </a:lnTo>
                  <a:close/>
                </a:path>
              </a:pathLst>
            </a:custGeom>
            <a:solidFill>
              <a:srgbClr val="CD0000"/>
            </a:solidFill>
          </p:spPr>
          <p:txBody>
            <a:bodyPr wrap="square" lIns="0" tIns="0" rIns="0" bIns="0" rtlCol="0"/>
            <a:lstStyle/>
            <a:p>
              <a:endParaRPr kern="0">
                <a:solidFill>
                  <a:sysClr val="windowText" lastClr="000000"/>
                </a:solidFill>
              </a:endParaRPr>
            </a:p>
          </p:txBody>
        </p:sp>
      </p:grpSp>
      <p:sp>
        <p:nvSpPr>
          <p:cNvPr id="17" name="object 17"/>
          <p:cNvSpPr txBox="1"/>
          <p:nvPr/>
        </p:nvSpPr>
        <p:spPr>
          <a:xfrm>
            <a:off x="8015488" y="1041932"/>
            <a:ext cx="1354736" cy="289823"/>
          </a:xfrm>
          <a:prstGeom prst="rect">
            <a:avLst/>
          </a:prstGeom>
        </p:spPr>
        <p:txBody>
          <a:bodyPr vert="horz" wrap="square" lIns="0" tIns="12700" rIns="0" bIns="0" rtlCol="0">
            <a:spAutoFit/>
          </a:bodyPr>
          <a:lstStyle/>
          <a:p>
            <a:pPr marL="38100">
              <a:spcBef>
                <a:spcPts val="100"/>
              </a:spcBef>
            </a:pPr>
            <a:r>
              <a:rPr kern="0" spc="50" dirty="0">
                <a:solidFill>
                  <a:sysClr val="windowText" lastClr="000000"/>
                </a:solidFill>
                <a:latin typeface="Cambria Math"/>
                <a:cs typeface="Cambria Math"/>
              </a:rPr>
              <a:t>M</a:t>
            </a:r>
            <a:r>
              <a:rPr sz="1950" kern="0" spc="75" baseline="-14957" dirty="0">
                <a:solidFill>
                  <a:sysClr val="windowText" lastClr="000000"/>
                </a:solidFill>
                <a:latin typeface="Cambria Math"/>
                <a:cs typeface="Cambria Math"/>
              </a:rPr>
              <a:t>A</a:t>
            </a:r>
            <a:r>
              <a:rPr sz="1950" kern="0" spc="337" baseline="-14957" dirty="0">
                <a:solidFill>
                  <a:sysClr val="windowText" lastClr="000000"/>
                </a:solidFill>
                <a:latin typeface="Cambria Math"/>
                <a:cs typeface="Cambria Math"/>
              </a:rPr>
              <a:t> </a:t>
            </a:r>
            <a:r>
              <a:rPr kern="0" dirty="0">
                <a:solidFill>
                  <a:sysClr val="windowText" lastClr="000000"/>
                </a:solidFill>
                <a:latin typeface="Times New Roman"/>
                <a:cs typeface="Times New Roman"/>
              </a:rPr>
              <a:t>=</a:t>
            </a:r>
            <a:r>
              <a:rPr kern="0" spc="5" dirty="0">
                <a:solidFill>
                  <a:sysClr val="windowText" lastClr="000000"/>
                </a:solidFill>
                <a:latin typeface="Times New Roman"/>
                <a:cs typeface="Times New Roman"/>
              </a:rPr>
              <a:t> </a:t>
            </a:r>
            <a:r>
              <a:rPr kern="0" dirty="0">
                <a:solidFill>
                  <a:sysClr val="windowText" lastClr="000000"/>
                </a:solidFill>
                <a:latin typeface="Times New Roman"/>
                <a:cs typeface="Times New Roman"/>
              </a:rPr>
              <a:t>50</a:t>
            </a:r>
            <a:r>
              <a:rPr kern="0" spc="5"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K-</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p:txBody>
      </p:sp>
      <p:sp>
        <p:nvSpPr>
          <p:cNvPr id="18" name="object 18"/>
          <p:cNvSpPr txBox="1"/>
          <p:nvPr/>
        </p:nvSpPr>
        <p:spPr>
          <a:xfrm>
            <a:off x="8924824" y="3556565"/>
            <a:ext cx="2192084" cy="814325"/>
          </a:xfrm>
          <a:prstGeom prst="rect">
            <a:avLst/>
          </a:prstGeom>
        </p:spPr>
        <p:txBody>
          <a:bodyPr vert="horz" wrap="square" lIns="0" tIns="72390" rIns="0" bIns="0" rtlCol="0">
            <a:spAutoFit/>
          </a:bodyPr>
          <a:lstStyle/>
          <a:p>
            <a:pPr marL="38100">
              <a:spcBef>
                <a:spcPts val="570"/>
              </a:spcBef>
            </a:pPr>
            <a:r>
              <a:rPr sz="2200" kern="0" dirty="0">
                <a:solidFill>
                  <a:sysClr val="windowText" lastClr="000000"/>
                </a:solidFill>
                <a:latin typeface="Times New Roman"/>
                <a:cs typeface="Times New Roman"/>
              </a:rPr>
              <a:t>∑</a:t>
            </a:r>
            <a:r>
              <a:rPr sz="2200" kern="0" spc="20" dirty="0">
                <a:solidFill>
                  <a:sysClr val="windowText" lastClr="000000"/>
                </a:solidFill>
                <a:latin typeface="Times New Roman"/>
                <a:cs typeface="Times New Roman"/>
              </a:rPr>
              <a:t> </a:t>
            </a:r>
            <a:r>
              <a:rPr sz="2200" kern="0" dirty="0">
                <a:solidFill>
                  <a:sysClr val="windowText" lastClr="000000"/>
                </a:solidFill>
                <a:latin typeface="Cambria Math"/>
                <a:cs typeface="Cambria Math"/>
              </a:rPr>
              <a:t>M</a:t>
            </a:r>
            <a:r>
              <a:rPr sz="2400" kern="0" baseline="-15625" dirty="0">
                <a:solidFill>
                  <a:sysClr val="windowText" lastClr="000000"/>
                </a:solidFill>
                <a:latin typeface="Cambria Math"/>
                <a:cs typeface="Cambria Math"/>
              </a:rPr>
              <a:t>A</a:t>
            </a:r>
            <a:r>
              <a:rPr sz="2400" kern="0" spc="494" baseline="-15625" dirty="0">
                <a:solidFill>
                  <a:sysClr val="windowText" lastClr="000000"/>
                </a:solidFill>
                <a:latin typeface="Cambria Math"/>
                <a:cs typeface="Cambria Math"/>
              </a:rPr>
              <a:t> </a:t>
            </a:r>
            <a:r>
              <a:rPr sz="2200" kern="0" dirty="0">
                <a:solidFill>
                  <a:sysClr val="windowText" lastClr="000000"/>
                </a:solidFill>
                <a:latin typeface="Times New Roman"/>
                <a:cs typeface="Times New Roman"/>
              </a:rPr>
              <a:t>=</a:t>
            </a:r>
            <a:r>
              <a:rPr sz="2200" kern="0" spc="25" dirty="0">
                <a:solidFill>
                  <a:sysClr val="windowText" lastClr="000000"/>
                </a:solidFill>
                <a:latin typeface="Times New Roman"/>
                <a:cs typeface="Times New Roman"/>
              </a:rPr>
              <a:t> </a:t>
            </a:r>
            <a:r>
              <a:rPr sz="2200" kern="0" spc="-50" dirty="0">
                <a:solidFill>
                  <a:sysClr val="windowText" lastClr="000000"/>
                </a:solidFill>
                <a:latin typeface="Times New Roman"/>
                <a:cs typeface="Times New Roman"/>
              </a:rPr>
              <a:t>0</a:t>
            </a:r>
            <a:endParaRPr sz="2200" kern="0">
              <a:solidFill>
                <a:sysClr val="windowText" lastClr="000000"/>
              </a:solidFill>
              <a:latin typeface="Times New Roman"/>
              <a:cs typeface="Times New Roman"/>
            </a:endParaRPr>
          </a:p>
          <a:p>
            <a:pPr marL="38100">
              <a:spcBef>
                <a:spcPts val="475"/>
              </a:spcBef>
            </a:pPr>
            <a:r>
              <a:rPr sz="2200" kern="0" dirty="0">
                <a:solidFill>
                  <a:sysClr val="windowText" lastClr="000000"/>
                </a:solidFill>
                <a:latin typeface="Times New Roman"/>
                <a:cs typeface="Times New Roman"/>
              </a:rPr>
              <a:t>=&gt;</a:t>
            </a:r>
            <a:r>
              <a:rPr sz="2200" kern="0" spc="-2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5</a:t>
            </a:r>
            <a:r>
              <a:rPr sz="2200" kern="0" spc="-1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x</a:t>
            </a:r>
            <a:r>
              <a:rPr sz="2200" kern="0" spc="-20"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10</a:t>
            </a:r>
            <a:r>
              <a:rPr sz="2200" kern="0" spc="-1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a:t>
            </a:r>
            <a:r>
              <a:rPr sz="2200" kern="0" spc="-10" dirty="0">
                <a:solidFill>
                  <a:sysClr val="windowText" lastClr="000000"/>
                </a:solidFill>
                <a:latin typeface="Times New Roman"/>
                <a:cs typeface="Times New Roman"/>
              </a:rPr>
              <a:t> </a:t>
            </a:r>
            <a:r>
              <a:rPr sz="2200" kern="0" dirty="0">
                <a:solidFill>
                  <a:srgbClr val="404040"/>
                </a:solidFill>
                <a:latin typeface="Cambria Math"/>
                <a:cs typeface="Cambria Math"/>
              </a:rPr>
              <a:t>M</a:t>
            </a:r>
            <a:r>
              <a:rPr sz="2400" kern="0" baseline="-15625" dirty="0">
                <a:solidFill>
                  <a:srgbClr val="404040"/>
                </a:solidFill>
                <a:latin typeface="Cambria Math"/>
                <a:cs typeface="Cambria Math"/>
              </a:rPr>
              <a:t>𝐴</a:t>
            </a:r>
            <a:r>
              <a:rPr sz="2400" kern="0" spc="434" baseline="-15625" dirty="0">
                <a:solidFill>
                  <a:srgbClr val="404040"/>
                </a:solidFill>
                <a:latin typeface="Cambria Math"/>
                <a:cs typeface="Cambria Math"/>
              </a:rPr>
              <a:t> </a:t>
            </a:r>
            <a:r>
              <a:rPr sz="2200" kern="0" dirty="0">
                <a:solidFill>
                  <a:sysClr val="windowText" lastClr="000000"/>
                </a:solidFill>
                <a:latin typeface="Times New Roman"/>
                <a:cs typeface="Times New Roman"/>
              </a:rPr>
              <a:t>=</a:t>
            </a:r>
            <a:r>
              <a:rPr sz="2200" kern="0" spc="-15" dirty="0">
                <a:solidFill>
                  <a:sysClr val="windowText" lastClr="000000"/>
                </a:solidFill>
                <a:latin typeface="Times New Roman"/>
                <a:cs typeface="Times New Roman"/>
              </a:rPr>
              <a:t> </a:t>
            </a:r>
            <a:r>
              <a:rPr sz="2200" kern="0" spc="-50" dirty="0">
                <a:solidFill>
                  <a:sysClr val="windowText" lastClr="000000"/>
                </a:solidFill>
                <a:latin typeface="Times New Roman"/>
                <a:cs typeface="Times New Roman"/>
              </a:rPr>
              <a:t>0</a:t>
            </a:r>
            <a:endParaRPr sz="2200" kern="0">
              <a:solidFill>
                <a:sysClr val="windowText" lastClr="000000"/>
              </a:solidFill>
              <a:latin typeface="Times New Roman"/>
              <a:cs typeface="Times New Roman"/>
            </a:endParaRPr>
          </a:p>
        </p:txBody>
      </p:sp>
      <p:sp>
        <p:nvSpPr>
          <p:cNvPr id="19" name="object 19"/>
          <p:cNvSpPr txBox="1"/>
          <p:nvPr/>
        </p:nvSpPr>
        <p:spPr>
          <a:xfrm>
            <a:off x="9548262" y="4539234"/>
            <a:ext cx="160613" cy="259686"/>
          </a:xfrm>
          <a:prstGeom prst="rect">
            <a:avLst/>
          </a:prstGeom>
        </p:spPr>
        <p:txBody>
          <a:bodyPr vert="horz" wrap="square" lIns="0" tIns="13335" rIns="0" bIns="0" rtlCol="0">
            <a:spAutoFit/>
          </a:bodyPr>
          <a:lstStyle/>
          <a:p>
            <a:pPr marL="12700">
              <a:spcBef>
                <a:spcPts val="105"/>
              </a:spcBef>
            </a:pPr>
            <a:r>
              <a:rPr sz="1600" kern="0" dirty="0">
                <a:solidFill>
                  <a:srgbClr val="404040"/>
                </a:solidFill>
                <a:latin typeface="Cambria Math"/>
                <a:cs typeface="Cambria Math"/>
              </a:rPr>
              <a:t>𝐴</a:t>
            </a:r>
            <a:endParaRPr sz="1600" kern="0">
              <a:solidFill>
                <a:sysClr val="windowText" lastClr="000000"/>
              </a:solidFill>
              <a:latin typeface="Cambria Math"/>
              <a:cs typeface="Cambria Math"/>
            </a:endParaRPr>
          </a:p>
        </p:txBody>
      </p:sp>
      <p:sp>
        <p:nvSpPr>
          <p:cNvPr id="20" name="object 20"/>
          <p:cNvSpPr txBox="1"/>
          <p:nvPr/>
        </p:nvSpPr>
        <p:spPr>
          <a:xfrm>
            <a:off x="8950246" y="4406650"/>
            <a:ext cx="1954655" cy="351378"/>
          </a:xfrm>
          <a:prstGeom prst="rect">
            <a:avLst/>
          </a:prstGeom>
        </p:spPr>
        <p:txBody>
          <a:bodyPr vert="horz" wrap="square" lIns="0" tIns="12700" rIns="0" bIns="0" rtlCol="0">
            <a:spAutoFit/>
          </a:bodyPr>
          <a:lstStyle/>
          <a:p>
            <a:pPr marL="12700">
              <a:spcBef>
                <a:spcPts val="100"/>
              </a:spcBef>
              <a:tabLst>
                <a:tab pos="829944" algn="l"/>
              </a:tabLst>
            </a:pPr>
            <a:r>
              <a:rPr sz="2200" kern="0" dirty="0">
                <a:solidFill>
                  <a:sysClr val="windowText" lastClr="000000"/>
                </a:solidFill>
                <a:latin typeface="Times New Roman"/>
                <a:cs typeface="Times New Roman"/>
              </a:rPr>
              <a:t>=&gt;</a:t>
            </a:r>
            <a:r>
              <a:rPr sz="2200" kern="0" spc="-10" dirty="0">
                <a:solidFill>
                  <a:sysClr val="windowText" lastClr="000000"/>
                </a:solidFill>
                <a:latin typeface="Times New Roman"/>
                <a:cs typeface="Times New Roman"/>
              </a:rPr>
              <a:t> </a:t>
            </a:r>
            <a:r>
              <a:rPr sz="2200" kern="0" spc="-50" dirty="0">
                <a:solidFill>
                  <a:srgbClr val="404040"/>
                </a:solidFill>
                <a:latin typeface="Cambria Math"/>
                <a:cs typeface="Cambria Math"/>
              </a:rPr>
              <a:t>M</a:t>
            </a:r>
            <a:r>
              <a:rPr sz="2200" kern="0" dirty="0">
                <a:solidFill>
                  <a:srgbClr val="404040"/>
                </a:solidFill>
                <a:latin typeface="Cambria Math"/>
                <a:cs typeface="Cambria Math"/>
              </a:rPr>
              <a:t>	</a:t>
            </a:r>
            <a:r>
              <a:rPr sz="2200" kern="0" dirty="0">
                <a:solidFill>
                  <a:sysClr val="windowText" lastClr="000000"/>
                </a:solidFill>
                <a:latin typeface="Times New Roman"/>
                <a:cs typeface="Times New Roman"/>
              </a:rPr>
              <a:t>=</a:t>
            </a:r>
            <a:r>
              <a:rPr sz="2200" kern="0" spc="-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50</a:t>
            </a:r>
            <a:r>
              <a:rPr sz="2200" kern="0" spc="-10" dirty="0">
                <a:solidFill>
                  <a:sysClr val="windowText" lastClr="000000"/>
                </a:solidFill>
                <a:latin typeface="Times New Roman"/>
                <a:cs typeface="Times New Roman"/>
              </a:rPr>
              <a:t> K-</a:t>
            </a:r>
            <a:r>
              <a:rPr sz="2200" kern="0" spc="-25" dirty="0">
                <a:solidFill>
                  <a:sysClr val="windowText" lastClr="000000"/>
                </a:solidFill>
                <a:latin typeface="Times New Roman"/>
                <a:cs typeface="Times New Roman"/>
              </a:rPr>
              <a:t>ft.</a:t>
            </a:r>
            <a:endParaRPr sz="2200" kern="0">
              <a:solidFill>
                <a:sysClr val="windowText" lastClr="000000"/>
              </a:solidFill>
              <a:latin typeface="Times New Roman"/>
              <a:cs typeface="Times New Roman"/>
            </a:endParaRPr>
          </a:p>
        </p:txBody>
      </p:sp>
      <p:sp>
        <p:nvSpPr>
          <p:cNvPr id="21" name="object 21"/>
          <p:cNvSpPr txBox="1"/>
          <p:nvPr/>
        </p:nvSpPr>
        <p:spPr>
          <a:xfrm>
            <a:off x="4237208" y="3164102"/>
            <a:ext cx="361856" cy="289823"/>
          </a:xfrm>
          <a:prstGeom prst="rect">
            <a:avLst/>
          </a:prstGeom>
        </p:spPr>
        <p:txBody>
          <a:bodyPr vert="horz" wrap="square" lIns="0" tIns="12700" rIns="0" bIns="0" rtlCol="0">
            <a:spAutoFit/>
          </a:bodyPr>
          <a:lstStyle/>
          <a:p>
            <a:pPr marL="12700">
              <a:spcBef>
                <a:spcPts val="100"/>
              </a:spcBef>
            </a:pPr>
            <a:r>
              <a:rPr kern="0" dirty="0">
                <a:solidFill>
                  <a:sysClr val="windowText" lastClr="000000"/>
                </a:solidFill>
                <a:latin typeface="Times New Roman"/>
                <a:cs typeface="Times New Roman"/>
              </a:rPr>
              <a:t>5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22" name="object 22"/>
          <p:cNvSpPr txBox="1"/>
          <p:nvPr/>
        </p:nvSpPr>
        <p:spPr>
          <a:xfrm>
            <a:off x="7292031" y="3202456"/>
            <a:ext cx="361856" cy="289823"/>
          </a:xfrm>
          <a:prstGeom prst="rect">
            <a:avLst/>
          </a:prstGeom>
        </p:spPr>
        <p:txBody>
          <a:bodyPr vert="horz" wrap="square" lIns="0" tIns="12700" rIns="0" bIns="0" rtlCol="0">
            <a:spAutoFit/>
          </a:bodyPr>
          <a:lstStyle/>
          <a:p>
            <a:pPr marL="12700">
              <a:spcBef>
                <a:spcPts val="100"/>
              </a:spcBef>
            </a:pPr>
            <a:r>
              <a:rPr kern="0" dirty="0">
                <a:solidFill>
                  <a:sysClr val="windowText" lastClr="000000"/>
                </a:solidFill>
                <a:latin typeface="Times New Roman"/>
                <a:cs typeface="Times New Roman"/>
              </a:rPr>
              <a:t>5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23" name="object 23"/>
          <p:cNvSpPr txBox="1"/>
          <p:nvPr/>
        </p:nvSpPr>
        <p:spPr>
          <a:xfrm>
            <a:off x="7298406" y="3788166"/>
            <a:ext cx="749739" cy="289823"/>
          </a:xfrm>
          <a:prstGeom prst="rect">
            <a:avLst/>
          </a:prstGeom>
        </p:spPr>
        <p:txBody>
          <a:bodyPr vert="horz" wrap="square" lIns="0" tIns="12700" rIns="0" bIns="0" rtlCol="0">
            <a:spAutoFit/>
          </a:bodyPr>
          <a:lstStyle/>
          <a:p>
            <a:pPr marL="12700">
              <a:spcBef>
                <a:spcPts val="100"/>
              </a:spcBef>
            </a:pPr>
            <a:r>
              <a:rPr kern="0" dirty="0">
                <a:solidFill>
                  <a:sysClr val="windowText" lastClr="000000"/>
                </a:solidFill>
                <a:latin typeface="Times New Roman"/>
                <a:cs typeface="Times New Roman"/>
              </a:rPr>
              <a:t>50</a:t>
            </a:r>
            <a:r>
              <a:rPr kern="0" spc="5"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K-</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p:txBody>
      </p:sp>
      <p:sp>
        <p:nvSpPr>
          <p:cNvPr id="24" name="object 24"/>
          <p:cNvSpPr txBox="1"/>
          <p:nvPr/>
        </p:nvSpPr>
        <p:spPr>
          <a:xfrm>
            <a:off x="3999527" y="4302021"/>
            <a:ext cx="635469" cy="289823"/>
          </a:xfrm>
          <a:prstGeom prst="rect">
            <a:avLst/>
          </a:prstGeom>
        </p:spPr>
        <p:txBody>
          <a:bodyPr vert="horz" wrap="square" lIns="0" tIns="12700" rIns="0" bIns="0" rtlCol="0">
            <a:spAutoFit/>
          </a:bodyPr>
          <a:lstStyle/>
          <a:p>
            <a:pPr marL="12700">
              <a:spcBef>
                <a:spcPts val="100"/>
              </a:spcBef>
            </a:pPr>
            <a:r>
              <a:rPr kern="0" dirty="0">
                <a:solidFill>
                  <a:sysClr val="windowText" lastClr="000000"/>
                </a:solidFill>
                <a:latin typeface="Times New Roman"/>
                <a:cs typeface="Times New Roman"/>
              </a:rPr>
              <a:t>0</a:t>
            </a:r>
            <a:r>
              <a:rPr kern="0" spc="10"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K-</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p:txBody>
      </p:sp>
      <p:grpSp>
        <p:nvGrpSpPr>
          <p:cNvPr id="25" name="object 25"/>
          <p:cNvGrpSpPr/>
          <p:nvPr/>
        </p:nvGrpSpPr>
        <p:grpSpPr>
          <a:xfrm>
            <a:off x="4647081" y="4430285"/>
            <a:ext cx="2628215" cy="92710"/>
            <a:chOff x="4646676" y="4430285"/>
            <a:chExt cx="2628900" cy="92710"/>
          </a:xfrm>
        </p:grpSpPr>
        <p:pic>
          <p:nvPicPr>
            <p:cNvPr id="26" name="object 26"/>
            <p:cNvPicPr/>
            <p:nvPr/>
          </p:nvPicPr>
          <p:blipFill>
            <a:blip r:embed="rId3" cstate="print"/>
            <a:stretch>
              <a:fillRect/>
            </a:stretch>
          </p:blipFill>
          <p:spPr>
            <a:xfrm>
              <a:off x="4646676" y="4430285"/>
              <a:ext cx="2628900" cy="92692"/>
            </a:xfrm>
            <a:prstGeom prst="rect">
              <a:avLst/>
            </a:prstGeom>
          </p:spPr>
        </p:pic>
        <p:sp>
          <p:nvSpPr>
            <p:cNvPr id="27" name="object 27"/>
            <p:cNvSpPr/>
            <p:nvPr/>
          </p:nvSpPr>
          <p:spPr>
            <a:xfrm>
              <a:off x="4696587" y="4455033"/>
              <a:ext cx="2536190" cy="0"/>
            </a:xfrm>
            <a:custGeom>
              <a:avLst/>
              <a:gdLst/>
              <a:ahLst/>
              <a:cxnLst/>
              <a:rect l="l" t="t" r="r" b="b"/>
              <a:pathLst>
                <a:path w="2536190">
                  <a:moveTo>
                    <a:pt x="0" y="0"/>
                  </a:moveTo>
                  <a:lnTo>
                    <a:pt x="2535809" y="0"/>
                  </a:lnTo>
                </a:path>
              </a:pathLst>
            </a:custGeom>
            <a:ln w="22098">
              <a:solidFill>
                <a:srgbClr val="00AF50"/>
              </a:solidFill>
            </a:ln>
          </p:spPr>
          <p:txBody>
            <a:bodyPr wrap="square" lIns="0" tIns="0" rIns="0" bIns="0" rtlCol="0"/>
            <a:lstStyle/>
            <a:p>
              <a:endParaRPr kern="0">
                <a:solidFill>
                  <a:sysClr val="windowText" lastClr="000000"/>
                </a:solidFill>
              </a:endParaRPr>
            </a:p>
          </p:txBody>
        </p:sp>
      </p:grpSp>
      <p:grpSp>
        <p:nvGrpSpPr>
          <p:cNvPr id="28" name="object 28"/>
          <p:cNvGrpSpPr/>
          <p:nvPr/>
        </p:nvGrpSpPr>
        <p:grpSpPr>
          <a:xfrm>
            <a:off x="4573159" y="944153"/>
            <a:ext cx="224096" cy="746125"/>
            <a:chOff x="4572761" y="944105"/>
            <a:chExt cx="224154" cy="746125"/>
          </a:xfrm>
        </p:grpSpPr>
        <p:pic>
          <p:nvPicPr>
            <p:cNvPr id="29" name="object 29"/>
            <p:cNvPicPr/>
            <p:nvPr/>
          </p:nvPicPr>
          <p:blipFill>
            <a:blip r:embed="rId4" cstate="print"/>
            <a:stretch>
              <a:fillRect/>
            </a:stretch>
          </p:blipFill>
          <p:spPr>
            <a:xfrm>
              <a:off x="4572761" y="944105"/>
              <a:ext cx="224091" cy="746010"/>
            </a:xfrm>
            <a:prstGeom prst="rect">
              <a:avLst/>
            </a:prstGeom>
          </p:spPr>
        </p:pic>
        <p:sp>
          <p:nvSpPr>
            <p:cNvPr id="30" name="object 30"/>
            <p:cNvSpPr/>
            <p:nvPr/>
          </p:nvSpPr>
          <p:spPr>
            <a:xfrm>
              <a:off x="4650104" y="1034414"/>
              <a:ext cx="76200" cy="598805"/>
            </a:xfrm>
            <a:custGeom>
              <a:avLst/>
              <a:gdLst/>
              <a:ahLst/>
              <a:cxnLst/>
              <a:rect l="l" t="t" r="r" b="b"/>
              <a:pathLst>
                <a:path w="76200" h="598805">
                  <a:moveTo>
                    <a:pt x="44196" y="52450"/>
                  </a:moveTo>
                  <a:lnTo>
                    <a:pt x="32004" y="52450"/>
                  </a:lnTo>
                  <a:lnTo>
                    <a:pt x="27050" y="57404"/>
                  </a:lnTo>
                  <a:lnTo>
                    <a:pt x="27050" y="593471"/>
                  </a:lnTo>
                  <a:lnTo>
                    <a:pt x="32004" y="598424"/>
                  </a:lnTo>
                  <a:lnTo>
                    <a:pt x="44196" y="598424"/>
                  </a:lnTo>
                  <a:lnTo>
                    <a:pt x="49149" y="593471"/>
                  </a:lnTo>
                  <a:lnTo>
                    <a:pt x="49149" y="57404"/>
                  </a:lnTo>
                  <a:lnTo>
                    <a:pt x="44196" y="52450"/>
                  </a:lnTo>
                  <a:close/>
                </a:path>
                <a:path w="76200" h="598805">
                  <a:moveTo>
                    <a:pt x="38100" y="0"/>
                  </a:moveTo>
                  <a:lnTo>
                    <a:pt x="0" y="76200"/>
                  </a:lnTo>
                  <a:lnTo>
                    <a:pt x="27050" y="76200"/>
                  </a:lnTo>
                  <a:lnTo>
                    <a:pt x="27050" y="57404"/>
                  </a:lnTo>
                  <a:lnTo>
                    <a:pt x="32004" y="52450"/>
                  </a:lnTo>
                  <a:lnTo>
                    <a:pt x="64325" y="52450"/>
                  </a:lnTo>
                  <a:lnTo>
                    <a:pt x="38100" y="0"/>
                  </a:lnTo>
                  <a:close/>
                </a:path>
                <a:path w="76200" h="598805">
                  <a:moveTo>
                    <a:pt x="64325" y="52450"/>
                  </a:moveTo>
                  <a:lnTo>
                    <a:pt x="44196" y="52450"/>
                  </a:lnTo>
                  <a:lnTo>
                    <a:pt x="49149" y="57404"/>
                  </a:lnTo>
                  <a:lnTo>
                    <a:pt x="49149" y="76200"/>
                  </a:lnTo>
                  <a:lnTo>
                    <a:pt x="76200" y="76200"/>
                  </a:lnTo>
                  <a:lnTo>
                    <a:pt x="64325" y="52450"/>
                  </a:lnTo>
                  <a:close/>
                </a:path>
              </a:pathLst>
            </a:custGeom>
            <a:solidFill>
              <a:srgbClr val="000000"/>
            </a:solidFill>
          </p:spPr>
          <p:txBody>
            <a:bodyPr wrap="square" lIns="0" tIns="0" rIns="0" bIns="0" rtlCol="0"/>
            <a:lstStyle/>
            <a:p>
              <a:endParaRPr kern="0">
                <a:solidFill>
                  <a:sysClr val="windowText" lastClr="000000"/>
                </a:solidFill>
              </a:endParaRPr>
            </a:p>
          </p:txBody>
        </p:sp>
      </p:grpSp>
      <p:sp>
        <p:nvSpPr>
          <p:cNvPr id="31" name="object 31"/>
          <p:cNvSpPr txBox="1"/>
          <p:nvPr/>
        </p:nvSpPr>
        <p:spPr>
          <a:xfrm>
            <a:off x="5843339" y="1139976"/>
            <a:ext cx="389155" cy="289823"/>
          </a:xfrm>
          <a:prstGeom prst="rect">
            <a:avLst/>
          </a:prstGeom>
        </p:spPr>
        <p:txBody>
          <a:bodyPr vert="horz" wrap="square" lIns="0" tIns="12700" rIns="0" bIns="0" rtlCol="0">
            <a:spAutoFit/>
          </a:bodyPr>
          <a:lstStyle/>
          <a:p>
            <a:pPr marL="38100">
              <a:spcBef>
                <a:spcPts val="100"/>
              </a:spcBef>
            </a:pPr>
            <a:r>
              <a:rPr kern="0" spc="-25" dirty="0">
                <a:solidFill>
                  <a:sysClr val="windowText" lastClr="000000"/>
                </a:solidFill>
                <a:latin typeface="Cambria Math"/>
                <a:cs typeface="Cambria Math"/>
              </a:rPr>
              <a:t>10</a:t>
            </a:r>
            <a:r>
              <a:rPr sz="1950" kern="0" spc="-37" baseline="27777" dirty="0">
                <a:solidFill>
                  <a:sysClr val="windowText" lastClr="000000"/>
                </a:solidFill>
                <a:latin typeface="Cambria Math"/>
                <a:cs typeface="Cambria Math"/>
              </a:rPr>
              <a:t>′</a:t>
            </a:r>
            <a:endParaRPr sz="1950" kern="0" baseline="27777">
              <a:solidFill>
                <a:sysClr val="windowText" lastClr="000000"/>
              </a:solidFill>
              <a:latin typeface="Cambria Math"/>
              <a:cs typeface="Cambria Math"/>
            </a:endParaRPr>
          </a:p>
        </p:txBody>
      </p:sp>
      <p:grpSp>
        <p:nvGrpSpPr>
          <p:cNvPr id="32" name="object 32"/>
          <p:cNvGrpSpPr/>
          <p:nvPr/>
        </p:nvGrpSpPr>
        <p:grpSpPr>
          <a:xfrm>
            <a:off x="4638681" y="806980"/>
            <a:ext cx="2837076" cy="607695"/>
            <a:chOff x="4638294" y="806932"/>
            <a:chExt cx="2837815" cy="607695"/>
          </a:xfrm>
        </p:grpSpPr>
        <p:pic>
          <p:nvPicPr>
            <p:cNvPr id="33" name="object 33"/>
            <p:cNvPicPr/>
            <p:nvPr/>
          </p:nvPicPr>
          <p:blipFill>
            <a:blip r:embed="rId3" cstate="print"/>
            <a:stretch>
              <a:fillRect/>
            </a:stretch>
          </p:blipFill>
          <p:spPr>
            <a:xfrm>
              <a:off x="4638294" y="1011953"/>
              <a:ext cx="2628900" cy="92692"/>
            </a:xfrm>
            <a:prstGeom prst="rect">
              <a:avLst/>
            </a:prstGeom>
          </p:spPr>
        </p:pic>
        <p:sp>
          <p:nvSpPr>
            <p:cNvPr id="34" name="object 34"/>
            <p:cNvSpPr/>
            <p:nvPr/>
          </p:nvSpPr>
          <p:spPr>
            <a:xfrm>
              <a:off x="4688205" y="1036700"/>
              <a:ext cx="2536190" cy="0"/>
            </a:xfrm>
            <a:custGeom>
              <a:avLst/>
              <a:gdLst/>
              <a:ahLst/>
              <a:cxnLst/>
              <a:rect l="l" t="t" r="r" b="b"/>
              <a:pathLst>
                <a:path w="2536190">
                  <a:moveTo>
                    <a:pt x="0" y="0"/>
                  </a:moveTo>
                  <a:lnTo>
                    <a:pt x="2535809" y="0"/>
                  </a:lnTo>
                </a:path>
              </a:pathLst>
            </a:custGeom>
            <a:ln w="22098">
              <a:solidFill>
                <a:srgbClr val="000000"/>
              </a:solidFill>
            </a:ln>
          </p:spPr>
          <p:txBody>
            <a:bodyPr wrap="square" lIns="0" tIns="0" rIns="0" bIns="0" rtlCol="0"/>
            <a:lstStyle/>
            <a:p>
              <a:endParaRPr kern="0">
                <a:solidFill>
                  <a:sysClr val="windowText" lastClr="000000"/>
                </a:solidFill>
              </a:endParaRPr>
            </a:p>
          </p:txBody>
        </p:sp>
        <p:pic>
          <p:nvPicPr>
            <p:cNvPr id="35" name="object 35"/>
            <p:cNvPicPr/>
            <p:nvPr/>
          </p:nvPicPr>
          <p:blipFill>
            <a:blip r:embed="rId5" cstate="print"/>
            <a:stretch>
              <a:fillRect/>
            </a:stretch>
          </p:blipFill>
          <p:spPr>
            <a:xfrm>
              <a:off x="7173467" y="806932"/>
              <a:ext cx="92692" cy="498373"/>
            </a:xfrm>
            <a:prstGeom prst="rect">
              <a:avLst/>
            </a:prstGeom>
          </p:spPr>
        </p:pic>
        <p:sp>
          <p:nvSpPr>
            <p:cNvPr id="36" name="object 36"/>
            <p:cNvSpPr/>
            <p:nvPr/>
          </p:nvSpPr>
          <p:spPr>
            <a:xfrm>
              <a:off x="7223379" y="831722"/>
              <a:ext cx="0" cy="405130"/>
            </a:xfrm>
            <a:custGeom>
              <a:avLst/>
              <a:gdLst/>
              <a:ahLst/>
              <a:cxnLst/>
              <a:rect l="l" t="t" r="r" b="b"/>
              <a:pathLst>
                <a:path h="405130">
                  <a:moveTo>
                    <a:pt x="0" y="0"/>
                  </a:moveTo>
                  <a:lnTo>
                    <a:pt x="0" y="404749"/>
                  </a:lnTo>
                </a:path>
              </a:pathLst>
            </a:custGeom>
            <a:ln w="22098">
              <a:solidFill>
                <a:srgbClr val="000000"/>
              </a:solidFill>
            </a:ln>
          </p:spPr>
          <p:txBody>
            <a:bodyPr wrap="square" lIns="0" tIns="0" rIns="0" bIns="0" rtlCol="0"/>
            <a:lstStyle/>
            <a:p>
              <a:endParaRPr kern="0">
                <a:solidFill>
                  <a:sysClr val="windowText" lastClr="000000"/>
                </a:solidFill>
              </a:endParaRPr>
            </a:p>
          </p:txBody>
        </p:sp>
        <p:pic>
          <p:nvPicPr>
            <p:cNvPr id="37" name="object 37"/>
            <p:cNvPicPr/>
            <p:nvPr/>
          </p:nvPicPr>
          <p:blipFill>
            <a:blip r:embed="rId6" cstate="print"/>
            <a:stretch>
              <a:fillRect/>
            </a:stretch>
          </p:blipFill>
          <p:spPr>
            <a:xfrm>
              <a:off x="7173467" y="806932"/>
              <a:ext cx="302641" cy="201828"/>
            </a:xfrm>
            <a:prstGeom prst="rect">
              <a:avLst/>
            </a:prstGeom>
          </p:spPr>
        </p:pic>
        <p:sp>
          <p:nvSpPr>
            <p:cNvPr id="38" name="object 38"/>
            <p:cNvSpPr/>
            <p:nvPr/>
          </p:nvSpPr>
          <p:spPr>
            <a:xfrm>
              <a:off x="7223379" y="831722"/>
              <a:ext cx="209550" cy="108585"/>
            </a:xfrm>
            <a:custGeom>
              <a:avLst/>
              <a:gdLst/>
              <a:ahLst/>
              <a:cxnLst/>
              <a:rect l="l" t="t" r="r" b="b"/>
              <a:pathLst>
                <a:path w="209550" h="108584">
                  <a:moveTo>
                    <a:pt x="0" y="0"/>
                  </a:moveTo>
                  <a:lnTo>
                    <a:pt x="209550" y="108585"/>
                  </a:lnTo>
                </a:path>
              </a:pathLst>
            </a:custGeom>
            <a:ln w="22098">
              <a:solidFill>
                <a:srgbClr val="000000"/>
              </a:solidFill>
            </a:ln>
          </p:spPr>
          <p:txBody>
            <a:bodyPr wrap="square" lIns="0" tIns="0" rIns="0" bIns="0" rtlCol="0"/>
            <a:lstStyle/>
            <a:p>
              <a:endParaRPr kern="0">
                <a:solidFill>
                  <a:sysClr val="windowText" lastClr="000000"/>
                </a:solidFill>
              </a:endParaRPr>
            </a:p>
          </p:txBody>
        </p:sp>
        <p:pic>
          <p:nvPicPr>
            <p:cNvPr id="39" name="object 39"/>
            <p:cNvPicPr/>
            <p:nvPr/>
          </p:nvPicPr>
          <p:blipFill>
            <a:blip r:embed="rId6" cstate="print"/>
            <a:stretch>
              <a:fillRect/>
            </a:stretch>
          </p:blipFill>
          <p:spPr>
            <a:xfrm>
              <a:off x="7173467" y="1212316"/>
              <a:ext cx="302641" cy="201828"/>
            </a:xfrm>
            <a:prstGeom prst="rect">
              <a:avLst/>
            </a:prstGeom>
          </p:spPr>
        </p:pic>
        <p:sp>
          <p:nvSpPr>
            <p:cNvPr id="40" name="object 40"/>
            <p:cNvSpPr/>
            <p:nvPr/>
          </p:nvSpPr>
          <p:spPr>
            <a:xfrm>
              <a:off x="7223379" y="1237106"/>
              <a:ext cx="209550" cy="108585"/>
            </a:xfrm>
            <a:custGeom>
              <a:avLst/>
              <a:gdLst/>
              <a:ahLst/>
              <a:cxnLst/>
              <a:rect l="l" t="t" r="r" b="b"/>
              <a:pathLst>
                <a:path w="209550" h="108584">
                  <a:moveTo>
                    <a:pt x="0" y="0"/>
                  </a:moveTo>
                  <a:lnTo>
                    <a:pt x="209550" y="108584"/>
                  </a:lnTo>
                </a:path>
              </a:pathLst>
            </a:custGeom>
            <a:ln w="22098">
              <a:solidFill>
                <a:srgbClr val="000000"/>
              </a:solidFill>
            </a:ln>
          </p:spPr>
          <p:txBody>
            <a:bodyPr wrap="square" lIns="0" tIns="0" rIns="0" bIns="0" rtlCol="0"/>
            <a:lstStyle/>
            <a:p>
              <a:endParaRPr kern="0">
                <a:solidFill>
                  <a:sysClr val="windowText" lastClr="000000"/>
                </a:solidFill>
              </a:endParaRPr>
            </a:p>
          </p:txBody>
        </p:sp>
        <p:pic>
          <p:nvPicPr>
            <p:cNvPr id="41" name="object 41"/>
            <p:cNvPicPr/>
            <p:nvPr/>
          </p:nvPicPr>
          <p:blipFill>
            <a:blip r:embed="rId6" cstate="print"/>
            <a:stretch>
              <a:fillRect/>
            </a:stretch>
          </p:blipFill>
          <p:spPr>
            <a:xfrm>
              <a:off x="7173467" y="1009624"/>
              <a:ext cx="302641" cy="201828"/>
            </a:xfrm>
            <a:prstGeom prst="rect">
              <a:avLst/>
            </a:prstGeom>
          </p:spPr>
        </p:pic>
        <p:sp>
          <p:nvSpPr>
            <p:cNvPr id="42" name="object 42"/>
            <p:cNvSpPr/>
            <p:nvPr/>
          </p:nvSpPr>
          <p:spPr>
            <a:xfrm>
              <a:off x="7223379" y="1034414"/>
              <a:ext cx="209550" cy="108585"/>
            </a:xfrm>
            <a:custGeom>
              <a:avLst/>
              <a:gdLst/>
              <a:ahLst/>
              <a:cxnLst/>
              <a:rect l="l" t="t" r="r" b="b"/>
              <a:pathLst>
                <a:path w="209550" h="108584">
                  <a:moveTo>
                    <a:pt x="0" y="0"/>
                  </a:moveTo>
                  <a:lnTo>
                    <a:pt x="209550" y="108585"/>
                  </a:lnTo>
                </a:path>
              </a:pathLst>
            </a:custGeom>
            <a:ln w="22098">
              <a:solidFill>
                <a:srgbClr val="000000"/>
              </a:solidFill>
            </a:ln>
          </p:spPr>
          <p:txBody>
            <a:bodyPr wrap="square" lIns="0" tIns="0" rIns="0" bIns="0" rtlCol="0"/>
            <a:lstStyle/>
            <a:p>
              <a:endParaRPr kern="0">
                <a:solidFill>
                  <a:sysClr val="windowText" lastClr="000000"/>
                </a:solidFill>
              </a:endParaRPr>
            </a:p>
          </p:txBody>
        </p:sp>
      </p:grpSp>
      <p:sp>
        <p:nvSpPr>
          <p:cNvPr id="43" name="object 43"/>
          <p:cNvSpPr txBox="1"/>
          <p:nvPr/>
        </p:nvSpPr>
        <p:spPr>
          <a:xfrm>
            <a:off x="4506630" y="1666750"/>
            <a:ext cx="361856" cy="289823"/>
          </a:xfrm>
          <a:prstGeom prst="rect">
            <a:avLst/>
          </a:prstGeom>
        </p:spPr>
        <p:txBody>
          <a:bodyPr vert="horz" wrap="square" lIns="0" tIns="12700" rIns="0" bIns="0" rtlCol="0">
            <a:spAutoFit/>
          </a:bodyPr>
          <a:lstStyle/>
          <a:p>
            <a:pPr marL="12700">
              <a:spcBef>
                <a:spcPts val="100"/>
              </a:spcBef>
            </a:pPr>
            <a:r>
              <a:rPr kern="0" dirty="0">
                <a:solidFill>
                  <a:sysClr val="windowText" lastClr="000000"/>
                </a:solidFill>
                <a:latin typeface="Times New Roman"/>
                <a:cs typeface="Times New Roman"/>
              </a:rPr>
              <a:t>5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44" name="object 44"/>
          <p:cNvSpPr txBox="1"/>
          <p:nvPr/>
        </p:nvSpPr>
        <p:spPr>
          <a:xfrm>
            <a:off x="7136622" y="1279652"/>
            <a:ext cx="190450" cy="299720"/>
          </a:xfrm>
          <a:prstGeom prst="rect">
            <a:avLst/>
          </a:prstGeom>
        </p:spPr>
        <p:txBody>
          <a:bodyPr vert="horz" wrap="square" lIns="0" tIns="12700" rIns="0" bIns="0" rtlCol="0">
            <a:spAutoFit/>
          </a:bodyPr>
          <a:lstStyle/>
          <a:p>
            <a:pPr marL="12700">
              <a:spcBef>
                <a:spcPts val="100"/>
              </a:spcBef>
            </a:pPr>
            <a:r>
              <a:rPr kern="0" spc="-50" dirty="0">
                <a:solidFill>
                  <a:sysClr val="windowText" lastClr="000000"/>
                </a:solidFill>
                <a:latin typeface="Times New Roman"/>
                <a:cs typeface="Times New Roman"/>
              </a:rPr>
              <a:t>A</a:t>
            </a:r>
            <a:endParaRPr kern="0">
              <a:solidFill>
                <a:sysClr val="windowText" lastClr="000000"/>
              </a:solidFill>
              <a:latin typeface="Times New Roman"/>
              <a:cs typeface="Times New Roman"/>
            </a:endParaRPr>
          </a:p>
        </p:txBody>
      </p:sp>
      <p:sp>
        <p:nvSpPr>
          <p:cNvPr id="45" name="object 45"/>
          <p:cNvSpPr txBox="1"/>
          <p:nvPr/>
        </p:nvSpPr>
        <p:spPr>
          <a:xfrm>
            <a:off x="5480845" y="3540642"/>
            <a:ext cx="985262" cy="315471"/>
          </a:xfrm>
          <a:prstGeom prst="rect">
            <a:avLst/>
          </a:prstGeom>
          <a:solidFill>
            <a:srgbClr val="F4A973"/>
          </a:solidFill>
          <a:ln w="9905">
            <a:solidFill>
              <a:srgbClr val="000000"/>
            </a:solidFill>
          </a:ln>
        </p:spPr>
        <p:txBody>
          <a:bodyPr vert="horz" wrap="square" lIns="0" tIns="38100" rIns="0" bIns="0" rtlCol="0">
            <a:spAutoFit/>
          </a:bodyPr>
          <a:lstStyle/>
          <a:p>
            <a:pPr marL="281940">
              <a:spcBef>
                <a:spcPts val="300"/>
              </a:spcBef>
            </a:pPr>
            <a:r>
              <a:rPr kern="0" spc="-25" dirty="0">
                <a:solidFill>
                  <a:sysClr val="windowText" lastClr="000000"/>
                </a:solidFill>
                <a:latin typeface="Times New Roman"/>
                <a:cs typeface="Times New Roman"/>
              </a:rPr>
              <a:t>SFD</a:t>
            </a:r>
            <a:endParaRPr kern="0">
              <a:solidFill>
                <a:sysClr val="windowText" lastClr="000000"/>
              </a:solidFill>
              <a:latin typeface="Times New Roman"/>
              <a:cs typeface="Times New Roman"/>
            </a:endParaRPr>
          </a:p>
        </p:txBody>
      </p:sp>
      <p:sp>
        <p:nvSpPr>
          <p:cNvPr id="46" name="object 46"/>
          <p:cNvSpPr txBox="1"/>
          <p:nvPr/>
        </p:nvSpPr>
        <p:spPr>
          <a:xfrm>
            <a:off x="5480849" y="5252112"/>
            <a:ext cx="984629" cy="315471"/>
          </a:xfrm>
          <a:prstGeom prst="rect">
            <a:avLst/>
          </a:prstGeom>
          <a:solidFill>
            <a:srgbClr val="EF917A"/>
          </a:solidFill>
          <a:ln w="9905">
            <a:solidFill>
              <a:srgbClr val="000000"/>
            </a:solidFill>
          </a:ln>
        </p:spPr>
        <p:txBody>
          <a:bodyPr vert="horz" wrap="square" lIns="0" tIns="38100" rIns="0" bIns="0" rtlCol="0">
            <a:spAutoFit/>
          </a:bodyPr>
          <a:lstStyle/>
          <a:p>
            <a:pPr marL="231775">
              <a:spcBef>
                <a:spcPts val="300"/>
              </a:spcBef>
            </a:pPr>
            <a:r>
              <a:rPr kern="0" spc="-25" dirty="0">
                <a:solidFill>
                  <a:sysClr val="windowText" lastClr="000000"/>
                </a:solidFill>
                <a:latin typeface="Times New Roman"/>
                <a:cs typeface="Times New Roman"/>
              </a:rPr>
              <a:t>BMD</a:t>
            </a:r>
            <a:endParaRPr kern="0">
              <a:solidFill>
                <a:sysClr val="windowText" lastClr="000000"/>
              </a:solidFill>
              <a:latin typeface="Times New Roman"/>
              <a:cs typeface="Times New Roman"/>
            </a:endParaRPr>
          </a:p>
        </p:txBody>
      </p:sp>
      <p:sp>
        <p:nvSpPr>
          <p:cNvPr id="47" name="Slide Number Placeholder 46"/>
          <p:cNvSpPr>
            <a:spLocks noGrp="1"/>
          </p:cNvSpPr>
          <p:nvPr>
            <p:ph type="sldNum" sz="quarter" idx="7"/>
          </p:nvPr>
        </p:nvSpPr>
        <p:spPr>
          <a:xfrm>
            <a:off x="8775954" y="6377984"/>
            <a:ext cx="2803430" cy="276999"/>
          </a:xfrm>
          <a:prstGeom prst="rect">
            <a:avLst/>
          </a:prstGeom>
        </p:spPr>
        <p:txBody>
          <a:bodyPr wrap="square" lIns="0" tIns="0" rIns="0" bIns="0">
            <a:spAutoFit/>
          </a:bodyPr>
          <a:lstStyle>
            <a:defPPr>
              <a:defRPr lang="en-US"/>
            </a:defPPr>
            <a:lvl1pPr marL="0" algn="r" defTabSz="914293" rtl="0" eaLnBrk="1" latinLnBrk="0" hangingPunct="1">
              <a:defRPr sz="1800" kern="1200">
                <a:solidFill>
                  <a:schemeClr val="tx1">
                    <a:tint val="75000"/>
                  </a:schemeClr>
                </a:solidFill>
                <a:latin typeface="+mn-lt"/>
                <a:ea typeface="+mn-ea"/>
                <a:cs typeface="+mn-cs"/>
              </a:defRPr>
            </a:lvl1pPr>
            <a:lvl2pPr marL="457146" algn="l" defTabSz="914293" rtl="0" eaLnBrk="1" latinLnBrk="0" hangingPunct="1">
              <a:defRPr sz="1800" kern="1200">
                <a:solidFill>
                  <a:schemeClr val="tx1"/>
                </a:solidFill>
                <a:latin typeface="+mn-lt"/>
                <a:ea typeface="+mn-ea"/>
                <a:cs typeface="+mn-cs"/>
              </a:defRPr>
            </a:lvl2pPr>
            <a:lvl3pPr marL="914293" algn="l" defTabSz="914293" rtl="0" eaLnBrk="1" latinLnBrk="0" hangingPunct="1">
              <a:defRPr sz="1800" kern="1200">
                <a:solidFill>
                  <a:schemeClr val="tx1"/>
                </a:solidFill>
                <a:latin typeface="+mn-lt"/>
                <a:ea typeface="+mn-ea"/>
                <a:cs typeface="+mn-cs"/>
              </a:defRPr>
            </a:lvl3pPr>
            <a:lvl4pPr marL="1371440" algn="l" defTabSz="914293" rtl="0" eaLnBrk="1" latinLnBrk="0" hangingPunct="1">
              <a:defRPr sz="1800" kern="1200">
                <a:solidFill>
                  <a:schemeClr val="tx1"/>
                </a:solidFill>
                <a:latin typeface="+mn-lt"/>
                <a:ea typeface="+mn-ea"/>
                <a:cs typeface="+mn-cs"/>
              </a:defRPr>
            </a:lvl4pPr>
            <a:lvl5pPr marL="1828587" algn="l" defTabSz="914293" rtl="0" eaLnBrk="1" latinLnBrk="0" hangingPunct="1">
              <a:defRPr sz="1800" kern="1200">
                <a:solidFill>
                  <a:schemeClr val="tx1"/>
                </a:solidFill>
                <a:latin typeface="+mn-lt"/>
                <a:ea typeface="+mn-ea"/>
                <a:cs typeface="+mn-cs"/>
              </a:defRPr>
            </a:lvl5pPr>
            <a:lvl6pPr marL="2285733" algn="l" defTabSz="914293" rtl="0" eaLnBrk="1" latinLnBrk="0" hangingPunct="1">
              <a:defRPr sz="1800" kern="1200">
                <a:solidFill>
                  <a:schemeClr val="tx1"/>
                </a:solidFill>
                <a:latin typeface="+mn-lt"/>
                <a:ea typeface="+mn-ea"/>
                <a:cs typeface="+mn-cs"/>
              </a:defRPr>
            </a:lvl6pPr>
            <a:lvl7pPr marL="2742880" algn="l" defTabSz="914293" rtl="0" eaLnBrk="1" latinLnBrk="0" hangingPunct="1">
              <a:defRPr sz="1800" kern="1200">
                <a:solidFill>
                  <a:schemeClr val="tx1"/>
                </a:solidFill>
                <a:latin typeface="+mn-lt"/>
                <a:ea typeface="+mn-ea"/>
                <a:cs typeface="+mn-cs"/>
              </a:defRPr>
            </a:lvl7pPr>
            <a:lvl8pPr marL="3200026" algn="l" defTabSz="914293" rtl="0" eaLnBrk="1" latinLnBrk="0" hangingPunct="1">
              <a:defRPr sz="1800" kern="1200">
                <a:solidFill>
                  <a:schemeClr val="tx1"/>
                </a:solidFill>
                <a:latin typeface="+mn-lt"/>
                <a:ea typeface="+mn-ea"/>
                <a:cs typeface="+mn-cs"/>
              </a:defRPr>
            </a:lvl8pPr>
            <a:lvl9pPr marL="3657173" algn="l" defTabSz="914293" rtl="0" eaLnBrk="1" latinLnBrk="0" hangingPunct="1">
              <a:defRPr sz="1800" kern="1200">
                <a:solidFill>
                  <a:schemeClr val="tx1"/>
                </a:solidFill>
                <a:latin typeface="+mn-lt"/>
                <a:ea typeface="+mn-ea"/>
                <a:cs typeface="+mn-cs"/>
              </a:defRPr>
            </a:lvl9pPr>
          </a:lstStyle>
          <a:p>
            <a:fld id="{B6F15528-21DE-4FAA-801E-634DDDAF4B2B}" type="slidenum">
              <a:rPr lang="en-US" smtClean="0">
                <a:solidFill>
                  <a:prstClr val="black">
                    <a:tint val="75000"/>
                  </a:prstClr>
                </a:solidFill>
              </a:rPr>
              <a:pPr/>
              <a:t>43</a:t>
            </a:fld>
            <a:endParaRPr lang="en-US">
              <a:solidFill>
                <a:prstClr val="black">
                  <a:tint val="75000"/>
                </a:prstClr>
              </a:solidFill>
            </a:endParaRPr>
          </a:p>
        </p:txBody>
      </p:sp>
    </p:spTree>
    <p:extLst>
      <p:ext uri="{BB962C8B-B14F-4D97-AF65-F5344CB8AC3E}">
        <p14:creationId xmlns:p14="http://schemas.microsoft.com/office/powerpoint/2010/main" val="224616681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663843" y="85190"/>
            <a:ext cx="9862156" cy="2044149"/>
          </a:xfrm>
          <a:prstGeom prst="rect">
            <a:avLst/>
          </a:prstGeom>
        </p:spPr>
        <p:txBody>
          <a:bodyPr vert="horz" wrap="square" lIns="0" tIns="12700" rIns="0" bIns="0" rtlCol="0" anchor="ctr">
            <a:spAutoFit/>
          </a:bodyPr>
          <a:lstStyle/>
          <a:p>
            <a:pPr marL="12700" marR="5080">
              <a:lnSpc>
                <a:spcPct val="100000"/>
              </a:lnSpc>
              <a:spcBef>
                <a:spcPts val="100"/>
              </a:spcBef>
            </a:pPr>
            <a:r>
              <a:rPr spc="-10" dirty="0">
                <a:solidFill>
                  <a:srgbClr val="00AF50"/>
                </a:solidFill>
              </a:rPr>
              <a:t>Problem-</a:t>
            </a:r>
            <a:r>
              <a:rPr dirty="0">
                <a:solidFill>
                  <a:srgbClr val="00AF50"/>
                </a:solidFill>
              </a:rPr>
              <a:t>4:</a:t>
            </a:r>
            <a:r>
              <a:rPr spc="225" dirty="0">
                <a:solidFill>
                  <a:srgbClr val="00AF50"/>
                </a:solidFill>
              </a:rPr>
              <a:t> </a:t>
            </a:r>
            <a:r>
              <a:rPr dirty="0"/>
              <a:t>Find</a:t>
            </a:r>
            <a:r>
              <a:rPr spc="225" dirty="0"/>
              <a:t> </a:t>
            </a:r>
            <a:r>
              <a:rPr dirty="0"/>
              <a:t>the</a:t>
            </a:r>
            <a:r>
              <a:rPr spc="235" dirty="0"/>
              <a:t> </a:t>
            </a:r>
            <a:r>
              <a:rPr dirty="0"/>
              <a:t>SFD</a:t>
            </a:r>
            <a:r>
              <a:rPr spc="229" dirty="0"/>
              <a:t> </a:t>
            </a:r>
            <a:r>
              <a:rPr dirty="0"/>
              <a:t>(Shear</a:t>
            </a:r>
            <a:r>
              <a:rPr spc="229" dirty="0"/>
              <a:t> </a:t>
            </a:r>
            <a:r>
              <a:rPr dirty="0"/>
              <a:t>Force</a:t>
            </a:r>
            <a:r>
              <a:rPr spc="225" dirty="0"/>
              <a:t> </a:t>
            </a:r>
            <a:r>
              <a:rPr dirty="0"/>
              <a:t>Diagram)</a:t>
            </a:r>
            <a:r>
              <a:rPr spc="229" dirty="0"/>
              <a:t> </a:t>
            </a:r>
            <a:r>
              <a:rPr dirty="0"/>
              <a:t>&amp;</a:t>
            </a:r>
            <a:r>
              <a:rPr spc="229" dirty="0"/>
              <a:t> </a:t>
            </a:r>
            <a:r>
              <a:rPr dirty="0"/>
              <a:t>BMD</a:t>
            </a:r>
            <a:r>
              <a:rPr spc="229" dirty="0"/>
              <a:t> </a:t>
            </a:r>
            <a:r>
              <a:rPr dirty="0"/>
              <a:t>(Bending</a:t>
            </a:r>
            <a:r>
              <a:rPr spc="235" dirty="0"/>
              <a:t> </a:t>
            </a:r>
            <a:r>
              <a:rPr spc="-10" dirty="0"/>
              <a:t>Moment </a:t>
            </a:r>
            <a:r>
              <a:rPr dirty="0"/>
              <a:t>Diagram)</a:t>
            </a:r>
            <a:r>
              <a:rPr spc="-15" dirty="0"/>
              <a:t> </a:t>
            </a:r>
            <a:r>
              <a:rPr dirty="0"/>
              <a:t>of</a:t>
            </a:r>
            <a:r>
              <a:rPr spc="-5" dirty="0"/>
              <a:t> </a:t>
            </a:r>
            <a:r>
              <a:rPr dirty="0"/>
              <a:t>the</a:t>
            </a:r>
            <a:r>
              <a:rPr spc="-15" dirty="0"/>
              <a:t> </a:t>
            </a:r>
            <a:r>
              <a:rPr dirty="0"/>
              <a:t>following</a:t>
            </a:r>
            <a:r>
              <a:rPr spc="-15" dirty="0"/>
              <a:t> </a:t>
            </a:r>
            <a:r>
              <a:rPr spc="-10" dirty="0"/>
              <a:t>beam.</a:t>
            </a:r>
          </a:p>
        </p:txBody>
      </p:sp>
      <p:grpSp>
        <p:nvGrpSpPr>
          <p:cNvPr id="3" name="object 3"/>
          <p:cNvGrpSpPr/>
          <p:nvPr/>
        </p:nvGrpSpPr>
        <p:grpSpPr>
          <a:xfrm>
            <a:off x="5891075" y="2423957"/>
            <a:ext cx="224096" cy="746125"/>
            <a:chOff x="5891021" y="2423909"/>
            <a:chExt cx="224154" cy="746125"/>
          </a:xfrm>
        </p:grpSpPr>
        <p:pic>
          <p:nvPicPr>
            <p:cNvPr id="4" name="object 4"/>
            <p:cNvPicPr/>
            <p:nvPr/>
          </p:nvPicPr>
          <p:blipFill>
            <a:blip r:embed="rId2" cstate="print"/>
            <a:stretch>
              <a:fillRect/>
            </a:stretch>
          </p:blipFill>
          <p:spPr>
            <a:xfrm>
              <a:off x="5891021" y="2423909"/>
              <a:ext cx="224091" cy="746010"/>
            </a:xfrm>
            <a:prstGeom prst="rect">
              <a:avLst/>
            </a:prstGeom>
          </p:spPr>
        </p:pic>
        <p:sp>
          <p:nvSpPr>
            <p:cNvPr id="5" name="object 5"/>
            <p:cNvSpPr/>
            <p:nvPr/>
          </p:nvSpPr>
          <p:spPr>
            <a:xfrm>
              <a:off x="5968364" y="2437637"/>
              <a:ext cx="76200" cy="598805"/>
            </a:xfrm>
            <a:custGeom>
              <a:avLst/>
              <a:gdLst/>
              <a:ahLst/>
              <a:cxnLst/>
              <a:rect l="l" t="t" r="r" b="b"/>
              <a:pathLst>
                <a:path w="76200" h="598805">
                  <a:moveTo>
                    <a:pt x="27050" y="522224"/>
                  </a:moveTo>
                  <a:lnTo>
                    <a:pt x="0" y="522224"/>
                  </a:lnTo>
                  <a:lnTo>
                    <a:pt x="38100" y="598424"/>
                  </a:lnTo>
                  <a:lnTo>
                    <a:pt x="64325" y="545973"/>
                  </a:lnTo>
                  <a:lnTo>
                    <a:pt x="32004" y="545973"/>
                  </a:lnTo>
                  <a:lnTo>
                    <a:pt x="27050" y="541020"/>
                  </a:lnTo>
                  <a:lnTo>
                    <a:pt x="27050" y="522224"/>
                  </a:lnTo>
                  <a:close/>
                </a:path>
                <a:path w="76200" h="598805">
                  <a:moveTo>
                    <a:pt x="44196" y="0"/>
                  </a:moveTo>
                  <a:lnTo>
                    <a:pt x="32004" y="0"/>
                  </a:lnTo>
                  <a:lnTo>
                    <a:pt x="27050" y="4952"/>
                  </a:lnTo>
                  <a:lnTo>
                    <a:pt x="27050" y="541020"/>
                  </a:lnTo>
                  <a:lnTo>
                    <a:pt x="32004" y="545973"/>
                  </a:lnTo>
                  <a:lnTo>
                    <a:pt x="44196" y="545973"/>
                  </a:lnTo>
                  <a:lnTo>
                    <a:pt x="49149" y="541020"/>
                  </a:lnTo>
                  <a:lnTo>
                    <a:pt x="49149" y="4952"/>
                  </a:lnTo>
                  <a:lnTo>
                    <a:pt x="44196" y="0"/>
                  </a:lnTo>
                  <a:close/>
                </a:path>
                <a:path w="76200" h="598805">
                  <a:moveTo>
                    <a:pt x="76200" y="522224"/>
                  </a:moveTo>
                  <a:lnTo>
                    <a:pt x="49149" y="522224"/>
                  </a:lnTo>
                  <a:lnTo>
                    <a:pt x="49149" y="541020"/>
                  </a:lnTo>
                  <a:lnTo>
                    <a:pt x="44196" y="545973"/>
                  </a:lnTo>
                  <a:lnTo>
                    <a:pt x="64325" y="545973"/>
                  </a:lnTo>
                  <a:lnTo>
                    <a:pt x="76200" y="522224"/>
                  </a:lnTo>
                  <a:close/>
                </a:path>
              </a:pathLst>
            </a:custGeom>
            <a:solidFill>
              <a:srgbClr val="000000"/>
            </a:solidFill>
          </p:spPr>
          <p:txBody>
            <a:bodyPr wrap="square" lIns="0" tIns="0" rIns="0" bIns="0" rtlCol="0"/>
            <a:lstStyle/>
            <a:p>
              <a:endParaRPr kern="0">
                <a:solidFill>
                  <a:sysClr val="windowText" lastClr="000000"/>
                </a:solidFill>
              </a:endParaRPr>
            </a:p>
          </p:txBody>
        </p:sp>
      </p:grpSp>
      <p:sp>
        <p:nvSpPr>
          <p:cNvPr id="6" name="object 6"/>
          <p:cNvSpPr txBox="1"/>
          <p:nvPr/>
        </p:nvSpPr>
        <p:spPr>
          <a:xfrm>
            <a:off x="5149081" y="3075202"/>
            <a:ext cx="262822" cy="289823"/>
          </a:xfrm>
          <a:prstGeom prst="rect">
            <a:avLst/>
          </a:prstGeom>
        </p:spPr>
        <p:txBody>
          <a:bodyPr vert="horz" wrap="square" lIns="0" tIns="12700" rIns="0" bIns="0" rtlCol="0">
            <a:spAutoFit/>
          </a:bodyPr>
          <a:lstStyle/>
          <a:p>
            <a:pPr marL="38100">
              <a:spcBef>
                <a:spcPts val="100"/>
              </a:spcBef>
            </a:pPr>
            <a:r>
              <a:rPr sz="2700" kern="0" spc="44" baseline="-20061" dirty="0">
                <a:solidFill>
                  <a:sysClr val="windowText" lastClr="000000"/>
                </a:solidFill>
                <a:latin typeface="Cambria Math"/>
                <a:cs typeface="Cambria Math"/>
              </a:rPr>
              <a:t>5</a:t>
            </a:r>
            <a:r>
              <a:rPr sz="1300" kern="0" spc="30" dirty="0">
                <a:solidFill>
                  <a:sysClr val="windowText" lastClr="000000"/>
                </a:solidFill>
                <a:latin typeface="Cambria Math"/>
                <a:cs typeface="Cambria Math"/>
              </a:rPr>
              <a:t>′</a:t>
            </a:r>
            <a:endParaRPr sz="1300" kern="0">
              <a:solidFill>
                <a:sysClr val="windowText" lastClr="000000"/>
              </a:solidFill>
              <a:latin typeface="Cambria Math"/>
              <a:cs typeface="Cambria Math"/>
            </a:endParaRPr>
          </a:p>
        </p:txBody>
      </p:sp>
      <p:grpSp>
        <p:nvGrpSpPr>
          <p:cNvPr id="7" name="object 7"/>
          <p:cNvGrpSpPr/>
          <p:nvPr/>
        </p:nvGrpSpPr>
        <p:grpSpPr>
          <a:xfrm>
            <a:off x="4624199" y="2808706"/>
            <a:ext cx="2838346" cy="607060"/>
            <a:chOff x="4623815" y="2808706"/>
            <a:chExt cx="2839085" cy="607060"/>
          </a:xfrm>
        </p:grpSpPr>
        <p:pic>
          <p:nvPicPr>
            <p:cNvPr id="8" name="object 8"/>
            <p:cNvPicPr/>
            <p:nvPr/>
          </p:nvPicPr>
          <p:blipFill>
            <a:blip r:embed="rId3" cstate="print"/>
            <a:stretch>
              <a:fillRect/>
            </a:stretch>
          </p:blipFill>
          <p:spPr>
            <a:xfrm>
              <a:off x="4623815" y="3012965"/>
              <a:ext cx="2628899" cy="92692"/>
            </a:xfrm>
            <a:prstGeom prst="rect">
              <a:avLst/>
            </a:prstGeom>
          </p:spPr>
        </p:pic>
        <p:sp>
          <p:nvSpPr>
            <p:cNvPr id="9" name="object 9"/>
            <p:cNvSpPr/>
            <p:nvPr/>
          </p:nvSpPr>
          <p:spPr>
            <a:xfrm>
              <a:off x="4673726" y="3037713"/>
              <a:ext cx="2536190" cy="0"/>
            </a:xfrm>
            <a:custGeom>
              <a:avLst/>
              <a:gdLst/>
              <a:ahLst/>
              <a:cxnLst/>
              <a:rect l="l" t="t" r="r" b="b"/>
              <a:pathLst>
                <a:path w="2536190">
                  <a:moveTo>
                    <a:pt x="0" y="0"/>
                  </a:moveTo>
                  <a:lnTo>
                    <a:pt x="2535808" y="0"/>
                  </a:lnTo>
                </a:path>
              </a:pathLst>
            </a:custGeom>
            <a:ln w="22098">
              <a:solidFill>
                <a:srgbClr val="000000"/>
              </a:solidFill>
            </a:ln>
          </p:spPr>
          <p:txBody>
            <a:bodyPr wrap="square" lIns="0" tIns="0" rIns="0" bIns="0" rtlCol="0"/>
            <a:lstStyle/>
            <a:p>
              <a:endParaRPr kern="0">
                <a:solidFill>
                  <a:sysClr val="windowText" lastClr="000000"/>
                </a:solidFill>
              </a:endParaRPr>
            </a:p>
          </p:txBody>
        </p:sp>
        <p:pic>
          <p:nvPicPr>
            <p:cNvPr id="10" name="object 10"/>
            <p:cNvPicPr/>
            <p:nvPr/>
          </p:nvPicPr>
          <p:blipFill>
            <a:blip r:embed="rId4" cstate="print"/>
            <a:stretch>
              <a:fillRect/>
            </a:stretch>
          </p:blipFill>
          <p:spPr>
            <a:xfrm>
              <a:off x="7159751" y="2808706"/>
              <a:ext cx="92692" cy="498373"/>
            </a:xfrm>
            <a:prstGeom prst="rect">
              <a:avLst/>
            </a:prstGeom>
          </p:spPr>
        </p:pic>
        <p:sp>
          <p:nvSpPr>
            <p:cNvPr id="11" name="object 11"/>
            <p:cNvSpPr/>
            <p:nvPr/>
          </p:nvSpPr>
          <p:spPr>
            <a:xfrm>
              <a:off x="7209662" y="2833497"/>
              <a:ext cx="0" cy="405130"/>
            </a:xfrm>
            <a:custGeom>
              <a:avLst/>
              <a:gdLst/>
              <a:ahLst/>
              <a:cxnLst/>
              <a:rect l="l" t="t" r="r" b="b"/>
              <a:pathLst>
                <a:path h="405130">
                  <a:moveTo>
                    <a:pt x="0" y="0"/>
                  </a:moveTo>
                  <a:lnTo>
                    <a:pt x="0" y="404749"/>
                  </a:lnTo>
                </a:path>
              </a:pathLst>
            </a:custGeom>
            <a:ln w="22098">
              <a:solidFill>
                <a:srgbClr val="000000"/>
              </a:solidFill>
            </a:ln>
          </p:spPr>
          <p:txBody>
            <a:bodyPr wrap="square" lIns="0" tIns="0" rIns="0" bIns="0" rtlCol="0"/>
            <a:lstStyle/>
            <a:p>
              <a:endParaRPr kern="0">
                <a:solidFill>
                  <a:sysClr val="windowText" lastClr="000000"/>
                </a:solidFill>
              </a:endParaRPr>
            </a:p>
          </p:txBody>
        </p:sp>
        <p:pic>
          <p:nvPicPr>
            <p:cNvPr id="12" name="object 12"/>
            <p:cNvPicPr/>
            <p:nvPr/>
          </p:nvPicPr>
          <p:blipFill>
            <a:blip r:embed="rId5" cstate="print"/>
            <a:stretch>
              <a:fillRect/>
            </a:stretch>
          </p:blipFill>
          <p:spPr>
            <a:xfrm>
              <a:off x="7159751" y="2808706"/>
              <a:ext cx="302641" cy="201828"/>
            </a:xfrm>
            <a:prstGeom prst="rect">
              <a:avLst/>
            </a:prstGeom>
          </p:spPr>
        </p:pic>
        <p:sp>
          <p:nvSpPr>
            <p:cNvPr id="13" name="object 13"/>
            <p:cNvSpPr/>
            <p:nvPr/>
          </p:nvSpPr>
          <p:spPr>
            <a:xfrm>
              <a:off x="7209662" y="2833497"/>
              <a:ext cx="209550" cy="108585"/>
            </a:xfrm>
            <a:custGeom>
              <a:avLst/>
              <a:gdLst/>
              <a:ahLst/>
              <a:cxnLst/>
              <a:rect l="l" t="t" r="r" b="b"/>
              <a:pathLst>
                <a:path w="209550" h="108585">
                  <a:moveTo>
                    <a:pt x="0" y="0"/>
                  </a:moveTo>
                  <a:lnTo>
                    <a:pt x="209550" y="108585"/>
                  </a:lnTo>
                </a:path>
              </a:pathLst>
            </a:custGeom>
            <a:ln w="22098">
              <a:solidFill>
                <a:srgbClr val="000000"/>
              </a:solidFill>
            </a:ln>
          </p:spPr>
          <p:txBody>
            <a:bodyPr wrap="square" lIns="0" tIns="0" rIns="0" bIns="0" rtlCol="0"/>
            <a:lstStyle/>
            <a:p>
              <a:endParaRPr kern="0">
                <a:solidFill>
                  <a:sysClr val="windowText" lastClr="000000"/>
                </a:solidFill>
              </a:endParaRPr>
            </a:p>
          </p:txBody>
        </p:sp>
        <p:pic>
          <p:nvPicPr>
            <p:cNvPr id="14" name="object 14"/>
            <p:cNvPicPr/>
            <p:nvPr/>
          </p:nvPicPr>
          <p:blipFill>
            <a:blip r:embed="rId5" cstate="print"/>
            <a:stretch>
              <a:fillRect/>
            </a:stretch>
          </p:blipFill>
          <p:spPr>
            <a:xfrm>
              <a:off x="7159751" y="3213328"/>
              <a:ext cx="302641" cy="201828"/>
            </a:xfrm>
            <a:prstGeom prst="rect">
              <a:avLst/>
            </a:prstGeom>
          </p:spPr>
        </p:pic>
        <p:sp>
          <p:nvSpPr>
            <p:cNvPr id="15" name="object 15"/>
            <p:cNvSpPr/>
            <p:nvPr/>
          </p:nvSpPr>
          <p:spPr>
            <a:xfrm>
              <a:off x="7209662" y="3238119"/>
              <a:ext cx="209550" cy="108585"/>
            </a:xfrm>
            <a:custGeom>
              <a:avLst/>
              <a:gdLst/>
              <a:ahLst/>
              <a:cxnLst/>
              <a:rect l="l" t="t" r="r" b="b"/>
              <a:pathLst>
                <a:path w="209550" h="108585">
                  <a:moveTo>
                    <a:pt x="0" y="0"/>
                  </a:moveTo>
                  <a:lnTo>
                    <a:pt x="209550" y="108584"/>
                  </a:lnTo>
                </a:path>
              </a:pathLst>
            </a:custGeom>
            <a:ln w="22098">
              <a:solidFill>
                <a:srgbClr val="000000"/>
              </a:solidFill>
            </a:ln>
          </p:spPr>
          <p:txBody>
            <a:bodyPr wrap="square" lIns="0" tIns="0" rIns="0" bIns="0" rtlCol="0"/>
            <a:lstStyle/>
            <a:p>
              <a:endParaRPr kern="0">
                <a:solidFill>
                  <a:sysClr val="windowText" lastClr="000000"/>
                </a:solidFill>
              </a:endParaRPr>
            </a:p>
          </p:txBody>
        </p:sp>
        <p:pic>
          <p:nvPicPr>
            <p:cNvPr id="16" name="object 16"/>
            <p:cNvPicPr/>
            <p:nvPr/>
          </p:nvPicPr>
          <p:blipFill>
            <a:blip r:embed="rId5" cstate="print"/>
            <a:stretch>
              <a:fillRect/>
            </a:stretch>
          </p:blipFill>
          <p:spPr>
            <a:xfrm>
              <a:off x="7159751" y="3011398"/>
              <a:ext cx="302641" cy="201828"/>
            </a:xfrm>
            <a:prstGeom prst="rect">
              <a:avLst/>
            </a:prstGeom>
          </p:spPr>
        </p:pic>
        <p:sp>
          <p:nvSpPr>
            <p:cNvPr id="17" name="object 17"/>
            <p:cNvSpPr/>
            <p:nvPr/>
          </p:nvSpPr>
          <p:spPr>
            <a:xfrm>
              <a:off x="7209662" y="3036189"/>
              <a:ext cx="209550" cy="108585"/>
            </a:xfrm>
            <a:custGeom>
              <a:avLst/>
              <a:gdLst/>
              <a:ahLst/>
              <a:cxnLst/>
              <a:rect l="l" t="t" r="r" b="b"/>
              <a:pathLst>
                <a:path w="209550" h="108585">
                  <a:moveTo>
                    <a:pt x="0" y="0"/>
                  </a:moveTo>
                  <a:lnTo>
                    <a:pt x="209550" y="108585"/>
                  </a:lnTo>
                </a:path>
              </a:pathLst>
            </a:custGeom>
            <a:ln w="22098">
              <a:solidFill>
                <a:srgbClr val="000000"/>
              </a:solidFill>
            </a:ln>
          </p:spPr>
          <p:txBody>
            <a:bodyPr wrap="square" lIns="0" tIns="0" rIns="0" bIns="0" rtlCol="0"/>
            <a:lstStyle/>
            <a:p>
              <a:endParaRPr kern="0">
                <a:solidFill>
                  <a:sysClr val="windowText" lastClr="000000"/>
                </a:solidFill>
              </a:endParaRPr>
            </a:p>
          </p:txBody>
        </p:sp>
      </p:grpSp>
      <p:sp>
        <p:nvSpPr>
          <p:cNvPr id="18" name="object 18"/>
          <p:cNvSpPr txBox="1"/>
          <p:nvPr/>
        </p:nvSpPr>
        <p:spPr>
          <a:xfrm>
            <a:off x="5829880" y="2130829"/>
            <a:ext cx="361856" cy="289823"/>
          </a:xfrm>
          <a:prstGeom prst="rect">
            <a:avLst/>
          </a:prstGeom>
        </p:spPr>
        <p:txBody>
          <a:bodyPr vert="horz" wrap="square" lIns="0" tIns="12700" rIns="0" bIns="0" rtlCol="0">
            <a:spAutoFit/>
          </a:bodyPr>
          <a:lstStyle/>
          <a:p>
            <a:pPr marL="12700">
              <a:spcBef>
                <a:spcPts val="100"/>
              </a:spcBef>
            </a:pPr>
            <a:r>
              <a:rPr kern="0" dirty="0">
                <a:solidFill>
                  <a:sysClr val="windowText" lastClr="000000"/>
                </a:solidFill>
                <a:latin typeface="Times New Roman"/>
                <a:cs typeface="Times New Roman"/>
              </a:rPr>
              <a:t>5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19" name="object 19"/>
          <p:cNvSpPr txBox="1"/>
          <p:nvPr/>
        </p:nvSpPr>
        <p:spPr>
          <a:xfrm>
            <a:off x="6486554" y="3049547"/>
            <a:ext cx="262186" cy="289823"/>
          </a:xfrm>
          <a:prstGeom prst="rect">
            <a:avLst/>
          </a:prstGeom>
        </p:spPr>
        <p:txBody>
          <a:bodyPr vert="horz" wrap="square" lIns="0" tIns="12700" rIns="0" bIns="0" rtlCol="0">
            <a:spAutoFit/>
          </a:bodyPr>
          <a:lstStyle/>
          <a:p>
            <a:pPr marL="38100">
              <a:spcBef>
                <a:spcPts val="100"/>
              </a:spcBef>
            </a:pPr>
            <a:r>
              <a:rPr sz="2700" kern="0" spc="44" baseline="-20061" dirty="0">
                <a:solidFill>
                  <a:sysClr val="windowText" lastClr="000000"/>
                </a:solidFill>
                <a:latin typeface="Cambria Math"/>
                <a:cs typeface="Cambria Math"/>
              </a:rPr>
              <a:t>5</a:t>
            </a:r>
            <a:r>
              <a:rPr sz="1300" kern="0" spc="30" dirty="0">
                <a:solidFill>
                  <a:sysClr val="windowText" lastClr="000000"/>
                </a:solidFill>
                <a:latin typeface="Cambria Math"/>
                <a:cs typeface="Cambria Math"/>
              </a:rPr>
              <a:t>′</a:t>
            </a:r>
            <a:endParaRPr sz="1300" kern="0">
              <a:solidFill>
                <a:sysClr val="windowText" lastClr="000000"/>
              </a:solidFill>
              <a:latin typeface="Cambria Math"/>
              <a:cs typeface="Cambria Math"/>
            </a:endParaRPr>
          </a:p>
        </p:txBody>
      </p:sp>
      <p:sp>
        <p:nvSpPr>
          <p:cNvPr id="20" name="object 20"/>
          <p:cNvSpPr txBox="1"/>
          <p:nvPr/>
        </p:nvSpPr>
        <p:spPr>
          <a:xfrm>
            <a:off x="7113768" y="3370326"/>
            <a:ext cx="190450" cy="299720"/>
          </a:xfrm>
          <a:prstGeom prst="rect">
            <a:avLst/>
          </a:prstGeom>
        </p:spPr>
        <p:txBody>
          <a:bodyPr vert="horz" wrap="square" lIns="0" tIns="12700" rIns="0" bIns="0" rtlCol="0">
            <a:spAutoFit/>
          </a:bodyPr>
          <a:lstStyle/>
          <a:p>
            <a:pPr marL="12700">
              <a:spcBef>
                <a:spcPts val="100"/>
              </a:spcBef>
            </a:pPr>
            <a:r>
              <a:rPr kern="0" spc="-50" dirty="0">
                <a:solidFill>
                  <a:sysClr val="windowText" lastClr="000000"/>
                </a:solidFill>
                <a:latin typeface="Times New Roman"/>
                <a:cs typeface="Times New Roman"/>
              </a:rPr>
              <a:t>A</a:t>
            </a:r>
            <a:endParaRPr kern="0">
              <a:solidFill>
                <a:sysClr val="windowText" lastClr="000000"/>
              </a:solidFill>
              <a:latin typeface="Times New Roman"/>
              <a:cs typeface="Times New Roman"/>
            </a:endParaRPr>
          </a:p>
        </p:txBody>
      </p:sp>
      <p:sp>
        <p:nvSpPr>
          <p:cNvPr id="21" name="Slide Number Placeholder 20"/>
          <p:cNvSpPr>
            <a:spLocks noGrp="1"/>
          </p:cNvSpPr>
          <p:nvPr>
            <p:ph type="sldNum" sz="quarter" idx="7"/>
          </p:nvPr>
        </p:nvSpPr>
        <p:spPr>
          <a:xfrm>
            <a:off x="8775954" y="6377984"/>
            <a:ext cx="2803430" cy="276999"/>
          </a:xfrm>
          <a:prstGeom prst="rect">
            <a:avLst/>
          </a:prstGeom>
        </p:spPr>
        <p:txBody>
          <a:bodyPr wrap="square" lIns="0" tIns="0" rIns="0" bIns="0">
            <a:spAutoFit/>
          </a:bodyPr>
          <a:lstStyle>
            <a:defPPr>
              <a:defRPr lang="en-US"/>
            </a:defPPr>
            <a:lvl1pPr marL="0" algn="r" defTabSz="914293" rtl="0" eaLnBrk="1" latinLnBrk="0" hangingPunct="1">
              <a:defRPr sz="1800" kern="1200">
                <a:solidFill>
                  <a:schemeClr val="tx1">
                    <a:tint val="75000"/>
                  </a:schemeClr>
                </a:solidFill>
                <a:latin typeface="+mn-lt"/>
                <a:ea typeface="+mn-ea"/>
                <a:cs typeface="+mn-cs"/>
              </a:defRPr>
            </a:lvl1pPr>
            <a:lvl2pPr marL="457146" algn="l" defTabSz="914293" rtl="0" eaLnBrk="1" latinLnBrk="0" hangingPunct="1">
              <a:defRPr sz="1800" kern="1200">
                <a:solidFill>
                  <a:schemeClr val="tx1"/>
                </a:solidFill>
                <a:latin typeface="+mn-lt"/>
                <a:ea typeface="+mn-ea"/>
                <a:cs typeface="+mn-cs"/>
              </a:defRPr>
            </a:lvl2pPr>
            <a:lvl3pPr marL="914293" algn="l" defTabSz="914293" rtl="0" eaLnBrk="1" latinLnBrk="0" hangingPunct="1">
              <a:defRPr sz="1800" kern="1200">
                <a:solidFill>
                  <a:schemeClr val="tx1"/>
                </a:solidFill>
                <a:latin typeface="+mn-lt"/>
                <a:ea typeface="+mn-ea"/>
                <a:cs typeface="+mn-cs"/>
              </a:defRPr>
            </a:lvl3pPr>
            <a:lvl4pPr marL="1371440" algn="l" defTabSz="914293" rtl="0" eaLnBrk="1" latinLnBrk="0" hangingPunct="1">
              <a:defRPr sz="1800" kern="1200">
                <a:solidFill>
                  <a:schemeClr val="tx1"/>
                </a:solidFill>
                <a:latin typeface="+mn-lt"/>
                <a:ea typeface="+mn-ea"/>
                <a:cs typeface="+mn-cs"/>
              </a:defRPr>
            </a:lvl4pPr>
            <a:lvl5pPr marL="1828587" algn="l" defTabSz="914293" rtl="0" eaLnBrk="1" latinLnBrk="0" hangingPunct="1">
              <a:defRPr sz="1800" kern="1200">
                <a:solidFill>
                  <a:schemeClr val="tx1"/>
                </a:solidFill>
                <a:latin typeface="+mn-lt"/>
                <a:ea typeface="+mn-ea"/>
                <a:cs typeface="+mn-cs"/>
              </a:defRPr>
            </a:lvl5pPr>
            <a:lvl6pPr marL="2285733" algn="l" defTabSz="914293" rtl="0" eaLnBrk="1" latinLnBrk="0" hangingPunct="1">
              <a:defRPr sz="1800" kern="1200">
                <a:solidFill>
                  <a:schemeClr val="tx1"/>
                </a:solidFill>
                <a:latin typeface="+mn-lt"/>
                <a:ea typeface="+mn-ea"/>
                <a:cs typeface="+mn-cs"/>
              </a:defRPr>
            </a:lvl6pPr>
            <a:lvl7pPr marL="2742880" algn="l" defTabSz="914293" rtl="0" eaLnBrk="1" latinLnBrk="0" hangingPunct="1">
              <a:defRPr sz="1800" kern="1200">
                <a:solidFill>
                  <a:schemeClr val="tx1"/>
                </a:solidFill>
                <a:latin typeface="+mn-lt"/>
                <a:ea typeface="+mn-ea"/>
                <a:cs typeface="+mn-cs"/>
              </a:defRPr>
            </a:lvl7pPr>
            <a:lvl8pPr marL="3200026" algn="l" defTabSz="914293" rtl="0" eaLnBrk="1" latinLnBrk="0" hangingPunct="1">
              <a:defRPr sz="1800" kern="1200">
                <a:solidFill>
                  <a:schemeClr val="tx1"/>
                </a:solidFill>
                <a:latin typeface="+mn-lt"/>
                <a:ea typeface="+mn-ea"/>
                <a:cs typeface="+mn-cs"/>
              </a:defRPr>
            </a:lvl8pPr>
            <a:lvl9pPr marL="3657173" algn="l" defTabSz="914293" rtl="0" eaLnBrk="1" latinLnBrk="0" hangingPunct="1">
              <a:defRPr sz="1800" kern="1200">
                <a:solidFill>
                  <a:schemeClr val="tx1"/>
                </a:solidFill>
                <a:latin typeface="+mn-lt"/>
                <a:ea typeface="+mn-ea"/>
                <a:cs typeface="+mn-cs"/>
              </a:defRPr>
            </a:lvl9pPr>
          </a:lstStyle>
          <a:p>
            <a:fld id="{B6F15528-21DE-4FAA-801E-634DDDAF4B2B}" type="slidenum">
              <a:rPr lang="en-US" smtClean="0">
                <a:solidFill>
                  <a:prstClr val="black">
                    <a:tint val="75000"/>
                  </a:prstClr>
                </a:solidFill>
              </a:rPr>
              <a:pPr/>
              <a:t>44</a:t>
            </a:fld>
            <a:endParaRPr lang="en-US">
              <a:solidFill>
                <a:prstClr val="black">
                  <a:tint val="75000"/>
                </a:prstClr>
              </a:solidFill>
            </a:endParaRPr>
          </a:p>
        </p:txBody>
      </p:sp>
    </p:spTree>
    <p:extLst>
      <p:ext uri="{BB962C8B-B14F-4D97-AF65-F5344CB8AC3E}">
        <p14:creationId xmlns:p14="http://schemas.microsoft.com/office/powerpoint/2010/main" val="79150897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3694" y="251524"/>
            <a:ext cx="1142702" cy="1367041"/>
          </a:xfrm>
          <a:prstGeom prst="rect">
            <a:avLst/>
          </a:prstGeom>
        </p:spPr>
        <p:txBody>
          <a:bodyPr vert="horz" wrap="square" lIns="0" tIns="12700" rIns="0" bIns="0" rtlCol="0" anchor="ctr">
            <a:spAutoFit/>
          </a:bodyPr>
          <a:lstStyle/>
          <a:p>
            <a:pPr marL="12700">
              <a:lnSpc>
                <a:spcPct val="100000"/>
              </a:lnSpc>
              <a:spcBef>
                <a:spcPts val="100"/>
              </a:spcBef>
            </a:pPr>
            <a:r>
              <a:rPr spc="-10" dirty="0">
                <a:solidFill>
                  <a:srgbClr val="00AF50"/>
                </a:solidFill>
              </a:rPr>
              <a:t>Solution:</a:t>
            </a:r>
          </a:p>
        </p:txBody>
      </p:sp>
      <p:grpSp>
        <p:nvGrpSpPr>
          <p:cNvPr id="3" name="object 3"/>
          <p:cNvGrpSpPr/>
          <p:nvPr/>
        </p:nvGrpSpPr>
        <p:grpSpPr>
          <a:xfrm>
            <a:off x="7135098" y="1264167"/>
            <a:ext cx="224096" cy="484505"/>
            <a:chOff x="7135368" y="1264119"/>
            <a:chExt cx="224154" cy="484505"/>
          </a:xfrm>
        </p:grpSpPr>
        <p:pic>
          <p:nvPicPr>
            <p:cNvPr id="4" name="object 4"/>
            <p:cNvPicPr/>
            <p:nvPr/>
          </p:nvPicPr>
          <p:blipFill>
            <a:blip r:embed="rId2" cstate="print"/>
            <a:stretch>
              <a:fillRect/>
            </a:stretch>
          </p:blipFill>
          <p:spPr>
            <a:xfrm>
              <a:off x="7135368" y="1264119"/>
              <a:ext cx="224091" cy="483908"/>
            </a:xfrm>
            <a:prstGeom prst="rect">
              <a:avLst/>
            </a:prstGeom>
          </p:spPr>
        </p:pic>
        <p:sp>
          <p:nvSpPr>
            <p:cNvPr id="5" name="object 5"/>
            <p:cNvSpPr/>
            <p:nvPr/>
          </p:nvSpPr>
          <p:spPr>
            <a:xfrm>
              <a:off x="7212711" y="1354455"/>
              <a:ext cx="76200" cy="335915"/>
            </a:xfrm>
            <a:custGeom>
              <a:avLst/>
              <a:gdLst/>
              <a:ahLst/>
              <a:cxnLst/>
              <a:rect l="l" t="t" r="r" b="b"/>
              <a:pathLst>
                <a:path w="76200" h="335914">
                  <a:moveTo>
                    <a:pt x="44196" y="52450"/>
                  </a:moveTo>
                  <a:lnTo>
                    <a:pt x="32004" y="52450"/>
                  </a:lnTo>
                  <a:lnTo>
                    <a:pt x="27050" y="57404"/>
                  </a:lnTo>
                  <a:lnTo>
                    <a:pt x="27050" y="330962"/>
                  </a:lnTo>
                  <a:lnTo>
                    <a:pt x="32004" y="335915"/>
                  </a:lnTo>
                  <a:lnTo>
                    <a:pt x="44196" y="335915"/>
                  </a:lnTo>
                  <a:lnTo>
                    <a:pt x="49149" y="330962"/>
                  </a:lnTo>
                  <a:lnTo>
                    <a:pt x="49149" y="57404"/>
                  </a:lnTo>
                  <a:lnTo>
                    <a:pt x="44196" y="52450"/>
                  </a:lnTo>
                  <a:close/>
                </a:path>
                <a:path w="76200" h="335914">
                  <a:moveTo>
                    <a:pt x="38100" y="0"/>
                  </a:moveTo>
                  <a:lnTo>
                    <a:pt x="0" y="76200"/>
                  </a:lnTo>
                  <a:lnTo>
                    <a:pt x="27050" y="76200"/>
                  </a:lnTo>
                  <a:lnTo>
                    <a:pt x="27050" y="57404"/>
                  </a:lnTo>
                  <a:lnTo>
                    <a:pt x="32004" y="52450"/>
                  </a:lnTo>
                  <a:lnTo>
                    <a:pt x="64325" y="52450"/>
                  </a:lnTo>
                  <a:lnTo>
                    <a:pt x="38100" y="0"/>
                  </a:lnTo>
                  <a:close/>
                </a:path>
                <a:path w="76200" h="335914">
                  <a:moveTo>
                    <a:pt x="64325" y="52450"/>
                  </a:moveTo>
                  <a:lnTo>
                    <a:pt x="44196" y="52450"/>
                  </a:lnTo>
                  <a:lnTo>
                    <a:pt x="49149" y="57404"/>
                  </a:lnTo>
                  <a:lnTo>
                    <a:pt x="49149" y="76200"/>
                  </a:lnTo>
                  <a:lnTo>
                    <a:pt x="76200" y="76200"/>
                  </a:lnTo>
                  <a:lnTo>
                    <a:pt x="64325" y="52450"/>
                  </a:lnTo>
                  <a:close/>
                </a:path>
              </a:pathLst>
            </a:custGeom>
            <a:solidFill>
              <a:srgbClr val="000000"/>
            </a:solidFill>
          </p:spPr>
          <p:txBody>
            <a:bodyPr wrap="square" lIns="0" tIns="0" rIns="0" bIns="0" rtlCol="0"/>
            <a:lstStyle/>
            <a:p>
              <a:endParaRPr kern="0">
                <a:solidFill>
                  <a:sysClr val="windowText" lastClr="000000"/>
                </a:solidFill>
              </a:endParaRPr>
            </a:p>
          </p:txBody>
        </p:sp>
      </p:grpSp>
      <p:grpSp>
        <p:nvGrpSpPr>
          <p:cNvPr id="6" name="object 6"/>
          <p:cNvGrpSpPr/>
          <p:nvPr/>
        </p:nvGrpSpPr>
        <p:grpSpPr>
          <a:xfrm>
            <a:off x="4635655" y="2881901"/>
            <a:ext cx="2628215" cy="406400"/>
            <a:chOff x="4635246" y="2881901"/>
            <a:chExt cx="2628900" cy="406400"/>
          </a:xfrm>
        </p:grpSpPr>
        <p:pic>
          <p:nvPicPr>
            <p:cNvPr id="7" name="object 7"/>
            <p:cNvPicPr/>
            <p:nvPr/>
          </p:nvPicPr>
          <p:blipFill>
            <a:blip r:embed="rId3" cstate="print"/>
            <a:stretch>
              <a:fillRect/>
            </a:stretch>
          </p:blipFill>
          <p:spPr>
            <a:xfrm>
              <a:off x="4635246" y="2881901"/>
              <a:ext cx="2628900" cy="92692"/>
            </a:xfrm>
            <a:prstGeom prst="rect">
              <a:avLst/>
            </a:prstGeom>
          </p:spPr>
        </p:pic>
        <p:sp>
          <p:nvSpPr>
            <p:cNvPr id="8" name="object 8"/>
            <p:cNvSpPr/>
            <p:nvPr/>
          </p:nvSpPr>
          <p:spPr>
            <a:xfrm>
              <a:off x="6028944" y="2922270"/>
              <a:ext cx="1195070" cy="365760"/>
            </a:xfrm>
            <a:custGeom>
              <a:avLst/>
              <a:gdLst/>
              <a:ahLst/>
              <a:cxnLst/>
              <a:rect l="l" t="t" r="r" b="b"/>
              <a:pathLst>
                <a:path w="1195070" h="365760">
                  <a:moveTo>
                    <a:pt x="1194815" y="0"/>
                  </a:moveTo>
                  <a:lnTo>
                    <a:pt x="0" y="0"/>
                  </a:lnTo>
                  <a:lnTo>
                    <a:pt x="0" y="352678"/>
                  </a:lnTo>
                  <a:lnTo>
                    <a:pt x="1194815" y="365759"/>
                  </a:lnTo>
                  <a:lnTo>
                    <a:pt x="1194815" y="0"/>
                  </a:lnTo>
                  <a:close/>
                </a:path>
              </a:pathLst>
            </a:custGeom>
            <a:solidFill>
              <a:srgbClr val="6F2F9F"/>
            </a:solidFill>
          </p:spPr>
          <p:txBody>
            <a:bodyPr wrap="square" lIns="0" tIns="0" rIns="0" bIns="0" rtlCol="0"/>
            <a:lstStyle/>
            <a:p>
              <a:endParaRPr kern="0">
                <a:solidFill>
                  <a:sysClr val="windowText" lastClr="000000"/>
                </a:solidFill>
              </a:endParaRPr>
            </a:p>
          </p:txBody>
        </p:sp>
      </p:grpSp>
      <p:sp>
        <p:nvSpPr>
          <p:cNvPr id="9" name="object 9"/>
          <p:cNvSpPr txBox="1"/>
          <p:nvPr/>
        </p:nvSpPr>
        <p:spPr>
          <a:xfrm>
            <a:off x="6775811" y="1748536"/>
            <a:ext cx="931937" cy="289823"/>
          </a:xfrm>
          <a:prstGeom prst="rect">
            <a:avLst/>
          </a:prstGeom>
        </p:spPr>
        <p:txBody>
          <a:bodyPr vert="horz" wrap="square" lIns="0" tIns="12700" rIns="0" bIns="0" rtlCol="0">
            <a:spAutoFit/>
          </a:bodyPr>
          <a:lstStyle/>
          <a:p>
            <a:pPr marL="38100">
              <a:spcBef>
                <a:spcPts val="100"/>
              </a:spcBef>
            </a:pPr>
            <a:r>
              <a:rPr kern="0" spc="85" dirty="0">
                <a:solidFill>
                  <a:sysClr val="windowText" lastClr="000000"/>
                </a:solidFill>
                <a:latin typeface="Cambria Math"/>
                <a:cs typeface="Cambria Math"/>
              </a:rPr>
              <a:t>R</a:t>
            </a:r>
            <a:r>
              <a:rPr sz="1950" kern="0" spc="127" baseline="-14957" dirty="0">
                <a:solidFill>
                  <a:sysClr val="windowText" lastClr="000000"/>
                </a:solidFill>
                <a:latin typeface="Cambria Math"/>
                <a:cs typeface="Cambria Math"/>
              </a:rPr>
              <a:t>A</a:t>
            </a:r>
            <a:r>
              <a:rPr sz="1950" kern="0" spc="337" baseline="-14957" dirty="0">
                <a:solidFill>
                  <a:sysClr val="windowText" lastClr="000000"/>
                </a:solidFill>
                <a:latin typeface="Cambria Math"/>
                <a:cs typeface="Cambria Math"/>
              </a:rPr>
              <a:t> </a:t>
            </a:r>
            <a:r>
              <a:rPr kern="0" dirty="0">
                <a:solidFill>
                  <a:sysClr val="windowText" lastClr="000000"/>
                </a:solidFill>
                <a:latin typeface="Times New Roman"/>
                <a:cs typeface="Times New Roman"/>
              </a:rPr>
              <a:t>= 5</a:t>
            </a:r>
            <a:r>
              <a:rPr kern="0" spc="5" dirty="0">
                <a:solidFill>
                  <a:sysClr val="windowText" lastClr="000000"/>
                </a:solidFill>
                <a:latin typeface="Times New Roman"/>
                <a:cs typeface="Times New Roman"/>
              </a:rPr>
              <a:t>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10" name="object 10"/>
          <p:cNvSpPr txBox="1"/>
          <p:nvPr/>
        </p:nvSpPr>
        <p:spPr>
          <a:xfrm>
            <a:off x="8924824" y="1563402"/>
            <a:ext cx="1608036" cy="1245854"/>
          </a:xfrm>
          <a:prstGeom prst="rect">
            <a:avLst/>
          </a:prstGeom>
        </p:spPr>
        <p:txBody>
          <a:bodyPr vert="horz" wrap="square" lIns="0" tIns="88265" rIns="0" bIns="0" rtlCol="0">
            <a:spAutoFit/>
          </a:bodyPr>
          <a:lstStyle/>
          <a:p>
            <a:pPr marL="38100">
              <a:spcBef>
                <a:spcPts val="695"/>
              </a:spcBef>
            </a:pPr>
            <a:r>
              <a:rPr sz="2200" kern="0" dirty="0">
                <a:solidFill>
                  <a:sysClr val="windowText" lastClr="000000"/>
                </a:solidFill>
                <a:latin typeface="Times New Roman"/>
                <a:cs typeface="Times New Roman"/>
              </a:rPr>
              <a:t>∑</a:t>
            </a:r>
            <a:r>
              <a:rPr sz="2200" kern="0" spc="-10" dirty="0">
                <a:solidFill>
                  <a:sysClr val="windowText" lastClr="000000"/>
                </a:solidFill>
                <a:latin typeface="Times New Roman"/>
                <a:cs typeface="Times New Roman"/>
              </a:rPr>
              <a:t> </a:t>
            </a:r>
            <a:r>
              <a:rPr sz="2200" kern="0" spc="50" dirty="0">
                <a:solidFill>
                  <a:sysClr val="windowText" lastClr="000000"/>
                </a:solidFill>
                <a:latin typeface="Cambria Math"/>
                <a:cs typeface="Cambria Math"/>
              </a:rPr>
              <a:t>F</a:t>
            </a:r>
            <a:r>
              <a:rPr sz="2400" kern="0" spc="75" baseline="-15625" dirty="0">
                <a:solidFill>
                  <a:sysClr val="windowText" lastClr="000000"/>
                </a:solidFill>
                <a:latin typeface="Cambria Math"/>
                <a:cs typeface="Cambria Math"/>
              </a:rPr>
              <a:t>y</a:t>
            </a:r>
            <a:r>
              <a:rPr sz="2400" kern="0" spc="419" baseline="-15625" dirty="0">
                <a:solidFill>
                  <a:sysClr val="windowText" lastClr="000000"/>
                </a:solidFill>
                <a:latin typeface="Cambria Math"/>
                <a:cs typeface="Cambria Math"/>
              </a:rPr>
              <a:t> </a:t>
            </a:r>
            <a:r>
              <a:rPr sz="2200" kern="0" dirty="0">
                <a:solidFill>
                  <a:sysClr val="windowText" lastClr="000000"/>
                </a:solidFill>
                <a:latin typeface="Times New Roman"/>
                <a:cs typeface="Times New Roman"/>
              </a:rPr>
              <a:t>=</a:t>
            </a:r>
            <a:r>
              <a:rPr sz="2200" kern="0" spc="-5" dirty="0">
                <a:solidFill>
                  <a:sysClr val="windowText" lastClr="000000"/>
                </a:solidFill>
                <a:latin typeface="Times New Roman"/>
                <a:cs typeface="Times New Roman"/>
              </a:rPr>
              <a:t> </a:t>
            </a:r>
            <a:r>
              <a:rPr sz="2200" kern="0" spc="-50" dirty="0">
                <a:solidFill>
                  <a:sysClr val="windowText" lastClr="000000"/>
                </a:solidFill>
                <a:latin typeface="Times New Roman"/>
                <a:cs typeface="Times New Roman"/>
              </a:rPr>
              <a:t>0</a:t>
            </a:r>
            <a:endParaRPr sz="2200" kern="0">
              <a:solidFill>
                <a:sysClr val="windowText" lastClr="000000"/>
              </a:solidFill>
              <a:latin typeface="Times New Roman"/>
              <a:cs typeface="Times New Roman"/>
            </a:endParaRPr>
          </a:p>
          <a:p>
            <a:pPr marL="38100">
              <a:spcBef>
                <a:spcPts val="595"/>
              </a:spcBef>
            </a:pPr>
            <a:r>
              <a:rPr sz="2200" kern="0" dirty="0">
                <a:solidFill>
                  <a:sysClr val="windowText" lastClr="000000"/>
                </a:solidFill>
                <a:latin typeface="Times New Roman"/>
                <a:cs typeface="Times New Roman"/>
              </a:rPr>
              <a:t>=&gt;</a:t>
            </a:r>
            <a:r>
              <a:rPr sz="2200" kern="0" spc="-1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5</a:t>
            </a:r>
            <a:r>
              <a:rPr sz="2200" kern="0" spc="-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a:t>
            </a:r>
            <a:r>
              <a:rPr sz="2200" kern="0" spc="5" dirty="0">
                <a:solidFill>
                  <a:sysClr val="windowText" lastClr="000000"/>
                </a:solidFill>
                <a:latin typeface="Times New Roman"/>
                <a:cs typeface="Times New Roman"/>
              </a:rPr>
              <a:t> </a:t>
            </a:r>
            <a:r>
              <a:rPr sz="2200" kern="0" spc="100" dirty="0">
                <a:solidFill>
                  <a:srgbClr val="404040"/>
                </a:solidFill>
                <a:latin typeface="Cambria Math"/>
                <a:cs typeface="Cambria Math"/>
              </a:rPr>
              <a:t>R</a:t>
            </a:r>
            <a:r>
              <a:rPr sz="2400" kern="0" spc="150" baseline="-15625" dirty="0">
                <a:solidFill>
                  <a:srgbClr val="404040"/>
                </a:solidFill>
                <a:latin typeface="Cambria Math"/>
                <a:cs typeface="Cambria Math"/>
              </a:rPr>
              <a:t>A</a:t>
            </a:r>
            <a:r>
              <a:rPr sz="2400" kern="0" spc="405" baseline="-15625" dirty="0">
                <a:solidFill>
                  <a:srgbClr val="404040"/>
                </a:solidFill>
                <a:latin typeface="Cambria Math"/>
                <a:cs typeface="Cambria Math"/>
              </a:rPr>
              <a:t> </a:t>
            </a:r>
            <a:r>
              <a:rPr sz="2200" kern="0" dirty="0">
                <a:solidFill>
                  <a:sysClr val="windowText" lastClr="000000"/>
                </a:solidFill>
                <a:latin typeface="Times New Roman"/>
                <a:cs typeface="Times New Roman"/>
              </a:rPr>
              <a:t>=</a:t>
            </a:r>
            <a:r>
              <a:rPr sz="2200" kern="0" spc="-5" dirty="0">
                <a:solidFill>
                  <a:sysClr val="windowText" lastClr="000000"/>
                </a:solidFill>
                <a:latin typeface="Times New Roman"/>
                <a:cs typeface="Times New Roman"/>
              </a:rPr>
              <a:t> </a:t>
            </a:r>
            <a:r>
              <a:rPr sz="2200" kern="0" spc="-50" dirty="0">
                <a:solidFill>
                  <a:sysClr val="windowText" lastClr="000000"/>
                </a:solidFill>
                <a:latin typeface="Times New Roman"/>
                <a:cs typeface="Times New Roman"/>
              </a:rPr>
              <a:t>0</a:t>
            </a:r>
            <a:endParaRPr sz="2200" kern="0">
              <a:solidFill>
                <a:sysClr val="windowText" lastClr="000000"/>
              </a:solidFill>
              <a:latin typeface="Times New Roman"/>
              <a:cs typeface="Times New Roman"/>
            </a:endParaRPr>
          </a:p>
          <a:p>
            <a:pPr marL="38100">
              <a:spcBef>
                <a:spcPts val="475"/>
              </a:spcBef>
            </a:pPr>
            <a:r>
              <a:rPr sz="2200" kern="0" dirty="0">
                <a:solidFill>
                  <a:sysClr val="windowText" lastClr="000000"/>
                </a:solidFill>
                <a:latin typeface="Times New Roman"/>
                <a:cs typeface="Times New Roman"/>
              </a:rPr>
              <a:t>=&gt;</a:t>
            </a:r>
            <a:r>
              <a:rPr sz="2200" kern="0" spc="-10" dirty="0">
                <a:solidFill>
                  <a:sysClr val="windowText" lastClr="000000"/>
                </a:solidFill>
                <a:latin typeface="Times New Roman"/>
                <a:cs typeface="Times New Roman"/>
              </a:rPr>
              <a:t> </a:t>
            </a:r>
            <a:r>
              <a:rPr sz="2200" kern="0" spc="100" dirty="0">
                <a:solidFill>
                  <a:srgbClr val="404040"/>
                </a:solidFill>
                <a:latin typeface="Cambria Math"/>
                <a:cs typeface="Cambria Math"/>
              </a:rPr>
              <a:t>R</a:t>
            </a:r>
            <a:r>
              <a:rPr sz="2400" kern="0" spc="150" baseline="-15625" dirty="0">
                <a:solidFill>
                  <a:srgbClr val="404040"/>
                </a:solidFill>
                <a:latin typeface="Cambria Math"/>
                <a:cs typeface="Cambria Math"/>
              </a:rPr>
              <a:t>A</a:t>
            </a:r>
            <a:r>
              <a:rPr sz="2400" kern="0" spc="427" baseline="-15625" dirty="0">
                <a:solidFill>
                  <a:srgbClr val="404040"/>
                </a:solidFill>
                <a:latin typeface="Cambria Math"/>
                <a:cs typeface="Cambria Math"/>
              </a:rPr>
              <a:t> </a:t>
            </a:r>
            <a:r>
              <a:rPr sz="2200" kern="0" dirty="0">
                <a:solidFill>
                  <a:sysClr val="windowText" lastClr="000000"/>
                </a:solidFill>
                <a:latin typeface="Times New Roman"/>
                <a:cs typeface="Times New Roman"/>
              </a:rPr>
              <a:t>=</a:t>
            </a:r>
            <a:r>
              <a:rPr sz="2200" kern="0" spc="-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5</a:t>
            </a:r>
            <a:r>
              <a:rPr sz="2200" kern="0" spc="-5" dirty="0">
                <a:solidFill>
                  <a:sysClr val="windowText" lastClr="000000"/>
                </a:solidFill>
                <a:latin typeface="Times New Roman"/>
                <a:cs typeface="Times New Roman"/>
              </a:rPr>
              <a:t> </a:t>
            </a:r>
            <a:r>
              <a:rPr sz="2200" kern="0" spc="-25" dirty="0">
                <a:solidFill>
                  <a:sysClr val="windowText" lastClr="000000"/>
                </a:solidFill>
                <a:latin typeface="Times New Roman"/>
                <a:cs typeface="Times New Roman"/>
              </a:rPr>
              <a:t>K.</a:t>
            </a:r>
            <a:endParaRPr sz="2200" kern="0">
              <a:solidFill>
                <a:sysClr val="windowText" lastClr="000000"/>
              </a:solidFill>
              <a:latin typeface="Times New Roman"/>
              <a:cs typeface="Times New Roman"/>
            </a:endParaRPr>
          </a:p>
        </p:txBody>
      </p:sp>
      <p:grpSp>
        <p:nvGrpSpPr>
          <p:cNvPr id="11" name="object 11"/>
          <p:cNvGrpSpPr/>
          <p:nvPr/>
        </p:nvGrpSpPr>
        <p:grpSpPr>
          <a:xfrm>
            <a:off x="7600565" y="941117"/>
            <a:ext cx="340271" cy="546735"/>
            <a:chOff x="7600950" y="941069"/>
            <a:chExt cx="340360" cy="546735"/>
          </a:xfrm>
        </p:grpSpPr>
        <p:sp>
          <p:nvSpPr>
            <p:cNvPr id="12" name="object 12"/>
            <p:cNvSpPr/>
            <p:nvPr/>
          </p:nvSpPr>
          <p:spPr>
            <a:xfrm>
              <a:off x="7600950" y="1153921"/>
              <a:ext cx="340360" cy="334010"/>
            </a:xfrm>
            <a:custGeom>
              <a:avLst/>
              <a:gdLst/>
              <a:ahLst/>
              <a:cxnLst/>
              <a:rect l="l" t="t" r="r" b="b"/>
              <a:pathLst>
                <a:path w="340359" h="334009">
                  <a:moveTo>
                    <a:pt x="339851" y="0"/>
                  </a:moveTo>
                  <a:lnTo>
                    <a:pt x="321135" y="69782"/>
                  </a:lnTo>
                  <a:lnTo>
                    <a:pt x="298784" y="101517"/>
                  </a:lnTo>
                  <a:lnTo>
                    <a:pt x="268700" y="130397"/>
                  </a:lnTo>
                  <a:lnTo>
                    <a:pt x="231579" y="155860"/>
                  </a:lnTo>
                  <a:lnTo>
                    <a:pt x="188118" y="177343"/>
                  </a:lnTo>
                  <a:lnTo>
                    <a:pt x="139014" y="194284"/>
                  </a:lnTo>
                  <a:lnTo>
                    <a:pt x="84963" y="206120"/>
                  </a:lnTo>
                  <a:lnTo>
                    <a:pt x="84963" y="163702"/>
                  </a:lnTo>
                  <a:lnTo>
                    <a:pt x="0" y="255397"/>
                  </a:lnTo>
                  <a:lnTo>
                    <a:pt x="84963" y="333628"/>
                  </a:lnTo>
                  <a:lnTo>
                    <a:pt x="84963" y="291083"/>
                  </a:lnTo>
                  <a:lnTo>
                    <a:pt x="138977" y="279247"/>
                  </a:lnTo>
                  <a:lnTo>
                    <a:pt x="188065" y="262306"/>
                  </a:lnTo>
                  <a:lnTo>
                    <a:pt x="231523" y="240823"/>
                  </a:lnTo>
                  <a:lnTo>
                    <a:pt x="268652" y="215360"/>
                  </a:lnTo>
                  <a:lnTo>
                    <a:pt x="298750" y="186480"/>
                  </a:lnTo>
                  <a:lnTo>
                    <a:pt x="321117" y="154745"/>
                  </a:lnTo>
                  <a:lnTo>
                    <a:pt x="339851" y="84962"/>
                  </a:lnTo>
                  <a:lnTo>
                    <a:pt x="339851" y="0"/>
                  </a:lnTo>
                  <a:close/>
                </a:path>
              </a:pathLst>
            </a:custGeom>
            <a:solidFill>
              <a:srgbClr val="FF0000"/>
            </a:solidFill>
          </p:spPr>
          <p:txBody>
            <a:bodyPr wrap="square" lIns="0" tIns="0" rIns="0" bIns="0" rtlCol="0"/>
            <a:lstStyle/>
            <a:p>
              <a:endParaRPr kern="0">
                <a:solidFill>
                  <a:sysClr val="windowText" lastClr="000000"/>
                </a:solidFill>
              </a:endParaRPr>
            </a:p>
          </p:txBody>
        </p:sp>
        <p:sp>
          <p:nvSpPr>
            <p:cNvPr id="13" name="object 13"/>
            <p:cNvSpPr/>
            <p:nvPr/>
          </p:nvSpPr>
          <p:spPr>
            <a:xfrm>
              <a:off x="7600950" y="941069"/>
              <a:ext cx="340360" cy="255904"/>
            </a:xfrm>
            <a:custGeom>
              <a:avLst/>
              <a:gdLst/>
              <a:ahLst/>
              <a:cxnLst/>
              <a:rect l="l" t="t" r="r" b="b"/>
              <a:pathLst>
                <a:path w="340359" h="255905">
                  <a:moveTo>
                    <a:pt x="0" y="0"/>
                  </a:moveTo>
                  <a:lnTo>
                    <a:pt x="0" y="84962"/>
                  </a:lnTo>
                  <a:lnTo>
                    <a:pt x="59366" y="88218"/>
                  </a:lnTo>
                  <a:lnTo>
                    <a:pt x="115645" y="97645"/>
                  </a:lnTo>
                  <a:lnTo>
                    <a:pt x="167846" y="112736"/>
                  </a:lnTo>
                  <a:lnTo>
                    <a:pt x="214979" y="132984"/>
                  </a:lnTo>
                  <a:lnTo>
                    <a:pt x="256051" y="157882"/>
                  </a:lnTo>
                  <a:lnTo>
                    <a:pt x="290071" y="186922"/>
                  </a:lnTo>
                  <a:lnTo>
                    <a:pt x="316049" y="219596"/>
                  </a:lnTo>
                  <a:lnTo>
                    <a:pt x="332994" y="255396"/>
                  </a:lnTo>
                  <a:lnTo>
                    <a:pt x="339821" y="217218"/>
                  </a:lnTo>
                  <a:lnTo>
                    <a:pt x="321761" y="144300"/>
                  </a:lnTo>
                  <a:lnTo>
                    <a:pt x="298372" y="110984"/>
                  </a:lnTo>
                  <a:lnTo>
                    <a:pt x="266410" y="80714"/>
                  </a:lnTo>
                  <a:lnTo>
                    <a:pt x="226624" y="54200"/>
                  </a:lnTo>
                  <a:lnTo>
                    <a:pt x="179764" y="32155"/>
                  </a:lnTo>
                  <a:lnTo>
                    <a:pt x="126578" y="15290"/>
                  </a:lnTo>
                  <a:lnTo>
                    <a:pt x="67818" y="4317"/>
                  </a:lnTo>
                  <a:lnTo>
                    <a:pt x="17043" y="263"/>
                  </a:lnTo>
                  <a:lnTo>
                    <a:pt x="0" y="0"/>
                  </a:lnTo>
                  <a:close/>
                </a:path>
              </a:pathLst>
            </a:custGeom>
            <a:solidFill>
              <a:srgbClr val="CD0000"/>
            </a:solidFill>
          </p:spPr>
          <p:txBody>
            <a:bodyPr wrap="square" lIns="0" tIns="0" rIns="0" bIns="0" rtlCol="0"/>
            <a:lstStyle/>
            <a:p>
              <a:endParaRPr kern="0">
                <a:solidFill>
                  <a:sysClr val="windowText" lastClr="000000"/>
                </a:solidFill>
              </a:endParaRPr>
            </a:p>
          </p:txBody>
        </p:sp>
      </p:grpSp>
      <p:sp>
        <p:nvSpPr>
          <p:cNvPr id="14" name="object 14"/>
          <p:cNvSpPr txBox="1"/>
          <p:nvPr/>
        </p:nvSpPr>
        <p:spPr>
          <a:xfrm>
            <a:off x="8015488" y="1041932"/>
            <a:ext cx="1354736" cy="289823"/>
          </a:xfrm>
          <a:prstGeom prst="rect">
            <a:avLst/>
          </a:prstGeom>
        </p:spPr>
        <p:txBody>
          <a:bodyPr vert="horz" wrap="square" lIns="0" tIns="12700" rIns="0" bIns="0" rtlCol="0">
            <a:spAutoFit/>
          </a:bodyPr>
          <a:lstStyle/>
          <a:p>
            <a:pPr marL="38100">
              <a:spcBef>
                <a:spcPts val="100"/>
              </a:spcBef>
            </a:pPr>
            <a:r>
              <a:rPr kern="0" spc="50" dirty="0">
                <a:solidFill>
                  <a:sysClr val="windowText" lastClr="000000"/>
                </a:solidFill>
                <a:latin typeface="Cambria Math"/>
                <a:cs typeface="Cambria Math"/>
              </a:rPr>
              <a:t>M</a:t>
            </a:r>
            <a:r>
              <a:rPr sz="1950" kern="0" spc="75" baseline="-14957" dirty="0">
                <a:solidFill>
                  <a:sysClr val="windowText" lastClr="000000"/>
                </a:solidFill>
                <a:latin typeface="Cambria Math"/>
                <a:cs typeface="Cambria Math"/>
              </a:rPr>
              <a:t>A</a:t>
            </a:r>
            <a:r>
              <a:rPr sz="1950" kern="0" spc="337" baseline="-14957" dirty="0">
                <a:solidFill>
                  <a:sysClr val="windowText" lastClr="000000"/>
                </a:solidFill>
                <a:latin typeface="Cambria Math"/>
                <a:cs typeface="Cambria Math"/>
              </a:rPr>
              <a:t> </a:t>
            </a:r>
            <a:r>
              <a:rPr kern="0" dirty="0">
                <a:solidFill>
                  <a:sysClr val="windowText" lastClr="000000"/>
                </a:solidFill>
                <a:latin typeface="Times New Roman"/>
                <a:cs typeface="Times New Roman"/>
              </a:rPr>
              <a:t>= 25</a:t>
            </a:r>
            <a:r>
              <a:rPr kern="0" spc="5"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K-</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p:txBody>
      </p:sp>
      <p:sp>
        <p:nvSpPr>
          <p:cNvPr id="15" name="object 15"/>
          <p:cNvSpPr txBox="1"/>
          <p:nvPr/>
        </p:nvSpPr>
        <p:spPr>
          <a:xfrm>
            <a:off x="8924824" y="3556565"/>
            <a:ext cx="2279056" cy="814325"/>
          </a:xfrm>
          <a:prstGeom prst="rect">
            <a:avLst/>
          </a:prstGeom>
        </p:spPr>
        <p:txBody>
          <a:bodyPr vert="horz" wrap="square" lIns="0" tIns="72390" rIns="0" bIns="0" rtlCol="0">
            <a:spAutoFit/>
          </a:bodyPr>
          <a:lstStyle/>
          <a:p>
            <a:pPr marL="38100">
              <a:spcBef>
                <a:spcPts val="570"/>
              </a:spcBef>
            </a:pPr>
            <a:r>
              <a:rPr sz="2200" kern="0" dirty="0">
                <a:solidFill>
                  <a:sysClr val="windowText" lastClr="000000"/>
                </a:solidFill>
                <a:latin typeface="Times New Roman"/>
                <a:cs typeface="Times New Roman"/>
              </a:rPr>
              <a:t>∑</a:t>
            </a:r>
            <a:r>
              <a:rPr sz="2200" kern="0" spc="20" dirty="0">
                <a:solidFill>
                  <a:sysClr val="windowText" lastClr="000000"/>
                </a:solidFill>
                <a:latin typeface="Times New Roman"/>
                <a:cs typeface="Times New Roman"/>
              </a:rPr>
              <a:t> </a:t>
            </a:r>
            <a:r>
              <a:rPr sz="2200" kern="0" dirty="0">
                <a:solidFill>
                  <a:sysClr val="windowText" lastClr="000000"/>
                </a:solidFill>
                <a:latin typeface="Cambria Math"/>
                <a:cs typeface="Cambria Math"/>
              </a:rPr>
              <a:t>M</a:t>
            </a:r>
            <a:r>
              <a:rPr sz="2400" kern="0" baseline="-15625" dirty="0">
                <a:solidFill>
                  <a:sysClr val="windowText" lastClr="000000"/>
                </a:solidFill>
                <a:latin typeface="Cambria Math"/>
                <a:cs typeface="Cambria Math"/>
              </a:rPr>
              <a:t>A</a:t>
            </a:r>
            <a:r>
              <a:rPr sz="2400" kern="0" spc="494" baseline="-15625" dirty="0">
                <a:solidFill>
                  <a:sysClr val="windowText" lastClr="000000"/>
                </a:solidFill>
                <a:latin typeface="Cambria Math"/>
                <a:cs typeface="Cambria Math"/>
              </a:rPr>
              <a:t> </a:t>
            </a:r>
            <a:r>
              <a:rPr sz="2200" kern="0" dirty="0">
                <a:solidFill>
                  <a:sysClr val="windowText" lastClr="000000"/>
                </a:solidFill>
                <a:latin typeface="Times New Roman"/>
                <a:cs typeface="Times New Roman"/>
              </a:rPr>
              <a:t>=</a:t>
            </a:r>
            <a:r>
              <a:rPr sz="2200" kern="0" spc="25" dirty="0">
                <a:solidFill>
                  <a:sysClr val="windowText" lastClr="000000"/>
                </a:solidFill>
                <a:latin typeface="Times New Roman"/>
                <a:cs typeface="Times New Roman"/>
              </a:rPr>
              <a:t> </a:t>
            </a:r>
            <a:r>
              <a:rPr sz="2200" kern="0" spc="-50" dirty="0">
                <a:solidFill>
                  <a:sysClr val="windowText" lastClr="000000"/>
                </a:solidFill>
                <a:latin typeface="Times New Roman"/>
                <a:cs typeface="Times New Roman"/>
              </a:rPr>
              <a:t>0</a:t>
            </a:r>
            <a:endParaRPr sz="2200" kern="0">
              <a:solidFill>
                <a:sysClr val="windowText" lastClr="000000"/>
              </a:solidFill>
              <a:latin typeface="Times New Roman"/>
              <a:cs typeface="Times New Roman"/>
            </a:endParaRPr>
          </a:p>
          <a:p>
            <a:pPr marL="38100">
              <a:spcBef>
                <a:spcPts val="475"/>
              </a:spcBef>
            </a:pPr>
            <a:r>
              <a:rPr sz="2200" kern="0" dirty="0">
                <a:solidFill>
                  <a:sysClr val="windowText" lastClr="000000"/>
                </a:solidFill>
                <a:latin typeface="Times New Roman"/>
                <a:cs typeface="Times New Roman"/>
              </a:rPr>
              <a:t>=&gt;</a:t>
            </a:r>
            <a:r>
              <a:rPr sz="2200" kern="0" spc="-2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a:t>
            </a:r>
            <a:r>
              <a:rPr sz="2200" kern="0" spc="-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5</a:t>
            </a:r>
            <a:r>
              <a:rPr sz="2200" kern="0" spc="-1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x</a:t>
            </a:r>
            <a:r>
              <a:rPr sz="2200" kern="0" spc="-1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5</a:t>
            </a:r>
            <a:r>
              <a:rPr sz="2200" kern="0" spc="-1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a:t>
            </a:r>
            <a:r>
              <a:rPr sz="2200" kern="0" spc="-15" dirty="0">
                <a:solidFill>
                  <a:sysClr val="windowText" lastClr="000000"/>
                </a:solidFill>
                <a:latin typeface="Times New Roman"/>
                <a:cs typeface="Times New Roman"/>
              </a:rPr>
              <a:t> </a:t>
            </a:r>
            <a:r>
              <a:rPr sz="2200" kern="0" dirty="0">
                <a:solidFill>
                  <a:srgbClr val="404040"/>
                </a:solidFill>
                <a:latin typeface="Cambria Math"/>
                <a:cs typeface="Cambria Math"/>
              </a:rPr>
              <a:t>M</a:t>
            </a:r>
            <a:r>
              <a:rPr sz="2400" kern="0" baseline="-15625" dirty="0">
                <a:solidFill>
                  <a:srgbClr val="404040"/>
                </a:solidFill>
                <a:latin typeface="Cambria Math"/>
                <a:cs typeface="Cambria Math"/>
              </a:rPr>
              <a:t>𝐴</a:t>
            </a:r>
            <a:r>
              <a:rPr sz="2400" kern="0" spc="442" baseline="-15625" dirty="0">
                <a:solidFill>
                  <a:srgbClr val="404040"/>
                </a:solidFill>
                <a:latin typeface="Cambria Math"/>
                <a:cs typeface="Cambria Math"/>
              </a:rPr>
              <a:t> </a:t>
            </a:r>
            <a:r>
              <a:rPr sz="2200" kern="0" dirty="0">
                <a:solidFill>
                  <a:sysClr val="windowText" lastClr="000000"/>
                </a:solidFill>
                <a:latin typeface="Times New Roman"/>
                <a:cs typeface="Times New Roman"/>
              </a:rPr>
              <a:t>=</a:t>
            </a:r>
            <a:r>
              <a:rPr sz="2200" kern="0" spc="-20" dirty="0">
                <a:solidFill>
                  <a:sysClr val="windowText" lastClr="000000"/>
                </a:solidFill>
                <a:latin typeface="Times New Roman"/>
                <a:cs typeface="Times New Roman"/>
              </a:rPr>
              <a:t> </a:t>
            </a:r>
            <a:r>
              <a:rPr sz="2200" kern="0" spc="-50" dirty="0">
                <a:solidFill>
                  <a:sysClr val="windowText" lastClr="000000"/>
                </a:solidFill>
                <a:latin typeface="Times New Roman"/>
                <a:cs typeface="Times New Roman"/>
              </a:rPr>
              <a:t>0</a:t>
            </a:r>
            <a:endParaRPr sz="2200" kern="0">
              <a:solidFill>
                <a:sysClr val="windowText" lastClr="000000"/>
              </a:solidFill>
              <a:latin typeface="Times New Roman"/>
              <a:cs typeface="Times New Roman"/>
            </a:endParaRPr>
          </a:p>
        </p:txBody>
      </p:sp>
      <p:sp>
        <p:nvSpPr>
          <p:cNvPr id="16" name="object 16"/>
          <p:cNvSpPr txBox="1"/>
          <p:nvPr/>
        </p:nvSpPr>
        <p:spPr>
          <a:xfrm>
            <a:off x="9548262" y="4539234"/>
            <a:ext cx="160613" cy="259686"/>
          </a:xfrm>
          <a:prstGeom prst="rect">
            <a:avLst/>
          </a:prstGeom>
        </p:spPr>
        <p:txBody>
          <a:bodyPr vert="horz" wrap="square" lIns="0" tIns="13335" rIns="0" bIns="0" rtlCol="0">
            <a:spAutoFit/>
          </a:bodyPr>
          <a:lstStyle/>
          <a:p>
            <a:pPr marL="12700">
              <a:spcBef>
                <a:spcPts val="105"/>
              </a:spcBef>
            </a:pPr>
            <a:r>
              <a:rPr sz="1600" kern="0" dirty="0">
                <a:solidFill>
                  <a:srgbClr val="404040"/>
                </a:solidFill>
                <a:latin typeface="Cambria Math"/>
                <a:cs typeface="Cambria Math"/>
              </a:rPr>
              <a:t>𝐴</a:t>
            </a:r>
            <a:endParaRPr sz="1600" kern="0">
              <a:solidFill>
                <a:sysClr val="windowText" lastClr="000000"/>
              </a:solidFill>
              <a:latin typeface="Cambria Math"/>
              <a:cs typeface="Cambria Math"/>
            </a:endParaRPr>
          </a:p>
        </p:txBody>
      </p:sp>
      <p:sp>
        <p:nvSpPr>
          <p:cNvPr id="17" name="object 17"/>
          <p:cNvSpPr txBox="1"/>
          <p:nvPr/>
        </p:nvSpPr>
        <p:spPr>
          <a:xfrm>
            <a:off x="8950246" y="4406650"/>
            <a:ext cx="1954655" cy="351378"/>
          </a:xfrm>
          <a:prstGeom prst="rect">
            <a:avLst/>
          </a:prstGeom>
        </p:spPr>
        <p:txBody>
          <a:bodyPr vert="horz" wrap="square" lIns="0" tIns="12700" rIns="0" bIns="0" rtlCol="0">
            <a:spAutoFit/>
          </a:bodyPr>
          <a:lstStyle/>
          <a:p>
            <a:pPr marL="12700">
              <a:spcBef>
                <a:spcPts val="100"/>
              </a:spcBef>
              <a:tabLst>
                <a:tab pos="829944" algn="l"/>
              </a:tabLst>
            </a:pPr>
            <a:r>
              <a:rPr sz="2200" kern="0" dirty="0">
                <a:solidFill>
                  <a:sysClr val="windowText" lastClr="000000"/>
                </a:solidFill>
                <a:latin typeface="Times New Roman"/>
                <a:cs typeface="Times New Roman"/>
              </a:rPr>
              <a:t>=&gt;</a:t>
            </a:r>
            <a:r>
              <a:rPr sz="2200" kern="0" spc="-10" dirty="0">
                <a:solidFill>
                  <a:sysClr val="windowText" lastClr="000000"/>
                </a:solidFill>
                <a:latin typeface="Times New Roman"/>
                <a:cs typeface="Times New Roman"/>
              </a:rPr>
              <a:t> </a:t>
            </a:r>
            <a:r>
              <a:rPr sz="2200" kern="0" spc="-50" dirty="0">
                <a:solidFill>
                  <a:srgbClr val="404040"/>
                </a:solidFill>
                <a:latin typeface="Cambria Math"/>
                <a:cs typeface="Cambria Math"/>
              </a:rPr>
              <a:t>M</a:t>
            </a:r>
            <a:r>
              <a:rPr sz="2200" kern="0" dirty="0">
                <a:solidFill>
                  <a:srgbClr val="404040"/>
                </a:solidFill>
                <a:latin typeface="Cambria Math"/>
                <a:cs typeface="Cambria Math"/>
              </a:rPr>
              <a:t>	</a:t>
            </a:r>
            <a:r>
              <a:rPr sz="2200" kern="0" dirty="0">
                <a:solidFill>
                  <a:sysClr val="windowText" lastClr="000000"/>
                </a:solidFill>
                <a:latin typeface="Times New Roman"/>
                <a:cs typeface="Times New Roman"/>
              </a:rPr>
              <a:t>=</a:t>
            </a:r>
            <a:r>
              <a:rPr sz="2200" kern="0" spc="-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25</a:t>
            </a:r>
            <a:r>
              <a:rPr sz="2200" kern="0" spc="-10" dirty="0">
                <a:solidFill>
                  <a:sysClr val="windowText" lastClr="000000"/>
                </a:solidFill>
                <a:latin typeface="Times New Roman"/>
                <a:cs typeface="Times New Roman"/>
              </a:rPr>
              <a:t> K-</a:t>
            </a:r>
            <a:r>
              <a:rPr sz="2200" kern="0" spc="-25" dirty="0">
                <a:solidFill>
                  <a:sysClr val="windowText" lastClr="000000"/>
                </a:solidFill>
                <a:latin typeface="Times New Roman"/>
                <a:cs typeface="Times New Roman"/>
              </a:rPr>
              <a:t>ft.</a:t>
            </a:r>
            <a:endParaRPr sz="2200" kern="0">
              <a:solidFill>
                <a:sysClr val="windowText" lastClr="000000"/>
              </a:solidFill>
              <a:latin typeface="Times New Roman"/>
              <a:cs typeface="Times New Roman"/>
            </a:endParaRPr>
          </a:p>
        </p:txBody>
      </p:sp>
      <p:sp>
        <p:nvSpPr>
          <p:cNvPr id="18" name="object 18"/>
          <p:cNvSpPr/>
          <p:nvPr/>
        </p:nvSpPr>
        <p:spPr>
          <a:xfrm>
            <a:off x="6016038" y="4454652"/>
            <a:ext cx="1209995" cy="483234"/>
          </a:xfrm>
          <a:custGeom>
            <a:avLst/>
            <a:gdLst/>
            <a:ahLst/>
            <a:cxnLst/>
            <a:rect l="l" t="t" r="r" b="b"/>
            <a:pathLst>
              <a:path w="1210309" h="483235">
                <a:moveTo>
                  <a:pt x="1210056" y="0"/>
                </a:moveTo>
                <a:lnTo>
                  <a:pt x="0" y="0"/>
                </a:lnTo>
                <a:lnTo>
                  <a:pt x="1210056" y="483108"/>
                </a:lnTo>
                <a:lnTo>
                  <a:pt x="1210056" y="0"/>
                </a:lnTo>
                <a:close/>
              </a:path>
            </a:pathLst>
          </a:custGeom>
          <a:solidFill>
            <a:srgbClr val="00AF50"/>
          </a:solidFill>
        </p:spPr>
        <p:txBody>
          <a:bodyPr wrap="square" lIns="0" tIns="0" rIns="0" bIns="0" rtlCol="0"/>
          <a:lstStyle/>
          <a:p>
            <a:endParaRPr kern="0">
              <a:solidFill>
                <a:sysClr val="windowText" lastClr="000000"/>
              </a:solidFill>
            </a:endParaRPr>
          </a:p>
        </p:txBody>
      </p:sp>
      <p:sp>
        <p:nvSpPr>
          <p:cNvPr id="19" name="object 19"/>
          <p:cNvSpPr txBox="1"/>
          <p:nvPr/>
        </p:nvSpPr>
        <p:spPr>
          <a:xfrm>
            <a:off x="4237208" y="3164102"/>
            <a:ext cx="361856" cy="289823"/>
          </a:xfrm>
          <a:prstGeom prst="rect">
            <a:avLst/>
          </a:prstGeom>
        </p:spPr>
        <p:txBody>
          <a:bodyPr vert="horz" wrap="square" lIns="0" tIns="12700" rIns="0" bIns="0" rtlCol="0">
            <a:spAutoFit/>
          </a:bodyPr>
          <a:lstStyle/>
          <a:p>
            <a:pPr marL="12700">
              <a:spcBef>
                <a:spcPts val="100"/>
              </a:spcBef>
            </a:pPr>
            <a:r>
              <a:rPr kern="0" dirty="0">
                <a:solidFill>
                  <a:sysClr val="windowText" lastClr="000000"/>
                </a:solidFill>
                <a:latin typeface="Times New Roman"/>
                <a:cs typeface="Times New Roman"/>
              </a:rPr>
              <a:t>5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20" name="object 20"/>
          <p:cNvSpPr txBox="1"/>
          <p:nvPr/>
        </p:nvSpPr>
        <p:spPr>
          <a:xfrm>
            <a:off x="7292031" y="3202456"/>
            <a:ext cx="361856" cy="289823"/>
          </a:xfrm>
          <a:prstGeom prst="rect">
            <a:avLst/>
          </a:prstGeom>
        </p:spPr>
        <p:txBody>
          <a:bodyPr vert="horz" wrap="square" lIns="0" tIns="12700" rIns="0" bIns="0" rtlCol="0">
            <a:spAutoFit/>
          </a:bodyPr>
          <a:lstStyle/>
          <a:p>
            <a:pPr marL="12700">
              <a:spcBef>
                <a:spcPts val="100"/>
              </a:spcBef>
            </a:pPr>
            <a:r>
              <a:rPr kern="0" dirty="0">
                <a:solidFill>
                  <a:sysClr val="windowText" lastClr="000000"/>
                </a:solidFill>
                <a:latin typeface="Times New Roman"/>
                <a:cs typeface="Times New Roman"/>
              </a:rPr>
              <a:t>5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21" name="object 21"/>
          <p:cNvSpPr txBox="1"/>
          <p:nvPr/>
        </p:nvSpPr>
        <p:spPr>
          <a:xfrm>
            <a:off x="7299676" y="4779033"/>
            <a:ext cx="749739" cy="289823"/>
          </a:xfrm>
          <a:prstGeom prst="rect">
            <a:avLst/>
          </a:prstGeom>
        </p:spPr>
        <p:txBody>
          <a:bodyPr vert="horz" wrap="square" lIns="0" tIns="12700" rIns="0" bIns="0" rtlCol="0">
            <a:spAutoFit/>
          </a:bodyPr>
          <a:lstStyle/>
          <a:p>
            <a:pPr marL="12700">
              <a:spcBef>
                <a:spcPts val="100"/>
              </a:spcBef>
            </a:pPr>
            <a:r>
              <a:rPr kern="0" dirty="0">
                <a:solidFill>
                  <a:sysClr val="windowText" lastClr="000000"/>
                </a:solidFill>
                <a:latin typeface="Times New Roman"/>
                <a:cs typeface="Times New Roman"/>
              </a:rPr>
              <a:t>25</a:t>
            </a:r>
            <a:r>
              <a:rPr kern="0" spc="10"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K-</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p:txBody>
      </p:sp>
      <p:sp>
        <p:nvSpPr>
          <p:cNvPr id="22" name="object 22"/>
          <p:cNvSpPr txBox="1"/>
          <p:nvPr/>
        </p:nvSpPr>
        <p:spPr>
          <a:xfrm>
            <a:off x="3999527" y="4302021"/>
            <a:ext cx="635469" cy="289823"/>
          </a:xfrm>
          <a:prstGeom prst="rect">
            <a:avLst/>
          </a:prstGeom>
        </p:spPr>
        <p:txBody>
          <a:bodyPr vert="horz" wrap="square" lIns="0" tIns="12700" rIns="0" bIns="0" rtlCol="0">
            <a:spAutoFit/>
          </a:bodyPr>
          <a:lstStyle/>
          <a:p>
            <a:pPr marL="12700">
              <a:spcBef>
                <a:spcPts val="100"/>
              </a:spcBef>
            </a:pPr>
            <a:r>
              <a:rPr kern="0" dirty="0">
                <a:solidFill>
                  <a:sysClr val="windowText" lastClr="000000"/>
                </a:solidFill>
                <a:latin typeface="Times New Roman"/>
                <a:cs typeface="Times New Roman"/>
              </a:rPr>
              <a:t>0</a:t>
            </a:r>
            <a:r>
              <a:rPr kern="0" spc="10"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K-</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p:txBody>
      </p:sp>
      <p:pic>
        <p:nvPicPr>
          <p:cNvPr id="23" name="object 23"/>
          <p:cNvPicPr/>
          <p:nvPr/>
        </p:nvPicPr>
        <p:blipFill>
          <a:blip r:embed="rId3" cstate="print"/>
          <a:stretch>
            <a:fillRect/>
          </a:stretch>
        </p:blipFill>
        <p:spPr>
          <a:xfrm>
            <a:off x="4647081" y="4430285"/>
            <a:ext cx="2628215" cy="92692"/>
          </a:xfrm>
          <a:prstGeom prst="rect">
            <a:avLst/>
          </a:prstGeom>
        </p:spPr>
      </p:pic>
      <p:grpSp>
        <p:nvGrpSpPr>
          <p:cNvPr id="24" name="object 24"/>
          <p:cNvGrpSpPr/>
          <p:nvPr/>
        </p:nvGrpSpPr>
        <p:grpSpPr>
          <a:xfrm>
            <a:off x="5913929" y="431327"/>
            <a:ext cx="224096" cy="746125"/>
            <a:chOff x="5913882" y="431279"/>
            <a:chExt cx="224154" cy="746125"/>
          </a:xfrm>
        </p:grpSpPr>
        <p:pic>
          <p:nvPicPr>
            <p:cNvPr id="25" name="object 25"/>
            <p:cNvPicPr/>
            <p:nvPr/>
          </p:nvPicPr>
          <p:blipFill>
            <a:blip r:embed="rId4" cstate="print"/>
            <a:stretch>
              <a:fillRect/>
            </a:stretch>
          </p:blipFill>
          <p:spPr>
            <a:xfrm>
              <a:off x="5913882" y="431279"/>
              <a:ext cx="224091" cy="746010"/>
            </a:xfrm>
            <a:prstGeom prst="rect">
              <a:avLst/>
            </a:prstGeom>
          </p:spPr>
        </p:pic>
        <p:sp>
          <p:nvSpPr>
            <p:cNvPr id="26" name="object 26"/>
            <p:cNvSpPr/>
            <p:nvPr/>
          </p:nvSpPr>
          <p:spPr>
            <a:xfrm>
              <a:off x="5991225" y="445007"/>
              <a:ext cx="76200" cy="598805"/>
            </a:xfrm>
            <a:custGeom>
              <a:avLst/>
              <a:gdLst/>
              <a:ahLst/>
              <a:cxnLst/>
              <a:rect l="l" t="t" r="r" b="b"/>
              <a:pathLst>
                <a:path w="76200" h="598805">
                  <a:moveTo>
                    <a:pt x="27050" y="522224"/>
                  </a:moveTo>
                  <a:lnTo>
                    <a:pt x="0" y="522224"/>
                  </a:lnTo>
                  <a:lnTo>
                    <a:pt x="38100" y="598424"/>
                  </a:lnTo>
                  <a:lnTo>
                    <a:pt x="64325" y="545972"/>
                  </a:lnTo>
                  <a:lnTo>
                    <a:pt x="32003" y="545972"/>
                  </a:lnTo>
                  <a:lnTo>
                    <a:pt x="27050" y="541019"/>
                  </a:lnTo>
                  <a:lnTo>
                    <a:pt x="27050" y="522224"/>
                  </a:lnTo>
                  <a:close/>
                </a:path>
                <a:path w="76200" h="598805">
                  <a:moveTo>
                    <a:pt x="44196" y="0"/>
                  </a:moveTo>
                  <a:lnTo>
                    <a:pt x="32003" y="0"/>
                  </a:lnTo>
                  <a:lnTo>
                    <a:pt x="27050" y="4952"/>
                  </a:lnTo>
                  <a:lnTo>
                    <a:pt x="27050" y="541019"/>
                  </a:lnTo>
                  <a:lnTo>
                    <a:pt x="32003" y="545972"/>
                  </a:lnTo>
                  <a:lnTo>
                    <a:pt x="44196" y="545972"/>
                  </a:lnTo>
                  <a:lnTo>
                    <a:pt x="49149" y="541019"/>
                  </a:lnTo>
                  <a:lnTo>
                    <a:pt x="49149" y="4952"/>
                  </a:lnTo>
                  <a:lnTo>
                    <a:pt x="44196" y="0"/>
                  </a:lnTo>
                  <a:close/>
                </a:path>
                <a:path w="76200" h="598805">
                  <a:moveTo>
                    <a:pt x="76200" y="522224"/>
                  </a:moveTo>
                  <a:lnTo>
                    <a:pt x="49149" y="522224"/>
                  </a:lnTo>
                  <a:lnTo>
                    <a:pt x="49149" y="541019"/>
                  </a:lnTo>
                  <a:lnTo>
                    <a:pt x="44196" y="545972"/>
                  </a:lnTo>
                  <a:lnTo>
                    <a:pt x="64325" y="545972"/>
                  </a:lnTo>
                  <a:lnTo>
                    <a:pt x="76200" y="522224"/>
                  </a:lnTo>
                  <a:close/>
                </a:path>
              </a:pathLst>
            </a:custGeom>
            <a:solidFill>
              <a:srgbClr val="000000"/>
            </a:solidFill>
          </p:spPr>
          <p:txBody>
            <a:bodyPr wrap="square" lIns="0" tIns="0" rIns="0" bIns="0" rtlCol="0"/>
            <a:lstStyle/>
            <a:p>
              <a:endParaRPr kern="0">
                <a:solidFill>
                  <a:sysClr val="windowText" lastClr="000000"/>
                </a:solidFill>
              </a:endParaRPr>
            </a:p>
          </p:txBody>
        </p:sp>
      </p:grpSp>
      <p:sp>
        <p:nvSpPr>
          <p:cNvPr id="27" name="object 27"/>
          <p:cNvSpPr txBox="1"/>
          <p:nvPr/>
        </p:nvSpPr>
        <p:spPr>
          <a:xfrm>
            <a:off x="5172447" y="1082826"/>
            <a:ext cx="262186" cy="289823"/>
          </a:xfrm>
          <a:prstGeom prst="rect">
            <a:avLst/>
          </a:prstGeom>
        </p:spPr>
        <p:txBody>
          <a:bodyPr vert="horz" wrap="square" lIns="0" tIns="12700" rIns="0" bIns="0" rtlCol="0">
            <a:spAutoFit/>
          </a:bodyPr>
          <a:lstStyle/>
          <a:p>
            <a:pPr marL="38100">
              <a:spcBef>
                <a:spcPts val="100"/>
              </a:spcBef>
            </a:pPr>
            <a:r>
              <a:rPr sz="2700" kern="0" spc="44" baseline="-20061" dirty="0">
                <a:solidFill>
                  <a:sysClr val="windowText" lastClr="000000"/>
                </a:solidFill>
                <a:latin typeface="Cambria Math"/>
                <a:cs typeface="Cambria Math"/>
              </a:rPr>
              <a:t>5</a:t>
            </a:r>
            <a:r>
              <a:rPr sz="1300" kern="0" spc="30" dirty="0">
                <a:solidFill>
                  <a:sysClr val="windowText" lastClr="000000"/>
                </a:solidFill>
                <a:latin typeface="Cambria Math"/>
                <a:cs typeface="Cambria Math"/>
              </a:rPr>
              <a:t>′</a:t>
            </a:r>
            <a:endParaRPr sz="1300" kern="0">
              <a:solidFill>
                <a:sysClr val="windowText" lastClr="000000"/>
              </a:solidFill>
              <a:latin typeface="Cambria Math"/>
              <a:cs typeface="Cambria Math"/>
            </a:endParaRPr>
          </a:p>
        </p:txBody>
      </p:sp>
      <p:grpSp>
        <p:nvGrpSpPr>
          <p:cNvPr id="28" name="object 28"/>
          <p:cNvGrpSpPr/>
          <p:nvPr/>
        </p:nvGrpSpPr>
        <p:grpSpPr>
          <a:xfrm>
            <a:off x="4647054" y="816838"/>
            <a:ext cx="2838346" cy="607060"/>
            <a:chOff x="4646676" y="816838"/>
            <a:chExt cx="2839085" cy="607060"/>
          </a:xfrm>
        </p:grpSpPr>
        <p:pic>
          <p:nvPicPr>
            <p:cNvPr id="29" name="object 29"/>
            <p:cNvPicPr/>
            <p:nvPr/>
          </p:nvPicPr>
          <p:blipFill>
            <a:blip r:embed="rId3" cstate="print"/>
            <a:stretch>
              <a:fillRect/>
            </a:stretch>
          </p:blipFill>
          <p:spPr>
            <a:xfrm>
              <a:off x="4646676" y="1021097"/>
              <a:ext cx="2628900" cy="92692"/>
            </a:xfrm>
            <a:prstGeom prst="rect">
              <a:avLst/>
            </a:prstGeom>
          </p:spPr>
        </p:pic>
        <p:sp>
          <p:nvSpPr>
            <p:cNvPr id="30" name="object 30"/>
            <p:cNvSpPr/>
            <p:nvPr/>
          </p:nvSpPr>
          <p:spPr>
            <a:xfrm>
              <a:off x="4696587" y="1045845"/>
              <a:ext cx="2536190" cy="0"/>
            </a:xfrm>
            <a:custGeom>
              <a:avLst/>
              <a:gdLst/>
              <a:ahLst/>
              <a:cxnLst/>
              <a:rect l="l" t="t" r="r" b="b"/>
              <a:pathLst>
                <a:path w="2536190">
                  <a:moveTo>
                    <a:pt x="0" y="0"/>
                  </a:moveTo>
                  <a:lnTo>
                    <a:pt x="2535809" y="0"/>
                  </a:lnTo>
                </a:path>
              </a:pathLst>
            </a:custGeom>
            <a:ln w="22098">
              <a:solidFill>
                <a:srgbClr val="000000"/>
              </a:solidFill>
            </a:ln>
          </p:spPr>
          <p:txBody>
            <a:bodyPr wrap="square" lIns="0" tIns="0" rIns="0" bIns="0" rtlCol="0"/>
            <a:lstStyle/>
            <a:p>
              <a:endParaRPr kern="0">
                <a:solidFill>
                  <a:sysClr val="windowText" lastClr="000000"/>
                </a:solidFill>
              </a:endParaRPr>
            </a:p>
          </p:txBody>
        </p:sp>
        <p:pic>
          <p:nvPicPr>
            <p:cNvPr id="31" name="object 31"/>
            <p:cNvPicPr/>
            <p:nvPr/>
          </p:nvPicPr>
          <p:blipFill>
            <a:blip r:embed="rId5" cstate="print"/>
            <a:stretch>
              <a:fillRect/>
            </a:stretch>
          </p:blipFill>
          <p:spPr>
            <a:xfrm>
              <a:off x="7182611" y="816838"/>
              <a:ext cx="92692" cy="498373"/>
            </a:xfrm>
            <a:prstGeom prst="rect">
              <a:avLst/>
            </a:prstGeom>
          </p:spPr>
        </p:pic>
        <p:sp>
          <p:nvSpPr>
            <p:cNvPr id="32" name="object 32"/>
            <p:cNvSpPr/>
            <p:nvPr/>
          </p:nvSpPr>
          <p:spPr>
            <a:xfrm>
              <a:off x="7232523" y="841629"/>
              <a:ext cx="0" cy="405130"/>
            </a:xfrm>
            <a:custGeom>
              <a:avLst/>
              <a:gdLst/>
              <a:ahLst/>
              <a:cxnLst/>
              <a:rect l="l" t="t" r="r" b="b"/>
              <a:pathLst>
                <a:path h="405130">
                  <a:moveTo>
                    <a:pt x="0" y="0"/>
                  </a:moveTo>
                  <a:lnTo>
                    <a:pt x="0" y="404749"/>
                  </a:lnTo>
                </a:path>
              </a:pathLst>
            </a:custGeom>
            <a:ln w="22098">
              <a:solidFill>
                <a:srgbClr val="000000"/>
              </a:solidFill>
            </a:ln>
          </p:spPr>
          <p:txBody>
            <a:bodyPr wrap="square" lIns="0" tIns="0" rIns="0" bIns="0" rtlCol="0"/>
            <a:lstStyle/>
            <a:p>
              <a:endParaRPr kern="0">
                <a:solidFill>
                  <a:sysClr val="windowText" lastClr="000000"/>
                </a:solidFill>
              </a:endParaRPr>
            </a:p>
          </p:txBody>
        </p:sp>
        <p:pic>
          <p:nvPicPr>
            <p:cNvPr id="33" name="object 33"/>
            <p:cNvPicPr/>
            <p:nvPr/>
          </p:nvPicPr>
          <p:blipFill>
            <a:blip r:embed="rId6" cstate="print"/>
            <a:stretch>
              <a:fillRect/>
            </a:stretch>
          </p:blipFill>
          <p:spPr>
            <a:xfrm>
              <a:off x="7182611" y="816838"/>
              <a:ext cx="302641" cy="201828"/>
            </a:xfrm>
            <a:prstGeom prst="rect">
              <a:avLst/>
            </a:prstGeom>
          </p:spPr>
        </p:pic>
        <p:sp>
          <p:nvSpPr>
            <p:cNvPr id="34" name="object 34"/>
            <p:cNvSpPr/>
            <p:nvPr/>
          </p:nvSpPr>
          <p:spPr>
            <a:xfrm>
              <a:off x="7232523" y="841629"/>
              <a:ext cx="209550" cy="108585"/>
            </a:xfrm>
            <a:custGeom>
              <a:avLst/>
              <a:gdLst/>
              <a:ahLst/>
              <a:cxnLst/>
              <a:rect l="l" t="t" r="r" b="b"/>
              <a:pathLst>
                <a:path w="209550" h="108584">
                  <a:moveTo>
                    <a:pt x="0" y="0"/>
                  </a:moveTo>
                  <a:lnTo>
                    <a:pt x="209550" y="108585"/>
                  </a:lnTo>
                </a:path>
              </a:pathLst>
            </a:custGeom>
            <a:ln w="22098">
              <a:solidFill>
                <a:srgbClr val="000000"/>
              </a:solidFill>
            </a:ln>
          </p:spPr>
          <p:txBody>
            <a:bodyPr wrap="square" lIns="0" tIns="0" rIns="0" bIns="0" rtlCol="0"/>
            <a:lstStyle/>
            <a:p>
              <a:endParaRPr kern="0">
                <a:solidFill>
                  <a:sysClr val="windowText" lastClr="000000"/>
                </a:solidFill>
              </a:endParaRPr>
            </a:p>
          </p:txBody>
        </p:sp>
        <p:pic>
          <p:nvPicPr>
            <p:cNvPr id="35" name="object 35"/>
            <p:cNvPicPr/>
            <p:nvPr/>
          </p:nvPicPr>
          <p:blipFill>
            <a:blip r:embed="rId6" cstate="print"/>
            <a:stretch>
              <a:fillRect/>
            </a:stretch>
          </p:blipFill>
          <p:spPr>
            <a:xfrm>
              <a:off x="7182611" y="1221460"/>
              <a:ext cx="302641" cy="201828"/>
            </a:xfrm>
            <a:prstGeom prst="rect">
              <a:avLst/>
            </a:prstGeom>
          </p:spPr>
        </p:pic>
        <p:sp>
          <p:nvSpPr>
            <p:cNvPr id="36" name="object 36"/>
            <p:cNvSpPr/>
            <p:nvPr/>
          </p:nvSpPr>
          <p:spPr>
            <a:xfrm>
              <a:off x="7232523" y="1246251"/>
              <a:ext cx="209550" cy="108585"/>
            </a:xfrm>
            <a:custGeom>
              <a:avLst/>
              <a:gdLst/>
              <a:ahLst/>
              <a:cxnLst/>
              <a:rect l="l" t="t" r="r" b="b"/>
              <a:pathLst>
                <a:path w="209550" h="108584">
                  <a:moveTo>
                    <a:pt x="0" y="0"/>
                  </a:moveTo>
                  <a:lnTo>
                    <a:pt x="209550" y="108585"/>
                  </a:lnTo>
                </a:path>
              </a:pathLst>
            </a:custGeom>
            <a:ln w="22098">
              <a:solidFill>
                <a:srgbClr val="000000"/>
              </a:solidFill>
            </a:ln>
          </p:spPr>
          <p:txBody>
            <a:bodyPr wrap="square" lIns="0" tIns="0" rIns="0" bIns="0" rtlCol="0"/>
            <a:lstStyle/>
            <a:p>
              <a:endParaRPr kern="0">
                <a:solidFill>
                  <a:sysClr val="windowText" lastClr="000000"/>
                </a:solidFill>
              </a:endParaRPr>
            </a:p>
          </p:txBody>
        </p:sp>
        <p:pic>
          <p:nvPicPr>
            <p:cNvPr id="37" name="object 37"/>
            <p:cNvPicPr/>
            <p:nvPr/>
          </p:nvPicPr>
          <p:blipFill>
            <a:blip r:embed="rId6" cstate="print"/>
            <a:stretch>
              <a:fillRect/>
            </a:stretch>
          </p:blipFill>
          <p:spPr>
            <a:xfrm>
              <a:off x="7182611" y="1018768"/>
              <a:ext cx="302641" cy="201828"/>
            </a:xfrm>
            <a:prstGeom prst="rect">
              <a:avLst/>
            </a:prstGeom>
          </p:spPr>
        </p:pic>
        <p:sp>
          <p:nvSpPr>
            <p:cNvPr id="38" name="object 38"/>
            <p:cNvSpPr/>
            <p:nvPr/>
          </p:nvSpPr>
          <p:spPr>
            <a:xfrm>
              <a:off x="7232523" y="1043559"/>
              <a:ext cx="209550" cy="108585"/>
            </a:xfrm>
            <a:custGeom>
              <a:avLst/>
              <a:gdLst/>
              <a:ahLst/>
              <a:cxnLst/>
              <a:rect l="l" t="t" r="r" b="b"/>
              <a:pathLst>
                <a:path w="209550" h="108584">
                  <a:moveTo>
                    <a:pt x="0" y="0"/>
                  </a:moveTo>
                  <a:lnTo>
                    <a:pt x="209550" y="108585"/>
                  </a:lnTo>
                </a:path>
              </a:pathLst>
            </a:custGeom>
            <a:ln w="22098">
              <a:solidFill>
                <a:srgbClr val="000000"/>
              </a:solidFill>
            </a:ln>
          </p:spPr>
          <p:txBody>
            <a:bodyPr wrap="square" lIns="0" tIns="0" rIns="0" bIns="0" rtlCol="0"/>
            <a:lstStyle/>
            <a:p>
              <a:endParaRPr kern="0">
                <a:solidFill>
                  <a:sysClr val="windowText" lastClr="000000"/>
                </a:solidFill>
              </a:endParaRPr>
            </a:p>
          </p:txBody>
        </p:sp>
      </p:grpSp>
      <p:sp>
        <p:nvSpPr>
          <p:cNvPr id="39" name="object 39"/>
          <p:cNvSpPr txBox="1"/>
          <p:nvPr/>
        </p:nvSpPr>
        <p:spPr>
          <a:xfrm>
            <a:off x="5852986" y="138453"/>
            <a:ext cx="361856" cy="289823"/>
          </a:xfrm>
          <a:prstGeom prst="rect">
            <a:avLst/>
          </a:prstGeom>
        </p:spPr>
        <p:txBody>
          <a:bodyPr vert="horz" wrap="square" lIns="0" tIns="12700" rIns="0" bIns="0" rtlCol="0">
            <a:spAutoFit/>
          </a:bodyPr>
          <a:lstStyle/>
          <a:p>
            <a:pPr marL="12700">
              <a:spcBef>
                <a:spcPts val="100"/>
              </a:spcBef>
            </a:pPr>
            <a:r>
              <a:rPr kern="0" dirty="0">
                <a:solidFill>
                  <a:sysClr val="windowText" lastClr="000000"/>
                </a:solidFill>
                <a:latin typeface="Times New Roman"/>
                <a:cs typeface="Times New Roman"/>
              </a:rPr>
              <a:t>5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40" name="object 40"/>
          <p:cNvSpPr txBox="1"/>
          <p:nvPr/>
        </p:nvSpPr>
        <p:spPr>
          <a:xfrm>
            <a:off x="6509664" y="1057171"/>
            <a:ext cx="262186" cy="289823"/>
          </a:xfrm>
          <a:prstGeom prst="rect">
            <a:avLst/>
          </a:prstGeom>
        </p:spPr>
        <p:txBody>
          <a:bodyPr vert="horz" wrap="square" lIns="0" tIns="12700" rIns="0" bIns="0" rtlCol="0">
            <a:spAutoFit/>
          </a:bodyPr>
          <a:lstStyle/>
          <a:p>
            <a:pPr marL="38100">
              <a:spcBef>
                <a:spcPts val="100"/>
              </a:spcBef>
            </a:pPr>
            <a:r>
              <a:rPr sz="2700" kern="0" spc="44" baseline="-20061" dirty="0">
                <a:solidFill>
                  <a:sysClr val="windowText" lastClr="000000"/>
                </a:solidFill>
                <a:latin typeface="Cambria Math"/>
                <a:cs typeface="Cambria Math"/>
              </a:rPr>
              <a:t>5</a:t>
            </a:r>
            <a:r>
              <a:rPr sz="1300" kern="0" spc="30" dirty="0">
                <a:solidFill>
                  <a:sysClr val="windowText" lastClr="000000"/>
                </a:solidFill>
                <a:latin typeface="Cambria Math"/>
                <a:cs typeface="Cambria Math"/>
              </a:rPr>
              <a:t>′</a:t>
            </a:r>
            <a:endParaRPr sz="1300" kern="0">
              <a:solidFill>
                <a:sysClr val="windowText" lastClr="000000"/>
              </a:solidFill>
              <a:latin typeface="Cambria Math"/>
              <a:cs typeface="Cambria Math"/>
            </a:endParaRPr>
          </a:p>
        </p:txBody>
      </p:sp>
      <p:sp>
        <p:nvSpPr>
          <p:cNvPr id="41" name="object 41"/>
          <p:cNvSpPr txBox="1"/>
          <p:nvPr/>
        </p:nvSpPr>
        <p:spPr>
          <a:xfrm>
            <a:off x="6945664" y="615696"/>
            <a:ext cx="190450" cy="299720"/>
          </a:xfrm>
          <a:prstGeom prst="rect">
            <a:avLst/>
          </a:prstGeom>
        </p:spPr>
        <p:txBody>
          <a:bodyPr vert="horz" wrap="square" lIns="0" tIns="12700" rIns="0" bIns="0" rtlCol="0">
            <a:spAutoFit/>
          </a:bodyPr>
          <a:lstStyle/>
          <a:p>
            <a:pPr marL="12700">
              <a:spcBef>
                <a:spcPts val="100"/>
              </a:spcBef>
            </a:pPr>
            <a:r>
              <a:rPr kern="0" spc="-50" dirty="0">
                <a:solidFill>
                  <a:sysClr val="windowText" lastClr="000000"/>
                </a:solidFill>
                <a:latin typeface="Times New Roman"/>
                <a:cs typeface="Times New Roman"/>
              </a:rPr>
              <a:t>A</a:t>
            </a:r>
            <a:endParaRPr kern="0">
              <a:solidFill>
                <a:sysClr val="windowText" lastClr="000000"/>
              </a:solidFill>
              <a:latin typeface="Times New Roman"/>
              <a:cs typeface="Times New Roman"/>
            </a:endParaRPr>
          </a:p>
        </p:txBody>
      </p:sp>
      <p:graphicFrame>
        <p:nvGraphicFramePr>
          <p:cNvPr id="42" name="object 42"/>
          <p:cNvGraphicFramePr>
            <a:graphicFrameLocks noGrp="1"/>
          </p:cNvGraphicFramePr>
          <p:nvPr/>
        </p:nvGraphicFramePr>
        <p:xfrm>
          <a:off x="4667624" y="2508171"/>
          <a:ext cx="2547588" cy="3534409"/>
        </p:xfrm>
        <a:graphic>
          <a:graphicData uri="http://schemas.openxmlformats.org/drawingml/2006/table">
            <a:tbl>
              <a:tblPr firstRow="1" bandRow="1">
                <a:tableStyleId>{2D5ABB26-0587-4C30-8999-92F81FD0307C}</a:tableStyleId>
              </a:tblPr>
              <a:tblGrid>
                <a:gridCol w="808144">
                  <a:extLst>
                    <a:ext uri="{9D8B030D-6E8A-4147-A177-3AD203B41FA5}">
                      <a16:colId xmlns:a16="http://schemas.microsoft.com/office/drawing/2014/main" val="20000"/>
                    </a:ext>
                  </a:extLst>
                </a:gridCol>
                <a:gridCol w="548497">
                  <a:extLst>
                    <a:ext uri="{9D8B030D-6E8A-4147-A177-3AD203B41FA5}">
                      <a16:colId xmlns:a16="http://schemas.microsoft.com/office/drawing/2014/main" val="20001"/>
                    </a:ext>
                  </a:extLst>
                </a:gridCol>
                <a:gridCol w="436130">
                  <a:extLst>
                    <a:ext uri="{9D8B030D-6E8A-4147-A177-3AD203B41FA5}">
                      <a16:colId xmlns:a16="http://schemas.microsoft.com/office/drawing/2014/main" val="20002"/>
                    </a:ext>
                  </a:extLst>
                </a:gridCol>
                <a:gridCol w="754817">
                  <a:extLst>
                    <a:ext uri="{9D8B030D-6E8A-4147-A177-3AD203B41FA5}">
                      <a16:colId xmlns:a16="http://schemas.microsoft.com/office/drawing/2014/main" val="20003"/>
                    </a:ext>
                  </a:extLst>
                </a:gridCol>
              </a:tblGrid>
              <a:tr h="398145">
                <a:tc gridSpan="2">
                  <a:txBody>
                    <a:bodyPr/>
                    <a:lstStyle/>
                    <a:p>
                      <a:pPr>
                        <a:lnSpc>
                          <a:spcPct val="100000"/>
                        </a:lnSpc>
                      </a:pPr>
                      <a:endParaRPr sz="1900">
                        <a:latin typeface="Times New Roman"/>
                        <a:cs typeface="Times New Roman"/>
                      </a:endParaRPr>
                    </a:p>
                  </a:txBody>
                  <a:tcPr marL="0" marR="0" marT="0" marB="0">
                    <a:lnL w="12700">
                      <a:solidFill>
                        <a:srgbClr val="E64722"/>
                      </a:solidFill>
                      <a:prstDash val="sysDash"/>
                    </a:lnL>
                    <a:lnR w="12700">
                      <a:solidFill>
                        <a:srgbClr val="E64722"/>
                      </a:solidFill>
                      <a:prstDash val="sysDash"/>
                    </a:lnR>
                    <a:lnB w="28575">
                      <a:solidFill>
                        <a:srgbClr val="6F2F9F"/>
                      </a:solidFill>
                      <a:prstDash val="solid"/>
                    </a:lnB>
                  </a:tcPr>
                </a:tc>
                <a:tc hMerge="1">
                  <a:txBody>
                    <a:bodyPr/>
                    <a:lstStyle/>
                    <a:p>
                      <a:endParaRPr/>
                    </a:p>
                  </a:txBody>
                  <a:tcPr marL="0" marR="0" marT="0" marB="0"/>
                </a:tc>
                <a:tc gridSpan="2">
                  <a:txBody>
                    <a:bodyPr/>
                    <a:lstStyle/>
                    <a:p>
                      <a:pPr>
                        <a:lnSpc>
                          <a:spcPct val="100000"/>
                        </a:lnSpc>
                      </a:pPr>
                      <a:endParaRPr sz="1900">
                        <a:latin typeface="Times New Roman"/>
                        <a:cs typeface="Times New Roman"/>
                      </a:endParaRPr>
                    </a:p>
                  </a:txBody>
                  <a:tcPr marL="0" marR="0" marT="0" marB="0">
                    <a:lnL w="12700">
                      <a:solidFill>
                        <a:srgbClr val="E64722"/>
                      </a:solidFill>
                      <a:prstDash val="sysDash"/>
                    </a:lnL>
                    <a:lnR w="12700">
                      <a:solidFill>
                        <a:srgbClr val="E64722"/>
                      </a:solidFill>
                      <a:prstDash val="sysDash"/>
                    </a:lnR>
                    <a:lnB w="28575">
                      <a:solidFill>
                        <a:srgbClr val="6F2F9F"/>
                      </a:solidFill>
                      <a:prstDash val="solid"/>
                    </a:lnB>
                  </a:tcPr>
                </a:tc>
                <a:tc hMerge="1">
                  <a:txBody>
                    <a:bodyPr/>
                    <a:lstStyle/>
                    <a:p>
                      <a:endParaRPr/>
                    </a:p>
                  </a:txBody>
                  <a:tcPr marL="0" marR="0" marT="0" marB="0"/>
                </a:tc>
                <a:extLst>
                  <a:ext uri="{0D108BD9-81ED-4DB2-BD59-A6C34878D82A}">
                    <a16:rowId xmlns:a16="http://schemas.microsoft.com/office/drawing/2014/main" val="10000"/>
                  </a:ext>
                </a:extLst>
              </a:tr>
              <a:tr h="633730">
                <a:tc gridSpan="2">
                  <a:txBody>
                    <a:bodyPr/>
                    <a:lstStyle/>
                    <a:p>
                      <a:pPr>
                        <a:lnSpc>
                          <a:spcPct val="100000"/>
                        </a:lnSpc>
                      </a:pPr>
                      <a:endParaRPr sz="1900">
                        <a:latin typeface="Times New Roman"/>
                        <a:cs typeface="Times New Roman"/>
                      </a:endParaRPr>
                    </a:p>
                  </a:txBody>
                  <a:tcPr marL="0" marR="0" marT="0" marB="0">
                    <a:lnL w="12700">
                      <a:solidFill>
                        <a:srgbClr val="E64722"/>
                      </a:solidFill>
                      <a:prstDash val="sysDash"/>
                    </a:lnL>
                    <a:lnR w="12700">
                      <a:solidFill>
                        <a:srgbClr val="E64722"/>
                      </a:solidFill>
                      <a:prstDash val="sysDash"/>
                    </a:lnR>
                    <a:lnT w="28575">
                      <a:solidFill>
                        <a:srgbClr val="6F2F9F"/>
                      </a:solidFill>
                      <a:prstDash val="solid"/>
                    </a:lnT>
                  </a:tcPr>
                </a:tc>
                <a:tc hMerge="1">
                  <a:txBody>
                    <a:bodyPr/>
                    <a:lstStyle/>
                    <a:p>
                      <a:endParaRPr/>
                    </a:p>
                  </a:txBody>
                  <a:tcPr marL="0" marR="0" marT="0" marB="0"/>
                </a:tc>
                <a:tc gridSpan="2">
                  <a:txBody>
                    <a:bodyPr/>
                    <a:lstStyle/>
                    <a:p>
                      <a:pPr>
                        <a:lnSpc>
                          <a:spcPct val="100000"/>
                        </a:lnSpc>
                      </a:pPr>
                      <a:endParaRPr sz="1900">
                        <a:latin typeface="Times New Roman"/>
                        <a:cs typeface="Times New Roman"/>
                      </a:endParaRPr>
                    </a:p>
                  </a:txBody>
                  <a:tcPr marL="0" marR="0" marT="0" marB="0">
                    <a:lnL w="12700">
                      <a:solidFill>
                        <a:srgbClr val="E64722"/>
                      </a:solidFill>
                      <a:prstDash val="sysDash"/>
                    </a:lnL>
                    <a:lnR w="12700">
                      <a:solidFill>
                        <a:srgbClr val="E64722"/>
                      </a:solidFill>
                      <a:prstDash val="sysDash"/>
                    </a:lnR>
                    <a:lnT w="28575">
                      <a:solidFill>
                        <a:srgbClr val="6F2F9F"/>
                      </a:solidFill>
                      <a:prstDash val="solid"/>
                    </a:lnT>
                  </a:tcPr>
                </a:tc>
                <a:tc hMerge="1">
                  <a:txBody>
                    <a:bodyPr/>
                    <a:lstStyle/>
                    <a:p>
                      <a:endParaRPr/>
                    </a:p>
                  </a:txBody>
                  <a:tcPr marL="0" marR="0" marT="0" marB="0"/>
                </a:tc>
                <a:extLst>
                  <a:ext uri="{0D108BD9-81ED-4DB2-BD59-A6C34878D82A}">
                    <a16:rowId xmlns:a16="http://schemas.microsoft.com/office/drawing/2014/main" val="10001"/>
                  </a:ext>
                </a:extLst>
              </a:tr>
              <a:tr h="369570">
                <a:tc>
                  <a:txBody>
                    <a:bodyPr/>
                    <a:lstStyle/>
                    <a:p>
                      <a:pPr>
                        <a:lnSpc>
                          <a:spcPct val="100000"/>
                        </a:lnSpc>
                      </a:pPr>
                      <a:endParaRPr sz="1900">
                        <a:latin typeface="Times New Roman"/>
                        <a:cs typeface="Times New Roman"/>
                      </a:endParaRPr>
                    </a:p>
                  </a:txBody>
                  <a:tcPr marL="0" marR="0" marT="0" marB="0">
                    <a:lnL w="12700">
                      <a:solidFill>
                        <a:srgbClr val="E64722"/>
                      </a:solidFill>
                      <a:prstDash val="sysDash"/>
                    </a:lnL>
                    <a:lnR w="12700">
                      <a:solidFill>
                        <a:srgbClr val="000000"/>
                      </a:solidFill>
                      <a:prstDash val="solid"/>
                    </a:lnR>
                  </a:tcPr>
                </a:tc>
                <a:tc gridSpan="2">
                  <a:txBody>
                    <a:bodyPr/>
                    <a:lstStyle/>
                    <a:p>
                      <a:pPr marL="281940">
                        <a:lnSpc>
                          <a:spcPct val="100000"/>
                        </a:lnSpc>
                        <a:spcBef>
                          <a:spcPts val="300"/>
                        </a:spcBef>
                      </a:pPr>
                      <a:r>
                        <a:rPr sz="1800" spc="-25" dirty="0">
                          <a:latin typeface="Times New Roman"/>
                          <a:cs typeface="Times New Roman"/>
                        </a:rPr>
                        <a:t>SFD</a:t>
                      </a:r>
                      <a:endParaRPr sz="1800">
                        <a:latin typeface="Times New Roman"/>
                        <a:cs typeface="Times New Roman"/>
                      </a:endParaRPr>
                    </a:p>
                  </a:txBody>
                  <a:tcPr marL="0" marR="0" marT="3810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F4A973"/>
                    </a:solidFill>
                  </a:tcPr>
                </a:tc>
                <a:tc hMerge="1">
                  <a:txBody>
                    <a:bodyPr/>
                    <a:lstStyle/>
                    <a:p>
                      <a:endParaRPr/>
                    </a:p>
                  </a:txBody>
                  <a:tcPr marL="0" marR="0" marT="0" marB="0"/>
                </a:tc>
                <a:tc>
                  <a:txBody>
                    <a:bodyPr/>
                    <a:lstStyle/>
                    <a:p>
                      <a:pPr>
                        <a:lnSpc>
                          <a:spcPct val="100000"/>
                        </a:lnSpc>
                      </a:pPr>
                      <a:endParaRPr sz="1900">
                        <a:latin typeface="Times New Roman"/>
                        <a:cs typeface="Times New Roman"/>
                      </a:endParaRPr>
                    </a:p>
                  </a:txBody>
                  <a:tcPr marL="0" marR="0" marT="0" marB="0">
                    <a:lnL w="12700">
                      <a:solidFill>
                        <a:srgbClr val="000000"/>
                      </a:solidFill>
                      <a:prstDash val="solid"/>
                    </a:lnL>
                    <a:lnR w="12700">
                      <a:solidFill>
                        <a:srgbClr val="E64722"/>
                      </a:solidFill>
                      <a:prstDash val="sysDash"/>
                    </a:lnR>
                  </a:tcPr>
                </a:tc>
                <a:extLst>
                  <a:ext uri="{0D108BD9-81ED-4DB2-BD59-A6C34878D82A}">
                    <a16:rowId xmlns:a16="http://schemas.microsoft.com/office/drawing/2014/main" val="10002"/>
                  </a:ext>
                </a:extLst>
              </a:tr>
              <a:tr h="544830">
                <a:tc gridSpan="2">
                  <a:txBody>
                    <a:bodyPr/>
                    <a:lstStyle/>
                    <a:p>
                      <a:pPr>
                        <a:lnSpc>
                          <a:spcPct val="100000"/>
                        </a:lnSpc>
                      </a:pPr>
                      <a:endParaRPr sz="1900">
                        <a:latin typeface="Times New Roman"/>
                        <a:cs typeface="Times New Roman"/>
                      </a:endParaRPr>
                    </a:p>
                  </a:txBody>
                  <a:tcPr marL="0" marR="0" marT="0" marB="0">
                    <a:lnL w="12700">
                      <a:solidFill>
                        <a:srgbClr val="E64722"/>
                      </a:solidFill>
                      <a:prstDash val="sysDash"/>
                    </a:lnL>
                    <a:lnR w="12700">
                      <a:solidFill>
                        <a:srgbClr val="E64722"/>
                      </a:solidFill>
                      <a:prstDash val="sysDash"/>
                    </a:lnR>
                    <a:lnB w="28575">
                      <a:solidFill>
                        <a:srgbClr val="00AF50"/>
                      </a:solidFill>
                      <a:prstDash val="solid"/>
                    </a:lnB>
                  </a:tcPr>
                </a:tc>
                <a:tc hMerge="1">
                  <a:txBody>
                    <a:bodyPr/>
                    <a:lstStyle/>
                    <a:p>
                      <a:endParaRPr/>
                    </a:p>
                  </a:txBody>
                  <a:tcPr marL="0" marR="0" marT="0" marB="0"/>
                </a:tc>
                <a:tc gridSpan="2">
                  <a:txBody>
                    <a:bodyPr/>
                    <a:lstStyle/>
                    <a:p>
                      <a:pPr>
                        <a:lnSpc>
                          <a:spcPct val="100000"/>
                        </a:lnSpc>
                      </a:pPr>
                      <a:endParaRPr sz="1900">
                        <a:latin typeface="Times New Roman"/>
                        <a:cs typeface="Times New Roman"/>
                      </a:endParaRPr>
                    </a:p>
                  </a:txBody>
                  <a:tcPr marL="0" marR="0" marT="0" marB="0">
                    <a:lnL w="12700">
                      <a:solidFill>
                        <a:srgbClr val="E64722"/>
                      </a:solidFill>
                      <a:prstDash val="sysDash"/>
                    </a:lnL>
                    <a:lnR w="12700">
                      <a:solidFill>
                        <a:srgbClr val="E64722"/>
                      </a:solidFill>
                      <a:prstDash val="sysDash"/>
                    </a:lnR>
                    <a:lnB w="28575">
                      <a:solidFill>
                        <a:srgbClr val="00AF50"/>
                      </a:solidFill>
                      <a:prstDash val="solid"/>
                    </a:lnB>
                  </a:tcPr>
                </a:tc>
                <a:tc hMerge="1">
                  <a:txBody>
                    <a:bodyPr/>
                    <a:lstStyle/>
                    <a:p>
                      <a:endParaRPr/>
                    </a:p>
                  </a:txBody>
                  <a:tcPr marL="0" marR="0" marT="0" marB="0"/>
                </a:tc>
                <a:extLst>
                  <a:ext uri="{0D108BD9-81ED-4DB2-BD59-A6C34878D82A}">
                    <a16:rowId xmlns:a16="http://schemas.microsoft.com/office/drawing/2014/main" val="10003"/>
                  </a:ext>
                </a:extLst>
              </a:tr>
              <a:tr h="796925">
                <a:tc gridSpan="2">
                  <a:txBody>
                    <a:bodyPr/>
                    <a:lstStyle/>
                    <a:p>
                      <a:pPr>
                        <a:lnSpc>
                          <a:spcPct val="100000"/>
                        </a:lnSpc>
                      </a:pPr>
                      <a:endParaRPr sz="1900">
                        <a:latin typeface="Times New Roman"/>
                        <a:cs typeface="Times New Roman"/>
                      </a:endParaRPr>
                    </a:p>
                  </a:txBody>
                  <a:tcPr marL="0" marR="0" marT="0" marB="0">
                    <a:lnL w="12700">
                      <a:solidFill>
                        <a:srgbClr val="E64722"/>
                      </a:solidFill>
                      <a:prstDash val="sysDash"/>
                    </a:lnL>
                    <a:lnR w="12700">
                      <a:solidFill>
                        <a:srgbClr val="E64722"/>
                      </a:solidFill>
                      <a:prstDash val="sysDash"/>
                    </a:lnR>
                    <a:lnT w="28575">
                      <a:solidFill>
                        <a:srgbClr val="00AF50"/>
                      </a:solidFill>
                      <a:prstDash val="solid"/>
                    </a:lnT>
                  </a:tcPr>
                </a:tc>
                <a:tc hMerge="1">
                  <a:txBody>
                    <a:bodyPr/>
                    <a:lstStyle/>
                    <a:p>
                      <a:endParaRPr/>
                    </a:p>
                  </a:txBody>
                  <a:tcPr marL="0" marR="0" marT="0" marB="0"/>
                </a:tc>
                <a:tc gridSpan="2">
                  <a:txBody>
                    <a:bodyPr/>
                    <a:lstStyle/>
                    <a:p>
                      <a:pPr>
                        <a:lnSpc>
                          <a:spcPct val="100000"/>
                        </a:lnSpc>
                      </a:pPr>
                      <a:endParaRPr sz="1900">
                        <a:latin typeface="Times New Roman"/>
                        <a:cs typeface="Times New Roman"/>
                      </a:endParaRPr>
                    </a:p>
                  </a:txBody>
                  <a:tcPr marL="0" marR="0" marT="0" marB="0">
                    <a:lnL w="12700">
                      <a:solidFill>
                        <a:srgbClr val="E64722"/>
                      </a:solidFill>
                      <a:prstDash val="sysDash"/>
                    </a:lnL>
                    <a:lnR w="12700">
                      <a:solidFill>
                        <a:srgbClr val="E64722"/>
                      </a:solidFill>
                      <a:prstDash val="sysDash"/>
                    </a:lnR>
                    <a:lnT w="28575">
                      <a:solidFill>
                        <a:srgbClr val="00AF50"/>
                      </a:solidFill>
                      <a:prstDash val="solid"/>
                    </a:lnT>
                  </a:tcPr>
                </a:tc>
                <a:tc hMerge="1">
                  <a:txBody>
                    <a:bodyPr/>
                    <a:lstStyle/>
                    <a:p>
                      <a:endParaRPr/>
                    </a:p>
                  </a:txBody>
                  <a:tcPr marL="0" marR="0" marT="0" marB="0"/>
                </a:tc>
                <a:extLst>
                  <a:ext uri="{0D108BD9-81ED-4DB2-BD59-A6C34878D82A}">
                    <a16:rowId xmlns:a16="http://schemas.microsoft.com/office/drawing/2014/main" val="10004"/>
                  </a:ext>
                </a:extLst>
              </a:tr>
              <a:tr h="368300">
                <a:tc>
                  <a:txBody>
                    <a:bodyPr/>
                    <a:lstStyle/>
                    <a:p>
                      <a:pPr>
                        <a:lnSpc>
                          <a:spcPct val="100000"/>
                        </a:lnSpc>
                      </a:pPr>
                      <a:endParaRPr sz="1900">
                        <a:latin typeface="Times New Roman"/>
                        <a:cs typeface="Times New Roman"/>
                      </a:endParaRPr>
                    </a:p>
                  </a:txBody>
                  <a:tcPr marL="0" marR="0" marT="0" marB="0">
                    <a:lnL w="12700">
                      <a:solidFill>
                        <a:srgbClr val="E64722"/>
                      </a:solidFill>
                      <a:prstDash val="sysDash"/>
                    </a:lnL>
                    <a:lnR w="12700">
                      <a:solidFill>
                        <a:srgbClr val="000000"/>
                      </a:solidFill>
                      <a:prstDash val="solid"/>
                    </a:lnR>
                  </a:tcPr>
                </a:tc>
                <a:tc gridSpan="2">
                  <a:txBody>
                    <a:bodyPr/>
                    <a:lstStyle/>
                    <a:p>
                      <a:pPr marL="231775">
                        <a:lnSpc>
                          <a:spcPct val="100000"/>
                        </a:lnSpc>
                        <a:spcBef>
                          <a:spcPts val="300"/>
                        </a:spcBef>
                      </a:pPr>
                      <a:r>
                        <a:rPr sz="1800" spc="-25" dirty="0">
                          <a:latin typeface="Times New Roman"/>
                          <a:cs typeface="Times New Roman"/>
                        </a:rPr>
                        <a:t>BMD</a:t>
                      </a:r>
                      <a:endParaRPr sz="1800">
                        <a:latin typeface="Times New Roman"/>
                        <a:cs typeface="Times New Roman"/>
                      </a:endParaRPr>
                    </a:p>
                  </a:txBody>
                  <a:tcPr marL="0" marR="0" marT="3810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F917A"/>
                    </a:solidFill>
                  </a:tcPr>
                </a:tc>
                <a:tc hMerge="1">
                  <a:txBody>
                    <a:bodyPr/>
                    <a:lstStyle/>
                    <a:p>
                      <a:endParaRPr/>
                    </a:p>
                  </a:txBody>
                  <a:tcPr marL="0" marR="0" marT="0" marB="0"/>
                </a:tc>
                <a:tc>
                  <a:txBody>
                    <a:bodyPr/>
                    <a:lstStyle/>
                    <a:p>
                      <a:pPr>
                        <a:lnSpc>
                          <a:spcPct val="100000"/>
                        </a:lnSpc>
                      </a:pPr>
                      <a:endParaRPr sz="1900">
                        <a:latin typeface="Times New Roman"/>
                        <a:cs typeface="Times New Roman"/>
                      </a:endParaRPr>
                    </a:p>
                  </a:txBody>
                  <a:tcPr marL="0" marR="0" marT="0" marB="0">
                    <a:lnL w="12700">
                      <a:solidFill>
                        <a:srgbClr val="000000"/>
                      </a:solidFill>
                      <a:prstDash val="solid"/>
                    </a:lnL>
                    <a:lnR w="12700">
                      <a:solidFill>
                        <a:srgbClr val="E64722"/>
                      </a:solidFill>
                      <a:prstDash val="sysDash"/>
                    </a:lnR>
                  </a:tcPr>
                </a:tc>
                <a:extLst>
                  <a:ext uri="{0D108BD9-81ED-4DB2-BD59-A6C34878D82A}">
                    <a16:rowId xmlns:a16="http://schemas.microsoft.com/office/drawing/2014/main" val="10005"/>
                  </a:ext>
                </a:extLst>
              </a:tr>
              <a:tr h="422909">
                <a:tc gridSpan="2">
                  <a:txBody>
                    <a:bodyPr/>
                    <a:lstStyle/>
                    <a:p>
                      <a:pPr>
                        <a:lnSpc>
                          <a:spcPct val="100000"/>
                        </a:lnSpc>
                      </a:pPr>
                      <a:endParaRPr sz="1900">
                        <a:latin typeface="Times New Roman"/>
                        <a:cs typeface="Times New Roman"/>
                      </a:endParaRPr>
                    </a:p>
                  </a:txBody>
                  <a:tcPr marL="0" marR="0" marT="0" marB="0">
                    <a:lnL w="12700">
                      <a:solidFill>
                        <a:srgbClr val="E64722"/>
                      </a:solidFill>
                      <a:prstDash val="sysDash"/>
                    </a:lnL>
                    <a:lnR w="12700">
                      <a:solidFill>
                        <a:srgbClr val="E64722"/>
                      </a:solidFill>
                      <a:prstDash val="sysDash"/>
                    </a:lnR>
                  </a:tcPr>
                </a:tc>
                <a:tc hMerge="1">
                  <a:txBody>
                    <a:bodyPr/>
                    <a:lstStyle/>
                    <a:p>
                      <a:endParaRPr/>
                    </a:p>
                  </a:txBody>
                  <a:tcPr marL="0" marR="0" marT="0" marB="0"/>
                </a:tc>
                <a:tc gridSpan="2">
                  <a:txBody>
                    <a:bodyPr/>
                    <a:lstStyle/>
                    <a:p>
                      <a:pPr>
                        <a:lnSpc>
                          <a:spcPct val="100000"/>
                        </a:lnSpc>
                      </a:pPr>
                      <a:endParaRPr sz="1900">
                        <a:latin typeface="Times New Roman"/>
                        <a:cs typeface="Times New Roman"/>
                      </a:endParaRPr>
                    </a:p>
                  </a:txBody>
                  <a:tcPr marL="0" marR="0" marT="0" marB="0">
                    <a:lnL w="12700">
                      <a:solidFill>
                        <a:srgbClr val="E64722"/>
                      </a:solidFill>
                      <a:prstDash val="sysDash"/>
                    </a:lnL>
                    <a:lnR w="12700">
                      <a:solidFill>
                        <a:srgbClr val="E64722"/>
                      </a:solidFill>
                      <a:prstDash val="sysDash"/>
                    </a:lnR>
                  </a:tcPr>
                </a:tc>
                <a:tc hMerge="1">
                  <a:txBody>
                    <a:bodyPr/>
                    <a:lstStyle/>
                    <a:p>
                      <a:endParaRPr/>
                    </a:p>
                  </a:txBody>
                  <a:tcPr marL="0" marR="0" marT="0" marB="0"/>
                </a:tc>
                <a:extLst>
                  <a:ext uri="{0D108BD9-81ED-4DB2-BD59-A6C34878D82A}">
                    <a16:rowId xmlns:a16="http://schemas.microsoft.com/office/drawing/2014/main" val="10006"/>
                  </a:ext>
                </a:extLst>
              </a:tr>
            </a:tbl>
          </a:graphicData>
        </a:graphic>
      </p:graphicFrame>
      <p:sp>
        <p:nvSpPr>
          <p:cNvPr id="43" name="Slide Number Placeholder 42"/>
          <p:cNvSpPr>
            <a:spLocks noGrp="1"/>
          </p:cNvSpPr>
          <p:nvPr>
            <p:ph type="sldNum" sz="quarter" idx="7"/>
          </p:nvPr>
        </p:nvSpPr>
        <p:spPr>
          <a:xfrm>
            <a:off x="8775954" y="6377984"/>
            <a:ext cx="2803430" cy="276999"/>
          </a:xfrm>
          <a:prstGeom prst="rect">
            <a:avLst/>
          </a:prstGeom>
        </p:spPr>
        <p:txBody>
          <a:bodyPr wrap="square" lIns="0" tIns="0" rIns="0" bIns="0">
            <a:spAutoFit/>
          </a:bodyPr>
          <a:lstStyle>
            <a:defPPr>
              <a:defRPr lang="en-US"/>
            </a:defPPr>
            <a:lvl1pPr marL="0" algn="r" defTabSz="914293" rtl="0" eaLnBrk="1" latinLnBrk="0" hangingPunct="1">
              <a:defRPr sz="1800" kern="1200">
                <a:solidFill>
                  <a:schemeClr val="tx1">
                    <a:tint val="75000"/>
                  </a:schemeClr>
                </a:solidFill>
                <a:latin typeface="+mn-lt"/>
                <a:ea typeface="+mn-ea"/>
                <a:cs typeface="+mn-cs"/>
              </a:defRPr>
            </a:lvl1pPr>
            <a:lvl2pPr marL="457146" algn="l" defTabSz="914293" rtl="0" eaLnBrk="1" latinLnBrk="0" hangingPunct="1">
              <a:defRPr sz="1800" kern="1200">
                <a:solidFill>
                  <a:schemeClr val="tx1"/>
                </a:solidFill>
                <a:latin typeface="+mn-lt"/>
                <a:ea typeface="+mn-ea"/>
                <a:cs typeface="+mn-cs"/>
              </a:defRPr>
            </a:lvl2pPr>
            <a:lvl3pPr marL="914293" algn="l" defTabSz="914293" rtl="0" eaLnBrk="1" latinLnBrk="0" hangingPunct="1">
              <a:defRPr sz="1800" kern="1200">
                <a:solidFill>
                  <a:schemeClr val="tx1"/>
                </a:solidFill>
                <a:latin typeface="+mn-lt"/>
                <a:ea typeface="+mn-ea"/>
                <a:cs typeface="+mn-cs"/>
              </a:defRPr>
            </a:lvl3pPr>
            <a:lvl4pPr marL="1371440" algn="l" defTabSz="914293" rtl="0" eaLnBrk="1" latinLnBrk="0" hangingPunct="1">
              <a:defRPr sz="1800" kern="1200">
                <a:solidFill>
                  <a:schemeClr val="tx1"/>
                </a:solidFill>
                <a:latin typeface="+mn-lt"/>
                <a:ea typeface="+mn-ea"/>
                <a:cs typeface="+mn-cs"/>
              </a:defRPr>
            </a:lvl4pPr>
            <a:lvl5pPr marL="1828587" algn="l" defTabSz="914293" rtl="0" eaLnBrk="1" latinLnBrk="0" hangingPunct="1">
              <a:defRPr sz="1800" kern="1200">
                <a:solidFill>
                  <a:schemeClr val="tx1"/>
                </a:solidFill>
                <a:latin typeface="+mn-lt"/>
                <a:ea typeface="+mn-ea"/>
                <a:cs typeface="+mn-cs"/>
              </a:defRPr>
            </a:lvl5pPr>
            <a:lvl6pPr marL="2285733" algn="l" defTabSz="914293" rtl="0" eaLnBrk="1" latinLnBrk="0" hangingPunct="1">
              <a:defRPr sz="1800" kern="1200">
                <a:solidFill>
                  <a:schemeClr val="tx1"/>
                </a:solidFill>
                <a:latin typeface="+mn-lt"/>
                <a:ea typeface="+mn-ea"/>
                <a:cs typeface="+mn-cs"/>
              </a:defRPr>
            </a:lvl6pPr>
            <a:lvl7pPr marL="2742880" algn="l" defTabSz="914293" rtl="0" eaLnBrk="1" latinLnBrk="0" hangingPunct="1">
              <a:defRPr sz="1800" kern="1200">
                <a:solidFill>
                  <a:schemeClr val="tx1"/>
                </a:solidFill>
                <a:latin typeface="+mn-lt"/>
                <a:ea typeface="+mn-ea"/>
                <a:cs typeface="+mn-cs"/>
              </a:defRPr>
            </a:lvl7pPr>
            <a:lvl8pPr marL="3200026" algn="l" defTabSz="914293" rtl="0" eaLnBrk="1" latinLnBrk="0" hangingPunct="1">
              <a:defRPr sz="1800" kern="1200">
                <a:solidFill>
                  <a:schemeClr val="tx1"/>
                </a:solidFill>
                <a:latin typeface="+mn-lt"/>
                <a:ea typeface="+mn-ea"/>
                <a:cs typeface="+mn-cs"/>
              </a:defRPr>
            </a:lvl8pPr>
            <a:lvl9pPr marL="3657173" algn="l" defTabSz="914293" rtl="0" eaLnBrk="1" latinLnBrk="0" hangingPunct="1">
              <a:defRPr sz="1800" kern="1200">
                <a:solidFill>
                  <a:schemeClr val="tx1"/>
                </a:solidFill>
                <a:latin typeface="+mn-lt"/>
                <a:ea typeface="+mn-ea"/>
                <a:cs typeface="+mn-cs"/>
              </a:defRPr>
            </a:lvl9pPr>
          </a:lstStyle>
          <a:p>
            <a:fld id="{B6F15528-21DE-4FAA-801E-634DDDAF4B2B}" type="slidenum">
              <a:rPr lang="en-US" smtClean="0">
                <a:solidFill>
                  <a:prstClr val="black">
                    <a:tint val="75000"/>
                  </a:prstClr>
                </a:solidFill>
              </a:rPr>
              <a:pPr/>
              <a:t>45</a:t>
            </a:fld>
            <a:endParaRPr lang="en-US">
              <a:solidFill>
                <a:prstClr val="black">
                  <a:tint val="75000"/>
                </a:prstClr>
              </a:solidFill>
            </a:endParaRPr>
          </a:p>
        </p:txBody>
      </p:sp>
    </p:spTree>
    <p:extLst>
      <p:ext uri="{BB962C8B-B14F-4D97-AF65-F5344CB8AC3E}">
        <p14:creationId xmlns:p14="http://schemas.microsoft.com/office/powerpoint/2010/main" val="17028569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663843" y="85190"/>
            <a:ext cx="9862156" cy="2044149"/>
          </a:xfrm>
          <a:prstGeom prst="rect">
            <a:avLst/>
          </a:prstGeom>
        </p:spPr>
        <p:txBody>
          <a:bodyPr vert="horz" wrap="square" lIns="0" tIns="12700" rIns="0" bIns="0" rtlCol="0" anchor="ctr">
            <a:spAutoFit/>
          </a:bodyPr>
          <a:lstStyle/>
          <a:p>
            <a:pPr marL="12700" marR="5080">
              <a:lnSpc>
                <a:spcPct val="100000"/>
              </a:lnSpc>
              <a:spcBef>
                <a:spcPts val="100"/>
              </a:spcBef>
            </a:pPr>
            <a:r>
              <a:rPr spc="-10" dirty="0">
                <a:solidFill>
                  <a:srgbClr val="00AF50"/>
                </a:solidFill>
              </a:rPr>
              <a:t>Problem-</a:t>
            </a:r>
            <a:r>
              <a:rPr dirty="0">
                <a:solidFill>
                  <a:srgbClr val="00AF50"/>
                </a:solidFill>
              </a:rPr>
              <a:t>5:</a:t>
            </a:r>
            <a:r>
              <a:rPr spc="225" dirty="0">
                <a:solidFill>
                  <a:srgbClr val="00AF50"/>
                </a:solidFill>
              </a:rPr>
              <a:t> </a:t>
            </a:r>
            <a:r>
              <a:rPr dirty="0"/>
              <a:t>Find</a:t>
            </a:r>
            <a:r>
              <a:rPr spc="225" dirty="0"/>
              <a:t> </a:t>
            </a:r>
            <a:r>
              <a:rPr dirty="0"/>
              <a:t>the</a:t>
            </a:r>
            <a:r>
              <a:rPr spc="235" dirty="0"/>
              <a:t> </a:t>
            </a:r>
            <a:r>
              <a:rPr dirty="0"/>
              <a:t>SFD</a:t>
            </a:r>
            <a:r>
              <a:rPr spc="229" dirty="0"/>
              <a:t> </a:t>
            </a:r>
            <a:r>
              <a:rPr dirty="0"/>
              <a:t>(Shear</a:t>
            </a:r>
            <a:r>
              <a:rPr spc="229" dirty="0"/>
              <a:t> </a:t>
            </a:r>
            <a:r>
              <a:rPr dirty="0"/>
              <a:t>Force</a:t>
            </a:r>
            <a:r>
              <a:rPr spc="225" dirty="0"/>
              <a:t> </a:t>
            </a:r>
            <a:r>
              <a:rPr dirty="0"/>
              <a:t>Diagram)</a:t>
            </a:r>
            <a:r>
              <a:rPr spc="229" dirty="0"/>
              <a:t> </a:t>
            </a:r>
            <a:r>
              <a:rPr dirty="0"/>
              <a:t>&amp;</a:t>
            </a:r>
            <a:r>
              <a:rPr spc="229" dirty="0"/>
              <a:t> </a:t>
            </a:r>
            <a:r>
              <a:rPr dirty="0"/>
              <a:t>BMD</a:t>
            </a:r>
            <a:r>
              <a:rPr spc="229" dirty="0"/>
              <a:t> </a:t>
            </a:r>
            <a:r>
              <a:rPr dirty="0"/>
              <a:t>(Bending</a:t>
            </a:r>
            <a:r>
              <a:rPr spc="235" dirty="0"/>
              <a:t> </a:t>
            </a:r>
            <a:r>
              <a:rPr spc="-10" dirty="0"/>
              <a:t>Moment </a:t>
            </a:r>
            <a:r>
              <a:rPr dirty="0"/>
              <a:t>Diagram)</a:t>
            </a:r>
            <a:r>
              <a:rPr spc="-15" dirty="0"/>
              <a:t> </a:t>
            </a:r>
            <a:r>
              <a:rPr dirty="0"/>
              <a:t>of</a:t>
            </a:r>
            <a:r>
              <a:rPr spc="-5" dirty="0"/>
              <a:t> </a:t>
            </a:r>
            <a:r>
              <a:rPr dirty="0"/>
              <a:t>the</a:t>
            </a:r>
            <a:r>
              <a:rPr spc="-15" dirty="0"/>
              <a:t> </a:t>
            </a:r>
            <a:r>
              <a:rPr dirty="0"/>
              <a:t>following</a:t>
            </a:r>
            <a:r>
              <a:rPr spc="-15" dirty="0"/>
              <a:t> </a:t>
            </a:r>
            <a:r>
              <a:rPr spc="-10" dirty="0"/>
              <a:t>beam.</a:t>
            </a:r>
          </a:p>
        </p:txBody>
      </p:sp>
      <p:sp>
        <p:nvSpPr>
          <p:cNvPr id="3" name="object 3"/>
          <p:cNvSpPr txBox="1"/>
          <p:nvPr/>
        </p:nvSpPr>
        <p:spPr>
          <a:xfrm>
            <a:off x="6117842" y="3136162"/>
            <a:ext cx="262186" cy="289823"/>
          </a:xfrm>
          <a:prstGeom prst="rect">
            <a:avLst/>
          </a:prstGeom>
        </p:spPr>
        <p:txBody>
          <a:bodyPr vert="horz" wrap="square" lIns="0" tIns="12700" rIns="0" bIns="0" rtlCol="0">
            <a:spAutoFit/>
          </a:bodyPr>
          <a:lstStyle/>
          <a:p>
            <a:pPr marL="38100">
              <a:spcBef>
                <a:spcPts val="100"/>
              </a:spcBef>
            </a:pPr>
            <a:r>
              <a:rPr sz="2700" kern="0" spc="44" baseline="-20061" dirty="0">
                <a:solidFill>
                  <a:sysClr val="windowText" lastClr="000000"/>
                </a:solidFill>
                <a:latin typeface="Cambria Math"/>
                <a:cs typeface="Cambria Math"/>
              </a:rPr>
              <a:t>5</a:t>
            </a:r>
            <a:r>
              <a:rPr sz="1300" kern="0" spc="30" dirty="0">
                <a:solidFill>
                  <a:sysClr val="windowText" lastClr="000000"/>
                </a:solidFill>
                <a:latin typeface="Cambria Math"/>
                <a:cs typeface="Cambria Math"/>
              </a:rPr>
              <a:t>′</a:t>
            </a:r>
            <a:endParaRPr sz="1300" kern="0">
              <a:solidFill>
                <a:sysClr val="windowText" lastClr="000000"/>
              </a:solidFill>
              <a:latin typeface="Cambria Math"/>
              <a:cs typeface="Cambria Math"/>
            </a:endParaRPr>
          </a:p>
        </p:txBody>
      </p:sp>
      <p:grpSp>
        <p:nvGrpSpPr>
          <p:cNvPr id="4" name="object 4"/>
          <p:cNvGrpSpPr/>
          <p:nvPr/>
        </p:nvGrpSpPr>
        <p:grpSpPr>
          <a:xfrm>
            <a:off x="4849692" y="2887192"/>
            <a:ext cx="2838346" cy="607060"/>
            <a:chOff x="4849367" y="2887192"/>
            <a:chExt cx="2839085" cy="607060"/>
          </a:xfrm>
        </p:grpSpPr>
        <p:pic>
          <p:nvPicPr>
            <p:cNvPr id="5" name="object 5"/>
            <p:cNvPicPr/>
            <p:nvPr/>
          </p:nvPicPr>
          <p:blipFill>
            <a:blip r:embed="rId2" cstate="print"/>
            <a:stretch>
              <a:fillRect/>
            </a:stretch>
          </p:blipFill>
          <p:spPr>
            <a:xfrm>
              <a:off x="4849367" y="3091451"/>
              <a:ext cx="2628899" cy="92692"/>
            </a:xfrm>
            <a:prstGeom prst="rect">
              <a:avLst/>
            </a:prstGeom>
          </p:spPr>
        </p:pic>
        <p:sp>
          <p:nvSpPr>
            <p:cNvPr id="6" name="object 6"/>
            <p:cNvSpPr/>
            <p:nvPr/>
          </p:nvSpPr>
          <p:spPr>
            <a:xfrm>
              <a:off x="4899278" y="3116198"/>
              <a:ext cx="2536190" cy="0"/>
            </a:xfrm>
            <a:custGeom>
              <a:avLst/>
              <a:gdLst/>
              <a:ahLst/>
              <a:cxnLst/>
              <a:rect l="l" t="t" r="r" b="b"/>
              <a:pathLst>
                <a:path w="2536190">
                  <a:moveTo>
                    <a:pt x="0" y="0"/>
                  </a:moveTo>
                  <a:lnTo>
                    <a:pt x="2535809" y="0"/>
                  </a:lnTo>
                </a:path>
              </a:pathLst>
            </a:custGeom>
            <a:ln w="22098">
              <a:solidFill>
                <a:srgbClr val="000000"/>
              </a:solidFill>
            </a:ln>
          </p:spPr>
          <p:txBody>
            <a:bodyPr wrap="square" lIns="0" tIns="0" rIns="0" bIns="0" rtlCol="0"/>
            <a:lstStyle/>
            <a:p>
              <a:endParaRPr kern="0">
                <a:solidFill>
                  <a:sysClr val="windowText" lastClr="000000"/>
                </a:solidFill>
              </a:endParaRPr>
            </a:p>
          </p:txBody>
        </p:sp>
        <p:pic>
          <p:nvPicPr>
            <p:cNvPr id="7" name="object 7"/>
            <p:cNvPicPr/>
            <p:nvPr/>
          </p:nvPicPr>
          <p:blipFill>
            <a:blip r:embed="rId3" cstate="print"/>
            <a:stretch>
              <a:fillRect/>
            </a:stretch>
          </p:blipFill>
          <p:spPr>
            <a:xfrm>
              <a:off x="7385303" y="2887192"/>
              <a:ext cx="92692" cy="498373"/>
            </a:xfrm>
            <a:prstGeom prst="rect">
              <a:avLst/>
            </a:prstGeom>
          </p:spPr>
        </p:pic>
        <p:sp>
          <p:nvSpPr>
            <p:cNvPr id="8" name="object 8"/>
            <p:cNvSpPr/>
            <p:nvPr/>
          </p:nvSpPr>
          <p:spPr>
            <a:xfrm>
              <a:off x="7435214" y="2911982"/>
              <a:ext cx="0" cy="405130"/>
            </a:xfrm>
            <a:custGeom>
              <a:avLst/>
              <a:gdLst/>
              <a:ahLst/>
              <a:cxnLst/>
              <a:rect l="l" t="t" r="r" b="b"/>
              <a:pathLst>
                <a:path h="405129">
                  <a:moveTo>
                    <a:pt x="0" y="0"/>
                  </a:moveTo>
                  <a:lnTo>
                    <a:pt x="0" y="404749"/>
                  </a:lnTo>
                </a:path>
              </a:pathLst>
            </a:custGeom>
            <a:ln w="22098">
              <a:solidFill>
                <a:srgbClr val="000000"/>
              </a:solidFill>
            </a:ln>
          </p:spPr>
          <p:txBody>
            <a:bodyPr wrap="square" lIns="0" tIns="0" rIns="0" bIns="0" rtlCol="0"/>
            <a:lstStyle/>
            <a:p>
              <a:endParaRPr kern="0">
                <a:solidFill>
                  <a:sysClr val="windowText" lastClr="000000"/>
                </a:solidFill>
              </a:endParaRPr>
            </a:p>
          </p:txBody>
        </p:sp>
        <p:pic>
          <p:nvPicPr>
            <p:cNvPr id="9" name="object 9"/>
            <p:cNvPicPr/>
            <p:nvPr/>
          </p:nvPicPr>
          <p:blipFill>
            <a:blip r:embed="rId4" cstate="print"/>
            <a:stretch>
              <a:fillRect/>
            </a:stretch>
          </p:blipFill>
          <p:spPr>
            <a:xfrm>
              <a:off x="7385303" y="2887192"/>
              <a:ext cx="302641" cy="201828"/>
            </a:xfrm>
            <a:prstGeom prst="rect">
              <a:avLst/>
            </a:prstGeom>
          </p:spPr>
        </p:pic>
        <p:sp>
          <p:nvSpPr>
            <p:cNvPr id="10" name="object 10"/>
            <p:cNvSpPr/>
            <p:nvPr/>
          </p:nvSpPr>
          <p:spPr>
            <a:xfrm>
              <a:off x="7435214" y="2911982"/>
              <a:ext cx="209550" cy="108585"/>
            </a:xfrm>
            <a:custGeom>
              <a:avLst/>
              <a:gdLst/>
              <a:ahLst/>
              <a:cxnLst/>
              <a:rect l="l" t="t" r="r" b="b"/>
              <a:pathLst>
                <a:path w="209550" h="108585">
                  <a:moveTo>
                    <a:pt x="0" y="0"/>
                  </a:moveTo>
                  <a:lnTo>
                    <a:pt x="209550" y="108584"/>
                  </a:lnTo>
                </a:path>
              </a:pathLst>
            </a:custGeom>
            <a:ln w="22098">
              <a:solidFill>
                <a:srgbClr val="000000"/>
              </a:solidFill>
            </a:ln>
          </p:spPr>
          <p:txBody>
            <a:bodyPr wrap="square" lIns="0" tIns="0" rIns="0" bIns="0" rtlCol="0"/>
            <a:lstStyle/>
            <a:p>
              <a:endParaRPr kern="0">
                <a:solidFill>
                  <a:sysClr val="windowText" lastClr="000000"/>
                </a:solidFill>
              </a:endParaRPr>
            </a:p>
          </p:txBody>
        </p:sp>
        <p:pic>
          <p:nvPicPr>
            <p:cNvPr id="11" name="object 11"/>
            <p:cNvPicPr/>
            <p:nvPr/>
          </p:nvPicPr>
          <p:blipFill>
            <a:blip r:embed="rId4" cstate="print"/>
            <a:stretch>
              <a:fillRect/>
            </a:stretch>
          </p:blipFill>
          <p:spPr>
            <a:xfrm>
              <a:off x="7385303" y="3291814"/>
              <a:ext cx="302641" cy="201828"/>
            </a:xfrm>
            <a:prstGeom prst="rect">
              <a:avLst/>
            </a:prstGeom>
          </p:spPr>
        </p:pic>
        <p:sp>
          <p:nvSpPr>
            <p:cNvPr id="12" name="object 12"/>
            <p:cNvSpPr/>
            <p:nvPr/>
          </p:nvSpPr>
          <p:spPr>
            <a:xfrm>
              <a:off x="7435214" y="3316604"/>
              <a:ext cx="209550" cy="108585"/>
            </a:xfrm>
            <a:custGeom>
              <a:avLst/>
              <a:gdLst/>
              <a:ahLst/>
              <a:cxnLst/>
              <a:rect l="l" t="t" r="r" b="b"/>
              <a:pathLst>
                <a:path w="209550" h="108585">
                  <a:moveTo>
                    <a:pt x="0" y="0"/>
                  </a:moveTo>
                  <a:lnTo>
                    <a:pt x="209550" y="108585"/>
                  </a:lnTo>
                </a:path>
              </a:pathLst>
            </a:custGeom>
            <a:ln w="22098">
              <a:solidFill>
                <a:srgbClr val="000000"/>
              </a:solidFill>
            </a:ln>
          </p:spPr>
          <p:txBody>
            <a:bodyPr wrap="square" lIns="0" tIns="0" rIns="0" bIns="0" rtlCol="0"/>
            <a:lstStyle/>
            <a:p>
              <a:endParaRPr kern="0">
                <a:solidFill>
                  <a:sysClr val="windowText" lastClr="000000"/>
                </a:solidFill>
              </a:endParaRPr>
            </a:p>
          </p:txBody>
        </p:sp>
        <p:pic>
          <p:nvPicPr>
            <p:cNvPr id="13" name="object 13"/>
            <p:cNvPicPr/>
            <p:nvPr/>
          </p:nvPicPr>
          <p:blipFill>
            <a:blip r:embed="rId4" cstate="print"/>
            <a:stretch>
              <a:fillRect/>
            </a:stretch>
          </p:blipFill>
          <p:spPr>
            <a:xfrm>
              <a:off x="7385303" y="3089884"/>
              <a:ext cx="302641" cy="201828"/>
            </a:xfrm>
            <a:prstGeom prst="rect">
              <a:avLst/>
            </a:prstGeom>
          </p:spPr>
        </p:pic>
        <p:sp>
          <p:nvSpPr>
            <p:cNvPr id="14" name="object 14"/>
            <p:cNvSpPr/>
            <p:nvPr/>
          </p:nvSpPr>
          <p:spPr>
            <a:xfrm>
              <a:off x="7435214" y="3114674"/>
              <a:ext cx="209550" cy="108585"/>
            </a:xfrm>
            <a:custGeom>
              <a:avLst/>
              <a:gdLst/>
              <a:ahLst/>
              <a:cxnLst/>
              <a:rect l="l" t="t" r="r" b="b"/>
              <a:pathLst>
                <a:path w="209550" h="108585">
                  <a:moveTo>
                    <a:pt x="0" y="0"/>
                  </a:moveTo>
                  <a:lnTo>
                    <a:pt x="209550" y="108585"/>
                  </a:lnTo>
                </a:path>
              </a:pathLst>
            </a:custGeom>
            <a:ln w="22098">
              <a:solidFill>
                <a:srgbClr val="000000"/>
              </a:solidFill>
            </a:ln>
          </p:spPr>
          <p:txBody>
            <a:bodyPr wrap="square" lIns="0" tIns="0" rIns="0" bIns="0" rtlCol="0"/>
            <a:lstStyle/>
            <a:p>
              <a:endParaRPr kern="0">
                <a:solidFill>
                  <a:sysClr val="windowText" lastClr="000000"/>
                </a:solidFill>
              </a:endParaRPr>
            </a:p>
          </p:txBody>
        </p:sp>
      </p:grpSp>
      <p:sp>
        <p:nvSpPr>
          <p:cNvPr id="15" name="object 15"/>
          <p:cNvSpPr txBox="1"/>
          <p:nvPr/>
        </p:nvSpPr>
        <p:spPr>
          <a:xfrm>
            <a:off x="7339516" y="2445765"/>
            <a:ext cx="190450" cy="299720"/>
          </a:xfrm>
          <a:prstGeom prst="rect">
            <a:avLst/>
          </a:prstGeom>
        </p:spPr>
        <p:txBody>
          <a:bodyPr vert="horz" wrap="square" lIns="0" tIns="12700" rIns="0" bIns="0" rtlCol="0">
            <a:spAutoFit/>
          </a:bodyPr>
          <a:lstStyle/>
          <a:p>
            <a:pPr marL="12700">
              <a:spcBef>
                <a:spcPts val="100"/>
              </a:spcBef>
            </a:pPr>
            <a:r>
              <a:rPr kern="0" spc="-50" dirty="0">
                <a:solidFill>
                  <a:sysClr val="windowText" lastClr="000000"/>
                </a:solidFill>
                <a:latin typeface="Times New Roman"/>
                <a:cs typeface="Times New Roman"/>
              </a:rPr>
              <a:t>A</a:t>
            </a:r>
            <a:endParaRPr kern="0">
              <a:solidFill>
                <a:sysClr val="windowText" lastClr="000000"/>
              </a:solidFill>
              <a:latin typeface="Times New Roman"/>
              <a:cs typeface="Times New Roman"/>
            </a:endParaRPr>
          </a:p>
        </p:txBody>
      </p:sp>
      <p:grpSp>
        <p:nvGrpSpPr>
          <p:cNvPr id="16" name="object 16"/>
          <p:cNvGrpSpPr/>
          <p:nvPr/>
        </p:nvGrpSpPr>
        <p:grpSpPr>
          <a:xfrm>
            <a:off x="4784181" y="2765315"/>
            <a:ext cx="2759626" cy="483870"/>
            <a:chOff x="4783835" y="2765315"/>
            <a:chExt cx="2760345" cy="483870"/>
          </a:xfrm>
        </p:grpSpPr>
        <p:pic>
          <p:nvPicPr>
            <p:cNvPr id="17" name="object 17"/>
            <p:cNvPicPr/>
            <p:nvPr/>
          </p:nvPicPr>
          <p:blipFill>
            <a:blip r:embed="rId5" cstate="print"/>
            <a:stretch>
              <a:fillRect/>
            </a:stretch>
          </p:blipFill>
          <p:spPr>
            <a:xfrm>
              <a:off x="4783835" y="2765323"/>
              <a:ext cx="224091" cy="474700"/>
            </a:xfrm>
            <a:prstGeom prst="rect">
              <a:avLst/>
            </a:prstGeom>
          </p:spPr>
        </p:pic>
        <p:sp>
          <p:nvSpPr>
            <p:cNvPr id="18" name="object 18"/>
            <p:cNvSpPr/>
            <p:nvPr/>
          </p:nvSpPr>
          <p:spPr>
            <a:xfrm>
              <a:off x="4861178" y="2779013"/>
              <a:ext cx="76200" cy="327660"/>
            </a:xfrm>
            <a:custGeom>
              <a:avLst/>
              <a:gdLst/>
              <a:ahLst/>
              <a:cxnLst/>
              <a:rect l="l" t="t" r="r" b="b"/>
              <a:pathLst>
                <a:path w="76200" h="327660">
                  <a:moveTo>
                    <a:pt x="27050" y="251078"/>
                  </a:moveTo>
                  <a:lnTo>
                    <a:pt x="0" y="251078"/>
                  </a:lnTo>
                  <a:lnTo>
                    <a:pt x="38100" y="327278"/>
                  </a:lnTo>
                  <a:lnTo>
                    <a:pt x="64325" y="274827"/>
                  </a:lnTo>
                  <a:lnTo>
                    <a:pt x="32004" y="274827"/>
                  </a:lnTo>
                  <a:lnTo>
                    <a:pt x="27050" y="269875"/>
                  </a:lnTo>
                  <a:lnTo>
                    <a:pt x="27050" y="251078"/>
                  </a:lnTo>
                  <a:close/>
                </a:path>
                <a:path w="76200" h="327660">
                  <a:moveTo>
                    <a:pt x="44196" y="0"/>
                  </a:moveTo>
                  <a:lnTo>
                    <a:pt x="32004" y="0"/>
                  </a:lnTo>
                  <a:lnTo>
                    <a:pt x="27050" y="4952"/>
                  </a:lnTo>
                  <a:lnTo>
                    <a:pt x="27050" y="269875"/>
                  </a:lnTo>
                  <a:lnTo>
                    <a:pt x="32004" y="274827"/>
                  </a:lnTo>
                  <a:lnTo>
                    <a:pt x="44196" y="274827"/>
                  </a:lnTo>
                  <a:lnTo>
                    <a:pt x="49149" y="269875"/>
                  </a:lnTo>
                  <a:lnTo>
                    <a:pt x="49149" y="4952"/>
                  </a:lnTo>
                  <a:lnTo>
                    <a:pt x="44196" y="0"/>
                  </a:lnTo>
                  <a:close/>
                </a:path>
                <a:path w="76200" h="327660">
                  <a:moveTo>
                    <a:pt x="76200" y="251078"/>
                  </a:moveTo>
                  <a:lnTo>
                    <a:pt x="49149" y="251078"/>
                  </a:lnTo>
                  <a:lnTo>
                    <a:pt x="49149" y="269875"/>
                  </a:lnTo>
                  <a:lnTo>
                    <a:pt x="44196" y="274827"/>
                  </a:lnTo>
                  <a:lnTo>
                    <a:pt x="64325" y="274827"/>
                  </a:lnTo>
                  <a:lnTo>
                    <a:pt x="76200" y="251078"/>
                  </a:lnTo>
                  <a:close/>
                </a:path>
              </a:pathLst>
            </a:custGeom>
            <a:solidFill>
              <a:srgbClr val="000000"/>
            </a:solidFill>
          </p:spPr>
          <p:txBody>
            <a:bodyPr wrap="square" lIns="0" tIns="0" rIns="0" bIns="0" rtlCol="0"/>
            <a:lstStyle/>
            <a:p>
              <a:endParaRPr kern="0">
                <a:solidFill>
                  <a:sysClr val="windowText" lastClr="000000"/>
                </a:solidFill>
              </a:endParaRPr>
            </a:p>
          </p:txBody>
        </p:sp>
        <p:pic>
          <p:nvPicPr>
            <p:cNvPr id="19" name="object 19"/>
            <p:cNvPicPr/>
            <p:nvPr/>
          </p:nvPicPr>
          <p:blipFill>
            <a:blip r:embed="rId5" cstate="print"/>
            <a:stretch>
              <a:fillRect/>
            </a:stretch>
          </p:blipFill>
          <p:spPr>
            <a:xfrm>
              <a:off x="5148833" y="2774467"/>
              <a:ext cx="224091" cy="474700"/>
            </a:xfrm>
            <a:prstGeom prst="rect">
              <a:avLst/>
            </a:prstGeom>
          </p:spPr>
        </p:pic>
        <p:sp>
          <p:nvSpPr>
            <p:cNvPr id="20" name="object 20"/>
            <p:cNvSpPr/>
            <p:nvPr/>
          </p:nvSpPr>
          <p:spPr>
            <a:xfrm>
              <a:off x="5226176" y="2788157"/>
              <a:ext cx="76200" cy="327660"/>
            </a:xfrm>
            <a:custGeom>
              <a:avLst/>
              <a:gdLst/>
              <a:ahLst/>
              <a:cxnLst/>
              <a:rect l="l" t="t" r="r" b="b"/>
              <a:pathLst>
                <a:path w="76200" h="327660">
                  <a:moveTo>
                    <a:pt x="27050" y="251078"/>
                  </a:moveTo>
                  <a:lnTo>
                    <a:pt x="0" y="251078"/>
                  </a:lnTo>
                  <a:lnTo>
                    <a:pt x="38100" y="327278"/>
                  </a:lnTo>
                  <a:lnTo>
                    <a:pt x="64325" y="274827"/>
                  </a:lnTo>
                  <a:lnTo>
                    <a:pt x="32003" y="274827"/>
                  </a:lnTo>
                  <a:lnTo>
                    <a:pt x="27050" y="269875"/>
                  </a:lnTo>
                  <a:lnTo>
                    <a:pt x="27050" y="251078"/>
                  </a:lnTo>
                  <a:close/>
                </a:path>
                <a:path w="76200" h="327660">
                  <a:moveTo>
                    <a:pt x="44196" y="0"/>
                  </a:moveTo>
                  <a:lnTo>
                    <a:pt x="32003" y="0"/>
                  </a:lnTo>
                  <a:lnTo>
                    <a:pt x="27050" y="4952"/>
                  </a:lnTo>
                  <a:lnTo>
                    <a:pt x="27050" y="269875"/>
                  </a:lnTo>
                  <a:lnTo>
                    <a:pt x="32003" y="274827"/>
                  </a:lnTo>
                  <a:lnTo>
                    <a:pt x="44196" y="274827"/>
                  </a:lnTo>
                  <a:lnTo>
                    <a:pt x="49149" y="269875"/>
                  </a:lnTo>
                  <a:lnTo>
                    <a:pt x="49149" y="4952"/>
                  </a:lnTo>
                  <a:lnTo>
                    <a:pt x="44196" y="0"/>
                  </a:lnTo>
                  <a:close/>
                </a:path>
                <a:path w="76200" h="327660">
                  <a:moveTo>
                    <a:pt x="76200" y="251078"/>
                  </a:moveTo>
                  <a:lnTo>
                    <a:pt x="49149" y="251078"/>
                  </a:lnTo>
                  <a:lnTo>
                    <a:pt x="49149" y="269875"/>
                  </a:lnTo>
                  <a:lnTo>
                    <a:pt x="44196" y="274827"/>
                  </a:lnTo>
                  <a:lnTo>
                    <a:pt x="64325" y="274827"/>
                  </a:lnTo>
                  <a:lnTo>
                    <a:pt x="76200" y="251078"/>
                  </a:lnTo>
                  <a:close/>
                </a:path>
              </a:pathLst>
            </a:custGeom>
            <a:solidFill>
              <a:srgbClr val="000000"/>
            </a:solidFill>
          </p:spPr>
          <p:txBody>
            <a:bodyPr wrap="square" lIns="0" tIns="0" rIns="0" bIns="0" rtlCol="0"/>
            <a:lstStyle/>
            <a:p>
              <a:endParaRPr kern="0">
                <a:solidFill>
                  <a:sysClr val="windowText" lastClr="000000"/>
                </a:solidFill>
              </a:endParaRPr>
            </a:p>
          </p:txBody>
        </p:sp>
        <p:pic>
          <p:nvPicPr>
            <p:cNvPr id="21" name="object 21"/>
            <p:cNvPicPr/>
            <p:nvPr/>
          </p:nvPicPr>
          <p:blipFill>
            <a:blip r:embed="rId5" cstate="print"/>
            <a:stretch>
              <a:fillRect/>
            </a:stretch>
          </p:blipFill>
          <p:spPr>
            <a:xfrm>
              <a:off x="5514593" y="2771419"/>
              <a:ext cx="224091" cy="474700"/>
            </a:xfrm>
            <a:prstGeom prst="rect">
              <a:avLst/>
            </a:prstGeom>
          </p:spPr>
        </p:pic>
        <p:sp>
          <p:nvSpPr>
            <p:cNvPr id="22" name="object 22"/>
            <p:cNvSpPr/>
            <p:nvPr/>
          </p:nvSpPr>
          <p:spPr>
            <a:xfrm>
              <a:off x="5591936" y="2785109"/>
              <a:ext cx="76200" cy="327660"/>
            </a:xfrm>
            <a:custGeom>
              <a:avLst/>
              <a:gdLst/>
              <a:ahLst/>
              <a:cxnLst/>
              <a:rect l="l" t="t" r="r" b="b"/>
              <a:pathLst>
                <a:path w="76200" h="327660">
                  <a:moveTo>
                    <a:pt x="27050" y="251078"/>
                  </a:moveTo>
                  <a:lnTo>
                    <a:pt x="0" y="251078"/>
                  </a:lnTo>
                  <a:lnTo>
                    <a:pt x="38100" y="327278"/>
                  </a:lnTo>
                  <a:lnTo>
                    <a:pt x="64325" y="274827"/>
                  </a:lnTo>
                  <a:lnTo>
                    <a:pt x="32003" y="274827"/>
                  </a:lnTo>
                  <a:lnTo>
                    <a:pt x="27050" y="269875"/>
                  </a:lnTo>
                  <a:lnTo>
                    <a:pt x="27050" y="251078"/>
                  </a:lnTo>
                  <a:close/>
                </a:path>
                <a:path w="76200" h="327660">
                  <a:moveTo>
                    <a:pt x="44196" y="0"/>
                  </a:moveTo>
                  <a:lnTo>
                    <a:pt x="32003" y="0"/>
                  </a:lnTo>
                  <a:lnTo>
                    <a:pt x="27050" y="4952"/>
                  </a:lnTo>
                  <a:lnTo>
                    <a:pt x="27050" y="269875"/>
                  </a:lnTo>
                  <a:lnTo>
                    <a:pt x="32003" y="274827"/>
                  </a:lnTo>
                  <a:lnTo>
                    <a:pt x="44196" y="274827"/>
                  </a:lnTo>
                  <a:lnTo>
                    <a:pt x="49149" y="269875"/>
                  </a:lnTo>
                  <a:lnTo>
                    <a:pt x="49149" y="4952"/>
                  </a:lnTo>
                  <a:lnTo>
                    <a:pt x="44196" y="0"/>
                  </a:lnTo>
                  <a:close/>
                </a:path>
                <a:path w="76200" h="327660">
                  <a:moveTo>
                    <a:pt x="76200" y="251078"/>
                  </a:moveTo>
                  <a:lnTo>
                    <a:pt x="49149" y="251078"/>
                  </a:lnTo>
                  <a:lnTo>
                    <a:pt x="49149" y="269875"/>
                  </a:lnTo>
                  <a:lnTo>
                    <a:pt x="44196" y="274827"/>
                  </a:lnTo>
                  <a:lnTo>
                    <a:pt x="64325" y="274827"/>
                  </a:lnTo>
                  <a:lnTo>
                    <a:pt x="76200" y="251078"/>
                  </a:lnTo>
                  <a:close/>
                </a:path>
              </a:pathLst>
            </a:custGeom>
            <a:solidFill>
              <a:srgbClr val="000000"/>
            </a:solidFill>
          </p:spPr>
          <p:txBody>
            <a:bodyPr wrap="square" lIns="0" tIns="0" rIns="0" bIns="0" rtlCol="0"/>
            <a:lstStyle/>
            <a:p>
              <a:endParaRPr kern="0">
                <a:solidFill>
                  <a:sysClr val="windowText" lastClr="000000"/>
                </a:solidFill>
              </a:endParaRPr>
            </a:p>
          </p:txBody>
        </p:sp>
        <p:pic>
          <p:nvPicPr>
            <p:cNvPr id="23" name="object 23"/>
            <p:cNvPicPr/>
            <p:nvPr/>
          </p:nvPicPr>
          <p:blipFill>
            <a:blip r:embed="rId5" cstate="print"/>
            <a:stretch>
              <a:fillRect/>
            </a:stretch>
          </p:blipFill>
          <p:spPr>
            <a:xfrm>
              <a:off x="5879591" y="2771419"/>
              <a:ext cx="224091" cy="474700"/>
            </a:xfrm>
            <a:prstGeom prst="rect">
              <a:avLst/>
            </a:prstGeom>
          </p:spPr>
        </p:pic>
        <p:sp>
          <p:nvSpPr>
            <p:cNvPr id="24" name="object 24"/>
            <p:cNvSpPr/>
            <p:nvPr/>
          </p:nvSpPr>
          <p:spPr>
            <a:xfrm>
              <a:off x="5956934" y="2785109"/>
              <a:ext cx="76200" cy="327660"/>
            </a:xfrm>
            <a:custGeom>
              <a:avLst/>
              <a:gdLst/>
              <a:ahLst/>
              <a:cxnLst/>
              <a:rect l="l" t="t" r="r" b="b"/>
              <a:pathLst>
                <a:path w="76200" h="327660">
                  <a:moveTo>
                    <a:pt x="27050" y="251078"/>
                  </a:moveTo>
                  <a:lnTo>
                    <a:pt x="0" y="251078"/>
                  </a:lnTo>
                  <a:lnTo>
                    <a:pt x="38100" y="327278"/>
                  </a:lnTo>
                  <a:lnTo>
                    <a:pt x="64325" y="274827"/>
                  </a:lnTo>
                  <a:lnTo>
                    <a:pt x="32003" y="274827"/>
                  </a:lnTo>
                  <a:lnTo>
                    <a:pt x="27050" y="269875"/>
                  </a:lnTo>
                  <a:lnTo>
                    <a:pt x="27050" y="251078"/>
                  </a:lnTo>
                  <a:close/>
                </a:path>
                <a:path w="76200" h="327660">
                  <a:moveTo>
                    <a:pt x="44195" y="0"/>
                  </a:moveTo>
                  <a:lnTo>
                    <a:pt x="32003" y="0"/>
                  </a:lnTo>
                  <a:lnTo>
                    <a:pt x="27050" y="4952"/>
                  </a:lnTo>
                  <a:lnTo>
                    <a:pt x="27050" y="269875"/>
                  </a:lnTo>
                  <a:lnTo>
                    <a:pt x="32003" y="274827"/>
                  </a:lnTo>
                  <a:lnTo>
                    <a:pt x="44195" y="274827"/>
                  </a:lnTo>
                  <a:lnTo>
                    <a:pt x="49149" y="269875"/>
                  </a:lnTo>
                  <a:lnTo>
                    <a:pt x="49149" y="4952"/>
                  </a:lnTo>
                  <a:lnTo>
                    <a:pt x="44195" y="0"/>
                  </a:lnTo>
                  <a:close/>
                </a:path>
                <a:path w="76200" h="327660">
                  <a:moveTo>
                    <a:pt x="76200" y="251078"/>
                  </a:moveTo>
                  <a:lnTo>
                    <a:pt x="49149" y="251078"/>
                  </a:lnTo>
                  <a:lnTo>
                    <a:pt x="49149" y="269875"/>
                  </a:lnTo>
                  <a:lnTo>
                    <a:pt x="44195" y="274827"/>
                  </a:lnTo>
                  <a:lnTo>
                    <a:pt x="64325" y="274827"/>
                  </a:lnTo>
                  <a:lnTo>
                    <a:pt x="76200" y="251078"/>
                  </a:lnTo>
                  <a:close/>
                </a:path>
              </a:pathLst>
            </a:custGeom>
            <a:solidFill>
              <a:srgbClr val="000000"/>
            </a:solidFill>
          </p:spPr>
          <p:txBody>
            <a:bodyPr wrap="square" lIns="0" tIns="0" rIns="0" bIns="0" rtlCol="0"/>
            <a:lstStyle/>
            <a:p>
              <a:endParaRPr kern="0">
                <a:solidFill>
                  <a:sysClr val="windowText" lastClr="000000"/>
                </a:solidFill>
              </a:endParaRPr>
            </a:p>
          </p:txBody>
        </p:sp>
        <p:pic>
          <p:nvPicPr>
            <p:cNvPr id="25" name="object 25"/>
            <p:cNvPicPr/>
            <p:nvPr/>
          </p:nvPicPr>
          <p:blipFill>
            <a:blip r:embed="rId5" cstate="print"/>
            <a:stretch>
              <a:fillRect/>
            </a:stretch>
          </p:blipFill>
          <p:spPr>
            <a:xfrm>
              <a:off x="6244589" y="2771419"/>
              <a:ext cx="224091" cy="474700"/>
            </a:xfrm>
            <a:prstGeom prst="rect">
              <a:avLst/>
            </a:prstGeom>
          </p:spPr>
        </p:pic>
        <p:sp>
          <p:nvSpPr>
            <p:cNvPr id="26" name="object 26"/>
            <p:cNvSpPr/>
            <p:nvPr/>
          </p:nvSpPr>
          <p:spPr>
            <a:xfrm>
              <a:off x="6321932" y="2785109"/>
              <a:ext cx="76200" cy="327660"/>
            </a:xfrm>
            <a:custGeom>
              <a:avLst/>
              <a:gdLst/>
              <a:ahLst/>
              <a:cxnLst/>
              <a:rect l="l" t="t" r="r" b="b"/>
              <a:pathLst>
                <a:path w="76200" h="327660">
                  <a:moveTo>
                    <a:pt x="27050" y="251078"/>
                  </a:moveTo>
                  <a:lnTo>
                    <a:pt x="0" y="251078"/>
                  </a:lnTo>
                  <a:lnTo>
                    <a:pt x="38100" y="327278"/>
                  </a:lnTo>
                  <a:lnTo>
                    <a:pt x="64325" y="274827"/>
                  </a:lnTo>
                  <a:lnTo>
                    <a:pt x="32003" y="274827"/>
                  </a:lnTo>
                  <a:lnTo>
                    <a:pt x="27050" y="269875"/>
                  </a:lnTo>
                  <a:lnTo>
                    <a:pt x="27050" y="251078"/>
                  </a:lnTo>
                  <a:close/>
                </a:path>
                <a:path w="76200" h="327660">
                  <a:moveTo>
                    <a:pt x="44195" y="0"/>
                  </a:moveTo>
                  <a:lnTo>
                    <a:pt x="32003" y="0"/>
                  </a:lnTo>
                  <a:lnTo>
                    <a:pt x="27050" y="4952"/>
                  </a:lnTo>
                  <a:lnTo>
                    <a:pt x="27050" y="269875"/>
                  </a:lnTo>
                  <a:lnTo>
                    <a:pt x="32003" y="274827"/>
                  </a:lnTo>
                  <a:lnTo>
                    <a:pt x="44195" y="274827"/>
                  </a:lnTo>
                  <a:lnTo>
                    <a:pt x="49149" y="269875"/>
                  </a:lnTo>
                  <a:lnTo>
                    <a:pt x="49149" y="4952"/>
                  </a:lnTo>
                  <a:lnTo>
                    <a:pt x="44195" y="0"/>
                  </a:lnTo>
                  <a:close/>
                </a:path>
                <a:path w="76200" h="327660">
                  <a:moveTo>
                    <a:pt x="76200" y="251078"/>
                  </a:moveTo>
                  <a:lnTo>
                    <a:pt x="49149" y="251078"/>
                  </a:lnTo>
                  <a:lnTo>
                    <a:pt x="49149" y="269875"/>
                  </a:lnTo>
                  <a:lnTo>
                    <a:pt x="44195" y="274827"/>
                  </a:lnTo>
                  <a:lnTo>
                    <a:pt x="64325" y="274827"/>
                  </a:lnTo>
                  <a:lnTo>
                    <a:pt x="76200" y="251078"/>
                  </a:lnTo>
                  <a:close/>
                </a:path>
              </a:pathLst>
            </a:custGeom>
            <a:solidFill>
              <a:srgbClr val="000000"/>
            </a:solidFill>
          </p:spPr>
          <p:txBody>
            <a:bodyPr wrap="square" lIns="0" tIns="0" rIns="0" bIns="0" rtlCol="0"/>
            <a:lstStyle/>
            <a:p>
              <a:endParaRPr kern="0">
                <a:solidFill>
                  <a:sysClr val="windowText" lastClr="000000"/>
                </a:solidFill>
              </a:endParaRPr>
            </a:p>
          </p:txBody>
        </p:sp>
        <p:pic>
          <p:nvPicPr>
            <p:cNvPr id="27" name="object 27"/>
            <p:cNvPicPr/>
            <p:nvPr/>
          </p:nvPicPr>
          <p:blipFill>
            <a:blip r:embed="rId5" cstate="print"/>
            <a:stretch>
              <a:fillRect/>
            </a:stretch>
          </p:blipFill>
          <p:spPr>
            <a:xfrm>
              <a:off x="6610350" y="2771419"/>
              <a:ext cx="224091" cy="474700"/>
            </a:xfrm>
            <a:prstGeom prst="rect">
              <a:avLst/>
            </a:prstGeom>
          </p:spPr>
        </p:pic>
        <p:sp>
          <p:nvSpPr>
            <p:cNvPr id="28" name="object 28"/>
            <p:cNvSpPr/>
            <p:nvPr/>
          </p:nvSpPr>
          <p:spPr>
            <a:xfrm>
              <a:off x="6687692" y="2785109"/>
              <a:ext cx="76200" cy="327660"/>
            </a:xfrm>
            <a:custGeom>
              <a:avLst/>
              <a:gdLst/>
              <a:ahLst/>
              <a:cxnLst/>
              <a:rect l="l" t="t" r="r" b="b"/>
              <a:pathLst>
                <a:path w="76200" h="327660">
                  <a:moveTo>
                    <a:pt x="27050" y="251078"/>
                  </a:moveTo>
                  <a:lnTo>
                    <a:pt x="0" y="251078"/>
                  </a:lnTo>
                  <a:lnTo>
                    <a:pt x="38100" y="327278"/>
                  </a:lnTo>
                  <a:lnTo>
                    <a:pt x="64325" y="274827"/>
                  </a:lnTo>
                  <a:lnTo>
                    <a:pt x="32003" y="274827"/>
                  </a:lnTo>
                  <a:lnTo>
                    <a:pt x="27050" y="269875"/>
                  </a:lnTo>
                  <a:lnTo>
                    <a:pt x="27050" y="251078"/>
                  </a:lnTo>
                  <a:close/>
                </a:path>
                <a:path w="76200" h="327660">
                  <a:moveTo>
                    <a:pt x="44196" y="0"/>
                  </a:moveTo>
                  <a:lnTo>
                    <a:pt x="32003" y="0"/>
                  </a:lnTo>
                  <a:lnTo>
                    <a:pt x="27050" y="4952"/>
                  </a:lnTo>
                  <a:lnTo>
                    <a:pt x="27050" y="269875"/>
                  </a:lnTo>
                  <a:lnTo>
                    <a:pt x="32003" y="274827"/>
                  </a:lnTo>
                  <a:lnTo>
                    <a:pt x="44196" y="274827"/>
                  </a:lnTo>
                  <a:lnTo>
                    <a:pt x="49149" y="269875"/>
                  </a:lnTo>
                  <a:lnTo>
                    <a:pt x="49149" y="4952"/>
                  </a:lnTo>
                  <a:lnTo>
                    <a:pt x="44196" y="0"/>
                  </a:lnTo>
                  <a:close/>
                </a:path>
                <a:path w="76200" h="327660">
                  <a:moveTo>
                    <a:pt x="76200" y="251078"/>
                  </a:moveTo>
                  <a:lnTo>
                    <a:pt x="49149" y="251078"/>
                  </a:lnTo>
                  <a:lnTo>
                    <a:pt x="49149" y="269875"/>
                  </a:lnTo>
                  <a:lnTo>
                    <a:pt x="44196" y="274827"/>
                  </a:lnTo>
                  <a:lnTo>
                    <a:pt x="64325" y="274827"/>
                  </a:lnTo>
                  <a:lnTo>
                    <a:pt x="76200" y="251078"/>
                  </a:lnTo>
                  <a:close/>
                </a:path>
              </a:pathLst>
            </a:custGeom>
            <a:solidFill>
              <a:srgbClr val="000000"/>
            </a:solidFill>
          </p:spPr>
          <p:txBody>
            <a:bodyPr wrap="square" lIns="0" tIns="0" rIns="0" bIns="0" rtlCol="0"/>
            <a:lstStyle/>
            <a:p>
              <a:endParaRPr kern="0">
                <a:solidFill>
                  <a:sysClr val="windowText" lastClr="000000"/>
                </a:solidFill>
              </a:endParaRPr>
            </a:p>
          </p:txBody>
        </p:sp>
        <p:pic>
          <p:nvPicPr>
            <p:cNvPr id="29" name="object 29"/>
            <p:cNvPicPr/>
            <p:nvPr/>
          </p:nvPicPr>
          <p:blipFill>
            <a:blip r:embed="rId5" cstate="print"/>
            <a:stretch>
              <a:fillRect/>
            </a:stretch>
          </p:blipFill>
          <p:spPr>
            <a:xfrm>
              <a:off x="6975347" y="2771419"/>
              <a:ext cx="224091" cy="474700"/>
            </a:xfrm>
            <a:prstGeom prst="rect">
              <a:avLst/>
            </a:prstGeom>
          </p:spPr>
        </p:pic>
        <p:sp>
          <p:nvSpPr>
            <p:cNvPr id="30" name="object 30"/>
            <p:cNvSpPr/>
            <p:nvPr/>
          </p:nvSpPr>
          <p:spPr>
            <a:xfrm>
              <a:off x="7052690" y="2785109"/>
              <a:ext cx="76200" cy="327660"/>
            </a:xfrm>
            <a:custGeom>
              <a:avLst/>
              <a:gdLst/>
              <a:ahLst/>
              <a:cxnLst/>
              <a:rect l="l" t="t" r="r" b="b"/>
              <a:pathLst>
                <a:path w="76200" h="327660">
                  <a:moveTo>
                    <a:pt x="27050" y="251078"/>
                  </a:moveTo>
                  <a:lnTo>
                    <a:pt x="0" y="251078"/>
                  </a:lnTo>
                  <a:lnTo>
                    <a:pt x="38100" y="327278"/>
                  </a:lnTo>
                  <a:lnTo>
                    <a:pt x="64325" y="274827"/>
                  </a:lnTo>
                  <a:lnTo>
                    <a:pt x="32003" y="274827"/>
                  </a:lnTo>
                  <a:lnTo>
                    <a:pt x="27050" y="269875"/>
                  </a:lnTo>
                  <a:lnTo>
                    <a:pt x="27050" y="251078"/>
                  </a:lnTo>
                  <a:close/>
                </a:path>
                <a:path w="76200" h="327660">
                  <a:moveTo>
                    <a:pt x="44195" y="0"/>
                  </a:moveTo>
                  <a:lnTo>
                    <a:pt x="32003" y="0"/>
                  </a:lnTo>
                  <a:lnTo>
                    <a:pt x="27050" y="4952"/>
                  </a:lnTo>
                  <a:lnTo>
                    <a:pt x="27050" y="269875"/>
                  </a:lnTo>
                  <a:lnTo>
                    <a:pt x="32003" y="274827"/>
                  </a:lnTo>
                  <a:lnTo>
                    <a:pt x="44195" y="274827"/>
                  </a:lnTo>
                  <a:lnTo>
                    <a:pt x="49149" y="269875"/>
                  </a:lnTo>
                  <a:lnTo>
                    <a:pt x="49149" y="4952"/>
                  </a:lnTo>
                  <a:lnTo>
                    <a:pt x="44195" y="0"/>
                  </a:lnTo>
                  <a:close/>
                </a:path>
                <a:path w="76200" h="327660">
                  <a:moveTo>
                    <a:pt x="76200" y="251078"/>
                  </a:moveTo>
                  <a:lnTo>
                    <a:pt x="49149" y="251078"/>
                  </a:lnTo>
                  <a:lnTo>
                    <a:pt x="49149" y="269875"/>
                  </a:lnTo>
                  <a:lnTo>
                    <a:pt x="44195" y="274827"/>
                  </a:lnTo>
                  <a:lnTo>
                    <a:pt x="64325" y="274827"/>
                  </a:lnTo>
                  <a:lnTo>
                    <a:pt x="76200" y="251078"/>
                  </a:lnTo>
                  <a:close/>
                </a:path>
              </a:pathLst>
            </a:custGeom>
            <a:solidFill>
              <a:srgbClr val="000000"/>
            </a:solidFill>
          </p:spPr>
          <p:txBody>
            <a:bodyPr wrap="square" lIns="0" tIns="0" rIns="0" bIns="0" rtlCol="0"/>
            <a:lstStyle/>
            <a:p>
              <a:endParaRPr kern="0">
                <a:solidFill>
                  <a:sysClr val="windowText" lastClr="000000"/>
                </a:solidFill>
              </a:endParaRPr>
            </a:p>
          </p:txBody>
        </p:sp>
        <p:pic>
          <p:nvPicPr>
            <p:cNvPr id="31" name="object 31"/>
            <p:cNvPicPr/>
            <p:nvPr/>
          </p:nvPicPr>
          <p:blipFill>
            <a:blip r:embed="rId5" cstate="print"/>
            <a:stretch>
              <a:fillRect/>
            </a:stretch>
          </p:blipFill>
          <p:spPr>
            <a:xfrm>
              <a:off x="7319771" y="2771419"/>
              <a:ext cx="224091" cy="474700"/>
            </a:xfrm>
            <a:prstGeom prst="rect">
              <a:avLst/>
            </a:prstGeom>
          </p:spPr>
        </p:pic>
        <p:sp>
          <p:nvSpPr>
            <p:cNvPr id="32" name="object 32"/>
            <p:cNvSpPr/>
            <p:nvPr/>
          </p:nvSpPr>
          <p:spPr>
            <a:xfrm>
              <a:off x="7397114" y="2785109"/>
              <a:ext cx="76200" cy="327660"/>
            </a:xfrm>
            <a:custGeom>
              <a:avLst/>
              <a:gdLst/>
              <a:ahLst/>
              <a:cxnLst/>
              <a:rect l="l" t="t" r="r" b="b"/>
              <a:pathLst>
                <a:path w="76200" h="327660">
                  <a:moveTo>
                    <a:pt x="27050" y="251078"/>
                  </a:moveTo>
                  <a:lnTo>
                    <a:pt x="0" y="251078"/>
                  </a:lnTo>
                  <a:lnTo>
                    <a:pt x="38100" y="327278"/>
                  </a:lnTo>
                  <a:lnTo>
                    <a:pt x="64325" y="274827"/>
                  </a:lnTo>
                  <a:lnTo>
                    <a:pt x="32003" y="274827"/>
                  </a:lnTo>
                  <a:lnTo>
                    <a:pt x="27050" y="269875"/>
                  </a:lnTo>
                  <a:lnTo>
                    <a:pt x="27050" y="251078"/>
                  </a:lnTo>
                  <a:close/>
                </a:path>
                <a:path w="76200" h="327660">
                  <a:moveTo>
                    <a:pt x="44195" y="0"/>
                  </a:moveTo>
                  <a:lnTo>
                    <a:pt x="32003" y="0"/>
                  </a:lnTo>
                  <a:lnTo>
                    <a:pt x="27050" y="4952"/>
                  </a:lnTo>
                  <a:lnTo>
                    <a:pt x="27050" y="269875"/>
                  </a:lnTo>
                  <a:lnTo>
                    <a:pt x="32003" y="274827"/>
                  </a:lnTo>
                  <a:lnTo>
                    <a:pt x="44195" y="274827"/>
                  </a:lnTo>
                  <a:lnTo>
                    <a:pt x="49149" y="269875"/>
                  </a:lnTo>
                  <a:lnTo>
                    <a:pt x="49149" y="4952"/>
                  </a:lnTo>
                  <a:lnTo>
                    <a:pt x="44195" y="0"/>
                  </a:lnTo>
                  <a:close/>
                </a:path>
                <a:path w="76200" h="327660">
                  <a:moveTo>
                    <a:pt x="76200" y="251078"/>
                  </a:moveTo>
                  <a:lnTo>
                    <a:pt x="49149" y="251078"/>
                  </a:lnTo>
                  <a:lnTo>
                    <a:pt x="49149" y="269875"/>
                  </a:lnTo>
                  <a:lnTo>
                    <a:pt x="44195" y="274827"/>
                  </a:lnTo>
                  <a:lnTo>
                    <a:pt x="64325" y="274827"/>
                  </a:lnTo>
                  <a:lnTo>
                    <a:pt x="76200" y="251078"/>
                  </a:lnTo>
                  <a:close/>
                </a:path>
              </a:pathLst>
            </a:custGeom>
            <a:solidFill>
              <a:srgbClr val="000000"/>
            </a:solidFill>
          </p:spPr>
          <p:txBody>
            <a:bodyPr wrap="square" lIns="0" tIns="0" rIns="0" bIns="0" rtlCol="0"/>
            <a:lstStyle/>
            <a:p>
              <a:endParaRPr kern="0">
                <a:solidFill>
                  <a:sysClr val="windowText" lastClr="000000"/>
                </a:solidFill>
              </a:endParaRPr>
            </a:p>
          </p:txBody>
        </p:sp>
        <p:pic>
          <p:nvPicPr>
            <p:cNvPr id="33" name="object 33"/>
            <p:cNvPicPr/>
            <p:nvPr/>
          </p:nvPicPr>
          <p:blipFill>
            <a:blip r:embed="rId2" cstate="print"/>
            <a:stretch>
              <a:fillRect/>
            </a:stretch>
          </p:blipFill>
          <p:spPr>
            <a:xfrm>
              <a:off x="4849367" y="2765315"/>
              <a:ext cx="2628899" cy="92692"/>
            </a:xfrm>
            <a:prstGeom prst="rect">
              <a:avLst/>
            </a:prstGeom>
          </p:spPr>
        </p:pic>
        <p:sp>
          <p:nvSpPr>
            <p:cNvPr id="34" name="object 34"/>
            <p:cNvSpPr/>
            <p:nvPr/>
          </p:nvSpPr>
          <p:spPr>
            <a:xfrm>
              <a:off x="4899278" y="2790062"/>
              <a:ext cx="2536190" cy="0"/>
            </a:xfrm>
            <a:custGeom>
              <a:avLst/>
              <a:gdLst/>
              <a:ahLst/>
              <a:cxnLst/>
              <a:rect l="l" t="t" r="r" b="b"/>
              <a:pathLst>
                <a:path w="2536190">
                  <a:moveTo>
                    <a:pt x="0" y="0"/>
                  </a:moveTo>
                  <a:lnTo>
                    <a:pt x="2535809" y="0"/>
                  </a:lnTo>
                </a:path>
              </a:pathLst>
            </a:custGeom>
            <a:ln w="22098">
              <a:solidFill>
                <a:srgbClr val="000000"/>
              </a:solidFill>
            </a:ln>
          </p:spPr>
          <p:txBody>
            <a:bodyPr wrap="square" lIns="0" tIns="0" rIns="0" bIns="0" rtlCol="0"/>
            <a:lstStyle/>
            <a:p>
              <a:endParaRPr kern="0">
                <a:solidFill>
                  <a:sysClr val="windowText" lastClr="000000"/>
                </a:solidFill>
              </a:endParaRPr>
            </a:p>
          </p:txBody>
        </p:sp>
      </p:grpSp>
      <p:sp>
        <p:nvSpPr>
          <p:cNvPr id="35" name="object 35"/>
          <p:cNvSpPr txBox="1"/>
          <p:nvPr/>
        </p:nvSpPr>
        <p:spPr>
          <a:xfrm>
            <a:off x="4256025" y="2613958"/>
            <a:ext cx="632295" cy="320601"/>
          </a:xfrm>
          <a:prstGeom prst="rect">
            <a:avLst/>
          </a:prstGeom>
        </p:spPr>
        <p:txBody>
          <a:bodyPr vert="horz" wrap="square" lIns="0" tIns="12700" rIns="0" bIns="0" rtlCol="0">
            <a:spAutoFit/>
          </a:bodyPr>
          <a:lstStyle/>
          <a:p>
            <a:pPr marL="12700">
              <a:spcBef>
                <a:spcPts val="100"/>
              </a:spcBef>
            </a:pPr>
            <a:r>
              <a:rPr sz="2000" kern="0" dirty="0">
                <a:solidFill>
                  <a:sysClr val="windowText" lastClr="000000"/>
                </a:solidFill>
                <a:latin typeface="Times New Roman"/>
                <a:cs typeface="Times New Roman"/>
              </a:rPr>
              <a:t>3 </a:t>
            </a:r>
            <a:r>
              <a:rPr sz="2000" kern="0" spc="-10" dirty="0">
                <a:solidFill>
                  <a:sysClr val="windowText" lastClr="000000"/>
                </a:solidFill>
                <a:latin typeface="Times New Roman"/>
                <a:cs typeface="Times New Roman"/>
              </a:rPr>
              <a:t>k/ft.</a:t>
            </a:r>
            <a:endParaRPr sz="2000" kern="0">
              <a:solidFill>
                <a:sysClr val="windowText" lastClr="000000"/>
              </a:solidFill>
              <a:latin typeface="Times New Roman"/>
              <a:cs typeface="Times New Roman"/>
            </a:endParaRPr>
          </a:p>
        </p:txBody>
      </p:sp>
      <p:sp>
        <p:nvSpPr>
          <p:cNvPr id="36" name="Slide Number Placeholder 35"/>
          <p:cNvSpPr>
            <a:spLocks noGrp="1"/>
          </p:cNvSpPr>
          <p:nvPr>
            <p:ph type="sldNum" sz="quarter" idx="7"/>
          </p:nvPr>
        </p:nvSpPr>
        <p:spPr>
          <a:xfrm>
            <a:off x="8775954" y="6377984"/>
            <a:ext cx="2803430" cy="276999"/>
          </a:xfrm>
          <a:prstGeom prst="rect">
            <a:avLst/>
          </a:prstGeom>
        </p:spPr>
        <p:txBody>
          <a:bodyPr wrap="square" lIns="0" tIns="0" rIns="0" bIns="0">
            <a:spAutoFit/>
          </a:bodyPr>
          <a:lstStyle>
            <a:defPPr>
              <a:defRPr lang="en-US"/>
            </a:defPPr>
            <a:lvl1pPr marL="0" algn="r" defTabSz="914293" rtl="0" eaLnBrk="1" latinLnBrk="0" hangingPunct="1">
              <a:defRPr sz="1800" kern="1200">
                <a:solidFill>
                  <a:schemeClr val="tx1">
                    <a:tint val="75000"/>
                  </a:schemeClr>
                </a:solidFill>
                <a:latin typeface="+mn-lt"/>
                <a:ea typeface="+mn-ea"/>
                <a:cs typeface="+mn-cs"/>
              </a:defRPr>
            </a:lvl1pPr>
            <a:lvl2pPr marL="457146" algn="l" defTabSz="914293" rtl="0" eaLnBrk="1" latinLnBrk="0" hangingPunct="1">
              <a:defRPr sz="1800" kern="1200">
                <a:solidFill>
                  <a:schemeClr val="tx1"/>
                </a:solidFill>
                <a:latin typeface="+mn-lt"/>
                <a:ea typeface="+mn-ea"/>
                <a:cs typeface="+mn-cs"/>
              </a:defRPr>
            </a:lvl2pPr>
            <a:lvl3pPr marL="914293" algn="l" defTabSz="914293" rtl="0" eaLnBrk="1" latinLnBrk="0" hangingPunct="1">
              <a:defRPr sz="1800" kern="1200">
                <a:solidFill>
                  <a:schemeClr val="tx1"/>
                </a:solidFill>
                <a:latin typeface="+mn-lt"/>
                <a:ea typeface="+mn-ea"/>
                <a:cs typeface="+mn-cs"/>
              </a:defRPr>
            </a:lvl3pPr>
            <a:lvl4pPr marL="1371440" algn="l" defTabSz="914293" rtl="0" eaLnBrk="1" latinLnBrk="0" hangingPunct="1">
              <a:defRPr sz="1800" kern="1200">
                <a:solidFill>
                  <a:schemeClr val="tx1"/>
                </a:solidFill>
                <a:latin typeface="+mn-lt"/>
                <a:ea typeface="+mn-ea"/>
                <a:cs typeface="+mn-cs"/>
              </a:defRPr>
            </a:lvl4pPr>
            <a:lvl5pPr marL="1828587" algn="l" defTabSz="914293" rtl="0" eaLnBrk="1" latinLnBrk="0" hangingPunct="1">
              <a:defRPr sz="1800" kern="1200">
                <a:solidFill>
                  <a:schemeClr val="tx1"/>
                </a:solidFill>
                <a:latin typeface="+mn-lt"/>
                <a:ea typeface="+mn-ea"/>
                <a:cs typeface="+mn-cs"/>
              </a:defRPr>
            </a:lvl5pPr>
            <a:lvl6pPr marL="2285733" algn="l" defTabSz="914293" rtl="0" eaLnBrk="1" latinLnBrk="0" hangingPunct="1">
              <a:defRPr sz="1800" kern="1200">
                <a:solidFill>
                  <a:schemeClr val="tx1"/>
                </a:solidFill>
                <a:latin typeface="+mn-lt"/>
                <a:ea typeface="+mn-ea"/>
                <a:cs typeface="+mn-cs"/>
              </a:defRPr>
            </a:lvl6pPr>
            <a:lvl7pPr marL="2742880" algn="l" defTabSz="914293" rtl="0" eaLnBrk="1" latinLnBrk="0" hangingPunct="1">
              <a:defRPr sz="1800" kern="1200">
                <a:solidFill>
                  <a:schemeClr val="tx1"/>
                </a:solidFill>
                <a:latin typeface="+mn-lt"/>
                <a:ea typeface="+mn-ea"/>
                <a:cs typeface="+mn-cs"/>
              </a:defRPr>
            </a:lvl7pPr>
            <a:lvl8pPr marL="3200026" algn="l" defTabSz="914293" rtl="0" eaLnBrk="1" latinLnBrk="0" hangingPunct="1">
              <a:defRPr sz="1800" kern="1200">
                <a:solidFill>
                  <a:schemeClr val="tx1"/>
                </a:solidFill>
                <a:latin typeface="+mn-lt"/>
                <a:ea typeface="+mn-ea"/>
                <a:cs typeface="+mn-cs"/>
              </a:defRPr>
            </a:lvl8pPr>
            <a:lvl9pPr marL="3657173" algn="l" defTabSz="914293" rtl="0" eaLnBrk="1" latinLnBrk="0" hangingPunct="1">
              <a:defRPr sz="1800" kern="1200">
                <a:solidFill>
                  <a:schemeClr val="tx1"/>
                </a:solidFill>
                <a:latin typeface="+mn-lt"/>
                <a:ea typeface="+mn-ea"/>
                <a:cs typeface="+mn-cs"/>
              </a:defRPr>
            </a:lvl9pPr>
          </a:lstStyle>
          <a:p>
            <a:fld id="{B6F15528-21DE-4FAA-801E-634DDDAF4B2B}" type="slidenum">
              <a:rPr lang="en-US" smtClean="0">
                <a:solidFill>
                  <a:prstClr val="black">
                    <a:tint val="75000"/>
                  </a:prstClr>
                </a:solidFill>
              </a:rPr>
              <a:pPr/>
              <a:t>46</a:t>
            </a:fld>
            <a:endParaRPr lang="en-US">
              <a:solidFill>
                <a:prstClr val="black">
                  <a:tint val="75000"/>
                </a:prstClr>
              </a:solidFill>
            </a:endParaRPr>
          </a:p>
        </p:txBody>
      </p:sp>
    </p:spTree>
    <p:extLst>
      <p:ext uri="{BB962C8B-B14F-4D97-AF65-F5344CB8AC3E}">
        <p14:creationId xmlns:p14="http://schemas.microsoft.com/office/powerpoint/2010/main" val="36019172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3694" y="251524"/>
            <a:ext cx="1142702" cy="1367041"/>
          </a:xfrm>
          <a:prstGeom prst="rect">
            <a:avLst/>
          </a:prstGeom>
        </p:spPr>
        <p:txBody>
          <a:bodyPr vert="horz" wrap="square" lIns="0" tIns="12700" rIns="0" bIns="0" rtlCol="0" anchor="ctr">
            <a:spAutoFit/>
          </a:bodyPr>
          <a:lstStyle/>
          <a:p>
            <a:pPr marL="12700">
              <a:lnSpc>
                <a:spcPct val="100000"/>
              </a:lnSpc>
              <a:spcBef>
                <a:spcPts val="100"/>
              </a:spcBef>
            </a:pPr>
            <a:r>
              <a:rPr spc="-10" dirty="0">
                <a:solidFill>
                  <a:srgbClr val="00AF50"/>
                </a:solidFill>
              </a:rPr>
              <a:t>Solution:</a:t>
            </a:r>
          </a:p>
        </p:txBody>
      </p:sp>
      <p:pic>
        <p:nvPicPr>
          <p:cNvPr id="3" name="object 3"/>
          <p:cNvPicPr/>
          <p:nvPr/>
        </p:nvPicPr>
        <p:blipFill>
          <a:blip r:embed="rId2" cstate="print"/>
          <a:stretch>
            <a:fillRect/>
          </a:stretch>
        </p:blipFill>
        <p:spPr>
          <a:xfrm>
            <a:off x="4634892" y="2910095"/>
            <a:ext cx="2628215" cy="92692"/>
          </a:xfrm>
          <a:prstGeom prst="rect">
            <a:avLst/>
          </a:prstGeom>
        </p:spPr>
      </p:pic>
      <p:grpSp>
        <p:nvGrpSpPr>
          <p:cNvPr id="4" name="object 4"/>
          <p:cNvGrpSpPr/>
          <p:nvPr/>
        </p:nvGrpSpPr>
        <p:grpSpPr>
          <a:xfrm>
            <a:off x="7103863" y="1466097"/>
            <a:ext cx="224096" cy="484505"/>
            <a:chOff x="7104126" y="1466049"/>
            <a:chExt cx="224154" cy="484505"/>
          </a:xfrm>
        </p:grpSpPr>
        <p:pic>
          <p:nvPicPr>
            <p:cNvPr id="5" name="object 5"/>
            <p:cNvPicPr/>
            <p:nvPr/>
          </p:nvPicPr>
          <p:blipFill>
            <a:blip r:embed="rId3" cstate="print"/>
            <a:stretch>
              <a:fillRect/>
            </a:stretch>
          </p:blipFill>
          <p:spPr>
            <a:xfrm>
              <a:off x="7104126" y="1466049"/>
              <a:ext cx="224091" cy="483908"/>
            </a:xfrm>
            <a:prstGeom prst="rect">
              <a:avLst/>
            </a:prstGeom>
          </p:spPr>
        </p:pic>
        <p:sp>
          <p:nvSpPr>
            <p:cNvPr id="6" name="object 6"/>
            <p:cNvSpPr/>
            <p:nvPr/>
          </p:nvSpPr>
          <p:spPr>
            <a:xfrm>
              <a:off x="7181469" y="1556384"/>
              <a:ext cx="76200" cy="335915"/>
            </a:xfrm>
            <a:custGeom>
              <a:avLst/>
              <a:gdLst/>
              <a:ahLst/>
              <a:cxnLst/>
              <a:rect l="l" t="t" r="r" b="b"/>
              <a:pathLst>
                <a:path w="76200" h="335914">
                  <a:moveTo>
                    <a:pt x="44196" y="52450"/>
                  </a:moveTo>
                  <a:lnTo>
                    <a:pt x="32003" y="52450"/>
                  </a:lnTo>
                  <a:lnTo>
                    <a:pt x="27050" y="57403"/>
                  </a:lnTo>
                  <a:lnTo>
                    <a:pt x="27050" y="330962"/>
                  </a:lnTo>
                  <a:lnTo>
                    <a:pt x="32003" y="335914"/>
                  </a:lnTo>
                  <a:lnTo>
                    <a:pt x="44196" y="335914"/>
                  </a:lnTo>
                  <a:lnTo>
                    <a:pt x="49149" y="330962"/>
                  </a:lnTo>
                  <a:lnTo>
                    <a:pt x="49149" y="57403"/>
                  </a:lnTo>
                  <a:lnTo>
                    <a:pt x="44196" y="52450"/>
                  </a:lnTo>
                  <a:close/>
                </a:path>
                <a:path w="76200" h="335914">
                  <a:moveTo>
                    <a:pt x="38100" y="0"/>
                  </a:moveTo>
                  <a:lnTo>
                    <a:pt x="0" y="76200"/>
                  </a:lnTo>
                  <a:lnTo>
                    <a:pt x="27050" y="76200"/>
                  </a:lnTo>
                  <a:lnTo>
                    <a:pt x="27050" y="57403"/>
                  </a:lnTo>
                  <a:lnTo>
                    <a:pt x="32003" y="52450"/>
                  </a:lnTo>
                  <a:lnTo>
                    <a:pt x="64325" y="52450"/>
                  </a:lnTo>
                  <a:lnTo>
                    <a:pt x="38100" y="0"/>
                  </a:lnTo>
                  <a:close/>
                </a:path>
                <a:path w="76200" h="335914">
                  <a:moveTo>
                    <a:pt x="64325" y="52450"/>
                  </a:moveTo>
                  <a:lnTo>
                    <a:pt x="44196" y="52450"/>
                  </a:lnTo>
                  <a:lnTo>
                    <a:pt x="49149" y="57403"/>
                  </a:lnTo>
                  <a:lnTo>
                    <a:pt x="49149" y="76200"/>
                  </a:lnTo>
                  <a:lnTo>
                    <a:pt x="76200" y="76200"/>
                  </a:lnTo>
                  <a:lnTo>
                    <a:pt x="64325" y="52450"/>
                  </a:lnTo>
                  <a:close/>
                </a:path>
              </a:pathLst>
            </a:custGeom>
            <a:solidFill>
              <a:srgbClr val="000000"/>
            </a:solidFill>
          </p:spPr>
          <p:txBody>
            <a:bodyPr wrap="square" lIns="0" tIns="0" rIns="0" bIns="0" rtlCol="0"/>
            <a:lstStyle/>
            <a:p>
              <a:endParaRPr kern="0">
                <a:solidFill>
                  <a:sysClr val="windowText" lastClr="000000"/>
                </a:solidFill>
              </a:endParaRPr>
            </a:p>
          </p:txBody>
        </p:sp>
      </p:grpSp>
      <p:sp>
        <p:nvSpPr>
          <p:cNvPr id="7" name="object 7"/>
          <p:cNvSpPr txBox="1"/>
          <p:nvPr/>
        </p:nvSpPr>
        <p:spPr>
          <a:xfrm>
            <a:off x="6692238" y="1888492"/>
            <a:ext cx="1046207" cy="289823"/>
          </a:xfrm>
          <a:prstGeom prst="rect">
            <a:avLst/>
          </a:prstGeom>
        </p:spPr>
        <p:txBody>
          <a:bodyPr vert="horz" wrap="square" lIns="0" tIns="12700" rIns="0" bIns="0" rtlCol="0">
            <a:spAutoFit/>
          </a:bodyPr>
          <a:lstStyle/>
          <a:p>
            <a:pPr marL="38100">
              <a:spcBef>
                <a:spcPts val="100"/>
              </a:spcBef>
            </a:pPr>
            <a:r>
              <a:rPr kern="0" spc="85" dirty="0">
                <a:solidFill>
                  <a:sysClr val="windowText" lastClr="000000"/>
                </a:solidFill>
                <a:latin typeface="Cambria Math"/>
                <a:cs typeface="Cambria Math"/>
              </a:rPr>
              <a:t>R</a:t>
            </a:r>
            <a:r>
              <a:rPr sz="1950" kern="0" spc="127" baseline="-14957" dirty="0">
                <a:solidFill>
                  <a:sysClr val="windowText" lastClr="000000"/>
                </a:solidFill>
                <a:latin typeface="Cambria Math"/>
                <a:cs typeface="Cambria Math"/>
              </a:rPr>
              <a:t>A</a:t>
            </a:r>
            <a:r>
              <a:rPr sz="1950" kern="0" spc="337" baseline="-14957" dirty="0">
                <a:solidFill>
                  <a:sysClr val="windowText" lastClr="000000"/>
                </a:solidFill>
                <a:latin typeface="Cambria Math"/>
                <a:cs typeface="Cambria Math"/>
              </a:rPr>
              <a:t> </a:t>
            </a:r>
            <a:r>
              <a:rPr kern="0" dirty="0">
                <a:solidFill>
                  <a:sysClr val="windowText" lastClr="000000"/>
                </a:solidFill>
                <a:latin typeface="Times New Roman"/>
                <a:cs typeface="Times New Roman"/>
              </a:rPr>
              <a:t>= 15</a:t>
            </a:r>
            <a:r>
              <a:rPr kern="0" spc="5" dirty="0">
                <a:solidFill>
                  <a:sysClr val="windowText" lastClr="000000"/>
                </a:solidFill>
                <a:latin typeface="Times New Roman"/>
                <a:cs typeface="Times New Roman"/>
              </a:rPr>
              <a:t>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8" name="object 8"/>
          <p:cNvSpPr txBox="1"/>
          <p:nvPr/>
        </p:nvSpPr>
        <p:spPr>
          <a:xfrm>
            <a:off x="10310799" y="2182622"/>
            <a:ext cx="168231" cy="259686"/>
          </a:xfrm>
          <a:prstGeom prst="rect">
            <a:avLst/>
          </a:prstGeom>
        </p:spPr>
        <p:txBody>
          <a:bodyPr vert="horz" wrap="square" lIns="0" tIns="13335" rIns="0" bIns="0" rtlCol="0">
            <a:spAutoFit/>
          </a:bodyPr>
          <a:lstStyle/>
          <a:p>
            <a:pPr marL="12700">
              <a:spcBef>
                <a:spcPts val="105"/>
              </a:spcBef>
            </a:pPr>
            <a:r>
              <a:rPr sz="1600" kern="0" spc="70" dirty="0">
                <a:solidFill>
                  <a:srgbClr val="404040"/>
                </a:solidFill>
                <a:latin typeface="Cambria Math"/>
                <a:cs typeface="Cambria Math"/>
              </a:rPr>
              <a:t>A</a:t>
            </a:r>
            <a:endParaRPr sz="1600" kern="0">
              <a:solidFill>
                <a:sysClr val="windowText" lastClr="000000"/>
              </a:solidFill>
              <a:latin typeface="Cambria Math"/>
              <a:cs typeface="Cambria Math"/>
            </a:endParaRPr>
          </a:p>
        </p:txBody>
      </p:sp>
      <p:sp>
        <p:nvSpPr>
          <p:cNvPr id="9" name="object 9"/>
          <p:cNvSpPr txBox="1"/>
          <p:nvPr/>
        </p:nvSpPr>
        <p:spPr>
          <a:xfrm>
            <a:off x="8912156" y="1563403"/>
            <a:ext cx="2039723" cy="843180"/>
          </a:xfrm>
          <a:prstGeom prst="rect">
            <a:avLst/>
          </a:prstGeom>
        </p:spPr>
        <p:txBody>
          <a:bodyPr vert="horz" wrap="square" lIns="0" tIns="88265" rIns="0" bIns="0" rtlCol="0">
            <a:spAutoFit/>
          </a:bodyPr>
          <a:lstStyle/>
          <a:p>
            <a:pPr marL="50800">
              <a:spcBef>
                <a:spcPts val="695"/>
              </a:spcBef>
            </a:pPr>
            <a:r>
              <a:rPr sz="2200" kern="0" dirty="0">
                <a:solidFill>
                  <a:sysClr val="windowText" lastClr="000000"/>
                </a:solidFill>
                <a:latin typeface="Times New Roman"/>
                <a:cs typeface="Times New Roman"/>
              </a:rPr>
              <a:t>∑</a:t>
            </a:r>
            <a:r>
              <a:rPr sz="2200" kern="0" spc="-10" dirty="0">
                <a:solidFill>
                  <a:sysClr val="windowText" lastClr="000000"/>
                </a:solidFill>
                <a:latin typeface="Times New Roman"/>
                <a:cs typeface="Times New Roman"/>
              </a:rPr>
              <a:t> </a:t>
            </a:r>
            <a:r>
              <a:rPr sz="2200" kern="0" spc="50" dirty="0">
                <a:solidFill>
                  <a:sysClr val="windowText" lastClr="000000"/>
                </a:solidFill>
                <a:latin typeface="Cambria Math"/>
                <a:cs typeface="Cambria Math"/>
              </a:rPr>
              <a:t>F</a:t>
            </a:r>
            <a:r>
              <a:rPr sz="2400" kern="0" spc="75" baseline="-15625" dirty="0">
                <a:solidFill>
                  <a:sysClr val="windowText" lastClr="000000"/>
                </a:solidFill>
                <a:latin typeface="Cambria Math"/>
                <a:cs typeface="Cambria Math"/>
              </a:rPr>
              <a:t>y</a:t>
            </a:r>
            <a:r>
              <a:rPr sz="2400" kern="0" spc="419" baseline="-15625" dirty="0">
                <a:solidFill>
                  <a:sysClr val="windowText" lastClr="000000"/>
                </a:solidFill>
                <a:latin typeface="Cambria Math"/>
                <a:cs typeface="Cambria Math"/>
              </a:rPr>
              <a:t> </a:t>
            </a:r>
            <a:r>
              <a:rPr sz="2200" kern="0" dirty="0">
                <a:solidFill>
                  <a:sysClr val="windowText" lastClr="000000"/>
                </a:solidFill>
                <a:latin typeface="Times New Roman"/>
                <a:cs typeface="Times New Roman"/>
              </a:rPr>
              <a:t>=</a:t>
            </a:r>
            <a:r>
              <a:rPr sz="2200" kern="0" spc="-5" dirty="0">
                <a:solidFill>
                  <a:sysClr val="windowText" lastClr="000000"/>
                </a:solidFill>
                <a:latin typeface="Times New Roman"/>
                <a:cs typeface="Times New Roman"/>
              </a:rPr>
              <a:t> </a:t>
            </a:r>
            <a:r>
              <a:rPr sz="2200" kern="0" spc="-50" dirty="0">
                <a:solidFill>
                  <a:sysClr val="windowText" lastClr="000000"/>
                </a:solidFill>
                <a:latin typeface="Times New Roman"/>
                <a:cs typeface="Times New Roman"/>
              </a:rPr>
              <a:t>0</a:t>
            </a:r>
            <a:endParaRPr sz="2200" kern="0">
              <a:solidFill>
                <a:sysClr val="windowText" lastClr="000000"/>
              </a:solidFill>
              <a:latin typeface="Times New Roman"/>
              <a:cs typeface="Times New Roman"/>
            </a:endParaRPr>
          </a:p>
          <a:p>
            <a:pPr marL="50800">
              <a:spcBef>
                <a:spcPts val="595"/>
              </a:spcBef>
              <a:tabLst>
                <a:tab pos="1634489" algn="l"/>
              </a:tabLst>
            </a:pPr>
            <a:r>
              <a:rPr sz="2200" kern="0" dirty="0">
                <a:solidFill>
                  <a:sysClr val="windowText" lastClr="000000"/>
                </a:solidFill>
                <a:latin typeface="Times New Roman"/>
                <a:cs typeface="Times New Roman"/>
              </a:rPr>
              <a:t>=&gt;</a:t>
            </a:r>
            <a:r>
              <a:rPr sz="2200" kern="0" spc="-1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3</a:t>
            </a:r>
            <a:r>
              <a:rPr sz="2200" kern="0" spc="-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x</a:t>
            </a:r>
            <a:r>
              <a:rPr sz="2200" kern="0" spc="-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5</a:t>
            </a:r>
            <a:r>
              <a:rPr sz="2200" kern="0" spc="-10"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a:t>
            </a:r>
            <a:r>
              <a:rPr sz="2200" kern="0" spc="5" dirty="0">
                <a:solidFill>
                  <a:sysClr val="windowText" lastClr="000000"/>
                </a:solidFill>
                <a:latin typeface="Times New Roman"/>
                <a:cs typeface="Times New Roman"/>
              </a:rPr>
              <a:t> </a:t>
            </a:r>
            <a:r>
              <a:rPr sz="2200" kern="0" spc="-50" dirty="0">
                <a:solidFill>
                  <a:srgbClr val="404040"/>
                </a:solidFill>
                <a:latin typeface="Cambria Math"/>
                <a:cs typeface="Cambria Math"/>
              </a:rPr>
              <a:t>R</a:t>
            </a:r>
            <a:r>
              <a:rPr sz="2200" kern="0" dirty="0">
                <a:solidFill>
                  <a:srgbClr val="404040"/>
                </a:solidFill>
                <a:latin typeface="Cambria Math"/>
                <a:cs typeface="Cambria Math"/>
              </a:rPr>
              <a:t>	</a:t>
            </a:r>
            <a:r>
              <a:rPr sz="2200" kern="0" dirty="0">
                <a:solidFill>
                  <a:sysClr val="windowText" lastClr="000000"/>
                </a:solidFill>
                <a:latin typeface="Times New Roman"/>
                <a:cs typeface="Times New Roman"/>
              </a:rPr>
              <a:t>=</a:t>
            </a:r>
            <a:r>
              <a:rPr sz="2200" kern="0" spc="-15" dirty="0">
                <a:solidFill>
                  <a:sysClr val="windowText" lastClr="000000"/>
                </a:solidFill>
                <a:latin typeface="Times New Roman"/>
                <a:cs typeface="Times New Roman"/>
              </a:rPr>
              <a:t> </a:t>
            </a:r>
            <a:r>
              <a:rPr sz="2200" kern="0" spc="-50" dirty="0">
                <a:solidFill>
                  <a:sysClr val="windowText" lastClr="000000"/>
                </a:solidFill>
                <a:latin typeface="Times New Roman"/>
                <a:cs typeface="Times New Roman"/>
              </a:rPr>
              <a:t>0</a:t>
            </a:r>
            <a:endParaRPr sz="2200" kern="0">
              <a:solidFill>
                <a:sysClr val="windowText" lastClr="000000"/>
              </a:solidFill>
              <a:latin typeface="Times New Roman"/>
              <a:cs typeface="Times New Roman"/>
            </a:endParaRPr>
          </a:p>
        </p:txBody>
      </p:sp>
      <p:sp>
        <p:nvSpPr>
          <p:cNvPr id="10" name="object 10"/>
          <p:cNvSpPr txBox="1"/>
          <p:nvPr/>
        </p:nvSpPr>
        <p:spPr>
          <a:xfrm>
            <a:off x="8924824" y="2445515"/>
            <a:ext cx="1716592" cy="351378"/>
          </a:xfrm>
          <a:prstGeom prst="rect">
            <a:avLst/>
          </a:prstGeom>
        </p:spPr>
        <p:txBody>
          <a:bodyPr vert="horz" wrap="square" lIns="0" tIns="12700" rIns="0" bIns="0" rtlCol="0">
            <a:spAutoFit/>
          </a:bodyPr>
          <a:lstStyle/>
          <a:p>
            <a:pPr marL="38100">
              <a:spcBef>
                <a:spcPts val="100"/>
              </a:spcBef>
            </a:pPr>
            <a:r>
              <a:rPr sz="2200" kern="0" dirty="0">
                <a:solidFill>
                  <a:sysClr val="windowText" lastClr="000000"/>
                </a:solidFill>
                <a:latin typeface="Times New Roman"/>
                <a:cs typeface="Times New Roman"/>
              </a:rPr>
              <a:t>=&gt;</a:t>
            </a:r>
            <a:r>
              <a:rPr sz="2200" kern="0" spc="-10" dirty="0">
                <a:solidFill>
                  <a:sysClr val="windowText" lastClr="000000"/>
                </a:solidFill>
                <a:latin typeface="Times New Roman"/>
                <a:cs typeface="Times New Roman"/>
              </a:rPr>
              <a:t> </a:t>
            </a:r>
            <a:r>
              <a:rPr sz="2200" kern="0" spc="100" dirty="0">
                <a:solidFill>
                  <a:srgbClr val="404040"/>
                </a:solidFill>
                <a:latin typeface="Cambria Math"/>
                <a:cs typeface="Cambria Math"/>
              </a:rPr>
              <a:t>R</a:t>
            </a:r>
            <a:r>
              <a:rPr sz="2400" kern="0" spc="150" baseline="-15625" dirty="0">
                <a:solidFill>
                  <a:srgbClr val="404040"/>
                </a:solidFill>
                <a:latin typeface="Cambria Math"/>
                <a:cs typeface="Cambria Math"/>
              </a:rPr>
              <a:t>A</a:t>
            </a:r>
            <a:r>
              <a:rPr sz="2400" kern="0" spc="427" baseline="-15625" dirty="0">
                <a:solidFill>
                  <a:srgbClr val="404040"/>
                </a:solidFill>
                <a:latin typeface="Cambria Math"/>
                <a:cs typeface="Cambria Math"/>
              </a:rPr>
              <a:t> </a:t>
            </a:r>
            <a:r>
              <a:rPr sz="2200" kern="0" dirty="0">
                <a:solidFill>
                  <a:sysClr val="windowText" lastClr="000000"/>
                </a:solidFill>
                <a:latin typeface="Times New Roman"/>
                <a:cs typeface="Times New Roman"/>
              </a:rPr>
              <a:t>=</a:t>
            </a:r>
            <a:r>
              <a:rPr sz="2200" kern="0" spc="-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15</a:t>
            </a:r>
            <a:r>
              <a:rPr sz="2200" kern="0" spc="-10" dirty="0">
                <a:solidFill>
                  <a:sysClr val="windowText" lastClr="000000"/>
                </a:solidFill>
                <a:latin typeface="Times New Roman"/>
                <a:cs typeface="Times New Roman"/>
              </a:rPr>
              <a:t> </a:t>
            </a:r>
            <a:r>
              <a:rPr sz="2200" kern="0" spc="-25" dirty="0">
                <a:solidFill>
                  <a:sysClr val="windowText" lastClr="000000"/>
                </a:solidFill>
                <a:latin typeface="Times New Roman"/>
                <a:cs typeface="Times New Roman"/>
              </a:rPr>
              <a:t>K.</a:t>
            </a:r>
            <a:endParaRPr sz="2200" kern="0">
              <a:solidFill>
                <a:sysClr val="windowText" lastClr="000000"/>
              </a:solidFill>
              <a:latin typeface="Times New Roman"/>
              <a:cs typeface="Times New Roman"/>
            </a:endParaRPr>
          </a:p>
        </p:txBody>
      </p:sp>
      <p:grpSp>
        <p:nvGrpSpPr>
          <p:cNvPr id="11" name="object 11"/>
          <p:cNvGrpSpPr/>
          <p:nvPr/>
        </p:nvGrpSpPr>
        <p:grpSpPr>
          <a:xfrm>
            <a:off x="7600565" y="941117"/>
            <a:ext cx="340271" cy="546735"/>
            <a:chOff x="7600950" y="941069"/>
            <a:chExt cx="340360" cy="546735"/>
          </a:xfrm>
        </p:grpSpPr>
        <p:sp>
          <p:nvSpPr>
            <p:cNvPr id="12" name="object 12"/>
            <p:cNvSpPr/>
            <p:nvPr/>
          </p:nvSpPr>
          <p:spPr>
            <a:xfrm>
              <a:off x="7600950" y="1153921"/>
              <a:ext cx="340360" cy="334010"/>
            </a:xfrm>
            <a:custGeom>
              <a:avLst/>
              <a:gdLst/>
              <a:ahLst/>
              <a:cxnLst/>
              <a:rect l="l" t="t" r="r" b="b"/>
              <a:pathLst>
                <a:path w="340359" h="334009">
                  <a:moveTo>
                    <a:pt x="339851" y="0"/>
                  </a:moveTo>
                  <a:lnTo>
                    <a:pt x="321135" y="69782"/>
                  </a:lnTo>
                  <a:lnTo>
                    <a:pt x="298784" y="101517"/>
                  </a:lnTo>
                  <a:lnTo>
                    <a:pt x="268700" y="130397"/>
                  </a:lnTo>
                  <a:lnTo>
                    <a:pt x="231579" y="155860"/>
                  </a:lnTo>
                  <a:lnTo>
                    <a:pt x="188118" y="177343"/>
                  </a:lnTo>
                  <a:lnTo>
                    <a:pt x="139014" y="194284"/>
                  </a:lnTo>
                  <a:lnTo>
                    <a:pt x="84963" y="206120"/>
                  </a:lnTo>
                  <a:lnTo>
                    <a:pt x="84963" y="163702"/>
                  </a:lnTo>
                  <a:lnTo>
                    <a:pt x="0" y="255397"/>
                  </a:lnTo>
                  <a:lnTo>
                    <a:pt x="84963" y="333628"/>
                  </a:lnTo>
                  <a:lnTo>
                    <a:pt x="84963" y="291083"/>
                  </a:lnTo>
                  <a:lnTo>
                    <a:pt x="138977" y="279247"/>
                  </a:lnTo>
                  <a:lnTo>
                    <a:pt x="188065" y="262306"/>
                  </a:lnTo>
                  <a:lnTo>
                    <a:pt x="231523" y="240823"/>
                  </a:lnTo>
                  <a:lnTo>
                    <a:pt x="268652" y="215360"/>
                  </a:lnTo>
                  <a:lnTo>
                    <a:pt x="298750" y="186480"/>
                  </a:lnTo>
                  <a:lnTo>
                    <a:pt x="321117" y="154745"/>
                  </a:lnTo>
                  <a:lnTo>
                    <a:pt x="339851" y="84962"/>
                  </a:lnTo>
                  <a:lnTo>
                    <a:pt x="339851" y="0"/>
                  </a:lnTo>
                  <a:close/>
                </a:path>
              </a:pathLst>
            </a:custGeom>
            <a:solidFill>
              <a:srgbClr val="FF0000"/>
            </a:solidFill>
          </p:spPr>
          <p:txBody>
            <a:bodyPr wrap="square" lIns="0" tIns="0" rIns="0" bIns="0" rtlCol="0"/>
            <a:lstStyle/>
            <a:p>
              <a:endParaRPr kern="0">
                <a:solidFill>
                  <a:sysClr val="windowText" lastClr="000000"/>
                </a:solidFill>
              </a:endParaRPr>
            </a:p>
          </p:txBody>
        </p:sp>
        <p:sp>
          <p:nvSpPr>
            <p:cNvPr id="13" name="object 13"/>
            <p:cNvSpPr/>
            <p:nvPr/>
          </p:nvSpPr>
          <p:spPr>
            <a:xfrm>
              <a:off x="7600950" y="941069"/>
              <a:ext cx="340360" cy="255904"/>
            </a:xfrm>
            <a:custGeom>
              <a:avLst/>
              <a:gdLst/>
              <a:ahLst/>
              <a:cxnLst/>
              <a:rect l="l" t="t" r="r" b="b"/>
              <a:pathLst>
                <a:path w="340359" h="255905">
                  <a:moveTo>
                    <a:pt x="0" y="0"/>
                  </a:moveTo>
                  <a:lnTo>
                    <a:pt x="0" y="84962"/>
                  </a:lnTo>
                  <a:lnTo>
                    <a:pt x="59366" y="88218"/>
                  </a:lnTo>
                  <a:lnTo>
                    <a:pt x="115645" y="97645"/>
                  </a:lnTo>
                  <a:lnTo>
                    <a:pt x="167846" y="112736"/>
                  </a:lnTo>
                  <a:lnTo>
                    <a:pt x="214979" y="132984"/>
                  </a:lnTo>
                  <a:lnTo>
                    <a:pt x="256051" y="157882"/>
                  </a:lnTo>
                  <a:lnTo>
                    <a:pt x="290071" y="186922"/>
                  </a:lnTo>
                  <a:lnTo>
                    <a:pt x="316049" y="219596"/>
                  </a:lnTo>
                  <a:lnTo>
                    <a:pt x="332994" y="255396"/>
                  </a:lnTo>
                  <a:lnTo>
                    <a:pt x="339821" y="217218"/>
                  </a:lnTo>
                  <a:lnTo>
                    <a:pt x="321761" y="144300"/>
                  </a:lnTo>
                  <a:lnTo>
                    <a:pt x="298372" y="110984"/>
                  </a:lnTo>
                  <a:lnTo>
                    <a:pt x="266410" y="80714"/>
                  </a:lnTo>
                  <a:lnTo>
                    <a:pt x="226624" y="54200"/>
                  </a:lnTo>
                  <a:lnTo>
                    <a:pt x="179764" y="32155"/>
                  </a:lnTo>
                  <a:lnTo>
                    <a:pt x="126578" y="15290"/>
                  </a:lnTo>
                  <a:lnTo>
                    <a:pt x="67818" y="4317"/>
                  </a:lnTo>
                  <a:lnTo>
                    <a:pt x="17043" y="263"/>
                  </a:lnTo>
                  <a:lnTo>
                    <a:pt x="0" y="0"/>
                  </a:lnTo>
                  <a:close/>
                </a:path>
              </a:pathLst>
            </a:custGeom>
            <a:solidFill>
              <a:srgbClr val="CD0000"/>
            </a:solidFill>
          </p:spPr>
          <p:txBody>
            <a:bodyPr wrap="square" lIns="0" tIns="0" rIns="0" bIns="0" rtlCol="0"/>
            <a:lstStyle/>
            <a:p>
              <a:endParaRPr kern="0">
                <a:solidFill>
                  <a:sysClr val="windowText" lastClr="000000"/>
                </a:solidFill>
              </a:endParaRPr>
            </a:p>
          </p:txBody>
        </p:sp>
      </p:grpSp>
      <p:sp>
        <p:nvSpPr>
          <p:cNvPr id="14" name="object 14"/>
          <p:cNvSpPr txBox="1"/>
          <p:nvPr/>
        </p:nvSpPr>
        <p:spPr>
          <a:xfrm>
            <a:off x="8015488" y="1041932"/>
            <a:ext cx="1354736" cy="289823"/>
          </a:xfrm>
          <a:prstGeom prst="rect">
            <a:avLst/>
          </a:prstGeom>
        </p:spPr>
        <p:txBody>
          <a:bodyPr vert="horz" wrap="square" lIns="0" tIns="12700" rIns="0" bIns="0" rtlCol="0">
            <a:spAutoFit/>
          </a:bodyPr>
          <a:lstStyle/>
          <a:p>
            <a:pPr marL="38100">
              <a:spcBef>
                <a:spcPts val="100"/>
              </a:spcBef>
            </a:pPr>
            <a:r>
              <a:rPr kern="0" spc="50" dirty="0">
                <a:solidFill>
                  <a:sysClr val="windowText" lastClr="000000"/>
                </a:solidFill>
                <a:latin typeface="Cambria Math"/>
                <a:cs typeface="Cambria Math"/>
              </a:rPr>
              <a:t>M</a:t>
            </a:r>
            <a:r>
              <a:rPr sz="1950" kern="0" spc="75" baseline="-14957" dirty="0">
                <a:solidFill>
                  <a:sysClr val="windowText" lastClr="000000"/>
                </a:solidFill>
                <a:latin typeface="Cambria Math"/>
                <a:cs typeface="Cambria Math"/>
              </a:rPr>
              <a:t>A</a:t>
            </a:r>
            <a:r>
              <a:rPr sz="1950" kern="0" spc="337" baseline="-14957" dirty="0">
                <a:solidFill>
                  <a:sysClr val="windowText" lastClr="000000"/>
                </a:solidFill>
                <a:latin typeface="Cambria Math"/>
                <a:cs typeface="Cambria Math"/>
              </a:rPr>
              <a:t> </a:t>
            </a:r>
            <a:r>
              <a:rPr kern="0" dirty="0">
                <a:solidFill>
                  <a:sysClr val="windowText" lastClr="000000"/>
                </a:solidFill>
                <a:latin typeface="Times New Roman"/>
                <a:cs typeface="Times New Roman"/>
              </a:rPr>
              <a:t>=</a:t>
            </a:r>
            <a:r>
              <a:rPr kern="0" spc="5" dirty="0">
                <a:solidFill>
                  <a:sysClr val="windowText" lastClr="000000"/>
                </a:solidFill>
                <a:latin typeface="Times New Roman"/>
                <a:cs typeface="Times New Roman"/>
              </a:rPr>
              <a:t> </a:t>
            </a:r>
            <a:r>
              <a:rPr kern="0" dirty="0">
                <a:solidFill>
                  <a:sysClr val="windowText" lastClr="000000"/>
                </a:solidFill>
                <a:latin typeface="Times New Roman"/>
                <a:cs typeface="Times New Roman"/>
              </a:rPr>
              <a:t>50</a:t>
            </a:r>
            <a:r>
              <a:rPr kern="0" spc="5"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K-</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p:txBody>
      </p:sp>
      <p:sp>
        <p:nvSpPr>
          <p:cNvPr id="15" name="object 15"/>
          <p:cNvSpPr/>
          <p:nvPr/>
        </p:nvSpPr>
        <p:spPr>
          <a:xfrm>
            <a:off x="9039093" y="4521834"/>
            <a:ext cx="392328" cy="20320"/>
          </a:xfrm>
          <a:custGeom>
            <a:avLst/>
            <a:gdLst/>
            <a:ahLst/>
            <a:cxnLst/>
            <a:rect l="l" t="t" r="r" b="b"/>
            <a:pathLst>
              <a:path w="392429" h="20320">
                <a:moveTo>
                  <a:pt x="392429" y="0"/>
                </a:moveTo>
                <a:lnTo>
                  <a:pt x="0" y="0"/>
                </a:lnTo>
                <a:lnTo>
                  <a:pt x="0" y="19812"/>
                </a:lnTo>
                <a:lnTo>
                  <a:pt x="392429" y="19812"/>
                </a:lnTo>
                <a:lnTo>
                  <a:pt x="392429" y="0"/>
                </a:lnTo>
                <a:close/>
              </a:path>
            </a:pathLst>
          </a:custGeom>
          <a:solidFill>
            <a:srgbClr val="000000"/>
          </a:solidFill>
        </p:spPr>
        <p:txBody>
          <a:bodyPr wrap="square" lIns="0" tIns="0" rIns="0" bIns="0" rtlCol="0"/>
          <a:lstStyle/>
          <a:p>
            <a:endParaRPr kern="0">
              <a:solidFill>
                <a:sysClr val="windowText" lastClr="000000"/>
              </a:solidFill>
            </a:endParaRPr>
          </a:p>
        </p:txBody>
      </p:sp>
      <p:sp>
        <p:nvSpPr>
          <p:cNvPr id="16" name="object 16"/>
          <p:cNvSpPr txBox="1"/>
          <p:nvPr/>
        </p:nvSpPr>
        <p:spPr>
          <a:xfrm>
            <a:off x="9158726" y="4536742"/>
            <a:ext cx="154265" cy="292735"/>
          </a:xfrm>
          <a:prstGeom prst="rect">
            <a:avLst/>
          </a:prstGeom>
        </p:spPr>
        <p:txBody>
          <a:bodyPr vert="horz" wrap="square" lIns="0" tIns="12700" rIns="0" bIns="0" rtlCol="0">
            <a:spAutoFit/>
          </a:bodyPr>
          <a:lstStyle/>
          <a:p>
            <a:pPr marL="12700">
              <a:spcBef>
                <a:spcPts val="100"/>
              </a:spcBef>
            </a:pPr>
            <a:r>
              <a:rPr sz="1750" kern="0" spc="-50" dirty="0">
                <a:solidFill>
                  <a:sysClr val="windowText" lastClr="000000"/>
                </a:solidFill>
                <a:latin typeface="Cambria Math"/>
                <a:cs typeface="Cambria Math"/>
              </a:rPr>
              <a:t>2</a:t>
            </a:r>
            <a:endParaRPr sz="1750" kern="0">
              <a:solidFill>
                <a:sysClr val="windowText" lastClr="000000"/>
              </a:solidFill>
              <a:latin typeface="Cambria Math"/>
              <a:cs typeface="Cambria Math"/>
            </a:endParaRPr>
          </a:p>
        </p:txBody>
      </p:sp>
      <p:sp>
        <p:nvSpPr>
          <p:cNvPr id="17" name="object 17"/>
          <p:cNvSpPr txBox="1"/>
          <p:nvPr/>
        </p:nvSpPr>
        <p:spPr>
          <a:xfrm>
            <a:off x="8604866" y="4163610"/>
            <a:ext cx="1912122" cy="561564"/>
          </a:xfrm>
          <a:prstGeom prst="rect">
            <a:avLst/>
          </a:prstGeom>
        </p:spPr>
        <p:txBody>
          <a:bodyPr vert="horz" wrap="square" lIns="0" tIns="11430" rIns="0" bIns="0" rtlCol="0">
            <a:spAutoFit/>
          </a:bodyPr>
          <a:lstStyle/>
          <a:p>
            <a:pPr marR="377190" algn="ctr">
              <a:lnSpc>
                <a:spcPts val="1520"/>
              </a:lnSpc>
              <a:spcBef>
                <a:spcPts val="90"/>
              </a:spcBef>
            </a:pPr>
            <a:r>
              <a:rPr sz="1450" kern="0" spc="5" dirty="0">
                <a:solidFill>
                  <a:sysClr val="windowText" lastClr="000000"/>
                </a:solidFill>
                <a:latin typeface="Cambria Math"/>
                <a:cs typeface="Cambria Math"/>
              </a:rPr>
              <a:t>2</a:t>
            </a:r>
            <a:endParaRPr sz="1450" kern="0">
              <a:solidFill>
                <a:sysClr val="windowText" lastClr="000000"/>
              </a:solidFill>
              <a:latin typeface="Cambria Math"/>
              <a:cs typeface="Cambria Math"/>
            </a:endParaRPr>
          </a:p>
          <a:p>
            <a:pPr marL="50800">
              <a:lnSpc>
                <a:spcPts val="1625"/>
              </a:lnSpc>
              <a:tabLst>
                <a:tab pos="897255" algn="l"/>
                <a:tab pos="1494155" algn="l"/>
              </a:tabLst>
            </a:pPr>
            <a:r>
              <a:rPr sz="2200" kern="0" dirty="0">
                <a:solidFill>
                  <a:sysClr val="windowText" lastClr="000000"/>
                </a:solidFill>
                <a:latin typeface="Times New Roman"/>
                <a:cs typeface="Times New Roman"/>
              </a:rPr>
              <a:t>=&gt;</a:t>
            </a:r>
            <a:r>
              <a:rPr sz="2200" kern="0" spc="-20" dirty="0">
                <a:solidFill>
                  <a:sysClr val="windowText" lastClr="000000"/>
                </a:solidFill>
                <a:latin typeface="Times New Roman"/>
                <a:cs typeface="Times New Roman"/>
              </a:rPr>
              <a:t> </a:t>
            </a:r>
            <a:r>
              <a:rPr sz="2625" kern="0" spc="150" baseline="44444" dirty="0">
                <a:solidFill>
                  <a:sysClr val="windowText" lastClr="000000"/>
                </a:solidFill>
                <a:latin typeface="Cambria Math"/>
                <a:cs typeface="Cambria Math"/>
              </a:rPr>
              <a:t>𝑤𝑙</a:t>
            </a:r>
            <a:r>
              <a:rPr sz="2625" kern="0" baseline="44444" dirty="0">
                <a:solidFill>
                  <a:sysClr val="windowText" lastClr="000000"/>
                </a:solidFill>
                <a:latin typeface="Cambria Math"/>
                <a:cs typeface="Cambria Math"/>
              </a:rPr>
              <a:t>	</a:t>
            </a:r>
            <a:r>
              <a:rPr sz="2200" kern="0" dirty="0">
                <a:solidFill>
                  <a:sysClr val="windowText" lastClr="000000"/>
                </a:solidFill>
                <a:latin typeface="Times New Roman"/>
                <a:cs typeface="Times New Roman"/>
              </a:rPr>
              <a:t>-</a:t>
            </a:r>
            <a:r>
              <a:rPr sz="2200" kern="0" spc="-10" dirty="0">
                <a:solidFill>
                  <a:sysClr val="windowText" lastClr="000000"/>
                </a:solidFill>
                <a:latin typeface="Times New Roman"/>
                <a:cs typeface="Times New Roman"/>
              </a:rPr>
              <a:t> </a:t>
            </a:r>
            <a:r>
              <a:rPr sz="2200" kern="0" spc="-50" dirty="0">
                <a:solidFill>
                  <a:srgbClr val="404040"/>
                </a:solidFill>
                <a:latin typeface="Cambria Math"/>
                <a:cs typeface="Cambria Math"/>
              </a:rPr>
              <a:t>M</a:t>
            </a:r>
            <a:r>
              <a:rPr sz="2200" kern="0" dirty="0">
                <a:solidFill>
                  <a:srgbClr val="404040"/>
                </a:solidFill>
                <a:latin typeface="Cambria Math"/>
                <a:cs typeface="Cambria Math"/>
              </a:rPr>
              <a:t>	</a:t>
            </a:r>
            <a:r>
              <a:rPr sz="2200" kern="0" dirty="0">
                <a:solidFill>
                  <a:sysClr val="windowText" lastClr="000000"/>
                </a:solidFill>
                <a:latin typeface="Times New Roman"/>
                <a:cs typeface="Times New Roman"/>
              </a:rPr>
              <a:t>=</a:t>
            </a:r>
            <a:r>
              <a:rPr sz="2200" kern="0" spc="-15" dirty="0">
                <a:solidFill>
                  <a:sysClr val="windowText" lastClr="000000"/>
                </a:solidFill>
                <a:latin typeface="Times New Roman"/>
                <a:cs typeface="Times New Roman"/>
              </a:rPr>
              <a:t> </a:t>
            </a:r>
            <a:r>
              <a:rPr sz="2200" kern="0" spc="-50" dirty="0">
                <a:solidFill>
                  <a:sysClr val="windowText" lastClr="000000"/>
                </a:solidFill>
                <a:latin typeface="Times New Roman"/>
                <a:cs typeface="Times New Roman"/>
              </a:rPr>
              <a:t>0</a:t>
            </a:r>
            <a:endParaRPr sz="2200" kern="0">
              <a:solidFill>
                <a:sysClr val="windowText" lastClr="000000"/>
              </a:solidFill>
              <a:latin typeface="Times New Roman"/>
              <a:cs typeface="Times New Roman"/>
            </a:endParaRPr>
          </a:p>
          <a:p>
            <a:pPr marR="494030" algn="r">
              <a:lnSpc>
                <a:spcPts val="1125"/>
              </a:lnSpc>
            </a:pPr>
            <a:r>
              <a:rPr sz="1600" kern="0" dirty="0">
                <a:solidFill>
                  <a:srgbClr val="404040"/>
                </a:solidFill>
                <a:latin typeface="Cambria Math"/>
                <a:cs typeface="Cambria Math"/>
              </a:rPr>
              <a:t>𝐴</a:t>
            </a:r>
            <a:endParaRPr sz="1600" kern="0">
              <a:solidFill>
                <a:sysClr val="windowText" lastClr="000000"/>
              </a:solidFill>
              <a:latin typeface="Cambria Math"/>
              <a:cs typeface="Cambria Math"/>
            </a:endParaRPr>
          </a:p>
        </p:txBody>
      </p:sp>
      <p:sp>
        <p:nvSpPr>
          <p:cNvPr id="18" name="object 18"/>
          <p:cNvSpPr txBox="1"/>
          <p:nvPr/>
        </p:nvSpPr>
        <p:spPr>
          <a:xfrm>
            <a:off x="8617562" y="5021838"/>
            <a:ext cx="1051286" cy="351378"/>
          </a:xfrm>
          <a:prstGeom prst="rect">
            <a:avLst/>
          </a:prstGeom>
        </p:spPr>
        <p:txBody>
          <a:bodyPr vert="horz" wrap="square" lIns="0" tIns="12700" rIns="0" bIns="0" rtlCol="0">
            <a:spAutoFit/>
          </a:bodyPr>
          <a:lstStyle/>
          <a:p>
            <a:pPr marL="38100">
              <a:spcBef>
                <a:spcPts val="100"/>
              </a:spcBef>
            </a:pPr>
            <a:r>
              <a:rPr sz="2200" kern="0" dirty="0">
                <a:solidFill>
                  <a:sysClr val="windowText" lastClr="000000"/>
                </a:solidFill>
                <a:latin typeface="Times New Roman"/>
                <a:cs typeface="Times New Roman"/>
              </a:rPr>
              <a:t>=&gt;</a:t>
            </a:r>
            <a:r>
              <a:rPr sz="2200" kern="0" spc="-45" dirty="0">
                <a:solidFill>
                  <a:sysClr val="windowText" lastClr="000000"/>
                </a:solidFill>
                <a:latin typeface="Times New Roman"/>
                <a:cs typeface="Times New Roman"/>
              </a:rPr>
              <a:t> </a:t>
            </a:r>
            <a:r>
              <a:rPr sz="2200" kern="0" dirty="0">
                <a:solidFill>
                  <a:srgbClr val="404040"/>
                </a:solidFill>
                <a:latin typeface="Cambria Math"/>
                <a:cs typeface="Cambria Math"/>
              </a:rPr>
              <a:t>M</a:t>
            </a:r>
            <a:r>
              <a:rPr sz="2400" kern="0" baseline="-15625" dirty="0">
                <a:solidFill>
                  <a:srgbClr val="404040"/>
                </a:solidFill>
                <a:latin typeface="Cambria Math"/>
                <a:cs typeface="Cambria Math"/>
              </a:rPr>
              <a:t>𝐴</a:t>
            </a:r>
            <a:r>
              <a:rPr sz="2400" kern="0" spc="390" baseline="-15625" dirty="0">
                <a:solidFill>
                  <a:srgbClr val="404040"/>
                </a:solidFill>
                <a:latin typeface="Cambria Math"/>
                <a:cs typeface="Cambria Math"/>
              </a:rPr>
              <a:t> </a:t>
            </a:r>
            <a:r>
              <a:rPr sz="2200" kern="0" spc="-50" dirty="0">
                <a:solidFill>
                  <a:sysClr val="windowText" lastClr="000000"/>
                </a:solidFill>
                <a:latin typeface="Times New Roman"/>
                <a:cs typeface="Times New Roman"/>
              </a:rPr>
              <a:t>=</a:t>
            </a:r>
            <a:endParaRPr sz="2200" kern="0">
              <a:solidFill>
                <a:sysClr val="windowText" lastClr="000000"/>
              </a:solidFill>
              <a:latin typeface="Times New Roman"/>
              <a:cs typeface="Times New Roman"/>
            </a:endParaRPr>
          </a:p>
        </p:txBody>
      </p:sp>
      <p:sp>
        <p:nvSpPr>
          <p:cNvPr id="19" name="object 19"/>
          <p:cNvSpPr/>
          <p:nvPr/>
        </p:nvSpPr>
        <p:spPr>
          <a:xfrm>
            <a:off x="9699607" y="5216778"/>
            <a:ext cx="611981" cy="20320"/>
          </a:xfrm>
          <a:custGeom>
            <a:avLst/>
            <a:gdLst/>
            <a:ahLst/>
            <a:cxnLst/>
            <a:rect l="l" t="t" r="r" b="b"/>
            <a:pathLst>
              <a:path w="612140" h="20320">
                <a:moveTo>
                  <a:pt x="611885" y="0"/>
                </a:moveTo>
                <a:lnTo>
                  <a:pt x="0" y="0"/>
                </a:lnTo>
                <a:lnTo>
                  <a:pt x="0" y="19812"/>
                </a:lnTo>
                <a:lnTo>
                  <a:pt x="611885" y="19812"/>
                </a:lnTo>
                <a:lnTo>
                  <a:pt x="611885" y="0"/>
                </a:lnTo>
                <a:close/>
              </a:path>
            </a:pathLst>
          </a:custGeom>
          <a:solidFill>
            <a:srgbClr val="000000"/>
          </a:solidFill>
        </p:spPr>
        <p:txBody>
          <a:bodyPr wrap="square" lIns="0" tIns="0" rIns="0" bIns="0" rtlCol="0"/>
          <a:lstStyle/>
          <a:p>
            <a:endParaRPr kern="0">
              <a:solidFill>
                <a:sysClr val="windowText" lastClr="000000"/>
              </a:solidFill>
            </a:endParaRPr>
          </a:p>
        </p:txBody>
      </p:sp>
      <p:sp>
        <p:nvSpPr>
          <p:cNvPr id="20" name="object 20"/>
          <p:cNvSpPr txBox="1"/>
          <p:nvPr/>
        </p:nvSpPr>
        <p:spPr>
          <a:xfrm>
            <a:off x="9662248" y="4900724"/>
            <a:ext cx="678638" cy="282129"/>
          </a:xfrm>
          <a:prstGeom prst="rect">
            <a:avLst/>
          </a:prstGeom>
        </p:spPr>
        <p:txBody>
          <a:bodyPr vert="horz" wrap="square" lIns="0" tIns="12700" rIns="0" bIns="0" rtlCol="0">
            <a:spAutoFit/>
          </a:bodyPr>
          <a:lstStyle/>
          <a:p>
            <a:pPr marL="38100">
              <a:spcBef>
                <a:spcPts val="100"/>
              </a:spcBef>
            </a:pPr>
            <a:r>
              <a:rPr sz="1750" kern="0" dirty="0">
                <a:solidFill>
                  <a:sysClr val="windowText" lastClr="000000"/>
                </a:solidFill>
                <a:latin typeface="Cambria Math"/>
                <a:cs typeface="Cambria Math"/>
              </a:rPr>
              <a:t>3</a:t>
            </a:r>
            <a:r>
              <a:rPr sz="1750" kern="0" spc="15" dirty="0">
                <a:solidFill>
                  <a:sysClr val="windowText" lastClr="000000"/>
                </a:solidFill>
                <a:latin typeface="Cambria Math"/>
                <a:cs typeface="Cambria Math"/>
              </a:rPr>
              <a:t> </a:t>
            </a:r>
            <a:r>
              <a:rPr sz="1750" kern="0" spc="90" dirty="0">
                <a:solidFill>
                  <a:sysClr val="windowText" lastClr="000000"/>
                </a:solidFill>
                <a:latin typeface="Cambria Math"/>
                <a:cs typeface="Cambria Math"/>
              </a:rPr>
              <a:t>𝑥</a:t>
            </a:r>
            <a:r>
              <a:rPr sz="1750" kern="0" spc="60" dirty="0">
                <a:solidFill>
                  <a:sysClr val="windowText" lastClr="000000"/>
                </a:solidFill>
                <a:latin typeface="Cambria Math"/>
                <a:cs typeface="Cambria Math"/>
              </a:rPr>
              <a:t> </a:t>
            </a:r>
            <a:r>
              <a:rPr sz="1750" kern="0" spc="-25" dirty="0">
                <a:solidFill>
                  <a:sysClr val="windowText" lastClr="000000"/>
                </a:solidFill>
                <a:latin typeface="Cambria Math"/>
                <a:cs typeface="Cambria Math"/>
              </a:rPr>
              <a:t>5</a:t>
            </a:r>
            <a:r>
              <a:rPr sz="2175" kern="0" spc="-37" baseline="24904" dirty="0">
                <a:solidFill>
                  <a:sysClr val="windowText" lastClr="000000"/>
                </a:solidFill>
                <a:latin typeface="Cambria Math"/>
                <a:cs typeface="Cambria Math"/>
              </a:rPr>
              <a:t>2</a:t>
            </a:r>
            <a:endParaRPr sz="2175" kern="0" baseline="24904">
              <a:solidFill>
                <a:sysClr val="windowText" lastClr="000000"/>
              </a:solidFill>
              <a:latin typeface="Cambria Math"/>
              <a:cs typeface="Cambria Math"/>
            </a:endParaRPr>
          </a:p>
        </p:txBody>
      </p:sp>
      <p:sp>
        <p:nvSpPr>
          <p:cNvPr id="21" name="object 21"/>
          <p:cNvSpPr txBox="1"/>
          <p:nvPr/>
        </p:nvSpPr>
        <p:spPr>
          <a:xfrm>
            <a:off x="9929163" y="5232194"/>
            <a:ext cx="154265" cy="292735"/>
          </a:xfrm>
          <a:prstGeom prst="rect">
            <a:avLst/>
          </a:prstGeom>
        </p:spPr>
        <p:txBody>
          <a:bodyPr vert="horz" wrap="square" lIns="0" tIns="12700" rIns="0" bIns="0" rtlCol="0">
            <a:spAutoFit/>
          </a:bodyPr>
          <a:lstStyle/>
          <a:p>
            <a:pPr marL="12700">
              <a:spcBef>
                <a:spcPts val="100"/>
              </a:spcBef>
            </a:pPr>
            <a:r>
              <a:rPr sz="1750" kern="0" spc="-50" dirty="0">
                <a:solidFill>
                  <a:sysClr val="windowText" lastClr="000000"/>
                </a:solidFill>
                <a:latin typeface="Cambria Math"/>
                <a:cs typeface="Cambria Math"/>
              </a:rPr>
              <a:t>2</a:t>
            </a:r>
            <a:endParaRPr sz="1750" kern="0">
              <a:solidFill>
                <a:sysClr val="windowText" lastClr="000000"/>
              </a:solidFill>
              <a:latin typeface="Cambria Math"/>
              <a:cs typeface="Cambria Math"/>
            </a:endParaRPr>
          </a:p>
        </p:txBody>
      </p:sp>
      <p:sp>
        <p:nvSpPr>
          <p:cNvPr id="22" name="object 22"/>
          <p:cNvSpPr txBox="1"/>
          <p:nvPr/>
        </p:nvSpPr>
        <p:spPr>
          <a:xfrm>
            <a:off x="10369457" y="5021838"/>
            <a:ext cx="1346484" cy="351378"/>
          </a:xfrm>
          <a:prstGeom prst="rect">
            <a:avLst/>
          </a:prstGeom>
        </p:spPr>
        <p:txBody>
          <a:bodyPr vert="horz" wrap="square" lIns="0" tIns="12700" rIns="0" bIns="0" rtlCol="0">
            <a:spAutoFit/>
          </a:bodyPr>
          <a:lstStyle/>
          <a:p>
            <a:pPr marL="12700">
              <a:spcBef>
                <a:spcPts val="100"/>
              </a:spcBef>
            </a:pPr>
            <a:r>
              <a:rPr sz="2200" kern="0" dirty="0">
                <a:solidFill>
                  <a:sysClr val="windowText" lastClr="000000"/>
                </a:solidFill>
                <a:latin typeface="Times New Roman"/>
                <a:cs typeface="Times New Roman"/>
              </a:rPr>
              <a:t>=</a:t>
            </a:r>
            <a:r>
              <a:rPr sz="2200" kern="0" spc="-10"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37.5</a:t>
            </a:r>
            <a:r>
              <a:rPr sz="2200" kern="0" spc="-10" dirty="0">
                <a:solidFill>
                  <a:sysClr val="windowText" lastClr="000000"/>
                </a:solidFill>
                <a:latin typeface="Times New Roman"/>
                <a:cs typeface="Times New Roman"/>
              </a:rPr>
              <a:t> K-</a:t>
            </a:r>
            <a:r>
              <a:rPr sz="2200" kern="0" spc="-25" dirty="0">
                <a:solidFill>
                  <a:sysClr val="windowText" lastClr="000000"/>
                </a:solidFill>
                <a:latin typeface="Times New Roman"/>
                <a:cs typeface="Times New Roman"/>
              </a:rPr>
              <a:t>ft.</a:t>
            </a:r>
            <a:endParaRPr sz="2200" kern="0">
              <a:solidFill>
                <a:sysClr val="windowText" lastClr="000000"/>
              </a:solidFill>
              <a:latin typeface="Times New Roman"/>
              <a:cs typeface="Times New Roman"/>
            </a:endParaRPr>
          </a:p>
        </p:txBody>
      </p:sp>
      <p:sp>
        <p:nvSpPr>
          <p:cNvPr id="23" name="object 23"/>
          <p:cNvSpPr txBox="1"/>
          <p:nvPr/>
        </p:nvSpPr>
        <p:spPr>
          <a:xfrm>
            <a:off x="4250185" y="2793773"/>
            <a:ext cx="362491" cy="289823"/>
          </a:xfrm>
          <a:prstGeom prst="rect">
            <a:avLst/>
          </a:prstGeom>
        </p:spPr>
        <p:txBody>
          <a:bodyPr vert="horz" wrap="square" lIns="0" tIns="12700" rIns="0" bIns="0" rtlCol="0">
            <a:spAutoFit/>
          </a:bodyPr>
          <a:lstStyle/>
          <a:p>
            <a:pPr marL="12700">
              <a:spcBef>
                <a:spcPts val="100"/>
              </a:spcBef>
            </a:pPr>
            <a:r>
              <a:rPr kern="0" dirty="0">
                <a:solidFill>
                  <a:sysClr val="windowText" lastClr="000000"/>
                </a:solidFill>
                <a:latin typeface="Times New Roman"/>
                <a:cs typeface="Times New Roman"/>
              </a:rPr>
              <a:t>0</a:t>
            </a:r>
            <a:r>
              <a:rPr kern="0" spc="-5" dirty="0">
                <a:solidFill>
                  <a:sysClr val="windowText" lastClr="000000"/>
                </a:solidFill>
                <a:latin typeface="Times New Roman"/>
                <a:cs typeface="Times New Roman"/>
              </a:rPr>
              <a:t>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24" name="object 24"/>
          <p:cNvSpPr txBox="1"/>
          <p:nvPr/>
        </p:nvSpPr>
        <p:spPr>
          <a:xfrm>
            <a:off x="7301679" y="3245611"/>
            <a:ext cx="2493630" cy="833562"/>
          </a:xfrm>
          <a:prstGeom prst="rect">
            <a:avLst/>
          </a:prstGeom>
        </p:spPr>
        <p:txBody>
          <a:bodyPr vert="horz" wrap="square" lIns="0" tIns="12700" rIns="0" bIns="0" rtlCol="0">
            <a:spAutoFit/>
          </a:bodyPr>
          <a:lstStyle/>
          <a:p>
            <a:pPr marL="25400">
              <a:spcBef>
                <a:spcPts val="100"/>
              </a:spcBef>
            </a:pPr>
            <a:r>
              <a:rPr kern="0" dirty="0">
                <a:solidFill>
                  <a:sysClr val="windowText" lastClr="000000"/>
                </a:solidFill>
                <a:latin typeface="Times New Roman"/>
                <a:cs typeface="Times New Roman"/>
              </a:rPr>
              <a:t>15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a:p>
            <a:pPr marL="1353820">
              <a:spcBef>
                <a:spcPts val="1565"/>
              </a:spcBef>
            </a:pPr>
            <a:r>
              <a:rPr sz="2200" kern="0" dirty="0">
                <a:solidFill>
                  <a:sysClr val="windowText" lastClr="000000"/>
                </a:solidFill>
                <a:latin typeface="Times New Roman"/>
                <a:cs typeface="Times New Roman"/>
              </a:rPr>
              <a:t>∑</a:t>
            </a:r>
            <a:r>
              <a:rPr sz="2200" kern="0" spc="20" dirty="0">
                <a:solidFill>
                  <a:sysClr val="windowText" lastClr="000000"/>
                </a:solidFill>
                <a:latin typeface="Times New Roman"/>
                <a:cs typeface="Times New Roman"/>
              </a:rPr>
              <a:t> </a:t>
            </a:r>
            <a:r>
              <a:rPr sz="2200" kern="0" dirty="0">
                <a:solidFill>
                  <a:sysClr val="windowText" lastClr="000000"/>
                </a:solidFill>
                <a:latin typeface="Cambria Math"/>
                <a:cs typeface="Cambria Math"/>
              </a:rPr>
              <a:t>M</a:t>
            </a:r>
            <a:r>
              <a:rPr sz="2400" kern="0" baseline="-15625" dirty="0">
                <a:solidFill>
                  <a:sysClr val="windowText" lastClr="000000"/>
                </a:solidFill>
                <a:latin typeface="Cambria Math"/>
                <a:cs typeface="Cambria Math"/>
              </a:rPr>
              <a:t>A</a:t>
            </a:r>
            <a:r>
              <a:rPr sz="2400" kern="0" spc="494" baseline="-15625" dirty="0">
                <a:solidFill>
                  <a:sysClr val="windowText" lastClr="000000"/>
                </a:solidFill>
                <a:latin typeface="Cambria Math"/>
                <a:cs typeface="Cambria Math"/>
              </a:rPr>
              <a:t> </a:t>
            </a:r>
            <a:r>
              <a:rPr sz="2200" kern="0" dirty="0">
                <a:solidFill>
                  <a:sysClr val="windowText" lastClr="000000"/>
                </a:solidFill>
                <a:latin typeface="Times New Roman"/>
                <a:cs typeface="Times New Roman"/>
              </a:rPr>
              <a:t>=</a:t>
            </a:r>
            <a:r>
              <a:rPr sz="2200" kern="0" spc="25" dirty="0">
                <a:solidFill>
                  <a:sysClr val="windowText" lastClr="000000"/>
                </a:solidFill>
                <a:latin typeface="Times New Roman"/>
                <a:cs typeface="Times New Roman"/>
              </a:rPr>
              <a:t> </a:t>
            </a:r>
            <a:r>
              <a:rPr sz="2200" kern="0" spc="-50" dirty="0">
                <a:solidFill>
                  <a:sysClr val="windowText" lastClr="000000"/>
                </a:solidFill>
                <a:latin typeface="Times New Roman"/>
                <a:cs typeface="Times New Roman"/>
              </a:rPr>
              <a:t>0</a:t>
            </a:r>
            <a:endParaRPr sz="2200" kern="0">
              <a:solidFill>
                <a:sysClr val="windowText" lastClr="000000"/>
              </a:solidFill>
              <a:latin typeface="Times New Roman"/>
              <a:cs typeface="Times New Roman"/>
            </a:endParaRPr>
          </a:p>
        </p:txBody>
      </p:sp>
      <p:sp>
        <p:nvSpPr>
          <p:cNvPr id="25" name="object 25"/>
          <p:cNvSpPr txBox="1"/>
          <p:nvPr/>
        </p:nvSpPr>
        <p:spPr>
          <a:xfrm>
            <a:off x="7264381" y="4779033"/>
            <a:ext cx="921145" cy="289823"/>
          </a:xfrm>
          <a:prstGeom prst="rect">
            <a:avLst/>
          </a:prstGeom>
        </p:spPr>
        <p:txBody>
          <a:bodyPr vert="horz" wrap="square" lIns="0" tIns="12700" rIns="0" bIns="0" rtlCol="0">
            <a:spAutoFit/>
          </a:bodyPr>
          <a:lstStyle/>
          <a:p>
            <a:pPr marL="12700">
              <a:spcBef>
                <a:spcPts val="100"/>
              </a:spcBef>
            </a:pPr>
            <a:r>
              <a:rPr kern="0" dirty="0">
                <a:solidFill>
                  <a:sysClr val="windowText" lastClr="000000"/>
                </a:solidFill>
                <a:latin typeface="Times New Roman"/>
                <a:cs typeface="Times New Roman"/>
              </a:rPr>
              <a:t>37.5</a:t>
            </a:r>
            <a:r>
              <a:rPr kern="0" spc="10"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K-</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p:txBody>
      </p:sp>
      <p:sp>
        <p:nvSpPr>
          <p:cNvPr id="26" name="object 26"/>
          <p:cNvSpPr txBox="1"/>
          <p:nvPr/>
        </p:nvSpPr>
        <p:spPr>
          <a:xfrm>
            <a:off x="3999527" y="4302021"/>
            <a:ext cx="635469" cy="289823"/>
          </a:xfrm>
          <a:prstGeom prst="rect">
            <a:avLst/>
          </a:prstGeom>
        </p:spPr>
        <p:txBody>
          <a:bodyPr vert="horz" wrap="square" lIns="0" tIns="12700" rIns="0" bIns="0" rtlCol="0">
            <a:spAutoFit/>
          </a:bodyPr>
          <a:lstStyle/>
          <a:p>
            <a:pPr marL="12700">
              <a:spcBef>
                <a:spcPts val="100"/>
              </a:spcBef>
            </a:pPr>
            <a:r>
              <a:rPr kern="0" dirty="0">
                <a:solidFill>
                  <a:sysClr val="windowText" lastClr="000000"/>
                </a:solidFill>
                <a:latin typeface="Times New Roman"/>
                <a:cs typeface="Times New Roman"/>
              </a:rPr>
              <a:t>0</a:t>
            </a:r>
            <a:r>
              <a:rPr kern="0" spc="10"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K-</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p:txBody>
      </p:sp>
      <p:pic>
        <p:nvPicPr>
          <p:cNvPr id="27" name="object 27"/>
          <p:cNvPicPr/>
          <p:nvPr/>
        </p:nvPicPr>
        <p:blipFill>
          <a:blip r:embed="rId2" cstate="print"/>
          <a:stretch>
            <a:fillRect/>
          </a:stretch>
        </p:blipFill>
        <p:spPr>
          <a:xfrm>
            <a:off x="4647081" y="4430285"/>
            <a:ext cx="2628215" cy="92692"/>
          </a:xfrm>
          <a:prstGeom prst="rect">
            <a:avLst/>
          </a:prstGeom>
        </p:spPr>
      </p:pic>
      <p:sp>
        <p:nvSpPr>
          <p:cNvPr id="28" name="object 28"/>
          <p:cNvSpPr txBox="1"/>
          <p:nvPr/>
        </p:nvSpPr>
        <p:spPr>
          <a:xfrm>
            <a:off x="5915455" y="1205253"/>
            <a:ext cx="262186" cy="289823"/>
          </a:xfrm>
          <a:prstGeom prst="rect">
            <a:avLst/>
          </a:prstGeom>
        </p:spPr>
        <p:txBody>
          <a:bodyPr vert="horz" wrap="square" lIns="0" tIns="12700" rIns="0" bIns="0" rtlCol="0">
            <a:spAutoFit/>
          </a:bodyPr>
          <a:lstStyle/>
          <a:p>
            <a:pPr marL="38100">
              <a:spcBef>
                <a:spcPts val="100"/>
              </a:spcBef>
            </a:pPr>
            <a:r>
              <a:rPr sz="2700" kern="0" spc="44" baseline="-20061" dirty="0">
                <a:solidFill>
                  <a:sysClr val="windowText" lastClr="000000"/>
                </a:solidFill>
                <a:latin typeface="Cambria Math"/>
                <a:cs typeface="Cambria Math"/>
              </a:rPr>
              <a:t>5</a:t>
            </a:r>
            <a:r>
              <a:rPr sz="1300" kern="0" spc="30" dirty="0">
                <a:solidFill>
                  <a:sysClr val="windowText" lastClr="000000"/>
                </a:solidFill>
                <a:latin typeface="Cambria Math"/>
                <a:cs typeface="Cambria Math"/>
              </a:rPr>
              <a:t>′</a:t>
            </a:r>
            <a:endParaRPr sz="1300" kern="0">
              <a:solidFill>
                <a:sysClr val="windowText" lastClr="000000"/>
              </a:solidFill>
              <a:latin typeface="Cambria Math"/>
              <a:cs typeface="Cambria Math"/>
            </a:endParaRPr>
          </a:p>
        </p:txBody>
      </p:sp>
      <p:grpSp>
        <p:nvGrpSpPr>
          <p:cNvPr id="29" name="object 29"/>
          <p:cNvGrpSpPr/>
          <p:nvPr/>
        </p:nvGrpSpPr>
        <p:grpSpPr>
          <a:xfrm>
            <a:off x="4647054" y="956284"/>
            <a:ext cx="2838346" cy="607060"/>
            <a:chOff x="4646676" y="956284"/>
            <a:chExt cx="2839085" cy="607060"/>
          </a:xfrm>
        </p:grpSpPr>
        <p:pic>
          <p:nvPicPr>
            <p:cNvPr id="30" name="object 30"/>
            <p:cNvPicPr/>
            <p:nvPr/>
          </p:nvPicPr>
          <p:blipFill>
            <a:blip r:embed="rId2" cstate="print"/>
            <a:stretch>
              <a:fillRect/>
            </a:stretch>
          </p:blipFill>
          <p:spPr>
            <a:xfrm>
              <a:off x="4646676" y="1160543"/>
              <a:ext cx="2628900" cy="92692"/>
            </a:xfrm>
            <a:prstGeom prst="rect">
              <a:avLst/>
            </a:prstGeom>
          </p:spPr>
        </p:pic>
        <p:sp>
          <p:nvSpPr>
            <p:cNvPr id="31" name="object 31"/>
            <p:cNvSpPr/>
            <p:nvPr/>
          </p:nvSpPr>
          <p:spPr>
            <a:xfrm>
              <a:off x="4696587" y="1185290"/>
              <a:ext cx="2536190" cy="0"/>
            </a:xfrm>
            <a:custGeom>
              <a:avLst/>
              <a:gdLst/>
              <a:ahLst/>
              <a:cxnLst/>
              <a:rect l="l" t="t" r="r" b="b"/>
              <a:pathLst>
                <a:path w="2536190">
                  <a:moveTo>
                    <a:pt x="0" y="0"/>
                  </a:moveTo>
                  <a:lnTo>
                    <a:pt x="2535809" y="0"/>
                  </a:lnTo>
                </a:path>
              </a:pathLst>
            </a:custGeom>
            <a:ln w="22098">
              <a:solidFill>
                <a:srgbClr val="000000"/>
              </a:solidFill>
            </a:ln>
          </p:spPr>
          <p:txBody>
            <a:bodyPr wrap="square" lIns="0" tIns="0" rIns="0" bIns="0" rtlCol="0"/>
            <a:lstStyle/>
            <a:p>
              <a:endParaRPr kern="0">
                <a:solidFill>
                  <a:sysClr val="windowText" lastClr="000000"/>
                </a:solidFill>
              </a:endParaRPr>
            </a:p>
          </p:txBody>
        </p:sp>
        <p:pic>
          <p:nvPicPr>
            <p:cNvPr id="32" name="object 32"/>
            <p:cNvPicPr/>
            <p:nvPr/>
          </p:nvPicPr>
          <p:blipFill>
            <a:blip r:embed="rId4" cstate="print"/>
            <a:stretch>
              <a:fillRect/>
            </a:stretch>
          </p:blipFill>
          <p:spPr>
            <a:xfrm>
              <a:off x="7182611" y="956284"/>
              <a:ext cx="92692" cy="498373"/>
            </a:xfrm>
            <a:prstGeom prst="rect">
              <a:avLst/>
            </a:prstGeom>
          </p:spPr>
        </p:pic>
        <p:sp>
          <p:nvSpPr>
            <p:cNvPr id="33" name="object 33"/>
            <p:cNvSpPr/>
            <p:nvPr/>
          </p:nvSpPr>
          <p:spPr>
            <a:xfrm>
              <a:off x="7232523" y="981074"/>
              <a:ext cx="0" cy="405130"/>
            </a:xfrm>
            <a:custGeom>
              <a:avLst/>
              <a:gdLst/>
              <a:ahLst/>
              <a:cxnLst/>
              <a:rect l="l" t="t" r="r" b="b"/>
              <a:pathLst>
                <a:path h="405130">
                  <a:moveTo>
                    <a:pt x="0" y="0"/>
                  </a:moveTo>
                  <a:lnTo>
                    <a:pt x="0" y="404749"/>
                  </a:lnTo>
                </a:path>
              </a:pathLst>
            </a:custGeom>
            <a:ln w="22098">
              <a:solidFill>
                <a:srgbClr val="000000"/>
              </a:solidFill>
            </a:ln>
          </p:spPr>
          <p:txBody>
            <a:bodyPr wrap="square" lIns="0" tIns="0" rIns="0" bIns="0" rtlCol="0"/>
            <a:lstStyle/>
            <a:p>
              <a:endParaRPr kern="0">
                <a:solidFill>
                  <a:sysClr val="windowText" lastClr="000000"/>
                </a:solidFill>
              </a:endParaRPr>
            </a:p>
          </p:txBody>
        </p:sp>
        <p:pic>
          <p:nvPicPr>
            <p:cNvPr id="34" name="object 34"/>
            <p:cNvPicPr/>
            <p:nvPr/>
          </p:nvPicPr>
          <p:blipFill>
            <a:blip r:embed="rId5" cstate="print"/>
            <a:stretch>
              <a:fillRect/>
            </a:stretch>
          </p:blipFill>
          <p:spPr>
            <a:xfrm>
              <a:off x="7182611" y="956284"/>
              <a:ext cx="302641" cy="201828"/>
            </a:xfrm>
            <a:prstGeom prst="rect">
              <a:avLst/>
            </a:prstGeom>
          </p:spPr>
        </p:pic>
        <p:sp>
          <p:nvSpPr>
            <p:cNvPr id="35" name="object 35"/>
            <p:cNvSpPr/>
            <p:nvPr/>
          </p:nvSpPr>
          <p:spPr>
            <a:xfrm>
              <a:off x="7232523" y="981074"/>
              <a:ext cx="209550" cy="108585"/>
            </a:xfrm>
            <a:custGeom>
              <a:avLst/>
              <a:gdLst/>
              <a:ahLst/>
              <a:cxnLst/>
              <a:rect l="l" t="t" r="r" b="b"/>
              <a:pathLst>
                <a:path w="209550" h="108584">
                  <a:moveTo>
                    <a:pt x="0" y="0"/>
                  </a:moveTo>
                  <a:lnTo>
                    <a:pt x="209550" y="108585"/>
                  </a:lnTo>
                </a:path>
              </a:pathLst>
            </a:custGeom>
            <a:ln w="22098">
              <a:solidFill>
                <a:srgbClr val="000000"/>
              </a:solidFill>
            </a:ln>
          </p:spPr>
          <p:txBody>
            <a:bodyPr wrap="square" lIns="0" tIns="0" rIns="0" bIns="0" rtlCol="0"/>
            <a:lstStyle/>
            <a:p>
              <a:endParaRPr kern="0">
                <a:solidFill>
                  <a:sysClr val="windowText" lastClr="000000"/>
                </a:solidFill>
              </a:endParaRPr>
            </a:p>
          </p:txBody>
        </p:sp>
        <p:pic>
          <p:nvPicPr>
            <p:cNvPr id="36" name="object 36"/>
            <p:cNvPicPr/>
            <p:nvPr/>
          </p:nvPicPr>
          <p:blipFill>
            <a:blip r:embed="rId5" cstate="print"/>
            <a:stretch>
              <a:fillRect/>
            </a:stretch>
          </p:blipFill>
          <p:spPr>
            <a:xfrm>
              <a:off x="7182611" y="1360906"/>
              <a:ext cx="302641" cy="201828"/>
            </a:xfrm>
            <a:prstGeom prst="rect">
              <a:avLst/>
            </a:prstGeom>
          </p:spPr>
        </p:pic>
        <p:sp>
          <p:nvSpPr>
            <p:cNvPr id="37" name="object 37"/>
            <p:cNvSpPr/>
            <p:nvPr/>
          </p:nvSpPr>
          <p:spPr>
            <a:xfrm>
              <a:off x="7232523" y="1385696"/>
              <a:ext cx="209550" cy="108585"/>
            </a:xfrm>
            <a:custGeom>
              <a:avLst/>
              <a:gdLst/>
              <a:ahLst/>
              <a:cxnLst/>
              <a:rect l="l" t="t" r="r" b="b"/>
              <a:pathLst>
                <a:path w="209550" h="108584">
                  <a:moveTo>
                    <a:pt x="0" y="0"/>
                  </a:moveTo>
                  <a:lnTo>
                    <a:pt x="209550" y="108585"/>
                  </a:lnTo>
                </a:path>
              </a:pathLst>
            </a:custGeom>
            <a:ln w="22098">
              <a:solidFill>
                <a:srgbClr val="000000"/>
              </a:solidFill>
            </a:ln>
          </p:spPr>
          <p:txBody>
            <a:bodyPr wrap="square" lIns="0" tIns="0" rIns="0" bIns="0" rtlCol="0"/>
            <a:lstStyle/>
            <a:p>
              <a:endParaRPr kern="0">
                <a:solidFill>
                  <a:sysClr val="windowText" lastClr="000000"/>
                </a:solidFill>
              </a:endParaRPr>
            </a:p>
          </p:txBody>
        </p:sp>
        <p:pic>
          <p:nvPicPr>
            <p:cNvPr id="38" name="object 38"/>
            <p:cNvPicPr/>
            <p:nvPr/>
          </p:nvPicPr>
          <p:blipFill>
            <a:blip r:embed="rId5" cstate="print"/>
            <a:stretch>
              <a:fillRect/>
            </a:stretch>
          </p:blipFill>
          <p:spPr>
            <a:xfrm>
              <a:off x="7182611" y="1158214"/>
              <a:ext cx="302641" cy="201828"/>
            </a:xfrm>
            <a:prstGeom prst="rect">
              <a:avLst/>
            </a:prstGeom>
          </p:spPr>
        </p:pic>
        <p:sp>
          <p:nvSpPr>
            <p:cNvPr id="39" name="object 39"/>
            <p:cNvSpPr/>
            <p:nvPr/>
          </p:nvSpPr>
          <p:spPr>
            <a:xfrm>
              <a:off x="7232523" y="1183004"/>
              <a:ext cx="209550" cy="108585"/>
            </a:xfrm>
            <a:custGeom>
              <a:avLst/>
              <a:gdLst/>
              <a:ahLst/>
              <a:cxnLst/>
              <a:rect l="l" t="t" r="r" b="b"/>
              <a:pathLst>
                <a:path w="209550" h="108584">
                  <a:moveTo>
                    <a:pt x="0" y="0"/>
                  </a:moveTo>
                  <a:lnTo>
                    <a:pt x="209550" y="108585"/>
                  </a:lnTo>
                </a:path>
              </a:pathLst>
            </a:custGeom>
            <a:ln w="22098">
              <a:solidFill>
                <a:srgbClr val="000000"/>
              </a:solidFill>
            </a:ln>
          </p:spPr>
          <p:txBody>
            <a:bodyPr wrap="square" lIns="0" tIns="0" rIns="0" bIns="0" rtlCol="0"/>
            <a:lstStyle/>
            <a:p>
              <a:endParaRPr kern="0">
                <a:solidFill>
                  <a:sysClr val="windowText" lastClr="000000"/>
                </a:solidFill>
              </a:endParaRPr>
            </a:p>
          </p:txBody>
        </p:sp>
      </p:grpSp>
      <p:sp>
        <p:nvSpPr>
          <p:cNvPr id="40" name="object 40"/>
          <p:cNvSpPr txBox="1"/>
          <p:nvPr/>
        </p:nvSpPr>
        <p:spPr>
          <a:xfrm>
            <a:off x="7136878" y="514603"/>
            <a:ext cx="190450" cy="299720"/>
          </a:xfrm>
          <a:prstGeom prst="rect">
            <a:avLst/>
          </a:prstGeom>
        </p:spPr>
        <p:txBody>
          <a:bodyPr vert="horz" wrap="square" lIns="0" tIns="12700" rIns="0" bIns="0" rtlCol="0">
            <a:spAutoFit/>
          </a:bodyPr>
          <a:lstStyle/>
          <a:p>
            <a:pPr marL="12700">
              <a:spcBef>
                <a:spcPts val="100"/>
              </a:spcBef>
            </a:pPr>
            <a:r>
              <a:rPr kern="0" spc="-50" dirty="0">
                <a:solidFill>
                  <a:sysClr val="windowText" lastClr="000000"/>
                </a:solidFill>
                <a:latin typeface="Times New Roman"/>
                <a:cs typeface="Times New Roman"/>
              </a:rPr>
              <a:t>A</a:t>
            </a:r>
            <a:endParaRPr kern="0">
              <a:solidFill>
                <a:sysClr val="windowText" lastClr="000000"/>
              </a:solidFill>
              <a:latin typeface="Times New Roman"/>
              <a:cs typeface="Times New Roman"/>
            </a:endParaRPr>
          </a:p>
        </p:txBody>
      </p:sp>
      <p:grpSp>
        <p:nvGrpSpPr>
          <p:cNvPr id="41" name="object 41"/>
          <p:cNvGrpSpPr/>
          <p:nvPr/>
        </p:nvGrpSpPr>
        <p:grpSpPr>
          <a:xfrm>
            <a:off x="4581543" y="834407"/>
            <a:ext cx="2759626" cy="483870"/>
            <a:chOff x="4581144" y="834407"/>
            <a:chExt cx="2760345" cy="483870"/>
          </a:xfrm>
        </p:grpSpPr>
        <p:pic>
          <p:nvPicPr>
            <p:cNvPr id="42" name="object 42"/>
            <p:cNvPicPr/>
            <p:nvPr/>
          </p:nvPicPr>
          <p:blipFill>
            <a:blip r:embed="rId6" cstate="print"/>
            <a:stretch>
              <a:fillRect/>
            </a:stretch>
          </p:blipFill>
          <p:spPr>
            <a:xfrm>
              <a:off x="4581144" y="834415"/>
              <a:ext cx="224091" cy="474700"/>
            </a:xfrm>
            <a:prstGeom prst="rect">
              <a:avLst/>
            </a:prstGeom>
          </p:spPr>
        </p:pic>
        <p:sp>
          <p:nvSpPr>
            <p:cNvPr id="43" name="object 43"/>
            <p:cNvSpPr/>
            <p:nvPr/>
          </p:nvSpPr>
          <p:spPr>
            <a:xfrm>
              <a:off x="4658487" y="848106"/>
              <a:ext cx="76200" cy="327660"/>
            </a:xfrm>
            <a:custGeom>
              <a:avLst/>
              <a:gdLst/>
              <a:ahLst/>
              <a:cxnLst/>
              <a:rect l="l" t="t" r="r" b="b"/>
              <a:pathLst>
                <a:path w="76200" h="327659">
                  <a:moveTo>
                    <a:pt x="27050" y="251079"/>
                  </a:moveTo>
                  <a:lnTo>
                    <a:pt x="0" y="251079"/>
                  </a:lnTo>
                  <a:lnTo>
                    <a:pt x="38100" y="327279"/>
                  </a:lnTo>
                  <a:lnTo>
                    <a:pt x="64325" y="274828"/>
                  </a:lnTo>
                  <a:lnTo>
                    <a:pt x="32003" y="274828"/>
                  </a:lnTo>
                  <a:lnTo>
                    <a:pt x="27050" y="269875"/>
                  </a:lnTo>
                  <a:lnTo>
                    <a:pt x="27050" y="251079"/>
                  </a:lnTo>
                  <a:close/>
                </a:path>
                <a:path w="76200" h="327659">
                  <a:moveTo>
                    <a:pt x="44196" y="0"/>
                  </a:moveTo>
                  <a:lnTo>
                    <a:pt x="32003" y="0"/>
                  </a:lnTo>
                  <a:lnTo>
                    <a:pt x="27050" y="4953"/>
                  </a:lnTo>
                  <a:lnTo>
                    <a:pt x="27050" y="269875"/>
                  </a:lnTo>
                  <a:lnTo>
                    <a:pt x="32003" y="274828"/>
                  </a:lnTo>
                  <a:lnTo>
                    <a:pt x="44196" y="274828"/>
                  </a:lnTo>
                  <a:lnTo>
                    <a:pt x="49149" y="269875"/>
                  </a:lnTo>
                  <a:lnTo>
                    <a:pt x="49149" y="4953"/>
                  </a:lnTo>
                  <a:lnTo>
                    <a:pt x="44196" y="0"/>
                  </a:lnTo>
                  <a:close/>
                </a:path>
                <a:path w="76200" h="327659">
                  <a:moveTo>
                    <a:pt x="76200" y="251079"/>
                  </a:moveTo>
                  <a:lnTo>
                    <a:pt x="49149" y="251079"/>
                  </a:lnTo>
                  <a:lnTo>
                    <a:pt x="49149" y="269875"/>
                  </a:lnTo>
                  <a:lnTo>
                    <a:pt x="44196" y="274828"/>
                  </a:lnTo>
                  <a:lnTo>
                    <a:pt x="64325" y="274828"/>
                  </a:lnTo>
                  <a:lnTo>
                    <a:pt x="76200" y="251079"/>
                  </a:lnTo>
                  <a:close/>
                </a:path>
              </a:pathLst>
            </a:custGeom>
            <a:solidFill>
              <a:srgbClr val="000000"/>
            </a:solidFill>
          </p:spPr>
          <p:txBody>
            <a:bodyPr wrap="square" lIns="0" tIns="0" rIns="0" bIns="0" rtlCol="0"/>
            <a:lstStyle/>
            <a:p>
              <a:endParaRPr kern="0">
                <a:solidFill>
                  <a:sysClr val="windowText" lastClr="000000"/>
                </a:solidFill>
              </a:endParaRPr>
            </a:p>
          </p:txBody>
        </p:sp>
        <p:pic>
          <p:nvPicPr>
            <p:cNvPr id="44" name="object 44"/>
            <p:cNvPicPr/>
            <p:nvPr/>
          </p:nvPicPr>
          <p:blipFill>
            <a:blip r:embed="rId6" cstate="print"/>
            <a:stretch>
              <a:fillRect/>
            </a:stretch>
          </p:blipFill>
          <p:spPr>
            <a:xfrm>
              <a:off x="4946904" y="843559"/>
              <a:ext cx="224091" cy="474700"/>
            </a:xfrm>
            <a:prstGeom prst="rect">
              <a:avLst/>
            </a:prstGeom>
          </p:spPr>
        </p:pic>
        <p:sp>
          <p:nvSpPr>
            <p:cNvPr id="45" name="object 45"/>
            <p:cNvSpPr/>
            <p:nvPr/>
          </p:nvSpPr>
          <p:spPr>
            <a:xfrm>
              <a:off x="5024247" y="857250"/>
              <a:ext cx="76200" cy="327660"/>
            </a:xfrm>
            <a:custGeom>
              <a:avLst/>
              <a:gdLst/>
              <a:ahLst/>
              <a:cxnLst/>
              <a:rect l="l" t="t" r="r" b="b"/>
              <a:pathLst>
                <a:path w="76200" h="327659">
                  <a:moveTo>
                    <a:pt x="27050" y="251078"/>
                  </a:moveTo>
                  <a:lnTo>
                    <a:pt x="0" y="251078"/>
                  </a:lnTo>
                  <a:lnTo>
                    <a:pt x="38100" y="327278"/>
                  </a:lnTo>
                  <a:lnTo>
                    <a:pt x="64325" y="274827"/>
                  </a:lnTo>
                  <a:lnTo>
                    <a:pt x="32003" y="274827"/>
                  </a:lnTo>
                  <a:lnTo>
                    <a:pt x="27050" y="269875"/>
                  </a:lnTo>
                  <a:lnTo>
                    <a:pt x="27050" y="251078"/>
                  </a:lnTo>
                  <a:close/>
                </a:path>
                <a:path w="76200" h="327659">
                  <a:moveTo>
                    <a:pt x="44195" y="0"/>
                  </a:moveTo>
                  <a:lnTo>
                    <a:pt x="32003" y="0"/>
                  </a:lnTo>
                  <a:lnTo>
                    <a:pt x="27050" y="4952"/>
                  </a:lnTo>
                  <a:lnTo>
                    <a:pt x="27050" y="269875"/>
                  </a:lnTo>
                  <a:lnTo>
                    <a:pt x="32003" y="274827"/>
                  </a:lnTo>
                  <a:lnTo>
                    <a:pt x="44195" y="274827"/>
                  </a:lnTo>
                  <a:lnTo>
                    <a:pt x="49149" y="269875"/>
                  </a:lnTo>
                  <a:lnTo>
                    <a:pt x="49149" y="4952"/>
                  </a:lnTo>
                  <a:lnTo>
                    <a:pt x="44195" y="0"/>
                  </a:lnTo>
                  <a:close/>
                </a:path>
                <a:path w="76200" h="327659">
                  <a:moveTo>
                    <a:pt x="76200" y="251078"/>
                  </a:moveTo>
                  <a:lnTo>
                    <a:pt x="49149" y="251078"/>
                  </a:lnTo>
                  <a:lnTo>
                    <a:pt x="49149" y="269875"/>
                  </a:lnTo>
                  <a:lnTo>
                    <a:pt x="44195" y="274827"/>
                  </a:lnTo>
                  <a:lnTo>
                    <a:pt x="64325" y="274827"/>
                  </a:lnTo>
                  <a:lnTo>
                    <a:pt x="76200" y="251078"/>
                  </a:lnTo>
                  <a:close/>
                </a:path>
              </a:pathLst>
            </a:custGeom>
            <a:solidFill>
              <a:srgbClr val="000000"/>
            </a:solidFill>
          </p:spPr>
          <p:txBody>
            <a:bodyPr wrap="square" lIns="0" tIns="0" rIns="0" bIns="0" rtlCol="0"/>
            <a:lstStyle/>
            <a:p>
              <a:endParaRPr kern="0">
                <a:solidFill>
                  <a:sysClr val="windowText" lastClr="000000"/>
                </a:solidFill>
              </a:endParaRPr>
            </a:p>
          </p:txBody>
        </p:sp>
        <p:pic>
          <p:nvPicPr>
            <p:cNvPr id="46" name="object 46"/>
            <p:cNvPicPr/>
            <p:nvPr/>
          </p:nvPicPr>
          <p:blipFill>
            <a:blip r:embed="rId6" cstate="print"/>
            <a:stretch>
              <a:fillRect/>
            </a:stretch>
          </p:blipFill>
          <p:spPr>
            <a:xfrm>
              <a:off x="5311902" y="840511"/>
              <a:ext cx="224091" cy="474700"/>
            </a:xfrm>
            <a:prstGeom prst="rect">
              <a:avLst/>
            </a:prstGeom>
          </p:spPr>
        </p:pic>
        <p:sp>
          <p:nvSpPr>
            <p:cNvPr id="47" name="object 47"/>
            <p:cNvSpPr/>
            <p:nvPr/>
          </p:nvSpPr>
          <p:spPr>
            <a:xfrm>
              <a:off x="5389245" y="854202"/>
              <a:ext cx="76200" cy="327660"/>
            </a:xfrm>
            <a:custGeom>
              <a:avLst/>
              <a:gdLst/>
              <a:ahLst/>
              <a:cxnLst/>
              <a:rect l="l" t="t" r="r" b="b"/>
              <a:pathLst>
                <a:path w="76200" h="327659">
                  <a:moveTo>
                    <a:pt x="27050" y="251078"/>
                  </a:moveTo>
                  <a:lnTo>
                    <a:pt x="0" y="251078"/>
                  </a:lnTo>
                  <a:lnTo>
                    <a:pt x="38100" y="327278"/>
                  </a:lnTo>
                  <a:lnTo>
                    <a:pt x="64325" y="274827"/>
                  </a:lnTo>
                  <a:lnTo>
                    <a:pt x="32003" y="274827"/>
                  </a:lnTo>
                  <a:lnTo>
                    <a:pt x="27050" y="269875"/>
                  </a:lnTo>
                  <a:lnTo>
                    <a:pt x="27050" y="251078"/>
                  </a:lnTo>
                  <a:close/>
                </a:path>
                <a:path w="76200" h="327659">
                  <a:moveTo>
                    <a:pt x="44195" y="0"/>
                  </a:moveTo>
                  <a:lnTo>
                    <a:pt x="32003" y="0"/>
                  </a:lnTo>
                  <a:lnTo>
                    <a:pt x="27050" y="4952"/>
                  </a:lnTo>
                  <a:lnTo>
                    <a:pt x="27050" y="269875"/>
                  </a:lnTo>
                  <a:lnTo>
                    <a:pt x="32003" y="274827"/>
                  </a:lnTo>
                  <a:lnTo>
                    <a:pt x="44195" y="274827"/>
                  </a:lnTo>
                  <a:lnTo>
                    <a:pt x="49149" y="269875"/>
                  </a:lnTo>
                  <a:lnTo>
                    <a:pt x="49149" y="4952"/>
                  </a:lnTo>
                  <a:lnTo>
                    <a:pt x="44195" y="0"/>
                  </a:lnTo>
                  <a:close/>
                </a:path>
                <a:path w="76200" h="327659">
                  <a:moveTo>
                    <a:pt x="76200" y="251078"/>
                  </a:moveTo>
                  <a:lnTo>
                    <a:pt x="49149" y="251078"/>
                  </a:lnTo>
                  <a:lnTo>
                    <a:pt x="49149" y="269875"/>
                  </a:lnTo>
                  <a:lnTo>
                    <a:pt x="44195" y="274827"/>
                  </a:lnTo>
                  <a:lnTo>
                    <a:pt x="64325" y="274827"/>
                  </a:lnTo>
                  <a:lnTo>
                    <a:pt x="76200" y="251078"/>
                  </a:lnTo>
                  <a:close/>
                </a:path>
              </a:pathLst>
            </a:custGeom>
            <a:solidFill>
              <a:srgbClr val="000000"/>
            </a:solidFill>
          </p:spPr>
          <p:txBody>
            <a:bodyPr wrap="square" lIns="0" tIns="0" rIns="0" bIns="0" rtlCol="0"/>
            <a:lstStyle/>
            <a:p>
              <a:endParaRPr kern="0">
                <a:solidFill>
                  <a:sysClr val="windowText" lastClr="000000"/>
                </a:solidFill>
              </a:endParaRPr>
            </a:p>
          </p:txBody>
        </p:sp>
        <p:pic>
          <p:nvPicPr>
            <p:cNvPr id="48" name="object 48"/>
            <p:cNvPicPr/>
            <p:nvPr/>
          </p:nvPicPr>
          <p:blipFill>
            <a:blip r:embed="rId6" cstate="print"/>
            <a:stretch>
              <a:fillRect/>
            </a:stretch>
          </p:blipFill>
          <p:spPr>
            <a:xfrm>
              <a:off x="5676900" y="840511"/>
              <a:ext cx="224091" cy="474700"/>
            </a:xfrm>
            <a:prstGeom prst="rect">
              <a:avLst/>
            </a:prstGeom>
          </p:spPr>
        </p:pic>
        <p:sp>
          <p:nvSpPr>
            <p:cNvPr id="49" name="object 49"/>
            <p:cNvSpPr/>
            <p:nvPr/>
          </p:nvSpPr>
          <p:spPr>
            <a:xfrm>
              <a:off x="5754243" y="854202"/>
              <a:ext cx="76200" cy="327660"/>
            </a:xfrm>
            <a:custGeom>
              <a:avLst/>
              <a:gdLst/>
              <a:ahLst/>
              <a:cxnLst/>
              <a:rect l="l" t="t" r="r" b="b"/>
              <a:pathLst>
                <a:path w="76200" h="327659">
                  <a:moveTo>
                    <a:pt x="27051" y="251078"/>
                  </a:moveTo>
                  <a:lnTo>
                    <a:pt x="0" y="251078"/>
                  </a:lnTo>
                  <a:lnTo>
                    <a:pt x="38100" y="327278"/>
                  </a:lnTo>
                  <a:lnTo>
                    <a:pt x="64325" y="274827"/>
                  </a:lnTo>
                  <a:lnTo>
                    <a:pt x="32004" y="274827"/>
                  </a:lnTo>
                  <a:lnTo>
                    <a:pt x="27051" y="269875"/>
                  </a:lnTo>
                  <a:lnTo>
                    <a:pt x="27051" y="251078"/>
                  </a:lnTo>
                  <a:close/>
                </a:path>
                <a:path w="76200" h="327659">
                  <a:moveTo>
                    <a:pt x="44196" y="0"/>
                  </a:moveTo>
                  <a:lnTo>
                    <a:pt x="32004" y="0"/>
                  </a:lnTo>
                  <a:lnTo>
                    <a:pt x="27051" y="4952"/>
                  </a:lnTo>
                  <a:lnTo>
                    <a:pt x="27051" y="269875"/>
                  </a:lnTo>
                  <a:lnTo>
                    <a:pt x="32004" y="274827"/>
                  </a:lnTo>
                  <a:lnTo>
                    <a:pt x="44196" y="274827"/>
                  </a:lnTo>
                  <a:lnTo>
                    <a:pt x="49149" y="269875"/>
                  </a:lnTo>
                  <a:lnTo>
                    <a:pt x="49149" y="4952"/>
                  </a:lnTo>
                  <a:lnTo>
                    <a:pt x="44196" y="0"/>
                  </a:lnTo>
                  <a:close/>
                </a:path>
                <a:path w="76200" h="327659">
                  <a:moveTo>
                    <a:pt x="76200" y="251078"/>
                  </a:moveTo>
                  <a:lnTo>
                    <a:pt x="49149" y="251078"/>
                  </a:lnTo>
                  <a:lnTo>
                    <a:pt x="49149" y="269875"/>
                  </a:lnTo>
                  <a:lnTo>
                    <a:pt x="44196" y="274827"/>
                  </a:lnTo>
                  <a:lnTo>
                    <a:pt x="64325" y="274827"/>
                  </a:lnTo>
                  <a:lnTo>
                    <a:pt x="76200" y="251078"/>
                  </a:lnTo>
                  <a:close/>
                </a:path>
              </a:pathLst>
            </a:custGeom>
            <a:solidFill>
              <a:srgbClr val="000000"/>
            </a:solidFill>
          </p:spPr>
          <p:txBody>
            <a:bodyPr wrap="square" lIns="0" tIns="0" rIns="0" bIns="0" rtlCol="0"/>
            <a:lstStyle/>
            <a:p>
              <a:endParaRPr kern="0">
                <a:solidFill>
                  <a:sysClr val="windowText" lastClr="000000"/>
                </a:solidFill>
              </a:endParaRPr>
            </a:p>
          </p:txBody>
        </p:sp>
        <p:pic>
          <p:nvPicPr>
            <p:cNvPr id="50" name="object 50"/>
            <p:cNvPicPr/>
            <p:nvPr/>
          </p:nvPicPr>
          <p:blipFill>
            <a:blip r:embed="rId6" cstate="print"/>
            <a:stretch>
              <a:fillRect/>
            </a:stretch>
          </p:blipFill>
          <p:spPr>
            <a:xfrm>
              <a:off x="6041897" y="840511"/>
              <a:ext cx="224091" cy="474700"/>
            </a:xfrm>
            <a:prstGeom prst="rect">
              <a:avLst/>
            </a:prstGeom>
          </p:spPr>
        </p:pic>
        <p:sp>
          <p:nvSpPr>
            <p:cNvPr id="51" name="object 51"/>
            <p:cNvSpPr/>
            <p:nvPr/>
          </p:nvSpPr>
          <p:spPr>
            <a:xfrm>
              <a:off x="6119241" y="854202"/>
              <a:ext cx="76200" cy="327660"/>
            </a:xfrm>
            <a:custGeom>
              <a:avLst/>
              <a:gdLst/>
              <a:ahLst/>
              <a:cxnLst/>
              <a:rect l="l" t="t" r="r" b="b"/>
              <a:pathLst>
                <a:path w="76200" h="327659">
                  <a:moveTo>
                    <a:pt x="27050" y="251078"/>
                  </a:moveTo>
                  <a:lnTo>
                    <a:pt x="0" y="251078"/>
                  </a:lnTo>
                  <a:lnTo>
                    <a:pt x="38100" y="327278"/>
                  </a:lnTo>
                  <a:lnTo>
                    <a:pt x="64325" y="274827"/>
                  </a:lnTo>
                  <a:lnTo>
                    <a:pt x="32004" y="274827"/>
                  </a:lnTo>
                  <a:lnTo>
                    <a:pt x="27050" y="269875"/>
                  </a:lnTo>
                  <a:lnTo>
                    <a:pt x="27050" y="251078"/>
                  </a:lnTo>
                  <a:close/>
                </a:path>
                <a:path w="76200" h="327659">
                  <a:moveTo>
                    <a:pt x="44196" y="0"/>
                  </a:moveTo>
                  <a:lnTo>
                    <a:pt x="32004" y="0"/>
                  </a:lnTo>
                  <a:lnTo>
                    <a:pt x="27050" y="4952"/>
                  </a:lnTo>
                  <a:lnTo>
                    <a:pt x="27050" y="269875"/>
                  </a:lnTo>
                  <a:lnTo>
                    <a:pt x="32004" y="274827"/>
                  </a:lnTo>
                  <a:lnTo>
                    <a:pt x="44196" y="274827"/>
                  </a:lnTo>
                  <a:lnTo>
                    <a:pt x="49149" y="269875"/>
                  </a:lnTo>
                  <a:lnTo>
                    <a:pt x="49149" y="4952"/>
                  </a:lnTo>
                  <a:lnTo>
                    <a:pt x="44196" y="0"/>
                  </a:lnTo>
                  <a:close/>
                </a:path>
                <a:path w="76200" h="327659">
                  <a:moveTo>
                    <a:pt x="76200" y="251078"/>
                  </a:moveTo>
                  <a:lnTo>
                    <a:pt x="49149" y="251078"/>
                  </a:lnTo>
                  <a:lnTo>
                    <a:pt x="49149" y="269875"/>
                  </a:lnTo>
                  <a:lnTo>
                    <a:pt x="44196" y="274827"/>
                  </a:lnTo>
                  <a:lnTo>
                    <a:pt x="64325" y="274827"/>
                  </a:lnTo>
                  <a:lnTo>
                    <a:pt x="76200" y="251078"/>
                  </a:lnTo>
                  <a:close/>
                </a:path>
              </a:pathLst>
            </a:custGeom>
            <a:solidFill>
              <a:srgbClr val="000000"/>
            </a:solidFill>
          </p:spPr>
          <p:txBody>
            <a:bodyPr wrap="square" lIns="0" tIns="0" rIns="0" bIns="0" rtlCol="0"/>
            <a:lstStyle/>
            <a:p>
              <a:endParaRPr kern="0">
                <a:solidFill>
                  <a:sysClr val="windowText" lastClr="000000"/>
                </a:solidFill>
              </a:endParaRPr>
            </a:p>
          </p:txBody>
        </p:sp>
        <p:pic>
          <p:nvPicPr>
            <p:cNvPr id="52" name="object 52"/>
            <p:cNvPicPr/>
            <p:nvPr/>
          </p:nvPicPr>
          <p:blipFill>
            <a:blip r:embed="rId6" cstate="print"/>
            <a:stretch>
              <a:fillRect/>
            </a:stretch>
          </p:blipFill>
          <p:spPr>
            <a:xfrm>
              <a:off x="6407658" y="840511"/>
              <a:ext cx="224091" cy="474700"/>
            </a:xfrm>
            <a:prstGeom prst="rect">
              <a:avLst/>
            </a:prstGeom>
          </p:spPr>
        </p:pic>
        <p:sp>
          <p:nvSpPr>
            <p:cNvPr id="53" name="object 53"/>
            <p:cNvSpPr/>
            <p:nvPr/>
          </p:nvSpPr>
          <p:spPr>
            <a:xfrm>
              <a:off x="6485001" y="854202"/>
              <a:ext cx="76200" cy="327660"/>
            </a:xfrm>
            <a:custGeom>
              <a:avLst/>
              <a:gdLst/>
              <a:ahLst/>
              <a:cxnLst/>
              <a:rect l="l" t="t" r="r" b="b"/>
              <a:pathLst>
                <a:path w="76200" h="327659">
                  <a:moveTo>
                    <a:pt x="27050" y="251078"/>
                  </a:moveTo>
                  <a:lnTo>
                    <a:pt x="0" y="251078"/>
                  </a:lnTo>
                  <a:lnTo>
                    <a:pt x="38100" y="327278"/>
                  </a:lnTo>
                  <a:lnTo>
                    <a:pt x="64325" y="274827"/>
                  </a:lnTo>
                  <a:lnTo>
                    <a:pt x="32003" y="274827"/>
                  </a:lnTo>
                  <a:lnTo>
                    <a:pt x="27050" y="269875"/>
                  </a:lnTo>
                  <a:lnTo>
                    <a:pt x="27050" y="251078"/>
                  </a:lnTo>
                  <a:close/>
                </a:path>
                <a:path w="76200" h="327659">
                  <a:moveTo>
                    <a:pt x="44196" y="0"/>
                  </a:moveTo>
                  <a:lnTo>
                    <a:pt x="32003" y="0"/>
                  </a:lnTo>
                  <a:lnTo>
                    <a:pt x="27050" y="4952"/>
                  </a:lnTo>
                  <a:lnTo>
                    <a:pt x="27050" y="269875"/>
                  </a:lnTo>
                  <a:lnTo>
                    <a:pt x="32003" y="274827"/>
                  </a:lnTo>
                  <a:lnTo>
                    <a:pt x="44196" y="274827"/>
                  </a:lnTo>
                  <a:lnTo>
                    <a:pt x="49149" y="269875"/>
                  </a:lnTo>
                  <a:lnTo>
                    <a:pt x="49149" y="4952"/>
                  </a:lnTo>
                  <a:lnTo>
                    <a:pt x="44196" y="0"/>
                  </a:lnTo>
                  <a:close/>
                </a:path>
                <a:path w="76200" h="327659">
                  <a:moveTo>
                    <a:pt x="76200" y="251078"/>
                  </a:moveTo>
                  <a:lnTo>
                    <a:pt x="49149" y="251078"/>
                  </a:lnTo>
                  <a:lnTo>
                    <a:pt x="49149" y="269875"/>
                  </a:lnTo>
                  <a:lnTo>
                    <a:pt x="44196" y="274827"/>
                  </a:lnTo>
                  <a:lnTo>
                    <a:pt x="64325" y="274827"/>
                  </a:lnTo>
                  <a:lnTo>
                    <a:pt x="76200" y="251078"/>
                  </a:lnTo>
                  <a:close/>
                </a:path>
              </a:pathLst>
            </a:custGeom>
            <a:solidFill>
              <a:srgbClr val="000000"/>
            </a:solidFill>
          </p:spPr>
          <p:txBody>
            <a:bodyPr wrap="square" lIns="0" tIns="0" rIns="0" bIns="0" rtlCol="0"/>
            <a:lstStyle/>
            <a:p>
              <a:endParaRPr kern="0">
                <a:solidFill>
                  <a:sysClr val="windowText" lastClr="000000"/>
                </a:solidFill>
              </a:endParaRPr>
            </a:p>
          </p:txBody>
        </p:sp>
        <p:pic>
          <p:nvPicPr>
            <p:cNvPr id="54" name="object 54"/>
            <p:cNvPicPr/>
            <p:nvPr/>
          </p:nvPicPr>
          <p:blipFill>
            <a:blip r:embed="rId6" cstate="print"/>
            <a:stretch>
              <a:fillRect/>
            </a:stretch>
          </p:blipFill>
          <p:spPr>
            <a:xfrm>
              <a:off x="6772655" y="840511"/>
              <a:ext cx="224091" cy="474700"/>
            </a:xfrm>
            <a:prstGeom prst="rect">
              <a:avLst/>
            </a:prstGeom>
          </p:spPr>
        </p:pic>
        <p:sp>
          <p:nvSpPr>
            <p:cNvPr id="55" name="object 55"/>
            <p:cNvSpPr/>
            <p:nvPr/>
          </p:nvSpPr>
          <p:spPr>
            <a:xfrm>
              <a:off x="6849998" y="854202"/>
              <a:ext cx="76200" cy="327660"/>
            </a:xfrm>
            <a:custGeom>
              <a:avLst/>
              <a:gdLst/>
              <a:ahLst/>
              <a:cxnLst/>
              <a:rect l="l" t="t" r="r" b="b"/>
              <a:pathLst>
                <a:path w="76200" h="327659">
                  <a:moveTo>
                    <a:pt x="27050" y="251078"/>
                  </a:moveTo>
                  <a:lnTo>
                    <a:pt x="0" y="251078"/>
                  </a:lnTo>
                  <a:lnTo>
                    <a:pt x="38100" y="327278"/>
                  </a:lnTo>
                  <a:lnTo>
                    <a:pt x="64325" y="274827"/>
                  </a:lnTo>
                  <a:lnTo>
                    <a:pt x="32003" y="274827"/>
                  </a:lnTo>
                  <a:lnTo>
                    <a:pt x="27050" y="269875"/>
                  </a:lnTo>
                  <a:lnTo>
                    <a:pt x="27050" y="251078"/>
                  </a:lnTo>
                  <a:close/>
                </a:path>
                <a:path w="76200" h="327659">
                  <a:moveTo>
                    <a:pt x="44196" y="0"/>
                  </a:moveTo>
                  <a:lnTo>
                    <a:pt x="32003" y="0"/>
                  </a:lnTo>
                  <a:lnTo>
                    <a:pt x="27050" y="4952"/>
                  </a:lnTo>
                  <a:lnTo>
                    <a:pt x="27050" y="269875"/>
                  </a:lnTo>
                  <a:lnTo>
                    <a:pt x="32003" y="274827"/>
                  </a:lnTo>
                  <a:lnTo>
                    <a:pt x="44196" y="274827"/>
                  </a:lnTo>
                  <a:lnTo>
                    <a:pt x="49149" y="269875"/>
                  </a:lnTo>
                  <a:lnTo>
                    <a:pt x="49149" y="4952"/>
                  </a:lnTo>
                  <a:lnTo>
                    <a:pt x="44196" y="0"/>
                  </a:lnTo>
                  <a:close/>
                </a:path>
                <a:path w="76200" h="327659">
                  <a:moveTo>
                    <a:pt x="76200" y="251078"/>
                  </a:moveTo>
                  <a:lnTo>
                    <a:pt x="49149" y="251078"/>
                  </a:lnTo>
                  <a:lnTo>
                    <a:pt x="49149" y="269875"/>
                  </a:lnTo>
                  <a:lnTo>
                    <a:pt x="44196" y="274827"/>
                  </a:lnTo>
                  <a:lnTo>
                    <a:pt x="64325" y="274827"/>
                  </a:lnTo>
                  <a:lnTo>
                    <a:pt x="76200" y="251078"/>
                  </a:lnTo>
                  <a:close/>
                </a:path>
              </a:pathLst>
            </a:custGeom>
            <a:solidFill>
              <a:srgbClr val="000000"/>
            </a:solidFill>
          </p:spPr>
          <p:txBody>
            <a:bodyPr wrap="square" lIns="0" tIns="0" rIns="0" bIns="0" rtlCol="0"/>
            <a:lstStyle/>
            <a:p>
              <a:endParaRPr kern="0">
                <a:solidFill>
                  <a:sysClr val="windowText" lastClr="000000"/>
                </a:solidFill>
              </a:endParaRPr>
            </a:p>
          </p:txBody>
        </p:sp>
        <p:pic>
          <p:nvPicPr>
            <p:cNvPr id="56" name="object 56"/>
            <p:cNvPicPr/>
            <p:nvPr/>
          </p:nvPicPr>
          <p:blipFill>
            <a:blip r:embed="rId6" cstate="print"/>
            <a:stretch>
              <a:fillRect/>
            </a:stretch>
          </p:blipFill>
          <p:spPr>
            <a:xfrm>
              <a:off x="7117079" y="840511"/>
              <a:ext cx="224091" cy="474700"/>
            </a:xfrm>
            <a:prstGeom prst="rect">
              <a:avLst/>
            </a:prstGeom>
          </p:spPr>
        </p:pic>
        <p:sp>
          <p:nvSpPr>
            <p:cNvPr id="57" name="object 57"/>
            <p:cNvSpPr/>
            <p:nvPr/>
          </p:nvSpPr>
          <p:spPr>
            <a:xfrm>
              <a:off x="7194423" y="854202"/>
              <a:ext cx="76200" cy="327660"/>
            </a:xfrm>
            <a:custGeom>
              <a:avLst/>
              <a:gdLst/>
              <a:ahLst/>
              <a:cxnLst/>
              <a:rect l="l" t="t" r="r" b="b"/>
              <a:pathLst>
                <a:path w="76200" h="327659">
                  <a:moveTo>
                    <a:pt x="27050" y="251078"/>
                  </a:moveTo>
                  <a:lnTo>
                    <a:pt x="0" y="251078"/>
                  </a:lnTo>
                  <a:lnTo>
                    <a:pt x="38100" y="327278"/>
                  </a:lnTo>
                  <a:lnTo>
                    <a:pt x="64325" y="274827"/>
                  </a:lnTo>
                  <a:lnTo>
                    <a:pt x="32003" y="274827"/>
                  </a:lnTo>
                  <a:lnTo>
                    <a:pt x="27050" y="269875"/>
                  </a:lnTo>
                  <a:lnTo>
                    <a:pt x="27050" y="251078"/>
                  </a:lnTo>
                  <a:close/>
                </a:path>
                <a:path w="76200" h="327659">
                  <a:moveTo>
                    <a:pt x="44196" y="0"/>
                  </a:moveTo>
                  <a:lnTo>
                    <a:pt x="32003" y="0"/>
                  </a:lnTo>
                  <a:lnTo>
                    <a:pt x="27050" y="4952"/>
                  </a:lnTo>
                  <a:lnTo>
                    <a:pt x="27050" y="269875"/>
                  </a:lnTo>
                  <a:lnTo>
                    <a:pt x="32003" y="274827"/>
                  </a:lnTo>
                  <a:lnTo>
                    <a:pt x="44196" y="274827"/>
                  </a:lnTo>
                  <a:lnTo>
                    <a:pt x="49149" y="269875"/>
                  </a:lnTo>
                  <a:lnTo>
                    <a:pt x="49149" y="4952"/>
                  </a:lnTo>
                  <a:lnTo>
                    <a:pt x="44196" y="0"/>
                  </a:lnTo>
                  <a:close/>
                </a:path>
                <a:path w="76200" h="327659">
                  <a:moveTo>
                    <a:pt x="76200" y="251078"/>
                  </a:moveTo>
                  <a:lnTo>
                    <a:pt x="49149" y="251078"/>
                  </a:lnTo>
                  <a:lnTo>
                    <a:pt x="49149" y="269875"/>
                  </a:lnTo>
                  <a:lnTo>
                    <a:pt x="44196" y="274827"/>
                  </a:lnTo>
                  <a:lnTo>
                    <a:pt x="64325" y="274827"/>
                  </a:lnTo>
                  <a:lnTo>
                    <a:pt x="76200" y="251078"/>
                  </a:lnTo>
                  <a:close/>
                </a:path>
              </a:pathLst>
            </a:custGeom>
            <a:solidFill>
              <a:srgbClr val="000000"/>
            </a:solidFill>
          </p:spPr>
          <p:txBody>
            <a:bodyPr wrap="square" lIns="0" tIns="0" rIns="0" bIns="0" rtlCol="0"/>
            <a:lstStyle/>
            <a:p>
              <a:endParaRPr kern="0">
                <a:solidFill>
                  <a:sysClr val="windowText" lastClr="000000"/>
                </a:solidFill>
              </a:endParaRPr>
            </a:p>
          </p:txBody>
        </p:sp>
        <p:pic>
          <p:nvPicPr>
            <p:cNvPr id="58" name="object 58"/>
            <p:cNvPicPr/>
            <p:nvPr/>
          </p:nvPicPr>
          <p:blipFill>
            <a:blip r:embed="rId2" cstate="print"/>
            <a:stretch>
              <a:fillRect/>
            </a:stretch>
          </p:blipFill>
          <p:spPr>
            <a:xfrm>
              <a:off x="4646676" y="834407"/>
              <a:ext cx="2628900" cy="92692"/>
            </a:xfrm>
            <a:prstGeom prst="rect">
              <a:avLst/>
            </a:prstGeom>
          </p:spPr>
        </p:pic>
        <p:sp>
          <p:nvSpPr>
            <p:cNvPr id="59" name="object 59"/>
            <p:cNvSpPr/>
            <p:nvPr/>
          </p:nvSpPr>
          <p:spPr>
            <a:xfrm>
              <a:off x="4696587" y="859155"/>
              <a:ext cx="2536190" cy="0"/>
            </a:xfrm>
            <a:custGeom>
              <a:avLst/>
              <a:gdLst/>
              <a:ahLst/>
              <a:cxnLst/>
              <a:rect l="l" t="t" r="r" b="b"/>
              <a:pathLst>
                <a:path w="2536190">
                  <a:moveTo>
                    <a:pt x="0" y="0"/>
                  </a:moveTo>
                  <a:lnTo>
                    <a:pt x="2535809" y="0"/>
                  </a:lnTo>
                </a:path>
              </a:pathLst>
            </a:custGeom>
            <a:ln w="22098">
              <a:solidFill>
                <a:srgbClr val="000000"/>
              </a:solidFill>
            </a:ln>
          </p:spPr>
          <p:txBody>
            <a:bodyPr wrap="square" lIns="0" tIns="0" rIns="0" bIns="0" rtlCol="0"/>
            <a:lstStyle/>
            <a:p>
              <a:endParaRPr kern="0">
                <a:solidFill>
                  <a:sysClr val="windowText" lastClr="000000"/>
                </a:solidFill>
              </a:endParaRPr>
            </a:p>
          </p:txBody>
        </p:sp>
      </p:grpSp>
      <p:sp>
        <p:nvSpPr>
          <p:cNvPr id="60" name="object 60"/>
          <p:cNvSpPr txBox="1"/>
          <p:nvPr/>
        </p:nvSpPr>
        <p:spPr>
          <a:xfrm>
            <a:off x="4053642" y="683283"/>
            <a:ext cx="632295" cy="319959"/>
          </a:xfrm>
          <a:prstGeom prst="rect">
            <a:avLst/>
          </a:prstGeom>
        </p:spPr>
        <p:txBody>
          <a:bodyPr vert="horz" wrap="square" lIns="0" tIns="12065" rIns="0" bIns="0" rtlCol="0">
            <a:spAutoFit/>
          </a:bodyPr>
          <a:lstStyle/>
          <a:p>
            <a:pPr marL="12700">
              <a:spcBef>
                <a:spcPts val="95"/>
              </a:spcBef>
            </a:pPr>
            <a:r>
              <a:rPr sz="2000" kern="0" dirty="0">
                <a:solidFill>
                  <a:sysClr val="windowText" lastClr="000000"/>
                </a:solidFill>
                <a:latin typeface="Times New Roman"/>
                <a:cs typeface="Times New Roman"/>
              </a:rPr>
              <a:t>3</a:t>
            </a:r>
            <a:r>
              <a:rPr sz="2000" kern="0" spc="-10" dirty="0">
                <a:solidFill>
                  <a:sysClr val="windowText" lastClr="000000"/>
                </a:solidFill>
                <a:latin typeface="Times New Roman"/>
                <a:cs typeface="Times New Roman"/>
              </a:rPr>
              <a:t> k/ft.</a:t>
            </a:r>
            <a:endParaRPr sz="2000" kern="0">
              <a:solidFill>
                <a:sysClr val="windowText" lastClr="000000"/>
              </a:solidFill>
              <a:latin typeface="Times New Roman"/>
              <a:cs typeface="Times New Roman"/>
            </a:endParaRPr>
          </a:p>
        </p:txBody>
      </p:sp>
      <p:sp>
        <p:nvSpPr>
          <p:cNvPr id="61" name="object 61"/>
          <p:cNvSpPr/>
          <p:nvPr/>
        </p:nvSpPr>
        <p:spPr>
          <a:xfrm>
            <a:off x="4673719" y="2933700"/>
            <a:ext cx="2565366" cy="419100"/>
          </a:xfrm>
          <a:custGeom>
            <a:avLst/>
            <a:gdLst/>
            <a:ahLst/>
            <a:cxnLst/>
            <a:rect l="l" t="t" r="r" b="b"/>
            <a:pathLst>
              <a:path w="2566034" h="419100">
                <a:moveTo>
                  <a:pt x="2565654" y="0"/>
                </a:moveTo>
                <a:lnTo>
                  <a:pt x="0" y="0"/>
                </a:lnTo>
                <a:lnTo>
                  <a:pt x="2565654" y="419100"/>
                </a:lnTo>
                <a:lnTo>
                  <a:pt x="2565654" y="0"/>
                </a:lnTo>
                <a:close/>
              </a:path>
            </a:pathLst>
          </a:custGeom>
          <a:solidFill>
            <a:srgbClr val="6F2F9F"/>
          </a:solidFill>
        </p:spPr>
        <p:txBody>
          <a:bodyPr wrap="square" lIns="0" tIns="0" rIns="0" bIns="0" rtlCol="0"/>
          <a:lstStyle/>
          <a:p>
            <a:endParaRPr kern="0">
              <a:solidFill>
                <a:sysClr val="windowText" lastClr="000000"/>
              </a:solidFill>
            </a:endParaRPr>
          </a:p>
        </p:txBody>
      </p:sp>
      <p:sp>
        <p:nvSpPr>
          <p:cNvPr id="62" name="object 62"/>
          <p:cNvSpPr/>
          <p:nvPr/>
        </p:nvSpPr>
        <p:spPr>
          <a:xfrm>
            <a:off x="4661558" y="4470653"/>
            <a:ext cx="2577429" cy="508000"/>
          </a:xfrm>
          <a:custGeom>
            <a:avLst/>
            <a:gdLst/>
            <a:ahLst/>
            <a:cxnLst/>
            <a:rect l="l" t="t" r="r" b="b"/>
            <a:pathLst>
              <a:path w="2578100" h="508000">
                <a:moveTo>
                  <a:pt x="2577846" y="0"/>
                </a:moveTo>
                <a:lnTo>
                  <a:pt x="0" y="0"/>
                </a:lnTo>
                <a:lnTo>
                  <a:pt x="1193673" y="164973"/>
                </a:lnTo>
                <a:lnTo>
                  <a:pt x="2247646" y="406019"/>
                </a:lnTo>
                <a:lnTo>
                  <a:pt x="2577846" y="507492"/>
                </a:lnTo>
                <a:lnTo>
                  <a:pt x="2577846" y="0"/>
                </a:lnTo>
                <a:close/>
              </a:path>
            </a:pathLst>
          </a:custGeom>
          <a:solidFill>
            <a:srgbClr val="00AF50"/>
          </a:solidFill>
        </p:spPr>
        <p:txBody>
          <a:bodyPr wrap="square" lIns="0" tIns="0" rIns="0" bIns="0" rtlCol="0"/>
          <a:lstStyle/>
          <a:p>
            <a:endParaRPr kern="0">
              <a:solidFill>
                <a:sysClr val="windowText" lastClr="000000"/>
              </a:solidFill>
            </a:endParaRPr>
          </a:p>
        </p:txBody>
      </p:sp>
      <p:grpSp>
        <p:nvGrpSpPr>
          <p:cNvPr id="63" name="object 63"/>
          <p:cNvGrpSpPr/>
          <p:nvPr/>
        </p:nvGrpSpPr>
        <p:grpSpPr>
          <a:xfrm>
            <a:off x="5475898" y="3535679"/>
            <a:ext cx="995421" cy="379730"/>
            <a:chOff x="5475732" y="3535679"/>
            <a:chExt cx="995680" cy="379730"/>
          </a:xfrm>
        </p:grpSpPr>
        <p:sp>
          <p:nvSpPr>
            <p:cNvPr id="64" name="object 64"/>
            <p:cNvSpPr/>
            <p:nvPr/>
          </p:nvSpPr>
          <p:spPr>
            <a:xfrm>
              <a:off x="5480685" y="3540632"/>
              <a:ext cx="985519" cy="369570"/>
            </a:xfrm>
            <a:custGeom>
              <a:avLst/>
              <a:gdLst/>
              <a:ahLst/>
              <a:cxnLst/>
              <a:rect l="l" t="t" r="r" b="b"/>
              <a:pathLst>
                <a:path w="985520" h="369570">
                  <a:moveTo>
                    <a:pt x="985265" y="0"/>
                  </a:moveTo>
                  <a:lnTo>
                    <a:pt x="0" y="0"/>
                  </a:lnTo>
                  <a:lnTo>
                    <a:pt x="0" y="369570"/>
                  </a:lnTo>
                  <a:lnTo>
                    <a:pt x="985265" y="369570"/>
                  </a:lnTo>
                  <a:lnTo>
                    <a:pt x="985265" y="0"/>
                  </a:lnTo>
                  <a:close/>
                </a:path>
              </a:pathLst>
            </a:custGeom>
            <a:solidFill>
              <a:srgbClr val="F4A973"/>
            </a:solidFill>
          </p:spPr>
          <p:txBody>
            <a:bodyPr wrap="square" lIns="0" tIns="0" rIns="0" bIns="0" rtlCol="0"/>
            <a:lstStyle/>
            <a:p>
              <a:endParaRPr kern="0">
                <a:solidFill>
                  <a:sysClr val="windowText" lastClr="000000"/>
                </a:solidFill>
              </a:endParaRPr>
            </a:p>
          </p:txBody>
        </p:sp>
        <p:sp>
          <p:nvSpPr>
            <p:cNvPr id="65" name="object 65"/>
            <p:cNvSpPr/>
            <p:nvPr/>
          </p:nvSpPr>
          <p:spPr>
            <a:xfrm>
              <a:off x="5480685" y="3540632"/>
              <a:ext cx="985519" cy="369570"/>
            </a:xfrm>
            <a:custGeom>
              <a:avLst/>
              <a:gdLst/>
              <a:ahLst/>
              <a:cxnLst/>
              <a:rect l="l" t="t" r="r" b="b"/>
              <a:pathLst>
                <a:path w="985520" h="369570">
                  <a:moveTo>
                    <a:pt x="0" y="369570"/>
                  </a:moveTo>
                  <a:lnTo>
                    <a:pt x="985265" y="369570"/>
                  </a:lnTo>
                  <a:lnTo>
                    <a:pt x="985265" y="0"/>
                  </a:lnTo>
                  <a:lnTo>
                    <a:pt x="0" y="0"/>
                  </a:lnTo>
                  <a:lnTo>
                    <a:pt x="0" y="369570"/>
                  </a:lnTo>
                  <a:close/>
                </a:path>
              </a:pathLst>
            </a:custGeom>
            <a:ln w="9906">
              <a:solidFill>
                <a:srgbClr val="000000"/>
              </a:solidFill>
            </a:ln>
          </p:spPr>
          <p:txBody>
            <a:bodyPr wrap="square" lIns="0" tIns="0" rIns="0" bIns="0" rtlCol="0"/>
            <a:lstStyle/>
            <a:p>
              <a:endParaRPr kern="0">
                <a:solidFill>
                  <a:sysClr val="windowText" lastClr="000000"/>
                </a:solidFill>
              </a:endParaRPr>
            </a:p>
          </p:txBody>
        </p:sp>
      </p:grpSp>
      <p:grpSp>
        <p:nvGrpSpPr>
          <p:cNvPr id="66" name="object 66"/>
          <p:cNvGrpSpPr/>
          <p:nvPr/>
        </p:nvGrpSpPr>
        <p:grpSpPr>
          <a:xfrm>
            <a:off x="5475898" y="5247180"/>
            <a:ext cx="994150" cy="379095"/>
            <a:chOff x="5475732" y="5247132"/>
            <a:chExt cx="994410" cy="379095"/>
          </a:xfrm>
        </p:grpSpPr>
        <p:sp>
          <p:nvSpPr>
            <p:cNvPr id="67" name="object 67"/>
            <p:cNvSpPr/>
            <p:nvPr/>
          </p:nvSpPr>
          <p:spPr>
            <a:xfrm>
              <a:off x="5480685" y="5252085"/>
              <a:ext cx="984885" cy="368935"/>
            </a:xfrm>
            <a:custGeom>
              <a:avLst/>
              <a:gdLst/>
              <a:ahLst/>
              <a:cxnLst/>
              <a:rect l="l" t="t" r="r" b="b"/>
              <a:pathLst>
                <a:path w="984885" h="368935">
                  <a:moveTo>
                    <a:pt x="984503" y="0"/>
                  </a:moveTo>
                  <a:lnTo>
                    <a:pt x="0" y="0"/>
                  </a:lnTo>
                  <a:lnTo>
                    <a:pt x="0" y="368807"/>
                  </a:lnTo>
                  <a:lnTo>
                    <a:pt x="984503" y="368807"/>
                  </a:lnTo>
                  <a:lnTo>
                    <a:pt x="984503" y="0"/>
                  </a:lnTo>
                  <a:close/>
                </a:path>
              </a:pathLst>
            </a:custGeom>
            <a:solidFill>
              <a:srgbClr val="EF917A"/>
            </a:solidFill>
          </p:spPr>
          <p:txBody>
            <a:bodyPr wrap="square" lIns="0" tIns="0" rIns="0" bIns="0" rtlCol="0"/>
            <a:lstStyle/>
            <a:p>
              <a:endParaRPr kern="0">
                <a:solidFill>
                  <a:sysClr val="windowText" lastClr="000000"/>
                </a:solidFill>
              </a:endParaRPr>
            </a:p>
          </p:txBody>
        </p:sp>
        <p:sp>
          <p:nvSpPr>
            <p:cNvPr id="68" name="object 68"/>
            <p:cNvSpPr/>
            <p:nvPr/>
          </p:nvSpPr>
          <p:spPr>
            <a:xfrm>
              <a:off x="5480685" y="5252085"/>
              <a:ext cx="984885" cy="368935"/>
            </a:xfrm>
            <a:custGeom>
              <a:avLst/>
              <a:gdLst/>
              <a:ahLst/>
              <a:cxnLst/>
              <a:rect l="l" t="t" r="r" b="b"/>
              <a:pathLst>
                <a:path w="984885" h="368935">
                  <a:moveTo>
                    <a:pt x="0" y="368807"/>
                  </a:moveTo>
                  <a:lnTo>
                    <a:pt x="984503" y="368807"/>
                  </a:lnTo>
                  <a:lnTo>
                    <a:pt x="984503" y="0"/>
                  </a:lnTo>
                  <a:lnTo>
                    <a:pt x="0" y="0"/>
                  </a:lnTo>
                  <a:lnTo>
                    <a:pt x="0" y="368807"/>
                  </a:lnTo>
                  <a:close/>
                </a:path>
              </a:pathLst>
            </a:custGeom>
            <a:ln w="9906">
              <a:solidFill>
                <a:srgbClr val="000000"/>
              </a:solidFill>
            </a:ln>
          </p:spPr>
          <p:txBody>
            <a:bodyPr wrap="square" lIns="0" tIns="0" rIns="0" bIns="0" rtlCol="0"/>
            <a:lstStyle/>
            <a:p>
              <a:endParaRPr kern="0">
                <a:solidFill>
                  <a:sysClr val="windowText" lastClr="000000"/>
                </a:solidFill>
              </a:endParaRPr>
            </a:p>
          </p:txBody>
        </p:sp>
      </p:grpSp>
      <p:graphicFrame>
        <p:nvGraphicFramePr>
          <p:cNvPr id="69" name="object 69"/>
          <p:cNvGraphicFramePr>
            <a:graphicFrameLocks noGrp="1"/>
          </p:cNvGraphicFramePr>
          <p:nvPr/>
        </p:nvGraphicFramePr>
        <p:xfrm>
          <a:off x="4667654" y="2508123"/>
          <a:ext cx="2547591" cy="3535044"/>
        </p:xfrm>
        <a:graphic>
          <a:graphicData uri="http://schemas.openxmlformats.org/drawingml/2006/table">
            <a:tbl>
              <a:tblPr firstRow="1" bandRow="1">
                <a:tableStyleId>{2D5ABB26-0587-4C30-8999-92F81FD0307C}</a:tableStyleId>
              </a:tblPr>
              <a:tblGrid>
                <a:gridCol w="2547591">
                  <a:extLst>
                    <a:ext uri="{9D8B030D-6E8A-4147-A177-3AD203B41FA5}">
                      <a16:colId xmlns:a16="http://schemas.microsoft.com/office/drawing/2014/main" val="20000"/>
                    </a:ext>
                  </a:extLst>
                </a:gridCol>
              </a:tblGrid>
              <a:tr h="426084">
                <a:tc>
                  <a:txBody>
                    <a:bodyPr/>
                    <a:lstStyle/>
                    <a:p>
                      <a:pPr>
                        <a:lnSpc>
                          <a:spcPct val="100000"/>
                        </a:lnSpc>
                      </a:pPr>
                      <a:endParaRPr sz="1900">
                        <a:latin typeface="Times New Roman"/>
                        <a:cs typeface="Times New Roman"/>
                      </a:endParaRPr>
                    </a:p>
                  </a:txBody>
                  <a:tcPr marL="0" marR="0" marT="0" marB="0">
                    <a:lnL w="12700">
                      <a:solidFill>
                        <a:srgbClr val="E64722"/>
                      </a:solidFill>
                      <a:prstDash val="sysDash"/>
                    </a:lnL>
                    <a:lnR w="12700">
                      <a:solidFill>
                        <a:srgbClr val="E64722"/>
                      </a:solidFill>
                      <a:prstDash val="sysDash"/>
                    </a:lnR>
                    <a:lnB w="28575">
                      <a:solidFill>
                        <a:srgbClr val="6F2F9F"/>
                      </a:solidFill>
                      <a:prstDash val="solid"/>
                    </a:lnB>
                  </a:tcPr>
                </a:tc>
                <a:extLst>
                  <a:ext uri="{0D108BD9-81ED-4DB2-BD59-A6C34878D82A}">
                    <a16:rowId xmlns:a16="http://schemas.microsoft.com/office/drawing/2014/main" val="10000"/>
                  </a:ext>
                </a:extLst>
              </a:tr>
              <a:tr h="1520190">
                <a:tc>
                  <a:txBody>
                    <a:bodyPr/>
                    <a:lstStyle/>
                    <a:p>
                      <a:pPr marL="368935">
                        <a:lnSpc>
                          <a:spcPct val="100000"/>
                        </a:lnSpc>
                        <a:spcBef>
                          <a:spcPts val="940"/>
                        </a:spcBef>
                      </a:pPr>
                      <a:r>
                        <a:rPr sz="1800" dirty="0">
                          <a:latin typeface="Cambria Math"/>
                          <a:cs typeface="Cambria Math"/>
                        </a:rPr>
                        <a:t>1</a:t>
                      </a:r>
                      <a:r>
                        <a:rPr sz="1950" baseline="27777" dirty="0">
                          <a:latin typeface="Cambria Math"/>
                          <a:cs typeface="Cambria Math"/>
                        </a:rPr>
                        <a:t>0</a:t>
                      </a:r>
                      <a:r>
                        <a:rPr sz="1950" spc="375" baseline="27777" dirty="0">
                          <a:latin typeface="Cambria Math"/>
                          <a:cs typeface="Cambria Math"/>
                        </a:rPr>
                        <a:t> </a:t>
                      </a:r>
                      <a:r>
                        <a:rPr sz="1800" spc="-20" dirty="0">
                          <a:latin typeface="Times New Roman"/>
                          <a:cs typeface="Times New Roman"/>
                        </a:rPr>
                        <a:t>Curve</a:t>
                      </a:r>
                      <a:endParaRPr sz="1800">
                        <a:latin typeface="Times New Roman"/>
                        <a:cs typeface="Times New Roman"/>
                      </a:endParaRPr>
                    </a:p>
                    <a:p>
                      <a:pPr marL="52705" algn="ctr">
                        <a:lnSpc>
                          <a:spcPct val="100000"/>
                        </a:lnSpc>
                        <a:spcBef>
                          <a:spcPts val="1970"/>
                        </a:spcBef>
                      </a:pPr>
                      <a:r>
                        <a:rPr sz="1800" spc="-25" dirty="0">
                          <a:latin typeface="Times New Roman"/>
                          <a:cs typeface="Times New Roman"/>
                        </a:rPr>
                        <a:t>SFD</a:t>
                      </a:r>
                      <a:endParaRPr sz="1800">
                        <a:latin typeface="Times New Roman"/>
                        <a:cs typeface="Times New Roman"/>
                      </a:endParaRPr>
                    </a:p>
                  </a:txBody>
                  <a:tcPr marL="0" marR="0" marT="119380" marB="0">
                    <a:lnL w="12700">
                      <a:solidFill>
                        <a:srgbClr val="E64722"/>
                      </a:solidFill>
                      <a:prstDash val="sysDash"/>
                    </a:lnL>
                    <a:lnR w="12700">
                      <a:solidFill>
                        <a:srgbClr val="E64722"/>
                      </a:solidFill>
                      <a:prstDash val="sysDash"/>
                    </a:lnR>
                    <a:lnT w="28575">
                      <a:solidFill>
                        <a:srgbClr val="6F2F9F"/>
                      </a:solidFill>
                      <a:prstDash val="solid"/>
                    </a:lnT>
                    <a:lnB w="28575">
                      <a:solidFill>
                        <a:srgbClr val="00AF50"/>
                      </a:solidFill>
                      <a:prstDash val="solid"/>
                    </a:lnB>
                  </a:tcPr>
                </a:tc>
                <a:extLst>
                  <a:ext uri="{0D108BD9-81ED-4DB2-BD59-A6C34878D82A}">
                    <a16:rowId xmlns:a16="http://schemas.microsoft.com/office/drawing/2014/main" val="10001"/>
                  </a:ext>
                </a:extLst>
              </a:tr>
              <a:tr h="1588770">
                <a:tc>
                  <a:txBody>
                    <a:bodyPr/>
                    <a:lstStyle/>
                    <a:p>
                      <a:pPr marL="322580">
                        <a:lnSpc>
                          <a:spcPct val="100000"/>
                        </a:lnSpc>
                        <a:spcBef>
                          <a:spcPts val="1350"/>
                        </a:spcBef>
                      </a:pPr>
                      <a:r>
                        <a:rPr sz="1800" dirty="0">
                          <a:latin typeface="Cambria Math"/>
                          <a:cs typeface="Cambria Math"/>
                        </a:rPr>
                        <a:t>2</a:t>
                      </a:r>
                      <a:r>
                        <a:rPr sz="1950" baseline="27777" dirty="0">
                          <a:latin typeface="Cambria Math"/>
                          <a:cs typeface="Cambria Math"/>
                        </a:rPr>
                        <a:t>0</a:t>
                      </a:r>
                      <a:r>
                        <a:rPr sz="1950" spc="375" baseline="27777" dirty="0">
                          <a:latin typeface="Cambria Math"/>
                          <a:cs typeface="Cambria Math"/>
                        </a:rPr>
                        <a:t> </a:t>
                      </a:r>
                      <a:r>
                        <a:rPr sz="1800" spc="-20" dirty="0">
                          <a:latin typeface="Times New Roman"/>
                          <a:cs typeface="Times New Roman"/>
                        </a:rPr>
                        <a:t>Curve</a:t>
                      </a:r>
                      <a:endParaRPr sz="1800">
                        <a:latin typeface="Times New Roman"/>
                        <a:cs typeface="Times New Roman"/>
                      </a:endParaRPr>
                    </a:p>
                    <a:p>
                      <a:pPr>
                        <a:lnSpc>
                          <a:spcPct val="100000"/>
                        </a:lnSpc>
                        <a:spcBef>
                          <a:spcPts val="994"/>
                        </a:spcBef>
                      </a:pPr>
                      <a:endParaRPr sz="1800">
                        <a:latin typeface="Times New Roman"/>
                        <a:cs typeface="Times New Roman"/>
                      </a:endParaRPr>
                    </a:p>
                    <a:p>
                      <a:pPr marL="52705" algn="ctr">
                        <a:lnSpc>
                          <a:spcPct val="100000"/>
                        </a:lnSpc>
                      </a:pPr>
                      <a:r>
                        <a:rPr sz="1800" spc="-25" dirty="0">
                          <a:latin typeface="Times New Roman"/>
                          <a:cs typeface="Times New Roman"/>
                        </a:rPr>
                        <a:t>BMD</a:t>
                      </a:r>
                      <a:endParaRPr sz="1800">
                        <a:latin typeface="Times New Roman"/>
                        <a:cs typeface="Times New Roman"/>
                      </a:endParaRPr>
                    </a:p>
                  </a:txBody>
                  <a:tcPr marL="0" marR="0" marT="171450" marB="0">
                    <a:lnL w="12700">
                      <a:solidFill>
                        <a:srgbClr val="E64722"/>
                      </a:solidFill>
                      <a:prstDash val="sysDash"/>
                    </a:lnL>
                    <a:lnR w="12700">
                      <a:solidFill>
                        <a:srgbClr val="E64722"/>
                      </a:solidFill>
                      <a:prstDash val="sysDash"/>
                    </a:lnR>
                    <a:lnT w="28575">
                      <a:solidFill>
                        <a:srgbClr val="00AF50"/>
                      </a:solidFill>
                      <a:prstDash val="solid"/>
                    </a:lnT>
                  </a:tcPr>
                </a:tc>
                <a:extLst>
                  <a:ext uri="{0D108BD9-81ED-4DB2-BD59-A6C34878D82A}">
                    <a16:rowId xmlns:a16="http://schemas.microsoft.com/office/drawing/2014/main" val="10002"/>
                  </a:ext>
                </a:extLst>
              </a:tr>
            </a:tbl>
          </a:graphicData>
        </a:graphic>
      </p:graphicFrame>
      <p:sp>
        <p:nvSpPr>
          <p:cNvPr id="70" name="Slide Number Placeholder 69"/>
          <p:cNvSpPr>
            <a:spLocks noGrp="1"/>
          </p:cNvSpPr>
          <p:nvPr>
            <p:ph type="sldNum" sz="quarter" idx="7"/>
          </p:nvPr>
        </p:nvSpPr>
        <p:spPr>
          <a:xfrm>
            <a:off x="8775954" y="6377984"/>
            <a:ext cx="2803430" cy="276999"/>
          </a:xfrm>
          <a:prstGeom prst="rect">
            <a:avLst/>
          </a:prstGeom>
        </p:spPr>
        <p:txBody>
          <a:bodyPr wrap="square" lIns="0" tIns="0" rIns="0" bIns="0">
            <a:spAutoFit/>
          </a:bodyPr>
          <a:lstStyle>
            <a:defPPr>
              <a:defRPr lang="en-US"/>
            </a:defPPr>
            <a:lvl1pPr marL="0" algn="r" defTabSz="914293" rtl="0" eaLnBrk="1" latinLnBrk="0" hangingPunct="1">
              <a:defRPr sz="1800" kern="1200">
                <a:solidFill>
                  <a:schemeClr val="tx1">
                    <a:tint val="75000"/>
                  </a:schemeClr>
                </a:solidFill>
                <a:latin typeface="+mn-lt"/>
                <a:ea typeface="+mn-ea"/>
                <a:cs typeface="+mn-cs"/>
              </a:defRPr>
            </a:lvl1pPr>
            <a:lvl2pPr marL="457146" algn="l" defTabSz="914293" rtl="0" eaLnBrk="1" latinLnBrk="0" hangingPunct="1">
              <a:defRPr sz="1800" kern="1200">
                <a:solidFill>
                  <a:schemeClr val="tx1"/>
                </a:solidFill>
                <a:latin typeface="+mn-lt"/>
                <a:ea typeface="+mn-ea"/>
                <a:cs typeface="+mn-cs"/>
              </a:defRPr>
            </a:lvl2pPr>
            <a:lvl3pPr marL="914293" algn="l" defTabSz="914293" rtl="0" eaLnBrk="1" latinLnBrk="0" hangingPunct="1">
              <a:defRPr sz="1800" kern="1200">
                <a:solidFill>
                  <a:schemeClr val="tx1"/>
                </a:solidFill>
                <a:latin typeface="+mn-lt"/>
                <a:ea typeface="+mn-ea"/>
                <a:cs typeface="+mn-cs"/>
              </a:defRPr>
            </a:lvl3pPr>
            <a:lvl4pPr marL="1371440" algn="l" defTabSz="914293" rtl="0" eaLnBrk="1" latinLnBrk="0" hangingPunct="1">
              <a:defRPr sz="1800" kern="1200">
                <a:solidFill>
                  <a:schemeClr val="tx1"/>
                </a:solidFill>
                <a:latin typeface="+mn-lt"/>
                <a:ea typeface="+mn-ea"/>
                <a:cs typeface="+mn-cs"/>
              </a:defRPr>
            </a:lvl4pPr>
            <a:lvl5pPr marL="1828587" algn="l" defTabSz="914293" rtl="0" eaLnBrk="1" latinLnBrk="0" hangingPunct="1">
              <a:defRPr sz="1800" kern="1200">
                <a:solidFill>
                  <a:schemeClr val="tx1"/>
                </a:solidFill>
                <a:latin typeface="+mn-lt"/>
                <a:ea typeface="+mn-ea"/>
                <a:cs typeface="+mn-cs"/>
              </a:defRPr>
            </a:lvl5pPr>
            <a:lvl6pPr marL="2285733" algn="l" defTabSz="914293" rtl="0" eaLnBrk="1" latinLnBrk="0" hangingPunct="1">
              <a:defRPr sz="1800" kern="1200">
                <a:solidFill>
                  <a:schemeClr val="tx1"/>
                </a:solidFill>
                <a:latin typeface="+mn-lt"/>
                <a:ea typeface="+mn-ea"/>
                <a:cs typeface="+mn-cs"/>
              </a:defRPr>
            </a:lvl6pPr>
            <a:lvl7pPr marL="2742880" algn="l" defTabSz="914293" rtl="0" eaLnBrk="1" latinLnBrk="0" hangingPunct="1">
              <a:defRPr sz="1800" kern="1200">
                <a:solidFill>
                  <a:schemeClr val="tx1"/>
                </a:solidFill>
                <a:latin typeface="+mn-lt"/>
                <a:ea typeface="+mn-ea"/>
                <a:cs typeface="+mn-cs"/>
              </a:defRPr>
            </a:lvl7pPr>
            <a:lvl8pPr marL="3200026" algn="l" defTabSz="914293" rtl="0" eaLnBrk="1" latinLnBrk="0" hangingPunct="1">
              <a:defRPr sz="1800" kern="1200">
                <a:solidFill>
                  <a:schemeClr val="tx1"/>
                </a:solidFill>
                <a:latin typeface="+mn-lt"/>
                <a:ea typeface="+mn-ea"/>
                <a:cs typeface="+mn-cs"/>
              </a:defRPr>
            </a:lvl8pPr>
            <a:lvl9pPr marL="3657173" algn="l" defTabSz="914293" rtl="0" eaLnBrk="1" latinLnBrk="0" hangingPunct="1">
              <a:defRPr sz="1800" kern="1200">
                <a:solidFill>
                  <a:schemeClr val="tx1"/>
                </a:solidFill>
                <a:latin typeface="+mn-lt"/>
                <a:ea typeface="+mn-ea"/>
                <a:cs typeface="+mn-cs"/>
              </a:defRPr>
            </a:lvl9pPr>
          </a:lstStyle>
          <a:p>
            <a:fld id="{B6F15528-21DE-4FAA-801E-634DDDAF4B2B}" type="slidenum">
              <a:rPr lang="en-US" smtClean="0">
                <a:solidFill>
                  <a:prstClr val="black">
                    <a:tint val="75000"/>
                  </a:prstClr>
                </a:solidFill>
              </a:rPr>
              <a:pPr/>
              <a:t>47</a:t>
            </a:fld>
            <a:endParaRPr lang="en-US">
              <a:solidFill>
                <a:prstClr val="black">
                  <a:tint val="75000"/>
                </a:prstClr>
              </a:solidFill>
            </a:endParaRPr>
          </a:p>
        </p:txBody>
      </p:sp>
    </p:spTree>
    <p:extLst>
      <p:ext uri="{BB962C8B-B14F-4D97-AF65-F5344CB8AC3E}">
        <p14:creationId xmlns:p14="http://schemas.microsoft.com/office/powerpoint/2010/main" val="164240998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3694" y="251524"/>
            <a:ext cx="1142702" cy="1367041"/>
          </a:xfrm>
          <a:prstGeom prst="rect">
            <a:avLst/>
          </a:prstGeom>
        </p:spPr>
        <p:txBody>
          <a:bodyPr vert="horz" wrap="square" lIns="0" tIns="12700" rIns="0" bIns="0" rtlCol="0" anchor="ctr">
            <a:spAutoFit/>
          </a:bodyPr>
          <a:lstStyle/>
          <a:p>
            <a:pPr marL="12700">
              <a:lnSpc>
                <a:spcPct val="100000"/>
              </a:lnSpc>
              <a:spcBef>
                <a:spcPts val="100"/>
              </a:spcBef>
            </a:pPr>
            <a:r>
              <a:rPr spc="-10" dirty="0">
                <a:solidFill>
                  <a:srgbClr val="00AF50"/>
                </a:solidFill>
              </a:rPr>
              <a:t>Solution:</a:t>
            </a:r>
          </a:p>
        </p:txBody>
      </p:sp>
      <p:pic>
        <p:nvPicPr>
          <p:cNvPr id="3" name="object 3"/>
          <p:cNvPicPr/>
          <p:nvPr/>
        </p:nvPicPr>
        <p:blipFill>
          <a:blip r:embed="rId2" cstate="print"/>
          <a:stretch>
            <a:fillRect/>
          </a:stretch>
        </p:blipFill>
        <p:spPr>
          <a:xfrm>
            <a:off x="9092193" y="4776233"/>
            <a:ext cx="2628215" cy="92692"/>
          </a:xfrm>
          <a:prstGeom prst="rect">
            <a:avLst/>
          </a:prstGeom>
        </p:spPr>
      </p:pic>
      <p:grpSp>
        <p:nvGrpSpPr>
          <p:cNvPr id="4" name="object 4"/>
          <p:cNvGrpSpPr/>
          <p:nvPr/>
        </p:nvGrpSpPr>
        <p:grpSpPr>
          <a:xfrm>
            <a:off x="9080005" y="3255285"/>
            <a:ext cx="2628215" cy="443865"/>
            <a:chOff x="9080754" y="3255281"/>
            <a:chExt cx="2628900" cy="443865"/>
          </a:xfrm>
        </p:grpSpPr>
        <p:pic>
          <p:nvPicPr>
            <p:cNvPr id="5" name="object 5"/>
            <p:cNvPicPr/>
            <p:nvPr/>
          </p:nvPicPr>
          <p:blipFill>
            <a:blip r:embed="rId2" cstate="print"/>
            <a:stretch>
              <a:fillRect/>
            </a:stretch>
          </p:blipFill>
          <p:spPr>
            <a:xfrm>
              <a:off x="9080754" y="3255281"/>
              <a:ext cx="2628900" cy="92692"/>
            </a:xfrm>
            <a:prstGeom prst="rect">
              <a:avLst/>
            </a:prstGeom>
          </p:spPr>
        </p:pic>
        <p:sp>
          <p:nvSpPr>
            <p:cNvPr id="6" name="object 6"/>
            <p:cNvSpPr/>
            <p:nvPr/>
          </p:nvSpPr>
          <p:spPr>
            <a:xfrm>
              <a:off x="9119616" y="3279648"/>
              <a:ext cx="2566035" cy="419100"/>
            </a:xfrm>
            <a:custGeom>
              <a:avLst/>
              <a:gdLst/>
              <a:ahLst/>
              <a:cxnLst/>
              <a:rect l="l" t="t" r="r" b="b"/>
              <a:pathLst>
                <a:path w="2566034" h="419100">
                  <a:moveTo>
                    <a:pt x="2565654" y="0"/>
                  </a:moveTo>
                  <a:lnTo>
                    <a:pt x="0" y="0"/>
                  </a:lnTo>
                  <a:lnTo>
                    <a:pt x="2565654" y="419100"/>
                  </a:lnTo>
                  <a:lnTo>
                    <a:pt x="2565654" y="0"/>
                  </a:lnTo>
                  <a:close/>
                </a:path>
              </a:pathLst>
            </a:custGeom>
            <a:solidFill>
              <a:srgbClr val="6F2F9F"/>
            </a:solidFill>
          </p:spPr>
          <p:txBody>
            <a:bodyPr wrap="square" lIns="0" tIns="0" rIns="0" bIns="0" rtlCol="0"/>
            <a:lstStyle/>
            <a:p>
              <a:endParaRPr kern="0">
                <a:solidFill>
                  <a:sysClr val="windowText" lastClr="000000"/>
                </a:solidFill>
              </a:endParaRPr>
            </a:p>
          </p:txBody>
        </p:sp>
      </p:grpSp>
      <p:sp>
        <p:nvSpPr>
          <p:cNvPr id="7" name="object 7"/>
          <p:cNvSpPr txBox="1"/>
          <p:nvPr/>
        </p:nvSpPr>
        <p:spPr>
          <a:xfrm>
            <a:off x="10360569" y="1550947"/>
            <a:ext cx="262186" cy="289823"/>
          </a:xfrm>
          <a:prstGeom prst="rect">
            <a:avLst/>
          </a:prstGeom>
        </p:spPr>
        <p:txBody>
          <a:bodyPr vert="horz" wrap="square" lIns="0" tIns="12700" rIns="0" bIns="0" rtlCol="0">
            <a:spAutoFit/>
          </a:bodyPr>
          <a:lstStyle/>
          <a:p>
            <a:pPr marL="38100">
              <a:spcBef>
                <a:spcPts val="100"/>
              </a:spcBef>
            </a:pPr>
            <a:r>
              <a:rPr sz="2700" kern="0" spc="44" baseline="-20061" dirty="0">
                <a:solidFill>
                  <a:sysClr val="windowText" lastClr="000000"/>
                </a:solidFill>
                <a:latin typeface="Cambria Math"/>
                <a:cs typeface="Cambria Math"/>
              </a:rPr>
              <a:t>5</a:t>
            </a:r>
            <a:r>
              <a:rPr sz="1300" kern="0" spc="30" dirty="0">
                <a:solidFill>
                  <a:sysClr val="windowText" lastClr="000000"/>
                </a:solidFill>
                <a:latin typeface="Cambria Math"/>
                <a:cs typeface="Cambria Math"/>
              </a:rPr>
              <a:t>′</a:t>
            </a:r>
            <a:endParaRPr sz="1300" kern="0">
              <a:solidFill>
                <a:sysClr val="windowText" lastClr="000000"/>
              </a:solidFill>
              <a:latin typeface="Cambria Math"/>
              <a:cs typeface="Cambria Math"/>
            </a:endParaRPr>
          </a:p>
        </p:txBody>
      </p:sp>
      <p:grpSp>
        <p:nvGrpSpPr>
          <p:cNvPr id="8" name="object 8"/>
          <p:cNvGrpSpPr/>
          <p:nvPr/>
        </p:nvGrpSpPr>
        <p:grpSpPr>
          <a:xfrm>
            <a:off x="9026651" y="1179641"/>
            <a:ext cx="2903734" cy="729615"/>
            <a:chOff x="9027414" y="1179593"/>
            <a:chExt cx="2904490" cy="729615"/>
          </a:xfrm>
        </p:grpSpPr>
        <p:pic>
          <p:nvPicPr>
            <p:cNvPr id="9" name="object 9"/>
            <p:cNvPicPr/>
            <p:nvPr/>
          </p:nvPicPr>
          <p:blipFill>
            <a:blip r:embed="rId2" cstate="print"/>
            <a:stretch>
              <a:fillRect/>
            </a:stretch>
          </p:blipFill>
          <p:spPr>
            <a:xfrm>
              <a:off x="9092946" y="1506491"/>
              <a:ext cx="2628900" cy="92692"/>
            </a:xfrm>
            <a:prstGeom prst="rect">
              <a:avLst/>
            </a:prstGeom>
          </p:spPr>
        </p:pic>
        <p:sp>
          <p:nvSpPr>
            <p:cNvPr id="10" name="object 10"/>
            <p:cNvSpPr/>
            <p:nvPr/>
          </p:nvSpPr>
          <p:spPr>
            <a:xfrm>
              <a:off x="9142857" y="1531239"/>
              <a:ext cx="2536190" cy="0"/>
            </a:xfrm>
            <a:custGeom>
              <a:avLst/>
              <a:gdLst/>
              <a:ahLst/>
              <a:cxnLst/>
              <a:rect l="l" t="t" r="r" b="b"/>
              <a:pathLst>
                <a:path w="2536190">
                  <a:moveTo>
                    <a:pt x="0" y="0"/>
                  </a:moveTo>
                  <a:lnTo>
                    <a:pt x="2535809" y="0"/>
                  </a:lnTo>
                </a:path>
              </a:pathLst>
            </a:custGeom>
            <a:ln w="22098">
              <a:solidFill>
                <a:srgbClr val="000000"/>
              </a:solidFill>
            </a:ln>
          </p:spPr>
          <p:txBody>
            <a:bodyPr wrap="square" lIns="0" tIns="0" rIns="0" bIns="0" rtlCol="0"/>
            <a:lstStyle/>
            <a:p>
              <a:endParaRPr kern="0">
                <a:solidFill>
                  <a:sysClr val="windowText" lastClr="000000"/>
                </a:solidFill>
              </a:endParaRPr>
            </a:p>
          </p:txBody>
        </p:sp>
        <p:pic>
          <p:nvPicPr>
            <p:cNvPr id="11" name="object 11"/>
            <p:cNvPicPr/>
            <p:nvPr/>
          </p:nvPicPr>
          <p:blipFill>
            <a:blip r:embed="rId3" cstate="print"/>
            <a:stretch>
              <a:fillRect/>
            </a:stretch>
          </p:blipFill>
          <p:spPr>
            <a:xfrm>
              <a:off x="11628882" y="1302232"/>
              <a:ext cx="92692" cy="498373"/>
            </a:xfrm>
            <a:prstGeom prst="rect">
              <a:avLst/>
            </a:prstGeom>
          </p:spPr>
        </p:pic>
        <p:sp>
          <p:nvSpPr>
            <p:cNvPr id="12" name="object 12"/>
            <p:cNvSpPr/>
            <p:nvPr/>
          </p:nvSpPr>
          <p:spPr>
            <a:xfrm>
              <a:off x="11678793" y="1327023"/>
              <a:ext cx="0" cy="405130"/>
            </a:xfrm>
            <a:custGeom>
              <a:avLst/>
              <a:gdLst/>
              <a:ahLst/>
              <a:cxnLst/>
              <a:rect l="l" t="t" r="r" b="b"/>
              <a:pathLst>
                <a:path h="405130">
                  <a:moveTo>
                    <a:pt x="0" y="0"/>
                  </a:moveTo>
                  <a:lnTo>
                    <a:pt x="0" y="404749"/>
                  </a:lnTo>
                </a:path>
              </a:pathLst>
            </a:custGeom>
            <a:ln w="22098">
              <a:solidFill>
                <a:srgbClr val="000000"/>
              </a:solidFill>
            </a:ln>
          </p:spPr>
          <p:txBody>
            <a:bodyPr wrap="square" lIns="0" tIns="0" rIns="0" bIns="0" rtlCol="0"/>
            <a:lstStyle/>
            <a:p>
              <a:endParaRPr kern="0">
                <a:solidFill>
                  <a:sysClr val="windowText" lastClr="000000"/>
                </a:solidFill>
              </a:endParaRPr>
            </a:p>
          </p:txBody>
        </p:sp>
        <p:pic>
          <p:nvPicPr>
            <p:cNvPr id="13" name="object 13"/>
            <p:cNvPicPr/>
            <p:nvPr/>
          </p:nvPicPr>
          <p:blipFill>
            <a:blip r:embed="rId4" cstate="print"/>
            <a:stretch>
              <a:fillRect/>
            </a:stretch>
          </p:blipFill>
          <p:spPr>
            <a:xfrm>
              <a:off x="11628882" y="1302232"/>
              <a:ext cx="302641" cy="201828"/>
            </a:xfrm>
            <a:prstGeom prst="rect">
              <a:avLst/>
            </a:prstGeom>
          </p:spPr>
        </p:pic>
        <p:sp>
          <p:nvSpPr>
            <p:cNvPr id="14" name="object 14"/>
            <p:cNvSpPr/>
            <p:nvPr/>
          </p:nvSpPr>
          <p:spPr>
            <a:xfrm>
              <a:off x="11678793" y="1327023"/>
              <a:ext cx="209550" cy="108585"/>
            </a:xfrm>
            <a:custGeom>
              <a:avLst/>
              <a:gdLst/>
              <a:ahLst/>
              <a:cxnLst/>
              <a:rect l="l" t="t" r="r" b="b"/>
              <a:pathLst>
                <a:path w="209550" h="108584">
                  <a:moveTo>
                    <a:pt x="0" y="0"/>
                  </a:moveTo>
                  <a:lnTo>
                    <a:pt x="209550" y="108585"/>
                  </a:lnTo>
                </a:path>
              </a:pathLst>
            </a:custGeom>
            <a:ln w="22098">
              <a:solidFill>
                <a:srgbClr val="000000"/>
              </a:solidFill>
            </a:ln>
          </p:spPr>
          <p:txBody>
            <a:bodyPr wrap="square" lIns="0" tIns="0" rIns="0" bIns="0" rtlCol="0"/>
            <a:lstStyle/>
            <a:p>
              <a:endParaRPr kern="0">
                <a:solidFill>
                  <a:sysClr val="windowText" lastClr="000000"/>
                </a:solidFill>
              </a:endParaRPr>
            </a:p>
          </p:txBody>
        </p:sp>
        <p:pic>
          <p:nvPicPr>
            <p:cNvPr id="15" name="object 15"/>
            <p:cNvPicPr/>
            <p:nvPr/>
          </p:nvPicPr>
          <p:blipFill>
            <a:blip r:embed="rId4" cstate="print"/>
            <a:stretch>
              <a:fillRect/>
            </a:stretch>
          </p:blipFill>
          <p:spPr>
            <a:xfrm>
              <a:off x="11628882" y="1706854"/>
              <a:ext cx="302641" cy="201828"/>
            </a:xfrm>
            <a:prstGeom prst="rect">
              <a:avLst/>
            </a:prstGeom>
          </p:spPr>
        </p:pic>
        <p:sp>
          <p:nvSpPr>
            <p:cNvPr id="16" name="object 16"/>
            <p:cNvSpPr/>
            <p:nvPr/>
          </p:nvSpPr>
          <p:spPr>
            <a:xfrm>
              <a:off x="11678793" y="1731645"/>
              <a:ext cx="209550" cy="108585"/>
            </a:xfrm>
            <a:custGeom>
              <a:avLst/>
              <a:gdLst/>
              <a:ahLst/>
              <a:cxnLst/>
              <a:rect l="l" t="t" r="r" b="b"/>
              <a:pathLst>
                <a:path w="209550" h="108585">
                  <a:moveTo>
                    <a:pt x="0" y="0"/>
                  </a:moveTo>
                  <a:lnTo>
                    <a:pt x="209550" y="108584"/>
                  </a:lnTo>
                </a:path>
              </a:pathLst>
            </a:custGeom>
            <a:ln w="22098">
              <a:solidFill>
                <a:srgbClr val="000000"/>
              </a:solidFill>
            </a:ln>
          </p:spPr>
          <p:txBody>
            <a:bodyPr wrap="square" lIns="0" tIns="0" rIns="0" bIns="0" rtlCol="0"/>
            <a:lstStyle/>
            <a:p>
              <a:endParaRPr kern="0">
                <a:solidFill>
                  <a:sysClr val="windowText" lastClr="000000"/>
                </a:solidFill>
              </a:endParaRPr>
            </a:p>
          </p:txBody>
        </p:sp>
        <p:pic>
          <p:nvPicPr>
            <p:cNvPr id="17" name="object 17"/>
            <p:cNvPicPr/>
            <p:nvPr/>
          </p:nvPicPr>
          <p:blipFill>
            <a:blip r:embed="rId4" cstate="print"/>
            <a:stretch>
              <a:fillRect/>
            </a:stretch>
          </p:blipFill>
          <p:spPr>
            <a:xfrm>
              <a:off x="11628882" y="1504162"/>
              <a:ext cx="302641" cy="201828"/>
            </a:xfrm>
            <a:prstGeom prst="rect">
              <a:avLst/>
            </a:prstGeom>
          </p:spPr>
        </p:pic>
        <p:sp>
          <p:nvSpPr>
            <p:cNvPr id="18" name="object 18"/>
            <p:cNvSpPr/>
            <p:nvPr/>
          </p:nvSpPr>
          <p:spPr>
            <a:xfrm>
              <a:off x="11678793" y="1528953"/>
              <a:ext cx="209550" cy="108585"/>
            </a:xfrm>
            <a:custGeom>
              <a:avLst/>
              <a:gdLst/>
              <a:ahLst/>
              <a:cxnLst/>
              <a:rect l="l" t="t" r="r" b="b"/>
              <a:pathLst>
                <a:path w="209550" h="108585">
                  <a:moveTo>
                    <a:pt x="0" y="0"/>
                  </a:moveTo>
                  <a:lnTo>
                    <a:pt x="209550" y="108585"/>
                  </a:lnTo>
                </a:path>
              </a:pathLst>
            </a:custGeom>
            <a:ln w="22098">
              <a:solidFill>
                <a:srgbClr val="000000"/>
              </a:solidFill>
            </a:ln>
          </p:spPr>
          <p:txBody>
            <a:bodyPr wrap="square" lIns="0" tIns="0" rIns="0" bIns="0" rtlCol="0"/>
            <a:lstStyle/>
            <a:p>
              <a:endParaRPr kern="0">
                <a:solidFill>
                  <a:sysClr val="windowText" lastClr="000000"/>
                </a:solidFill>
              </a:endParaRPr>
            </a:p>
          </p:txBody>
        </p:sp>
        <p:pic>
          <p:nvPicPr>
            <p:cNvPr id="19" name="object 19"/>
            <p:cNvPicPr/>
            <p:nvPr/>
          </p:nvPicPr>
          <p:blipFill>
            <a:blip r:embed="rId5" cstate="print"/>
            <a:stretch>
              <a:fillRect/>
            </a:stretch>
          </p:blipFill>
          <p:spPr>
            <a:xfrm>
              <a:off x="9027414" y="1179601"/>
              <a:ext cx="224091" cy="474700"/>
            </a:xfrm>
            <a:prstGeom prst="rect">
              <a:avLst/>
            </a:prstGeom>
          </p:spPr>
        </p:pic>
        <p:sp>
          <p:nvSpPr>
            <p:cNvPr id="20" name="object 20"/>
            <p:cNvSpPr/>
            <p:nvPr/>
          </p:nvSpPr>
          <p:spPr>
            <a:xfrm>
              <a:off x="9104757" y="1193292"/>
              <a:ext cx="76200" cy="327660"/>
            </a:xfrm>
            <a:custGeom>
              <a:avLst/>
              <a:gdLst/>
              <a:ahLst/>
              <a:cxnLst/>
              <a:rect l="l" t="t" r="r" b="b"/>
              <a:pathLst>
                <a:path w="76200" h="327659">
                  <a:moveTo>
                    <a:pt x="27050" y="251079"/>
                  </a:moveTo>
                  <a:lnTo>
                    <a:pt x="0" y="251079"/>
                  </a:lnTo>
                  <a:lnTo>
                    <a:pt x="38100" y="327279"/>
                  </a:lnTo>
                  <a:lnTo>
                    <a:pt x="64325" y="274828"/>
                  </a:lnTo>
                  <a:lnTo>
                    <a:pt x="32003" y="274828"/>
                  </a:lnTo>
                  <a:lnTo>
                    <a:pt x="27050" y="269875"/>
                  </a:lnTo>
                  <a:lnTo>
                    <a:pt x="27050" y="251079"/>
                  </a:lnTo>
                  <a:close/>
                </a:path>
                <a:path w="76200" h="327659">
                  <a:moveTo>
                    <a:pt x="44196" y="0"/>
                  </a:moveTo>
                  <a:lnTo>
                    <a:pt x="32003" y="0"/>
                  </a:lnTo>
                  <a:lnTo>
                    <a:pt x="27050" y="4953"/>
                  </a:lnTo>
                  <a:lnTo>
                    <a:pt x="27050" y="269875"/>
                  </a:lnTo>
                  <a:lnTo>
                    <a:pt x="32003" y="274828"/>
                  </a:lnTo>
                  <a:lnTo>
                    <a:pt x="44196" y="274828"/>
                  </a:lnTo>
                  <a:lnTo>
                    <a:pt x="49149" y="269875"/>
                  </a:lnTo>
                  <a:lnTo>
                    <a:pt x="49149" y="4953"/>
                  </a:lnTo>
                  <a:lnTo>
                    <a:pt x="44196" y="0"/>
                  </a:lnTo>
                  <a:close/>
                </a:path>
                <a:path w="76200" h="327659">
                  <a:moveTo>
                    <a:pt x="76200" y="251079"/>
                  </a:moveTo>
                  <a:lnTo>
                    <a:pt x="49149" y="251079"/>
                  </a:lnTo>
                  <a:lnTo>
                    <a:pt x="49149" y="269875"/>
                  </a:lnTo>
                  <a:lnTo>
                    <a:pt x="44196" y="274828"/>
                  </a:lnTo>
                  <a:lnTo>
                    <a:pt x="64325" y="274828"/>
                  </a:lnTo>
                  <a:lnTo>
                    <a:pt x="76200" y="251079"/>
                  </a:lnTo>
                  <a:close/>
                </a:path>
              </a:pathLst>
            </a:custGeom>
            <a:solidFill>
              <a:srgbClr val="000000"/>
            </a:solidFill>
          </p:spPr>
          <p:txBody>
            <a:bodyPr wrap="square" lIns="0" tIns="0" rIns="0" bIns="0" rtlCol="0"/>
            <a:lstStyle/>
            <a:p>
              <a:endParaRPr kern="0">
                <a:solidFill>
                  <a:sysClr val="windowText" lastClr="000000"/>
                </a:solidFill>
              </a:endParaRPr>
            </a:p>
          </p:txBody>
        </p:sp>
        <p:pic>
          <p:nvPicPr>
            <p:cNvPr id="21" name="object 21"/>
            <p:cNvPicPr/>
            <p:nvPr/>
          </p:nvPicPr>
          <p:blipFill>
            <a:blip r:embed="rId5" cstate="print"/>
            <a:stretch>
              <a:fillRect/>
            </a:stretch>
          </p:blipFill>
          <p:spPr>
            <a:xfrm>
              <a:off x="9392412" y="1189507"/>
              <a:ext cx="224091" cy="474700"/>
            </a:xfrm>
            <a:prstGeom prst="rect">
              <a:avLst/>
            </a:prstGeom>
          </p:spPr>
        </p:pic>
        <p:sp>
          <p:nvSpPr>
            <p:cNvPr id="22" name="object 22"/>
            <p:cNvSpPr/>
            <p:nvPr/>
          </p:nvSpPr>
          <p:spPr>
            <a:xfrm>
              <a:off x="9469755" y="1203198"/>
              <a:ext cx="76200" cy="327660"/>
            </a:xfrm>
            <a:custGeom>
              <a:avLst/>
              <a:gdLst/>
              <a:ahLst/>
              <a:cxnLst/>
              <a:rect l="l" t="t" r="r" b="b"/>
              <a:pathLst>
                <a:path w="76200" h="327659">
                  <a:moveTo>
                    <a:pt x="27050" y="251078"/>
                  </a:moveTo>
                  <a:lnTo>
                    <a:pt x="0" y="251078"/>
                  </a:lnTo>
                  <a:lnTo>
                    <a:pt x="38100" y="327278"/>
                  </a:lnTo>
                  <a:lnTo>
                    <a:pt x="64325" y="274827"/>
                  </a:lnTo>
                  <a:lnTo>
                    <a:pt x="32003" y="274827"/>
                  </a:lnTo>
                  <a:lnTo>
                    <a:pt x="27050" y="269875"/>
                  </a:lnTo>
                  <a:lnTo>
                    <a:pt x="27050" y="251078"/>
                  </a:lnTo>
                  <a:close/>
                </a:path>
                <a:path w="76200" h="327659">
                  <a:moveTo>
                    <a:pt x="44196" y="0"/>
                  </a:moveTo>
                  <a:lnTo>
                    <a:pt x="32003" y="0"/>
                  </a:lnTo>
                  <a:lnTo>
                    <a:pt x="27050" y="4952"/>
                  </a:lnTo>
                  <a:lnTo>
                    <a:pt x="27050" y="269875"/>
                  </a:lnTo>
                  <a:lnTo>
                    <a:pt x="32003" y="274827"/>
                  </a:lnTo>
                  <a:lnTo>
                    <a:pt x="44196" y="274827"/>
                  </a:lnTo>
                  <a:lnTo>
                    <a:pt x="49149" y="269875"/>
                  </a:lnTo>
                  <a:lnTo>
                    <a:pt x="49149" y="4952"/>
                  </a:lnTo>
                  <a:lnTo>
                    <a:pt x="44196" y="0"/>
                  </a:lnTo>
                  <a:close/>
                </a:path>
                <a:path w="76200" h="327659">
                  <a:moveTo>
                    <a:pt x="76200" y="251078"/>
                  </a:moveTo>
                  <a:lnTo>
                    <a:pt x="49149" y="251078"/>
                  </a:lnTo>
                  <a:lnTo>
                    <a:pt x="49149" y="269875"/>
                  </a:lnTo>
                  <a:lnTo>
                    <a:pt x="44196" y="274827"/>
                  </a:lnTo>
                  <a:lnTo>
                    <a:pt x="64325" y="274827"/>
                  </a:lnTo>
                  <a:lnTo>
                    <a:pt x="76200" y="251078"/>
                  </a:lnTo>
                  <a:close/>
                </a:path>
              </a:pathLst>
            </a:custGeom>
            <a:solidFill>
              <a:srgbClr val="000000"/>
            </a:solidFill>
          </p:spPr>
          <p:txBody>
            <a:bodyPr wrap="square" lIns="0" tIns="0" rIns="0" bIns="0" rtlCol="0"/>
            <a:lstStyle/>
            <a:p>
              <a:endParaRPr kern="0">
                <a:solidFill>
                  <a:sysClr val="windowText" lastClr="000000"/>
                </a:solidFill>
              </a:endParaRPr>
            </a:p>
          </p:txBody>
        </p:sp>
        <p:pic>
          <p:nvPicPr>
            <p:cNvPr id="23" name="object 23"/>
            <p:cNvPicPr/>
            <p:nvPr/>
          </p:nvPicPr>
          <p:blipFill>
            <a:blip r:embed="rId5" cstate="print"/>
            <a:stretch>
              <a:fillRect/>
            </a:stretch>
          </p:blipFill>
          <p:spPr>
            <a:xfrm>
              <a:off x="9757410" y="1186459"/>
              <a:ext cx="224091" cy="474700"/>
            </a:xfrm>
            <a:prstGeom prst="rect">
              <a:avLst/>
            </a:prstGeom>
          </p:spPr>
        </p:pic>
        <p:sp>
          <p:nvSpPr>
            <p:cNvPr id="24" name="object 24"/>
            <p:cNvSpPr/>
            <p:nvPr/>
          </p:nvSpPr>
          <p:spPr>
            <a:xfrm>
              <a:off x="9834753" y="1200150"/>
              <a:ext cx="76200" cy="327660"/>
            </a:xfrm>
            <a:custGeom>
              <a:avLst/>
              <a:gdLst/>
              <a:ahLst/>
              <a:cxnLst/>
              <a:rect l="l" t="t" r="r" b="b"/>
              <a:pathLst>
                <a:path w="76200" h="327659">
                  <a:moveTo>
                    <a:pt x="27050" y="251078"/>
                  </a:moveTo>
                  <a:lnTo>
                    <a:pt x="0" y="251078"/>
                  </a:lnTo>
                  <a:lnTo>
                    <a:pt x="38100" y="327278"/>
                  </a:lnTo>
                  <a:lnTo>
                    <a:pt x="64325" y="274827"/>
                  </a:lnTo>
                  <a:lnTo>
                    <a:pt x="32003" y="274827"/>
                  </a:lnTo>
                  <a:lnTo>
                    <a:pt x="27050" y="269875"/>
                  </a:lnTo>
                  <a:lnTo>
                    <a:pt x="27050" y="251078"/>
                  </a:lnTo>
                  <a:close/>
                </a:path>
                <a:path w="76200" h="327659">
                  <a:moveTo>
                    <a:pt x="44196" y="0"/>
                  </a:moveTo>
                  <a:lnTo>
                    <a:pt x="32003" y="0"/>
                  </a:lnTo>
                  <a:lnTo>
                    <a:pt x="27050" y="4952"/>
                  </a:lnTo>
                  <a:lnTo>
                    <a:pt x="27050" y="269875"/>
                  </a:lnTo>
                  <a:lnTo>
                    <a:pt x="32003" y="274827"/>
                  </a:lnTo>
                  <a:lnTo>
                    <a:pt x="44196" y="274827"/>
                  </a:lnTo>
                  <a:lnTo>
                    <a:pt x="49149" y="269875"/>
                  </a:lnTo>
                  <a:lnTo>
                    <a:pt x="49149" y="4952"/>
                  </a:lnTo>
                  <a:lnTo>
                    <a:pt x="44196" y="0"/>
                  </a:lnTo>
                  <a:close/>
                </a:path>
                <a:path w="76200" h="327659">
                  <a:moveTo>
                    <a:pt x="76200" y="251078"/>
                  </a:moveTo>
                  <a:lnTo>
                    <a:pt x="49149" y="251078"/>
                  </a:lnTo>
                  <a:lnTo>
                    <a:pt x="49149" y="269875"/>
                  </a:lnTo>
                  <a:lnTo>
                    <a:pt x="44196" y="274827"/>
                  </a:lnTo>
                  <a:lnTo>
                    <a:pt x="64325" y="274827"/>
                  </a:lnTo>
                  <a:lnTo>
                    <a:pt x="76200" y="251078"/>
                  </a:lnTo>
                  <a:close/>
                </a:path>
              </a:pathLst>
            </a:custGeom>
            <a:solidFill>
              <a:srgbClr val="000000"/>
            </a:solidFill>
          </p:spPr>
          <p:txBody>
            <a:bodyPr wrap="square" lIns="0" tIns="0" rIns="0" bIns="0" rtlCol="0"/>
            <a:lstStyle/>
            <a:p>
              <a:endParaRPr kern="0">
                <a:solidFill>
                  <a:sysClr val="windowText" lastClr="000000"/>
                </a:solidFill>
              </a:endParaRPr>
            </a:p>
          </p:txBody>
        </p:sp>
        <p:pic>
          <p:nvPicPr>
            <p:cNvPr id="25" name="object 25"/>
            <p:cNvPicPr/>
            <p:nvPr/>
          </p:nvPicPr>
          <p:blipFill>
            <a:blip r:embed="rId5" cstate="print"/>
            <a:stretch>
              <a:fillRect/>
            </a:stretch>
          </p:blipFill>
          <p:spPr>
            <a:xfrm>
              <a:off x="10122408" y="1186459"/>
              <a:ext cx="224091" cy="474700"/>
            </a:xfrm>
            <a:prstGeom prst="rect">
              <a:avLst/>
            </a:prstGeom>
          </p:spPr>
        </p:pic>
        <p:sp>
          <p:nvSpPr>
            <p:cNvPr id="26" name="object 26"/>
            <p:cNvSpPr/>
            <p:nvPr/>
          </p:nvSpPr>
          <p:spPr>
            <a:xfrm>
              <a:off x="10199751" y="1200150"/>
              <a:ext cx="76200" cy="327660"/>
            </a:xfrm>
            <a:custGeom>
              <a:avLst/>
              <a:gdLst/>
              <a:ahLst/>
              <a:cxnLst/>
              <a:rect l="l" t="t" r="r" b="b"/>
              <a:pathLst>
                <a:path w="76200" h="327659">
                  <a:moveTo>
                    <a:pt x="27050" y="251078"/>
                  </a:moveTo>
                  <a:lnTo>
                    <a:pt x="0" y="251078"/>
                  </a:lnTo>
                  <a:lnTo>
                    <a:pt x="38100" y="327278"/>
                  </a:lnTo>
                  <a:lnTo>
                    <a:pt x="64325" y="274827"/>
                  </a:lnTo>
                  <a:lnTo>
                    <a:pt x="32003" y="274827"/>
                  </a:lnTo>
                  <a:lnTo>
                    <a:pt x="27050" y="269875"/>
                  </a:lnTo>
                  <a:lnTo>
                    <a:pt x="27050" y="251078"/>
                  </a:lnTo>
                  <a:close/>
                </a:path>
                <a:path w="76200" h="327659">
                  <a:moveTo>
                    <a:pt x="44196" y="0"/>
                  </a:moveTo>
                  <a:lnTo>
                    <a:pt x="32003" y="0"/>
                  </a:lnTo>
                  <a:lnTo>
                    <a:pt x="27050" y="4952"/>
                  </a:lnTo>
                  <a:lnTo>
                    <a:pt x="27050" y="269875"/>
                  </a:lnTo>
                  <a:lnTo>
                    <a:pt x="32003" y="274827"/>
                  </a:lnTo>
                  <a:lnTo>
                    <a:pt x="44196" y="274827"/>
                  </a:lnTo>
                  <a:lnTo>
                    <a:pt x="49149" y="269875"/>
                  </a:lnTo>
                  <a:lnTo>
                    <a:pt x="49149" y="4952"/>
                  </a:lnTo>
                  <a:lnTo>
                    <a:pt x="44196" y="0"/>
                  </a:lnTo>
                  <a:close/>
                </a:path>
                <a:path w="76200" h="327659">
                  <a:moveTo>
                    <a:pt x="76200" y="251078"/>
                  </a:moveTo>
                  <a:lnTo>
                    <a:pt x="49149" y="251078"/>
                  </a:lnTo>
                  <a:lnTo>
                    <a:pt x="49149" y="269875"/>
                  </a:lnTo>
                  <a:lnTo>
                    <a:pt x="44196" y="274827"/>
                  </a:lnTo>
                  <a:lnTo>
                    <a:pt x="64325" y="274827"/>
                  </a:lnTo>
                  <a:lnTo>
                    <a:pt x="76200" y="251078"/>
                  </a:lnTo>
                  <a:close/>
                </a:path>
              </a:pathLst>
            </a:custGeom>
            <a:solidFill>
              <a:srgbClr val="000000"/>
            </a:solidFill>
          </p:spPr>
          <p:txBody>
            <a:bodyPr wrap="square" lIns="0" tIns="0" rIns="0" bIns="0" rtlCol="0"/>
            <a:lstStyle/>
            <a:p>
              <a:endParaRPr kern="0">
                <a:solidFill>
                  <a:sysClr val="windowText" lastClr="000000"/>
                </a:solidFill>
              </a:endParaRPr>
            </a:p>
          </p:txBody>
        </p:sp>
        <p:pic>
          <p:nvPicPr>
            <p:cNvPr id="27" name="object 27"/>
            <p:cNvPicPr/>
            <p:nvPr/>
          </p:nvPicPr>
          <p:blipFill>
            <a:blip r:embed="rId5" cstate="print"/>
            <a:stretch>
              <a:fillRect/>
            </a:stretch>
          </p:blipFill>
          <p:spPr>
            <a:xfrm>
              <a:off x="10488168" y="1186459"/>
              <a:ext cx="224091" cy="474700"/>
            </a:xfrm>
            <a:prstGeom prst="rect">
              <a:avLst/>
            </a:prstGeom>
          </p:spPr>
        </p:pic>
        <p:sp>
          <p:nvSpPr>
            <p:cNvPr id="28" name="object 28"/>
            <p:cNvSpPr/>
            <p:nvPr/>
          </p:nvSpPr>
          <p:spPr>
            <a:xfrm>
              <a:off x="10565511" y="1200150"/>
              <a:ext cx="76200" cy="327660"/>
            </a:xfrm>
            <a:custGeom>
              <a:avLst/>
              <a:gdLst/>
              <a:ahLst/>
              <a:cxnLst/>
              <a:rect l="l" t="t" r="r" b="b"/>
              <a:pathLst>
                <a:path w="76200" h="327659">
                  <a:moveTo>
                    <a:pt x="27050" y="251078"/>
                  </a:moveTo>
                  <a:lnTo>
                    <a:pt x="0" y="251078"/>
                  </a:lnTo>
                  <a:lnTo>
                    <a:pt x="38100" y="327278"/>
                  </a:lnTo>
                  <a:lnTo>
                    <a:pt x="64325" y="274827"/>
                  </a:lnTo>
                  <a:lnTo>
                    <a:pt x="32004" y="274827"/>
                  </a:lnTo>
                  <a:lnTo>
                    <a:pt x="27050" y="269875"/>
                  </a:lnTo>
                  <a:lnTo>
                    <a:pt x="27050" y="251078"/>
                  </a:lnTo>
                  <a:close/>
                </a:path>
                <a:path w="76200" h="327659">
                  <a:moveTo>
                    <a:pt x="44196" y="0"/>
                  </a:moveTo>
                  <a:lnTo>
                    <a:pt x="32004" y="0"/>
                  </a:lnTo>
                  <a:lnTo>
                    <a:pt x="27050" y="4952"/>
                  </a:lnTo>
                  <a:lnTo>
                    <a:pt x="27050" y="269875"/>
                  </a:lnTo>
                  <a:lnTo>
                    <a:pt x="32004" y="274827"/>
                  </a:lnTo>
                  <a:lnTo>
                    <a:pt x="44196" y="274827"/>
                  </a:lnTo>
                  <a:lnTo>
                    <a:pt x="49149" y="269875"/>
                  </a:lnTo>
                  <a:lnTo>
                    <a:pt x="49149" y="4952"/>
                  </a:lnTo>
                  <a:lnTo>
                    <a:pt x="44196" y="0"/>
                  </a:lnTo>
                  <a:close/>
                </a:path>
                <a:path w="76200" h="327659">
                  <a:moveTo>
                    <a:pt x="76200" y="251078"/>
                  </a:moveTo>
                  <a:lnTo>
                    <a:pt x="49149" y="251078"/>
                  </a:lnTo>
                  <a:lnTo>
                    <a:pt x="49149" y="269875"/>
                  </a:lnTo>
                  <a:lnTo>
                    <a:pt x="44196" y="274827"/>
                  </a:lnTo>
                  <a:lnTo>
                    <a:pt x="64325" y="274827"/>
                  </a:lnTo>
                  <a:lnTo>
                    <a:pt x="76200" y="251078"/>
                  </a:lnTo>
                  <a:close/>
                </a:path>
              </a:pathLst>
            </a:custGeom>
            <a:solidFill>
              <a:srgbClr val="000000"/>
            </a:solidFill>
          </p:spPr>
          <p:txBody>
            <a:bodyPr wrap="square" lIns="0" tIns="0" rIns="0" bIns="0" rtlCol="0"/>
            <a:lstStyle/>
            <a:p>
              <a:endParaRPr kern="0">
                <a:solidFill>
                  <a:sysClr val="windowText" lastClr="000000"/>
                </a:solidFill>
              </a:endParaRPr>
            </a:p>
          </p:txBody>
        </p:sp>
        <p:pic>
          <p:nvPicPr>
            <p:cNvPr id="29" name="object 29"/>
            <p:cNvPicPr/>
            <p:nvPr/>
          </p:nvPicPr>
          <p:blipFill>
            <a:blip r:embed="rId5" cstate="print"/>
            <a:stretch>
              <a:fillRect/>
            </a:stretch>
          </p:blipFill>
          <p:spPr>
            <a:xfrm>
              <a:off x="10853928" y="1186459"/>
              <a:ext cx="224091" cy="474700"/>
            </a:xfrm>
            <a:prstGeom prst="rect">
              <a:avLst/>
            </a:prstGeom>
          </p:spPr>
        </p:pic>
        <p:sp>
          <p:nvSpPr>
            <p:cNvPr id="30" name="object 30"/>
            <p:cNvSpPr/>
            <p:nvPr/>
          </p:nvSpPr>
          <p:spPr>
            <a:xfrm>
              <a:off x="10931271" y="1200150"/>
              <a:ext cx="76200" cy="327660"/>
            </a:xfrm>
            <a:custGeom>
              <a:avLst/>
              <a:gdLst/>
              <a:ahLst/>
              <a:cxnLst/>
              <a:rect l="l" t="t" r="r" b="b"/>
              <a:pathLst>
                <a:path w="76200" h="327659">
                  <a:moveTo>
                    <a:pt x="27050" y="251078"/>
                  </a:moveTo>
                  <a:lnTo>
                    <a:pt x="0" y="251078"/>
                  </a:lnTo>
                  <a:lnTo>
                    <a:pt x="38100" y="327278"/>
                  </a:lnTo>
                  <a:lnTo>
                    <a:pt x="64325" y="274827"/>
                  </a:lnTo>
                  <a:lnTo>
                    <a:pt x="32003" y="274827"/>
                  </a:lnTo>
                  <a:lnTo>
                    <a:pt x="27050" y="269875"/>
                  </a:lnTo>
                  <a:lnTo>
                    <a:pt x="27050" y="251078"/>
                  </a:lnTo>
                  <a:close/>
                </a:path>
                <a:path w="76200" h="327659">
                  <a:moveTo>
                    <a:pt x="44196" y="0"/>
                  </a:moveTo>
                  <a:lnTo>
                    <a:pt x="32003" y="0"/>
                  </a:lnTo>
                  <a:lnTo>
                    <a:pt x="27050" y="4952"/>
                  </a:lnTo>
                  <a:lnTo>
                    <a:pt x="27050" y="269875"/>
                  </a:lnTo>
                  <a:lnTo>
                    <a:pt x="32003" y="274827"/>
                  </a:lnTo>
                  <a:lnTo>
                    <a:pt x="44196" y="274827"/>
                  </a:lnTo>
                  <a:lnTo>
                    <a:pt x="49149" y="269875"/>
                  </a:lnTo>
                  <a:lnTo>
                    <a:pt x="49149" y="4952"/>
                  </a:lnTo>
                  <a:lnTo>
                    <a:pt x="44196" y="0"/>
                  </a:lnTo>
                  <a:close/>
                </a:path>
                <a:path w="76200" h="327659">
                  <a:moveTo>
                    <a:pt x="76200" y="251078"/>
                  </a:moveTo>
                  <a:lnTo>
                    <a:pt x="49149" y="251078"/>
                  </a:lnTo>
                  <a:lnTo>
                    <a:pt x="49149" y="269875"/>
                  </a:lnTo>
                  <a:lnTo>
                    <a:pt x="44196" y="274827"/>
                  </a:lnTo>
                  <a:lnTo>
                    <a:pt x="64325" y="274827"/>
                  </a:lnTo>
                  <a:lnTo>
                    <a:pt x="76200" y="251078"/>
                  </a:lnTo>
                  <a:close/>
                </a:path>
              </a:pathLst>
            </a:custGeom>
            <a:solidFill>
              <a:srgbClr val="000000"/>
            </a:solidFill>
          </p:spPr>
          <p:txBody>
            <a:bodyPr wrap="square" lIns="0" tIns="0" rIns="0" bIns="0" rtlCol="0"/>
            <a:lstStyle/>
            <a:p>
              <a:endParaRPr kern="0">
                <a:solidFill>
                  <a:sysClr val="windowText" lastClr="000000"/>
                </a:solidFill>
              </a:endParaRPr>
            </a:p>
          </p:txBody>
        </p:sp>
        <p:pic>
          <p:nvPicPr>
            <p:cNvPr id="31" name="object 31"/>
            <p:cNvPicPr/>
            <p:nvPr/>
          </p:nvPicPr>
          <p:blipFill>
            <a:blip r:embed="rId5" cstate="print"/>
            <a:stretch>
              <a:fillRect/>
            </a:stretch>
          </p:blipFill>
          <p:spPr>
            <a:xfrm>
              <a:off x="11218926" y="1186459"/>
              <a:ext cx="224091" cy="474700"/>
            </a:xfrm>
            <a:prstGeom prst="rect">
              <a:avLst/>
            </a:prstGeom>
          </p:spPr>
        </p:pic>
        <p:sp>
          <p:nvSpPr>
            <p:cNvPr id="32" name="object 32"/>
            <p:cNvSpPr/>
            <p:nvPr/>
          </p:nvSpPr>
          <p:spPr>
            <a:xfrm>
              <a:off x="11296269" y="1200150"/>
              <a:ext cx="76200" cy="327660"/>
            </a:xfrm>
            <a:custGeom>
              <a:avLst/>
              <a:gdLst/>
              <a:ahLst/>
              <a:cxnLst/>
              <a:rect l="l" t="t" r="r" b="b"/>
              <a:pathLst>
                <a:path w="76200" h="327659">
                  <a:moveTo>
                    <a:pt x="27050" y="251078"/>
                  </a:moveTo>
                  <a:lnTo>
                    <a:pt x="0" y="251078"/>
                  </a:lnTo>
                  <a:lnTo>
                    <a:pt x="38100" y="327278"/>
                  </a:lnTo>
                  <a:lnTo>
                    <a:pt x="64325" y="274827"/>
                  </a:lnTo>
                  <a:lnTo>
                    <a:pt x="32003" y="274827"/>
                  </a:lnTo>
                  <a:lnTo>
                    <a:pt x="27050" y="269875"/>
                  </a:lnTo>
                  <a:lnTo>
                    <a:pt x="27050" y="251078"/>
                  </a:lnTo>
                  <a:close/>
                </a:path>
                <a:path w="76200" h="327659">
                  <a:moveTo>
                    <a:pt x="44196" y="0"/>
                  </a:moveTo>
                  <a:lnTo>
                    <a:pt x="32003" y="0"/>
                  </a:lnTo>
                  <a:lnTo>
                    <a:pt x="27050" y="4952"/>
                  </a:lnTo>
                  <a:lnTo>
                    <a:pt x="27050" y="269875"/>
                  </a:lnTo>
                  <a:lnTo>
                    <a:pt x="32003" y="274827"/>
                  </a:lnTo>
                  <a:lnTo>
                    <a:pt x="44196" y="274827"/>
                  </a:lnTo>
                  <a:lnTo>
                    <a:pt x="49149" y="269875"/>
                  </a:lnTo>
                  <a:lnTo>
                    <a:pt x="49149" y="4952"/>
                  </a:lnTo>
                  <a:lnTo>
                    <a:pt x="44196" y="0"/>
                  </a:lnTo>
                  <a:close/>
                </a:path>
                <a:path w="76200" h="327659">
                  <a:moveTo>
                    <a:pt x="76200" y="251078"/>
                  </a:moveTo>
                  <a:lnTo>
                    <a:pt x="49149" y="251078"/>
                  </a:lnTo>
                  <a:lnTo>
                    <a:pt x="49149" y="269875"/>
                  </a:lnTo>
                  <a:lnTo>
                    <a:pt x="44196" y="274827"/>
                  </a:lnTo>
                  <a:lnTo>
                    <a:pt x="64325" y="274827"/>
                  </a:lnTo>
                  <a:lnTo>
                    <a:pt x="76200" y="251078"/>
                  </a:lnTo>
                  <a:close/>
                </a:path>
              </a:pathLst>
            </a:custGeom>
            <a:solidFill>
              <a:srgbClr val="000000"/>
            </a:solidFill>
          </p:spPr>
          <p:txBody>
            <a:bodyPr wrap="square" lIns="0" tIns="0" rIns="0" bIns="0" rtlCol="0"/>
            <a:lstStyle/>
            <a:p>
              <a:endParaRPr kern="0">
                <a:solidFill>
                  <a:sysClr val="windowText" lastClr="000000"/>
                </a:solidFill>
              </a:endParaRPr>
            </a:p>
          </p:txBody>
        </p:sp>
        <p:pic>
          <p:nvPicPr>
            <p:cNvPr id="33" name="object 33"/>
            <p:cNvPicPr/>
            <p:nvPr/>
          </p:nvPicPr>
          <p:blipFill>
            <a:blip r:embed="rId5" cstate="print"/>
            <a:stretch>
              <a:fillRect/>
            </a:stretch>
          </p:blipFill>
          <p:spPr>
            <a:xfrm>
              <a:off x="11563350" y="1186459"/>
              <a:ext cx="224091" cy="474700"/>
            </a:xfrm>
            <a:prstGeom prst="rect">
              <a:avLst/>
            </a:prstGeom>
          </p:spPr>
        </p:pic>
        <p:sp>
          <p:nvSpPr>
            <p:cNvPr id="34" name="object 34"/>
            <p:cNvSpPr/>
            <p:nvPr/>
          </p:nvSpPr>
          <p:spPr>
            <a:xfrm>
              <a:off x="11640693" y="1200150"/>
              <a:ext cx="76200" cy="327660"/>
            </a:xfrm>
            <a:custGeom>
              <a:avLst/>
              <a:gdLst/>
              <a:ahLst/>
              <a:cxnLst/>
              <a:rect l="l" t="t" r="r" b="b"/>
              <a:pathLst>
                <a:path w="76200" h="327659">
                  <a:moveTo>
                    <a:pt x="27050" y="251078"/>
                  </a:moveTo>
                  <a:lnTo>
                    <a:pt x="0" y="251078"/>
                  </a:lnTo>
                  <a:lnTo>
                    <a:pt x="38100" y="327278"/>
                  </a:lnTo>
                  <a:lnTo>
                    <a:pt x="64325" y="274827"/>
                  </a:lnTo>
                  <a:lnTo>
                    <a:pt x="32003" y="274827"/>
                  </a:lnTo>
                  <a:lnTo>
                    <a:pt x="27050" y="269875"/>
                  </a:lnTo>
                  <a:lnTo>
                    <a:pt x="27050" y="251078"/>
                  </a:lnTo>
                  <a:close/>
                </a:path>
                <a:path w="76200" h="327659">
                  <a:moveTo>
                    <a:pt x="44196" y="0"/>
                  </a:moveTo>
                  <a:lnTo>
                    <a:pt x="32003" y="0"/>
                  </a:lnTo>
                  <a:lnTo>
                    <a:pt x="27050" y="4952"/>
                  </a:lnTo>
                  <a:lnTo>
                    <a:pt x="27050" y="269875"/>
                  </a:lnTo>
                  <a:lnTo>
                    <a:pt x="32003" y="274827"/>
                  </a:lnTo>
                  <a:lnTo>
                    <a:pt x="44196" y="274827"/>
                  </a:lnTo>
                  <a:lnTo>
                    <a:pt x="49149" y="269875"/>
                  </a:lnTo>
                  <a:lnTo>
                    <a:pt x="49149" y="4952"/>
                  </a:lnTo>
                  <a:lnTo>
                    <a:pt x="44196" y="0"/>
                  </a:lnTo>
                  <a:close/>
                </a:path>
                <a:path w="76200" h="327659">
                  <a:moveTo>
                    <a:pt x="76200" y="251078"/>
                  </a:moveTo>
                  <a:lnTo>
                    <a:pt x="49149" y="251078"/>
                  </a:lnTo>
                  <a:lnTo>
                    <a:pt x="49149" y="269875"/>
                  </a:lnTo>
                  <a:lnTo>
                    <a:pt x="44196" y="274827"/>
                  </a:lnTo>
                  <a:lnTo>
                    <a:pt x="64325" y="274827"/>
                  </a:lnTo>
                  <a:lnTo>
                    <a:pt x="76200" y="251078"/>
                  </a:lnTo>
                  <a:close/>
                </a:path>
              </a:pathLst>
            </a:custGeom>
            <a:solidFill>
              <a:srgbClr val="000000"/>
            </a:solidFill>
          </p:spPr>
          <p:txBody>
            <a:bodyPr wrap="square" lIns="0" tIns="0" rIns="0" bIns="0" rtlCol="0"/>
            <a:lstStyle/>
            <a:p>
              <a:endParaRPr kern="0">
                <a:solidFill>
                  <a:sysClr val="windowText" lastClr="000000"/>
                </a:solidFill>
              </a:endParaRPr>
            </a:p>
          </p:txBody>
        </p:sp>
        <p:pic>
          <p:nvPicPr>
            <p:cNvPr id="35" name="object 35"/>
            <p:cNvPicPr/>
            <p:nvPr/>
          </p:nvPicPr>
          <p:blipFill>
            <a:blip r:embed="rId2" cstate="print"/>
            <a:stretch>
              <a:fillRect/>
            </a:stretch>
          </p:blipFill>
          <p:spPr>
            <a:xfrm>
              <a:off x="9092946" y="1179593"/>
              <a:ext cx="2628900" cy="92692"/>
            </a:xfrm>
            <a:prstGeom prst="rect">
              <a:avLst/>
            </a:prstGeom>
          </p:spPr>
        </p:pic>
        <p:sp>
          <p:nvSpPr>
            <p:cNvPr id="36" name="object 36"/>
            <p:cNvSpPr/>
            <p:nvPr/>
          </p:nvSpPr>
          <p:spPr>
            <a:xfrm>
              <a:off x="9142857" y="1204341"/>
              <a:ext cx="2536190" cy="0"/>
            </a:xfrm>
            <a:custGeom>
              <a:avLst/>
              <a:gdLst/>
              <a:ahLst/>
              <a:cxnLst/>
              <a:rect l="l" t="t" r="r" b="b"/>
              <a:pathLst>
                <a:path w="2536190">
                  <a:moveTo>
                    <a:pt x="0" y="0"/>
                  </a:moveTo>
                  <a:lnTo>
                    <a:pt x="2535809" y="0"/>
                  </a:lnTo>
                </a:path>
              </a:pathLst>
            </a:custGeom>
            <a:ln w="22098">
              <a:solidFill>
                <a:srgbClr val="000000"/>
              </a:solidFill>
            </a:ln>
          </p:spPr>
          <p:txBody>
            <a:bodyPr wrap="square" lIns="0" tIns="0" rIns="0" bIns="0" rtlCol="0"/>
            <a:lstStyle/>
            <a:p>
              <a:endParaRPr kern="0">
                <a:solidFill>
                  <a:sysClr val="windowText" lastClr="000000"/>
                </a:solidFill>
              </a:endParaRPr>
            </a:p>
          </p:txBody>
        </p:sp>
      </p:grpSp>
      <p:sp>
        <p:nvSpPr>
          <p:cNvPr id="37" name="object 37"/>
          <p:cNvSpPr txBox="1"/>
          <p:nvPr/>
        </p:nvSpPr>
        <p:spPr>
          <a:xfrm>
            <a:off x="8987572" y="813055"/>
            <a:ext cx="632295" cy="319959"/>
          </a:xfrm>
          <a:prstGeom prst="rect">
            <a:avLst/>
          </a:prstGeom>
        </p:spPr>
        <p:txBody>
          <a:bodyPr vert="horz" wrap="square" lIns="0" tIns="12065" rIns="0" bIns="0" rtlCol="0">
            <a:spAutoFit/>
          </a:bodyPr>
          <a:lstStyle/>
          <a:p>
            <a:pPr marL="12700">
              <a:spcBef>
                <a:spcPts val="95"/>
              </a:spcBef>
            </a:pPr>
            <a:r>
              <a:rPr sz="2000" kern="0" dirty="0">
                <a:solidFill>
                  <a:sysClr val="windowText" lastClr="000000"/>
                </a:solidFill>
                <a:latin typeface="Times New Roman"/>
                <a:cs typeface="Times New Roman"/>
              </a:rPr>
              <a:t>3</a:t>
            </a:r>
            <a:r>
              <a:rPr sz="2000" kern="0" spc="-10" dirty="0">
                <a:solidFill>
                  <a:sysClr val="windowText" lastClr="000000"/>
                </a:solidFill>
                <a:latin typeface="Times New Roman"/>
                <a:cs typeface="Times New Roman"/>
              </a:rPr>
              <a:t> k/ft.</a:t>
            </a:r>
            <a:endParaRPr sz="2000" kern="0">
              <a:solidFill>
                <a:sysClr val="windowText" lastClr="000000"/>
              </a:solidFill>
              <a:latin typeface="Times New Roman"/>
              <a:cs typeface="Times New Roman"/>
            </a:endParaRPr>
          </a:p>
        </p:txBody>
      </p:sp>
      <p:sp>
        <p:nvSpPr>
          <p:cNvPr id="38" name="object 38"/>
          <p:cNvSpPr/>
          <p:nvPr/>
        </p:nvSpPr>
        <p:spPr>
          <a:xfrm>
            <a:off x="9105908" y="4816602"/>
            <a:ext cx="2578063" cy="508000"/>
          </a:xfrm>
          <a:custGeom>
            <a:avLst/>
            <a:gdLst/>
            <a:ahLst/>
            <a:cxnLst/>
            <a:rect l="l" t="t" r="r" b="b"/>
            <a:pathLst>
              <a:path w="2578734" h="508000">
                <a:moveTo>
                  <a:pt x="2578608" y="0"/>
                </a:moveTo>
                <a:lnTo>
                  <a:pt x="0" y="0"/>
                </a:lnTo>
                <a:lnTo>
                  <a:pt x="1194054" y="164973"/>
                </a:lnTo>
                <a:lnTo>
                  <a:pt x="2248281" y="406019"/>
                </a:lnTo>
                <a:lnTo>
                  <a:pt x="2578608" y="507492"/>
                </a:lnTo>
                <a:lnTo>
                  <a:pt x="2578608" y="0"/>
                </a:lnTo>
                <a:close/>
              </a:path>
            </a:pathLst>
          </a:custGeom>
          <a:solidFill>
            <a:srgbClr val="00AF50"/>
          </a:solidFill>
        </p:spPr>
        <p:txBody>
          <a:bodyPr wrap="square" lIns="0" tIns="0" rIns="0" bIns="0" rtlCol="0"/>
          <a:lstStyle/>
          <a:p>
            <a:endParaRPr kern="0">
              <a:solidFill>
                <a:sysClr val="windowText" lastClr="000000"/>
              </a:solidFill>
            </a:endParaRPr>
          </a:p>
        </p:txBody>
      </p:sp>
      <p:grpSp>
        <p:nvGrpSpPr>
          <p:cNvPr id="39" name="object 39"/>
          <p:cNvGrpSpPr/>
          <p:nvPr/>
        </p:nvGrpSpPr>
        <p:grpSpPr>
          <a:xfrm>
            <a:off x="1919804" y="2999661"/>
            <a:ext cx="2640912" cy="3536315"/>
            <a:chOff x="1918716" y="2999613"/>
            <a:chExt cx="2641600" cy="3536315"/>
          </a:xfrm>
        </p:grpSpPr>
        <p:sp>
          <p:nvSpPr>
            <p:cNvPr id="40" name="object 40"/>
            <p:cNvSpPr/>
            <p:nvPr/>
          </p:nvSpPr>
          <p:spPr>
            <a:xfrm>
              <a:off x="1956435" y="2999613"/>
              <a:ext cx="2548255" cy="3536315"/>
            </a:xfrm>
            <a:custGeom>
              <a:avLst/>
              <a:gdLst/>
              <a:ahLst/>
              <a:cxnLst/>
              <a:rect l="l" t="t" r="r" b="b"/>
              <a:pathLst>
                <a:path w="2548254" h="3536315">
                  <a:moveTo>
                    <a:pt x="0" y="0"/>
                  </a:moveTo>
                  <a:lnTo>
                    <a:pt x="0" y="3536289"/>
                  </a:lnTo>
                </a:path>
                <a:path w="2548254" h="3536315">
                  <a:moveTo>
                    <a:pt x="2548128" y="0"/>
                  </a:moveTo>
                  <a:lnTo>
                    <a:pt x="2548128" y="3536289"/>
                  </a:lnTo>
                </a:path>
              </a:pathLst>
            </a:custGeom>
            <a:ln w="9906">
              <a:solidFill>
                <a:srgbClr val="E64722"/>
              </a:solidFill>
              <a:prstDash val="sysDash"/>
            </a:ln>
          </p:spPr>
          <p:txBody>
            <a:bodyPr wrap="square" lIns="0" tIns="0" rIns="0" bIns="0" rtlCol="0"/>
            <a:lstStyle/>
            <a:p>
              <a:endParaRPr kern="0">
                <a:solidFill>
                  <a:sysClr val="windowText" lastClr="000000"/>
                </a:solidFill>
              </a:endParaRPr>
            </a:p>
          </p:txBody>
        </p:sp>
        <p:pic>
          <p:nvPicPr>
            <p:cNvPr id="41" name="object 41"/>
            <p:cNvPicPr/>
            <p:nvPr/>
          </p:nvPicPr>
          <p:blipFill>
            <a:blip r:embed="rId2" cstate="print"/>
            <a:stretch>
              <a:fillRect/>
            </a:stretch>
          </p:blipFill>
          <p:spPr>
            <a:xfrm>
              <a:off x="1918716" y="3400823"/>
              <a:ext cx="2628900" cy="92692"/>
            </a:xfrm>
            <a:prstGeom prst="rect">
              <a:avLst/>
            </a:prstGeom>
          </p:spPr>
        </p:pic>
        <p:sp>
          <p:nvSpPr>
            <p:cNvPr id="42" name="object 42"/>
            <p:cNvSpPr/>
            <p:nvPr/>
          </p:nvSpPr>
          <p:spPr>
            <a:xfrm>
              <a:off x="1968627" y="3425571"/>
              <a:ext cx="2536190" cy="0"/>
            </a:xfrm>
            <a:custGeom>
              <a:avLst/>
              <a:gdLst/>
              <a:ahLst/>
              <a:cxnLst/>
              <a:rect l="l" t="t" r="r" b="b"/>
              <a:pathLst>
                <a:path w="2536190">
                  <a:moveTo>
                    <a:pt x="0" y="0"/>
                  </a:moveTo>
                  <a:lnTo>
                    <a:pt x="2535809" y="0"/>
                  </a:lnTo>
                </a:path>
              </a:pathLst>
            </a:custGeom>
            <a:ln w="22098">
              <a:solidFill>
                <a:srgbClr val="6F2F9F"/>
              </a:solidFill>
            </a:ln>
          </p:spPr>
          <p:txBody>
            <a:bodyPr wrap="square" lIns="0" tIns="0" rIns="0" bIns="0" rtlCol="0"/>
            <a:lstStyle/>
            <a:p>
              <a:endParaRPr kern="0">
                <a:solidFill>
                  <a:sysClr val="windowText" lastClr="000000"/>
                </a:solidFill>
              </a:endParaRPr>
            </a:p>
          </p:txBody>
        </p:sp>
        <p:sp>
          <p:nvSpPr>
            <p:cNvPr id="43" name="object 43"/>
            <p:cNvSpPr/>
            <p:nvPr/>
          </p:nvSpPr>
          <p:spPr>
            <a:xfrm>
              <a:off x="1955292" y="3412236"/>
              <a:ext cx="2548890" cy="365760"/>
            </a:xfrm>
            <a:custGeom>
              <a:avLst/>
              <a:gdLst/>
              <a:ahLst/>
              <a:cxnLst/>
              <a:rect l="l" t="t" r="r" b="b"/>
              <a:pathLst>
                <a:path w="2548890" h="365760">
                  <a:moveTo>
                    <a:pt x="2548890" y="0"/>
                  </a:moveTo>
                  <a:lnTo>
                    <a:pt x="0" y="0"/>
                  </a:lnTo>
                  <a:lnTo>
                    <a:pt x="0" y="352678"/>
                  </a:lnTo>
                  <a:lnTo>
                    <a:pt x="2548890" y="365759"/>
                  </a:lnTo>
                  <a:lnTo>
                    <a:pt x="2548890" y="0"/>
                  </a:lnTo>
                  <a:close/>
                </a:path>
              </a:pathLst>
            </a:custGeom>
            <a:solidFill>
              <a:srgbClr val="6F2F9F"/>
            </a:solidFill>
          </p:spPr>
          <p:txBody>
            <a:bodyPr wrap="square" lIns="0" tIns="0" rIns="0" bIns="0" rtlCol="0"/>
            <a:lstStyle/>
            <a:p>
              <a:endParaRPr kern="0">
                <a:solidFill>
                  <a:sysClr val="windowText" lastClr="000000"/>
                </a:solidFill>
              </a:endParaRPr>
            </a:p>
          </p:txBody>
        </p:sp>
        <p:sp>
          <p:nvSpPr>
            <p:cNvPr id="44" name="object 44"/>
            <p:cNvSpPr/>
            <p:nvPr/>
          </p:nvSpPr>
          <p:spPr>
            <a:xfrm>
              <a:off x="1960626" y="4945380"/>
              <a:ext cx="2560320" cy="483234"/>
            </a:xfrm>
            <a:custGeom>
              <a:avLst/>
              <a:gdLst/>
              <a:ahLst/>
              <a:cxnLst/>
              <a:rect l="l" t="t" r="r" b="b"/>
              <a:pathLst>
                <a:path w="2560320" h="483235">
                  <a:moveTo>
                    <a:pt x="2560320" y="0"/>
                  </a:moveTo>
                  <a:lnTo>
                    <a:pt x="0" y="0"/>
                  </a:lnTo>
                  <a:lnTo>
                    <a:pt x="2560320" y="483108"/>
                  </a:lnTo>
                  <a:lnTo>
                    <a:pt x="2560320" y="0"/>
                  </a:lnTo>
                  <a:close/>
                </a:path>
              </a:pathLst>
            </a:custGeom>
            <a:solidFill>
              <a:srgbClr val="00AF50"/>
            </a:solidFill>
          </p:spPr>
          <p:txBody>
            <a:bodyPr wrap="square" lIns="0" tIns="0" rIns="0" bIns="0" rtlCol="0"/>
            <a:lstStyle/>
            <a:p>
              <a:endParaRPr kern="0">
                <a:solidFill>
                  <a:sysClr val="windowText" lastClr="000000"/>
                </a:solidFill>
              </a:endParaRPr>
            </a:p>
          </p:txBody>
        </p:sp>
        <p:pic>
          <p:nvPicPr>
            <p:cNvPr id="45" name="object 45"/>
            <p:cNvPicPr/>
            <p:nvPr/>
          </p:nvPicPr>
          <p:blipFill>
            <a:blip r:embed="rId2" cstate="print"/>
            <a:stretch>
              <a:fillRect/>
            </a:stretch>
          </p:blipFill>
          <p:spPr>
            <a:xfrm>
              <a:off x="1930908" y="4921013"/>
              <a:ext cx="2628899" cy="92692"/>
            </a:xfrm>
            <a:prstGeom prst="rect">
              <a:avLst/>
            </a:prstGeom>
          </p:spPr>
        </p:pic>
        <p:sp>
          <p:nvSpPr>
            <p:cNvPr id="46" name="object 46"/>
            <p:cNvSpPr/>
            <p:nvPr/>
          </p:nvSpPr>
          <p:spPr>
            <a:xfrm>
              <a:off x="1980819" y="4945761"/>
              <a:ext cx="2536190" cy="0"/>
            </a:xfrm>
            <a:custGeom>
              <a:avLst/>
              <a:gdLst/>
              <a:ahLst/>
              <a:cxnLst/>
              <a:rect l="l" t="t" r="r" b="b"/>
              <a:pathLst>
                <a:path w="2536190">
                  <a:moveTo>
                    <a:pt x="0" y="0"/>
                  </a:moveTo>
                  <a:lnTo>
                    <a:pt x="2535809" y="0"/>
                  </a:lnTo>
                </a:path>
              </a:pathLst>
            </a:custGeom>
            <a:ln w="22098">
              <a:solidFill>
                <a:srgbClr val="00AF50"/>
              </a:solidFill>
            </a:ln>
          </p:spPr>
          <p:txBody>
            <a:bodyPr wrap="square" lIns="0" tIns="0" rIns="0" bIns="0" rtlCol="0"/>
            <a:lstStyle/>
            <a:p>
              <a:endParaRPr kern="0">
                <a:solidFill>
                  <a:sysClr val="windowText" lastClr="000000"/>
                </a:solidFill>
              </a:endParaRPr>
            </a:p>
          </p:txBody>
        </p:sp>
      </p:grpSp>
      <p:grpSp>
        <p:nvGrpSpPr>
          <p:cNvPr id="47" name="object 47"/>
          <p:cNvGrpSpPr/>
          <p:nvPr/>
        </p:nvGrpSpPr>
        <p:grpSpPr>
          <a:xfrm>
            <a:off x="1858098" y="866429"/>
            <a:ext cx="224096" cy="746125"/>
            <a:chOff x="1856994" y="866381"/>
            <a:chExt cx="224154" cy="746125"/>
          </a:xfrm>
        </p:grpSpPr>
        <p:pic>
          <p:nvPicPr>
            <p:cNvPr id="48" name="object 48"/>
            <p:cNvPicPr/>
            <p:nvPr/>
          </p:nvPicPr>
          <p:blipFill>
            <a:blip r:embed="rId6" cstate="print"/>
            <a:stretch>
              <a:fillRect/>
            </a:stretch>
          </p:blipFill>
          <p:spPr>
            <a:xfrm>
              <a:off x="1856994" y="866381"/>
              <a:ext cx="224091" cy="746010"/>
            </a:xfrm>
            <a:prstGeom prst="rect">
              <a:avLst/>
            </a:prstGeom>
          </p:spPr>
        </p:pic>
        <p:sp>
          <p:nvSpPr>
            <p:cNvPr id="49" name="object 49"/>
            <p:cNvSpPr/>
            <p:nvPr/>
          </p:nvSpPr>
          <p:spPr>
            <a:xfrm>
              <a:off x="1934337" y="880110"/>
              <a:ext cx="76200" cy="598805"/>
            </a:xfrm>
            <a:custGeom>
              <a:avLst/>
              <a:gdLst/>
              <a:ahLst/>
              <a:cxnLst/>
              <a:rect l="l" t="t" r="r" b="b"/>
              <a:pathLst>
                <a:path w="76200" h="598805">
                  <a:moveTo>
                    <a:pt x="27050" y="522224"/>
                  </a:moveTo>
                  <a:lnTo>
                    <a:pt x="0" y="522224"/>
                  </a:lnTo>
                  <a:lnTo>
                    <a:pt x="38100" y="598424"/>
                  </a:lnTo>
                  <a:lnTo>
                    <a:pt x="64325" y="545973"/>
                  </a:lnTo>
                  <a:lnTo>
                    <a:pt x="32004" y="545973"/>
                  </a:lnTo>
                  <a:lnTo>
                    <a:pt x="27050" y="541019"/>
                  </a:lnTo>
                  <a:lnTo>
                    <a:pt x="27050" y="522224"/>
                  </a:lnTo>
                  <a:close/>
                </a:path>
                <a:path w="76200" h="598805">
                  <a:moveTo>
                    <a:pt x="44195" y="0"/>
                  </a:moveTo>
                  <a:lnTo>
                    <a:pt x="32004" y="0"/>
                  </a:lnTo>
                  <a:lnTo>
                    <a:pt x="27050" y="4952"/>
                  </a:lnTo>
                  <a:lnTo>
                    <a:pt x="27050" y="541019"/>
                  </a:lnTo>
                  <a:lnTo>
                    <a:pt x="32004" y="545973"/>
                  </a:lnTo>
                  <a:lnTo>
                    <a:pt x="44195" y="545973"/>
                  </a:lnTo>
                  <a:lnTo>
                    <a:pt x="49149" y="541019"/>
                  </a:lnTo>
                  <a:lnTo>
                    <a:pt x="49149" y="4952"/>
                  </a:lnTo>
                  <a:lnTo>
                    <a:pt x="44195" y="0"/>
                  </a:lnTo>
                  <a:close/>
                </a:path>
                <a:path w="76200" h="598805">
                  <a:moveTo>
                    <a:pt x="76200" y="522224"/>
                  </a:moveTo>
                  <a:lnTo>
                    <a:pt x="49149" y="522224"/>
                  </a:lnTo>
                  <a:lnTo>
                    <a:pt x="49149" y="541019"/>
                  </a:lnTo>
                  <a:lnTo>
                    <a:pt x="44195" y="545973"/>
                  </a:lnTo>
                  <a:lnTo>
                    <a:pt x="64325" y="545973"/>
                  </a:lnTo>
                  <a:lnTo>
                    <a:pt x="76200" y="522224"/>
                  </a:lnTo>
                  <a:close/>
                </a:path>
              </a:pathLst>
            </a:custGeom>
            <a:solidFill>
              <a:srgbClr val="000000"/>
            </a:solidFill>
          </p:spPr>
          <p:txBody>
            <a:bodyPr wrap="square" lIns="0" tIns="0" rIns="0" bIns="0" rtlCol="0"/>
            <a:lstStyle/>
            <a:p>
              <a:endParaRPr kern="0">
                <a:solidFill>
                  <a:sysClr val="windowText" lastClr="000000"/>
                </a:solidFill>
              </a:endParaRPr>
            </a:p>
          </p:txBody>
        </p:sp>
      </p:grpSp>
      <p:sp>
        <p:nvSpPr>
          <p:cNvPr id="50" name="object 50"/>
          <p:cNvSpPr txBox="1"/>
          <p:nvPr/>
        </p:nvSpPr>
        <p:spPr>
          <a:xfrm>
            <a:off x="3128025" y="1581915"/>
            <a:ext cx="389155" cy="289823"/>
          </a:xfrm>
          <a:prstGeom prst="rect">
            <a:avLst/>
          </a:prstGeom>
        </p:spPr>
        <p:txBody>
          <a:bodyPr vert="horz" wrap="square" lIns="0" tIns="12700" rIns="0" bIns="0" rtlCol="0">
            <a:spAutoFit/>
          </a:bodyPr>
          <a:lstStyle/>
          <a:p>
            <a:pPr marL="38100">
              <a:spcBef>
                <a:spcPts val="100"/>
              </a:spcBef>
            </a:pPr>
            <a:r>
              <a:rPr kern="0" spc="-25" dirty="0">
                <a:solidFill>
                  <a:sysClr val="windowText" lastClr="000000"/>
                </a:solidFill>
                <a:latin typeface="Cambria Math"/>
                <a:cs typeface="Cambria Math"/>
              </a:rPr>
              <a:t>10</a:t>
            </a:r>
            <a:r>
              <a:rPr sz="1950" kern="0" spc="-37" baseline="27777" dirty="0">
                <a:solidFill>
                  <a:sysClr val="windowText" lastClr="000000"/>
                </a:solidFill>
                <a:latin typeface="Cambria Math"/>
                <a:cs typeface="Cambria Math"/>
              </a:rPr>
              <a:t>′</a:t>
            </a:r>
            <a:endParaRPr sz="1950" kern="0" baseline="27777">
              <a:solidFill>
                <a:sysClr val="windowText" lastClr="000000"/>
              </a:solidFill>
              <a:latin typeface="Cambria Math"/>
              <a:cs typeface="Cambria Math"/>
            </a:endParaRPr>
          </a:p>
        </p:txBody>
      </p:sp>
      <p:grpSp>
        <p:nvGrpSpPr>
          <p:cNvPr id="51" name="object 51"/>
          <p:cNvGrpSpPr/>
          <p:nvPr/>
        </p:nvGrpSpPr>
        <p:grpSpPr>
          <a:xfrm>
            <a:off x="1923619" y="1248892"/>
            <a:ext cx="2837076" cy="607060"/>
            <a:chOff x="1922526" y="1248892"/>
            <a:chExt cx="2837815" cy="607060"/>
          </a:xfrm>
        </p:grpSpPr>
        <p:pic>
          <p:nvPicPr>
            <p:cNvPr id="52" name="object 52"/>
            <p:cNvPicPr/>
            <p:nvPr/>
          </p:nvPicPr>
          <p:blipFill>
            <a:blip r:embed="rId2" cstate="print"/>
            <a:stretch>
              <a:fillRect/>
            </a:stretch>
          </p:blipFill>
          <p:spPr>
            <a:xfrm>
              <a:off x="1922526" y="1453151"/>
              <a:ext cx="2628900" cy="92692"/>
            </a:xfrm>
            <a:prstGeom prst="rect">
              <a:avLst/>
            </a:prstGeom>
          </p:spPr>
        </p:pic>
        <p:sp>
          <p:nvSpPr>
            <p:cNvPr id="53" name="object 53"/>
            <p:cNvSpPr/>
            <p:nvPr/>
          </p:nvSpPr>
          <p:spPr>
            <a:xfrm>
              <a:off x="1972437" y="1477898"/>
              <a:ext cx="2536190" cy="0"/>
            </a:xfrm>
            <a:custGeom>
              <a:avLst/>
              <a:gdLst/>
              <a:ahLst/>
              <a:cxnLst/>
              <a:rect l="l" t="t" r="r" b="b"/>
              <a:pathLst>
                <a:path w="2536190">
                  <a:moveTo>
                    <a:pt x="0" y="0"/>
                  </a:moveTo>
                  <a:lnTo>
                    <a:pt x="2535809" y="0"/>
                  </a:lnTo>
                </a:path>
              </a:pathLst>
            </a:custGeom>
            <a:ln w="22098">
              <a:solidFill>
                <a:srgbClr val="000000"/>
              </a:solidFill>
            </a:ln>
          </p:spPr>
          <p:txBody>
            <a:bodyPr wrap="square" lIns="0" tIns="0" rIns="0" bIns="0" rtlCol="0"/>
            <a:lstStyle/>
            <a:p>
              <a:endParaRPr kern="0">
                <a:solidFill>
                  <a:sysClr val="windowText" lastClr="000000"/>
                </a:solidFill>
              </a:endParaRPr>
            </a:p>
          </p:txBody>
        </p:sp>
        <p:pic>
          <p:nvPicPr>
            <p:cNvPr id="54" name="object 54"/>
            <p:cNvPicPr/>
            <p:nvPr/>
          </p:nvPicPr>
          <p:blipFill>
            <a:blip r:embed="rId3" cstate="print"/>
            <a:stretch>
              <a:fillRect/>
            </a:stretch>
          </p:blipFill>
          <p:spPr>
            <a:xfrm>
              <a:off x="4457700" y="1248892"/>
              <a:ext cx="92692" cy="498373"/>
            </a:xfrm>
            <a:prstGeom prst="rect">
              <a:avLst/>
            </a:prstGeom>
          </p:spPr>
        </p:pic>
        <p:sp>
          <p:nvSpPr>
            <p:cNvPr id="55" name="object 55"/>
            <p:cNvSpPr/>
            <p:nvPr/>
          </p:nvSpPr>
          <p:spPr>
            <a:xfrm>
              <a:off x="4507611" y="1273682"/>
              <a:ext cx="0" cy="405130"/>
            </a:xfrm>
            <a:custGeom>
              <a:avLst/>
              <a:gdLst/>
              <a:ahLst/>
              <a:cxnLst/>
              <a:rect l="l" t="t" r="r" b="b"/>
              <a:pathLst>
                <a:path h="405130">
                  <a:moveTo>
                    <a:pt x="0" y="0"/>
                  </a:moveTo>
                  <a:lnTo>
                    <a:pt x="0" y="404749"/>
                  </a:lnTo>
                </a:path>
              </a:pathLst>
            </a:custGeom>
            <a:ln w="22098">
              <a:solidFill>
                <a:srgbClr val="000000"/>
              </a:solidFill>
            </a:ln>
          </p:spPr>
          <p:txBody>
            <a:bodyPr wrap="square" lIns="0" tIns="0" rIns="0" bIns="0" rtlCol="0"/>
            <a:lstStyle/>
            <a:p>
              <a:endParaRPr kern="0">
                <a:solidFill>
                  <a:sysClr val="windowText" lastClr="000000"/>
                </a:solidFill>
              </a:endParaRPr>
            </a:p>
          </p:txBody>
        </p:sp>
        <p:pic>
          <p:nvPicPr>
            <p:cNvPr id="56" name="object 56"/>
            <p:cNvPicPr/>
            <p:nvPr/>
          </p:nvPicPr>
          <p:blipFill>
            <a:blip r:embed="rId4" cstate="print"/>
            <a:stretch>
              <a:fillRect/>
            </a:stretch>
          </p:blipFill>
          <p:spPr>
            <a:xfrm>
              <a:off x="4457700" y="1248892"/>
              <a:ext cx="302640" cy="201828"/>
            </a:xfrm>
            <a:prstGeom prst="rect">
              <a:avLst/>
            </a:prstGeom>
          </p:spPr>
        </p:pic>
        <p:sp>
          <p:nvSpPr>
            <p:cNvPr id="57" name="object 57"/>
            <p:cNvSpPr/>
            <p:nvPr/>
          </p:nvSpPr>
          <p:spPr>
            <a:xfrm>
              <a:off x="4507611" y="1273682"/>
              <a:ext cx="209550" cy="108585"/>
            </a:xfrm>
            <a:custGeom>
              <a:avLst/>
              <a:gdLst/>
              <a:ahLst/>
              <a:cxnLst/>
              <a:rect l="l" t="t" r="r" b="b"/>
              <a:pathLst>
                <a:path w="209550" h="108584">
                  <a:moveTo>
                    <a:pt x="0" y="0"/>
                  </a:moveTo>
                  <a:lnTo>
                    <a:pt x="209550" y="108584"/>
                  </a:lnTo>
                </a:path>
              </a:pathLst>
            </a:custGeom>
            <a:ln w="22098">
              <a:solidFill>
                <a:srgbClr val="000000"/>
              </a:solidFill>
            </a:ln>
          </p:spPr>
          <p:txBody>
            <a:bodyPr wrap="square" lIns="0" tIns="0" rIns="0" bIns="0" rtlCol="0"/>
            <a:lstStyle/>
            <a:p>
              <a:endParaRPr kern="0">
                <a:solidFill>
                  <a:sysClr val="windowText" lastClr="000000"/>
                </a:solidFill>
              </a:endParaRPr>
            </a:p>
          </p:txBody>
        </p:sp>
        <p:pic>
          <p:nvPicPr>
            <p:cNvPr id="58" name="object 58"/>
            <p:cNvPicPr/>
            <p:nvPr/>
          </p:nvPicPr>
          <p:blipFill>
            <a:blip r:embed="rId4" cstate="print"/>
            <a:stretch>
              <a:fillRect/>
            </a:stretch>
          </p:blipFill>
          <p:spPr>
            <a:xfrm>
              <a:off x="4457700" y="1653514"/>
              <a:ext cx="302640" cy="201828"/>
            </a:xfrm>
            <a:prstGeom prst="rect">
              <a:avLst/>
            </a:prstGeom>
          </p:spPr>
        </p:pic>
        <p:sp>
          <p:nvSpPr>
            <p:cNvPr id="59" name="object 59"/>
            <p:cNvSpPr/>
            <p:nvPr/>
          </p:nvSpPr>
          <p:spPr>
            <a:xfrm>
              <a:off x="4507611" y="1678304"/>
              <a:ext cx="209550" cy="108585"/>
            </a:xfrm>
            <a:custGeom>
              <a:avLst/>
              <a:gdLst/>
              <a:ahLst/>
              <a:cxnLst/>
              <a:rect l="l" t="t" r="r" b="b"/>
              <a:pathLst>
                <a:path w="209550" h="108585">
                  <a:moveTo>
                    <a:pt x="0" y="0"/>
                  </a:moveTo>
                  <a:lnTo>
                    <a:pt x="209550" y="108585"/>
                  </a:lnTo>
                </a:path>
              </a:pathLst>
            </a:custGeom>
            <a:ln w="22098">
              <a:solidFill>
                <a:srgbClr val="000000"/>
              </a:solidFill>
            </a:ln>
          </p:spPr>
          <p:txBody>
            <a:bodyPr wrap="square" lIns="0" tIns="0" rIns="0" bIns="0" rtlCol="0"/>
            <a:lstStyle/>
            <a:p>
              <a:endParaRPr kern="0">
                <a:solidFill>
                  <a:sysClr val="windowText" lastClr="000000"/>
                </a:solidFill>
              </a:endParaRPr>
            </a:p>
          </p:txBody>
        </p:sp>
        <p:pic>
          <p:nvPicPr>
            <p:cNvPr id="60" name="object 60"/>
            <p:cNvPicPr/>
            <p:nvPr/>
          </p:nvPicPr>
          <p:blipFill>
            <a:blip r:embed="rId4" cstate="print"/>
            <a:stretch>
              <a:fillRect/>
            </a:stretch>
          </p:blipFill>
          <p:spPr>
            <a:xfrm>
              <a:off x="4457700" y="1451584"/>
              <a:ext cx="302640" cy="201828"/>
            </a:xfrm>
            <a:prstGeom prst="rect">
              <a:avLst/>
            </a:prstGeom>
          </p:spPr>
        </p:pic>
        <p:sp>
          <p:nvSpPr>
            <p:cNvPr id="61" name="object 61"/>
            <p:cNvSpPr/>
            <p:nvPr/>
          </p:nvSpPr>
          <p:spPr>
            <a:xfrm>
              <a:off x="4507611" y="1476374"/>
              <a:ext cx="209550" cy="108585"/>
            </a:xfrm>
            <a:custGeom>
              <a:avLst/>
              <a:gdLst/>
              <a:ahLst/>
              <a:cxnLst/>
              <a:rect l="l" t="t" r="r" b="b"/>
              <a:pathLst>
                <a:path w="209550" h="108584">
                  <a:moveTo>
                    <a:pt x="0" y="0"/>
                  </a:moveTo>
                  <a:lnTo>
                    <a:pt x="209550" y="108585"/>
                  </a:lnTo>
                </a:path>
              </a:pathLst>
            </a:custGeom>
            <a:ln w="22098">
              <a:solidFill>
                <a:srgbClr val="000000"/>
              </a:solidFill>
            </a:ln>
          </p:spPr>
          <p:txBody>
            <a:bodyPr wrap="square" lIns="0" tIns="0" rIns="0" bIns="0" rtlCol="0"/>
            <a:lstStyle/>
            <a:p>
              <a:endParaRPr kern="0">
                <a:solidFill>
                  <a:sysClr val="windowText" lastClr="000000"/>
                </a:solidFill>
              </a:endParaRPr>
            </a:p>
          </p:txBody>
        </p:sp>
      </p:grpSp>
      <p:sp>
        <p:nvSpPr>
          <p:cNvPr id="62" name="object 62"/>
          <p:cNvSpPr txBox="1"/>
          <p:nvPr/>
        </p:nvSpPr>
        <p:spPr>
          <a:xfrm>
            <a:off x="1791316" y="525550"/>
            <a:ext cx="361856" cy="289823"/>
          </a:xfrm>
          <a:prstGeom prst="rect">
            <a:avLst/>
          </a:prstGeom>
        </p:spPr>
        <p:txBody>
          <a:bodyPr vert="horz" wrap="square" lIns="0" tIns="12700" rIns="0" bIns="0" rtlCol="0">
            <a:spAutoFit/>
          </a:bodyPr>
          <a:lstStyle/>
          <a:p>
            <a:pPr marL="12700">
              <a:spcBef>
                <a:spcPts val="100"/>
              </a:spcBef>
            </a:pPr>
            <a:r>
              <a:rPr kern="0" dirty="0">
                <a:solidFill>
                  <a:sysClr val="windowText" lastClr="000000"/>
                </a:solidFill>
                <a:latin typeface="Times New Roman"/>
                <a:cs typeface="Times New Roman"/>
              </a:rPr>
              <a:t>5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63" name="object 63"/>
          <p:cNvSpPr txBox="1"/>
          <p:nvPr/>
        </p:nvSpPr>
        <p:spPr>
          <a:xfrm>
            <a:off x="2273792" y="5085357"/>
            <a:ext cx="924952" cy="289823"/>
          </a:xfrm>
          <a:prstGeom prst="rect">
            <a:avLst/>
          </a:prstGeom>
        </p:spPr>
        <p:txBody>
          <a:bodyPr vert="horz" wrap="square" lIns="0" tIns="12700" rIns="0" bIns="0" rtlCol="0">
            <a:spAutoFit/>
          </a:bodyPr>
          <a:lstStyle/>
          <a:p>
            <a:pPr marL="38100">
              <a:spcBef>
                <a:spcPts val="100"/>
              </a:spcBef>
            </a:pPr>
            <a:r>
              <a:rPr kern="0" dirty="0">
                <a:solidFill>
                  <a:sysClr val="windowText" lastClr="000000"/>
                </a:solidFill>
                <a:latin typeface="Cambria Math"/>
                <a:cs typeface="Cambria Math"/>
              </a:rPr>
              <a:t>1</a:t>
            </a:r>
            <a:r>
              <a:rPr sz="1950" kern="0" baseline="27777" dirty="0">
                <a:solidFill>
                  <a:sysClr val="windowText" lastClr="000000"/>
                </a:solidFill>
                <a:latin typeface="Cambria Math"/>
                <a:cs typeface="Cambria Math"/>
              </a:rPr>
              <a:t>0</a:t>
            </a:r>
            <a:r>
              <a:rPr sz="1950" kern="0" spc="375" baseline="27777" dirty="0">
                <a:solidFill>
                  <a:sysClr val="windowText" lastClr="000000"/>
                </a:solidFill>
                <a:latin typeface="Cambria Math"/>
                <a:cs typeface="Cambria Math"/>
              </a:rPr>
              <a:t> </a:t>
            </a:r>
            <a:r>
              <a:rPr kern="0" spc="-20" dirty="0">
                <a:solidFill>
                  <a:sysClr val="windowText" lastClr="000000"/>
                </a:solidFill>
                <a:latin typeface="Times New Roman"/>
                <a:cs typeface="Times New Roman"/>
              </a:rPr>
              <a:t>Curve</a:t>
            </a:r>
            <a:endParaRPr kern="0">
              <a:solidFill>
                <a:sysClr val="windowText" lastClr="000000"/>
              </a:solidFill>
              <a:latin typeface="Times New Roman"/>
              <a:cs typeface="Times New Roman"/>
            </a:endParaRPr>
          </a:p>
        </p:txBody>
      </p:sp>
      <p:grpSp>
        <p:nvGrpSpPr>
          <p:cNvPr id="64" name="object 64"/>
          <p:cNvGrpSpPr/>
          <p:nvPr/>
        </p:nvGrpSpPr>
        <p:grpSpPr>
          <a:xfrm>
            <a:off x="5510202" y="3292619"/>
            <a:ext cx="2628215" cy="406400"/>
            <a:chOff x="5510021" y="3292619"/>
            <a:chExt cx="2628900" cy="406400"/>
          </a:xfrm>
        </p:grpSpPr>
        <p:pic>
          <p:nvPicPr>
            <p:cNvPr id="65" name="object 65"/>
            <p:cNvPicPr/>
            <p:nvPr/>
          </p:nvPicPr>
          <p:blipFill>
            <a:blip r:embed="rId2" cstate="print"/>
            <a:stretch>
              <a:fillRect/>
            </a:stretch>
          </p:blipFill>
          <p:spPr>
            <a:xfrm>
              <a:off x="5510021" y="3292619"/>
              <a:ext cx="2628900" cy="92692"/>
            </a:xfrm>
            <a:prstGeom prst="rect">
              <a:avLst/>
            </a:prstGeom>
          </p:spPr>
        </p:pic>
        <p:sp>
          <p:nvSpPr>
            <p:cNvPr id="66" name="object 66"/>
            <p:cNvSpPr/>
            <p:nvPr/>
          </p:nvSpPr>
          <p:spPr>
            <a:xfrm>
              <a:off x="6903719" y="3332988"/>
              <a:ext cx="1195070" cy="365760"/>
            </a:xfrm>
            <a:custGeom>
              <a:avLst/>
              <a:gdLst/>
              <a:ahLst/>
              <a:cxnLst/>
              <a:rect l="l" t="t" r="r" b="b"/>
              <a:pathLst>
                <a:path w="1195070" h="365760">
                  <a:moveTo>
                    <a:pt x="1194815" y="0"/>
                  </a:moveTo>
                  <a:lnTo>
                    <a:pt x="0" y="0"/>
                  </a:lnTo>
                  <a:lnTo>
                    <a:pt x="0" y="352679"/>
                  </a:lnTo>
                  <a:lnTo>
                    <a:pt x="1194815" y="365760"/>
                  </a:lnTo>
                  <a:lnTo>
                    <a:pt x="1194815" y="0"/>
                  </a:lnTo>
                  <a:close/>
                </a:path>
              </a:pathLst>
            </a:custGeom>
            <a:solidFill>
              <a:srgbClr val="6F2F9F"/>
            </a:solidFill>
          </p:spPr>
          <p:txBody>
            <a:bodyPr wrap="square" lIns="0" tIns="0" rIns="0" bIns="0" rtlCol="0"/>
            <a:lstStyle/>
            <a:p>
              <a:endParaRPr kern="0">
                <a:solidFill>
                  <a:sysClr val="windowText" lastClr="000000"/>
                </a:solidFill>
              </a:endParaRPr>
            </a:p>
          </p:txBody>
        </p:sp>
      </p:grpSp>
      <p:grpSp>
        <p:nvGrpSpPr>
          <p:cNvPr id="67" name="object 67"/>
          <p:cNvGrpSpPr/>
          <p:nvPr/>
        </p:nvGrpSpPr>
        <p:grpSpPr>
          <a:xfrm>
            <a:off x="5521629" y="4840241"/>
            <a:ext cx="2628215" cy="508634"/>
            <a:chOff x="5521452" y="4840241"/>
            <a:chExt cx="2628900" cy="508634"/>
          </a:xfrm>
        </p:grpSpPr>
        <p:sp>
          <p:nvSpPr>
            <p:cNvPr id="68" name="object 68"/>
            <p:cNvSpPr/>
            <p:nvPr/>
          </p:nvSpPr>
          <p:spPr>
            <a:xfrm>
              <a:off x="6890766" y="4864607"/>
              <a:ext cx="1210310" cy="483870"/>
            </a:xfrm>
            <a:custGeom>
              <a:avLst/>
              <a:gdLst/>
              <a:ahLst/>
              <a:cxnLst/>
              <a:rect l="l" t="t" r="r" b="b"/>
              <a:pathLst>
                <a:path w="1210309" h="483870">
                  <a:moveTo>
                    <a:pt x="1210055" y="0"/>
                  </a:moveTo>
                  <a:lnTo>
                    <a:pt x="0" y="0"/>
                  </a:lnTo>
                  <a:lnTo>
                    <a:pt x="1210055" y="483870"/>
                  </a:lnTo>
                  <a:lnTo>
                    <a:pt x="1210055" y="0"/>
                  </a:lnTo>
                  <a:close/>
                </a:path>
              </a:pathLst>
            </a:custGeom>
            <a:solidFill>
              <a:srgbClr val="00AF50"/>
            </a:solidFill>
          </p:spPr>
          <p:txBody>
            <a:bodyPr wrap="square" lIns="0" tIns="0" rIns="0" bIns="0" rtlCol="0"/>
            <a:lstStyle/>
            <a:p>
              <a:endParaRPr kern="0">
                <a:solidFill>
                  <a:sysClr val="windowText" lastClr="000000"/>
                </a:solidFill>
              </a:endParaRPr>
            </a:p>
          </p:txBody>
        </p:sp>
        <p:pic>
          <p:nvPicPr>
            <p:cNvPr id="69" name="object 69"/>
            <p:cNvPicPr/>
            <p:nvPr/>
          </p:nvPicPr>
          <p:blipFill>
            <a:blip r:embed="rId2" cstate="print"/>
            <a:stretch>
              <a:fillRect/>
            </a:stretch>
          </p:blipFill>
          <p:spPr>
            <a:xfrm>
              <a:off x="5521452" y="4840241"/>
              <a:ext cx="2628900" cy="92692"/>
            </a:xfrm>
            <a:prstGeom prst="rect">
              <a:avLst/>
            </a:prstGeom>
          </p:spPr>
        </p:pic>
      </p:grpSp>
      <p:grpSp>
        <p:nvGrpSpPr>
          <p:cNvPr id="70" name="object 70"/>
          <p:cNvGrpSpPr/>
          <p:nvPr/>
        </p:nvGrpSpPr>
        <p:grpSpPr>
          <a:xfrm>
            <a:off x="6788478" y="842045"/>
            <a:ext cx="224096" cy="746125"/>
            <a:chOff x="6788657" y="841997"/>
            <a:chExt cx="224154" cy="746125"/>
          </a:xfrm>
        </p:grpSpPr>
        <p:pic>
          <p:nvPicPr>
            <p:cNvPr id="71" name="object 71"/>
            <p:cNvPicPr/>
            <p:nvPr/>
          </p:nvPicPr>
          <p:blipFill>
            <a:blip r:embed="rId6" cstate="print"/>
            <a:stretch>
              <a:fillRect/>
            </a:stretch>
          </p:blipFill>
          <p:spPr>
            <a:xfrm>
              <a:off x="6788657" y="841997"/>
              <a:ext cx="224091" cy="746010"/>
            </a:xfrm>
            <a:prstGeom prst="rect">
              <a:avLst/>
            </a:prstGeom>
          </p:spPr>
        </p:pic>
        <p:sp>
          <p:nvSpPr>
            <p:cNvPr id="72" name="object 72"/>
            <p:cNvSpPr/>
            <p:nvPr/>
          </p:nvSpPr>
          <p:spPr>
            <a:xfrm>
              <a:off x="6866000" y="855726"/>
              <a:ext cx="76200" cy="598805"/>
            </a:xfrm>
            <a:custGeom>
              <a:avLst/>
              <a:gdLst/>
              <a:ahLst/>
              <a:cxnLst/>
              <a:rect l="l" t="t" r="r" b="b"/>
              <a:pathLst>
                <a:path w="76200" h="598805">
                  <a:moveTo>
                    <a:pt x="27050" y="522224"/>
                  </a:moveTo>
                  <a:lnTo>
                    <a:pt x="0" y="522224"/>
                  </a:lnTo>
                  <a:lnTo>
                    <a:pt x="38100" y="598424"/>
                  </a:lnTo>
                  <a:lnTo>
                    <a:pt x="64325" y="545973"/>
                  </a:lnTo>
                  <a:lnTo>
                    <a:pt x="32003" y="545973"/>
                  </a:lnTo>
                  <a:lnTo>
                    <a:pt x="27050" y="541020"/>
                  </a:lnTo>
                  <a:lnTo>
                    <a:pt x="27050" y="522224"/>
                  </a:lnTo>
                  <a:close/>
                </a:path>
                <a:path w="76200" h="598805">
                  <a:moveTo>
                    <a:pt x="44196" y="0"/>
                  </a:moveTo>
                  <a:lnTo>
                    <a:pt x="32003" y="0"/>
                  </a:lnTo>
                  <a:lnTo>
                    <a:pt x="27050" y="4952"/>
                  </a:lnTo>
                  <a:lnTo>
                    <a:pt x="27050" y="541020"/>
                  </a:lnTo>
                  <a:lnTo>
                    <a:pt x="32003" y="545973"/>
                  </a:lnTo>
                  <a:lnTo>
                    <a:pt x="44196" y="545973"/>
                  </a:lnTo>
                  <a:lnTo>
                    <a:pt x="49149" y="541020"/>
                  </a:lnTo>
                  <a:lnTo>
                    <a:pt x="49149" y="4952"/>
                  </a:lnTo>
                  <a:lnTo>
                    <a:pt x="44196" y="0"/>
                  </a:lnTo>
                  <a:close/>
                </a:path>
                <a:path w="76200" h="598805">
                  <a:moveTo>
                    <a:pt x="76200" y="522224"/>
                  </a:moveTo>
                  <a:lnTo>
                    <a:pt x="49149" y="522224"/>
                  </a:lnTo>
                  <a:lnTo>
                    <a:pt x="49149" y="541020"/>
                  </a:lnTo>
                  <a:lnTo>
                    <a:pt x="44196" y="545973"/>
                  </a:lnTo>
                  <a:lnTo>
                    <a:pt x="64325" y="545973"/>
                  </a:lnTo>
                  <a:lnTo>
                    <a:pt x="76200" y="522224"/>
                  </a:lnTo>
                  <a:close/>
                </a:path>
              </a:pathLst>
            </a:custGeom>
            <a:solidFill>
              <a:srgbClr val="000000"/>
            </a:solidFill>
          </p:spPr>
          <p:txBody>
            <a:bodyPr wrap="square" lIns="0" tIns="0" rIns="0" bIns="0" rtlCol="0"/>
            <a:lstStyle/>
            <a:p>
              <a:endParaRPr kern="0">
                <a:solidFill>
                  <a:sysClr val="windowText" lastClr="000000"/>
                </a:solidFill>
              </a:endParaRPr>
            </a:p>
          </p:txBody>
        </p:sp>
      </p:grpSp>
      <p:sp>
        <p:nvSpPr>
          <p:cNvPr id="73" name="object 73"/>
          <p:cNvSpPr txBox="1"/>
          <p:nvPr/>
        </p:nvSpPr>
        <p:spPr>
          <a:xfrm>
            <a:off x="6046994" y="1493289"/>
            <a:ext cx="262186" cy="289823"/>
          </a:xfrm>
          <a:prstGeom prst="rect">
            <a:avLst/>
          </a:prstGeom>
        </p:spPr>
        <p:txBody>
          <a:bodyPr vert="horz" wrap="square" lIns="0" tIns="12700" rIns="0" bIns="0" rtlCol="0">
            <a:spAutoFit/>
          </a:bodyPr>
          <a:lstStyle/>
          <a:p>
            <a:pPr marL="38100">
              <a:spcBef>
                <a:spcPts val="100"/>
              </a:spcBef>
            </a:pPr>
            <a:r>
              <a:rPr sz="2700" kern="0" spc="44" baseline="-20061" dirty="0">
                <a:solidFill>
                  <a:sysClr val="windowText" lastClr="000000"/>
                </a:solidFill>
                <a:latin typeface="Cambria Math"/>
                <a:cs typeface="Cambria Math"/>
              </a:rPr>
              <a:t>5</a:t>
            </a:r>
            <a:r>
              <a:rPr sz="1300" kern="0" spc="30" dirty="0">
                <a:solidFill>
                  <a:sysClr val="windowText" lastClr="000000"/>
                </a:solidFill>
                <a:latin typeface="Cambria Math"/>
                <a:cs typeface="Cambria Math"/>
              </a:rPr>
              <a:t>′</a:t>
            </a:r>
            <a:endParaRPr sz="1300" kern="0">
              <a:solidFill>
                <a:sysClr val="windowText" lastClr="000000"/>
              </a:solidFill>
              <a:latin typeface="Cambria Math"/>
              <a:cs typeface="Cambria Math"/>
            </a:endParaRPr>
          </a:p>
        </p:txBody>
      </p:sp>
      <p:grpSp>
        <p:nvGrpSpPr>
          <p:cNvPr id="74" name="object 74"/>
          <p:cNvGrpSpPr/>
          <p:nvPr/>
        </p:nvGrpSpPr>
        <p:grpSpPr>
          <a:xfrm>
            <a:off x="5521602" y="1226842"/>
            <a:ext cx="2838346" cy="607695"/>
            <a:chOff x="5521452" y="1226794"/>
            <a:chExt cx="2839085" cy="607695"/>
          </a:xfrm>
        </p:grpSpPr>
        <p:pic>
          <p:nvPicPr>
            <p:cNvPr id="75" name="object 75"/>
            <p:cNvPicPr/>
            <p:nvPr/>
          </p:nvPicPr>
          <p:blipFill>
            <a:blip r:embed="rId2" cstate="print"/>
            <a:stretch>
              <a:fillRect/>
            </a:stretch>
          </p:blipFill>
          <p:spPr>
            <a:xfrm>
              <a:off x="5521452" y="1431053"/>
              <a:ext cx="2628900" cy="92692"/>
            </a:xfrm>
            <a:prstGeom prst="rect">
              <a:avLst/>
            </a:prstGeom>
          </p:spPr>
        </p:pic>
        <p:sp>
          <p:nvSpPr>
            <p:cNvPr id="76" name="object 76"/>
            <p:cNvSpPr/>
            <p:nvPr/>
          </p:nvSpPr>
          <p:spPr>
            <a:xfrm>
              <a:off x="5571363" y="1455800"/>
              <a:ext cx="2536190" cy="0"/>
            </a:xfrm>
            <a:custGeom>
              <a:avLst/>
              <a:gdLst/>
              <a:ahLst/>
              <a:cxnLst/>
              <a:rect l="l" t="t" r="r" b="b"/>
              <a:pathLst>
                <a:path w="2536190">
                  <a:moveTo>
                    <a:pt x="0" y="0"/>
                  </a:moveTo>
                  <a:lnTo>
                    <a:pt x="2535809" y="0"/>
                  </a:lnTo>
                </a:path>
              </a:pathLst>
            </a:custGeom>
            <a:ln w="22098">
              <a:solidFill>
                <a:srgbClr val="000000"/>
              </a:solidFill>
            </a:ln>
          </p:spPr>
          <p:txBody>
            <a:bodyPr wrap="square" lIns="0" tIns="0" rIns="0" bIns="0" rtlCol="0"/>
            <a:lstStyle/>
            <a:p>
              <a:endParaRPr kern="0">
                <a:solidFill>
                  <a:sysClr val="windowText" lastClr="000000"/>
                </a:solidFill>
              </a:endParaRPr>
            </a:p>
          </p:txBody>
        </p:sp>
        <p:pic>
          <p:nvPicPr>
            <p:cNvPr id="77" name="object 77"/>
            <p:cNvPicPr/>
            <p:nvPr/>
          </p:nvPicPr>
          <p:blipFill>
            <a:blip r:embed="rId3" cstate="print"/>
            <a:stretch>
              <a:fillRect/>
            </a:stretch>
          </p:blipFill>
          <p:spPr>
            <a:xfrm>
              <a:off x="8057388" y="1226794"/>
              <a:ext cx="92692" cy="498373"/>
            </a:xfrm>
            <a:prstGeom prst="rect">
              <a:avLst/>
            </a:prstGeom>
          </p:spPr>
        </p:pic>
        <p:sp>
          <p:nvSpPr>
            <p:cNvPr id="78" name="object 78"/>
            <p:cNvSpPr/>
            <p:nvPr/>
          </p:nvSpPr>
          <p:spPr>
            <a:xfrm>
              <a:off x="8107299" y="1251584"/>
              <a:ext cx="0" cy="405130"/>
            </a:xfrm>
            <a:custGeom>
              <a:avLst/>
              <a:gdLst/>
              <a:ahLst/>
              <a:cxnLst/>
              <a:rect l="l" t="t" r="r" b="b"/>
              <a:pathLst>
                <a:path h="405130">
                  <a:moveTo>
                    <a:pt x="0" y="0"/>
                  </a:moveTo>
                  <a:lnTo>
                    <a:pt x="0" y="404749"/>
                  </a:lnTo>
                </a:path>
              </a:pathLst>
            </a:custGeom>
            <a:ln w="22098">
              <a:solidFill>
                <a:srgbClr val="000000"/>
              </a:solidFill>
            </a:ln>
          </p:spPr>
          <p:txBody>
            <a:bodyPr wrap="square" lIns="0" tIns="0" rIns="0" bIns="0" rtlCol="0"/>
            <a:lstStyle/>
            <a:p>
              <a:endParaRPr kern="0">
                <a:solidFill>
                  <a:sysClr val="windowText" lastClr="000000"/>
                </a:solidFill>
              </a:endParaRPr>
            </a:p>
          </p:txBody>
        </p:sp>
        <p:pic>
          <p:nvPicPr>
            <p:cNvPr id="79" name="object 79"/>
            <p:cNvPicPr/>
            <p:nvPr/>
          </p:nvPicPr>
          <p:blipFill>
            <a:blip r:embed="rId4" cstate="print"/>
            <a:stretch>
              <a:fillRect/>
            </a:stretch>
          </p:blipFill>
          <p:spPr>
            <a:xfrm>
              <a:off x="8057388" y="1226794"/>
              <a:ext cx="302641" cy="201828"/>
            </a:xfrm>
            <a:prstGeom prst="rect">
              <a:avLst/>
            </a:prstGeom>
          </p:spPr>
        </p:pic>
        <p:sp>
          <p:nvSpPr>
            <p:cNvPr id="80" name="object 80"/>
            <p:cNvSpPr/>
            <p:nvPr/>
          </p:nvSpPr>
          <p:spPr>
            <a:xfrm>
              <a:off x="8107299" y="1251584"/>
              <a:ext cx="209550" cy="108585"/>
            </a:xfrm>
            <a:custGeom>
              <a:avLst/>
              <a:gdLst/>
              <a:ahLst/>
              <a:cxnLst/>
              <a:rect l="l" t="t" r="r" b="b"/>
              <a:pathLst>
                <a:path w="209550" h="108584">
                  <a:moveTo>
                    <a:pt x="0" y="0"/>
                  </a:moveTo>
                  <a:lnTo>
                    <a:pt x="209550" y="108585"/>
                  </a:lnTo>
                </a:path>
              </a:pathLst>
            </a:custGeom>
            <a:ln w="22098">
              <a:solidFill>
                <a:srgbClr val="000000"/>
              </a:solidFill>
            </a:ln>
          </p:spPr>
          <p:txBody>
            <a:bodyPr wrap="square" lIns="0" tIns="0" rIns="0" bIns="0" rtlCol="0"/>
            <a:lstStyle/>
            <a:p>
              <a:endParaRPr kern="0">
                <a:solidFill>
                  <a:sysClr val="windowText" lastClr="000000"/>
                </a:solidFill>
              </a:endParaRPr>
            </a:p>
          </p:txBody>
        </p:sp>
        <p:pic>
          <p:nvPicPr>
            <p:cNvPr id="81" name="object 81"/>
            <p:cNvPicPr/>
            <p:nvPr/>
          </p:nvPicPr>
          <p:blipFill>
            <a:blip r:embed="rId4" cstate="print"/>
            <a:stretch>
              <a:fillRect/>
            </a:stretch>
          </p:blipFill>
          <p:spPr>
            <a:xfrm>
              <a:off x="8057388" y="1632178"/>
              <a:ext cx="302641" cy="201828"/>
            </a:xfrm>
            <a:prstGeom prst="rect">
              <a:avLst/>
            </a:prstGeom>
          </p:spPr>
        </p:pic>
        <p:sp>
          <p:nvSpPr>
            <p:cNvPr id="82" name="object 82"/>
            <p:cNvSpPr/>
            <p:nvPr/>
          </p:nvSpPr>
          <p:spPr>
            <a:xfrm>
              <a:off x="8107299" y="1656969"/>
              <a:ext cx="209550" cy="108585"/>
            </a:xfrm>
            <a:custGeom>
              <a:avLst/>
              <a:gdLst/>
              <a:ahLst/>
              <a:cxnLst/>
              <a:rect l="l" t="t" r="r" b="b"/>
              <a:pathLst>
                <a:path w="209550" h="108585">
                  <a:moveTo>
                    <a:pt x="0" y="0"/>
                  </a:moveTo>
                  <a:lnTo>
                    <a:pt x="209550" y="108584"/>
                  </a:lnTo>
                </a:path>
              </a:pathLst>
            </a:custGeom>
            <a:ln w="22098">
              <a:solidFill>
                <a:srgbClr val="000000"/>
              </a:solidFill>
            </a:ln>
          </p:spPr>
          <p:txBody>
            <a:bodyPr wrap="square" lIns="0" tIns="0" rIns="0" bIns="0" rtlCol="0"/>
            <a:lstStyle/>
            <a:p>
              <a:endParaRPr kern="0">
                <a:solidFill>
                  <a:sysClr val="windowText" lastClr="000000"/>
                </a:solidFill>
              </a:endParaRPr>
            </a:p>
          </p:txBody>
        </p:sp>
        <p:pic>
          <p:nvPicPr>
            <p:cNvPr id="83" name="object 83"/>
            <p:cNvPicPr/>
            <p:nvPr/>
          </p:nvPicPr>
          <p:blipFill>
            <a:blip r:embed="rId4" cstate="print"/>
            <a:stretch>
              <a:fillRect/>
            </a:stretch>
          </p:blipFill>
          <p:spPr>
            <a:xfrm>
              <a:off x="8057388" y="1429486"/>
              <a:ext cx="302641" cy="201828"/>
            </a:xfrm>
            <a:prstGeom prst="rect">
              <a:avLst/>
            </a:prstGeom>
          </p:spPr>
        </p:pic>
        <p:sp>
          <p:nvSpPr>
            <p:cNvPr id="84" name="object 84"/>
            <p:cNvSpPr/>
            <p:nvPr/>
          </p:nvSpPr>
          <p:spPr>
            <a:xfrm>
              <a:off x="8107299" y="1454277"/>
              <a:ext cx="209550" cy="108585"/>
            </a:xfrm>
            <a:custGeom>
              <a:avLst/>
              <a:gdLst/>
              <a:ahLst/>
              <a:cxnLst/>
              <a:rect l="l" t="t" r="r" b="b"/>
              <a:pathLst>
                <a:path w="209550" h="108584">
                  <a:moveTo>
                    <a:pt x="0" y="0"/>
                  </a:moveTo>
                  <a:lnTo>
                    <a:pt x="209550" y="108585"/>
                  </a:lnTo>
                </a:path>
              </a:pathLst>
            </a:custGeom>
            <a:ln w="22098">
              <a:solidFill>
                <a:srgbClr val="000000"/>
              </a:solidFill>
            </a:ln>
          </p:spPr>
          <p:txBody>
            <a:bodyPr wrap="square" lIns="0" tIns="0" rIns="0" bIns="0" rtlCol="0"/>
            <a:lstStyle/>
            <a:p>
              <a:endParaRPr kern="0">
                <a:solidFill>
                  <a:sysClr val="windowText" lastClr="000000"/>
                </a:solidFill>
              </a:endParaRPr>
            </a:p>
          </p:txBody>
        </p:sp>
      </p:grpSp>
      <p:sp>
        <p:nvSpPr>
          <p:cNvPr id="85" name="object 85"/>
          <p:cNvSpPr txBox="1"/>
          <p:nvPr/>
        </p:nvSpPr>
        <p:spPr>
          <a:xfrm>
            <a:off x="6727534" y="548918"/>
            <a:ext cx="361856" cy="289823"/>
          </a:xfrm>
          <a:prstGeom prst="rect">
            <a:avLst/>
          </a:prstGeom>
        </p:spPr>
        <p:txBody>
          <a:bodyPr vert="horz" wrap="square" lIns="0" tIns="12700" rIns="0" bIns="0" rtlCol="0">
            <a:spAutoFit/>
          </a:bodyPr>
          <a:lstStyle/>
          <a:p>
            <a:pPr marL="12700">
              <a:spcBef>
                <a:spcPts val="100"/>
              </a:spcBef>
            </a:pPr>
            <a:r>
              <a:rPr kern="0" dirty="0">
                <a:solidFill>
                  <a:sysClr val="windowText" lastClr="000000"/>
                </a:solidFill>
                <a:latin typeface="Times New Roman"/>
                <a:cs typeface="Times New Roman"/>
              </a:rPr>
              <a:t>5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86" name="object 86"/>
          <p:cNvSpPr txBox="1"/>
          <p:nvPr/>
        </p:nvSpPr>
        <p:spPr>
          <a:xfrm>
            <a:off x="7384463" y="1467635"/>
            <a:ext cx="262186" cy="289823"/>
          </a:xfrm>
          <a:prstGeom prst="rect">
            <a:avLst/>
          </a:prstGeom>
        </p:spPr>
        <p:txBody>
          <a:bodyPr vert="horz" wrap="square" lIns="0" tIns="12700" rIns="0" bIns="0" rtlCol="0">
            <a:spAutoFit/>
          </a:bodyPr>
          <a:lstStyle/>
          <a:p>
            <a:pPr marL="38100">
              <a:spcBef>
                <a:spcPts val="100"/>
              </a:spcBef>
            </a:pPr>
            <a:r>
              <a:rPr sz="2700" kern="0" spc="44" baseline="-20061" dirty="0">
                <a:solidFill>
                  <a:sysClr val="windowText" lastClr="000000"/>
                </a:solidFill>
                <a:latin typeface="Cambria Math"/>
                <a:cs typeface="Cambria Math"/>
              </a:rPr>
              <a:t>5</a:t>
            </a:r>
            <a:r>
              <a:rPr sz="1300" kern="0" spc="30" dirty="0">
                <a:solidFill>
                  <a:sysClr val="windowText" lastClr="000000"/>
                </a:solidFill>
                <a:latin typeface="Cambria Math"/>
                <a:cs typeface="Cambria Math"/>
              </a:rPr>
              <a:t>′</a:t>
            </a:r>
            <a:endParaRPr sz="1300" kern="0">
              <a:solidFill>
                <a:sysClr val="windowText" lastClr="000000"/>
              </a:solidFill>
              <a:latin typeface="Cambria Math"/>
              <a:cs typeface="Cambria Math"/>
            </a:endParaRPr>
          </a:p>
        </p:txBody>
      </p:sp>
      <p:sp>
        <p:nvSpPr>
          <p:cNvPr id="87" name="object 87"/>
          <p:cNvSpPr txBox="1"/>
          <p:nvPr/>
        </p:nvSpPr>
        <p:spPr>
          <a:xfrm>
            <a:off x="2757410" y="4026790"/>
            <a:ext cx="985262" cy="315471"/>
          </a:xfrm>
          <a:prstGeom prst="rect">
            <a:avLst/>
          </a:prstGeom>
          <a:solidFill>
            <a:srgbClr val="F4A973"/>
          </a:solidFill>
          <a:ln w="9905">
            <a:solidFill>
              <a:srgbClr val="000000"/>
            </a:solidFill>
          </a:ln>
        </p:spPr>
        <p:txBody>
          <a:bodyPr vert="horz" wrap="square" lIns="0" tIns="38100" rIns="0" bIns="0" rtlCol="0">
            <a:spAutoFit/>
          </a:bodyPr>
          <a:lstStyle/>
          <a:p>
            <a:pPr marL="281940">
              <a:spcBef>
                <a:spcPts val="300"/>
              </a:spcBef>
            </a:pPr>
            <a:r>
              <a:rPr kern="0" spc="-25" dirty="0">
                <a:solidFill>
                  <a:sysClr val="windowText" lastClr="000000"/>
                </a:solidFill>
                <a:latin typeface="Times New Roman"/>
                <a:cs typeface="Times New Roman"/>
              </a:rPr>
              <a:t>SFD</a:t>
            </a:r>
            <a:endParaRPr kern="0">
              <a:solidFill>
                <a:sysClr val="windowText" lastClr="000000"/>
              </a:solidFill>
              <a:latin typeface="Times New Roman"/>
              <a:cs typeface="Times New Roman"/>
            </a:endParaRPr>
          </a:p>
        </p:txBody>
      </p:sp>
      <p:sp>
        <p:nvSpPr>
          <p:cNvPr id="88" name="object 88"/>
          <p:cNvSpPr txBox="1"/>
          <p:nvPr/>
        </p:nvSpPr>
        <p:spPr>
          <a:xfrm>
            <a:off x="2757410" y="5738261"/>
            <a:ext cx="985262" cy="314830"/>
          </a:xfrm>
          <a:prstGeom prst="rect">
            <a:avLst/>
          </a:prstGeom>
          <a:solidFill>
            <a:srgbClr val="EF917A"/>
          </a:solidFill>
          <a:ln w="9905">
            <a:solidFill>
              <a:srgbClr val="000000"/>
            </a:solidFill>
          </a:ln>
        </p:spPr>
        <p:txBody>
          <a:bodyPr vert="horz" wrap="square" lIns="0" tIns="37465" rIns="0" bIns="0" rtlCol="0">
            <a:spAutoFit/>
          </a:bodyPr>
          <a:lstStyle/>
          <a:p>
            <a:pPr marL="231775">
              <a:spcBef>
                <a:spcPts val="295"/>
              </a:spcBef>
            </a:pPr>
            <a:r>
              <a:rPr kern="0" spc="-25" dirty="0">
                <a:solidFill>
                  <a:sysClr val="windowText" lastClr="000000"/>
                </a:solidFill>
                <a:latin typeface="Times New Roman"/>
                <a:cs typeface="Times New Roman"/>
              </a:rPr>
              <a:t>BMD</a:t>
            </a:r>
            <a:endParaRPr kern="0">
              <a:solidFill>
                <a:sysClr val="windowText" lastClr="000000"/>
              </a:solidFill>
              <a:latin typeface="Times New Roman"/>
              <a:cs typeface="Times New Roman"/>
            </a:endParaRPr>
          </a:p>
        </p:txBody>
      </p:sp>
      <p:graphicFrame>
        <p:nvGraphicFramePr>
          <p:cNvPr id="89" name="object 89"/>
          <p:cNvGraphicFramePr>
            <a:graphicFrameLocks noGrp="1"/>
          </p:cNvGraphicFramePr>
          <p:nvPr/>
        </p:nvGraphicFramePr>
        <p:xfrm>
          <a:off x="5542176" y="2918889"/>
          <a:ext cx="2548861" cy="3533775"/>
        </p:xfrm>
        <a:graphic>
          <a:graphicData uri="http://schemas.openxmlformats.org/drawingml/2006/table">
            <a:tbl>
              <a:tblPr firstRow="1" bandRow="1">
                <a:tableStyleId>{2D5ABB26-0587-4C30-8999-92F81FD0307C}</a:tableStyleId>
              </a:tblPr>
              <a:tblGrid>
                <a:gridCol w="733869">
                  <a:extLst>
                    <a:ext uri="{9D8B030D-6E8A-4147-A177-3AD203B41FA5}">
                      <a16:colId xmlns:a16="http://schemas.microsoft.com/office/drawing/2014/main" val="20000"/>
                    </a:ext>
                  </a:extLst>
                </a:gridCol>
                <a:gridCol w="623408">
                  <a:extLst>
                    <a:ext uri="{9D8B030D-6E8A-4147-A177-3AD203B41FA5}">
                      <a16:colId xmlns:a16="http://schemas.microsoft.com/office/drawing/2014/main" val="20001"/>
                    </a:ext>
                  </a:extLst>
                </a:gridCol>
                <a:gridCol w="361856">
                  <a:extLst>
                    <a:ext uri="{9D8B030D-6E8A-4147-A177-3AD203B41FA5}">
                      <a16:colId xmlns:a16="http://schemas.microsoft.com/office/drawing/2014/main" val="20002"/>
                    </a:ext>
                  </a:extLst>
                </a:gridCol>
                <a:gridCol w="829728">
                  <a:extLst>
                    <a:ext uri="{9D8B030D-6E8A-4147-A177-3AD203B41FA5}">
                      <a16:colId xmlns:a16="http://schemas.microsoft.com/office/drawing/2014/main" val="20003"/>
                    </a:ext>
                  </a:extLst>
                </a:gridCol>
              </a:tblGrid>
              <a:tr h="398145">
                <a:tc gridSpan="2">
                  <a:txBody>
                    <a:bodyPr/>
                    <a:lstStyle/>
                    <a:p>
                      <a:pPr>
                        <a:lnSpc>
                          <a:spcPct val="100000"/>
                        </a:lnSpc>
                      </a:pPr>
                      <a:endParaRPr sz="1800">
                        <a:latin typeface="Times New Roman"/>
                        <a:cs typeface="Times New Roman"/>
                      </a:endParaRPr>
                    </a:p>
                  </a:txBody>
                  <a:tcPr marL="0" marR="0" marT="0" marB="0">
                    <a:lnL w="12700">
                      <a:solidFill>
                        <a:srgbClr val="E64722"/>
                      </a:solidFill>
                      <a:prstDash val="sysDash"/>
                    </a:lnL>
                    <a:lnR w="12700">
                      <a:solidFill>
                        <a:srgbClr val="E64722"/>
                      </a:solidFill>
                      <a:prstDash val="sysDash"/>
                    </a:lnR>
                    <a:lnB w="28575">
                      <a:solidFill>
                        <a:srgbClr val="6F2F9F"/>
                      </a:solidFill>
                      <a:prstDash val="solid"/>
                    </a:lnB>
                  </a:tcPr>
                </a:tc>
                <a:tc hMerge="1">
                  <a:txBody>
                    <a:bodyPr/>
                    <a:lstStyle/>
                    <a:p>
                      <a:endParaRPr/>
                    </a:p>
                  </a:txBody>
                  <a:tcPr marL="0" marR="0" marT="0" marB="0"/>
                </a:tc>
                <a:tc gridSpan="2">
                  <a:txBody>
                    <a:bodyPr/>
                    <a:lstStyle/>
                    <a:p>
                      <a:pPr>
                        <a:lnSpc>
                          <a:spcPct val="100000"/>
                        </a:lnSpc>
                      </a:pPr>
                      <a:endParaRPr sz="1800">
                        <a:latin typeface="Times New Roman"/>
                        <a:cs typeface="Times New Roman"/>
                      </a:endParaRPr>
                    </a:p>
                  </a:txBody>
                  <a:tcPr marL="0" marR="0" marT="0" marB="0">
                    <a:lnL w="12700">
                      <a:solidFill>
                        <a:srgbClr val="E64722"/>
                      </a:solidFill>
                      <a:prstDash val="sysDash"/>
                    </a:lnL>
                    <a:lnR w="12700">
                      <a:solidFill>
                        <a:srgbClr val="E64722"/>
                      </a:solidFill>
                      <a:prstDash val="sysDash"/>
                    </a:lnR>
                    <a:lnB w="28575">
                      <a:solidFill>
                        <a:srgbClr val="6F2F9F"/>
                      </a:solidFill>
                      <a:prstDash val="solid"/>
                    </a:lnB>
                  </a:tcPr>
                </a:tc>
                <a:tc hMerge="1">
                  <a:txBody>
                    <a:bodyPr/>
                    <a:lstStyle/>
                    <a:p>
                      <a:endParaRPr/>
                    </a:p>
                  </a:txBody>
                  <a:tcPr marL="0" marR="0" marT="0" marB="0"/>
                </a:tc>
                <a:extLst>
                  <a:ext uri="{0D108BD9-81ED-4DB2-BD59-A6C34878D82A}">
                    <a16:rowId xmlns:a16="http://schemas.microsoft.com/office/drawing/2014/main" val="10000"/>
                  </a:ext>
                </a:extLst>
              </a:tr>
              <a:tr h="600075">
                <a:tc gridSpan="2">
                  <a:txBody>
                    <a:bodyPr/>
                    <a:lstStyle/>
                    <a:p>
                      <a:pPr>
                        <a:lnSpc>
                          <a:spcPct val="100000"/>
                        </a:lnSpc>
                      </a:pPr>
                      <a:endParaRPr sz="1800">
                        <a:latin typeface="Times New Roman"/>
                        <a:cs typeface="Times New Roman"/>
                      </a:endParaRPr>
                    </a:p>
                  </a:txBody>
                  <a:tcPr marL="0" marR="0" marT="0" marB="0">
                    <a:lnL w="12700">
                      <a:solidFill>
                        <a:srgbClr val="E64722"/>
                      </a:solidFill>
                      <a:prstDash val="sysDash"/>
                    </a:lnL>
                    <a:lnR w="12700">
                      <a:solidFill>
                        <a:srgbClr val="E64722"/>
                      </a:solidFill>
                      <a:prstDash val="sysDash"/>
                    </a:lnR>
                    <a:lnT w="28575">
                      <a:solidFill>
                        <a:srgbClr val="6F2F9F"/>
                      </a:solidFill>
                      <a:prstDash val="solid"/>
                    </a:lnT>
                  </a:tcPr>
                </a:tc>
                <a:tc hMerge="1">
                  <a:txBody>
                    <a:bodyPr/>
                    <a:lstStyle/>
                    <a:p>
                      <a:endParaRPr/>
                    </a:p>
                  </a:txBody>
                  <a:tcPr marL="0" marR="0" marT="0" marB="0"/>
                </a:tc>
                <a:tc gridSpan="2">
                  <a:txBody>
                    <a:bodyPr/>
                    <a:lstStyle/>
                    <a:p>
                      <a:pPr>
                        <a:lnSpc>
                          <a:spcPct val="100000"/>
                        </a:lnSpc>
                      </a:pPr>
                      <a:endParaRPr sz="1800">
                        <a:latin typeface="Times New Roman"/>
                        <a:cs typeface="Times New Roman"/>
                      </a:endParaRPr>
                    </a:p>
                  </a:txBody>
                  <a:tcPr marL="0" marR="0" marT="0" marB="0">
                    <a:lnL w="12700">
                      <a:solidFill>
                        <a:srgbClr val="E64722"/>
                      </a:solidFill>
                      <a:prstDash val="sysDash"/>
                    </a:lnL>
                    <a:lnR w="12700">
                      <a:solidFill>
                        <a:srgbClr val="E64722"/>
                      </a:solidFill>
                      <a:prstDash val="sysDash"/>
                    </a:lnR>
                    <a:lnT w="28575">
                      <a:solidFill>
                        <a:srgbClr val="6F2F9F"/>
                      </a:solidFill>
                      <a:prstDash val="solid"/>
                    </a:lnT>
                  </a:tcPr>
                </a:tc>
                <a:tc hMerge="1">
                  <a:txBody>
                    <a:bodyPr/>
                    <a:lstStyle/>
                    <a:p>
                      <a:endParaRPr/>
                    </a:p>
                  </a:txBody>
                  <a:tcPr marL="0" marR="0" marT="0" marB="0"/>
                </a:tc>
                <a:extLst>
                  <a:ext uri="{0D108BD9-81ED-4DB2-BD59-A6C34878D82A}">
                    <a16:rowId xmlns:a16="http://schemas.microsoft.com/office/drawing/2014/main" val="10001"/>
                  </a:ext>
                </a:extLst>
              </a:tr>
              <a:tr h="368935">
                <a:tc>
                  <a:txBody>
                    <a:bodyPr/>
                    <a:lstStyle/>
                    <a:p>
                      <a:pPr>
                        <a:lnSpc>
                          <a:spcPct val="100000"/>
                        </a:lnSpc>
                      </a:pPr>
                      <a:endParaRPr sz="1800">
                        <a:latin typeface="Times New Roman"/>
                        <a:cs typeface="Times New Roman"/>
                      </a:endParaRPr>
                    </a:p>
                  </a:txBody>
                  <a:tcPr marL="0" marR="0" marT="0" marB="0">
                    <a:lnL w="12700">
                      <a:solidFill>
                        <a:srgbClr val="E64722"/>
                      </a:solidFill>
                      <a:prstDash val="sysDash"/>
                    </a:lnL>
                    <a:lnR w="12700">
                      <a:solidFill>
                        <a:srgbClr val="000000"/>
                      </a:solidFill>
                      <a:prstDash val="solid"/>
                    </a:lnR>
                  </a:tcPr>
                </a:tc>
                <a:tc gridSpan="2">
                  <a:txBody>
                    <a:bodyPr/>
                    <a:lstStyle/>
                    <a:p>
                      <a:pPr marL="281940">
                        <a:lnSpc>
                          <a:spcPct val="100000"/>
                        </a:lnSpc>
                        <a:spcBef>
                          <a:spcPts val="300"/>
                        </a:spcBef>
                      </a:pPr>
                      <a:r>
                        <a:rPr sz="1800" spc="-25" dirty="0">
                          <a:latin typeface="Times New Roman"/>
                          <a:cs typeface="Times New Roman"/>
                        </a:rPr>
                        <a:t>SFD</a:t>
                      </a:r>
                      <a:endParaRPr sz="1800">
                        <a:latin typeface="Times New Roman"/>
                        <a:cs typeface="Times New Roman"/>
                      </a:endParaRPr>
                    </a:p>
                  </a:txBody>
                  <a:tcPr marL="0" marR="0" marT="3810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F4A973"/>
                    </a:solidFill>
                  </a:tcPr>
                </a:tc>
                <a:tc hMerge="1">
                  <a:txBody>
                    <a:bodyPr/>
                    <a:lstStyle/>
                    <a:p>
                      <a:endParaRPr/>
                    </a:p>
                  </a:txBody>
                  <a:tcPr marL="0" marR="0" marT="0" marB="0"/>
                </a:tc>
                <a:tc>
                  <a:txBody>
                    <a:bodyPr/>
                    <a:lstStyle/>
                    <a:p>
                      <a:pPr>
                        <a:lnSpc>
                          <a:spcPct val="100000"/>
                        </a:lnSpc>
                      </a:pPr>
                      <a:endParaRPr sz="1800">
                        <a:latin typeface="Times New Roman"/>
                        <a:cs typeface="Times New Roman"/>
                      </a:endParaRPr>
                    </a:p>
                  </a:txBody>
                  <a:tcPr marL="0" marR="0" marT="0" marB="0">
                    <a:lnL w="12700">
                      <a:solidFill>
                        <a:srgbClr val="000000"/>
                      </a:solidFill>
                      <a:prstDash val="solid"/>
                    </a:lnL>
                    <a:lnR w="12700">
                      <a:solidFill>
                        <a:srgbClr val="E64722"/>
                      </a:solidFill>
                      <a:prstDash val="sysDash"/>
                    </a:lnR>
                  </a:tcPr>
                </a:tc>
                <a:extLst>
                  <a:ext uri="{0D108BD9-81ED-4DB2-BD59-A6C34878D82A}">
                    <a16:rowId xmlns:a16="http://schemas.microsoft.com/office/drawing/2014/main" val="10002"/>
                  </a:ext>
                </a:extLst>
              </a:tr>
              <a:tr h="577215">
                <a:tc gridSpan="2">
                  <a:txBody>
                    <a:bodyPr/>
                    <a:lstStyle/>
                    <a:p>
                      <a:pPr>
                        <a:lnSpc>
                          <a:spcPct val="100000"/>
                        </a:lnSpc>
                      </a:pPr>
                      <a:endParaRPr sz="1800">
                        <a:latin typeface="Times New Roman"/>
                        <a:cs typeface="Times New Roman"/>
                      </a:endParaRPr>
                    </a:p>
                  </a:txBody>
                  <a:tcPr marL="0" marR="0" marT="0" marB="0">
                    <a:lnL w="12700">
                      <a:solidFill>
                        <a:srgbClr val="E64722"/>
                      </a:solidFill>
                      <a:prstDash val="sysDash"/>
                    </a:lnL>
                    <a:lnR w="12700">
                      <a:solidFill>
                        <a:srgbClr val="E64722"/>
                      </a:solidFill>
                      <a:prstDash val="sysDash"/>
                    </a:lnR>
                    <a:lnB w="28575">
                      <a:solidFill>
                        <a:srgbClr val="00AF50"/>
                      </a:solidFill>
                      <a:prstDash val="solid"/>
                    </a:lnB>
                  </a:tcPr>
                </a:tc>
                <a:tc hMerge="1">
                  <a:txBody>
                    <a:bodyPr/>
                    <a:lstStyle/>
                    <a:p>
                      <a:endParaRPr/>
                    </a:p>
                  </a:txBody>
                  <a:tcPr marL="0" marR="0" marT="0" marB="0"/>
                </a:tc>
                <a:tc gridSpan="2">
                  <a:txBody>
                    <a:bodyPr/>
                    <a:lstStyle/>
                    <a:p>
                      <a:pPr>
                        <a:lnSpc>
                          <a:spcPct val="100000"/>
                        </a:lnSpc>
                      </a:pPr>
                      <a:endParaRPr sz="1800">
                        <a:latin typeface="Times New Roman"/>
                        <a:cs typeface="Times New Roman"/>
                      </a:endParaRPr>
                    </a:p>
                  </a:txBody>
                  <a:tcPr marL="0" marR="0" marT="0" marB="0">
                    <a:lnL w="12700">
                      <a:solidFill>
                        <a:srgbClr val="E64722"/>
                      </a:solidFill>
                      <a:prstDash val="sysDash"/>
                    </a:lnL>
                    <a:lnR w="12700">
                      <a:solidFill>
                        <a:srgbClr val="E64722"/>
                      </a:solidFill>
                      <a:prstDash val="sysDash"/>
                    </a:lnR>
                    <a:lnB w="28575">
                      <a:solidFill>
                        <a:srgbClr val="00AF50"/>
                      </a:solidFill>
                      <a:prstDash val="solid"/>
                    </a:lnB>
                  </a:tcPr>
                </a:tc>
                <a:tc hMerge="1">
                  <a:txBody>
                    <a:bodyPr/>
                    <a:lstStyle/>
                    <a:p>
                      <a:endParaRPr/>
                    </a:p>
                  </a:txBody>
                  <a:tcPr marL="0" marR="0" marT="0" marB="0"/>
                </a:tc>
                <a:extLst>
                  <a:ext uri="{0D108BD9-81ED-4DB2-BD59-A6C34878D82A}">
                    <a16:rowId xmlns:a16="http://schemas.microsoft.com/office/drawing/2014/main" val="10003"/>
                  </a:ext>
                </a:extLst>
              </a:tr>
              <a:tr h="763270">
                <a:tc gridSpan="2">
                  <a:txBody>
                    <a:bodyPr/>
                    <a:lstStyle/>
                    <a:p>
                      <a:pPr>
                        <a:lnSpc>
                          <a:spcPct val="100000"/>
                        </a:lnSpc>
                      </a:pPr>
                      <a:endParaRPr sz="1800">
                        <a:latin typeface="Times New Roman"/>
                        <a:cs typeface="Times New Roman"/>
                      </a:endParaRPr>
                    </a:p>
                  </a:txBody>
                  <a:tcPr marL="0" marR="0" marT="0" marB="0">
                    <a:lnL w="12700">
                      <a:solidFill>
                        <a:srgbClr val="E64722"/>
                      </a:solidFill>
                      <a:prstDash val="sysDash"/>
                    </a:lnL>
                    <a:lnR w="12700">
                      <a:solidFill>
                        <a:srgbClr val="E64722"/>
                      </a:solidFill>
                      <a:prstDash val="sysDash"/>
                    </a:lnR>
                    <a:lnT w="28575">
                      <a:solidFill>
                        <a:srgbClr val="00AF50"/>
                      </a:solidFill>
                      <a:prstDash val="solid"/>
                    </a:lnT>
                  </a:tcPr>
                </a:tc>
                <a:tc hMerge="1">
                  <a:txBody>
                    <a:bodyPr/>
                    <a:lstStyle/>
                    <a:p>
                      <a:endParaRPr/>
                    </a:p>
                  </a:txBody>
                  <a:tcPr marL="0" marR="0" marT="0" marB="0"/>
                </a:tc>
                <a:tc gridSpan="2">
                  <a:txBody>
                    <a:bodyPr/>
                    <a:lstStyle/>
                    <a:p>
                      <a:pPr>
                        <a:lnSpc>
                          <a:spcPct val="100000"/>
                        </a:lnSpc>
                        <a:spcBef>
                          <a:spcPts val="280"/>
                        </a:spcBef>
                      </a:pPr>
                      <a:endParaRPr sz="1800">
                        <a:latin typeface="Times New Roman"/>
                        <a:cs typeface="Times New Roman"/>
                      </a:endParaRPr>
                    </a:p>
                    <a:p>
                      <a:pPr marL="130810">
                        <a:lnSpc>
                          <a:spcPct val="100000"/>
                        </a:lnSpc>
                      </a:pPr>
                      <a:r>
                        <a:rPr sz="1800" dirty="0">
                          <a:latin typeface="Cambria Math"/>
                          <a:cs typeface="Cambria Math"/>
                        </a:rPr>
                        <a:t>1</a:t>
                      </a:r>
                      <a:r>
                        <a:rPr sz="1950" baseline="27777" dirty="0">
                          <a:latin typeface="Cambria Math"/>
                          <a:cs typeface="Cambria Math"/>
                        </a:rPr>
                        <a:t>0</a:t>
                      </a:r>
                      <a:r>
                        <a:rPr sz="1950" spc="375" baseline="27777" dirty="0">
                          <a:latin typeface="Cambria Math"/>
                          <a:cs typeface="Cambria Math"/>
                        </a:rPr>
                        <a:t> </a:t>
                      </a:r>
                      <a:r>
                        <a:rPr sz="1800" spc="-20" dirty="0">
                          <a:latin typeface="Times New Roman"/>
                          <a:cs typeface="Times New Roman"/>
                        </a:rPr>
                        <a:t>Curve</a:t>
                      </a:r>
                      <a:endParaRPr sz="1800">
                        <a:latin typeface="Times New Roman"/>
                        <a:cs typeface="Times New Roman"/>
                      </a:endParaRPr>
                    </a:p>
                  </a:txBody>
                  <a:tcPr marL="0" marR="0" marT="35560" marB="0">
                    <a:lnL w="12700">
                      <a:solidFill>
                        <a:srgbClr val="E64722"/>
                      </a:solidFill>
                      <a:prstDash val="sysDash"/>
                    </a:lnL>
                    <a:lnR w="12700">
                      <a:solidFill>
                        <a:srgbClr val="E64722"/>
                      </a:solidFill>
                      <a:prstDash val="sysDash"/>
                    </a:lnR>
                    <a:lnT w="28575">
                      <a:solidFill>
                        <a:srgbClr val="00AF50"/>
                      </a:solidFill>
                      <a:prstDash val="solid"/>
                    </a:lnT>
                  </a:tcPr>
                </a:tc>
                <a:tc hMerge="1">
                  <a:txBody>
                    <a:bodyPr/>
                    <a:lstStyle/>
                    <a:p>
                      <a:endParaRPr/>
                    </a:p>
                  </a:txBody>
                  <a:tcPr marL="0" marR="0" marT="0" marB="0"/>
                </a:tc>
                <a:extLst>
                  <a:ext uri="{0D108BD9-81ED-4DB2-BD59-A6C34878D82A}">
                    <a16:rowId xmlns:a16="http://schemas.microsoft.com/office/drawing/2014/main" val="10004"/>
                  </a:ext>
                </a:extLst>
              </a:tr>
              <a:tr h="369570">
                <a:tc>
                  <a:txBody>
                    <a:bodyPr/>
                    <a:lstStyle/>
                    <a:p>
                      <a:pPr>
                        <a:lnSpc>
                          <a:spcPct val="100000"/>
                        </a:lnSpc>
                      </a:pPr>
                      <a:endParaRPr sz="1800">
                        <a:latin typeface="Times New Roman"/>
                        <a:cs typeface="Times New Roman"/>
                      </a:endParaRPr>
                    </a:p>
                  </a:txBody>
                  <a:tcPr marL="0" marR="0" marT="0" marB="0">
                    <a:lnL w="12700">
                      <a:solidFill>
                        <a:srgbClr val="E64722"/>
                      </a:solidFill>
                      <a:prstDash val="sysDash"/>
                    </a:lnL>
                    <a:lnR w="12700">
                      <a:solidFill>
                        <a:srgbClr val="000000"/>
                      </a:solidFill>
                      <a:prstDash val="solid"/>
                    </a:lnR>
                  </a:tcPr>
                </a:tc>
                <a:tc gridSpan="2">
                  <a:txBody>
                    <a:bodyPr/>
                    <a:lstStyle/>
                    <a:p>
                      <a:pPr marL="231775">
                        <a:lnSpc>
                          <a:spcPct val="100000"/>
                        </a:lnSpc>
                        <a:spcBef>
                          <a:spcPts val="305"/>
                        </a:spcBef>
                      </a:pPr>
                      <a:r>
                        <a:rPr sz="1800" spc="-25" dirty="0">
                          <a:latin typeface="Times New Roman"/>
                          <a:cs typeface="Times New Roman"/>
                        </a:rPr>
                        <a:t>BMD</a:t>
                      </a:r>
                      <a:endParaRPr sz="1800">
                        <a:latin typeface="Times New Roman"/>
                        <a:cs typeface="Times New Roman"/>
                      </a:endParaRPr>
                    </a:p>
                  </a:txBody>
                  <a:tcPr marL="0" marR="0" marT="3873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F917A"/>
                    </a:solidFill>
                  </a:tcPr>
                </a:tc>
                <a:tc hMerge="1">
                  <a:txBody>
                    <a:bodyPr/>
                    <a:lstStyle/>
                    <a:p>
                      <a:endParaRPr/>
                    </a:p>
                  </a:txBody>
                  <a:tcPr marL="0" marR="0" marT="0" marB="0"/>
                </a:tc>
                <a:tc>
                  <a:txBody>
                    <a:bodyPr/>
                    <a:lstStyle/>
                    <a:p>
                      <a:pPr>
                        <a:lnSpc>
                          <a:spcPct val="100000"/>
                        </a:lnSpc>
                      </a:pPr>
                      <a:endParaRPr sz="1800">
                        <a:latin typeface="Times New Roman"/>
                        <a:cs typeface="Times New Roman"/>
                      </a:endParaRPr>
                    </a:p>
                  </a:txBody>
                  <a:tcPr marL="0" marR="0" marT="0" marB="0">
                    <a:lnL w="12700">
                      <a:solidFill>
                        <a:srgbClr val="000000"/>
                      </a:solidFill>
                      <a:prstDash val="solid"/>
                    </a:lnL>
                    <a:lnR w="12700">
                      <a:solidFill>
                        <a:srgbClr val="E64722"/>
                      </a:solidFill>
                      <a:prstDash val="sysDash"/>
                    </a:lnR>
                  </a:tcPr>
                </a:tc>
                <a:extLst>
                  <a:ext uri="{0D108BD9-81ED-4DB2-BD59-A6C34878D82A}">
                    <a16:rowId xmlns:a16="http://schemas.microsoft.com/office/drawing/2014/main" val="10005"/>
                  </a:ext>
                </a:extLst>
              </a:tr>
              <a:tr h="456565">
                <a:tc gridSpan="2">
                  <a:txBody>
                    <a:bodyPr/>
                    <a:lstStyle/>
                    <a:p>
                      <a:pPr>
                        <a:lnSpc>
                          <a:spcPct val="100000"/>
                        </a:lnSpc>
                      </a:pPr>
                      <a:endParaRPr sz="1800">
                        <a:latin typeface="Times New Roman"/>
                        <a:cs typeface="Times New Roman"/>
                      </a:endParaRPr>
                    </a:p>
                  </a:txBody>
                  <a:tcPr marL="0" marR="0" marT="0" marB="0">
                    <a:lnL w="12700">
                      <a:solidFill>
                        <a:srgbClr val="E64722"/>
                      </a:solidFill>
                      <a:prstDash val="sysDash"/>
                    </a:lnL>
                    <a:lnR w="12700">
                      <a:solidFill>
                        <a:srgbClr val="E64722"/>
                      </a:solidFill>
                      <a:prstDash val="sysDash"/>
                    </a:lnR>
                  </a:tcPr>
                </a:tc>
                <a:tc hMerge="1">
                  <a:txBody>
                    <a:bodyPr/>
                    <a:lstStyle/>
                    <a:p>
                      <a:endParaRPr/>
                    </a:p>
                  </a:txBody>
                  <a:tcPr marL="0" marR="0" marT="0" marB="0"/>
                </a:tc>
                <a:tc gridSpan="2">
                  <a:txBody>
                    <a:bodyPr/>
                    <a:lstStyle/>
                    <a:p>
                      <a:pPr>
                        <a:lnSpc>
                          <a:spcPct val="100000"/>
                        </a:lnSpc>
                      </a:pPr>
                      <a:endParaRPr sz="1800">
                        <a:latin typeface="Times New Roman"/>
                        <a:cs typeface="Times New Roman"/>
                      </a:endParaRPr>
                    </a:p>
                  </a:txBody>
                  <a:tcPr marL="0" marR="0" marT="0" marB="0">
                    <a:lnL w="12700">
                      <a:solidFill>
                        <a:srgbClr val="E64722"/>
                      </a:solidFill>
                      <a:prstDash val="sysDash"/>
                    </a:lnL>
                    <a:lnR w="12700">
                      <a:solidFill>
                        <a:srgbClr val="E64722"/>
                      </a:solidFill>
                      <a:prstDash val="sysDash"/>
                    </a:lnR>
                  </a:tcPr>
                </a:tc>
                <a:tc hMerge="1">
                  <a:txBody>
                    <a:bodyPr/>
                    <a:lstStyle/>
                    <a:p>
                      <a:endParaRPr/>
                    </a:p>
                  </a:txBody>
                  <a:tcPr marL="0" marR="0" marT="0" marB="0"/>
                </a:tc>
                <a:extLst>
                  <a:ext uri="{0D108BD9-81ED-4DB2-BD59-A6C34878D82A}">
                    <a16:rowId xmlns:a16="http://schemas.microsoft.com/office/drawing/2014/main" val="10006"/>
                  </a:ext>
                </a:extLst>
              </a:tr>
            </a:tbl>
          </a:graphicData>
        </a:graphic>
      </p:graphicFrame>
      <p:grpSp>
        <p:nvGrpSpPr>
          <p:cNvPr id="90" name="object 90"/>
          <p:cNvGrpSpPr/>
          <p:nvPr/>
        </p:nvGrpSpPr>
        <p:grpSpPr>
          <a:xfrm>
            <a:off x="10046703" y="3912870"/>
            <a:ext cx="995421" cy="379730"/>
            <a:chOff x="10047731" y="3912870"/>
            <a:chExt cx="995680" cy="379730"/>
          </a:xfrm>
        </p:grpSpPr>
        <p:sp>
          <p:nvSpPr>
            <p:cNvPr id="91" name="object 91"/>
            <p:cNvSpPr/>
            <p:nvPr/>
          </p:nvSpPr>
          <p:spPr>
            <a:xfrm>
              <a:off x="10052684" y="3917823"/>
              <a:ext cx="985519" cy="369570"/>
            </a:xfrm>
            <a:custGeom>
              <a:avLst/>
              <a:gdLst/>
              <a:ahLst/>
              <a:cxnLst/>
              <a:rect l="l" t="t" r="r" b="b"/>
              <a:pathLst>
                <a:path w="985520" h="369570">
                  <a:moveTo>
                    <a:pt x="985266" y="0"/>
                  </a:moveTo>
                  <a:lnTo>
                    <a:pt x="0" y="0"/>
                  </a:lnTo>
                  <a:lnTo>
                    <a:pt x="0" y="369569"/>
                  </a:lnTo>
                  <a:lnTo>
                    <a:pt x="985266" y="369569"/>
                  </a:lnTo>
                  <a:lnTo>
                    <a:pt x="985266" y="0"/>
                  </a:lnTo>
                  <a:close/>
                </a:path>
              </a:pathLst>
            </a:custGeom>
            <a:solidFill>
              <a:srgbClr val="F4A973"/>
            </a:solidFill>
          </p:spPr>
          <p:txBody>
            <a:bodyPr wrap="square" lIns="0" tIns="0" rIns="0" bIns="0" rtlCol="0"/>
            <a:lstStyle/>
            <a:p>
              <a:endParaRPr kern="0">
                <a:solidFill>
                  <a:sysClr val="windowText" lastClr="000000"/>
                </a:solidFill>
              </a:endParaRPr>
            </a:p>
          </p:txBody>
        </p:sp>
        <p:sp>
          <p:nvSpPr>
            <p:cNvPr id="92" name="object 92"/>
            <p:cNvSpPr/>
            <p:nvPr/>
          </p:nvSpPr>
          <p:spPr>
            <a:xfrm>
              <a:off x="10052684" y="3917823"/>
              <a:ext cx="985519" cy="369570"/>
            </a:xfrm>
            <a:custGeom>
              <a:avLst/>
              <a:gdLst/>
              <a:ahLst/>
              <a:cxnLst/>
              <a:rect l="l" t="t" r="r" b="b"/>
              <a:pathLst>
                <a:path w="985520" h="369570">
                  <a:moveTo>
                    <a:pt x="0" y="369569"/>
                  </a:moveTo>
                  <a:lnTo>
                    <a:pt x="985266" y="369569"/>
                  </a:lnTo>
                  <a:lnTo>
                    <a:pt x="985266" y="0"/>
                  </a:lnTo>
                  <a:lnTo>
                    <a:pt x="0" y="0"/>
                  </a:lnTo>
                  <a:lnTo>
                    <a:pt x="0" y="369569"/>
                  </a:lnTo>
                  <a:close/>
                </a:path>
              </a:pathLst>
            </a:custGeom>
            <a:ln w="9906">
              <a:solidFill>
                <a:srgbClr val="000000"/>
              </a:solidFill>
            </a:ln>
          </p:spPr>
          <p:txBody>
            <a:bodyPr wrap="square" lIns="0" tIns="0" rIns="0" bIns="0" rtlCol="0"/>
            <a:lstStyle/>
            <a:p>
              <a:endParaRPr kern="0">
                <a:solidFill>
                  <a:sysClr val="windowText" lastClr="000000"/>
                </a:solidFill>
              </a:endParaRPr>
            </a:p>
          </p:txBody>
        </p:sp>
      </p:grpSp>
      <p:grpSp>
        <p:nvGrpSpPr>
          <p:cNvPr id="93" name="object 93"/>
          <p:cNvGrpSpPr/>
          <p:nvPr/>
        </p:nvGrpSpPr>
        <p:grpSpPr>
          <a:xfrm>
            <a:off x="10046703" y="5623559"/>
            <a:ext cx="995421" cy="379730"/>
            <a:chOff x="10047731" y="5623559"/>
            <a:chExt cx="995680" cy="379730"/>
          </a:xfrm>
        </p:grpSpPr>
        <p:sp>
          <p:nvSpPr>
            <p:cNvPr id="94" name="object 94"/>
            <p:cNvSpPr/>
            <p:nvPr/>
          </p:nvSpPr>
          <p:spPr>
            <a:xfrm>
              <a:off x="10052684" y="5628512"/>
              <a:ext cx="985519" cy="369570"/>
            </a:xfrm>
            <a:custGeom>
              <a:avLst/>
              <a:gdLst/>
              <a:ahLst/>
              <a:cxnLst/>
              <a:rect l="l" t="t" r="r" b="b"/>
              <a:pathLst>
                <a:path w="985520" h="369570">
                  <a:moveTo>
                    <a:pt x="985266" y="0"/>
                  </a:moveTo>
                  <a:lnTo>
                    <a:pt x="0" y="0"/>
                  </a:lnTo>
                  <a:lnTo>
                    <a:pt x="0" y="369570"/>
                  </a:lnTo>
                  <a:lnTo>
                    <a:pt x="985266" y="369570"/>
                  </a:lnTo>
                  <a:lnTo>
                    <a:pt x="985266" y="0"/>
                  </a:lnTo>
                  <a:close/>
                </a:path>
              </a:pathLst>
            </a:custGeom>
            <a:solidFill>
              <a:srgbClr val="EF917A"/>
            </a:solidFill>
          </p:spPr>
          <p:txBody>
            <a:bodyPr wrap="square" lIns="0" tIns="0" rIns="0" bIns="0" rtlCol="0"/>
            <a:lstStyle/>
            <a:p>
              <a:endParaRPr kern="0">
                <a:solidFill>
                  <a:sysClr val="windowText" lastClr="000000"/>
                </a:solidFill>
              </a:endParaRPr>
            </a:p>
          </p:txBody>
        </p:sp>
        <p:sp>
          <p:nvSpPr>
            <p:cNvPr id="95" name="object 95"/>
            <p:cNvSpPr/>
            <p:nvPr/>
          </p:nvSpPr>
          <p:spPr>
            <a:xfrm>
              <a:off x="10052684" y="5628512"/>
              <a:ext cx="985519" cy="369570"/>
            </a:xfrm>
            <a:custGeom>
              <a:avLst/>
              <a:gdLst/>
              <a:ahLst/>
              <a:cxnLst/>
              <a:rect l="l" t="t" r="r" b="b"/>
              <a:pathLst>
                <a:path w="985520" h="369570">
                  <a:moveTo>
                    <a:pt x="0" y="369570"/>
                  </a:moveTo>
                  <a:lnTo>
                    <a:pt x="985266" y="369570"/>
                  </a:lnTo>
                  <a:lnTo>
                    <a:pt x="985266" y="0"/>
                  </a:lnTo>
                  <a:lnTo>
                    <a:pt x="0" y="0"/>
                  </a:lnTo>
                  <a:lnTo>
                    <a:pt x="0" y="369570"/>
                  </a:lnTo>
                  <a:close/>
                </a:path>
              </a:pathLst>
            </a:custGeom>
            <a:ln w="9906">
              <a:solidFill>
                <a:srgbClr val="000000"/>
              </a:solidFill>
            </a:ln>
          </p:spPr>
          <p:txBody>
            <a:bodyPr wrap="square" lIns="0" tIns="0" rIns="0" bIns="0" rtlCol="0"/>
            <a:lstStyle/>
            <a:p>
              <a:endParaRPr kern="0">
                <a:solidFill>
                  <a:sysClr val="windowText" lastClr="000000"/>
                </a:solidFill>
              </a:endParaRPr>
            </a:p>
          </p:txBody>
        </p:sp>
      </p:grpSp>
      <p:graphicFrame>
        <p:nvGraphicFramePr>
          <p:cNvPr id="96" name="object 96"/>
          <p:cNvGraphicFramePr>
            <a:graphicFrameLocks noGrp="1"/>
          </p:cNvGraphicFramePr>
          <p:nvPr/>
        </p:nvGraphicFramePr>
        <p:xfrm>
          <a:off x="9111975" y="2854118"/>
          <a:ext cx="2548226" cy="3535045"/>
        </p:xfrm>
        <a:graphic>
          <a:graphicData uri="http://schemas.openxmlformats.org/drawingml/2006/table">
            <a:tbl>
              <a:tblPr firstRow="1" bandRow="1">
                <a:tableStyleId>{2D5ABB26-0587-4C30-8999-92F81FD0307C}</a:tableStyleId>
              </a:tblPr>
              <a:tblGrid>
                <a:gridCol w="2548226">
                  <a:extLst>
                    <a:ext uri="{9D8B030D-6E8A-4147-A177-3AD203B41FA5}">
                      <a16:colId xmlns:a16="http://schemas.microsoft.com/office/drawing/2014/main" val="20000"/>
                    </a:ext>
                  </a:extLst>
                </a:gridCol>
              </a:tblGrid>
              <a:tr h="425450">
                <a:tc>
                  <a:txBody>
                    <a:bodyPr/>
                    <a:lstStyle/>
                    <a:p>
                      <a:pPr>
                        <a:lnSpc>
                          <a:spcPct val="100000"/>
                        </a:lnSpc>
                      </a:pPr>
                      <a:endParaRPr sz="1800">
                        <a:latin typeface="Times New Roman"/>
                        <a:cs typeface="Times New Roman"/>
                      </a:endParaRPr>
                    </a:p>
                  </a:txBody>
                  <a:tcPr marL="0" marR="0" marT="0" marB="0">
                    <a:lnL w="12700">
                      <a:solidFill>
                        <a:srgbClr val="E64722"/>
                      </a:solidFill>
                      <a:prstDash val="sysDash"/>
                    </a:lnL>
                    <a:lnR w="12700">
                      <a:solidFill>
                        <a:srgbClr val="E64722"/>
                      </a:solidFill>
                      <a:prstDash val="sysDash"/>
                    </a:lnR>
                    <a:lnB w="28575">
                      <a:solidFill>
                        <a:srgbClr val="6F2F9F"/>
                      </a:solidFill>
                      <a:prstDash val="solid"/>
                    </a:lnB>
                  </a:tcPr>
                </a:tc>
                <a:extLst>
                  <a:ext uri="{0D108BD9-81ED-4DB2-BD59-A6C34878D82A}">
                    <a16:rowId xmlns:a16="http://schemas.microsoft.com/office/drawing/2014/main" val="10000"/>
                  </a:ext>
                </a:extLst>
              </a:tr>
              <a:tr h="1520825">
                <a:tc>
                  <a:txBody>
                    <a:bodyPr/>
                    <a:lstStyle/>
                    <a:p>
                      <a:pPr marL="370205">
                        <a:lnSpc>
                          <a:spcPct val="100000"/>
                        </a:lnSpc>
                        <a:spcBef>
                          <a:spcPts val="944"/>
                        </a:spcBef>
                      </a:pPr>
                      <a:r>
                        <a:rPr sz="1800" dirty="0">
                          <a:latin typeface="Cambria Math"/>
                          <a:cs typeface="Cambria Math"/>
                        </a:rPr>
                        <a:t>1</a:t>
                      </a:r>
                      <a:r>
                        <a:rPr sz="1950" baseline="27777" dirty="0">
                          <a:latin typeface="Cambria Math"/>
                          <a:cs typeface="Cambria Math"/>
                        </a:rPr>
                        <a:t>0</a:t>
                      </a:r>
                      <a:r>
                        <a:rPr sz="1950" spc="375" baseline="27777" dirty="0">
                          <a:latin typeface="Cambria Math"/>
                          <a:cs typeface="Cambria Math"/>
                        </a:rPr>
                        <a:t> </a:t>
                      </a:r>
                      <a:r>
                        <a:rPr sz="1800" spc="-20" dirty="0">
                          <a:latin typeface="Times New Roman"/>
                          <a:cs typeface="Times New Roman"/>
                        </a:rPr>
                        <a:t>Curve</a:t>
                      </a:r>
                      <a:endParaRPr sz="1800">
                        <a:latin typeface="Times New Roman"/>
                        <a:cs typeface="Times New Roman"/>
                      </a:endParaRPr>
                    </a:p>
                    <a:p>
                      <a:pPr>
                        <a:lnSpc>
                          <a:spcPct val="100000"/>
                        </a:lnSpc>
                        <a:spcBef>
                          <a:spcPts val="145"/>
                        </a:spcBef>
                      </a:pPr>
                      <a:endParaRPr sz="1800">
                        <a:latin typeface="Times New Roman"/>
                        <a:cs typeface="Times New Roman"/>
                      </a:endParaRPr>
                    </a:p>
                    <a:p>
                      <a:pPr marL="306070" algn="ctr">
                        <a:lnSpc>
                          <a:spcPct val="100000"/>
                        </a:lnSpc>
                      </a:pPr>
                      <a:r>
                        <a:rPr sz="1800" spc="-25" dirty="0">
                          <a:latin typeface="Times New Roman"/>
                          <a:cs typeface="Times New Roman"/>
                        </a:rPr>
                        <a:t>SFD</a:t>
                      </a:r>
                      <a:endParaRPr sz="1800">
                        <a:latin typeface="Times New Roman"/>
                        <a:cs typeface="Times New Roman"/>
                      </a:endParaRPr>
                    </a:p>
                  </a:txBody>
                  <a:tcPr marL="0" marR="0" marT="120014" marB="0">
                    <a:lnL w="12700">
                      <a:solidFill>
                        <a:srgbClr val="E64722"/>
                      </a:solidFill>
                      <a:prstDash val="sysDash"/>
                    </a:lnL>
                    <a:lnR w="12700">
                      <a:solidFill>
                        <a:srgbClr val="E64722"/>
                      </a:solidFill>
                      <a:prstDash val="sysDash"/>
                    </a:lnR>
                    <a:lnT w="28575">
                      <a:solidFill>
                        <a:srgbClr val="6F2F9F"/>
                      </a:solidFill>
                      <a:prstDash val="solid"/>
                    </a:lnT>
                    <a:lnB w="28575">
                      <a:solidFill>
                        <a:srgbClr val="00AF50"/>
                      </a:solidFill>
                      <a:prstDash val="solid"/>
                    </a:lnB>
                  </a:tcPr>
                </a:tc>
                <a:extLst>
                  <a:ext uri="{0D108BD9-81ED-4DB2-BD59-A6C34878D82A}">
                    <a16:rowId xmlns:a16="http://schemas.microsoft.com/office/drawing/2014/main" val="10001"/>
                  </a:ext>
                </a:extLst>
              </a:tr>
              <a:tr h="1588770">
                <a:tc>
                  <a:txBody>
                    <a:bodyPr/>
                    <a:lstStyle/>
                    <a:p>
                      <a:pPr marL="323215">
                        <a:lnSpc>
                          <a:spcPct val="100000"/>
                        </a:lnSpc>
                        <a:spcBef>
                          <a:spcPts val="1350"/>
                        </a:spcBef>
                      </a:pPr>
                      <a:r>
                        <a:rPr sz="1800" dirty="0">
                          <a:latin typeface="Cambria Math"/>
                          <a:cs typeface="Cambria Math"/>
                        </a:rPr>
                        <a:t>2</a:t>
                      </a:r>
                      <a:r>
                        <a:rPr sz="1950" baseline="27777" dirty="0">
                          <a:latin typeface="Cambria Math"/>
                          <a:cs typeface="Cambria Math"/>
                        </a:rPr>
                        <a:t>0</a:t>
                      </a:r>
                      <a:r>
                        <a:rPr sz="1950" spc="375" baseline="27777" dirty="0">
                          <a:latin typeface="Cambria Math"/>
                          <a:cs typeface="Cambria Math"/>
                        </a:rPr>
                        <a:t> </a:t>
                      </a:r>
                      <a:r>
                        <a:rPr sz="1800" spc="-20" dirty="0">
                          <a:latin typeface="Times New Roman"/>
                          <a:cs typeface="Times New Roman"/>
                        </a:rPr>
                        <a:t>Curve</a:t>
                      </a:r>
                      <a:endParaRPr sz="1800">
                        <a:latin typeface="Times New Roman"/>
                        <a:cs typeface="Times New Roman"/>
                      </a:endParaRPr>
                    </a:p>
                    <a:p>
                      <a:pPr>
                        <a:lnSpc>
                          <a:spcPct val="100000"/>
                        </a:lnSpc>
                        <a:spcBef>
                          <a:spcPts val="1240"/>
                        </a:spcBef>
                      </a:pPr>
                      <a:endParaRPr sz="1800">
                        <a:latin typeface="Times New Roman"/>
                        <a:cs typeface="Times New Roman"/>
                      </a:endParaRPr>
                    </a:p>
                    <a:p>
                      <a:pPr marL="306705" algn="ctr">
                        <a:lnSpc>
                          <a:spcPct val="100000"/>
                        </a:lnSpc>
                      </a:pPr>
                      <a:r>
                        <a:rPr sz="1800" spc="-25" dirty="0">
                          <a:latin typeface="Times New Roman"/>
                          <a:cs typeface="Times New Roman"/>
                        </a:rPr>
                        <a:t>BMD</a:t>
                      </a:r>
                      <a:endParaRPr sz="1800">
                        <a:latin typeface="Times New Roman"/>
                        <a:cs typeface="Times New Roman"/>
                      </a:endParaRPr>
                    </a:p>
                  </a:txBody>
                  <a:tcPr marL="0" marR="0" marT="171450" marB="0">
                    <a:lnL w="12700">
                      <a:solidFill>
                        <a:srgbClr val="E64722"/>
                      </a:solidFill>
                      <a:prstDash val="sysDash"/>
                    </a:lnL>
                    <a:lnR w="12700">
                      <a:solidFill>
                        <a:srgbClr val="E64722"/>
                      </a:solidFill>
                      <a:prstDash val="sysDash"/>
                    </a:lnR>
                    <a:lnT w="28575">
                      <a:solidFill>
                        <a:srgbClr val="00AF50"/>
                      </a:solidFill>
                      <a:prstDash val="solid"/>
                    </a:lnT>
                  </a:tcPr>
                </a:tc>
                <a:extLst>
                  <a:ext uri="{0D108BD9-81ED-4DB2-BD59-A6C34878D82A}">
                    <a16:rowId xmlns:a16="http://schemas.microsoft.com/office/drawing/2014/main" val="10002"/>
                  </a:ext>
                </a:extLst>
              </a:tr>
            </a:tbl>
          </a:graphicData>
        </a:graphic>
      </p:graphicFrame>
      <p:sp>
        <p:nvSpPr>
          <p:cNvPr id="97" name="Slide Number Placeholder 96"/>
          <p:cNvSpPr>
            <a:spLocks noGrp="1"/>
          </p:cNvSpPr>
          <p:nvPr>
            <p:ph type="sldNum" sz="quarter" idx="7"/>
          </p:nvPr>
        </p:nvSpPr>
        <p:spPr>
          <a:xfrm>
            <a:off x="8775954" y="6377984"/>
            <a:ext cx="2803430" cy="276999"/>
          </a:xfrm>
          <a:prstGeom prst="rect">
            <a:avLst/>
          </a:prstGeom>
        </p:spPr>
        <p:txBody>
          <a:bodyPr wrap="square" lIns="0" tIns="0" rIns="0" bIns="0">
            <a:spAutoFit/>
          </a:bodyPr>
          <a:lstStyle>
            <a:defPPr>
              <a:defRPr lang="en-US"/>
            </a:defPPr>
            <a:lvl1pPr marL="0" algn="r" defTabSz="914293" rtl="0" eaLnBrk="1" latinLnBrk="0" hangingPunct="1">
              <a:defRPr sz="1800" kern="1200">
                <a:solidFill>
                  <a:schemeClr val="tx1">
                    <a:tint val="75000"/>
                  </a:schemeClr>
                </a:solidFill>
                <a:latin typeface="+mn-lt"/>
                <a:ea typeface="+mn-ea"/>
                <a:cs typeface="+mn-cs"/>
              </a:defRPr>
            </a:lvl1pPr>
            <a:lvl2pPr marL="457146" algn="l" defTabSz="914293" rtl="0" eaLnBrk="1" latinLnBrk="0" hangingPunct="1">
              <a:defRPr sz="1800" kern="1200">
                <a:solidFill>
                  <a:schemeClr val="tx1"/>
                </a:solidFill>
                <a:latin typeface="+mn-lt"/>
                <a:ea typeface="+mn-ea"/>
                <a:cs typeface="+mn-cs"/>
              </a:defRPr>
            </a:lvl2pPr>
            <a:lvl3pPr marL="914293" algn="l" defTabSz="914293" rtl="0" eaLnBrk="1" latinLnBrk="0" hangingPunct="1">
              <a:defRPr sz="1800" kern="1200">
                <a:solidFill>
                  <a:schemeClr val="tx1"/>
                </a:solidFill>
                <a:latin typeface="+mn-lt"/>
                <a:ea typeface="+mn-ea"/>
                <a:cs typeface="+mn-cs"/>
              </a:defRPr>
            </a:lvl3pPr>
            <a:lvl4pPr marL="1371440" algn="l" defTabSz="914293" rtl="0" eaLnBrk="1" latinLnBrk="0" hangingPunct="1">
              <a:defRPr sz="1800" kern="1200">
                <a:solidFill>
                  <a:schemeClr val="tx1"/>
                </a:solidFill>
                <a:latin typeface="+mn-lt"/>
                <a:ea typeface="+mn-ea"/>
                <a:cs typeface="+mn-cs"/>
              </a:defRPr>
            </a:lvl4pPr>
            <a:lvl5pPr marL="1828587" algn="l" defTabSz="914293" rtl="0" eaLnBrk="1" latinLnBrk="0" hangingPunct="1">
              <a:defRPr sz="1800" kern="1200">
                <a:solidFill>
                  <a:schemeClr val="tx1"/>
                </a:solidFill>
                <a:latin typeface="+mn-lt"/>
                <a:ea typeface="+mn-ea"/>
                <a:cs typeface="+mn-cs"/>
              </a:defRPr>
            </a:lvl5pPr>
            <a:lvl6pPr marL="2285733" algn="l" defTabSz="914293" rtl="0" eaLnBrk="1" latinLnBrk="0" hangingPunct="1">
              <a:defRPr sz="1800" kern="1200">
                <a:solidFill>
                  <a:schemeClr val="tx1"/>
                </a:solidFill>
                <a:latin typeface="+mn-lt"/>
                <a:ea typeface="+mn-ea"/>
                <a:cs typeface="+mn-cs"/>
              </a:defRPr>
            </a:lvl6pPr>
            <a:lvl7pPr marL="2742880" algn="l" defTabSz="914293" rtl="0" eaLnBrk="1" latinLnBrk="0" hangingPunct="1">
              <a:defRPr sz="1800" kern="1200">
                <a:solidFill>
                  <a:schemeClr val="tx1"/>
                </a:solidFill>
                <a:latin typeface="+mn-lt"/>
                <a:ea typeface="+mn-ea"/>
                <a:cs typeface="+mn-cs"/>
              </a:defRPr>
            </a:lvl7pPr>
            <a:lvl8pPr marL="3200026" algn="l" defTabSz="914293" rtl="0" eaLnBrk="1" latinLnBrk="0" hangingPunct="1">
              <a:defRPr sz="1800" kern="1200">
                <a:solidFill>
                  <a:schemeClr val="tx1"/>
                </a:solidFill>
                <a:latin typeface="+mn-lt"/>
                <a:ea typeface="+mn-ea"/>
                <a:cs typeface="+mn-cs"/>
              </a:defRPr>
            </a:lvl8pPr>
            <a:lvl9pPr marL="3657173" algn="l" defTabSz="914293" rtl="0" eaLnBrk="1" latinLnBrk="0" hangingPunct="1">
              <a:defRPr sz="1800" kern="1200">
                <a:solidFill>
                  <a:schemeClr val="tx1"/>
                </a:solidFill>
                <a:latin typeface="+mn-lt"/>
                <a:ea typeface="+mn-ea"/>
                <a:cs typeface="+mn-cs"/>
              </a:defRPr>
            </a:lvl9pPr>
          </a:lstStyle>
          <a:p>
            <a:fld id="{B6F15528-21DE-4FAA-801E-634DDDAF4B2B}" type="slidenum">
              <a:rPr lang="en-US" smtClean="0">
                <a:solidFill>
                  <a:prstClr val="black">
                    <a:tint val="75000"/>
                  </a:prstClr>
                </a:solidFill>
              </a:rPr>
              <a:pPr/>
              <a:t>48</a:t>
            </a:fld>
            <a:endParaRPr lang="en-US">
              <a:solidFill>
                <a:prstClr val="black">
                  <a:tint val="75000"/>
                </a:prstClr>
              </a:solidFill>
            </a:endParaRPr>
          </a:p>
        </p:txBody>
      </p:sp>
    </p:spTree>
    <p:extLst>
      <p:ext uri="{BB962C8B-B14F-4D97-AF65-F5344CB8AC3E}">
        <p14:creationId xmlns:p14="http://schemas.microsoft.com/office/powerpoint/2010/main" val="51344421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663843" y="85190"/>
            <a:ext cx="9862156" cy="2044149"/>
          </a:xfrm>
          <a:prstGeom prst="rect">
            <a:avLst/>
          </a:prstGeom>
        </p:spPr>
        <p:txBody>
          <a:bodyPr vert="horz" wrap="square" lIns="0" tIns="12700" rIns="0" bIns="0" rtlCol="0" anchor="ctr">
            <a:spAutoFit/>
          </a:bodyPr>
          <a:lstStyle/>
          <a:p>
            <a:pPr marL="12700" marR="5080">
              <a:lnSpc>
                <a:spcPct val="100000"/>
              </a:lnSpc>
              <a:spcBef>
                <a:spcPts val="100"/>
              </a:spcBef>
            </a:pPr>
            <a:r>
              <a:rPr spc="-10" dirty="0">
                <a:solidFill>
                  <a:srgbClr val="00AF50"/>
                </a:solidFill>
              </a:rPr>
              <a:t>Problem-</a:t>
            </a:r>
            <a:r>
              <a:rPr dirty="0">
                <a:solidFill>
                  <a:srgbClr val="00AF50"/>
                </a:solidFill>
              </a:rPr>
              <a:t>6:</a:t>
            </a:r>
            <a:r>
              <a:rPr spc="225" dirty="0">
                <a:solidFill>
                  <a:srgbClr val="00AF50"/>
                </a:solidFill>
              </a:rPr>
              <a:t> </a:t>
            </a:r>
            <a:r>
              <a:rPr dirty="0"/>
              <a:t>Find</a:t>
            </a:r>
            <a:r>
              <a:rPr spc="225" dirty="0"/>
              <a:t> </a:t>
            </a:r>
            <a:r>
              <a:rPr dirty="0"/>
              <a:t>the</a:t>
            </a:r>
            <a:r>
              <a:rPr spc="235" dirty="0"/>
              <a:t> </a:t>
            </a:r>
            <a:r>
              <a:rPr dirty="0"/>
              <a:t>SFD</a:t>
            </a:r>
            <a:r>
              <a:rPr spc="229" dirty="0"/>
              <a:t> </a:t>
            </a:r>
            <a:r>
              <a:rPr dirty="0"/>
              <a:t>(Shear</a:t>
            </a:r>
            <a:r>
              <a:rPr spc="229" dirty="0"/>
              <a:t> </a:t>
            </a:r>
            <a:r>
              <a:rPr dirty="0"/>
              <a:t>Force</a:t>
            </a:r>
            <a:r>
              <a:rPr spc="225" dirty="0"/>
              <a:t> </a:t>
            </a:r>
            <a:r>
              <a:rPr dirty="0"/>
              <a:t>Diagram)</a:t>
            </a:r>
            <a:r>
              <a:rPr spc="229" dirty="0"/>
              <a:t> </a:t>
            </a:r>
            <a:r>
              <a:rPr dirty="0"/>
              <a:t>&amp;</a:t>
            </a:r>
            <a:r>
              <a:rPr spc="229" dirty="0"/>
              <a:t> </a:t>
            </a:r>
            <a:r>
              <a:rPr dirty="0"/>
              <a:t>BMD</a:t>
            </a:r>
            <a:r>
              <a:rPr spc="229" dirty="0"/>
              <a:t> </a:t>
            </a:r>
            <a:r>
              <a:rPr dirty="0"/>
              <a:t>(Bending</a:t>
            </a:r>
            <a:r>
              <a:rPr spc="235" dirty="0"/>
              <a:t> </a:t>
            </a:r>
            <a:r>
              <a:rPr spc="-10" dirty="0"/>
              <a:t>Moment </a:t>
            </a:r>
            <a:r>
              <a:rPr dirty="0"/>
              <a:t>Diagram)</a:t>
            </a:r>
            <a:r>
              <a:rPr spc="-15" dirty="0"/>
              <a:t> </a:t>
            </a:r>
            <a:r>
              <a:rPr dirty="0"/>
              <a:t>of</a:t>
            </a:r>
            <a:r>
              <a:rPr spc="-5" dirty="0"/>
              <a:t> </a:t>
            </a:r>
            <a:r>
              <a:rPr dirty="0"/>
              <a:t>the</a:t>
            </a:r>
            <a:r>
              <a:rPr spc="-15" dirty="0"/>
              <a:t> </a:t>
            </a:r>
            <a:r>
              <a:rPr dirty="0"/>
              <a:t>following</a:t>
            </a:r>
            <a:r>
              <a:rPr spc="-15" dirty="0"/>
              <a:t> </a:t>
            </a:r>
            <a:r>
              <a:rPr spc="-10" dirty="0"/>
              <a:t>beam.</a:t>
            </a:r>
          </a:p>
        </p:txBody>
      </p:sp>
      <p:sp>
        <p:nvSpPr>
          <p:cNvPr id="3" name="object 3"/>
          <p:cNvSpPr txBox="1"/>
          <p:nvPr/>
        </p:nvSpPr>
        <p:spPr>
          <a:xfrm>
            <a:off x="5497989" y="2654070"/>
            <a:ext cx="262186" cy="289823"/>
          </a:xfrm>
          <a:prstGeom prst="rect">
            <a:avLst/>
          </a:prstGeom>
        </p:spPr>
        <p:txBody>
          <a:bodyPr vert="horz" wrap="square" lIns="0" tIns="12700" rIns="0" bIns="0" rtlCol="0">
            <a:spAutoFit/>
          </a:bodyPr>
          <a:lstStyle/>
          <a:p>
            <a:pPr marL="38100">
              <a:spcBef>
                <a:spcPts val="100"/>
              </a:spcBef>
            </a:pPr>
            <a:r>
              <a:rPr sz="2700" kern="0" spc="44" baseline="-20061" dirty="0">
                <a:solidFill>
                  <a:sysClr val="windowText" lastClr="000000"/>
                </a:solidFill>
                <a:latin typeface="Cambria Math"/>
                <a:cs typeface="Cambria Math"/>
              </a:rPr>
              <a:t>5</a:t>
            </a:r>
            <a:r>
              <a:rPr sz="1300" kern="0" spc="30" dirty="0">
                <a:solidFill>
                  <a:sysClr val="windowText" lastClr="000000"/>
                </a:solidFill>
                <a:latin typeface="Cambria Math"/>
                <a:cs typeface="Cambria Math"/>
              </a:rPr>
              <a:t>′</a:t>
            </a:r>
            <a:endParaRPr sz="1300" kern="0">
              <a:solidFill>
                <a:sysClr val="windowText" lastClr="000000"/>
              </a:solidFill>
              <a:latin typeface="Cambria Math"/>
              <a:cs typeface="Cambria Math"/>
            </a:endParaRPr>
          </a:p>
        </p:txBody>
      </p:sp>
      <p:grpSp>
        <p:nvGrpSpPr>
          <p:cNvPr id="4" name="object 4"/>
          <p:cNvGrpSpPr/>
          <p:nvPr/>
        </p:nvGrpSpPr>
        <p:grpSpPr>
          <a:xfrm>
            <a:off x="4250156" y="2404846"/>
            <a:ext cx="2837711" cy="607060"/>
            <a:chOff x="4249673" y="2404846"/>
            <a:chExt cx="2838450" cy="607060"/>
          </a:xfrm>
        </p:grpSpPr>
        <p:pic>
          <p:nvPicPr>
            <p:cNvPr id="5" name="object 5"/>
            <p:cNvPicPr/>
            <p:nvPr/>
          </p:nvPicPr>
          <p:blipFill>
            <a:blip r:embed="rId2" cstate="print"/>
            <a:stretch>
              <a:fillRect/>
            </a:stretch>
          </p:blipFill>
          <p:spPr>
            <a:xfrm>
              <a:off x="4459223" y="2609107"/>
              <a:ext cx="2628900" cy="92690"/>
            </a:xfrm>
            <a:prstGeom prst="rect">
              <a:avLst/>
            </a:prstGeom>
          </p:spPr>
        </p:pic>
        <p:sp>
          <p:nvSpPr>
            <p:cNvPr id="6" name="object 6"/>
            <p:cNvSpPr/>
            <p:nvPr/>
          </p:nvSpPr>
          <p:spPr>
            <a:xfrm>
              <a:off x="4509134" y="2633853"/>
              <a:ext cx="2536190" cy="0"/>
            </a:xfrm>
            <a:custGeom>
              <a:avLst/>
              <a:gdLst/>
              <a:ahLst/>
              <a:cxnLst/>
              <a:rect l="l" t="t" r="r" b="b"/>
              <a:pathLst>
                <a:path w="2536190">
                  <a:moveTo>
                    <a:pt x="2535809" y="0"/>
                  </a:moveTo>
                  <a:lnTo>
                    <a:pt x="0" y="0"/>
                  </a:lnTo>
                </a:path>
              </a:pathLst>
            </a:custGeom>
            <a:ln w="22098">
              <a:solidFill>
                <a:srgbClr val="000000"/>
              </a:solidFill>
            </a:ln>
          </p:spPr>
          <p:txBody>
            <a:bodyPr wrap="square" lIns="0" tIns="0" rIns="0" bIns="0" rtlCol="0"/>
            <a:lstStyle/>
            <a:p>
              <a:endParaRPr kern="0">
                <a:solidFill>
                  <a:sysClr val="windowText" lastClr="000000"/>
                </a:solidFill>
              </a:endParaRPr>
            </a:p>
          </p:txBody>
        </p:sp>
        <p:pic>
          <p:nvPicPr>
            <p:cNvPr id="7" name="object 7"/>
            <p:cNvPicPr/>
            <p:nvPr/>
          </p:nvPicPr>
          <p:blipFill>
            <a:blip r:embed="rId3" cstate="print"/>
            <a:stretch>
              <a:fillRect/>
            </a:stretch>
          </p:blipFill>
          <p:spPr>
            <a:xfrm>
              <a:off x="4459223" y="2404846"/>
              <a:ext cx="92692" cy="498373"/>
            </a:xfrm>
            <a:prstGeom prst="rect">
              <a:avLst/>
            </a:prstGeom>
          </p:spPr>
        </p:pic>
        <p:sp>
          <p:nvSpPr>
            <p:cNvPr id="8" name="object 8"/>
            <p:cNvSpPr/>
            <p:nvPr/>
          </p:nvSpPr>
          <p:spPr>
            <a:xfrm>
              <a:off x="4509134" y="2429637"/>
              <a:ext cx="0" cy="405130"/>
            </a:xfrm>
            <a:custGeom>
              <a:avLst/>
              <a:gdLst/>
              <a:ahLst/>
              <a:cxnLst/>
              <a:rect l="l" t="t" r="r" b="b"/>
              <a:pathLst>
                <a:path h="405130">
                  <a:moveTo>
                    <a:pt x="0" y="0"/>
                  </a:moveTo>
                  <a:lnTo>
                    <a:pt x="0" y="404749"/>
                  </a:lnTo>
                </a:path>
              </a:pathLst>
            </a:custGeom>
            <a:ln w="22098">
              <a:solidFill>
                <a:srgbClr val="000000"/>
              </a:solidFill>
            </a:ln>
          </p:spPr>
          <p:txBody>
            <a:bodyPr wrap="square" lIns="0" tIns="0" rIns="0" bIns="0" rtlCol="0"/>
            <a:lstStyle/>
            <a:p>
              <a:endParaRPr kern="0">
                <a:solidFill>
                  <a:sysClr val="windowText" lastClr="000000"/>
                </a:solidFill>
              </a:endParaRPr>
            </a:p>
          </p:txBody>
        </p:sp>
        <p:pic>
          <p:nvPicPr>
            <p:cNvPr id="9" name="object 9"/>
            <p:cNvPicPr/>
            <p:nvPr/>
          </p:nvPicPr>
          <p:blipFill>
            <a:blip r:embed="rId4" cstate="print"/>
            <a:stretch>
              <a:fillRect/>
            </a:stretch>
          </p:blipFill>
          <p:spPr>
            <a:xfrm>
              <a:off x="4249673" y="2404846"/>
              <a:ext cx="302640" cy="201828"/>
            </a:xfrm>
            <a:prstGeom prst="rect">
              <a:avLst/>
            </a:prstGeom>
          </p:spPr>
        </p:pic>
        <p:sp>
          <p:nvSpPr>
            <p:cNvPr id="10" name="object 10"/>
            <p:cNvSpPr/>
            <p:nvPr/>
          </p:nvSpPr>
          <p:spPr>
            <a:xfrm>
              <a:off x="4299584" y="2429637"/>
              <a:ext cx="209550" cy="108585"/>
            </a:xfrm>
            <a:custGeom>
              <a:avLst/>
              <a:gdLst/>
              <a:ahLst/>
              <a:cxnLst/>
              <a:rect l="l" t="t" r="r" b="b"/>
              <a:pathLst>
                <a:path w="209550" h="108585">
                  <a:moveTo>
                    <a:pt x="209550" y="0"/>
                  </a:moveTo>
                  <a:lnTo>
                    <a:pt x="0" y="108585"/>
                  </a:lnTo>
                </a:path>
              </a:pathLst>
            </a:custGeom>
            <a:ln w="22098">
              <a:solidFill>
                <a:srgbClr val="000000"/>
              </a:solidFill>
            </a:ln>
          </p:spPr>
          <p:txBody>
            <a:bodyPr wrap="square" lIns="0" tIns="0" rIns="0" bIns="0" rtlCol="0"/>
            <a:lstStyle/>
            <a:p>
              <a:endParaRPr kern="0">
                <a:solidFill>
                  <a:sysClr val="windowText" lastClr="000000"/>
                </a:solidFill>
              </a:endParaRPr>
            </a:p>
          </p:txBody>
        </p:sp>
        <p:pic>
          <p:nvPicPr>
            <p:cNvPr id="11" name="object 11"/>
            <p:cNvPicPr/>
            <p:nvPr/>
          </p:nvPicPr>
          <p:blipFill>
            <a:blip r:embed="rId4" cstate="print"/>
            <a:stretch>
              <a:fillRect/>
            </a:stretch>
          </p:blipFill>
          <p:spPr>
            <a:xfrm>
              <a:off x="4249673" y="2809468"/>
              <a:ext cx="302640" cy="201828"/>
            </a:xfrm>
            <a:prstGeom prst="rect">
              <a:avLst/>
            </a:prstGeom>
          </p:spPr>
        </p:pic>
        <p:sp>
          <p:nvSpPr>
            <p:cNvPr id="12" name="object 12"/>
            <p:cNvSpPr/>
            <p:nvPr/>
          </p:nvSpPr>
          <p:spPr>
            <a:xfrm>
              <a:off x="4299584" y="2834259"/>
              <a:ext cx="209550" cy="108585"/>
            </a:xfrm>
            <a:custGeom>
              <a:avLst/>
              <a:gdLst/>
              <a:ahLst/>
              <a:cxnLst/>
              <a:rect l="l" t="t" r="r" b="b"/>
              <a:pathLst>
                <a:path w="209550" h="108585">
                  <a:moveTo>
                    <a:pt x="209550" y="0"/>
                  </a:moveTo>
                  <a:lnTo>
                    <a:pt x="0" y="108585"/>
                  </a:lnTo>
                </a:path>
              </a:pathLst>
            </a:custGeom>
            <a:ln w="22098">
              <a:solidFill>
                <a:srgbClr val="000000"/>
              </a:solidFill>
            </a:ln>
          </p:spPr>
          <p:txBody>
            <a:bodyPr wrap="square" lIns="0" tIns="0" rIns="0" bIns="0" rtlCol="0"/>
            <a:lstStyle/>
            <a:p>
              <a:endParaRPr kern="0">
                <a:solidFill>
                  <a:sysClr val="windowText" lastClr="000000"/>
                </a:solidFill>
              </a:endParaRPr>
            </a:p>
          </p:txBody>
        </p:sp>
        <p:pic>
          <p:nvPicPr>
            <p:cNvPr id="13" name="object 13"/>
            <p:cNvPicPr/>
            <p:nvPr/>
          </p:nvPicPr>
          <p:blipFill>
            <a:blip r:embed="rId4" cstate="print"/>
            <a:stretch>
              <a:fillRect/>
            </a:stretch>
          </p:blipFill>
          <p:spPr>
            <a:xfrm>
              <a:off x="4249673" y="2607538"/>
              <a:ext cx="302640" cy="201828"/>
            </a:xfrm>
            <a:prstGeom prst="rect">
              <a:avLst/>
            </a:prstGeom>
          </p:spPr>
        </p:pic>
        <p:sp>
          <p:nvSpPr>
            <p:cNvPr id="14" name="object 14"/>
            <p:cNvSpPr/>
            <p:nvPr/>
          </p:nvSpPr>
          <p:spPr>
            <a:xfrm>
              <a:off x="4299584" y="2632329"/>
              <a:ext cx="209550" cy="108585"/>
            </a:xfrm>
            <a:custGeom>
              <a:avLst/>
              <a:gdLst/>
              <a:ahLst/>
              <a:cxnLst/>
              <a:rect l="l" t="t" r="r" b="b"/>
              <a:pathLst>
                <a:path w="209550" h="108585">
                  <a:moveTo>
                    <a:pt x="209550" y="0"/>
                  </a:moveTo>
                  <a:lnTo>
                    <a:pt x="0" y="108585"/>
                  </a:lnTo>
                </a:path>
              </a:pathLst>
            </a:custGeom>
            <a:ln w="22098">
              <a:solidFill>
                <a:srgbClr val="000000"/>
              </a:solidFill>
            </a:ln>
          </p:spPr>
          <p:txBody>
            <a:bodyPr wrap="square" lIns="0" tIns="0" rIns="0" bIns="0" rtlCol="0"/>
            <a:lstStyle/>
            <a:p>
              <a:endParaRPr kern="0">
                <a:solidFill>
                  <a:sysClr val="windowText" lastClr="000000"/>
                </a:solidFill>
              </a:endParaRPr>
            </a:p>
          </p:txBody>
        </p:sp>
      </p:grpSp>
      <p:sp>
        <p:nvSpPr>
          <p:cNvPr id="15" name="object 15"/>
          <p:cNvSpPr txBox="1"/>
          <p:nvPr/>
        </p:nvSpPr>
        <p:spPr>
          <a:xfrm>
            <a:off x="4413942" y="1963420"/>
            <a:ext cx="190450" cy="299720"/>
          </a:xfrm>
          <a:prstGeom prst="rect">
            <a:avLst/>
          </a:prstGeom>
        </p:spPr>
        <p:txBody>
          <a:bodyPr vert="horz" wrap="square" lIns="0" tIns="12700" rIns="0" bIns="0" rtlCol="0">
            <a:spAutoFit/>
          </a:bodyPr>
          <a:lstStyle/>
          <a:p>
            <a:pPr marL="12700">
              <a:spcBef>
                <a:spcPts val="100"/>
              </a:spcBef>
            </a:pPr>
            <a:r>
              <a:rPr kern="0" spc="-50" dirty="0">
                <a:solidFill>
                  <a:sysClr val="windowText" lastClr="000000"/>
                </a:solidFill>
                <a:latin typeface="Times New Roman"/>
                <a:cs typeface="Times New Roman"/>
              </a:rPr>
              <a:t>A</a:t>
            </a:r>
            <a:endParaRPr kern="0">
              <a:solidFill>
                <a:sysClr val="windowText" lastClr="000000"/>
              </a:solidFill>
              <a:latin typeface="Times New Roman"/>
              <a:cs typeface="Times New Roman"/>
            </a:endParaRPr>
          </a:p>
        </p:txBody>
      </p:sp>
      <p:grpSp>
        <p:nvGrpSpPr>
          <p:cNvPr id="16" name="object 16"/>
          <p:cNvGrpSpPr/>
          <p:nvPr/>
        </p:nvGrpSpPr>
        <p:grpSpPr>
          <a:xfrm>
            <a:off x="4394135" y="2282971"/>
            <a:ext cx="2759626" cy="483870"/>
            <a:chOff x="4393691" y="2282971"/>
            <a:chExt cx="2760345" cy="483870"/>
          </a:xfrm>
        </p:grpSpPr>
        <p:pic>
          <p:nvPicPr>
            <p:cNvPr id="17" name="object 17"/>
            <p:cNvPicPr/>
            <p:nvPr/>
          </p:nvPicPr>
          <p:blipFill>
            <a:blip r:embed="rId5" cstate="print"/>
            <a:stretch>
              <a:fillRect/>
            </a:stretch>
          </p:blipFill>
          <p:spPr>
            <a:xfrm>
              <a:off x="6929627" y="2282977"/>
              <a:ext cx="224091" cy="474700"/>
            </a:xfrm>
            <a:prstGeom prst="rect">
              <a:avLst/>
            </a:prstGeom>
          </p:spPr>
        </p:pic>
        <p:sp>
          <p:nvSpPr>
            <p:cNvPr id="18" name="object 18"/>
            <p:cNvSpPr/>
            <p:nvPr/>
          </p:nvSpPr>
          <p:spPr>
            <a:xfrm>
              <a:off x="7006970" y="2296668"/>
              <a:ext cx="76200" cy="327660"/>
            </a:xfrm>
            <a:custGeom>
              <a:avLst/>
              <a:gdLst/>
              <a:ahLst/>
              <a:cxnLst/>
              <a:rect l="l" t="t" r="r" b="b"/>
              <a:pathLst>
                <a:path w="76200" h="327660">
                  <a:moveTo>
                    <a:pt x="27050" y="251079"/>
                  </a:moveTo>
                  <a:lnTo>
                    <a:pt x="0" y="251079"/>
                  </a:lnTo>
                  <a:lnTo>
                    <a:pt x="38100" y="327279"/>
                  </a:lnTo>
                  <a:lnTo>
                    <a:pt x="64325" y="274828"/>
                  </a:lnTo>
                  <a:lnTo>
                    <a:pt x="32003" y="274828"/>
                  </a:lnTo>
                  <a:lnTo>
                    <a:pt x="27050" y="269875"/>
                  </a:lnTo>
                  <a:lnTo>
                    <a:pt x="27050" y="251079"/>
                  </a:lnTo>
                  <a:close/>
                </a:path>
                <a:path w="76200" h="327660">
                  <a:moveTo>
                    <a:pt x="44196" y="0"/>
                  </a:moveTo>
                  <a:lnTo>
                    <a:pt x="32003" y="0"/>
                  </a:lnTo>
                  <a:lnTo>
                    <a:pt x="27050" y="4953"/>
                  </a:lnTo>
                  <a:lnTo>
                    <a:pt x="27050" y="269875"/>
                  </a:lnTo>
                  <a:lnTo>
                    <a:pt x="32003" y="274828"/>
                  </a:lnTo>
                  <a:lnTo>
                    <a:pt x="44196" y="274828"/>
                  </a:lnTo>
                  <a:lnTo>
                    <a:pt x="49149" y="269875"/>
                  </a:lnTo>
                  <a:lnTo>
                    <a:pt x="49149" y="4953"/>
                  </a:lnTo>
                  <a:lnTo>
                    <a:pt x="44196" y="0"/>
                  </a:lnTo>
                  <a:close/>
                </a:path>
                <a:path w="76200" h="327660">
                  <a:moveTo>
                    <a:pt x="76200" y="251079"/>
                  </a:moveTo>
                  <a:lnTo>
                    <a:pt x="49149" y="251079"/>
                  </a:lnTo>
                  <a:lnTo>
                    <a:pt x="49149" y="269875"/>
                  </a:lnTo>
                  <a:lnTo>
                    <a:pt x="44196" y="274828"/>
                  </a:lnTo>
                  <a:lnTo>
                    <a:pt x="64325" y="274828"/>
                  </a:lnTo>
                  <a:lnTo>
                    <a:pt x="76200" y="251079"/>
                  </a:lnTo>
                  <a:close/>
                </a:path>
              </a:pathLst>
            </a:custGeom>
            <a:solidFill>
              <a:srgbClr val="000000"/>
            </a:solidFill>
          </p:spPr>
          <p:txBody>
            <a:bodyPr wrap="square" lIns="0" tIns="0" rIns="0" bIns="0" rtlCol="0"/>
            <a:lstStyle/>
            <a:p>
              <a:endParaRPr kern="0">
                <a:solidFill>
                  <a:sysClr val="windowText" lastClr="000000"/>
                </a:solidFill>
              </a:endParaRPr>
            </a:p>
          </p:txBody>
        </p:sp>
        <p:pic>
          <p:nvPicPr>
            <p:cNvPr id="19" name="object 19"/>
            <p:cNvPicPr/>
            <p:nvPr/>
          </p:nvPicPr>
          <p:blipFill>
            <a:blip r:embed="rId5" cstate="print"/>
            <a:stretch>
              <a:fillRect/>
            </a:stretch>
          </p:blipFill>
          <p:spPr>
            <a:xfrm>
              <a:off x="6564629" y="2292121"/>
              <a:ext cx="224091" cy="474700"/>
            </a:xfrm>
            <a:prstGeom prst="rect">
              <a:avLst/>
            </a:prstGeom>
          </p:spPr>
        </p:pic>
        <p:sp>
          <p:nvSpPr>
            <p:cNvPr id="20" name="object 20"/>
            <p:cNvSpPr/>
            <p:nvPr/>
          </p:nvSpPr>
          <p:spPr>
            <a:xfrm>
              <a:off x="6641972" y="2305812"/>
              <a:ext cx="76200" cy="327660"/>
            </a:xfrm>
            <a:custGeom>
              <a:avLst/>
              <a:gdLst/>
              <a:ahLst/>
              <a:cxnLst/>
              <a:rect l="l" t="t" r="r" b="b"/>
              <a:pathLst>
                <a:path w="76200" h="327660">
                  <a:moveTo>
                    <a:pt x="27050" y="251078"/>
                  </a:moveTo>
                  <a:lnTo>
                    <a:pt x="0" y="251078"/>
                  </a:lnTo>
                  <a:lnTo>
                    <a:pt x="38100" y="327278"/>
                  </a:lnTo>
                  <a:lnTo>
                    <a:pt x="64325" y="274827"/>
                  </a:lnTo>
                  <a:lnTo>
                    <a:pt x="32003" y="274827"/>
                  </a:lnTo>
                  <a:lnTo>
                    <a:pt x="27050" y="269875"/>
                  </a:lnTo>
                  <a:lnTo>
                    <a:pt x="27050" y="251078"/>
                  </a:lnTo>
                  <a:close/>
                </a:path>
                <a:path w="76200" h="327660">
                  <a:moveTo>
                    <a:pt x="44196" y="0"/>
                  </a:moveTo>
                  <a:lnTo>
                    <a:pt x="32003" y="0"/>
                  </a:lnTo>
                  <a:lnTo>
                    <a:pt x="27050" y="4952"/>
                  </a:lnTo>
                  <a:lnTo>
                    <a:pt x="27050" y="269875"/>
                  </a:lnTo>
                  <a:lnTo>
                    <a:pt x="32003" y="274827"/>
                  </a:lnTo>
                  <a:lnTo>
                    <a:pt x="44196" y="274827"/>
                  </a:lnTo>
                  <a:lnTo>
                    <a:pt x="49149" y="269875"/>
                  </a:lnTo>
                  <a:lnTo>
                    <a:pt x="49149" y="4952"/>
                  </a:lnTo>
                  <a:lnTo>
                    <a:pt x="44196" y="0"/>
                  </a:lnTo>
                  <a:close/>
                </a:path>
                <a:path w="76200" h="327660">
                  <a:moveTo>
                    <a:pt x="76200" y="251078"/>
                  </a:moveTo>
                  <a:lnTo>
                    <a:pt x="49149" y="251078"/>
                  </a:lnTo>
                  <a:lnTo>
                    <a:pt x="49149" y="269875"/>
                  </a:lnTo>
                  <a:lnTo>
                    <a:pt x="44196" y="274827"/>
                  </a:lnTo>
                  <a:lnTo>
                    <a:pt x="64325" y="274827"/>
                  </a:lnTo>
                  <a:lnTo>
                    <a:pt x="76200" y="251078"/>
                  </a:lnTo>
                  <a:close/>
                </a:path>
              </a:pathLst>
            </a:custGeom>
            <a:solidFill>
              <a:srgbClr val="000000"/>
            </a:solidFill>
          </p:spPr>
          <p:txBody>
            <a:bodyPr wrap="square" lIns="0" tIns="0" rIns="0" bIns="0" rtlCol="0"/>
            <a:lstStyle/>
            <a:p>
              <a:endParaRPr kern="0">
                <a:solidFill>
                  <a:sysClr val="windowText" lastClr="000000"/>
                </a:solidFill>
              </a:endParaRPr>
            </a:p>
          </p:txBody>
        </p:sp>
        <p:pic>
          <p:nvPicPr>
            <p:cNvPr id="21" name="object 21"/>
            <p:cNvPicPr/>
            <p:nvPr/>
          </p:nvPicPr>
          <p:blipFill>
            <a:blip r:embed="rId5" cstate="print"/>
            <a:stretch>
              <a:fillRect/>
            </a:stretch>
          </p:blipFill>
          <p:spPr>
            <a:xfrm>
              <a:off x="6198869" y="2289073"/>
              <a:ext cx="224091" cy="474700"/>
            </a:xfrm>
            <a:prstGeom prst="rect">
              <a:avLst/>
            </a:prstGeom>
          </p:spPr>
        </p:pic>
        <p:sp>
          <p:nvSpPr>
            <p:cNvPr id="22" name="object 22"/>
            <p:cNvSpPr/>
            <p:nvPr/>
          </p:nvSpPr>
          <p:spPr>
            <a:xfrm>
              <a:off x="6276212" y="2302764"/>
              <a:ext cx="76200" cy="327660"/>
            </a:xfrm>
            <a:custGeom>
              <a:avLst/>
              <a:gdLst/>
              <a:ahLst/>
              <a:cxnLst/>
              <a:rect l="l" t="t" r="r" b="b"/>
              <a:pathLst>
                <a:path w="76200" h="327660">
                  <a:moveTo>
                    <a:pt x="27050" y="251078"/>
                  </a:moveTo>
                  <a:lnTo>
                    <a:pt x="0" y="251078"/>
                  </a:lnTo>
                  <a:lnTo>
                    <a:pt x="38100" y="327278"/>
                  </a:lnTo>
                  <a:lnTo>
                    <a:pt x="64325" y="274827"/>
                  </a:lnTo>
                  <a:lnTo>
                    <a:pt x="32003" y="274827"/>
                  </a:lnTo>
                  <a:lnTo>
                    <a:pt x="27050" y="269875"/>
                  </a:lnTo>
                  <a:lnTo>
                    <a:pt x="27050" y="251078"/>
                  </a:lnTo>
                  <a:close/>
                </a:path>
                <a:path w="76200" h="327660">
                  <a:moveTo>
                    <a:pt x="44196" y="0"/>
                  </a:moveTo>
                  <a:lnTo>
                    <a:pt x="32003" y="0"/>
                  </a:lnTo>
                  <a:lnTo>
                    <a:pt x="27050" y="4952"/>
                  </a:lnTo>
                  <a:lnTo>
                    <a:pt x="27050" y="269875"/>
                  </a:lnTo>
                  <a:lnTo>
                    <a:pt x="32003" y="274827"/>
                  </a:lnTo>
                  <a:lnTo>
                    <a:pt x="44196" y="274827"/>
                  </a:lnTo>
                  <a:lnTo>
                    <a:pt x="49149" y="269875"/>
                  </a:lnTo>
                  <a:lnTo>
                    <a:pt x="49149" y="4952"/>
                  </a:lnTo>
                  <a:lnTo>
                    <a:pt x="44196" y="0"/>
                  </a:lnTo>
                  <a:close/>
                </a:path>
                <a:path w="76200" h="327660">
                  <a:moveTo>
                    <a:pt x="76200" y="251078"/>
                  </a:moveTo>
                  <a:lnTo>
                    <a:pt x="49149" y="251078"/>
                  </a:lnTo>
                  <a:lnTo>
                    <a:pt x="49149" y="269875"/>
                  </a:lnTo>
                  <a:lnTo>
                    <a:pt x="44196" y="274827"/>
                  </a:lnTo>
                  <a:lnTo>
                    <a:pt x="64325" y="274827"/>
                  </a:lnTo>
                  <a:lnTo>
                    <a:pt x="76200" y="251078"/>
                  </a:lnTo>
                  <a:close/>
                </a:path>
              </a:pathLst>
            </a:custGeom>
            <a:solidFill>
              <a:srgbClr val="000000"/>
            </a:solidFill>
          </p:spPr>
          <p:txBody>
            <a:bodyPr wrap="square" lIns="0" tIns="0" rIns="0" bIns="0" rtlCol="0"/>
            <a:lstStyle/>
            <a:p>
              <a:endParaRPr kern="0">
                <a:solidFill>
                  <a:sysClr val="windowText" lastClr="000000"/>
                </a:solidFill>
              </a:endParaRPr>
            </a:p>
          </p:txBody>
        </p:sp>
        <p:pic>
          <p:nvPicPr>
            <p:cNvPr id="23" name="object 23"/>
            <p:cNvPicPr/>
            <p:nvPr/>
          </p:nvPicPr>
          <p:blipFill>
            <a:blip r:embed="rId5" cstate="print"/>
            <a:stretch>
              <a:fillRect/>
            </a:stretch>
          </p:blipFill>
          <p:spPr>
            <a:xfrm>
              <a:off x="5833871" y="2289073"/>
              <a:ext cx="224091" cy="474700"/>
            </a:xfrm>
            <a:prstGeom prst="rect">
              <a:avLst/>
            </a:prstGeom>
          </p:spPr>
        </p:pic>
        <p:sp>
          <p:nvSpPr>
            <p:cNvPr id="24" name="object 24"/>
            <p:cNvSpPr/>
            <p:nvPr/>
          </p:nvSpPr>
          <p:spPr>
            <a:xfrm>
              <a:off x="5911214" y="2302764"/>
              <a:ext cx="76200" cy="327660"/>
            </a:xfrm>
            <a:custGeom>
              <a:avLst/>
              <a:gdLst/>
              <a:ahLst/>
              <a:cxnLst/>
              <a:rect l="l" t="t" r="r" b="b"/>
              <a:pathLst>
                <a:path w="76200" h="327660">
                  <a:moveTo>
                    <a:pt x="27050" y="251078"/>
                  </a:moveTo>
                  <a:lnTo>
                    <a:pt x="0" y="251078"/>
                  </a:lnTo>
                  <a:lnTo>
                    <a:pt x="38100" y="327278"/>
                  </a:lnTo>
                  <a:lnTo>
                    <a:pt x="64325" y="274827"/>
                  </a:lnTo>
                  <a:lnTo>
                    <a:pt x="32004" y="274827"/>
                  </a:lnTo>
                  <a:lnTo>
                    <a:pt x="27050" y="269875"/>
                  </a:lnTo>
                  <a:lnTo>
                    <a:pt x="27050" y="251078"/>
                  </a:lnTo>
                  <a:close/>
                </a:path>
                <a:path w="76200" h="327660">
                  <a:moveTo>
                    <a:pt x="44196" y="0"/>
                  </a:moveTo>
                  <a:lnTo>
                    <a:pt x="32004" y="0"/>
                  </a:lnTo>
                  <a:lnTo>
                    <a:pt x="27050" y="4952"/>
                  </a:lnTo>
                  <a:lnTo>
                    <a:pt x="27050" y="269875"/>
                  </a:lnTo>
                  <a:lnTo>
                    <a:pt x="32004" y="274827"/>
                  </a:lnTo>
                  <a:lnTo>
                    <a:pt x="44196" y="274827"/>
                  </a:lnTo>
                  <a:lnTo>
                    <a:pt x="49149" y="269875"/>
                  </a:lnTo>
                  <a:lnTo>
                    <a:pt x="49149" y="4952"/>
                  </a:lnTo>
                  <a:lnTo>
                    <a:pt x="44196" y="0"/>
                  </a:lnTo>
                  <a:close/>
                </a:path>
                <a:path w="76200" h="327660">
                  <a:moveTo>
                    <a:pt x="76200" y="251078"/>
                  </a:moveTo>
                  <a:lnTo>
                    <a:pt x="49149" y="251078"/>
                  </a:lnTo>
                  <a:lnTo>
                    <a:pt x="49149" y="269875"/>
                  </a:lnTo>
                  <a:lnTo>
                    <a:pt x="44196" y="274827"/>
                  </a:lnTo>
                  <a:lnTo>
                    <a:pt x="64325" y="274827"/>
                  </a:lnTo>
                  <a:lnTo>
                    <a:pt x="76200" y="251078"/>
                  </a:lnTo>
                  <a:close/>
                </a:path>
              </a:pathLst>
            </a:custGeom>
            <a:solidFill>
              <a:srgbClr val="000000"/>
            </a:solidFill>
          </p:spPr>
          <p:txBody>
            <a:bodyPr wrap="square" lIns="0" tIns="0" rIns="0" bIns="0" rtlCol="0"/>
            <a:lstStyle/>
            <a:p>
              <a:endParaRPr kern="0">
                <a:solidFill>
                  <a:sysClr val="windowText" lastClr="000000"/>
                </a:solidFill>
              </a:endParaRPr>
            </a:p>
          </p:txBody>
        </p:sp>
        <p:pic>
          <p:nvPicPr>
            <p:cNvPr id="25" name="object 25"/>
            <p:cNvPicPr/>
            <p:nvPr/>
          </p:nvPicPr>
          <p:blipFill>
            <a:blip r:embed="rId5" cstate="print"/>
            <a:stretch>
              <a:fillRect/>
            </a:stretch>
          </p:blipFill>
          <p:spPr>
            <a:xfrm>
              <a:off x="5468873" y="2289073"/>
              <a:ext cx="224091" cy="474700"/>
            </a:xfrm>
            <a:prstGeom prst="rect">
              <a:avLst/>
            </a:prstGeom>
          </p:spPr>
        </p:pic>
        <p:sp>
          <p:nvSpPr>
            <p:cNvPr id="26" name="object 26"/>
            <p:cNvSpPr/>
            <p:nvPr/>
          </p:nvSpPr>
          <p:spPr>
            <a:xfrm>
              <a:off x="5546216" y="2302764"/>
              <a:ext cx="76200" cy="327660"/>
            </a:xfrm>
            <a:custGeom>
              <a:avLst/>
              <a:gdLst/>
              <a:ahLst/>
              <a:cxnLst/>
              <a:rect l="l" t="t" r="r" b="b"/>
              <a:pathLst>
                <a:path w="76200" h="327660">
                  <a:moveTo>
                    <a:pt x="27050" y="251078"/>
                  </a:moveTo>
                  <a:lnTo>
                    <a:pt x="0" y="251078"/>
                  </a:lnTo>
                  <a:lnTo>
                    <a:pt x="38100" y="327278"/>
                  </a:lnTo>
                  <a:lnTo>
                    <a:pt x="64325" y="274827"/>
                  </a:lnTo>
                  <a:lnTo>
                    <a:pt x="32004" y="274827"/>
                  </a:lnTo>
                  <a:lnTo>
                    <a:pt x="27050" y="269875"/>
                  </a:lnTo>
                  <a:lnTo>
                    <a:pt x="27050" y="251078"/>
                  </a:lnTo>
                  <a:close/>
                </a:path>
                <a:path w="76200" h="327660">
                  <a:moveTo>
                    <a:pt x="44196" y="0"/>
                  </a:moveTo>
                  <a:lnTo>
                    <a:pt x="32004" y="0"/>
                  </a:lnTo>
                  <a:lnTo>
                    <a:pt x="27050" y="4952"/>
                  </a:lnTo>
                  <a:lnTo>
                    <a:pt x="27050" y="269875"/>
                  </a:lnTo>
                  <a:lnTo>
                    <a:pt x="32004" y="274827"/>
                  </a:lnTo>
                  <a:lnTo>
                    <a:pt x="44196" y="274827"/>
                  </a:lnTo>
                  <a:lnTo>
                    <a:pt x="49149" y="269875"/>
                  </a:lnTo>
                  <a:lnTo>
                    <a:pt x="49149" y="4952"/>
                  </a:lnTo>
                  <a:lnTo>
                    <a:pt x="44196" y="0"/>
                  </a:lnTo>
                  <a:close/>
                </a:path>
                <a:path w="76200" h="327660">
                  <a:moveTo>
                    <a:pt x="76200" y="251078"/>
                  </a:moveTo>
                  <a:lnTo>
                    <a:pt x="49149" y="251078"/>
                  </a:lnTo>
                  <a:lnTo>
                    <a:pt x="49149" y="269875"/>
                  </a:lnTo>
                  <a:lnTo>
                    <a:pt x="44196" y="274827"/>
                  </a:lnTo>
                  <a:lnTo>
                    <a:pt x="64325" y="274827"/>
                  </a:lnTo>
                  <a:lnTo>
                    <a:pt x="76200" y="251078"/>
                  </a:lnTo>
                  <a:close/>
                </a:path>
              </a:pathLst>
            </a:custGeom>
            <a:solidFill>
              <a:srgbClr val="000000"/>
            </a:solidFill>
          </p:spPr>
          <p:txBody>
            <a:bodyPr wrap="square" lIns="0" tIns="0" rIns="0" bIns="0" rtlCol="0"/>
            <a:lstStyle/>
            <a:p>
              <a:endParaRPr kern="0">
                <a:solidFill>
                  <a:sysClr val="windowText" lastClr="000000"/>
                </a:solidFill>
              </a:endParaRPr>
            </a:p>
          </p:txBody>
        </p:sp>
        <p:pic>
          <p:nvPicPr>
            <p:cNvPr id="27" name="object 27"/>
            <p:cNvPicPr/>
            <p:nvPr/>
          </p:nvPicPr>
          <p:blipFill>
            <a:blip r:embed="rId5" cstate="print"/>
            <a:stretch>
              <a:fillRect/>
            </a:stretch>
          </p:blipFill>
          <p:spPr>
            <a:xfrm>
              <a:off x="5103113" y="2289073"/>
              <a:ext cx="224091" cy="474700"/>
            </a:xfrm>
            <a:prstGeom prst="rect">
              <a:avLst/>
            </a:prstGeom>
          </p:spPr>
        </p:pic>
        <p:sp>
          <p:nvSpPr>
            <p:cNvPr id="28" name="object 28"/>
            <p:cNvSpPr/>
            <p:nvPr/>
          </p:nvSpPr>
          <p:spPr>
            <a:xfrm>
              <a:off x="5180456" y="2302764"/>
              <a:ext cx="76200" cy="327660"/>
            </a:xfrm>
            <a:custGeom>
              <a:avLst/>
              <a:gdLst/>
              <a:ahLst/>
              <a:cxnLst/>
              <a:rect l="l" t="t" r="r" b="b"/>
              <a:pathLst>
                <a:path w="76200" h="327660">
                  <a:moveTo>
                    <a:pt x="27050" y="251078"/>
                  </a:moveTo>
                  <a:lnTo>
                    <a:pt x="0" y="251078"/>
                  </a:lnTo>
                  <a:lnTo>
                    <a:pt x="38100" y="327278"/>
                  </a:lnTo>
                  <a:lnTo>
                    <a:pt x="64325" y="274827"/>
                  </a:lnTo>
                  <a:lnTo>
                    <a:pt x="32003" y="274827"/>
                  </a:lnTo>
                  <a:lnTo>
                    <a:pt x="27050" y="269875"/>
                  </a:lnTo>
                  <a:lnTo>
                    <a:pt x="27050" y="251078"/>
                  </a:lnTo>
                  <a:close/>
                </a:path>
                <a:path w="76200" h="327660">
                  <a:moveTo>
                    <a:pt x="44195" y="0"/>
                  </a:moveTo>
                  <a:lnTo>
                    <a:pt x="32003" y="0"/>
                  </a:lnTo>
                  <a:lnTo>
                    <a:pt x="27050" y="4952"/>
                  </a:lnTo>
                  <a:lnTo>
                    <a:pt x="27050" y="269875"/>
                  </a:lnTo>
                  <a:lnTo>
                    <a:pt x="32003" y="274827"/>
                  </a:lnTo>
                  <a:lnTo>
                    <a:pt x="44195" y="274827"/>
                  </a:lnTo>
                  <a:lnTo>
                    <a:pt x="49148" y="269875"/>
                  </a:lnTo>
                  <a:lnTo>
                    <a:pt x="49148" y="4952"/>
                  </a:lnTo>
                  <a:lnTo>
                    <a:pt x="44195" y="0"/>
                  </a:lnTo>
                  <a:close/>
                </a:path>
                <a:path w="76200" h="327660">
                  <a:moveTo>
                    <a:pt x="76200" y="251078"/>
                  </a:moveTo>
                  <a:lnTo>
                    <a:pt x="49148" y="251078"/>
                  </a:lnTo>
                  <a:lnTo>
                    <a:pt x="49148" y="269875"/>
                  </a:lnTo>
                  <a:lnTo>
                    <a:pt x="44195" y="274827"/>
                  </a:lnTo>
                  <a:lnTo>
                    <a:pt x="64325" y="274827"/>
                  </a:lnTo>
                  <a:lnTo>
                    <a:pt x="76200" y="251078"/>
                  </a:lnTo>
                  <a:close/>
                </a:path>
              </a:pathLst>
            </a:custGeom>
            <a:solidFill>
              <a:srgbClr val="000000"/>
            </a:solidFill>
          </p:spPr>
          <p:txBody>
            <a:bodyPr wrap="square" lIns="0" tIns="0" rIns="0" bIns="0" rtlCol="0"/>
            <a:lstStyle/>
            <a:p>
              <a:endParaRPr kern="0">
                <a:solidFill>
                  <a:sysClr val="windowText" lastClr="000000"/>
                </a:solidFill>
              </a:endParaRPr>
            </a:p>
          </p:txBody>
        </p:sp>
        <p:pic>
          <p:nvPicPr>
            <p:cNvPr id="29" name="object 29"/>
            <p:cNvPicPr/>
            <p:nvPr/>
          </p:nvPicPr>
          <p:blipFill>
            <a:blip r:embed="rId5" cstate="print"/>
            <a:stretch>
              <a:fillRect/>
            </a:stretch>
          </p:blipFill>
          <p:spPr>
            <a:xfrm>
              <a:off x="4738115" y="2289073"/>
              <a:ext cx="224091" cy="474700"/>
            </a:xfrm>
            <a:prstGeom prst="rect">
              <a:avLst/>
            </a:prstGeom>
          </p:spPr>
        </p:pic>
        <p:sp>
          <p:nvSpPr>
            <p:cNvPr id="30" name="object 30"/>
            <p:cNvSpPr/>
            <p:nvPr/>
          </p:nvSpPr>
          <p:spPr>
            <a:xfrm>
              <a:off x="4815458" y="2302764"/>
              <a:ext cx="76200" cy="327660"/>
            </a:xfrm>
            <a:custGeom>
              <a:avLst/>
              <a:gdLst/>
              <a:ahLst/>
              <a:cxnLst/>
              <a:rect l="l" t="t" r="r" b="b"/>
              <a:pathLst>
                <a:path w="76200" h="327660">
                  <a:moveTo>
                    <a:pt x="27050" y="251078"/>
                  </a:moveTo>
                  <a:lnTo>
                    <a:pt x="0" y="251078"/>
                  </a:lnTo>
                  <a:lnTo>
                    <a:pt x="38100" y="327278"/>
                  </a:lnTo>
                  <a:lnTo>
                    <a:pt x="64325" y="274827"/>
                  </a:lnTo>
                  <a:lnTo>
                    <a:pt x="32003" y="274827"/>
                  </a:lnTo>
                  <a:lnTo>
                    <a:pt x="27050" y="269875"/>
                  </a:lnTo>
                  <a:lnTo>
                    <a:pt x="27050" y="251078"/>
                  </a:lnTo>
                  <a:close/>
                </a:path>
                <a:path w="76200" h="327660">
                  <a:moveTo>
                    <a:pt x="44195" y="0"/>
                  </a:moveTo>
                  <a:lnTo>
                    <a:pt x="32003" y="0"/>
                  </a:lnTo>
                  <a:lnTo>
                    <a:pt x="27050" y="4952"/>
                  </a:lnTo>
                  <a:lnTo>
                    <a:pt x="27050" y="269875"/>
                  </a:lnTo>
                  <a:lnTo>
                    <a:pt x="32003" y="274827"/>
                  </a:lnTo>
                  <a:lnTo>
                    <a:pt x="44195" y="274827"/>
                  </a:lnTo>
                  <a:lnTo>
                    <a:pt x="49149" y="269875"/>
                  </a:lnTo>
                  <a:lnTo>
                    <a:pt x="49149" y="4952"/>
                  </a:lnTo>
                  <a:lnTo>
                    <a:pt x="44195" y="0"/>
                  </a:lnTo>
                  <a:close/>
                </a:path>
                <a:path w="76200" h="327660">
                  <a:moveTo>
                    <a:pt x="76200" y="251078"/>
                  </a:moveTo>
                  <a:lnTo>
                    <a:pt x="49149" y="251078"/>
                  </a:lnTo>
                  <a:lnTo>
                    <a:pt x="49149" y="269875"/>
                  </a:lnTo>
                  <a:lnTo>
                    <a:pt x="44195" y="274827"/>
                  </a:lnTo>
                  <a:lnTo>
                    <a:pt x="64325" y="274827"/>
                  </a:lnTo>
                  <a:lnTo>
                    <a:pt x="76200" y="251078"/>
                  </a:lnTo>
                  <a:close/>
                </a:path>
              </a:pathLst>
            </a:custGeom>
            <a:solidFill>
              <a:srgbClr val="000000"/>
            </a:solidFill>
          </p:spPr>
          <p:txBody>
            <a:bodyPr wrap="square" lIns="0" tIns="0" rIns="0" bIns="0" rtlCol="0"/>
            <a:lstStyle/>
            <a:p>
              <a:endParaRPr kern="0">
                <a:solidFill>
                  <a:sysClr val="windowText" lastClr="000000"/>
                </a:solidFill>
              </a:endParaRPr>
            </a:p>
          </p:txBody>
        </p:sp>
        <p:pic>
          <p:nvPicPr>
            <p:cNvPr id="31" name="object 31"/>
            <p:cNvPicPr/>
            <p:nvPr/>
          </p:nvPicPr>
          <p:blipFill>
            <a:blip r:embed="rId5" cstate="print"/>
            <a:stretch>
              <a:fillRect/>
            </a:stretch>
          </p:blipFill>
          <p:spPr>
            <a:xfrm>
              <a:off x="4393691" y="2289073"/>
              <a:ext cx="224091" cy="474700"/>
            </a:xfrm>
            <a:prstGeom prst="rect">
              <a:avLst/>
            </a:prstGeom>
          </p:spPr>
        </p:pic>
        <p:sp>
          <p:nvSpPr>
            <p:cNvPr id="32" name="object 32"/>
            <p:cNvSpPr/>
            <p:nvPr/>
          </p:nvSpPr>
          <p:spPr>
            <a:xfrm>
              <a:off x="4471034" y="2302764"/>
              <a:ext cx="76200" cy="327660"/>
            </a:xfrm>
            <a:custGeom>
              <a:avLst/>
              <a:gdLst/>
              <a:ahLst/>
              <a:cxnLst/>
              <a:rect l="l" t="t" r="r" b="b"/>
              <a:pathLst>
                <a:path w="76200" h="327660">
                  <a:moveTo>
                    <a:pt x="27050" y="251078"/>
                  </a:moveTo>
                  <a:lnTo>
                    <a:pt x="0" y="251078"/>
                  </a:lnTo>
                  <a:lnTo>
                    <a:pt x="38100" y="327278"/>
                  </a:lnTo>
                  <a:lnTo>
                    <a:pt x="64325" y="274827"/>
                  </a:lnTo>
                  <a:lnTo>
                    <a:pt x="32003" y="274827"/>
                  </a:lnTo>
                  <a:lnTo>
                    <a:pt x="27050" y="269875"/>
                  </a:lnTo>
                  <a:lnTo>
                    <a:pt x="27050" y="251078"/>
                  </a:lnTo>
                  <a:close/>
                </a:path>
                <a:path w="76200" h="327660">
                  <a:moveTo>
                    <a:pt x="44195" y="0"/>
                  </a:moveTo>
                  <a:lnTo>
                    <a:pt x="32003" y="0"/>
                  </a:lnTo>
                  <a:lnTo>
                    <a:pt x="27050" y="4952"/>
                  </a:lnTo>
                  <a:lnTo>
                    <a:pt x="27050" y="269875"/>
                  </a:lnTo>
                  <a:lnTo>
                    <a:pt x="32003" y="274827"/>
                  </a:lnTo>
                  <a:lnTo>
                    <a:pt x="44195" y="274827"/>
                  </a:lnTo>
                  <a:lnTo>
                    <a:pt x="49149" y="269875"/>
                  </a:lnTo>
                  <a:lnTo>
                    <a:pt x="49149" y="4952"/>
                  </a:lnTo>
                  <a:lnTo>
                    <a:pt x="44195" y="0"/>
                  </a:lnTo>
                  <a:close/>
                </a:path>
                <a:path w="76200" h="327660">
                  <a:moveTo>
                    <a:pt x="76200" y="251078"/>
                  </a:moveTo>
                  <a:lnTo>
                    <a:pt x="49149" y="251078"/>
                  </a:lnTo>
                  <a:lnTo>
                    <a:pt x="49149" y="269875"/>
                  </a:lnTo>
                  <a:lnTo>
                    <a:pt x="44195" y="274827"/>
                  </a:lnTo>
                  <a:lnTo>
                    <a:pt x="64325" y="274827"/>
                  </a:lnTo>
                  <a:lnTo>
                    <a:pt x="76200" y="251078"/>
                  </a:lnTo>
                  <a:close/>
                </a:path>
              </a:pathLst>
            </a:custGeom>
            <a:solidFill>
              <a:srgbClr val="000000"/>
            </a:solidFill>
          </p:spPr>
          <p:txBody>
            <a:bodyPr wrap="square" lIns="0" tIns="0" rIns="0" bIns="0" rtlCol="0"/>
            <a:lstStyle/>
            <a:p>
              <a:endParaRPr kern="0">
                <a:solidFill>
                  <a:sysClr val="windowText" lastClr="000000"/>
                </a:solidFill>
              </a:endParaRPr>
            </a:p>
          </p:txBody>
        </p:sp>
        <p:pic>
          <p:nvPicPr>
            <p:cNvPr id="33" name="object 33"/>
            <p:cNvPicPr/>
            <p:nvPr/>
          </p:nvPicPr>
          <p:blipFill>
            <a:blip r:embed="rId2" cstate="print"/>
            <a:stretch>
              <a:fillRect/>
            </a:stretch>
          </p:blipFill>
          <p:spPr>
            <a:xfrm>
              <a:off x="4459223" y="2282971"/>
              <a:ext cx="2628900" cy="92690"/>
            </a:xfrm>
            <a:prstGeom prst="rect">
              <a:avLst/>
            </a:prstGeom>
          </p:spPr>
        </p:pic>
        <p:sp>
          <p:nvSpPr>
            <p:cNvPr id="34" name="object 34"/>
            <p:cNvSpPr/>
            <p:nvPr/>
          </p:nvSpPr>
          <p:spPr>
            <a:xfrm>
              <a:off x="4509134" y="2307717"/>
              <a:ext cx="2536190" cy="0"/>
            </a:xfrm>
            <a:custGeom>
              <a:avLst/>
              <a:gdLst/>
              <a:ahLst/>
              <a:cxnLst/>
              <a:rect l="l" t="t" r="r" b="b"/>
              <a:pathLst>
                <a:path w="2536190">
                  <a:moveTo>
                    <a:pt x="2535809" y="0"/>
                  </a:moveTo>
                  <a:lnTo>
                    <a:pt x="0" y="0"/>
                  </a:lnTo>
                </a:path>
              </a:pathLst>
            </a:custGeom>
            <a:ln w="22098">
              <a:solidFill>
                <a:srgbClr val="000000"/>
              </a:solidFill>
            </a:ln>
          </p:spPr>
          <p:txBody>
            <a:bodyPr wrap="square" lIns="0" tIns="0" rIns="0" bIns="0" rtlCol="0"/>
            <a:lstStyle/>
            <a:p>
              <a:endParaRPr kern="0">
                <a:solidFill>
                  <a:sysClr val="windowText" lastClr="000000"/>
                </a:solidFill>
              </a:endParaRPr>
            </a:p>
          </p:txBody>
        </p:sp>
      </p:grpSp>
      <p:sp>
        <p:nvSpPr>
          <p:cNvPr id="35" name="object 35"/>
          <p:cNvSpPr txBox="1"/>
          <p:nvPr/>
        </p:nvSpPr>
        <p:spPr>
          <a:xfrm>
            <a:off x="7083577" y="1952522"/>
            <a:ext cx="632295" cy="319959"/>
          </a:xfrm>
          <a:prstGeom prst="rect">
            <a:avLst/>
          </a:prstGeom>
        </p:spPr>
        <p:txBody>
          <a:bodyPr vert="horz" wrap="square" lIns="0" tIns="12065" rIns="0" bIns="0" rtlCol="0">
            <a:spAutoFit/>
          </a:bodyPr>
          <a:lstStyle/>
          <a:p>
            <a:pPr marL="12700">
              <a:spcBef>
                <a:spcPts val="95"/>
              </a:spcBef>
            </a:pPr>
            <a:r>
              <a:rPr sz="2000" kern="0" dirty="0">
                <a:solidFill>
                  <a:sysClr val="windowText" lastClr="000000"/>
                </a:solidFill>
                <a:latin typeface="Times New Roman"/>
                <a:cs typeface="Times New Roman"/>
              </a:rPr>
              <a:t>3</a:t>
            </a:r>
            <a:r>
              <a:rPr sz="2000" kern="0" spc="-10" dirty="0">
                <a:solidFill>
                  <a:sysClr val="windowText" lastClr="000000"/>
                </a:solidFill>
                <a:latin typeface="Times New Roman"/>
                <a:cs typeface="Times New Roman"/>
              </a:rPr>
              <a:t> k/ft.</a:t>
            </a:r>
            <a:endParaRPr sz="2000" kern="0">
              <a:solidFill>
                <a:sysClr val="windowText" lastClr="000000"/>
              </a:solidFill>
              <a:latin typeface="Times New Roman"/>
              <a:cs typeface="Times New Roman"/>
            </a:endParaRPr>
          </a:p>
        </p:txBody>
      </p:sp>
      <p:sp>
        <p:nvSpPr>
          <p:cNvPr id="36" name="Slide Number Placeholder 35"/>
          <p:cNvSpPr>
            <a:spLocks noGrp="1"/>
          </p:cNvSpPr>
          <p:nvPr>
            <p:ph type="sldNum" sz="quarter" idx="7"/>
          </p:nvPr>
        </p:nvSpPr>
        <p:spPr>
          <a:xfrm>
            <a:off x="8775954" y="6377984"/>
            <a:ext cx="2803430" cy="276999"/>
          </a:xfrm>
          <a:prstGeom prst="rect">
            <a:avLst/>
          </a:prstGeom>
        </p:spPr>
        <p:txBody>
          <a:bodyPr wrap="square" lIns="0" tIns="0" rIns="0" bIns="0">
            <a:spAutoFit/>
          </a:bodyPr>
          <a:lstStyle>
            <a:defPPr>
              <a:defRPr lang="en-US"/>
            </a:defPPr>
            <a:lvl1pPr marL="0" algn="r" defTabSz="914293" rtl="0" eaLnBrk="1" latinLnBrk="0" hangingPunct="1">
              <a:defRPr sz="1800" kern="1200">
                <a:solidFill>
                  <a:schemeClr val="tx1">
                    <a:tint val="75000"/>
                  </a:schemeClr>
                </a:solidFill>
                <a:latin typeface="+mn-lt"/>
                <a:ea typeface="+mn-ea"/>
                <a:cs typeface="+mn-cs"/>
              </a:defRPr>
            </a:lvl1pPr>
            <a:lvl2pPr marL="457146" algn="l" defTabSz="914293" rtl="0" eaLnBrk="1" latinLnBrk="0" hangingPunct="1">
              <a:defRPr sz="1800" kern="1200">
                <a:solidFill>
                  <a:schemeClr val="tx1"/>
                </a:solidFill>
                <a:latin typeface="+mn-lt"/>
                <a:ea typeface="+mn-ea"/>
                <a:cs typeface="+mn-cs"/>
              </a:defRPr>
            </a:lvl2pPr>
            <a:lvl3pPr marL="914293" algn="l" defTabSz="914293" rtl="0" eaLnBrk="1" latinLnBrk="0" hangingPunct="1">
              <a:defRPr sz="1800" kern="1200">
                <a:solidFill>
                  <a:schemeClr val="tx1"/>
                </a:solidFill>
                <a:latin typeface="+mn-lt"/>
                <a:ea typeface="+mn-ea"/>
                <a:cs typeface="+mn-cs"/>
              </a:defRPr>
            </a:lvl3pPr>
            <a:lvl4pPr marL="1371440" algn="l" defTabSz="914293" rtl="0" eaLnBrk="1" latinLnBrk="0" hangingPunct="1">
              <a:defRPr sz="1800" kern="1200">
                <a:solidFill>
                  <a:schemeClr val="tx1"/>
                </a:solidFill>
                <a:latin typeface="+mn-lt"/>
                <a:ea typeface="+mn-ea"/>
                <a:cs typeface="+mn-cs"/>
              </a:defRPr>
            </a:lvl4pPr>
            <a:lvl5pPr marL="1828587" algn="l" defTabSz="914293" rtl="0" eaLnBrk="1" latinLnBrk="0" hangingPunct="1">
              <a:defRPr sz="1800" kern="1200">
                <a:solidFill>
                  <a:schemeClr val="tx1"/>
                </a:solidFill>
                <a:latin typeface="+mn-lt"/>
                <a:ea typeface="+mn-ea"/>
                <a:cs typeface="+mn-cs"/>
              </a:defRPr>
            </a:lvl5pPr>
            <a:lvl6pPr marL="2285733" algn="l" defTabSz="914293" rtl="0" eaLnBrk="1" latinLnBrk="0" hangingPunct="1">
              <a:defRPr sz="1800" kern="1200">
                <a:solidFill>
                  <a:schemeClr val="tx1"/>
                </a:solidFill>
                <a:latin typeface="+mn-lt"/>
                <a:ea typeface="+mn-ea"/>
                <a:cs typeface="+mn-cs"/>
              </a:defRPr>
            </a:lvl6pPr>
            <a:lvl7pPr marL="2742880" algn="l" defTabSz="914293" rtl="0" eaLnBrk="1" latinLnBrk="0" hangingPunct="1">
              <a:defRPr sz="1800" kern="1200">
                <a:solidFill>
                  <a:schemeClr val="tx1"/>
                </a:solidFill>
                <a:latin typeface="+mn-lt"/>
                <a:ea typeface="+mn-ea"/>
                <a:cs typeface="+mn-cs"/>
              </a:defRPr>
            </a:lvl7pPr>
            <a:lvl8pPr marL="3200026" algn="l" defTabSz="914293" rtl="0" eaLnBrk="1" latinLnBrk="0" hangingPunct="1">
              <a:defRPr sz="1800" kern="1200">
                <a:solidFill>
                  <a:schemeClr val="tx1"/>
                </a:solidFill>
                <a:latin typeface="+mn-lt"/>
                <a:ea typeface="+mn-ea"/>
                <a:cs typeface="+mn-cs"/>
              </a:defRPr>
            </a:lvl8pPr>
            <a:lvl9pPr marL="3657173" algn="l" defTabSz="914293" rtl="0" eaLnBrk="1" latinLnBrk="0" hangingPunct="1">
              <a:defRPr sz="1800" kern="1200">
                <a:solidFill>
                  <a:schemeClr val="tx1"/>
                </a:solidFill>
                <a:latin typeface="+mn-lt"/>
                <a:ea typeface="+mn-ea"/>
                <a:cs typeface="+mn-cs"/>
              </a:defRPr>
            </a:lvl9pPr>
          </a:lstStyle>
          <a:p>
            <a:fld id="{B6F15528-21DE-4FAA-801E-634DDDAF4B2B}" type="slidenum">
              <a:rPr lang="en-US" smtClean="0">
                <a:solidFill>
                  <a:prstClr val="black">
                    <a:tint val="75000"/>
                  </a:prstClr>
                </a:solidFill>
              </a:rPr>
              <a:pPr/>
              <a:t>49</a:t>
            </a:fld>
            <a:endParaRPr lang="en-US">
              <a:solidFill>
                <a:prstClr val="black">
                  <a:tint val="75000"/>
                </a:prstClr>
              </a:solidFill>
            </a:endParaRPr>
          </a:p>
        </p:txBody>
      </p:sp>
    </p:spTree>
    <p:extLst>
      <p:ext uri="{BB962C8B-B14F-4D97-AF65-F5344CB8AC3E}">
        <p14:creationId xmlns:p14="http://schemas.microsoft.com/office/powerpoint/2010/main" val="24006242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a:spLocks noChangeArrowheads="1"/>
          </p:cNvSpPr>
          <p:nvPr/>
        </p:nvSpPr>
        <p:spPr bwMode="auto">
          <a:xfrm>
            <a:off x="781172" y="76200"/>
            <a:ext cx="10541758"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9" tIns="45715" rIns="91429" bIns="45715" numCol="1" anchor="ctr" anchorCtr="0" compatLnSpc="1">
            <a:prstTxWarp prst="textNoShape">
              <a:avLst/>
            </a:prstTxWarp>
            <a:spAutoFit/>
          </a:bodyPr>
          <a:lstStyle/>
          <a:p>
            <a:pPr eaLnBrk="0" fontAlgn="base" hangingPunct="0">
              <a:spcBef>
                <a:spcPct val="0"/>
              </a:spcBef>
              <a:spcAft>
                <a:spcPct val="0"/>
              </a:spcAft>
            </a:pPr>
            <a:r>
              <a:rPr lang="en-US"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ASSESSMENT PATTERN</a:t>
            </a:r>
            <a:endParaRPr lang="en-US" sz="1600" dirty="0">
              <a:solidFill>
                <a:srgbClr val="000000"/>
              </a:solidFill>
              <a:latin typeface="Times New Roman" panose="02020603050405020304" pitchFamily="18" charset="0"/>
              <a:cs typeface="Times New Roman" panose="02020603050405020304" pitchFamily="18" charset="0"/>
            </a:endParaRPr>
          </a:p>
          <a:p>
            <a:pPr eaLnBrk="0" fontAlgn="base" hangingPunct="0">
              <a:spcBef>
                <a:spcPct val="0"/>
              </a:spcBef>
              <a:spcAft>
                <a:spcPct val="0"/>
              </a:spcAft>
            </a:pPr>
            <a:r>
              <a:rPr lang="en-US"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CIE- Continuous Internal Evaluation (90 Marks)</a:t>
            </a:r>
            <a:endParaRPr lang="en-US" sz="1600" dirty="0">
              <a:solidFill>
                <a:srgbClr val="000000"/>
              </a:solidFill>
              <a:latin typeface="Times New Roman" panose="02020603050405020304" pitchFamily="18" charset="0"/>
              <a:cs typeface="Times New Roman" panose="02020603050405020304" pitchFamily="18" charset="0"/>
            </a:endParaRPr>
          </a:p>
          <a:p>
            <a:pPr eaLnBrk="0" fontAlgn="base" hangingPunct="0">
              <a:spcBef>
                <a:spcPct val="0"/>
              </a:spcBef>
              <a:spcAft>
                <a:spcPct val="0"/>
              </a:spcAft>
            </a:pPr>
            <a:r>
              <a:rPr lang="en-US"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SEE- Semester End Examination (60 Marks)</a:t>
            </a:r>
            <a:endParaRPr lang="en-US" sz="2800" dirty="0">
              <a:solidFill>
                <a:srgbClr val="000000"/>
              </a:solidFill>
              <a:latin typeface="Times New Roman" panose="02020603050405020304" pitchFamily="18" charset="0"/>
              <a:cs typeface="Times New Roman" panose="02020603050405020304" pitchFamily="18" charset="0"/>
            </a:endParaRPr>
          </a:p>
        </p:txBody>
      </p:sp>
      <p:sp>
        <p:nvSpPr>
          <p:cNvPr id="6" name="Slide Number Placeholder 5"/>
          <p:cNvSpPr>
            <a:spLocks noGrp="1"/>
          </p:cNvSpPr>
          <p:nvPr>
            <p:ph type="sldNum" sz="quarter" idx="12"/>
          </p:nvPr>
        </p:nvSpPr>
        <p:spPr/>
        <p:txBody>
          <a:bodyPr/>
          <a:lstStyle/>
          <a:p>
            <a:fld id="{34216374-E7D6-4C74-ADA3-2C9987A1DEB2}" type="slidenum">
              <a:rPr lang="en-US" smtClean="0"/>
              <a:pPr/>
              <a:t>5</a:t>
            </a:fld>
            <a:endParaRPr lang="en-US"/>
          </a:p>
        </p:txBody>
      </p:sp>
      <p:graphicFrame>
        <p:nvGraphicFramePr>
          <p:cNvPr id="4" name="Table 3"/>
          <p:cNvGraphicFramePr>
            <a:graphicFrameLocks noGrp="1"/>
          </p:cNvGraphicFramePr>
          <p:nvPr/>
        </p:nvGraphicFramePr>
        <p:xfrm>
          <a:off x="808161" y="999530"/>
          <a:ext cx="10025062" cy="2453640"/>
        </p:xfrm>
        <a:graphic>
          <a:graphicData uri="http://schemas.openxmlformats.org/drawingml/2006/table">
            <a:tbl>
              <a:tblPr firstRow="1" firstCol="1" lastRow="1" lastCol="1" bandRow="1" bandCol="1"/>
              <a:tblGrid>
                <a:gridCol w="5277193">
                  <a:extLst>
                    <a:ext uri="{9D8B030D-6E8A-4147-A177-3AD203B41FA5}">
                      <a16:colId xmlns:a16="http://schemas.microsoft.com/office/drawing/2014/main" val="20000"/>
                    </a:ext>
                  </a:extLst>
                </a:gridCol>
                <a:gridCol w="4747869">
                  <a:extLst>
                    <a:ext uri="{9D8B030D-6E8A-4147-A177-3AD203B41FA5}">
                      <a16:colId xmlns:a16="http://schemas.microsoft.com/office/drawing/2014/main" val="20001"/>
                    </a:ext>
                  </a:extLst>
                </a:gridCol>
              </a:tblGrid>
              <a:tr h="350520">
                <a:tc>
                  <a:txBody>
                    <a:bodyPr/>
                    <a:lstStyle/>
                    <a:p>
                      <a:pPr marL="63500" marR="0" algn="ctr">
                        <a:lnSpc>
                          <a:spcPct val="115000"/>
                        </a:lnSpc>
                        <a:spcBef>
                          <a:spcPts val="0"/>
                        </a:spcBef>
                        <a:spcAft>
                          <a:spcPts val="0"/>
                        </a:spcAft>
                      </a:pPr>
                      <a:r>
                        <a:rPr lang="en-US" sz="2000" b="1" dirty="0">
                          <a:effectLst/>
                          <a:latin typeface="Times New Roman"/>
                          <a:ea typeface="Times New Roman"/>
                        </a:rPr>
                        <a:t>Bloom’s Category</a:t>
                      </a:r>
                      <a:endParaRPr lang="en-US" sz="2000" dirty="0">
                        <a:effectLst/>
                        <a:latin typeface="Calibri"/>
                        <a:ea typeface="Calibri"/>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b="1">
                          <a:effectLst/>
                          <a:latin typeface="Times New Roman"/>
                          <a:ea typeface="Times New Roman"/>
                        </a:rPr>
                        <a:t>Tests</a:t>
                      </a:r>
                      <a:endParaRPr lang="en-US" sz="2000">
                        <a:effectLst/>
                        <a:latin typeface="Calibri"/>
                        <a:ea typeface="Calibri"/>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350520">
                <a:tc>
                  <a:txBody>
                    <a:bodyPr/>
                    <a:lstStyle/>
                    <a:p>
                      <a:pPr marL="63500" marR="0">
                        <a:lnSpc>
                          <a:spcPct val="115000"/>
                        </a:lnSpc>
                        <a:spcBef>
                          <a:spcPts val="0"/>
                        </a:spcBef>
                        <a:spcAft>
                          <a:spcPts val="0"/>
                        </a:spcAft>
                      </a:pPr>
                      <a:r>
                        <a:rPr lang="en-US" sz="2000" dirty="0">
                          <a:effectLst/>
                          <a:latin typeface="Times New Roman"/>
                          <a:ea typeface="Times New Roman"/>
                        </a:rPr>
                        <a:t>Remember</a:t>
                      </a:r>
                      <a:endParaRPr lang="en-US" sz="2000" dirty="0">
                        <a:effectLst/>
                        <a:latin typeface="Calibri"/>
                        <a:ea typeface="Calibri"/>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b="1">
                          <a:effectLst/>
                          <a:latin typeface="Times New Roman"/>
                          <a:ea typeface="Times New Roman"/>
                        </a:rPr>
                        <a:t>10</a:t>
                      </a:r>
                      <a:endParaRPr lang="en-US" sz="2000">
                        <a:effectLst/>
                        <a:latin typeface="Calibri"/>
                        <a:ea typeface="Calibri"/>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50520">
                <a:tc>
                  <a:txBody>
                    <a:bodyPr/>
                    <a:lstStyle/>
                    <a:p>
                      <a:pPr marL="63500" marR="0">
                        <a:lnSpc>
                          <a:spcPct val="115000"/>
                        </a:lnSpc>
                        <a:spcBef>
                          <a:spcPts val="0"/>
                        </a:spcBef>
                        <a:spcAft>
                          <a:spcPts val="0"/>
                        </a:spcAft>
                      </a:pPr>
                      <a:r>
                        <a:rPr lang="en-US" sz="2000" dirty="0">
                          <a:effectLst/>
                          <a:latin typeface="Times New Roman"/>
                          <a:ea typeface="Times New Roman"/>
                        </a:rPr>
                        <a:t>Understand</a:t>
                      </a:r>
                      <a:endParaRPr lang="en-US" sz="2000" dirty="0">
                        <a:effectLst/>
                        <a:latin typeface="Calibri"/>
                        <a:ea typeface="Calibri"/>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b="1">
                          <a:effectLst/>
                          <a:latin typeface="Times New Roman"/>
                          <a:ea typeface="Times New Roman"/>
                        </a:rPr>
                        <a:t>10</a:t>
                      </a:r>
                      <a:endParaRPr lang="en-US" sz="2000">
                        <a:effectLst/>
                        <a:latin typeface="Calibri"/>
                        <a:ea typeface="Calibri"/>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50520">
                <a:tc>
                  <a:txBody>
                    <a:bodyPr/>
                    <a:lstStyle/>
                    <a:p>
                      <a:pPr marL="63500" marR="0">
                        <a:lnSpc>
                          <a:spcPct val="115000"/>
                        </a:lnSpc>
                        <a:spcBef>
                          <a:spcPts val="0"/>
                        </a:spcBef>
                        <a:spcAft>
                          <a:spcPts val="0"/>
                        </a:spcAft>
                      </a:pPr>
                      <a:r>
                        <a:rPr lang="en-US" sz="2000" dirty="0">
                          <a:effectLst/>
                          <a:latin typeface="Times New Roman"/>
                          <a:ea typeface="Times New Roman"/>
                        </a:rPr>
                        <a:t>Apply</a:t>
                      </a:r>
                      <a:endParaRPr lang="en-US" sz="2000" dirty="0">
                        <a:effectLst/>
                        <a:latin typeface="Calibri"/>
                        <a:ea typeface="Calibri"/>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b="1" dirty="0">
                          <a:effectLst/>
                          <a:latin typeface="Times New Roman"/>
                          <a:ea typeface="Times New Roman"/>
                        </a:rPr>
                        <a:t>10</a:t>
                      </a:r>
                      <a:endParaRPr lang="en-US" sz="2000" dirty="0">
                        <a:effectLst/>
                        <a:latin typeface="Calibri"/>
                        <a:ea typeface="Calibri"/>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350520">
                <a:tc>
                  <a:txBody>
                    <a:bodyPr/>
                    <a:lstStyle/>
                    <a:p>
                      <a:pPr marL="63500" marR="0">
                        <a:lnSpc>
                          <a:spcPct val="115000"/>
                        </a:lnSpc>
                        <a:spcBef>
                          <a:spcPts val="0"/>
                        </a:spcBef>
                        <a:spcAft>
                          <a:spcPts val="0"/>
                        </a:spcAft>
                      </a:pPr>
                      <a:r>
                        <a:rPr lang="en-US" sz="2000">
                          <a:effectLst/>
                          <a:latin typeface="Times New Roman"/>
                          <a:ea typeface="Times New Roman"/>
                        </a:rPr>
                        <a:t>Analyze</a:t>
                      </a:r>
                      <a:endParaRPr lang="en-US" sz="2000">
                        <a:effectLst/>
                        <a:latin typeface="Calibri"/>
                        <a:ea typeface="Calibri"/>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b="1" dirty="0">
                          <a:effectLst/>
                          <a:latin typeface="Times New Roman"/>
                          <a:ea typeface="Times New Roman"/>
                        </a:rPr>
                        <a:t>15</a:t>
                      </a:r>
                      <a:endParaRPr lang="en-US" sz="2000" dirty="0">
                        <a:effectLst/>
                        <a:latin typeface="Calibri"/>
                        <a:ea typeface="Calibri"/>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350520">
                <a:tc>
                  <a:txBody>
                    <a:bodyPr/>
                    <a:lstStyle/>
                    <a:p>
                      <a:pPr marL="63500" marR="0">
                        <a:lnSpc>
                          <a:spcPct val="115000"/>
                        </a:lnSpc>
                        <a:spcBef>
                          <a:spcPts val="0"/>
                        </a:spcBef>
                        <a:spcAft>
                          <a:spcPts val="0"/>
                        </a:spcAft>
                      </a:pPr>
                      <a:r>
                        <a:rPr lang="en-US" sz="2000">
                          <a:effectLst/>
                          <a:latin typeface="Times New Roman"/>
                          <a:ea typeface="Times New Roman"/>
                        </a:rPr>
                        <a:t>Evaluate</a:t>
                      </a:r>
                      <a:endParaRPr lang="en-US" sz="2000">
                        <a:effectLst/>
                        <a:latin typeface="Calibri"/>
                        <a:ea typeface="Calibri"/>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b="1" dirty="0">
                          <a:effectLst/>
                          <a:latin typeface="Times New Roman"/>
                          <a:ea typeface="Times New Roman"/>
                        </a:rPr>
                        <a:t>10</a:t>
                      </a:r>
                      <a:endParaRPr lang="en-US" sz="2000" dirty="0">
                        <a:effectLst/>
                        <a:latin typeface="Calibri"/>
                        <a:ea typeface="Calibri"/>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350520">
                <a:tc>
                  <a:txBody>
                    <a:bodyPr/>
                    <a:lstStyle/>
                    <a:p>
                      <a:pPr marL="63500" marR="0">
                        <a:lnSpc>
                          <a:spcPct val="115000"/>
                        </a:lnSpc>
                        <a:spcBef>
                          <a:spcPts val="0"/>
                        </a:spcBef>
                        <a:spcAft>
                          <a:spcPts val="0"/>
                        </a:spcAft>
                      </a:pPr>
                      <a:r>
                        <a:rPr lang="en-US" sz="2000">
                          <a:effectLst/>
                          <a:latin typeface="Times New Roman"/>
                          <a:ea typeface="Times New Roman"/>
                        </a:rPr>
                        <a:t>Create</a:t>
                      </a:r>
                      <a:endParaRPr lang="en-US" sz="2000">
                        <a:effectLst/>
                        <a:latin typeface="Calibri"/>
                        <a:ea typeface="Calibri"/>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b="1" dirty="0">
                          <a:effectLst/>
                          <a:latin typeface="Times New Roman"/>
                          <a:ea typeface="Times New Roman"/>
                        </a:rPr>
                        <a:t>5</a:t>
                      </a:r>
                      <a:endParaRPr lang="en-US" sz="2000" dirty="0">
                        <a:effectLst/>
                        <a:latin typeface="Calibri"/>
                        <a:ea typeface="Calibri"/>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
        <p:nvSpPr>
          <p:cNvPr id="7" name="Rectangle 1"/>
          <p:cNvSpPr>
            <a:spLocks noChangeArrowheads="1"/>
          </p:cNvSpPr>
          <p:nvPr/>
        </p:nvSpPr>
        <p:spPr bwMode="auto">
          <a:xfrm>
            <a:off x="1098554" y="2117214"/>
            <a:ext cx="184708" cy="369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29" tIns="45715" rIns="91429" bIns="45715" numCol="1" anchor="ctr" anchorCtr="0" compatLnSpc="1">
            <a:prstTxWarp prst="textNoShape">
              <a:avLst/>
            </a:prstTxWarp>
            <a:spAutoFit/>
          </a:bodyPr>
          <a:lstStyle/>
          <a:p>
            <a:pPr fontAlgn="base">
              <a:spcBef>
                <a:spcPct val="0"/>
              </a:spcBef>
              <a:spcAft>
                <a:spcPct val="0"/>
              </a:spcAft>
            </a:pPr>
            <a:endParaRPr lang="en-US">
              <a:latin typeface="Arial" pitchFamily="34" charset="0"/>
              <a:cs typeface="Arial" pitchFamily="34" charset="0"/>
            </a:endParaRPr>
          </a:p>
        </p:txBody>
      </p:sp>
      <p:graphicFrame>
        <p:nvGraphicFramePr>
          <p:cNvPr id="8" name="Table 7"/>
          <p:cNvGraphicFramePr>
            <a:graphicFrameLocks noGrp="1"/>
          </p:cNvGraphicFramePr>
          <p:nvPr/>
        </p:nvGraphicFramePr>
        <p:xfrm>
          <a:off x="781172" y="3505201"/>
          <a:ext cx="10025062" cy="3154680"/>
        </p:xfrm>
        <a:graphic>
          <a:graphicData uri="http://schemas.openxmlformats.org/drawingml/2006/table">
            <a:tbl>
              <a:tblPr firstRow="1" firstCol="1" lastRow="1" lastCol="1" bandRow="1" bandCol="1"/>
              <a:tblGrid>
                <a:gridCol w="2590994">
                  <a:extLst>
                    <a:ext uri="{9D8B030D-6E8A-4147-A177-3AD203B41FA5}">
                      <a16:colId xmlns:a16="http://schemas.microsoft.com/office/drawing/2014/main" val="20000"/>
                    </a:ext>
                  </a:extLst>
                </a:gridCol>
                <a:gridCol w="1137069">
                  <a:extLst>
                    <a:ext uri="{9D8B030D-6E8A-4147-A177-3AD203B41FA5}">
                      <a16:colId xmlns:a16="http://schemas.microsoft.com/office/drawing/2014/main" val="20001"/>
                    </a:ext>
                  </a:extLst>
                </a:gridCol>
                <a:gridCol w="1812894">
                  <a:extLst>
                    <a:ext uri="{9D8B030D-6E8A-4147-A177-3AD203B41FA5}">
                      <a16:colId xmlns:a16="http://schemas.microsoft.com/office/drawing/2014/main" val="20002"/>
                    </a:ext>
                  </a:extLst>
                </a:gridCol>
                <a:gridCol w="1291486">
                  <a:extLst>
                    <a:ext uri="{9D8B030D-6E8A-4147-A177-3AD203B41FA5}">
                      <a16:colId xmlns:a16="http://schemas.microsoft.com/office/drawing/2014/main" val="20003"/>
                    </a:ext>
                  </a:extLst>
                </a:gridCol>
                <a:gridCol w="3192619">
                  <a:extLst>
                    <a:ext uri="{9D8B030D-6E8A-4147-A177-3AD203B41FA5}">
                      <a16:colId xmlns:a16="http://schemas.microsoft.com/office/drawing/2014/main" val="20004"/>
                    </a:ext>
                  </a:extLst>
                </a:gridCol>
              </a:tblGrid>
              <a:tr h="1051560">
                <a:tc>
                  <a:txBody>
                    <a:bodyPr/>
                    <a:lstStyle/>
                    <a:p>
                      <a:pPr marL="63500" marR="0" algn="ctr">
                        <a:lnSpc>
                          <a:spcPct val="115000"/>
                        </a:lnSpc>
                        <a:spcBef>
                          <a:spcPts val="0"/>
                        </a:spcBef>
                        <a:spcAft>
                          <a:spcPts val="0"/>
                        </a:spcAft>
                      </a:pPr>
                      <a:r>
                        <a:rPr lang="en-US" sz="2000" b="1" dirty="0">
                          <a:effectLst/>
                          <a:latin typeface="Times New Roman"/>
                          <a:ea typeface="Times New Roman"/>
                        </a:rPr>
                        <a:t>Bloom’s Category Marks (out of 90)</a:t>
                      </a:r>
                      <a:endParaRPr lang="en-US" sz="2000" dirty="0">
                        <a:effectLst/>
                        <a:latin typeface="Calibri"/>
                        <a:ea typeface="Calibri"/>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2865" marR="0" algn="ctr">
                        <a:lnSpc>
                          <a:spcPct val="115000"/>
                        </a:lnSpc>
                        <a:spcBef>
                          <a:spcPts val="0"/>
                        </a:spcBef>
                        <a:spcAft>
                          <a:spcPts val="0"/>
                        </a:spcAft>
                      </a:pPr>
                      <a:r>
                        <a:rPr lang="en-US" sz="2000" b="1" dirty="0">
                          <a:effectLst/>
                          <a:latin typeface="Times New Roman"/>
                          <a:ea typeface="Times New Roman"/>
                        </a:rPr>
                        <a:t>Tests</a:t>
                      </a:r>
                      <a:endParaRPr lang="en-US" sz="2000" dirty="0">
                        <a:effectLst/>
                        <a:latin typeface="Calibri"/>
                        <a:ea typeface="Calibri"/>
                      </a:endParaRPr>
                    </a:p>
                    <a:p>
                      <a:pPr marL="62865" marR="0" algn="ctr">
                        <a:lnSpc>
                          <a:spcPct val="115000"/>
                        </a:lnSpc>
                        <a:spcBef>
                          <a:spcPts val="0"/>
                        </a:spcBef>
                        <a:spcAft>
                          <a:spcPts val="0"/>
                        </a:spcAft>
                      </a:pPr>
                      <a:r>
                        <a:rPr lang="en-US" sz="2000" b="1" dirty="0">
                          <a:effectLst/>
                          <a:latin typeface="Times New Roman"/>
                          <a:ea typeface="Times New Roman"/>
                        </a:rPr>
                        <a:t>(45)</a:t>
                      </a:r>
                      <a:endParaRPr lang="en-US" sz="2000" dirty="0">
                        <a:effectLst/>
                        <a:latin typeface="Calibri"/>
                        <a:ea typeface="Calibri"/>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2865" marR="0" algn="ctr">
                        <a:lnSpc>
                          <a:spcPct val="115000"/>
                        </a:lnSpc>
                        <a:spcBef>
                          <a:spcPts val="0"/>
                        </a:spcBef>
                        <a:spcAft>
                          <a:spcPts val="0"/>
                        </a:spcAft>
                      </a:pPr>
                      <a:r>
                        <a:rPr lang="en-US" sz="2000" b="1" dirty="0">
                          <a:effectLst/>
                          <a:latin typeface="Times New Roman"/>
                          <a:ea typeface="Times New Roman"/>
                        </a:rPr>
                        <a:t>Assignments</a:t>
                      </a:r>
                      <a:endParaRPr lang="en-US" sz="2000" dirty="0">
                        <a:effectLst/>
                        <a:latin typeface="Calibri"/>
                        <a:ea typeface="Calibri"/>
                      </a:endParaRPr>
                    </a:p>
                    <a:p>
                      <a:pPr marL="0" marR="0" algn="ctr">
                        <a:lnSpc>
                          <a:spcPct val="115000"/>
                        </a:lnSpc>
                        <a:spcBef>
                          <a:spcPts val="0"/>
                        </a:spcBef>
                        <a:spcAft>
                          <a:spcPts val="0"/>
                        </a:spcAft>
                      </a:pPr>
                      <a:r>
                        <a:rPr lang="en-US" sz="2000" b="1" dirty="0">
                          <a:effectLst/>
                          <a:latin typeface="Times New Roman"/>
                          <a:ea typeface="Times New Roman"/>
                        </a:rPr>
                        <a:t>(15)</a:t>
                      </a:r>
                      <a:endParaRPr lang="en-US" sz="2000" dirty="0">
                        <a:effectLst/>
                        <a:latin typeface="Calibri"/>
                        <a:ea typeface="Calibri"/>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88900" algn="ctr">
                        <a:lnSpc>
                          <a:spcPct val="115000"/>
                        </a:lnSpc>
                        <a:spcBef>
                          <a:spcPts val="0"/>
                        </a:spcBef>
                        <a:spcAft>
                          <a:spcPts val="0"/>
                        </a:spcAft>
                      </a:pPr>
                      <a:r>
                        <a:rPr lang="en-US" sz="2000" b="1" spc="-5" dirty="0">
                          <a:effectLst/>
                          <a:latin typeface="Times New Roman"/>
                          <a:ea typeface="Times New Roman"/>
                        </a:rPr>
                        <a:t>Quizzes</a:t>
                      </a:r>
                      <a:endParaRPr lang="en-US" sz="2000" dirty="0">
                        <a:effectLst/>
                        <a:latin typeface="Calibri"/>
                        <a:ea typeface="Calibri"/>
                      </a:endParaRPr>
                    </a:p>
                    <a:p>
                      <a:pPr marL="0" marR="113665" algn="ctr">
                        <a:lnSpc>
                          <a:spcPct val="115000"/>
                        </a:lnSpc>
                        <a:spcBef>
                          <a:spcPts val="0"/>
                        </a:spcBef>
                        <a:spcAft>
                          <a:spcPts val="0"/>
                        </a:spcAft>
                      </a:pPr>
                      <a:r>
                        <a:rPr lang="en-US" sz="2000" b="1" dirty="0">
                          <a:effectLst/>
                          <a:latin typeface="Times New Roman"/>
                          <a:ea typeface="Times New Roman"/>
                        </a:rPr>
                        <a:t>(15)</a:t>
                      </a:r>
                      <a:endParaRPr lang="en-US" sz="2000" dirty="0">
                        <a:effectLst/>
                        <a:latin typeface="Calibri"/>
                        <a:ea typeface="Calibri"/>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2865" marR="62865" algn="ctr">
                        <a:lnSpc>
                          <a:spcPct val="115000"/>
                        </a:lnSpc>
                        <a:spcBef>
                          <a:spcPts val="0"/>
                        </a:spcBef>
                        <a:spcAft>
                          <a:spcPts val="0"/>
                        </a:spcAft>
                      </a:pPr>
                      <a:r>
                        <a:rPr lang="en-US" sz="2000" b="1">
                          <a:effectLst/>
                          <a:latin typeface="Times New Roman"/>
                          <a:ea typeface="Times New Roman"/>
                        </a:rPr>
                        <a:t>External Participation in Curricular/Co-Curricular Activities (15)</a:t>
                      </a:r>
                      <a:endParaRPr lang="en-US" sz="2000">
                        <a:effectLst/>
                        <a:latin typeface="Calibri"/>
                        <a:ea typeface="Calibri"/>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350520">
                <a:tc>
                  <a:txBody>
                    <a:bodyPr/>
                    <a:lstStyle/>
                    <a:p>
                      <a:pPr marL="63500" marR="0" algn="ctr">
                        <a:lnSpc>
                          <a:spcPct val="115000"/>
                        </a:lnSpc>
                        <a:spcBef>
                          <a:spcPts val="0"/>
                        </a:spcBef>
                        <a:spcAft>
                          <a:spcPts val="0"/>
                        </a:spcAft>
                      </a:pPr>
                      <a:r>
                        <a:rPr lang="en-US" sz="2000">
                          <a:effectLst/>
                          <a:latin typeface="Times New Roman"/>
                          <a:ea typeface="Times New Roman"/>
                        </a:rPr>
                        <a:t>Remember</a:t>
                      </a:r>
                      <a:endParaRPr lang="en-US" sz="2000">
                        <a:effectLst/>
                        <a:latin typeface="Calibri"/>
                        <a:ea typeface="Calibri"/>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a:effectLst/>
                          <a:latin typeface="Times New Roman"/>
                          <a:ea typeface="Times New Roman"/>
                        </a:rPr>
                        <a:t>10</a:t>
                      </a:r>
                      <a:endParaRPr lang="en-US" sz="2000">
                        <a:effectLst/>
                        <a:latin typeface="Calibri"/>
                        <a:ea typeface="Calibri"/>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dirty="0">
                          <a:effectLst/>
                          <a:latin typeface="Times New Roman"/>
                          <a:ea typeface="Times New Roman"/>
                        </a:rPr>
                        <a:t> </a:t>
                      </a:r>
                      <a:endParaRPr lang="en-US" sz="2000" dirty="0">
                        <a:effectLst/>
                        <a:latin typeface="Calibri"/>
                        <a:ea typeface="Calibri"/>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000">
                          <a:effectLst/>
                          <a:latin typeface="Times New Roman"/>
                          <a:ea typeface="Times New Roman"/>
                        </a:rPr>
                        <a:t>     10</a:t>
                      </a:r>
                      <a:endParaRPr lang="en-US" sz="2000">
                        <a:effectLst/>
                        <a:latin typeface="Calibri"/>
                        <a:ea typeface="Calibri"/>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6">
                  <a:txBody>
                    <a:bodyPr/>
                    <a:lstStyle/>
                    <a:p>
                      <a:pPr marL="808355" marR="847725" algn="ctr">
                        <a:lnSpc>
                          <a:spcPct val="115000"/>
                        </a:lnSpc>
                        <a:spcBef>
                          <a:spcPts val="0"/>
                        </a:spcBef>
                        <a:spcAft>
                          <a:spcPts val="0"/>
                        </a:spcAft>
                      </a:pPr>
                      <a:r>
                        <a:rPr lang="en-US" sz="2000">
                          <a:effectLst/>
                          <a:latin typeface="Times New Roman"/>
                          <a:ea typeface="Times New Roman"/>
                        </a:rPr>
                        <a:t>Attendance</a:t>
                      </a:r>
                      <a:endParaRPr lang="en-US" sz="2000">
                        <a:effectLst/>
                        <a:latin typeface="Calibri"/>
                        <a:ea typeface="Calibri"/>
                      </a:endParaRPr>
                    </a:p>
                    <a:p>
                      <a:pPr marL="808355" marR="847725" algn="ctr">
                        <a:lnSpc>
                          <a:spcPct val="115000"/>
                        </a:lnSpc>
                        <a:spcBef>
                          <a:spcPts val="0"/>
                        </a:spcBef>
                        <a:spcAft>
                          <a:spcPts val="0"/>
                        </a:spcAft>
                      </a:pPr>
                      <a:r>
                        <a:rPr lang="en-US" sz="2000">
                          <a:effectLst/>
                          <a:latin typeface="Times New Roman"/>
                          <a:ea typeface="Times New Roman"/>
                        </a:rPr>
                        <a:t>15</a:t>
                      </a:r>
                      <a:endParaRPr lang="en-US" sz="2000">
                        <a:effectLst/>
                        <a:latin typeface="Calibri"/>
                        <a:ea typeface="Calibri"/>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50520">
                <a:tc>
                  <a:txBody>
                    <a:bodyPr/>
                    <a:lstStyle/>
                    <a:p>
                      <a:pPr marL="63500" marR="0" algn="ctr">
                        <a:lnSpc>
                          <a:spcPct val="115000"/>
                        </a:lnSpc>
                        <a:spcBef>
                          <a:spcPts val="0"/>
                        </a:spcBef>
                        <a:spcAft>
                          <a:spcPts val="0"/>
                        </a:spcAft>
                      </a:pPr>
                      <a:r>
                        <a:rPr lang="en-US" sz="2000">
                          <a:effectLst/>
                          <a:latin typeface="Times New Roman"/>
                          <a:ea typeface="Times New Roman"/>
                        </a:rPr>
                        <a:t>Understand</a:t>
                      </a:r>
                      <a:endParaRPr lang="en-US" sz="2000">
                        <a:effectLst/>
                        <a:latin typeface="Calibri"/>
                        <a:ea typeface="Calibri"/>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dirty="0">
                          <a:effectLst/>
                          <a:latin typeface="Times New Roman"/>
                          <a:ea typeface="Times New Roman"/>
                        </a:rPr>
                        <a:t>5</a:t>
                      </a:r>
                      <a:endParaRPr lang="en-US" sz="2000" dirty="0">
                        <a:effectLst/>
                        <a:latin typeface="Calibri"/>
                        <a:ea typeface="Calibri"/>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245745" algn="ctr">
                        <a:lnSpc>
                          <a:spcPct val="115000"/>
                        </a:lnSpc>
                        <a:spcBef>
                          <a:spcPts val="0"/>
                        </a:spcBef>
                        <a:spcAft>
                          <a:spcPts val="0"/>
                        </a:spcAft>
                      </a:pPr>
                      <a:r>
                        <a:rPr lang="en-US" sz="2000" dirty="0">
                          <a:effectLst/>
                          <a:latin typeface="Times New Roman"/>
                          <a:ea typeface="Times New Roman"/>
                        </a:rPr>
                        <a:t> </a:t>
                      </a:r>
                      <a:endParaRPr lang="en-US" sz="2000" dirty="0">
                        <a:effectLst/>
                        <a:latin typeface="Calibri"/>
                        <a:ea typeface="Calibri"/>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000" dirty="0">
                          <a:effectLst/>
                          <a:latin typeface="Times New Roman"/>
                          <a:ea typeface="Times New Roman"/>
                        </a:rPr>
                        <a:t>     </a:t>
                      </a:r>
                      <a:r>
                        <a:rPr lang="en-US" sz="2000" baseline="0" dirty="0">
                          <a:effectLst/>
                          <a:latin typeface="Times New Roman"/>
                          <a:ea typeface="Times New Roman"/>
                        </a:rPr>
                        <a:t>  </a:t>
                      </a:r>
                      <a:r>
                        <a:rPr lang="en-US" sz="2000" dirty="0">
                          <a:effectLst/>
                          <a:latin typeface="Times New Roman"/>
                          <a:ea typeface="Times New Roman"/>
                        </a:rPr>
                        <a:t>5</a:t>
                      </a:r>
                      <a:endParaRPr lang="en-US" sz="2000" dirty="0">
                        <a:effectLst/>
                        <a:latin typeface="Calibri"/>
                        <a:ea typeface="Calibri"/>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val="10002"/>
                  </a:ext>
                </a:extLst>
              </a:tr>
              <a:tr h="350520">
                <a:tc>
                  <a:txBody>
                    <a:bodyPr/>
                    <a:lstStyle/>
                    <a:p>
                      <a:pPr marL="63500" marR="0" algn="ctr">
                        <a:lnSpc>
                          <a:spcPct val="115000"/>
                        </a:lnSpc>
                        <a:spcBef>
                          <a:spcPts val="0"/>
                        </a:spcBef>
                        <a:spcAft>
                          <a:spcPts val="0"/>
                        </a:spcAft>
                      </a:pPr>
                      <a:r>
                        <a:rPr lang="en-US" sz="2000">
                          <a:effectLst/>
                          <a:latin typeface="Times New Roman"/>
                          <a:ea typeface="Times New Roman"/>
                        </a:rPr>
                        <a:t>Apply</a:t>
                      </a:r>
                      <a:endParaRPr lang="en-US" sz="2000">
                        <a:effectLst/>
                        <a:latin typeface="Calibri"/>
                        <a:ea typeface="Calibri"/>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2865" marR="0">
                        <a:lnSpc>
                          <a:spcPct val="115000"/>
                        </a:lnSpc>
                        <a:spcBef>
                          <a:spcPts val="0"/>
                        </a:spcBef>
                        <a:spcAft>
                          <a:spcPts val="0"/>
                        </a:spcAft>
                      </a:pPr>
                      <a:r>
                        <a:rPr lang="en-US" sz="2000" dirty="0">
                          <a:effectLst/>
                          <a:latin typeface="Times New Roman"/>
                          <a:ea typeface="Times New Roman"/>
                        </a:rPr>
                        <a:t>     10</a:t>
                      </a:r>
                      <a:endParaRPr lang="en-US" sz="2000" dirty="0">
                        <a:effectLst/>
                        <a:latin typeface="Calibri"/>
                        <a:ea typeface="Calibri"/>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a:effectLst/>
                          <a:latin typeface="Times New Roman"/>
                          <a:ea typeface="Times New Roman"/>
                        </a:rPr>
                        <a:t> </a:t>
                      </a:r>
                      <a:endParaRPr lang="en-US" sz="2000">
                        <a:effectLst/>
                        <a:latin typeface="Calibri"/>
                        <a:ea typeface="Calibri"/>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dirty="0">
                          <a:effectLst/>
                          <a:latin typeface="Times New Roman"/>
                          <a:ea typeface="Times New Roman"/>
                        </a:rPr>
                        <a:t> </a:t>
                      </a:r>
                      <a:endParaRPr lang="en-US" sz="2000" dirty="0">
                        <a:effectLst/>
                        <a:latin typeface="Calibri"/>
                        <a:ea typeface="Calibri"/>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val="10003"/>
                  </a:ext>
                </a:extLst>
              </a:tr>
              <a:tr h="350520">
                <a:tc>
                  <a:txBody>
                    <a:bodyPr/>
                    <a:lstStyle/>
                    <a:p>
                      <a:pPr marL="63500" marR="0" algn="ctr">
                        <a:lnSpc>
                          <a:spcPct val="115000"/>
                        </a:lnSpc>
                        <a:spcBef>
                          <a:spcPts val="0"/>
                        </a:spcBef>
                        <a:spcAft>
                          <a:spcPts val="0"/>
                        </a:spcAft>
                      </a:pPr>
                      <a:r>
                        <a:rPr lang="en-US" sz="2000">
                          <a:effectLst/>
                          <a:latin typeface="Times New Roman"/>
                          <a:ea typeface="Times New Roman"/>
                        </a:rPr>
                        <a:t>Analyze</a:t>
                      </a:r>
                      <a:endParaRPr lang="en-US" sz="2000">
                        <a:effectLst/>
                        <a:latin typeface="Calibri"/>
                        <a:ea typeface="Calibri"/>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2865" marR="0">
                        <a:lnSpc>
                          <a:spcPct val="115000"/>
                        </a:lnSpc>
                        <a:spcBef>
                          <a:spcPts val="0"/>
                        </a:spcBef>
                        <a:spcAft>
                          <a:spcPts val="0"/>
                        </a:spcAft>
                      </a:pPr>
                      <a:r>
                        <a:rPr lang="en-US" sz="2000" dirty="0">
                          <a:effectLst/>
                          <a:latin typeface="Times New Roman"/>
                          <a:ea typeface="Times New Roman"/>
                        </a:rPr>
                        <a:t>     10</a:t>
                      </a:r>
                      <a:endParaRPr lang="en-US" sz="2000" dirty="0">
                        <a:effectLst/>
                        <a:latin typeface="Calibri"/>
                        <a:ea typeface="Calibri"/>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a:effectLst/>
                          <a:latin typeface="Times New Roman"/>
                          <a:ea typeface="Times New Roman"/>
                        </a:rPr>
                        <a:t> </a:t>
                      </a:r>
                      <a:endParaRPr lang="en-US" sz="2000">
                        <a:effectLst/>
                        <a:latin typeface="Calibri"/>
                        <a:ea typeface="Calibri"/>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dirty="0">
                          <a:effectLst/>
                          <a:latin typeface="Times New Roman"/>
                          <a:ea typeface="Times New Roman"/>
                        </a:rPr>
                        <a:t> </a:t>
                      </a:r>
                      <a:endParaRPr lang="en-US" sz="2000" dirty="0">
                        <a:effectLst/>
                        <a:latin typeface="Calibri"/>
                        <a:ea typeface="Calibri"/>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val="10004"/>
                  </a:ext>
                </a:extLst>
              </a:tr>
              <a:tr h="350520">
                <a:tc>
                  <a:txBody>
                    <a:bodyPr/>
                    <a:lstStyle/>
                    <a:p>
                      <a:pPr marL="63500" marR="0" algn="ctr">
                        <a:lnSpc>
                          <a:spcPct val="115000"/>
                        </a:lnSpc>
                        <a:spcBef>
                          <a:spcPts val="0"/>
                        </a:spcBef>
                        <a:spcAft>
                          <a:spcPts val="0"/>
                        </a:spcAft>
                      </a:pPr>
                      <a:r>
                        <a:rPr lang="en-US" sz="2000">
                          <a:effectLst/>
                          <a:latin typeface="Times New Roman"/>
                          <a:ea typeface="Times New Roman"/>
                        </a:rPr>
                        <a:t>Evaluate</a:t>
                      </a:r>
                      <a:endParaRPr lang="en-US" sz="2000">
                        <a:effectLst/>
                        <a:latin typeface="Calibri"/>
                        <a:ea typeface="Calibri"/>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2865" marR="0">
                        <a:lnSpc>
                          <a:spcPct val="115000"/>
                        </a:lnSpc>
                        <a:spcBef>
                          <a:spcPts val="0"/>
                        </a:spcBef>
                        <a:spcAft>
                          <a:spcPts val="0"/>
                        </a:spcAft>
                      </a:pPr>
                      <a:r>
                        <a:rPr lang="en-US" sz="2000" dirty="0">
                          <a:effectLst/>
                          <a:latin typeface="Times New Roman"/>
                          <a:ea typeface="Times New Roman"/>
                        </a:rPr>
                        <a:t>      </a:t>
                      </a:r>
                      <a:r>
                        <a:rPr lang="en-US" sz="2000" baseline="0" dirty="0">
                          <a:effectLst/>
                          <a:latin typeface="Times New Roman"/>
                          <a:ea typeface="Times New Roman"/>
                        </a:rPr>
                        <a:t> </a:t>
                      </a:r>
                      <a:r>
                        <a:rPr lang="en-US" sz="2000" dirty="0">
                          <a:effectLst/>
                          <a:latin typeface="Times New Roman"/>
                          <a:ea typeface="Times New Roman"/>
                        </a:rPr>
                        <a:t>5</a:t>
                      </a:r>
                      <a:endParaRPr lang="en-US" sz="2000" dirty="0">
                        <a:effectLst/>
                        <a:latin typeface="Calibri"/>
                        <a:ea typeface="Calibri"/>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a:effectLst/>
                          <a:latin typeface="Times New Roman"/>
                          <a:ea typeface="Times New Roman"/>
                        </a:rPr>
                        <a:t> </a:t>
                      </a:r>
                      <a:endParaRPr lang="en-US" sz="2000">
                        <a:effectLst/>
                        <a:latin typeface="Calibri"/>
                        <a:ea typeface="Calibri"/>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dirty="0">
                          <a:effectLst/>
                          <a:latin typeface="Times New Roman"/>
                          <a:ea typeface="Times New Roman"/>
                        </a:rPr>
                        <a:t> </a:t>
                      </a:r>
                      <a:endParaRPr lang="en-US" sz="2000" dirty="0">
                        <a:effectLst/>
                        <a:latin typeface="Calibri"/>
                        <a:ea typeface="Calibri"/>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val="10005"/>
                  </a:ext>
                </a:extLst>
              </a:tr>
              <a:tr h="350520">
                <a:tc>
                  <a:txBody>
                    <a:bodyPr/>
                    <a:lstStyle/>
                    <a:p>
                      <a:pPr marL="63500" marR="0" algn="ctr">
                        <a:lnSpc>
                          <a:spcPct val="115000"/>
                        </a:lnSpc>
                        <a:spcBef>
                          <a:spcPts val="0"/>
                        </a:spcBef>
                        <a:spcAft>
                          <a:spcPts val="0"/>
                        </a:spcAft>
                      </a:pPr>
                      <a:r>
                        <a:rPr lang="en-US" sz="2000" dirty="0">
                          <a:effectLst/>
                          <a:latin typeface="Times New Roman"/>
                          <a:ea typeface="Times New Roman"/>
                        </a:rPr>
                        <a:t>Create</a:t>
                      </a:r>
                      <a:endParaRPr lang="en-US" sz="2000" dirty="0">
                        <a:effectLst/>
                        <a:latin typeface="Calibri"/>
                        <a:ea typeface="Calibri"/>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dirty="0">
                          <a:effectLst/>
                          <a:latin typeface="Times New Roman"/>
                          <a:ea typeface="Times New Roman"/>
                        </a:rPr>
                        <a:t>5</a:t>
                      </a:r>
                      <a:endParaRPr lang="en-US" sz="2000" dirty="0">
                        <a:effectLst/>
                        <a:latin typeface="Calibri"/>
                        <a:ea typeface="Calibri"/>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245745" algn="ctr">
                        <a:lnSpc>
                          <a:spcPct val="115000"/>
                        </a:lnSpc>
                        <a:spcBef>
                          <a:spcPts val="0"/>
                        </a:spcBef>
                        <a:spcAft>
                          <a:spcPts val="0"/>
                        </a:spcAft>
                      </a:pPr>
                      <a:r>
                        <a:rPr lang="en-US" sz="2000" dirty="0">
                          <a:effectLst/>
                          <a:latin typeface="Times New Roman"/>
                          <a:ea typeface="Times New Roman"/>
                        </a:rPr>
                        <a:t>      15</a:t>
                      </a:r>
                      <a:endParaRPr lang="en-US" sz="2000" dirty="0">
                        <a:effectLst/>
                        <a:latin typeface="Calibri"/>
                        <a:ea typeface="Calibri"/>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dirty="0">
                          <a:effectLst/>
                          <a:latin typeface="Times New Roman"/>
                          <a:ea typeface="Times New Roman"/>
                        </a:rPr>
                        <a:t> </a:t>
                      </a:r>
                      <a:endParaRPr lang="en-US" sz="2000" dirty="0">
                        <a:effectLst/>
                        <a:latin typeface="Calibri"/>
                        <a:ea typeface="Calibri"/>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val="10006"/>
                  </a:ext>
                </a:extLst>
              </a:tr>
            </a:tbl>
          </a:graphicData>
        </a:graphic>
      </p:graphicFrame>
      <p:sp>
        <p:nvSpPr>
          <p:cNvPr id="9" name="Rectangle 2"/>
          <p:cNvSpPr>
            <a:spLocks noChangeArrowheads="1"/>
          </p:cNvSpPr>
          <p:nvPr/>
        </p:nvSpPr>
        <p:spPr bwMode="auto">
          <a:xfrm>
            <a:off x="1098554" y="1929889"/>
            <a:ext cx="184708" cy="369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29" tIns="45715" rIns="91429" bIns="45715" numCol="1" anchor="ctr" anchorCtr="0" compatLnSpc="1">
            <a:prstTxWarp prst="textNoShape">
              <a:avLst/>
            </a:prstTxWarp>
            <a:spAutoFit/>
          </a:bodyPr>
          <a:lstStyle/>
          <a:p>
            <a:pPr fontAlgn="base">
              <a:spcBef>
                <a:spcPct val="0"/>
              </a:spcBef>
              <a:spcAft>
                <a:spcPct val="0"/>
              </a:spcAft>
            </a:pPr>
            <a:endParaRPr lang="en-US">
              <a:latin typeface="Arial" pitchFamily="34" charset="0"/>
              <a:cs typeface="Arial" pitchFamily="34" charset="0"/>
            </a:endParaRPr>
          </a:p>
        </p:txBody>
      </p:sp>
    </p:spTree>
    <p:extLst>
      <p:ext uri="{BB962C8B-B14F-4D97-AF65-F5344CB8AC3E}">
        <p14:creationId xmlns:p14="http://schemas.microsoft.com/office/powerpoint/2010/main" val="171288068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3694" y="251524"/>
            <a:ext cx="1142702" cy="1367041"/>
          </a:xfrm>
          <a:prstGeom prst="rect">
            <a:avLst/>
          </a:prstGeom>
        </p:spPr>
        <p:txBody>
          <a:bodyPr vert="horz" wrap="square" lIns="0" tIns="12700" rIns="0" bIns="0" rtlCol="0" anchor="ctr">
            <a:spAutoFit/>
          </a:bodyPr>
          <a:lstStyle/>
          <a:p>
            <a:pPr marL="12700">
              <a:lnSpc>
                <a:spcPct val="100000"/>
              </a:lnSpc>
              <a:spcBef>
                <a:spcPts val="100"/>
              </a:spcBef>
            </a:pPr>
            <a:r>
              <a:rPr spc="-10" dirty="0">
                <a:solidFill>
                  <a:srgbClr val="00AF50"/>
                </a:solidFill>
              </a:rPr>
              <a:t>Solution:</a:t>
            </a:r>
          </a:p>
        </p:txBody>
      </p:sp>
      <p:grpSp>
        <p:nvGrpSpPr>
          <p:cNvPr id="3" name="object 3"/>
          <p:cNvGrpSpPr/>
          <p:nvPr/>
        </p:nvGrpSpPr>
        <p:grpSpPr>
          <a:xfrm>
            <a:off x="4635655" y="2503090"/>
            <a:ext cx="2628215" cy="3546475"/>
            <a:chOff x="4635246" y="2503042"/>
            <a:chExt cx="2628900" cy="3546475"/>
          </a:xfrm>
        </p:grpSpPr>
        <p:sp>
          <p:nvSpPr>
            <p:cNvPr id="4" name="object 4"/>
            <p:cNvSpPr/>
            <p:nvPr/>
          </p:nvSpPr>
          <p:spPr>
            <a:xfrm>
              <a:off x="4672203" y="2508122"/>
              <a:ext cx="2548255" cy="3536315"/>
            </a:xfrm>
            <a:custGeom>
              <a:avLst/>
              <a:gdLst/>
              <a:ahLst/>
              <a:cxnLst/>
              <a:rect l="l" t="t" r="r" b="b"/>
              <a:pathLst>
                <a:path w="2548254" h="3536315">
                  <a:moveTo>
                    <a:pt x="0" y="0"/>
                  </a:moveTo>
                  <a:lnTo>
                    <a:pt x="0" y="3536289"/>
                  </a:lnTo>
                </a:path>
                <a:path w="2548254" h="3536315">
                  <a:moveTo>
                    <a:pt x="2548128" y="0"/>
                  </a:moveTo>
                  <a:lnTo>
                    <a:pt x="2548128" y="3536289"/>
                  </a:lnTo>
                </a:path>
              </a:pathLst>
            </a:custGeom>
            <a:ln w="9906">
              <a:solidFill>
                <a:srgbClr val="E64722"/>
              </a:solidFill>
              <a:prstDash val="sysDash"/>
            </a:ln>
          </p:spPr>
          <p:txBody>
            <a:bodyPr wrap="square" lIns="0" tIns="0" rIns="0" bIns="0" rtlCol="0"/>
            <a:lstStyle/>
            <a:p>
              <a:endParaRPr kern="0">
                <a:solidFill>
                  <a:sysClr val="windowText" lastClr="000000"/>
                </a:solidFill>
              </a:endParaRPr>
            </a:p>
          </p:txBody>
        </p:sp>
        <p:pic>
          <p:nvPicPr>
            <p:cNvPr id="5" name="object 5"/>
            <p:cNvPicPr/>
            <p:nvPr/>
          </p:nvPicPr>
          <p:blipFill>
            <a:blip r:embed="rId2" cstate="print"/>
            <a:stretch>
              <a:fillRect/>
            </a:stretch>
          </p:blipFill>
          <p:spPr>
            <a:xfrm>
              <a:off x="4635246" y="3324623"/>
              <a:ext cx="2628900" cy="92692"/>
            </a:xfrm>
            <a:prstGeom prst="rect">
              <a:avLst/>
            </a:prstGeom>
          </p:spPr>
        </p:pic>
        <p:sp>
          <p:nvSpPr>
            <p:cNvPr id="6" name="object 6"/>
            <p:cNvSpPr/>
            <p:nvPr/>
          </p:nvSpPr>
          <p:spPr>
            <a:xfrm>
              <a:off x="4685157" y="3349370"/>
              <a:ext cx="2536190" cy="0"/>
            </a:xfrm>
            <a:custGeom>
              <a:avLst/>
              <a:gdLst/>
              <a:ahLst/>
              <a:cxnLst/>
              <a:rect l="l" t="t" r="r" b="b"/>
              <a:pathLst>
                <a:path w="2536190">
                  <a:moveTo>
                    <a:pt x="0" y="0"/>
                  </a:moveTo>
                  <a:lnTo>
                    <a:pt x="2535809" y="0"/>
                  </a:lnTo>
                </a:path>
              </a:pathLst>
            </a:custGeom>
            <a:ln w="22098">
              <a:solidFill>
                <a:srgbClr val="6F2F9F"/>
              </a:solidFill>
            </a:ln>
          </p:spPr>
          <p:txBody>
            <a:bodyPr wrap="square" lIns="0" tIns="0" rIns="0" bIns="0" rtlCol="0"/>
            <a:lstStyle/>
            <a:p>
              <a:endParaRPr kern="0">
                <a:solidFill>
                  <a:sysClr val="windowText" lastClr="000000"/>
                </a:solidFill>
              </a:endParaRPr>
            </a:p>
          </p:txBody>
        </p:sp>
      </p:grpSp>
      <p:grpSp>
        <p:nvGrpSpPr>
          <p:cNvPr id="7" name="object 7"/>
          <p:cNvGrpSpPr/>
          <p:nvPr/>
        </p:nvGrpSpPr>
        <p:grpSpPr>
          <a:xfrm>
            <a:off x="4586109" y="1603975"/>
            <a:ext cx="224096" cy="484505"/>
            <a:chOff x="4585715" y="1603971"/>
            <a:chExt cx="224154" cy="484505"/>
          </a:xfrm>
        </p:grpSpPr>
        <p:pic>
          <p:nvPicPr>
            <p:cNvPr id="8" name="object 8"/>
            <p:cNvPicPr/>
            <p:nvPr/>
          </p:nvPicPr>
          <p:blipFill>
            <a:blip r:embed="rId3" cstate="print"/>
            <a:stretch>
              <a:fillRect/>
            </a:stretch>
          </p:blipFill>
          <p:spPr>
            <a:xfrm>
              <a:off x="4585715" y="1603971"/>
              <a:ext cx="224091" cy="483908"/>
            </a:xfrm>
            <a:prstGeom prst="rect">
              <a:avLst/>
            </a:prstGeom>
          </p:spPr>
        </p:pic>
        <p:sp>
          <p:nvSpPr>
            <p:cNvPr id="9" name="object 9"/>
            <p:cNvSpPr/>
            <p:nvPr/>
          </p:nvSpPr>
          <p:spPr>
            <a:xfrm>
              <a:off x="4663058" y="1694306"/>
              <a:ext cx="76200" cy="335915"/>
            </a:xfrm>
            <a:custGeom>
              <a:avLst/>
              <a:gdLst/>
              <a:ahLst/>
              <a:cxnLst/>
              <a:rect l="l" t="t" r="r" b="b"/>
              <a:pathLst>
                <a:path w="76200" h="335914">
                  <a:moveTo>
                    <a:pt x="44195" y="52450"/>
                  </a:moveTo>
                  <a:lnTo>
                    <a:pt x="32003" y="52450"/>
                  </a:lnTo>
                  <a:lnTo>
                    <a:pt x="27050" y="57403"/>
                  </a:lnTo>
                  <a:lnTo>
                    <a:pt x="27050" y="330962"/>
                  </a:lnTo>
                  <a:lnTo>
                    <a:pt x="32003" y="335914"/>
                  </a:lnTo>
                  <a:lnTo>
                    <a:pt x="44195" y="335914"/>
                  </a:lnTo>
                  <a:lnTo>
                    <a:pt x="49149" y="330962"/>
                  </a:lnTo>
                  <a:lnTo>
                    <a:pt x="49149" y="57403"/>
                  </a:lnTo>
                  <a:lnTo>
                    <a:pt x="44195" y="52450"/>
                  </a:lnTo>
                  <a:close/>
                </a:path>
                <a:path w="76200" h="335914">
                  <a:moveTo>
                    <a:pt x="38100" y="0"/>
                  </a:moveTo>
                  <a:lnTo>
                    <a:pt x="0" y="76200"/>
                  </a:lnTo>
                  <a:lnTo>
                    <a:pt x="27050" y="76200"/>
                  </a:lnTo>
                  <a:lnTo>
                    <a:pt x="27050" y="57403"/>
                  </a:lnTo>
                  <a:lnTo>
                    <a:pt x="32003" y="52450"/>
                  </a:lnTo>
                  <a:lnTo>
                    <a:pt x="64325" y="52450"/>
                  </a:lnTo>
                  <a:lnTo>
                    <a:pt x="38100" y="0"/>
                  </a:lnTo>
                  <a:close/>
                </a:path>
                <a:path w="76200" h="335914">
                  <a:moveTo>
                    <a:pt x="64325" y="52450"/>
                  </a:moveTo>
                  <a:lnTo>
                    <a:pt x="44195" y="52450"/>
                  </a:lnTo>
                  <a:lnTo>
                    <a:pt x="49149" y="57403"/>
                  </a:lnTo>
                  <a:lnTo>
                    <a:pt x="49149" y="76200"/>
                  </a:lnTo>
                  <a:lnTo>
                    <a:pt x="76200" y="76200"/>
                  </a:lnTo>
                  <a:lnTo>
                    <a:pt x="64325" y="52450"/>
                  </a:lnTo>
                  <a:close/>
                </a:path>
              </a:pathLst>
            </a:custGeom>
            <a:solidFill>
              <a:srgbClr val="000000"/>
            </a:solidFill>
          </p:spPr>
          <p:txBody>
            <a:bodyPr wrap="square" lIns="0" tIns="0" rIns="0" bIns="0" rtlCol="0"/>
            <a:lstStyle/>
            <a:p>
              <a:endParaRPr kern="0">
                <a:solidFill>
                  <a:sysClr val="windowText" lastClr="000000"/>
                </a:solidFill>
              </a:endParaRPr>
            </a:p>
          </p:txBody>
        </p:sp>
      </p:grpSp>
      <p:sp>
        <p:nvSpPr>
          <p:cNvPr id="10" name="object 10"/>
          <p:cNvSpPr txBox="1"/>
          <p:nvPr/>
        </p:nvSpPr>
        <p:spPr>
          <a:xfrm>
            <a:off x="4237464" y="2049041"/>
            <a:ext cx="1046207" cy="289823"/>
          </a:xfrm>
          <a:prstGeom prst="rect">
            <a:avLst/>
          </a:prstGeom>
        </p:spPr>
        <p:txBody>
          <a:bodyPr vert="horz" wrap="square" lIns="0" tIns="12700" rIns="0" bIns="0" rtlCol="0">
            <a:spAutoFit/>
          </a:bodyPr>
          <a:lstStyle/>
          <a:p>
            <a:pPr marL="38100">
              <a:spcBef>
                <a:spcPts val="100"/>
              </a:spcBef>
            </a:pPr>
            <a:r>
              <a:rPr kern="0" spc="85" dirty="0">
                <a:solidFill>
                  <a:sysClr val="windowText" lastClr="000000"/>
                </a:solidFill>
                <a:latin typeface="Cambria Math"/>
                <a:cs typeface="Cambria Math"/>
              </a:rPr>
              <a:t>R</a:t>
            </a:r>
            <a:r>
              <a:rPr sz="1950" kern="0" spc="127" baseline="-14957" dirty="0">
                <a:solidFill>
                  <a:sysClr val="windowText" lastClr="000000"/>
                </a:solidFill>
                <a:latin typeface="Cambria Math"/>
                <a:cs typeface="Cambria Math"/>
              </a:rPr>
              <a:t>A</a:t>
            </a:r>
            <a:r>
              <a:rPr sz="1950" kern="0" spc="337" baseline="-14957" dirty="0">
                <a:solidFill>
                  <a:sysClr val="windowText" lastClr="000000"/>
                </a:solidFill>
                <a:latin typeface="Cambria Math"/>
                <a:cs typeface="Cambria Math"/>
              </a:rPr>
              <a:t> </a:t>
            </a:r>
            <a:r>
              <a:rPr kern="0" dirty="0">
                <a:solidFill>
                  <a:sysClr val="windowText" lastClr="000000"/>
                </a:solidFill>
                <a:latin typeface="Times New Roman"/>
                <a:cs typeface="Times New Roman"/>
              </a:rPr>
              <a:t>= 15</a:t>
            </a:r>
            <a:r>
              <a:rPr kern="0" spc="5" dirty="0">
                <a:solidFill>
                  <a:sysClr val="windowText" lastClr="000000"/>
                </a:solidFill>
                <a:latin typeface="Times New Roman"/>
                <a:cs typeface="Times New Roman"/>
              </a:rPr>
              <a:t>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grpSp>
        <p:nvGrpSpPr>
          <p:cNvPr id="11" name="object 11"/>
          <p:cNvGrpSpPr/>
          <p:nvPr/>
        </p:nvGrpSpPr>
        <p:grpSpPr>
          <a:xfrm>
            <a:off x="4020853" y="949500"/>
            <a:ext cx="340271" cy="546735"/>
            <a:chOff x="4020311" y="949452"/>
            <a:chExt cx="340360" cy="546735"/>
          </a:xfrm>
        </p:grpSpPr>
        <p:sp>
          <p:nvSpPr>
            <p:cNvPr id="12" name="object 12"/>
            <p:cNvSpPr/>
            <p:nvPr/>
          </p:nvSpPr>
          <p:spPr>
            <a:xfrm>
              <a:off x="4020311" y="1162304"/>
              <a:ext cx="340360" cy="334010"/>
            </a:xfrm>
            <a:custGeom>
              <a:avLst/>
              <a:gdLst/>
              <a:ahLst/>
              <a:cxnLst/>
              <a:rect l="l" t="t" r="r" b="b"/>
              <a:pathLst>
                <a:path w="340360" h="334009">
                  <a:moveTo>
                    <a:pt x="0" y="0"/>
                  </a:moveTo>
                  <a:lnTo>
                    <a:pt x="0" y="84962"/>
                  </a:lnTo>
                  <a:lnTo>
                    <a:pt x="4795" y="120718"/>
                  </a:lnTo>
                  <a:lnTo>
                    <a:pt x="41067" y="186480"/>
                  </a:lnTo>
                  <a:lnTo>
                    <a:pt x="71151" y="215360"/>
                  </a:lnTo>
                  <a:lnTo>
                    <a:pt x="108272" y="240823"/>
                  </a:lnTo>
                  <a:lnTo>
                    <a:pt x="151733" y="262306"/>
                  </a:lnTo>
                  <a:lnTo>
                    <a:pt x="200837" y="279247"/>
                  </a:lnTo>
                  <a:lnTo>
                    <a:pt x="254888" y="291084"/>
                  </a:lnTo>
                  <a:lnTo>
                    <a:pt x="254888" y="333629"/>
                  </a:lnTo>
                  <a:lnTo>
                    <a:pt x="339851" y="255397"/>
                  </a:lnTo>
                  <a:lnTo>
                    <a:pt x="254888" y="163703"/>
                  </a:lnTo>
                  <a:lnTo>
                    <a:pt x="254888" y="206121"/>
                  </a:lnTo>
                  <a:lnTo>
                    <a:pt x="200837" y="194284"/>
                  </a:lnTo>
                  <a:lnTo>
                    <a:pt x="151733" y="177343"/>
                  </a:lnTo>
                  <a:lnTo>
                    <a:pt x="108272" y="155860"/>
                  </a:lnTo>
                  <a:lnTo>
                    <a:pt x="71151" y="130397"/>
                  </a:lnTo>
                  <a:lnTo>
                    <a:pt x="41067" y="101517"/>
                  </a:lnTo>
                  <a:lnTo>
                    <a:pt x="18716" y="69782"/>
                  </a:lnTo>
                  <a:lnTo>
                    <a:pt x="4795" y="35755"/>
                  </a:lnTo>
                  <a:lnTo>
                    <a:pt x="0" y="0"/>
                  </a:lnTo>
                  <a:close/>
                </a:path>
              </a:pathLst>
            </a:custGeom>
            <a:solidFill>
              <a:srgbClr val="FF0000"/>
            </a:solidFill>
          </p:spPr>
          <p:txBody>
            <a:bodyPr wrap="square" lIns="0" tIns="0" rIns="0" bIns="0" rtlCol="0"/>
            <a:lstStyle/>
            <a:p>
              <a:endParaRPr kern="0">
                <a:solidFill>
                  <a:sysClr val="windowText" lastClr="000000"/>
                </a:solidFill>
              </a:endParaRPr>
            </a:p>
          </p:txBody>
        </p:sp>
        <p:sp>
          <p:nvSpPr>
            <p:cNvPr id="13" name="object 13"/>
            <p:cNvSpPr/>
            <p:nvPr/>
          </p:nvSpPr>
          <p:spPr>
            <a:xfrm>
              <a:off x="4020342" y="949452"/>
              <a:ext cx="340360" cy="255904"/>
            </a:xfrm>
            <a:custGeom>
              <a:avLst/>
              <a:gdLst/>
              <a:ahLst/>
              <a:cxnLst/>
              <a:rect l="l" t="t" r="r" b="b"/>
              <a:pathLst>
                <a:path w="340360" h="255905">
                  <a:moveTo>
                    <a:pt x="339821" y="0"/>
                  </a:moveTo>
                  <a:lnTo>
                    <a:pt x="288833" y="2411"/>
                  </a:lnTo>
                  <a:lnTo>
                    <a:pt x="213242" y="15290"/>
                  </a:lnTo>
                  <a:lnTo>
                    <a:pt x="160057" y="32155"/>
                  </a:lnTo>
                  <a:lnTo>
                    <a:pt x="113197" y="54200"/>
                  </a:lnTo>
                  <a:lnTo>
                    <a:pt x="73411" y="80714"/>
                  </a:lnTo>
                  <a:lnTo>
                    <a:pt x="41449" y="110984"/>
                  </a:lnTo>
                  <a:lnTo>
                    <a:pt x="18060" y="144300"/>
                  </a:lnTo>
                  <a:lnTo>
                    <a:pt x="3993" y="179948"/>
                  </a:lnTo>
                  <a:lnTo>
                    <a:pt x="0" y="217218"/>
                  </a:lnTo>
                  <a:lnTo>
                    <a:pt x="6827" y="255397"/>
                  </a:lnTo>
                  <a:lnTo>
                    <a:pt x="23771" y="219596"/>
                  </a:lnTo>
                  <a:lnTo>
                    <a:pt x="49749" y="186922"/>
                  </a:lnTo>
                  <a:lnTo>
                    <a:pt x="83770" y="157882"/>
                  </a:lnTo>
                  <a:lnTo>
                    <a:pt x="124842" y="132984"/>
                  </a:lnTo>
                  <a:lnTo>
                    <a:pt x="171974" y="112736"/>
                  </a:lnTo>
                  <a:lnTo>
                    <a:pt x="224176" y="97645"/>
                  </a:lnTo>
                  <a:lnTo>
                    <a:pt x="280455" y="88218"/>
                  </a:lnTo>
                  <a:lnTo>
                    <a:pt x="339821" y="84962"/>
                  </a:lnTo>
                  <a:lnTo>
                    <a:pt x="339821" y="0"/>
                  </a:lnTo>
                  <a:close/>
                </a:path>
              </a:pathLst>
            </a:custGeom>
            <a:solidFill>
              <a:srgbClr val="CD0000"/>
            </a:solidFill>
          </p:spPr>
          <p:txBody>
            <a:bodyPr wrap="square" lIns="0" tIns="0" rIns="0" bIns="0" rtlCol="0"/>
            <a:lstStyle/>
            <a:p>
              <a:endParaRPr kern="0">
                <a:solidFill>
                  <a:sysClr val="windowText" lastClr="000000"/>
                </a:solidFill>
              </a:endParaRPr>
            </a:p>
          </p:txBody>
        </p:sp>
      </p:grpSp>
      <p:sp>
        <p:nvSpPr>
          <p:cNvPr id="14" name="object 14"/>
          <p:cNvSpPr txBox="1"/>
          <p:nvPr/>
        </p:nvSpPr>
        <p:spPr>
          <a:xfrm>
            <a:off x="2464494" y="1027453"/>
            <a:ext cx="1526142" cy="289823"/>
          </a:xfrm>
          <a:prstGeom prst="rect">
            <a:avLst/>
          </a:prstGeom>
        </p:spPr>
        <p:txBody>
          <a:bodyPr vert="horz" wrap="square" lIns="0" tIns="12700" rIns="0" bIns="0" rtlCol="0">
            <a:spAutoFit/>
          </a:bodyPr>
          <a:lstStyle/>
          <a:p>
            <a:pPr marL="38100">
              <a:spcBef>
                <a:spcPts val="100"/>
              </a:spcBef>
            </a:pPr>
            <a:r>
              <a:rPr kern="0" spc="50" dirty="0">
                <a:solidFill>
                  <a:sysClr val="windowText" lastClr="000000"/>
                </a:solidFill>
                <a:latin typeface="Cambria Math"/>
                <a:cs typeface="Cambria Math"/>
              </a:rPr>
              <a:t>M</a:t>
            </a:r>
            <a:r>
              <a:rPr sz="1950" kern="0" spc="75" baseline="-14957" dirty="0">
                <a:solidFill>
                  <a:sysClr val="windowText" lastClr="000000"/>
                </a:solidFill>
                <a:latin typeface="Cambria Math"/>
                <a:cs typeface="Cambria Math"/>
              </a:rPr>
              <a:t>A</a:t>
            </a:r>
            <a:r>
              <a:rPr sz="1950" kern="0" spc="337" baseline="-14957" dirty="0">
                <a:solidFill>
                  <a:sysClr val="windowText" lastClr="000000"/>
                </a:solidFill>
                <a:latin typeface="Cambria Math"/>
                <a:cs typeface="Cambria Math"/>
              </a:rPr>
              <a:t> </a:t>
            </a:r>
            <a:r>
              <a:rPr kern="0" dirty="0">
                <a:solidFill>
                  <a:sysClr val="windowText" lastClr="000000"/>
                </a:solidFill>
                <a:latin typeface="Times New Roman"/>
                <a:cs typeface="Times New Roman"/>
              </a:rPr>
              <a:t>= 37.5</a:t>
            </a:r>
            <a:r>
              <a:rPr kern="0" spc="5"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K-</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p:txBody>
      </p:sp>
      <p:sp>
        <p:nvSpPr>
          <p:cNvPr id="15" name="object 15"/>
          <p:cNvSpPr txBox="1"/>
          <p:nvPr/>
        </p:nvSpPr>
        <p:spPr>
          <a:xfrm>
            <a:off x="4161534" y="2768370"/>
            <a:ext cx="476127" cy="289823"/>
          </a:xfrm>
          <a:prstGeom prst="rect">
            <a:avLst/>
          </a:prstGeom>
        </p:spPr>
        <p:txBody>
          <a:bodyPr vert="horz" wrap="square" lIns="0" tIns="12700" rIns="0" bIns="0" rtlCol="0">
            <a:spAutoFit/>
          </a:bodyPr>
          <a:lstStyle/>
          <a:p>
            <a:pPr marL="12700">
              <a:spcBef>
                <a:spcPts val="100"/>
              </a:spcBef>
            </a:pPr>
            <a:r>
              <a:rPr kern="0" dirty="0">
                <a:solidFill>
                  <a:sysClr val="windowText" lastClr="000000"/>
                </a:solidFill>
                <a:latin typeface="Times New Roman"/>
                <a:cs typeface="Times New Roman"/>
              </a:rPr>
              <a:t>15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16" name="object 16"/>
          <p:cNvSpPr txBox="1"/>
          <p:nvPr/>
        </p:nvSpPr>
        <p:spPr>
          <a:xfrm>
            <a:off x="7292031" y="3202456"/>
            <a:ext cx="361856" cy="289823"/>
          </a:xfrm>
          <a:prstGeom prst="rect">
            <a:avLst/>
          </a:prstGeom>
        </p:spPr>
        <p:txBody>
          <a:bodyPr vert="horz" wrap="square" lIns="0" tIns="12700" rIns="0" bIns="0" rtlCol="0">
            <a:spAutoFit/>
          </a:bodyPr>
          <a:lstStyle/>
          <a:p>
            <a:pPr marL="12700">
              <a:spcBef>
                <a:spcPts val="100"/>
              </a:spcBef>
            </a:pPr>
            <a:r>
              <a:rPr kern="0" dirty="0">
                <a:solidFill>
                  <a:sysClr val="windowText" lastClr="000000"/>
                </a:solidFill>
                <a:latin typeface="Times New Roman"/>
                <a:cs typeface="Times New Roman"/>
              </a:rPr>
              <a:t>0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17" name="object 17"/>
          <p:cNvSpPr txBox="1"/>
          <p:nvPr/>
        </p:nvSpPr>
        <p:spPr>
          <a:xfrm>
            <a:off x="7277305" y="4314468"/>
            <a:ext cx="635469" cy="289823"/>
          </a:xfrm>
          <a:prstGeom prst="rect">
            <a:avLst/>
          </a:prstGeom>
        </p:spPr>
        <p:txBody>
          <a:bodyPr vert="horz" wrap="square" lIns="0" tIns="12700" rIns="0" bIns="0" rtlCol="0">
            <a:spAutoFit/>
          </a:bodyPr>
          <a:lstStyle/>
          <a:p>
            <a:pPr marL="12700">
              <a:spcBef>
                <a:spcPts val="100"/>
              </a:spcBef>
            </a:pPr>
            <a:r>
              <a:rPr kern="0" dirty="0">
                <a:solidFill>
                  <a:sysClr val="windowText" lastClr="000000"/>
                </a:solidFill>
                <a:latin typeface="Times New Roman"/>
                <a:cs typeface="Times New Roman"/>
              </a:rPr>
              <a:t>0</a:t>
            </a:r>
            <a:r>
              <a:rPr kern="0" spc="10"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K-</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p:txBody>
      </p:sp>
      <p:grpSp>
        <p:nvGrpSpPr>
          <p:cNvPr id="18" name="object 18"/>
          <p:cNvGrpSpPr/>
          <p:nvPr/>
        </p:nvGrpSpPr>
        <p:grpSpPr>
          <a:xfrm>
            <a:off x="4647081" y="4430285"/>
            <a:ext cx="2628215" cy="92710"/>
            <a:chOff x="4646676" y="4430285"/>
            <a:chExt cx="2628900" cy="92710"/>
          </a:xfrm>
        </p:grpSpPr>
        <p:pic>
          <p:nvPicPr>
            <p:cNvPr id="19" name="object 19"/>
            <p:cNvPicPr/>
            <p:nvPr/>
          </p:nvPicPr>
          <p:blipFill>
            <a:blip r:embed="rId2" cstate="print"/>
            <a:stretch>
              <a:fillRect/>
            </a:stretch>
          </p:blipFill>
          <p:spPr>
            <a:xfrm>
              <a:off x="4646676" y="4430285"/>
              <a:ext cx="2628900" cy="92692"/>
            </a:xfrm>
            <a:prstGeom prst="rect">
              <a:avLst/>
            </a:prstGeom>
          </p:spPr>
        </p:pic>
        <p:sp>
          <p:nvSpPr>
            <p:cNvPr id="20" name="object 20"/>
            <p:cNvSpPr/>
            <p:nvPr/>
          </p:nvSpPr>
          <p:spPr>
            <a:xfrm>
              <a:off x="4696587" y="4455033"/>
              <a:ext cx="2536190" cy="0"/>
            </a:xfrm>
            <a:custGeom>
              <a:avLst/>
              <a:gdLst/>
              <a:ahLst/>
              <a:cxnLst/>
              <a:rect l="l" t="t" r="r" b="b"/>
              <a:pathLst>
                <a:path w="2536190">
                  <a:moveTo>
                    <a:pt x="0" y="0"/>
                  </a:moveTo>
                  <a:lnTo>
                    <a:pt x="2535809" y="0"/>
                  </a:lnTo>
                </a:path>
              </a:pathLst>
            </a:custGeom>
            <a:ln w="22098">
              <a:solidFill>
                <a:srgbClr val="00AF50"/>
              </a:solidFill>
            </a:ln>
          </p:spPr>
          <p:txBody>
            <a:bodyPr wrap="square" lIns="0" tIns="0" rIns="0" bIns="0" rtlCol="0"/>
            <a:lstStyle/>
            <a:p>
              <a:endParaRPr kern="0">
                <a:solidFill>
                  <a:sysClr val="windowText" lastClr="000000"/>
                </a:solidFill>
              </a:endParaRPr>
            </a:p>
          </p:txBody>
        </p:sp>
      </p:grpSp>
      <p:sp>
        <p:nvSpPr>
          <p:cNvPr id="21" name="object 21"/>
          <p:cNvSpPr txBox="1"/>
          <p:nvPr/>
        </p:nvSpPr>
        <p:spPr>
          <a:xfrm>
            <a:off x="5681328" y="1405406"/>
            <a:ext cx="262186" cy="289823"/>
          </a:xfrm>
          <a:prstGeom prst="rect">
            <a:avLst/>
          </a:prstGeom>
        </p:spPr>
        <p:txBody>
          <a:bodyPr vert="horz" wrap="square" lIns="0" tIns="12700" rIns="0" bIns="0" rtlCol="0">
            <a:spAutoFit/>
          </a:bodyPr>
          <a:lstStyle/>
          <a:p>
            <a:pPr marL="38100">
              <a:spcBef>
                <a:spcPts val="100"/>
              </a:spcBef>
            </a:pPr>
            <a:r>
              <a:rPr sz="2700" kern="0" spc="44" baseline="-20061" dirty="0">
                <a:solidFill>
                  <a:sysClr val="windowText" lastClr="000000"/>
                </a:solidFill>
                <a:latin typeface="Cambria Math"/>
                <a:cs typeface="Cambria Math"/>
              </a:rPr>
              <a:t>5</a:t>
            </a:r>
            <a:r>
              <a:rPr sz="1300" kern="0" spc="30" dirty="0">
                <a:solidFill>
                  <a:sysClr val="windowText" lastClr="000000"/>
                </a:solidFill>
                <a:latin typeface="Cambria Math"/>
                <a:cs typeface="Cambria Math"/>
              </a:rPr>
              <a:t>′</a:t>
            </a:r>
            <a:endParaRPr sz="1300" kern="0">
              <a:solidFill>
                <a:sysClr val="windowText" lastClr="000000"/>
              </a:solidFill>
              <a:latin typeface="Cambria Math"/>
              <a:cs typeface="Cambria Math"/>
            </a:endParaRPr>
          </a:p>
        </p:txBody>
      </p:sp>
      <p:grpSp>
        <p:nvGrpSpPr>
          <p:cNvPr id="22" name="object 22"/>
          <p:cNvGrpSpPr/>
          <p:nvPr/>
        </p:nvGrpSpPr>
        <p:grpSpPr>
          <a:xfrm>
            <a:off x="4433749" y="1156690"/>
            <a:ext cx="2837711" cy="607060"/>
            <a:chOff x="4433315" y="1156690"/>
            <a:chExt cx="2838450" cy="607060"/>
          </a:xfrm>
        </p:grpSpPr>
        <p:pic>
          <p:nvPicPr>
            <p:cNvPr id="23" name="object 23"/>
            <p:cNvPicPr/>
            <p:nvPr/>
          </p:nvPicPr>
          <p:blipFill>
            <a:blip r:embed="rId2" cstate="print"/>
            <a:stretch>
              <a:fillRect/>
            </a:stretch>
          </p:blipFill>
          <p:spPr>
            <a:xfrm>
              <a:off x="4642865" y="1360949"/>
              <a:ext cx="2628899" cy="92692"/>
            </a:xfrm>
            <a:prstGeom prst="rect">
              <a:avLst/>
            </a:prstGeom>
          </p:spPr>
        </p:pic>
        <p:sp>
          <p:nvSpPr>
            <p:cNvPr id="24" name="object 24"/>
            <p:cNvSpPr/>
            <p:nvPr/>
          </p:nvSpPr>
          <p:spPr>
            <a:xfrm>
              <a:off x="4692776" y="1385697"/>
              <a:ext cx="2536190" cy="0"/>
            </a:xfrm>
            <a:custGeom>
              <a:avLst/>
              <a:gdLst/>
              <a:ahLst/>
              <a:cxnLst/>
              <a:rect l="l" t="t" r="r" b="b"/>
              <a:pathLst>
                <a:path w="2536190">
                  <a:moveTo>
                    <a:pt x="2535808" y="0"/>
                  </a:moveTo>
                  <a:lnTo>
                    <a:pt x="0" y="0"/>
                  </a:lnTo>
                </a:path>
              </a:pathLst>
            </a:custGeom>
            <a:ln w="22098">
              <a:solidFill>
                <a:srgbClr val="000000"/>
              </a:solidFill>
            </a:ln>
          </p:spPr>
          <p:txBody>
            <a:bodyPr wrap="square" lIns="0" tIns="0" rIns="0" bIns="0" rtlCol="0"/>
            <a:lstStyle/>
            <a:p>
              <a:endParaRPr kern="0">
                <a:solidFill>
                  <a:sysClr val="windowText" lastClr="000000"/>
                </a:solidFill>
              </a:endParaRPr>
            </a:p>
          </p:txBody>
        </p:sp>
        <p:pic>
          <p:nvPicPr>
            <p:cNvPr id="25" name="object 25"/>
            <p:cNvPicPr/>
            <p:nvPr/>
          </p:nvPicPr>
          <p:blipFill>
            <a:blip r:embed="rId4" cstate="print"/>
            <a:stretch>
              <a:fillRect/>
            </a:stretch>
          </p:blipFill>
          <p:spPr>
            <a:xfrm>
              <a:off x="4642865" y="1156690"/>
              <a:ext cx="92692" cy="498373"/>
            </a:xfrm>
            <a:prstGeom prst="rect">
              <a:avLst/>
            </a:prstGeom>
          </p:spPr>
        </p:pic>
        <p:sp>
          <p:nvSpPr>
            <p:cNvPr id="26" name="object 26"/>
            <p:cNvSpPr/>
            <p:nvPr/>
          </p:nvSpPr>
          <p:spPr>
            <a:xfrm>
              <a:off x="4692776" y="1181481"/>
              <a:ext cx="0" cy="405130"/>
            </a:xfrm>
            <a:custGeom>
              <a:avLst/>
              <a:gdLst/>
              <a:ahLst/>
              <a:cxnLst/>
              <a:rect l="l" t="t" r="r" b="b"/>
              <a:pathLst>
                <a:path h="405130">
                  <a:moveTo>
                    <a:pt x="0" y="0"/>
                  </a:moveTo>
                  <a:lnTo>
                    <a:pt x="0" y="404749"/>
                  </a:lnTo>
                </a:path>
              </a:pathLst>
            </a:custGeom>
            <a:ln w="22098">
              <a:solidFill>
                <a:srgbClr val="000000"/>
              </a:solidFill>
            </a:ln>
          </p:spPr>
          <p:txBody>
            <a:bodyPr wrap="square" lIns="0" tIns="0" rIns="0" bIns="0" rtlCol="0"/>
            <a:lstStyle/>
            <a:p>
              <a:endParaRPr kern="0">
                <a:solidFill>
                  <a:sysClr val="windowText" lastClr="000000"/>
                </a:solidFill>
              </a:endParaRPr>
            </a:p>
          </p:txBody>
        </p:sp>
        <p:pic>
          <p:nvPicPr>
            <p:cNvPr id="27" name="object 27"/>
            <p:cNvPicPr/>
            <p:nvPr/>
          </p:nvPicPr>
          <p:blipFill>
            <a:blip r:embed="rId5" cstate="print"/>
            <a:stretch>
              <a:fillRect/>
            </a:stretch>
          </p:blipFill>
          <p:spPr>
            <a:xfrm>
              <a:off x="4433315" y="1156690"/>
              <a:ext cx="302640" cy="201828"/>
            </a:xfrm>
            <a:prstGeom prst="rect">
              <a:avLst/>
            </a:prstGeom>
          </p:spPr>
        </p:pic>
        <p:sp>
          <p:nvSpPr>
            <p:cNvPr id="28" name="object 28"/>
            <p:cNvSpPr/>
            <p:nvPr/>
          </p:nvSpPr>
          <p:spPr>
            <a:xfrm>
              <a:off x="4483226" y="1181481"/>
              <a:ext cx="209550" cy="108585"/>
            </a:xfrm>
            <a:custGeom>
              <a:avLst/>
              <a:gdLst/>
              <a:ahLst/>
              <a:cxnLst/>
              <a:rect l="l" t="t" r="r" b="b"/>
              <a:pathLst>
                <a:path w="209550" h="108584">
                  <a:moveTo>
                    <a:pt x="209550" y="0"/>
                  </a:moveTo>
                  <a:lnTo>
                    <a:pt x="0" y="108585"/>
                  </a:lnTo>
                </a:path>
              </a:pathLst>
            </a:custGeom>
            <a:ln w="22098">
              <a:solidFill>
                <a:srgbClr val="000000"/>
              </a:solidFill>
            </a:ln>
          </p:spPr>
          <p:txBody>
            <a:bodyPr wrap="square" lIns="0" tIns="0" rIns="0" bIns="0" rtlCol="0"/>
            <a:lstStyle/>
            <a:p>
              <a:endParaRPr kern="0">
                <a:solidFill>
                  <a:sysClr val="windowText" lastClr="000000"/>
                </a:solidFill>
              </a:endParaRPr>
            </a:p>
          </p:txBody>
        </p:sp>
        <p:pic>
          <p:nvPicPr>
            <p:cNvPr id="29" name="object 29"/>
            <p:cNvPicPr/>
            <p:nvPr/>
          </p:nvPicPr>
          <p:blipFill>
            <a:blip r:embed="rId5" cstate="print"/>
            <a:stretch>
              <a:fillRect/>
            </a:stretch>
          </p:blipFill>
          <p:spPr>
            <a:xfrm>
              <a:off x="4433315" y="1561312"/>
              <a:ext cx="302640" cy="201828"/>
            </a:xfrm>
            <a:prstGeom prst="rect">
              <a:avLst/>
            </a:prstGeom>
          </p:spPr>
        </p:pic>
        <p:sp>
          <p:nvSpPr>
            <p:cNvPr id="30" name="object 30"/>
            <p:cNvSpPr/>
            <p:nvPr/>
          </p:nvSpPr>
          <p:spPr>
            <a:xfrm>
              <a:off x="4483226" y="1586103"/>
              <a:ext cx="209550" cy="108585"/>
            </a:xfrm>
            <a:custGeom>
              <a:avLst/>
              <a:gdLst/>
              <a:ahLst/>
              <a:cxnLst/>
              <a:rect l="l" t="t" r="r" b="b"/>
              <a:pathLst>
                <a:path w="209550" h="108585">
                  <a:moveTo>
                    <a:pt x="209550" y="0"/>
                  </a:moveTo>
                  <a:lnTo>
                    <a:pt x="0" y="108585"/>
                  </a:lnTo>
                </a:path>
              </a:pathLst>
            </a:custGeom>
            <a:ln w="22098">
              <a:solidFill>
                <a:srgbClr val="000000"/>
              </a:solidFill>
            </a:ln>
          </p:spPr>
          <p:txBody>
            <a:bodyPr wrap="square" lIns="0" tIns="0" rIns="0" bIns="0" rtlCol="0"/>
            <a:lstStyle/>
            <a:p>
              <a:endParaRPr kern="0">
                <a:solidFill>
                  <a:sysClr val="windowText" lastClr="000000"/>
                </a:solidFill>
              </a:endParaRPr>
            </a:p>
          </p:txBody>
        </p:sp>
        <p:pic>
          <p:nvPicPr>
            <p:cNvPr id="31" name="object 31"/>
            <p:cNvPicPr/>
            <p:nvPr/>
          </p:nvPicPr>
          <p:blipFill>
            <a:blip r:embed="rId5" cstate="print"/>
            <a:stretch>
              <a:fillRect/>
            </a:stretch>
          </p:blipFill>
          <p:spPr>
            <a:xfrm>
              <a:off x="4433315" y="1358620"/>
              <a:ext cx="302640" cy="201828"/>
            </a:xfrm>
            <a:prstGeom prst="rect">
              <a:avLst/>
            </a:prstGeom>
          </p:spPr>
        </p:pic>
        <p:sp>
          <p:nvSpPr>
            <p:cNvPr id="32" name="object 32"/>
            <p:cNvSpPr/>
            <p:nvPr/>
          </p:nvSpPr>
          <p:spPr>
            <a:xfrm>
              <a:off x="4483226" y="1383411"/>
              <a:ext cx="209550" cy="108585"/>
            </a:xfrm>
            <a:custGeom>
              <a:avLst/>
              <a:gdLst/>
              <a:ahLst/>
              <a:cxnLst/>
              <a:rect l="l" t="t" r="r" b="b"/>
              <a:pathLst>
                <a:path w="209550" h="108584">
                  <a:moveTo>
                    <a:pt x="209550" y="0"/>
                  </a:moveTo>
                  <a:lnTo>
                    <a:pt x="0" y="108585"/>
                  </a:lnTo>
                </a:path>
              </a:pathLst>
            </a:custGeom>
            <a:ln w="22098">
              <a:solidFill>
                <a:srgbClr val="000000"/>
              </a:solidFill>
            </a:ln>
          </p:spPr>
          <p:txBody>
            <a:bodyPr wrap="square" lIns="0" tIns="0" rIns="0" bIns="0" rtlCol="0"/>
            <a:lstStyle/>
            <a:p>
              <a:endParaRPr kern="0">
                <a:solidFill>
                  <a:sysClr val="windowText" lastClr="000000"/>
                </a:solidFill>
              </a:endParaRPr>
            </a:p>
          </p:txBody>
        </p:sp>
      </p:grpSp>
      <p:sp>
        <p:nvSpPr>
          <p:cNvPr id="33" name="object 33"/>
          <p:cNvSpPr txBox="1"/>
          <p:nvPr/>
        </p:nvSpPr>
        <p:spPr>
          <a:xfrm>
            <a:off x="4597537" y="714755"/>
            <a:ext cx="190450" cy="299720"/>
          </a:xfrm>
          <a:prstGeom prst="rect">
            <a:avLst/>
          </a:prstGeom>
        </p:spPr>
        <p:txBody>
          <a:bodyPr vert="horz" wrap="square" lIns="0" tIns="12700" rIns="0" bIns="0" rtlCol="0">
            <a:spAutoFit/>
          </a:bodyPr>
          <a:lstStyle/>
          <a:p>
            <a:pPr marL="12700">
              <a:spcBef>
                <a:spcPts val="100"/>
              </a:spcBef>
            </a:pPr>
            <a:r>
              <a:rPr kern="0" spc="-50" dirty="0">
                <a:solidFill>
                  <a:sysClr val="windowText" lastClr="000000"/>
                </a:solidFill>
                <a:latin typeface="Times New Roman"/>
                <a:cs typeface="Times New Roman"/>
              </a:rPr>
              <a:t>A</a:t>
            </a:r>
            <a:endParaRPr kern="0">
              <a:solidFill>
                <a:sysClr val="windowText" lastClr="000000"/>
              </a:solidFill>
              <a:latin typeface="Times New Roman"/>
              <a:cs typeface="Times New Roman"/>
            </a:endParaRPr>
          </a:p>
        </p:txBody>
      </p:sp>
      <p:grpSp>
        <p:nvGrpSpPr>
          <p:cNvPr id="34" name="object 34"/>
          <p:cNvGrpSpPr/>
          <p:nvPr/>
        </p:nvGrpSpPr>
        <p:grpSpPr>
          <a:xfrm>
            <a:off x="4577736" y="1034051"/>
            <a:ext cx="2759626" cy="485140"/>
            <a:chOff x="4577334" y="1034051"/>
            <a:chExt cx="2760345" cy="485140"/>
          </a:xfrm>
        </p:grpSpPr>
        <p:pic>
          <p:nvPicPr>
            <p:cNvPr id="35" name="object 35"/>
            <p:cNvPicPr/>
            <p:nvPr/>
          </p:nvPicPr>
          <p:blipFill>
            <a:blip r:embed="rId6" cstate="print"/>
            <a:stretch>
              <a:fillRect/>
            </a:stretch>
          </p:blipFill>
          <p:spPr>
            <a:xfrm>
              <a:off x="7113270" y="1034059"/>
              <a:ext cx="224091" cy="474700"/>
            </a:xfrm>
            <a:prstGeom prst="rect">
              <a:avLst/>
            </a:prstGeom>
          </p:spPr>
        </p:pic>
        <p:sp>
          <p:nvSpPr>
            <p:cNvPr id="36" name="object 36"/>
            <p:cNvSpPr/>
            <p:nvPr/>
          </p:nvSpPr>
          <p:spPr>
            <a:xfrm>
              <a:off x="7190613" y="1047750"/>
              <a:ext cx="76200" cy="327660"/>
            </a:xfrm>
            <a:custGeom>
              <a:avLst/>
              <a:gdLst/>
              <a:ahLst/>
              <a:cxnLst/>
              <a:rect l="l" t="t" r="r" b="b"/>
              <a:pathLst>
                <a:path w="76200" h="327659">
                  <a:moveTo>
                    <a:pt x="27050" y="251078"/>
                  </a:moveTo>
                  <a:lnTo>
                    <a:pt x="0" y="251078"/>
                  </a:lnTo>
                  <a:lnTo>
                    <a:pt x="38100" y="327278"/>
                  </a:lnTo>
                  <a:lnTo>
                    <a:pt x="64325" y="274827"/>
                  </a:lnTo>
                  <a:lnTo>
                    <a:pt x="32003" y="274827"/>
                  </a:lnTo>
                  <a:lnTo>
                    <a:pt x="27050" y="269875"/>
                  </a:lnTo>
                  <a:lnTo>
                    <a:pt x="27050" y="251078"/>
                  </a:lnTo>
                  <a:close/>
                </a:path>
                <a:path w="76200" h="327659">
                  <a:moveTo>
                    <a:pt x="44195" y="0"/>
                  </a:moveTo>
                  <a:lnTo>
                    <a:pt x="32003" y="0"/>
                  </a:lnTo>
                  <a:lnTo>
                    <a:pt x="27050" y="4952"/>
                  </a:lnTo>
                  <a:lnTo>
                    <a:pt x="27050" y="269875"/>
                  </a:lnTo>
                  <a:lnTo>
                    <a:pt x="32003" y="274827"/>
                  </a:lnTo>
                  <a:lnTo>
                    <a:pt x="44195" y="274827"/>
                  </a:lnTo>
                  <a:lnTo>
                    <a:pt x="49148" y="269875"/>
                  </a:lnTo>
                  <a:lnTo>
                    <a:pt x="49148" y="4952"/>
                  </a:lnTo>
                  <a:lnTo>
                    <a:pt x="44195" y="0"/>
                  </a:lnTo>
                  <a:close/>
                </a:path>
                <a:path w="76200" h="327659">
                  <a:moveTo>
                    <a:pt x="76200" y="251078"/>
                  </a:moveTo>
                  <a:lnTo>
                    <a:pt x="49148" y="251078"/>
                  </a:lnTo>
                  <a:lnTo>
                    <a:pt x="49148" y="269875"/>
                  </a:lnTo>
                  <a:lnTo>
                    <a:pt x="44195" y="274827"/>
                  </a:lnTo>
                  <a:lnTo>
                    <a:pt x="64325" y="274827"/>
                  </a:lnTo>
                  <a:lnTo>
                    <a:pt x="76200" y="251078"/>
                  </a:lnTo>
                  <a:close/>
                </a:path>
              </a:pathLst>
            </a:custGeom>
            <a:solidFill>
              <a:srgbClr val="000000"/>
            </a:solidFill>
          </p:spPr>
          <p:txBody>
            <a:bodyPr wrap="square" lIns="0" tIns="0" rIns="0" bIns="0" rtlCol="0"/>
            <a:lstStyle/>
            <a:p>
              <a:endParaRPr kern="0">
                <a:solidFill>
                  <a:sysClr val="windowText" lastClr="000000"/>
                </a:solidFill>
              </a:endParaRPr>
            </a:p>
          </p:txBody>
        </p:sp>
        <p:pic>
          <p:nvPicPr>
            <p:cNvPr id="37" name="object 37"/>
            <p:cNvPicPr/>
            <p:nvPr/>
          </p:nvPicPr>
          <p:blipFill>
            <a:blip r:embed="rId6" cstate="print"/>
            <a:stretch>
              <a:fillRect/>
            </a:stretch>
          </p:blipFill>
          <p:spPr>
            <a:xfrm>
              <a:off x="6747510" y="1043965"/>
              <a:ext cx="224091" cy="474700"/>
            </a:xfrm>
            <a:prstGeom prst="rect">
              <a:avLst/>
            </a:prstGeom>
          </p:spPr>
        </p:pic>
        <p:sp>
          <p:nvSpPr>
            <p:cNvPr id="38" name="object 38"/>
            <p:cNvSpPr/>
            <p:nvPr/>
          </p:nvSpPr>
          <p:spPr>
            <a:xfrm>
              <a:off x="6824853" y="1057656"/>
              <a:ext cx="76200" cy="327660"/>
            </a:xfrm>
            <a:custGeom>
              <a:avLst/>
              <a:gdLst/>
              <a:ahLst/>
              <a:cxnLst/>
              <a:rect l="l" t="t" r="r" b="b"/>
              <a:pathLst>
                <a:path w="76200" h="327659">
                  <a:moveTo>
                    <a:pt x="27050" y="251079"/>
                  </a:moveTo>
                  <a:lnTo>
                    <a:pt x="0" y="251079"/>
                  </a:lnTo>
                  <a:lnTo>
                    <a:pt x="38100" y="327279"/>
                  </a:lnTo>
                  <a:lnTo>
                    <a:pt x="64325" y="274828"/>
                  </a:lnTo>
                  <a:lnTo>
                    <a:pt x="32003" y="274828"/>
                  </a:lnTo>
                  <a:lnTo>
                    <a:pt x="27050" y="269875"/>
                  </a:lnTo>
                  <a:lnTo>
                    <a:pt x="27050" y="251079"/>
                  </a:lnTo>
                  <a:close/>
                </a:path>
                <a:path w="76200" h="327659">
                  <a:moveTo>
                    <a:pt x="44196" y="0"/>
                  </a:moveTo>
                  <a:lnTo>
                    <a:pt x="32003" y="0"/>
                  </a:lnTo>
                  <a:lnTo>
                    <a:pt x="27050" y="4953"/>
                  </a:lnTo>
                  <a:lnTo>
                    <a:pt x="27050" y="269875"/>
                  </a:lnTo>
                  <a:lnTo>
                    <a:pt x="32003" y="274828"/>
                  </a:lnTo>
                  <a:lnTo>
                    <a:pt x="44196" y="274828"/>
                  </a:lnTo>
                  <a:lnTo>
                    <a:pt x="49149" y="269875"/>
                  </a:lnTo>
                  <a:lnTo>
                    <a:pt x="49149" y="4953"/>
                  </a:lnTo>
                  <a:lnTo>
                    <a:pt x="44196" y="0"/>
                  </a:lnTo>
                  <a:close/>
                </a:path>
                <a:path w="76200" h="327659">
                  <a:moveTo>
                    <a:pt x="76200" y="251079"/>
                  </a:moveTo>
                  <a:lnTo>
                    <a:pt x="49149" y="251079"/>
                  </a:lnTo>
                  <a:lnTo>
                    <a:pt x="49149" y="269875"/>
                  </a:lnTo>
                  <a:lnTo>
                    <a:pt x="44196" y="274828"/>
                  </a:lnTo>
                  <a:lnTo>
                    <a:pt x="64325" y="274828"/>
                  </a:lnTo>
                  <a:lnTo>
                    <a:pt x="76200" y="251079"/>
                  </a:lnTo>
                  <a:close/>
                </a:path>
              </a:pathLst>
            </a:custGeom>
            <a:solidFill>
              <a:srgbClr val="000000"/>
            </a:solidFill>
          </p:spPr>
          <p:txBody>
            <a:bodyPr wrap="square" lIns="0" tIns="0" rIns="0" bIns="0" rtlCol="0"/>
            <a:lstStyle/>
            <a:p>
              <a:endParaRPr kern="0">
                <a:solidFill>
                  <a:sysClr val="windowText" lastClr="000000"/>
                </a:solidFill>
              </a:endParaRPr>
            </a:p>
          </p:txBody>
        </p:sp>
        <p:pic>
          <p:nvPicPr>
            <p:cNvPr id="39" name="object 39"/>
            <p:cNvPicPr/>
            <p:nvPr/>
          </p:nvPicPr>
          <p:blipFill>
            <a:blip r:embed="rId6" cstate="print"/>
            <a:stretch>
              <a:fillRect/>
            </a:stretch>
          </p:blipFill>
          <p:spPr>
            <a:xfrm>
              <a:off x="6382512" y="1040155"/>
              <a:ext cx="224091" cy="474700"/>
            </a:xfrm>
            <a:prstGeom prst="rect">
              <a:avLst/>
            </a:prstGeom>
          </p:spPr>
        </p:pic>
        <p:sp>
          <p:nvSpPr>
            <p:cNvPr id="40" name="object 40"/>
            <p:cNvSpPr/>
            <p:nvPr/>
          </p:nvSpPr>
          <p:spPr>
            <a:xfrm>
              <a:off x="6459855" y="1053846"/>
              <a:ext cx="76200" cy="327660"/>
            </a:xfrm>
            <a:custGeom>
              <a:avLst/>
              <a:gdLst/>
              <a:ahLst/>
              <a:cxnLst/>
              <a:rect l="l" t="t" r="r" b="b"/>
              <a:pathLst>
                <a:path w="76200" h="327659">
                  <a:moveTo>
                    <a:pt x="27050" y="251078"/>
                  </a:moveTo>
                  <a:lnTo>
                    <a:pt x="0" y="251078"/>
                  </a:lnTo>
                  <a:lnTo>
                    <a:pt x="38100" y="327278"/>
                  </a:lnTo>
                  <a:lnTo>
                    <a:pt x="64325" y="274827"/>
                  </a:lnTo>
                  <a:lnTo>
                    <a:pt x="32004" y="274827"/>
                  </a:lnTo>
                  <a:lnTo>
                    <a:pt x="27050" y="269875"/>
                  </a:lnTo>
                  <a:lnTo>
                    <a:pt x="27050" y="251078"/>
                  </a:lnTo>
                  <a:close/>
                </a:path>
                <a:path w="76200" h="327659">
                  <a:moveTo>
                    <a:pt x="44196" y="0"/>
                  </a:moveTo>
                  <a:lnTo>
                    <a:pt x="32004" y="0"/>
                  </a:lnTo>
                  <a:lnTo>
                    <a:pt x="27050" y="4952"/>
                  </a:lnTo>
                  <a:lnTo>
                    <a:pt x="27050" y="269875"/>
                  </a:lnTo>
                  <a:lnTo>
                    <a:pt x="32004" y="274827"/>
                  </a:lnTo>
                  <a:lnTo>
                    <a:pt x="44196" y="274827"/>
                  </a:lnTo>
                  <a:lnTo>
                    <a:pt x="49149" y="269875"/>
                  </a:lnTo>
                  <a:lnTo>
                    <a:pt x="49149" y="4952"/>
                  </a:lnTo>
                  <a:lnTo>
                    <a:pt x="44196" y="0"/>
                  </a:lnTo>
                  <a:close/>
                </a:path>
                <a:path w="76200" h="327659">
                  <a:moveTo>
                    <a:pt x="76200" y="251078"/>
                  </a:moveTo>
                  <a:lnTo>
                    <a:pt x="49149" y="251078"/>
                  </a:lnTo>
                  <a:lnTo>
                    <a:pt x="49149" y="269875"/>
                  </a:lnTo>
                  <a:lnTo>
                    <a:pt x="44196" y="274827"/>
                  </a:lnTo>
                  <a:lnTo>
                    <a:pt x="64325" y="274827"/>
                  </a:lnTo>
                  <a:lnTo>
                    <a:pt x="76200" y="251078"/>
                  </a:lnTo>
                  <a:close/>
                </a:path>
              </a:pathLst>
            </a:custGeom>
            <a:solidFill>
              <a:srgbClr val="000000"/>
            </a:solidFill>
          </p:spPr>
          <p:txBody>
            <a:bodyPr wrap="square" lIns="0" tIns="0" rIns="0" bIns="0" rtlCol="0"/>
            <a:lstStyle/>
            <a:p>
              <a:endParaRPr kern="0">
                <a:solidFill>
                  <a:sysClr val="windowText" lastClr="000000"/>
                </a:solidFill>
              </a:endParaRPr>
            </a:p>
          </p:txBody>
        </p:sp>
        <p:pic>
          <p:nvPicPr>
            <p:cNvPr id="41" name="object 41"/>
            <p:cNvPicPr/>
            <p:nvPr/>
          </p:nvPicPr>
          <p:blipFill>
            <a:blip r:embed="rId6" cstate="print"/>
            <a:stretch>
              <a:fillRect/>
            </a:stretch>
          </p:blipFill>
          <p:spPr>
            <a:xfrm>
              <a:off x="6017514" y="1040155"/>
              <a:ext cx="224091" cy="474700"/>
            </a:xfrm>
            <a:prstGeom prst="rect">
              <a:avLst/>
            </a:prstGeom>
          </p:spPr>
        </p:pic>
        <p:sp>
          <p:nvSpPr>
            <p:cNvPr id="42" name="object 42"/>
            <p:cNvSpPr/>
            <p:nvPr/>
          </p:nvSpPr>
          <p:spPr>
            <a:xfrm>
              <a:off x="6094857" y="1053846"/>
              <a:ext cx="76200" cy="327660"/>
            </a:xfrm>
            <a:custGeom>
              <a:avLst/>
              <a:gdLst/>
              <a:ahLst/>
              <a:cxnLst/>
              <a:rect l="l" t="t" r="r" b="b"/>
              <a:pathLst>
                <a:path w="76200" h="327659">
                  <a:moveTo>
                    <a:pt x="27050" y="251078"/>
                  </a:moveTo>
                  <a:lnTo>
                    <a:pt x="0" y="251078"/>
                  </a:lnTo>
                  <a:lnTo>
                    <a:pt x="38100" y="327278"/>
                  </a:lnTo>
                  <a:lnTo>
                    <a:pt x="64325" y="274827"/>
                  </a:lnTo>
                  <a:lnTo>
                    <a:pt x="32003" y="274827"/>
                  </a:lnTo>
                  <a:lnTo>
                    <a:pt x="27050" y="269875"/>
                  </a:lnTo>
                  <a:lnTo>
                    <a:pt x="27050" y="251078"/>
                  </a:lnTo>
                  <a:close/>
                </a:path>
                <a:path w="76200" h="327659">
                  <a:moveTo>
                    <a:pt x="44195" y="0"/>
                  </a:moveTo>
                  <a:lnTo>
                    <a:pt x="32003" y="0"/>
                  </a:lnTo>
                  <a:lnTo>
                    <a:pt x="27050" y="4952"/>
                  </a:lnTo>
                  <a:lnTo>
                    <a:pt x="27050" y="269875"/>
                  </a:lnTo>
                  <a:lnTo>
                    <a:pt x="32003" y="274827"/>
                  </a:lnTo>
                  <a:lnTo>
                    <a:pt x="44195" y="274827"/>
                  </a:lnTo>
                  <a:lnTo>
                    <a:pt x="49148" y="269875"/>
                  </a:lnTo>
                  <a:lnTo>
                    <a:pt x="49148" y="4952"/>
                  </a:lnTo>
                  <a:lnTo>
                    <a:pt x="44195" y="0"/>
                  </a:lnTo>
                  <a:close/>
                </a:path>
                <a:path w="76200" h="327659">
                  <a:moveTo>
                    <a:pt x="76200" y="251078"/>
                  </a:moveTo>
                  <a:lnTo>
                    <a:pt x="49148" y="251078"/>
                  </a:lnTo>
                  <a:lnTo>
                    <a:pt x="49148" y="269875"/>
                  </a:lnTo>
                  <a:lnTo>
                    <a:pt x="44195" y="274827"/>
                  </a:lnTo>
                  <a:lnTo>
                    <a:pt x="64325" y="274827"/>
                  </a:lnTo>
                  <a:lnTo>
                    <a:pt x="76200" y="251078"/>
                  </a:lnTo>
                  <a:close/>
                </a:path>
              </a:pathLst>
            </a:custGeom>
            <a:solidFill>
              <a:srgbClr val="000000"/>
            </a:solidFill>
          </p:spPr>
          <p:txBody>
            <a:bodyPr wrap="square" lIns="0" tIns="0" rIns="0" bIns="0" rtlCol="0"/>
            <a:lstStyle/>
            <a:p>
              <a:endParaRPr kern="0">
                <a:solidFill>
                  <a:sysClr val="windowText" lastClr="000000"/>
                </a:solidFill>
              </a:endParaRPr>
            </a:p>
          </p:txBody>
        </p:sp>
        <p:pic>
          <p:nvPicPr>
            <p:cNvPr id="43" name="object 43"/>
            <p:cNvPicPr/>
            <p:nvPr/>
          </p:nvPicPr>
          <p:blipFill>
            <a:blip r:embed="rId6" cstate="print"/>
            <a:stretch>
              <a:fillRect/>
            </a:stretch>
          </p:blipFill>
          <p:spPr>
            <a:xfrm>
              <a:off x="5652516" y="1040155"/>
              <a:ext cx="224091" cy="474700"/>
            </a:xfrm>
            <a:prstGeom prst="rect">
              <a:avLst/>
            </a:prstGeom>
          </p:spPr>
        </p:pic>
        <p:sp>
          <p:nvSpPr>
            <p:cNvPr id="44" name="object 44"/>
            <p:cNvSpPr/>
            <p:nvPr/>
          </p:nvSpPr>
          <p:spPr>
            <a:xfrm>
              <a:off x="5729859" y="1053846"/>
              <a:ext cx="76200" cy="327660"/>
            </a:xfrm>
            <a:custGeom>
              <a:avLst/>
              <a:gdLst/>
              <a:ahLst/>
              <a:cxnLst/>
              <a:rect l="l" t="t" r="r" b="b"/>
              <a:pathLst>
                <a:path w="76200" h="327659">
                  <a:moveTo>
                    <a:pt x="27050" y="251078"/>
                  </a:moveTo>
                  <a:lnTo>
                    <a:pt x="0" y="251078"/>
                  </a:lnTo>
                  <a:lnTo>
                    <a:pt x="38100" y="327278"/>
                  </a:lnTo>
                  <a:lnTo>
                    <a:pt x="64325" y="274827"/>
                  </a:lnTo>
                  <a:lnTo>
                    <a:pt x="32003" y="274827"/>
                  </a:lnTo>
                  <a:lnTo>
                    <a:pt x="27050" y="269875"/>
                  </a:lnTo>
                  <a:lnTo>
                    <a:pt x="27050" y="251078"/>
                  </a:lnTo>
                  <a:close/>
                </a:path>
                <a:path w="76200" h="327659">
                  <a:moveTo>
                    <a:pt x="44195" y="0"/>
                  </a:moveTo>
                  <a:lnTo>
                    <a:pt x="32003" y="0"/>
                  </a:lnTo>
                  <a:lnTo>
                    <a:pt x="27050" y="4952"/>
                  </a:lnTo>
                  <a:lnTo>
                    <a:pt x="27050" y="269875"/>
                  </a:lnTo>
                  <a:lnTo>
                    <a:pt x="32003" y="274827"/>
                  </a:lnTo>
                  <a:lnTo>
                    <a:pt x="44195" y="274827"/>
                  </a:lnTo>
                  <a:lnTo>
                    <a:pt x="49149" y="269875"/>
                  </a:lnTo>
                  <a:lnTo>
                    <a:pt x="49149" y="4952"/>
                  </a:lnTo>
                  <a:lnTo>
                    <a:pt x="44195" y="0"/>
                  </a:lnTo>
                  <a:close/>
                </a:path>
                <a:path w="76200" h="327659">
                  <a:moveTo>
                    <a:pt x="76200" y="251078"/>
                  </a:moveTo>
                  <a:lnTo>
                    <a:pt x="49149" y="251078"/>
                  </a:lnTo>
                  <a:lnTo>
                    <a:pt x="49149" y="269875"/>
                  </a:lnTo>
                  <a:lnTo>
                    <a:pt x="44195" y="274827"/>
                  </a:lnTo>
                  <a:lnTo>
                    <a:pt x="64325" y="274827"/>
                  </a:lnTo>
                  <a:lnTo>
                    <a:pt x="76200" y="251078"/>
                  </a:lnTo>
                  <a:close/>
                </a:path>
              </a:pathLst>
            </a:custGeom>
            <a:solidFill>
              <a:srgbClr val="000000"/>
            </a:solidFill>
          </p:spPr>
          <p:txBody>
            <a:bodyPr wrap="square" lIns="0" tIns="0" rIns="0" bIns="0" rtlCol="0"/>
            <a:lstStyle/>
            <a:p>
              <a:endParaRPr kern="0">
                <a:solidFill>
                  <a:sysClr val="windowText" lastClr="000000"/>
                </a:solidFill>
              </a:endParaRPr>
            </a:p>
          </p:txBody>
        </p:sp>
        <p:pic>
          <p:nvPicPr>
            <p:cNvPr id="45" name="object 45"/>
            <p:cNvPicPr/>
            <p:nvPr/>
          </p:nvPicPr>
          <p:blipFill>
            <a:blip r:embed="rId6" cstate="print"/>
            <a:stretch>
              <a:fillRect/>
            </a:stretch>
          </p:blipFill>
          <p:spPr>
            <a:xfrm>
              <a:off x="5286756" y="1040155"/>
              <a:ext cx="224091" cy="474700"/>
            </a:xfrm>
            <a:prstGeom prst="rect">
              <a:avLst/>
            </a:prstGeom>
          </p:spPr>
        </p:pic>
        <p:sp>
          <p:nvSpPr>
            <p:cNvPr id="46" name="object 46"/>
            <p:cNvSpPr/>
            <p:nvPr/>
          </p:nvSpPr>
          <p:spPr>
            <a:xfrm>
              <a:off x="5364099" y="1053846"/>
              <a:ext cx="76200" cy="327660"/>
            </a:xfrm>
            <a:custGeom>
              <a:avLst/>
              <a:gdLst/>
              <a:ahLst/>
              <a:cxnLst/>
              <a:rect l="l" t="t" r="r" b="b"/>
              <a:pathLst>
                <a:path w="76200" h="327659">
                  <a:moveTo>
                    <a:pt x="27050" y="251078"/>
                  </a:moveTo>
                  <a:lnTo>
                    <a:pt x="0" y="251078"/>
                  </a:lnTo>
                  <a:lnTo>
                    <a:pt x="38100" y="327278"/>
                  </a:lnTo>
                  <a:lnTo>
                    <a:pt x="64325" y="274827"/>
                  </a:lnTo>
                  <a:lnTo>
                    <a:pt x="32003" y="274827"/>
                  </a:lnTo>
                  <a:lnTo>
                    <a:pt x="27050" y="269875"/>
                  </a:lnTo>
                  <a:lnTo>
                    <a:pt x="27050" y="251078"/>
                  </a:lnTo>
                  <a:close/>
                </a:path>
                <a:path w="76200" h="327659">
                  <a:moveTo>
                    <a:pt x="44196" y="0"/>
                  </a:moveTo>
                  <a:lnTo>
                    <a:pt x="32003" y="0"/>
                  </a:lnTo>
                  <a:lnTo>
                    <a:pt x="27050" y="4952"/>
                  </a:lnTo>
                  <a:lnTo>
                    <a:pt x="27050" y="269875"/>
                  </a:lnTo>
                  <a:lnTo>
                    <a:pt x="32003" y="274827"/>
                  </a:lnTo>
                  <a:lnTo>
                    <a:pt x="44196" y="274827"/>
                  </a:lnTo>
                  <a:lnTo>
                    <a:pt x="49149" y="269875"/>
                  </a:lnTo>
                  <a:lnTo>
                    <a:pt x="49149" y="4952"/>
                  </a:lnTo>
                  <a:lnTo>
                    <a:pt x="44196" y="0"/>
                  </a:lnTo>
                  <a:close/>
                </a:path>
                <a:path w="76200" h="327659">
                  <a:moveTo>
                    <a:pt x="76200" y="251078"/>
                  </a:moveTo>
                  <a:lnTo>
                    <a:pt x="49149" y="251078"/>
                  </a:lnTo>
                  <a:lnTo>
                    <a:pt x="49149" y="269875"/>
                  </a:lnTo>
                  <a:lnTo>
                    <a:pt x="44196" y="274827"/>
                  </a:lnTo>
                  <a:lnTo>
                    <a:pt x="64325" y="274827"/>
                  </a:lnTo>
                  <a:lnTo>
                    <a:pt x="76200" y="251078"/>
                  </a:lnTo>
                  <a:close/>
                </a:path>
              </a:pathLst>
            </a:custGeom>
            <a:solidFill>
              <a:srgbClr val="000000"/>
            </a:solidFill>
          </p:spPr>
          <p:txBody>
            <a:bodyPr wrap="square" lIns="0" tIns="0" rIns="0" bIns="0" rtlCol="0"/>
            <a:lstStyle/>
            <a:p>
              <a:endParaRPr kern="0">
                <a:solidFill>
                  <a:sysClr val="windowText" lastClr="000000"/>
                </a:solidFill>
              </a:endParaRPr>
            </a:p>
          </p:txBody>
        </p:sp>
        <p:pic>
          <p:nvPicPr>
            <p:cNvPr id="47" name="object 47"/>
            <p:cNvPicPr/>
            <p:nvPr/>
          </p:nvPicPr>
          <p:blipFill>
            <a:blip r:embed="rId6" cstate="print"/>
            <a:stretch>
              <a:fillRect/>
            </a:stretch>
          </p:blipFill>
          <p:spPr>
            <a:xfrm>
              <a:off x="4921758" y="1040155"/>
              <a:ext cx="224091" cy="474700"/>
            </a:xfrm>
            <a:prstGeom prst="rect">
              <a:avLst/>
            </a:prstGeom>
          </p:spPr>
        </p:pic>
        <p:sp>
          <p:nvSpPr>
            <p:cNvPr id="48" name="object 48"/>
            <p:cNvSpPr/>
            <p:nvPr/>
          </p:nvSpPr>
          <p:spPr>
            <a:xfrm>
              <a:off x="4999101" y="1053846"/>
              <a:ext cx="76200" cy="327660"/>
            </a:xfrm>
            <a:custGeom>
              <a:avLst/>
              <a:gdLst/>
              <a:ahLst/>
              <a:cxnLst/>
              <a:rect l="l" t="t" r="r" b="b"/>
              <a:pathLst>
                <a:path w="76200" h="327659">
                  <a:moveTo>
                    <a:pt x="27050" y="251078"/>
                  </a:moveTo>
                  <a:lnTo>
                    <a:pt x="0" y="251078"/>
                  </a:lnTo>
                  <a:lnTo>
                    <a:pt x="38100" y="327278"/>
                  </a:lnTo>
                  <a:lnTo>
                    <a:pt x="64325" y="274827"/>
                  </a:lnTo>
                  <a:lnTo>
                    <a:pt x="32003" y="274827"/>
                  </a:lnTo>
                  <a:lnTo>
                    <a:pt x="27050" y="269875"/>
                  </a:lnTo>
                  <a:lnTo>
                    <a:pt x="27050" y="251078"/>
                  </a:lnTo>
                  <a:close/>
                </a:path>
                <a:path w="76200" h="327659">
                  <a:moveTo>
                    <a:pt x="44196" y="0"/>
                  </a:moveTo>
                  <a:lnTo>
                    <a:pt x="32003" y="0"/>
                  </a:lnTo>
                  <a:lnTo>
                    <a:pt x="27050" y="4952"/>
                  </a:lnTo>
                  <a:lnTo>
                    <a:pt x="27050" y="269875"/>
                  </a:lnTo>
                  <a:lnTo>
                    <a:pt x="32003" y="274827"/>
                  </a:lnTo>
                  <a:lnTo>
                    <a:pt x="44196" y="274827"/>
                  </a:lnTo>
                  <a:lnTo>
                    <a:pt x="49149" y="269875"/>
                  </a:lnTo>
                  <a:lnTo>
                    <a:pt x="49149" y="4952"/>
                  </a:lnTo>
                  <a:lnTo>
                    <a:pt x="44196" y="0"/>
                  </a:lnTo>
                  <a:close/>
                </a:path>
                <a:path w="76200" h="327659">
                  <a:moveTo>
                    <a:pt x="76200" y="251078"/>
                  </a:moveTo>
                  <a:lnTo>
                    <a:pt x="49149" y="251078"/>
                  </a:lnTo>
                  <a:lnTo>
                    <a:pt x="49149" y="269875"/>
                  </a:lnTo>
                  <a:lnTo>
                    <a:pt x="44196" y="274827"/>
                  </a:lnTo>
                  <a:lnTo>
                    <a:pt x="64325" y="274827"/>
                  </a:lnTo>
                  <a:lnTo>
                    <a:pt x="76200" y="251078"/>
                  </a:lnTo>
                  <a:close/>
                </a:path>
              </a:pathLst>
            </a:custGeom>
            <a:solidFill>
              <a:srgbClr val="000000"/>
            </a:solidFill>
          </p:spPr>
          <p:txBody>
            <a:bodyPr wrap="square" lIns="0" tIns="0" rIns="0" bIns="0" rtlCol="0"/>
            <a:lstStyle/>
            <a:p>
              <a:endParaRPr kern="0">
                <a:solidFill>
                  <a:sysClr val="windowText" lastClr="000000"/>
                </a:solidFill>
              </a:endParaRPr>
            </a:p>
          </p:txBody>
        </p:sp>
        <p:pic>
          <p:nvPicPr>
            <p:cNvPr id="49" name="object 49"/>
            <p:cNvPicPr/>
            <p:nvPr/>
          </p:nvPicPr>
          <p:blipFill>
            <a:blip r:embed="rId6" cstate="print"/>
            <a:stretch>
              <a:fillRect/>
            </a:stretch>
          </p:blipFill>
          <p:spPr>
            <a:xfrm>
              <a:off x="4577334" y="1040155"/>
              <a:ext cx="224091" cy="474700"/>
            </a:xfrm>
            <a:prstGeom prst="rect">
              <a:avLst/>
            </a:prstGeom>
          </p:spPr>
        </p:pic>
        <p:sp>
          <p:nvSpPr>
            <p:cNvPr id="50" name="object 50"/>
            <p:cNvSpPr/>
            <p:nvPr/>
          </p:nvSpPr>
          <p:spPr>
            <a:xfrm>
              <a:off x="4654677" y="1053846"/>
              <a:ext cx="76200" cy="327660"/>
            </a:xfrm>
            <a:custGeom>
              <a:avLst/>
              <a:gdLst/>
              <a:ahLst/>
              <a:cxnLst/>
              <a:rect l="l" t="t" r="r" b="b"/>
              <a:pathLst>
                <a:path w="76200" h="327659">
                  <a:moveTo>
                    <a:pt x="27050" y="251078"/>
                  </a:moveTo>
                  <a:lnTo>
                    <a:pt x="0" y="251078"/>
                  </a:lnTo>
                  <a:lnTo>
                    <a:pt x="38100" y="327278"/>
                  </a:lnTo>
                  <a:lnTo>
                    <a:pt x="64325" y="274827"/>
                  </a:lnTo>
                  <a:lnTo>
                    <a:pt x="32003" y="274827"/>
                  </a:lnTo>
                  <a:lnTo>
                    <a:pt x="27050" y="269875"/>
                  </a:lnTo>
                  <a:lnTo>
                    <a:pt x="27050" y="251078"/>
                  </a:lnTo>
                  <a:close/>
                </a:path>
                <a:path w="76200" h="327659">
                  <a:moveTo>
                    <a:pt x="44196" y="0"/>
                  </a:moveTo>
                  <a:lnTo>
                    <a:pt x="32003" y="0"/>
                  </a:lnTo>
                  <a:lnTo>
                    <a:pt x="27050" y="4952"/>
                  </a:lnTo>
                  <a:lnTo>
                    <a:pt x="27050" y="269875"/>
                  </a:lnTo>
                  <a:lnTo>
                    <a:pt x="32003" y="274827"/>
                  </a:lnTo>
                  <a:lnTo>
                    <a:pt x="44196" y="274827"/>
                  </a:lnTo>
                  <a:lnTo>
                    <a:pt x="49149" y="269875"/>
                  </a:lnTo>
                  <a:lnTo>
                    <a:pt x="49149" y="4952"/>
                  </a:lnTo>
                  <a:lnTo>
                    <a:pt x="44196" y="0"/>
                  </a:lnTo>
                  <a:close/>
                </a:path>
                <a:path w="76200" h="327659">
                  <a:moveTo>
                    <a:pt x="76200" y="251078"/>
                  </a:moveTo>
                  <a:lnTo>
                    <a:pt x="49149" y="251078"/>
                  </a:lnTo>
                  <a:lnTo>
                    <a:pt x="49149" y="269875"/>
                  </a:lnTo>
                  <a:lnTo>
                    <a:pt x="44196" y="274827"/>
                  </a:lnTo>
                  <a:lnTo>
                    <a:pt x="64325" y="274827"/>
                  </a:lnTo>
                  <a:lnTo>
                    <a:pt x="76200" y="251078"/>
                  </a:lnTo>
                  <a:close/>
                </a:path>
              </a:pathLst>
            </a:custGeom>
            <a:solidFill>
              <a:srgbClr val="000000"/>
            </a:solidFill>
          </p:spPr>
          <p:txBody>
            <a:bodyPr wrap="square" lIns="0" tIns="0" rIns="0" bIns="0" rtlCol="0"/>
            <a:lstStyle/>
            <a:p>
              <a:endParaRPr kern="0">
                <a:solidFill>
                  <a:sysClr val="windowText" lastClr="000000"/>
                </a:solidFill>
              </a:endParaRPr>
            </a:p>
          </p:txBody>
        </p:sp>
        <p:pic>
          <p:nvPicPr>
            <p:cNvPr id="51" name="object 51"/>
            <p:cNvPicPr/>
            <p:nvPr/>
          </p:nvPicPr>
          <p:blipFill>
            <a:blip r:embed="rId2" cstate="print"/>
            <a:stretch>
              <a:fillRect/>
            </a:stretch>
          </p:blipFill>
          <p:spPr>
            <a:xfrm>
              <a:off x="4642866" y="1034051"/>
              <a:ext cx="2628899" cy="92692"/>
            </a:xfrm>
            <a:prstGeom prst="rect">
              <a:avLst/>
            </a:prstGeom>
          </p:spPr>
        </p:pic>
        <p:sp>
          <p:nvSpPr>
            <p:cNvPr id="52" name="object 52"/>
            <p:cNvSpPr/>
            <p:nvPr/>
          </p:nvSpPr>
          <p:spPr>
            <a:xfrm>
              <a:off x="4692777" y="1058799"/>
              <a:ext cx="2536190" cy="0"/>
            </a:xfrm>
            <a:custGeom>
              <a:avLst/>
              <a:gdLst/>
              <a:ahLst/>
              <a:cxnLst/>
              <a:rect l="l" t="t" r="r" b="b"/>
              <a:pathLst>
                <a:path w="2536190">
                  <a:moveTo>
                    <a:pt x="2535808" y="0"/>
                  </a:moveTo>
                  <a:lnTo>
                    <a:pt x="0" y="0"/>
                  </a:lnTo>
                </a:path>
              </a:pathLst>
            </a:custGeom>
            <a:ln w="22098">
              <a:solidFill>
                <a:srgbClr val="000000"/>
              </a:solidFill>
            </a:ln>
          </p:spPr>
          <p:txBody>
            <a:bodyPr wrap="square" lIns="0" tIns="0" rIns="0" bIns="0" rtlCol="0"/>
            <a:lstStyle/>
            <a:p>
              <a:endParaRPr kern="0">
                <a:solidFill>
                  <a:sysClr val="windowText" lastClr="000000"/>
                </a:solidFill>
              </a:endParaRPr>
            </a:p>
          </p:txBody>
        </p:sp>
      </p:grpSp>
      <p:sp>
        <p:nvSpPr>
          <p:cNvPr id="53" name="object 53"/>
          <p:cNvSpPr txBox="1"/>
          <p:nvPr/>
        </p:nvSpPr>
        <p:spPr>
          <a:xfrm>
            <a:off x="7267174" y="703835"/>
            <a:ext cx="632295" cy="319959"/>
          </a:xfrm>
          <a:prstGeom prst="rect">
            <a:avLst/>
          </a:prstGeom>
        </p:spPr>
        <p:txBody>
          <a:bodyPr vert="horz" wrap="square" lIns="0" tIns="12065" rIns="0" bIns="0" rtlCol="0">
            <a:spAutoFit/>
          </a:bodyPr>
          <a:lstStyle/>
          <a:p>
            <a:pPr marL="12700">
              <a:spcBef>
                <a:spcPts val="95"/>
              </a:spcBef>
            </a:pPr>
            <a:r>
              <a:rPr sz="2000" kern="0" dirty="0">
                <a:solidFill>
                  <a:sysClr val="windowText" lastClr="000000"/>
                </a:solidFill>
                <a:latin typeface="Times New Roman"/>
                <a:cs typeface="Times New Roman"/>
              </a:rPr>
              <a:t>3</a:t>
            </a:r>
            <a:r>
              <a:rPr sz="2000" kern="0" spc="-10" dirty="0">
                <a:solidFill>
                  <a:sysClr val="windowText" lastClr="000000"/>
                </a:solidFill>
                <a:latin typeface="Times New Roman"/>
                <a:cs typeface="Times New Roman"/>
              </a:rPr>
              <a:t> k/ft.</a:t>
            </a:r>
            <a:endParaRPr sz="2000" kern="0">
              <a:solidFill>
                <a:sysClr val="windowText" lastClr="000000"/>
              </a:solidFill>
              <a:latin typeface="Times New Roman"/>
              <a:cs typeface="Times New Roman"/>
            </a:endParaRPr>
          </a:p>
        </p:txBody>
      </p:sp>
      <p:sp>
        <p:nvSpPr>
          <p:cNvPr id="54" name="object 54"/>
          <p:cNvSpPr txBox="1"/>
          <p:nvPr/>
        </p:nvSpPr>
        <p:spPr>
          <a:xfrm>
            <a:off x="8924829" y="1563402"/>
            <a:ext cx="2027027" cy="1245854"/>
          </a:xfrm>
          <a:prstGeom prst="rect">
            <a:avLst/>
          </a:prstGeom>
        </p:spPr>
        <p:txBody>
          <a:bodyPr vert="horz" wrap="square" lIns="0" tIns="88265" rIns="0" bIns="0" rtlCol="0">
            <a:spAutoFit/>
          </a:bodyPr>
          <a:lstStyle/>
          <a:p>
            <a:pPr marL="38100">
              <a:spcBef>
                <a:spcPts val="695"/>
              </a:spcBef>
            </a:pPr>
            <a:r>
              <a:rPr sz="2200" kern="0" dirty="0">
                <a:solidFill>
                  <a:sysClr val="windowText" lastClr="000000"/>
                </a:solidFill>
                <a:latin typeface="Times New Roman"/>
                <a:cs typeface="Times New Roman"/>
              </a:rPr>
              <a:t>∑</a:t>
            </a:r>
            <a:r>
              <a:rPr sz="2200" kern="0" spc="-10" dirty="0">
                <a:solidFill>
                  <a:sysClr val="windowText" lastClr="000000"/>
                </a:solidFill>
                <a:latin typeface="Times New Roman"/>
                <a:cs typeface="Times New Roman"/>
              </a:rPr>
              <a:t> </a:t>
            </a:r>
            <a:r>
              <a:rPr sz="2200" kern="0" spc="50" dirty="0">
                <a:solidFill>
                  <a:sysClr val="windowText" lastClr="000000"/>
                </a:solidFill>
                <a:latin typeface="Cambria Math"/>
                <a:cs typeface="Cambria Math"/>
              </a:rPr>
              <a:t>F</a:t>
            </a:r>
            <a:r>
              <a:rPr sz="2400" kern="0" spc="75" baseline="-15625" dirty="0">
                <a:solidFill>
                  <a:sysClr val="windowText" lastClr="000000"/>
                </a:solidFill>
                <a:latin typeface="Cambria Math"/>
                <a:cs typeface="Cambria Math"/>
              </a:rPr>
              <a:t>y</a:t>
            </a:r>
            <a:r>
              <a:rPr sz="2400" kern="0" spc="419" baseline="-15625" dirty="0">
                <a:solidFill>
                  <a:sysClr val="windowText" lastClr="000000"/>
                </a:solidFill>
                <a:latin typeface="Cambria Math"/>
                <a:cs typeface="Cambria Math"/>
              </a:rPr>
              <a:t> </a:t>
            </a:r>
            <a:r>
              <a:rPr sz="2200" kern="0" dirty="0">
                <a:solidFill>
                  <a:sysClr val="windowText" lastClr="000000"/>
                </a:solidFill>
                <a:latin typeface="Times New Roman"/>
                <a:cs typeface="Times New Roman"/>
              </a:rPr>
              <a:t>=</a:t>
            </a:r>
            <a:r>
              <a:rPr sz="2200" kern="0" spc="-5" dirty="0">
                <a:solidFill>
                  <a:sysClr val="windowText" lastClr="000000"/>
                </a:solidFill>
                <a:latin typeface="Times New Roman"/>
                <a:cs typeface="Times New Roman"/>
              </a:rPr>
              <a:t> </a:t>
            </a:r>
            <a:r>
              <a:rPr sz="2200" kern="0" spc="-50" dirty="0">
                <a:solidFill>
                  <a:sysClr val="windowText" lastClr="000000"/>
                </a:solidFill>
                <a:latin typeface="Times New Roman"/>
                <a:cs typeface="Times New Roman"/>
              </a:rPr>
              <a:t>0</a:t>
            </a:r>
            <a:endParaRPr sz="2200" kern="0">
              <a:solidFill>
                <a:sysClr val="windowText" lastClr="000000"/>
              </a:solidFill>
              <a:latin typeface="Times New Roman"/>
              <a:cs typeface="Times New Roman"/>
            </a:endParaRPr>
          </a:p>
          <a:p>
            <a:pPr marL="38100">
              <a:spcBef>
                <a:spcPts val="595"/>
              </a:spcBef>
            </a:pPr>
            <a:r>
              <a:rPr sz="2200" kern="0" dirty="0">
                <a:solidFill>
                  <a:sysClr val="windowText" lastClr="000000"/>
                </a:solidFill>
                <a:latin typeface="Times New Roman"/>
                <a:cs typeface="Times New Roman"/>
              </a:rPr>
              <a:t>=&gt;</a:t>
            </a:r>
            <a:r>
              <a:rPr sz="2200" kern="0" spc="-1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3</a:t>
            </a:r>
            <a:r>
              <a:rPr sz="2200" kern="0" spc="-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x</a:t>
            </a:r>
            <a:r>
              <a:rPr sz="2200" kern="0" spc="-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5</a:t>
            </a:r>
            <a:r>
              <a:rPr sz="2200" kern="0" spc="-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 </a:t>
            </a:r>
            <a:r>
              <a:rPr sz="2200" kern="0" spc="100" dirty="0">
                <a:solidFill>
                  <a:srgbClr val="404040"/>
                </a:solidFill>
                <a:latin typeface="Cambria Math"/>
                <a:cs typeface="Cambria Math"/>
              </a:rPr>
              <a:t>R</a:t>
            </a:r>
            <a:r>
              <a:rPr sz="2400" kern="0" spc="150" baseline="-15625" dirty="0">
                <a:solidFill>
                  <a:srgbClr val="404040"/>
                </a:solidFill>
                <a:latin typeface="Cambria Math"/>
                <a:cs typeface="Cambria Math"/>
              </a:rPr>
              <a:t>A</a:t>
            </a:r>
            <a:r>
              <a:rPr sz="2400" kern="0" spc="412" baseline="-15625" dirty="0">
                <a:solidFill>
                  <a:srgbClr val="404040"/>
                </a:solidFill>
                <a:latin typeface="Cambria Math"/>
                <a:cs typeface="Cambria Math"/>
              </a:rPr>
              <a:t> </a:t>
            </a:r>
            <a:r>
              <a:rPr sz="2200" kern="0" dirty="0">
                <a:solidFill>
                  <a:sysClr val="windowText" lastClr="000000"/>
                </a:solidFill>
                <a:latin typeface="Times New Roman"/>
                <a:cs typeface="Times New Roman"/>
              </a:rPr>
              <a:t>=</a:t>
            </a:r>
            <a:r>
              <a:rPr sz="2200" kern="0" spc="-5" dirty="0">
                <a:solidFill>
                  <a:sysClr val="windowText" lastClr="000000"/>
                </a:solidFill>
                <a:latin typeface="Times New Roman"/>
                <a:cs typeface="Times New Roman"/>
              </a:rPr>
              <a:t> </a:t>
            </a:r>
            <a:r>
              <a:rPr sz="2200" kern="0" spc="-50" dirty="0">
                <a:solidFill>
                  <a:sysClr val="windowText" lastClr="000000"/>
                </a:solidFill>
                <a:latin typeface="Times New Roman"/>
                <a:cs typeface="Times New Roman"/>
              </a:rPr>
              <a:t>0</a:t>
            </a:r>
            <a:endParaRPr sz="2200" kern="0">
              <a:solidFill>
                <a:sysClr val="windowText" lastClr="000000"/>
              </a:solidFill>
              <a:latin typeface="Times New Roman"/>
              <a:cs typeface="Times New Roman"/>
            </a:endParaRPr>
          </a:p>
          <a:p>
            <a:pPr marL="38100">
              <a:spcBef>
                <a:spcPts val="475"/>
              </a:spcBef>
            </a:pPr>
            <a:r>
              <a:rPr sz="2200" kern="0" dirty="0">
                <a:solidFill>
                  <a:sysClr val="windowText" lastClr="000000"/>
                </a:solidFill>
                <a:latin typeface="Times New Roman"/>
                <a:cs typeface="Times New Roman"/>
              </a:rPr>
              <a:t>=&gt;</a:t>
            </a:r>
            <a:r>
              <a:rPr sz="2200" kern="0" spc="-10" dirty="0">
                <a:solidFill>
                  <a:sysClr val="windowText" lastClr="000000"/>
                </a:solidFill>
                <a:latin typeface="Times New Roman"/>
                <a:cs typeface="Times New Roman"/>
              </a:rPr>
              <a:t> </a:t>
            </a:r>
            <a:r>
              <a:rPr sz="2200" kern="0" spc="100" dirty="0">
                <a:solidFill>
                  <a:srgbClr val="404040"/>
                </a:solidFill>
                <a:latin typeface="Cambria Math"/>
                <a:cs typeface="Cambria Math"/>
              </a:rPr>
              <a:t>R</a:t>
            </a:r>
            <a:r>
              <a:rPr sz="2400" kern="0" spc="150" baseline="-15625" dirty="0">
                <a:solidFill>
                  <a:srgbClr val="404040"/>
                </a:solidFill>
                <a:latin typeface="Cambria Math"/>
                <a:cs typeface="Cambria Math"/>
              </a:rPr>
              <a:t>A</a:t>
            </a:r>
            <a:r>
              <a:rPr sz="2400" kern="0" spc="427" baseline="-15625" dirty="0">
                <a:solidFill>
                  <a:srgbClr val="404040"/>
                </a:solidFill>
                <a:latin typeface="Cambria Math"/>
                <a:cs typeface="Cambria Math"/>
              </a:rPr>
              <a:t> </a:t>
            </a:r>
            <a:r>
              <a:rPr sz="2200" kern="0" dirty="0">
                <a:solidFill>
                  <a:sysClr val="windowText" lastClr="000000"/>
                </a:solidFill>
                <a:latin typeface="Times New Roman"/>
                <a:cs typeface="Times New Roman"/>
              </a:rPr>
              <a:t>=</a:t>
            </a:r>
            <a:r>
              <a:rPr sz="2200" kern="0" spc="-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15</a:t>
            </a:r>
            <a:r>
              <a:rPr sz="2200" kern="0" spc="-10" dirty="0">
                <a:solidFill>
                  <a:sysClr val="windowText" lastClr="000000"/>
                </a:solidFill>
                <a:latin typeface="Times New Roman"/>
                <a:cs typeface="Times New Roman"/>
              </a:rPr>
              <a:t> </a:t>
            </a:r>
            <a:r>
              <a:rPr sz="2200" kern="0" spc="-25" dirty="0">
                <a:solidFill>
                  <a:sysClr val="windowText" lastClr="000000"/>
                </a:solidFill>
                <a:latin typeface="Times New Roman"/>
                <a:cs typeface="Times New Roman"/>
              </a:rPr>
              <a:t>K.</a:t>
            </a:r>
            <a:endParaRPr sz="2200" kern="0">
              <a:solidFill>
                <a:sysClr val="windowText" lastClr="000000"/>
              </a:solidFill>
              <a:latin typeface="Times New Roman"/>
              <a:cs typeface="Times New Roman"/>
            </a:endParaRPr>
          </a:p>
        </p:txBody>
      </p:sp>
      <p:sp>
        <p:nvSpPr>
          <p:cNvPr id="55" name="object 55"/>
          <p:cNvSpPr txBox="1"/>
          <p:nvPr/>
        </p:nvSpPr>
        <p:spPr>
          <a:xfrm>
            <a:off x="8617566" y="3718562"/>
            <a:ext cx="1164922" cy="351378"/>
          </a:xfrm>
          <a:prstGeom prst="rect">
            <a:avLst/>
          </a:prstGeom>
        </p:spPr>
        <p:txBody>
          <a:bodyPr vert="horz" wrap="square" lIns="0" tIns="12700" rIns="0" bIns="0" rtlCol="0">
            <a:spAutoFit/>
          </a:bodyPr>
          <a:lstStyle/>
          <a:p>
            <a:pPr marL="38100">
              <a:spcBef>
                <a:spcPts val="100"/>
              </a:spcBef>
            </a:pPr>
            <a:r>
              <a:rPr sz="2200" kern="0" dirty="0">
                <a:solidFill>
                  <a:sysClr val="windowText" lastClr="000000"/>
                </a:solidFill>
                <a:latin typeface="Times New Roman"/>
                <a:cs typeface="Times New Roman"/>
              </a:rPr>
              <a:t>∑</a:t>
            </a:r>
            <a:r>
              <a:rPr sz="2200" kern="0" spc="20" dirty="0">
                <a:solidFill>
                  <a:sysClr val="windowText" lastClr="000000"/>
                </a:solidFill>
                <a:latin typeface="Times New Roman"/>
                <a:cs typeface="Times New Roman"/>
              </a:rPr>
              <a:t> </a:t>
            </a:r>
            <a:r>
              <a:rPr sz="2200" kern="0" dirty="0">
                <a:solidFill>
                  <a:sysClr val="windowText" lastClr="000000"/>
                </a:solidFill>
                <a:latin typeface="Cambria Math"/>
                <a:cs typeface="Cambria Math"/>
              </a:rPr>
              <a:t>M</a:t>
            </a:r>
            <a:r>
              <a:rPr sz="2400" kern="0" baseline="-15625" dirty="0">
                <a:solidFill>
                  <a:sysClr val="windowText" lastClr="000000"/>
                </a:solidFill>
                <a:latin typeface="Cambria Math"/>
                <a:cs typeface="Cambria Math"/>
              </a:rPr>
              <a:t>A</a:t>
            </a:r>
            <a:r>
              <a:rPr sz="2400" kern="0" spc="494" baseline="-15625" dirty="0">
                <a:solidFill>
                  <a:sysClr val="windowText" lastClr="000000"/>
                </a:solidFill>
                <a:latin typeface="Cambria Math"/>
                <a:cs typeface="Cambria Math"/>
              </a:rPr>
              <a:t> </a:t>
            </a:r>
            <a:r>
              <a:rPr sz="2200" kern="0" dirty="0">
                <a:solidFill>
                  <a:sysClr val="windowText" lastClr="000000"/>
                </a:solidFill>
                <a:latin typeface="Times New Roman"/>
                <a:cs typeface="Times New Roman"/>
              </a:rPr>
              <a:t>=</a:t>
            </a:r>
            <a:r>
              <a:rPr sz="2200" kern="0" spc="25" dirty="0">
                <a:solidFill>
                  <a:sysClr val="windowText" lastClr="000000"/>
                </a:solidFill>
                <a:latin typeface="Times New Roman"/>
                <a:cs typeface="Times New Roman"/>
              </a:rPr>
              <a:t> </a:t>
            </a:r>
            <a:r>
              <a:rPr sz="2200" kern="0" spc="-50" dirty="0">
                <a:solidFill>
                  <a:sysClr val="windowText" lastClr="000000"/>
                </a:solidFill>
                <a:latin typeface="Times New Roman"/>
                <a:cs typeface="Times New Roman"/>
              </a:rPr>
              <a:t>0</a:t>
            </a:r>
            <a:endParaRPr sz="2200" kern="0">
              <a:solidFill>
                <a:sysClr val="windowText" lastClr="000000"/>
              </a:solidFill>
              <a:latin typeface="Times New Roman"/>
              <a:cs typeface="Times New Roman"/>
            </a:endParaRPr>
          </a:p>
        </p:txBody>
      </p:sp>
      <p:sp>
        <p:nvSpPr>
          <p:cNvPr id="56" name="object 56"/>
          <p:cNvSpPr/>
          <p:nvPr/>
        </p:nvSpPr>
        <p:spPr>
          <a:xfrm>
            <a:off x="9039093" y="4521834"/>
            <a:ext cx="392328" cy="20320"/>
          </a:xfrm>
          <a:custGeom>
            <a:avLst/>
            <a:gdLst/>
            <a:ahLst/>
            <a:cxnLst/>
            <a:rect l="l" t="t" r="r" b="b"/>
            <a:pathLst>
              <a:path w="392429" h="20320">
                <a:moveTo>
                  <a:pt x="392429" y="0"/>
                </a:moveTo>
                <a:lnTo>
                  <a:pt x="0" y="0"/>
                </a:lnTo>
                <a:lnTo>
                  <a:pt x="0" y="19812"/>
                </a:lnTo>
                <a:lnTo>
                  <a:pt x="392429" y="19812"/>
                </a:lnTo>
                <a:lnTo>
                  <a:pt x="392429" y="0"/>
                </a:lnTo>
                <a:close/>
              </a:path>
            </a:pathLst>
          </a:custGeom>
          <a:solidFill>
            <a:srgbClr val="000000"/>
          </a:solidFill>
        </p:spPr>
        <p:txBody>
          <a:bodyPr wrap="square" lIns="0" tIns="0" rIns="0" bIns="0" rtlCol="0"/>
          <a:lstStyle/>
          <a:p>
            <a:endParaRPr kern="0">
              <a:solidFill>
                <a:sysClr val="windowText" lastClr="000000"/>
              </a:solidFill>
            </a:endParaRPr>
          </a:p>
        </p:txBody>
      </p:sp>
      <p:sp>
        <p:nvSpPr>
          <p:cNvPr id="57" name="object 57"/>
          <p:cNvSpPr txBox="1"/>
          <p:nvPr/>
        </p:nvSpPr>
        <p:spPr>
          <a:xfrm>
            <a:off x="9158726" y="4536742"/>
            <a:ext cx="154265" cy="292735"/>
          </a:xfrm>
          <a:prstGeom prst="rect">
            <a:avLst/>
          </a:prstGeom>
        </p:spPr>
        <p:txBody>
          <a:bodyPr vert="horz" wrap="square" lIns="0" tIns="12700" rIns="0" bIns="0" rtlCol="0">
            <a:spAutoFit/>
          </a:bodyPr>
          <a:lstStyle/>
          <a:p>
            <a:pPr marL="12700">
              <a:spcBef>
                <a:spcPts val="100"/>
              </a:spcBef>
            </a:pPr>
            <a:r>
              <a:rPr sz="1750" kern="0" spc="-50" dirty="0">
                <a:solidFill>
                  <a:sysClr val="windowText" lastClr="000000"/>
                </a:solidFill>
                <a:latin typeface="Cambria Math"/>
                <a:cs typeface="Cambria Math"/>
              </a:rPr>
              <a:t>2</a:t>
            </a:r>
            <a:endParaRPr sz="1750" kern="0">
              <a:solidFill>
                <a:sysClr val="windowText" lastClr="000000"/>
              </a:solidFill>
              <a:latin typeface="Cambria Math"/>
              <a:cs typeface="Cambria Math"/>
            </a:endParaRPr>
          </a:p>
        </p:txBody>
      </p:sp>
      <p:sp>
        <p:nvSpPr>
          <p:cNvPr id="58" name="object 58"/>
          <p:cNvSpPr txBox="1"/>
          <p:nvPr/>
        </p:nvSpPr>
        <p:spPr>
          <a:xfrm>
            <a:off x="8604866" y="4163610"/>
            <a:ext cx="1912122" cy="561564"/>
          </a:xfrm>
          <a:prstGeom prst="rect">
            <a:avLst/>
          </a:prstGeom>
        </p:spPr>
        <p:txBody>
          <a:bodyPr vert="horz" wrap="square" lIns="0" tIns="11430" rIns="0" bIns="0" rtlCol="0">
            <a:spAutoFit/>
          </a:bodyPr>
          <a:lstStyle/>
          <a:p>
            <a:pPr marR="377190" algn="ctr">
              <a:lnSpc>
                <a:spcPts val="1520"/>
              </a:lnSpc>
              <a:spcBef>
                <a:spcPts val="90"/>
              </a:spcBef>
            </a:pPr>
            <a:r>
              <a:rPr sz="1450" kern="0" spc="5" dirty="0">
                <a:solidFill>
                  <a:sysClr val="windowText" lastClr="000000"/>
                </a:solidFill>
                <a:latin typeface="Cambria Math"/>
                <a:cs typeface="Cambria Math"/>
              </a:rPr>
              <a:t>2</a:t>
            </a:r>
            <a:endParaRPr sz="1450" kern="0">
              <a:solidFill>
                <a:sysClr val="windowText" lastClr="000000"/>
              </a:solidFill>
              <a:latin typeface="Cambria Math"/>
              <a:cs typeface="Cambria Math"/>
            </a:endParaRPr>
          </a:p>
          <a:p>
            <a:pPr marL="50800">
              <a:lnSpc>
                <a:spcPts val="1625"/>
              </a:lnSpc>
              <a:tabLst>
                <a:tab pos="897255" algn="l"/>
                <a:tab pos="1494155" algn="l"/>
              </a:tabLst>
            </a:pPr>
            <a:r>
              <a:rPr sz="2200" kern="0" dirty="0">
                <a:solidFill>
                  <a:sysClr val="windowText" lastClr="000000"/>
                </a:solidFill>
                <a:latin typeface="Times New Roman"/>
                <a:cs typeface="Times New Roman"/>
              </a:rPr>
              <a:t>=&gt;</a:t>
            </a:r>
            <a:r>
              <a:rPr sz="2200" kern="0" spc="-20" dirty="0">
                <a:solidFill>
                  <a:sysClr val="windowText" lastClr="000000"/>
                </a:solidFill>
                <a:latin typeface="Times New Roman"/>
                <a:cs typeface="Times New Roman"/>
              </a:rPr>
              <a:t> </a:t>
            </a:r>
            <a:r>
              <a:rPr sz="2625" kern="0" spc="150" baseline="44444" dirty="0">
                <a:solidFill>
                  <a:sysClr val="windowText" lastClr="000000"/>
                </a:solidFill>
                <a:latin typeface="Cambria Math"/>
                <a:cs typeface="Cambria Math"/>
              </a:rPr>
              <a:t>𝑤𝑙</a:t>
            </a:r>
            <a:r>
              <a:rPr sz="2625" kern="0" baseline="44444" dirty="0">
                <a:solidFill>
                  <a:sysClr val="windowText" lastClr="000000"/>
                </a:solidFill>
                <a:latin typeface="Cambria Math"/>
                <a:cs typeface="Cambria Math"/>
              </a:rPr>
              <a:t>	</a:t>
            </a:r>
            <a:r>
              <a:rPr sz="2200" kern="0" dirty="0">
                <a:solidFill>
                  <a:sysClr val="windowText" lastClr="000000"/>
                </a:solidFill>
                <a:latin typeface="Times New Roman"/>
                <a:cs typeface="Times New Roman"/>
              </a:rPr>
              <a:t>-</a:t>
            </a:r>
            <a:r>
              <a:rPr sz="2200" kern="0" spc="-10" dirty="0">
                <a:solidFill>
                  <a:sysClr val="windowText" lastClr="000000"/>
                </a:solidFill>
                <a:latin typeface="Times New Roman"/>
                <a:cs typeface="Times New Roman"/>
              </a:rPr>
              <a:t> </a:t>
            </a:r>
            <a:r>
              <a:rPr sz="2200" kern="0" spc="-50" dirty="0">
                <a:solidFill>
                  <a:srgbClr val="404040"/>
                </a:solidFill>
                <a:latin typeface="Cambria Math"/>
                <a:cs typeface="Cambria Math"/>
              </a:rPr>
              <a:t>M</a:t>
            </a:r>
            <a:r>
              <a:rPr sz="2200" kern="0" dirty="0">
                <a:solidFill>
                  <a:srgbClr val="404040"/>
                </a:solidFill>
                <a:latin typeface="Cambria Math"/>
                <a:cs typeface="Cambria Math"/>
              </a:rPr>
              <a:t>	</a:t>
            </a:r>
            <a:r>
              <a:rPr sz="2200" kern="0" dirty="0">
                <a:solidFill>
                  <a:sysClr val="windowText" lastClr="000000"/>
                </a:solidFill>
                <a:latin typeface="Times New Roman"/>
                <a:cs typeface="Times New Roman"/>
              </a:rPr>
              <a:t>=</a:t>
            </a:r>
            <a:r>
              <a:rPr sz="2200" kern="0" spc="-15" dirty="0">
                <a:solidFill>
                  <a:sysClr val="windowText" lastClr="000000"/>
                </a:solidFill>
                <a:latin typeface="Times New Roman"/>
                <a:cs typeface="Times New Roman"/>
              </a:rPr>
              <a:t> </a:t>
            </a:r>
            <a:r>
              <a:rPr sz="2200" kern="0" spc="-50" dirty="0">
                <a:solidFill>
                  <a:sysClr val="windowText" lastClr="000000"/>
                </a:solidFill>
                <a:latin typeface="Times New Roman"/>
                <a:cs typeface="Times New Roman"/>
              </a:rPr>
              <a:t>0</a:t>
            </a:r>
            <a:endParaRPr sz="2200" kern="0">
              <a:solidFill>
                <a:sysClr val="windowText" lastClr="000000"/>
              </a:solidFill>
              <a:latin typeface="Times New Roman"/>
              <a:cs typeface="Times New Roman"/>
            </a:endParaRPr>
          </a:p>
          <a:p>
            <a:pPr marR="494030" algn="r">
              <a:lnSpc>
                <a:spcPts val="1125"/>
              </a:lnSpc>
            </a:pPr>
            <a:r>
              <a:rPr sz="1600" kern="0" dirty="0">
                <a:solidFill>
                  <a:srgbClr val="404040"/>
                </a:solidFill>
                <a:latin typeface="Cambria Math"/>
                <a:cs typeface="Cambria Math"/>
              </a:rPr>
              <a:t>𝐴</a:t>
            </a:r>
            <a:endParaRPr sz="1600" kern="0">
              <a:solidFill>
                <a:sysClr val="windowText" lastClr="000000"/>
              </a:solidFill>
              <a:latin typeface="Cambria Math"/>
              <a:cs typeface="Cambria Math"/>
            </a:endParaRPr>
          </a:p>
        </p:txBody>
      </p:sp>
      <p:sp>
        <p:nvSpPr>
          <p:cNvPr id="59" name="object 59"/>
          <p:cNvSpPr txBox="1"/>
          <p:nvPr/>
        </p:nvSpPr>
        <p:spPr>
          <a:xfrm>
            <a:off x="8617562" y="5021838"/>
            <a:ext cx="1051286" cy="351378"/>
          </a:xfrm>
          <a:prstGeom prst="rect">
            <a:avLst/>
          </a:prstGeom>
        </p:spPr>
        <p:txBody>
          <a:bodyPr vert="horz" wrap="square" lIns="0" tIns="12700" rIns="0" bIns="0" rtlCol="0">
            <a:spAutoFit/>
          </a:bodyPr>
          <a:lstStyle/>
          <a:p>
            <a:pPr marL="38100">
              <a:spcBef>
                <a:spcPts val="100"/>
              </a:spcBef>
            </a:pPr>
            <a:r>
              <a:rPr sz="2200" kern="0" dirty="0">
                <a:solidFill>
                  <a:sysClr val="windowText" lastClr="000000"/>
                </a:solidFill>
                <a:latin typeface="Times New Roman"/>
                <a:cs typeface="Times New Roman"/>
              </a:rPr>
              <a:t>=&gt;</a:t>
            </a:r>
            <a:r>
              <a:rPr sz="2200" kern="0" spc="-45" dirty="0">
                <a:solidFill>
                  <a:sysClr val="windowText" lastClr="000000"/>
                </a:solidFill>
                <a:latin typeface="Times New Roman"/>
                <a:cs typeface="Times New Roman"/>
              </a:rPr>
              <a:t> </a:t>
            </a:r>
            <a:r>
              <a:rPr sz="2200" kern="0" dirty="0">
                <a:solidFill>
                  <a:srgbClr val="404040"/>
                </a:solidFill>
                <a:latin typeface="Cambria Math"/>
                <a:cs typeface="Cambria Math"/>
              </a:rPr>
              <a:t>M</a:t>
            </a:r>
            <a:r>
              <a:rPr sz="2400" kern="0" baseline="-15625" dirty="0">
                <a:solidFill>
                  <a:srgbClr val="404040"/>
                </a:solidFill>
                <a:latin typeface="Cambria Math"/>
                <a:cs typeface="Cambria Math"/>
              </a:rPr>
              <a:t>𝐴</a:t>
            </a:r>
            <a:r>
              <a:rPr sz="2400" kern="0" spc="390" baseline="-15625" dirty="0">
                <a:solidFill>
                  <a:srgbClr val="404040"/>
                </a:solidFill>
                <a:latin typeface="Cambria Math"/>
                <a:cs typeface="Cambria Math"/>
              </a:rPr>
              <a:t> </a:t>
            </a:r>
            <a:r>
              <a:rPr sz="2200" kern="0" spc="-50" dirty="0">
                <a:solidFill>
                  <a:sysClr val="windowText" lastClr="000000"/>
                </a:solidFill>
                <a:latin typeface="Times New Roman"/>
                <a:cs typeface="Times New Roman"/>
              </a:rPr>
              <a:t>=</a:t>
            </a:r>
            <a:endParaRPr sz="2200" kern="0">
              <a:solidFill>
                <a:sysClr val="windowText" lastClr="000000"/>
              </a:solidFill>
              <a:latin typeface="Times New Roman"/>
              <a:cs typeface="Times New Roman"/>
            </a:endParaRPr>
          </a:p>
        </p:txBody>
      </p:sp>
      <p:sp>
        <p:nvSpPr>
          <p:cNvPr id="60" name="object 60"/>
          <p:cNvSpPr/>
          <p:nvPr/>
        </p:nvSpPr>
        <p:spPr>
          <a:xfrm>
            <a:off x="9699607" y="5216778"/>
            <a:ext cx="611981" cy="20320"/>
          </a:xfrm>
          <a:custGeom>
            <a:avLst/>
            <a:gdLst/>
            <a:ahLst/>
            <a:cxnLst/>
            <a:rect l="l" t="t" r="r" b="b"/>
            <a:pathLst>
              <a:path w="612140" h="20320">
                <a:moveTo>
                  <a:pt x="611885" y="0"/>
                </a:moveTo>
                <a:lnTo>
                  <a:pt x="0" y="0"/>
                </a:lnTo>
                <a:lnTo>
                  <a:pt x="0" y="19812"/>
                </a:lnTo>
                <a:lnTo>
                  <a:pt x="611885" y="19812"/>
                </a:lnTo>
                <a:lnTo>
                  <a:pt x="611885" y="0"/>
                </a:lnTo>
                <a:close/>
              </a:path>
            </a:pathLst>
          </a:custGeom>
          <a:solidFill>
            <a:srgbClr val="000000"/>
          </a:solidFill>
        </p:spPr>
        <p:txBody>
          <a:bodyPr wrap="square" lIns="0" tIns="0" rIns="0" bIns="0" rtlCol="0"/>
          <a:lstStyle/>
          <a:p>
            <a:endParaRPr kern="0">
              <a:solidFill>
                <a:sysClr val="windowText" lastClr="000000"/>
              </a:solidFill>
            </a:endParaRPr>
          </a:p>
        </p:txBody>
      </p:sp>
      <p:sp>
        <p:nvSpPr>
          <p:cNvPr id="61" name="object 61"/>
          <p:cNvSpPr txBox="1"/>
          <p:nvPr/>
        </p:nvSpPr>
        <p:spPr>
          <a:xfrm>
            <a:off x="9662248" y="4900724"/>
            <a:ext cx="678638" cy="282129"/>
          </a:xfrm>
          <a:prstGeom prst="rect">
            <a:avLst/>
          </a:prstGeom>
        </p:spPr>
        <p:txBody>
          <a:bodyPr vert="horz" wrap="square" lIns="0" tIns="12700" rIns="0" bIns="0" rtlCol="0">
            <a:spAutoFit/>
          </a:bodyPr>
          <a:lstStyle/>
          <a:p>
            <a:pPr marL="38100">
              <a:spcBef>
                <a:spcPts val="100"/>
              </a:spcBef>
            </a:pPr>
            <a:r>
              <a:rPr sz="1750" kern="0" dirty="0">
                <a:solidFill>
                  <a:sysClr val="windowText" lastClr="000000"/>
                </a:solidFill>
                <a:latin typeface="Cambria Math"/>
                <a:cs typeface="Cambria Math"/>
              </a:rPr>
              <a:t>3</a:t>
            </a:r>
            <a:r>
              <a:rPr sz="1750" kern="0" spc="15" dirty="0">
                <a:solidFill>
                  <a:sysClr val="windowText" lastClr="000000"/>
                </a:solidFill>
                <a:latin typeface="Cambria Math"/>
                <a:cs typeface="Cambria Math"/>
              </a:rPr>
              <a:t> </a:t>
            </a:r>
            <a:r>
              <a:rPr sz="1750" kern="0" spc="90" dirty="0">
                <a:solidFill>
                  <a:sysClr val="windowText" lastClr="000000"/>
                </a:solidFill>
                <a:latin typeface="Cambria Math"/>
                <a:cs typeface="Cambria Math"/>
              </a:rPr>
              <a:t>𝑥</a:t>
            </a:r>
            <a:r>
              <a:rPr sz="1750" kern="0" spc="60" dirty="0">
                <a:solidFill>
                  <a:sysClr val="windowText" lastClr="000000"/>
                </a:solidFill>
                <a:latin typeface="Cambria Math"/>
                <a:cs typeface="Cambria Math"/>
              </a:rPr>
              <a:t> </a:t>
            </a:r>
            <a:r>
              <a:rPr sz="1750" kern="0" spc="-25" dirty="0">
                <a:solidFill>
                  <a:sysClr val="windowText" lastClr="000000"/>
                </a:solidFill>
                <a:latin typeface="Cambria Math"/>
                <a:cs typeface="Cambria Math"/>
              </a:rPr>
              <a:t>5</a:t>
            </a:r>
            <a:r>
              <a:rPr sz="2175" kern="0" spc="-37" baseline="24904" dirty="0">
                <a:solidFill>
                  <a:sysClr val="windowText" lastClr="000000"/>
                </a:solidFill>
                <a:latin typeface="Cambria Math"/>
                <a:cs typeface="Cambria Math"/>
              </a:rPr>
              <a:t>2</a:t>
            </a:r>
            <a:endParaRPr sz="2175" kern="0" baseline="24904">
              <a:solidFill>
                <a:sysClr val="windowText" lastClr="000000"/>
              </a:solidFill>
              <a:latin typeface="Cambria Math"/>
              <a:cs typeface="Cambria Math"/>
            </a:endParaRPr>
          </a:p>
        </p:txBody>
      </p:sp>
      <p:sp>
        <p:nvSpPr>
          <p:cNvPr id="62" name="object 62"/>
          <p:cNvSpPr txBox="1"/>
          <p:nvPr/>
        </p:nvSpPr>
        <p:spPr>
          <a:xfrm>
            <a:off x="9929163" y="5232194"/>
            <a:ext cx="154265" cy="292735"/>
          </a:xfrm>
          <a:prstGeom prst="rect">
            <a:avLst/>
          </a:prstGeom>
        </p:spPr>
        <p:txBody>
          <a:bodyPr vert="horz" wrap="square" lIns="0" tIns="12700" rIns="0" bIns="0" rtlCol="0">
            <a:spAutoFit/>
          </a:bodyPr>
          <a:lstStyle/>
          <a:p>
            <a:pPr marL="12700">
              <a:spcBef>
                <a:spcPts val="100"/>
              </a:spcBef>
            </a:pPr>
            <a:r>
              <a:rPr sz="1750" kern="0" spc="-50" dirty="0">
                <a:solidFill>
                  <a:sysClr val="windowText" lastClr="000000"/>
                </a:solidFill>
                <a:latin typeface="Cambria Math"/>
                <a:cs typeface="Cambria Math"/>
              </a:rPr>
              <a:t>2</a:t>
            </a:r>
            <a:endParaRPr sz="1750" kern="0">
              <a:solidFill>
                <a:sysClr val="windowText" lastClr="000000"/>
              </a:solidFill>
              <a:latin typeface="Cambria Math"/>
              <a:cs typeface="Cambria Math"/>
            </a:endParaRPr>
          </a:p>
        </p:txBody>
      </p:sp>
      <p:sp>
        <p:nvSpPr>
          <p:cNvPr id="63" name="object 63"/>
          <p:cNvSpPr txBox="1"/>
          <p:nvPr/>
        </p:nvSpPr>
        <p:spPr>
          <a:xfrm>
            <a:off x="10369457" y="5021838"/>
            <a:ext cx="1346484" cy="351378"/>
          </a:xfrm>
          <a:prstGeom prst="rect">
            <a:avLst/>
          </a:prstGeom>
        </p:spPr>
        <p:txBody>
          <a:bodyPr vert="horz" wrap="square" lIns="0" tIns="12700" rIns="0" bIns="0" rtlCol="0">
            <a:spAutoFit/>
          </a:bodyPr>
          <a:lstStyle/>
          <a:p>
            <a:pPr marL="12700">
              <a:spcBef>
                <a:spcPts val="100"/>
              </a:spcBef>
            </a:pPr>
            <a:r>
              <a:rPr sz="2200" kern="0" dirty="0">
                <a:solidFill>
                  <a:sysClr val="windowText" lastClr="000000"/>
                </a:solidFill>
                <a:latin typeface="Times New Roman"/>
                <a:cs typeface="Times New Roman"/>
              </a:rPr>
              <a:t>=</a:t>
            </a:r>
            <a:r>
              <a:rPr sz="2200" kern="0" spc="-10"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37.5</a:t>
            </a:r>
            <a:r>
              <a:rPr sz="2200" kern="0" spc="-10" dirty="0">
                <a:solidFill>
                  <a:sysClr val="windowText" lastClr="000000"/>
                </a:solidFill>
                <a:latin typeface="Times New Roman"/>
                <a:cs typeface="Times New Roman"/>
              </a:rPr>
              <a:t> K-</a:t>
            </a:r>
            <a:r>
              <a:rPr sz="2200" kern="0" spc="-25" dirty="0">
                <a:solidFill>
                  <a:sysClr val="windowText" lastClr="000000"/>
                </a:solidFill>
                <a:latin typeface="Times New Roman"/>
                <a:cs typeface="Times New Roman"/>
              </a:rPr>
              <a:t>ft.</a:t>
            </a:r>
            <a:endParaRPr sz="2200" kern="0">
              <a:solidFill>
                <a:sysClr val="windowText" lastClr="000000"/>
              </a:solidFill>
              <a:latin typeface="Times New Roman"/>
              <a:cs typeface="Times New Roman"/>
            </a:endParaRPr>
          </a:p>
        </p:txBody>
      </p:sp>
      <p:sp>
        <p:nvSpPr>
          <p:cNvPr id="64" name="object 64"/>
          <p:cNvSpPr txBox="1"/>
          <p:nvPr/>
        </p:nvSpPr>
        <p:spPr>
          <a:xfrm>
            <a:off x="3749682" y="4816879"/>
            <a:ext cx="921145" cy="289823"/>
          </a:xfrm>
          <a:prstGeom prst="rect">
            <a:avLst/>
          </a:prstGeom>
        </p:spPr>
        <p:txBody>
          <a:bodyPr vert="horz" wrap="square" lIns="0" tIns="12700" rIns="0" bIns="0" rtlCol="0">
            <a:spAutoFit/>
          </a:bodyPr>
          <a:lstStyle/>
          <a:p>
            <a:pPr marL="12700">
              <a:spcBef>
                <a:spcPts val="100"/>
              </a:spcBef>
            </a:pPr>
            <a:r>
              <a:rPr kern="0" dirty="0">
                <a:solidFill>
                  <a:sysClr val="windowText" lastClr="000000"/>
                </a:solidFill>
                <a:latin typeface="Times New Roman"/>
                <a:cs typeface="Times New Roman"/>
              </a:rPr>
              <a:t>37.5</a:t>
            </a:r>
            <a:r>
              <a:rPr kern="0" spc="10"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K-</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p:txBody>
      </p:sp>
      <p:sp>
        <p:nvSpPr>
          <p:cNvPr id="65" name="object 65"/>
          <p:cNvSpPr txBox="1"/>
          <p:nvPr/>
        </p:nvSpPr>
        <p:spPr>
          <a:xfrm>
            <a:off x="5457103" y="2775482"/>
            <a:ext cx="925590" cy="289823"/>
          </a:xfrm>
          <a:prstGeom prst="rect">
            <a:avLst/>
          </a:prstGeom>
        </p:spPr>
        <p:txBody>
          <a:bodyPr vert="horz" wrap="square" lIns="0" tIns="12700" rIns="0" bIns="0" rtlCol="0">
            <a:spAutoFit/>
          </a:bodyPr>
          <a:lstStyle/>
          <a:p>
            <a:pPr marL="38100">
              <a:spcBef>
                <a:spcPts val="100"/>
              </a:spcBef>
            </a:pPr>
            <a:r>
              <a:rPr kern="0" dirty="0">
                <a:solidFill>
                  <a:sysClr val="windowText" lastClr="000000"/>
                </a:solidFill>
                <a:latin typeface="Cambria Math"/>
                <a:cs typeface="Cambria Math"/>
              </a:rPr>
              <a:t>1</a:t>
            </a:r>
            <a:r>
              <a:rPr sz="1950" kern="0" baseline="27777" dirty="0">
                <a:solidFill>
                  <a:sysClr val="windowText" lastClr="000000"/>
                </a:solidFill>
                <a:latin typeface="Cambria Math"/>
                <a:cs typeface="Cambria Math"/>
              </a:rPr>
              <a:t>0</a:t>
            </a:r>
            <a:r>
              <a:rPr sz="1950" kern="0" spc="375" baseline="27777" dirty="0">
                <a:solidFill>
                  <a:sysClr val="windowText" lastClr="000000"/>
                </a:solidFill>
                <a:latin typeface="Cambria Math"/>
                <a:cs typeface="Cambria Math"/>
              </a:rPr>
              <a:t> </a:t>
            </a:r>
            <a:r>
              <a:rPr kern="0" spc="-20" dirty="0">
                <a:solidFill>
                  <a:sysClr val="windowText" lastClr="000000"/>
                </a:solidFill>
                <a:latin typeface="Times New Roman"/>
                <a:cs typeface="Times New Roman"/>
              </a:rPr>
              <a:t>Curve</a:t>
            </a:r>
            <a:endParaRPr kern="0">
              <a:solidFill>
                <a:sysClr val="windowText" lastClr="000000"/>
              </a:solidFill>
              <a:latin typeface="Times New Roman"/>
              <a:cs typeface="Times New Roman"/>
            </a:endParaRPr>
          </a:p>
        </p:txBody>
      </p:sp>
      <p:sp>
        <p:nvSpPr>
          <p:cNvPr id="66" name="object 66"/>
          <p:cNvSpPr txBox="1"/>
          <p:nvPr/>
        </p:nvSpPr>
        <p:spPr>
          <a:xfrm>
            <a:off x="5817437" y="4641619"/>
            <a:ext cx="924952" cy="289823"/>
          </a:xfrm>
          <a:prstGeom prst="rect">
            <a:avLst/>
          </a:prstGeom>
        </p:spPr>
        <p:txBody>
          <a:bodyPr vert="horz" wrap="square" lIns="0" tIns="12700" rIns="0" bIns="0" rtlCol="0">
            <a:spAutoFit/>
          </a:bodyPr>
          <a:lstStyle/>
          <a:p>
            <a:pPr marL="38100">
              <a:spcBef>
                <a:spcPts val="100"/>
              </a:spcBef>
            </a:pPr>
            <a:r>
              <a:rPr kern="0" dirty="0">
                <a:solidFill>
                  <a:sysClr val="windowText" lastClr="000000"/>
                </a:solidFill>
                <a:latin typeface="Cambria Math"/>
                <a:cs typeface="Cambria Math"/>
              </a:rPr>
              <a:t>2</a:t>
            </a:r>
            <a:r>
              <a:rPr sz="1950" kern="0" baseline="27777" dirty="0">
                <a:solidFill>
                  <a:sysClr val="windowText" lastClr="000000"/>
                </a:solidFill>
                <a:latin typeface="Cambria Math"/>
                <a:cs typeface="Cambria Math"/>
              </a:rPr>
              <a:t>0</a:t>
            </a:r>
            <a:r>
              <a:rPr sz="1950" kern="0" spc="375" baseline="27777" dirty="0">
                <a:solidFill>
                  <a:sysClr val="windowText" lastClr="000000"/>
                </a:solidFill>
                <a:latin typeface="Cambria Math"/>
                <a:cs typeface="Cambria Math"/>
              </a:rPr>
              <a:t> </a:t>
            </a:r>
            <a:r>
              <a:rPr kern="0" spc="-20" dirty="0">
                <a:solidFill>
                  <a:sysClr val="windowText" lastClr="000000"/>
                </a:solidFill>
                <a:latin typeface="Times New Roman"/>
                <a:cs typeface="Times New Roman"/>
              </a:rPr>
              <a:t>Curve</a:t>
            </a:r>
            <a:endParaRPr kern="0">
              <a:solidFill>
                <a:sysClr val="windowText" lastClr="000000"/>
              </a:solidFill>
              <a:latin typeface="Times New Roman"/>
              <a:cs typeface="Times New Roman"/>
            </a:endParaRPr>
          </a:p>
        </p:txBody>
      </p:sp>
      <p:grpSp>
        <p:nvGrpSpPr>
          <p:cNvPr id="67" name="object 67"/>
          <p:cNvGrpSpPr/>
          <p:nvPr/>
        </p:nvGrpSpPr>
        <p:grpSpPr>
          <a:xfrm>
            <a:off x="4685145" y="2924556"/>
            <a:ext cx="2568542" cy="2053589"/>
            <a:chOff x="4684776" y="2924555"/>
            <a:chExt cx="2569210" cy="2053589"/>
          </a:xfrm>
        </p:grpSpPr>
        <p:sp>
          <p:nvSpPr>
            <p:cNvPr id="68" name="object 68"/>
            <p:cNvSpPr/>
            <p:nvPr/>
          </p:nvSpPr>
          <p:spPr>
            <a:xfrm>
              <a:off x="4687824" y="2924555"/>
              <a:ext cx="2566035" cy="419100"/>
            </a:xfrm>
            <a:custGeom>
              <a:avLst/>
              <a:gdLst/>
              <a:ahLst/>
              <a:cxnLst/>
              <a:rect l="l" t="t" r="r" b="b"/>
              <a:pathLst>
                <a:path w="2566034" h="419100">
                  <a:moveTo>
                    <a:pt x="0" y="0"/>
                  </a:moveTo>
                  <a:lnTo>
                    <a:pt x="0" y="419100"/>
                  </a:lnTo>
                  <a:lnTo>
                    <a:pt x="2565654" y="419100"/>
                  </a:lnTo>
                  <a:lnTo>
                    <a:pt x="0" y="0"/>
                  </a:lnTo>
                  <a:close/>
                </a:path>
              </a:pathLst>
            </a:custGeom>
            <a:solidFill>
              <a:srgbClr val="6F2F9F"/>
            </a:solidFill>
          </p:spPr>
          <p:txBody>
            <a:bodyPr wrap="square" lIns="0" tIns="0" rIns="0" bIns="0" rtlCol="0"/>
            <a:lstStyle/>
            <a:p>
              <a:endParaRPr kern="0">
                <a:solidFill>
                  <a:sysClr val="windowText" lastClr="000000"/>
                </a:solidFill>
              </a:endParaRPr>
            </a:p>
          </p:txBody>
        </p:sp>
        <p:sp>
          <p:nvSpPr>
            <p:cNvPr id="69" name="object 69"/>
            <p:cNvSpPr/>
            <p:nvPr/>
          </p:nvSpPr>
          <p:spPr>
            <a:xfrm>
              <a:off x="4684776" y="4470653"/>
              <a:ext cx="2554605" cy="508000"/>
            </a:xfrm>
            <a:custGeom>
              <a:avLst/>
              <a:gdLst/>
              <a:ahLst/>
              <a:cxnLst/>
              <a:rect l="l" t="t" r="r" b="b"/>
              <a:pathLst>
                <a:path w="2554604" h="508000">
                  <a:moveTo>
                    <a:pt x="2554224" y="0"/>
                  </a:moveTo>
                  <a:lnTo>
                    <a:pt x="0" y="0"/>
                  </a:lnTo>
                  <a:lnTo>
                    <a:pt x="0" y="507492"/>
                  </a:lnTo>
                  <a:lnTo>
                    <a:pt x="327151" y="406019"/>
                  </a:lnTo>
                  <a:lnTo>
                    <a:pt x="1371473" y="164973"/>
                  </a:lnTo>
                  <a:lnTo>
                    <a:pt x="2554224" y="0"/>
                  </a:lnTo>
                  <a:close/>
                </a:path>
              </a:pathLst>
            </a:custGeom>
            <a:solidFill>
              <a:srgbClr val="00AF50"/>
            </a:solidFill>
          </p:spPr>
          <p:txBody>
            <a:bodyPr wrap="square" lIns="0" tIns="0" rIns="0" bIns="0" rtlCol="0"/>
            <a:lstStyle/>
            <a:p>
              <a:endParaRPr kern="0">
                <a:solidFill>
                  <a:sysClr val="windowText" lastClr="000000"/>
                </a:solidFill>
              </a:endParaRPr>
            </a:p>
          </p:txBody>
        </p:sp>
      </p:grpSp>
      <p:sp>
        <p:nvSpPr>
          <p:cNvPr id="70" name="object 70"/>
          <p:cNvSpPr txBox="1"/>
          <p:nvPr/>
        </p:nvSpPr>
        <p:spPr>
          <a:xfrm>
            <a:off x="5336108" y="3581023"/>
            <a:ext cx="984629" cy="315471"/>
          </a:xfrm>
          <a:prstGeom prst="rect">
            <a:avLst/>
          </a:prstGeom>
          <a:solidFill>
            <a:srgbClr val="F4A973"/>
          </a:solidFill>
          <a:ln w="9905">
            <a:solidFill>
              <a:srgbClr val="000000"/>
            </a:solidFill>
          </a:ln>
        </p:spPr>
        <p:txBody>
          <a:bodyPr vert="horz" wrap="square" lIns="0" tIns="38100" rIns="0" bIns="0" rtlCol="0">
            <a:spAutoFit/>
          </a:bodyPr>
          <a:lstStyle/>
          <a:p>
            <a:pPr marL="281305">
              <a:spcBef>
                <a:spcPts val="300"/>
              </a:spcBef>
            </a:pPr>
            <a:r>
              <a:rPr kern="0" spc="-25" dirty="0">
                <a:solidFill>
                  <a:sysClr val="windowText" lastClr="000000"/>
                </a:solidFill>
                <a:latin typeface="Times New Roman"/>
                <a:cs typeface="Times New Roman"/>
              </a:rPr>
              <a:t>SFD</a:t>
            </a:r>
            <a:endParaRPr kern="0">
              <a:solidFill>
                <a:sysClr val="windowText" lastClr="000000"/>
              </a:solidFill>
              <a:latin typeface="Times New Roman"/>
              <a:cs typeface="Times New Roman"/>
            </a:endParaRPr>
          </a:p>
        </p:txBody>
      </p:sp>
      <p:sp>
        <p:nvSpPr>
          <p:cNvPr id="71" name="object 71"/>
          <p:cNvSpPr txBox="1"/>
          <p:nvPr/>
        </p:nvSpPr>
        <p:spPr>
          <a:xfrm>
            <a:off x="5336108" y="5291736"/>
            <a:ext cx="984629" cy="315471"/>
          </a:xfrm>
          <a:prstGeom prst="rect">
            <a:avLst/>
          </a:prstGeom>
          <a:solidFill>
            <a:srgbClr val="EF917A"/>
          </a:solidFill>
          <a:ln w="9905">
            <a:solidFill>
              <a:srgbClr val="000000"/>
            </a:solidFill>
          </a:ln>
        </p:spPr>
        <p:txBody>
          <a:bodyPr vert="horz" wrap="square" lIns="0" tIns="38100" rIns="0" bIns="0" rtlCol="0">
            <a:spAutoFit/>
          </a:bodyPr>
          <a:lstStyle/>
          <a:p>
            <a:pPr marL="231140">
              <a:spcBef>
                <a:spcPts val="300"/>
              </a:spcBef>
            </a:pPr>
            <a:r>
              <a:rPr kern="0" spc="-25" dirty="0">
                <a:solidFill>
                  <a:sysClr val="windowText" lastClr="000000"/>
                </a:solidFill>
                <a:latin typeface="Times New Roman"/>
                <a:cs typeface="Times New Roman"/>
              </a:rPr>
              <a:t>BMD</a:t>
            </a:r>
            <a:endParaRPr kern="0">
              <a:solidFill>
                <a:sysClr val="windowText" lastClr="000000"/>
              </a:solidFill>
              <a:latin typeface="Times New Roman"/>
              <a:cs typeface="Times New Roman"/>
            </a:endParaRPr>
          </a:p>
        </p:txBody>
      </p:sp>
      <p:sp>
        <p:nvSpPr>
          <p:cNvPr id="72" name="Slide Number Placeholder 71"/>
          <p:cNvSpPr>
            <a:spLocks noGrp="1"/>
          </p:cNvSpPr>
          <p:nvPr>
            <p:ph type="sldNum" sz="quarter" idx="7"/>
          </p:nvPr>
        </p:nvSpPr>
        <p:spPr>
          <a:xfrm>
            <a:off x="8775954" y="6377984"/>
            <a:ext cx="2803430" cy="276999"/>
          </a:xfrm>
          <a:prstGeom prst="rect">
            <a:avLst/>
          </a:prstGeom>
        </p:spPr>
        <p:txBody>
          <a:bodyPr wrap="square" lIns="0" tIns="0" rIns="0" bIns="0">
            <a:spAutoFit/>
          </a:bodyPr>
          <a:lstStyle>
            <a:defPPr>
              <a:defRPr lang="en-US"/>
            </a:defPPr>
            <a:lvl1pPr marL="0" algn="r" defTabSz="914293" rtl="0" eaLnBrk="1" latinLnBrk="0" hangingPunct="1">
              <a:defRPr sz="1800" kern="1200">
                <a:solidFill>
                  <a:schemeClr val="tx1">
                    <a:tint val="75000"/>
                  </a:schemeClr>
                </a:solidFill>
                <a:latin typeface="+mn-lt"/>
                <a:ea typeface="+mn-ea"/>
                <a:cs typeface="+mn-cs"/>
              </a:defRPr>
            </a:lvl1pPr>
            <a:lvl2pPr marL="457146" algn="l" defTabSz="914293" rtl="0" eaLnBrk="1" latinLnBrk="0" hangingPunct="1">
              <a:defRPr sz="1800" kern="1200">
                <a:solidFill>
                  <a:schemeClr val="tx1"/>
                </a:solidFill>
                <a:latin typeface="+mn-lt"/>
                <a:ea typeface="+mn-ea"/>
                <a:cs typeface="+mn-cs"/>
              </a:defRPr>
            </a:lvl2pPr>
            <a:lvl3pPr marL="914293" algn="l" defTabSz="914293" rtl="0" eaLnBrk="1" latinLnBrk="0" hangingPunct="1">
              <a:defRPr sz="1800" kern="1200">
                <a:solidFill>
                  <a:schemeClr val="tx1"/>
                </a:solidFill>
                <a:latin typeface="+mn-lt"/>
                <a:ea typeface="+mn-ea"/>
                <a:cs typeface="+mn-cs"/>
              </a:defRPr>
            </a:lvl3pPr>
            <a:lvl4pPr marL="1371440" algn="l" defTabSz="914293" rtl="0" eaLnBrk="1" latinLnBrk="0" hangingPunct="1">
              <a:defRPr sz="1800" kern="1200">
                <a:solidFill>
                  <a:schemeClr val="tx1"/>
                </a:solidFill>
                <a:latin typeface="+mn-lt"/>
                <a:ea typeface="+mn-ea"/>
                <a:cs typeface="+mn-cs"/>
              </a:defRPr>
            </a:lvl4pPr>
            <a:lvl5pPr marL="1828587" algn="l" defTabSz="914293" rtl="0" eaLnBrk="1" latinLnBrk="0" hangingPunct="1">
              <a:defRPr sz="1800" kern="1200">
                <a:solidFill>
                  <a:schemeClr val="tx1"/>
                </a:solidFill>
                <a:latin typeface="+mn-lt"/>
                <a:ea typeface="+mn-ea"/>
                <a:cs typeface="+mn-cs"/>
              </a:defRPr>
            </a:lvl5pPr>
            <a:lvl6pPr marL="2285733" algn="l" defTabSz="914293" rtl="0" eaLnBrk="1" latinLnBrk="0" hangingPunct="1">
              <a:defRPr sz="1800" kern="1200">
                <a:solidFill>
                  <a:schemeClr val="tx1"/>
                </a:solidFill>
                <a:latin typeface="+mn-lt"/>
                <a:ea typeface="+mn-ea"/>
                <a:cs typeface="+mn-cs"/>
              </a:defRPr>
            </a:lvl6pPr>
            <a:lvl7pPr marL="2742880" algn="l" defTabSz="914293" rtl="0" eaLnBrk="1" latinLnBrk="0" hangingPunct="1">
              <a:defRPr sz="1800" kern="1200">
                <a:solidFill>
                  <a:schemeClr val="tx1"/>
                </a:solidFill>
                <a:latin typeface="+mn-lt"/>
                <a:ea typeface="+mn-ea"/>
                <a:cs typeface="+mn-cs"/>
              </a:defRPr>
            </a:lvl7pPr>
            <a:lvl8pPr marL="3200026" algn="l" defTabSz="914293" rtl="0" eaLnBrk="1" latinLnBrk="0" hangingPunct="1">
              <a:defRPr sz="1800" kern="1200">
                <a:solidFill>
                  <a:schemeClr val="tx1"/>
                </a:solidFill>
                <a:latin typeface="+mn-lt"/>
                <a:ea typeface="+mn-ea"/>
                <a:cs typeface="+mn-cs"/>
              </a:defRPr>
            </a:lvl8pPr>
            <a:lvl9pPr marL="3657173" algn="l" defTabSz="914293" rtl="0" eaLnBrk="1" latinLnBrk="0" hangingPunct="1">
              <a:defRPr sz="1800" kern="1200">
                <a:solidFill>
                  <a:schemeClr val="tx1"/>
                </a:solidFill>
                <a:latin typeface="+mn-lt"/>
                <a:ea typeface="+mn-ea"/>
                <a:cs typeface="+mn-cs"/>
              </a:defRPr>
            </a:lvl9pPr>
          </a:lstStyle>
          <a:p>
            <a:fld id="{B6F15528-21DE-4FAA-801E-634DDDAF4B2B}" type="slidenum">
              <a:rPr lang="en-US" smtClean="0">
                <a:solidFill>
                  <a:prstClr val="black">
                    <a:tint val="75000"/>
                  </a:prstClr>
                </a:solidFill>
              </a:rPr>
              <a:pPr/>
              <a:t>50</a:t>
            </a:fld>
            <a:endParaRPr lang="en-US">
              <a:solidFill>
                <a:prstClr val="black">
                  <a:tint val="75000"/>
                </a:prstClr>
              </a:solidFill>
            </a:endParaRPr>
          </a:p>
        </p:txBody>
      </p:sp>
    </p:spTree>
    <p:extLst>
      <p:ext uri="{BB962C8B-B14F-4D97-AF65-F5344CB8AC3E}">
        <p14:creationId xmlns:p14="http://schemas.microsoft.com/office/powerpoint/2010/main" val="150135654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663843" y="85190"/>
            <a:ext cx="9862156" cy="2044149"/>
          </a:xfrm>
          <a:prstGeom prst="rect">
            <a:avLst/>
          </a:prstGeom>
        </p:spPr>
        <p:txBody>
          <a:bodyPr vert="horz" wrap="square" lIns="0" tIns="12700" rIns="0" bIns="0" rtlCol="0" anchor="ctr">
            <a:spAutoFit/>
          </a:bodyPr>
          <a:lstStyle/>
          <a:p>
            <a:pPr marL="12700" marR="5080">
              <a:lnSpc>
                <a:spcPct val="100000"/>
              </a:lnSpc>
              <a:spcBef>
                <a:spcPts val="100"/>
              </a:spcBef>
            </a:pPr>
            <a:r>
              <a:rPr spc="-10" dirty="0">
                <a:solidFill>
                  <a:srgbClr val="00AF50"/>
                </a:solidFill>
              </a:rPr>
              <a:t>Problem-</a:t>
            </a:r>
            <a:r>
              <a:rPr dirty="0">
                <a:solidFill>
                  <a:srgbClr val="00AF50"/>
                </a:solidFill>
              </a:rPr>
              <a:t>7:</a:t>
            </a:r>
            <a:r>
              <a:rPr spc="225" dirty="0">
                <a:solidFill>
                  <a:srgbClr val="00AF50"/>
                </a:solidFill>
              </a:rPr>
              <a:t> </a:t>
            </a:r>
            <a:r>
              <a:rPr dirty="0"/>
              <a:t>Find</a:t>
            </a:r>
            <a:r>
              <a:rPr spc="225" dirty="0"/>
              <a:t> </a:t>
            </a:r>
            <a:r>
              <a:rPr dirty="0"/>
              <a:t>the</a:t>
            </a:r>
            <a:r>
              <a:rPr spc="235" dirty="0"/>
              <a:t> </a:t>
            </a:r>
            <a:r>
              <a:rPr dirty="0"/>
              <a:t>SFD</a:t>
            </a:r>
            <a:r>
              <a:rPr spc="229" dirty="0"/>
              <a:t> </a:t>
            </a:r>
            <a:r>
              <a:rPr dirty="0"/>
              <a:t>(Shear</a:t>
            </a:r>
            <a:r>
              <a:rPr spc="229" dirty="0"/>
              <a:t> </a:t>
            </a:r>
            <a:r>
              <a:rPr dirty="0"/>
              <a:t>Force</a:t>
            </a:r>
            <a:r>
              <a:rPr spc="225" dirty="0"/>
              <a:t> </a:t>
            </a:r>
            <a:r>
              <a:rPr dirty="0"/>
              <a:t>Diagram)</a:t>
            </a:r>
            <a:r>
              <a:rPr spc="229" dirty="0"/>
              <a:t> </a:t>
            </a:r>
            <a:r>
              <a:rPr dirty="0"/>
              <a:t>&amp;</a:t>
            </a:r>
            <a:r>
              <a:rPr spc="229" dirty="0"/>
              <a:t> </a:t>
            </a:r>
            <a:r>
              <a:rPr dirty="0"/>
              <a:t>BMD</a:t>
            </a:r>
            <a:r>
              <a:rPr spc="229" dirty="0"/>
              <a:t> </a:t>
            </a:r>
            <a:r>
              <a:rPr dirty="0"/>
              <a:t>(Bending</a:t>
            </a:r>
            <a:r>
              <a:rPr spc="235" dirty="0"/>
              <a:t> </a:t>
            </a:r>
            <a:r>
              <a:rPr spc="-10" dirty="0"/>
              <a:t>Moment </a:t>
            </a:r>
            <a:r>
              <a:rPr dirty="0"/>
              <a:t>Diagram)</a:t>
            </a:r>
            <a:r>
              <a:rPr spc="-15" dirty="0"/>
              <a:t> </a:t>
            </a:r>
            <a:r>
              <a:rPr dirty="0"/>
              <a:t>of</a:t>
            </a:r>
            <a:r>
              <a:rPr spc="-5" dirty="0"/>
              <a:t> </a:t>
            </a:r>
            <a:r>
              <a:rPr dirty="0"/>
              <a:t>the</a:t>
            </a:r>
            <a:r>
              <a:rPr spc="-15" dirty="0"/>
              <a:t> </a:t>
            </a:r>
            <a:r>
              <a:rPr dirty="0"/>
              <a:t>following</a:t>
            </a:r>
            <a:r>
              <a:rPr spc="-15" dirty="0"/>
              <a:t> </a:t>
            </a:r>
            <a:r>
              <a:rPr spc="-10" dirty="0"/>
              <a:t>beam.</a:t>
            </a:r>
          </a:p>
        </p:txBody>
      </p:sp>
      <p:sp>
        <p:nvSpPr>
          <p:cNvPr id="3" name="object 3"/>
          <p:cNvSpPr txBox="1"/>
          <p:nvPr/>
        </p:nvSpPr>
        <p:spPr>
          <a:xfrm>
            <a:off x="5197331" y="2705124"/>
            <a:ext cx="262186" cy="289823"/>
          </a:xfrm>
          <a:prstGeom prst="rect">
            <a:avLst/>
          </a:prstGeom>
        </p:spPr>
        <p:txBody>
          <a:bodyPr vert="horz" wrap="square" lIns="0" tIns="12700" rIns="0" bIns="0" rtlCol="0">
            <a:spAutoFit/>
          </a:bodyPr>
          <a:lstStyle/>
          <a:p>
            <a:pPr marL="38100">
              <a:spcBef>
                <a:spcPts val="100"/>
              </a:spcBef>
            </a:pPr>
            <a:r>
              <a:rPr sz="2700" kern="0" spc="44" baseline="-20061" dirty="0">
                <a:solidFill>
                  <a:sysClr val="windowText" lastClr="000000"/>
                </a:solidFill>
                <a:latin typeface="Cambria Math"/>
                <a:cs typeface="Cambria Math"/>
              </a:rPr>
              <a:t>5</a:t>
            </a:r>
            <a:r>
              <a:rPr sz="1300" kern="0" spc="30" dirty="0">
                <a:solidFill>
                  <a:sysClr val="windowText" lastClr="000000"/>
                </a:solidFill>
                <a:latin typeface="Cambria Math"/>
                <a:cs typeface="Cambria Math"/>
              </a:rPr>
              <a:t>′</a:t>
            </a:r>
            <a:endParaRPr sz="1300" kern="0">
              <a:solidFill>
                <a:sysClr val="windowText" lastClr="000000"/>
              </a:solidFill>
              <a:latin typeface="Cambria Math"/>
              <a:cs typeface="Cambria Math"/>
            </a:endParaRPr>
          </a:p>
        </p:txBody>
      </p:sp>
      <p:grpSp>
        <p:nvGrpSpPr>
          <p:cNvPr id="4" name="object 4"/>
          <p:cNvGrpSpPr/>
          <p:nvPr/>
        </p:nvGrpSpPr>
        <p:grpSpPr>
          <a:xfrm>
            <a:off x="4473363" y="2371409"/>
            <a:ext cx="2903734" cy="729615"/>
            <a:chOff x="4472940" y="2371361"/>
            <a:chExt cx="2904490" cy="729615"/>
          </a:xfrm>
        </p:grpSpPr>
        <p:pic>
          <p:nvPicPr>
            <p:cNvPr id="5" name="object 5"/>
            <p:cNvPicPr/>
            <p:nvPr/>
          </p:nvPicPr>
          <p:blipFill>
            <a:blip r:embed="rId2" cstate="print"/>
            <a:stretch>
              <a:fillRect/>
            </a:stretch>
          </p:blipFill>
          <p:spPr>
            <a:xfrm>
              <a:off x="4538472" y="2698259"/>
              <a:ext cx="2628900" cy="92692"/>
            </a:xfrm>
            <a:prstGeom prst="rect">
              <a:avLst/>
            </a:prstGeom>
          </p:spPr>
        </p:pic>
        <p:sp>
          <p:nvSpPr>
            <p:cNvPr id="6" name="object 6"/>
            <p:cNvSpPr/>
            <p:nvPr/>
          </p:nvSpPr>
          <p:spPr>
            <a:xfrm>
              <a:off x="4588383" y="2723007"/>
              <a:ext cx="2536190" cy="0"/>
            </a:xfrm>
            <a:custGeom>
              <a:avLst/>
              <a:gdLst/>
              <a:ahLst/>
              <a:cxnLst/>
              <a:rect l="l" t="t" r="r" b="b"/>
              <a:pathLst>
                <a:path w="2536190">
                  <a:moveTo>
                    <a:pt x="0" y="0"/>
                  </a:moveTo>
                  <a:lnTo>
                    <a:pt x="2535809" y="0"/>
                  </a:lnTo>
                </a:path>
              </a:pathLst>
            </a:custGeom>
            <a:ln w="22098">
              <a:solidFill>
                <a:srgbClr val="000000"/>
              </a:solidFill>
            </a:ln>
          </p:spPr>
          <p:txBody>
            <a:bodyPr wrap="square" lIns="0" tIns="0" rIns="0" bIns="0" rtlCol="0"/>
            <a:lstStyle/>
            <a:p>
              <a:endParaRPr kern="0">
                <a:solidFill>
                  <a:sysClr val="windowText" lastClr="000000"/>
                </a:solidFill>
              </a:endParaRPr>
            </a:p>
          </p:txBody>
        </p:sp>
        <p:pic>
          <p:nvPicPr>
            <p:cNvPr id="7" name="object 7"/>
            <p:cNvPicPr/>
            <p:nvPr/>
          </p:nvPicPr>
          <p:blipFill>
            <a:blip r:embed="rId3" cstate="print"/>
            <a:stretch>
              <a:fillRect/>
            </a:stretch>
          </p:blipFill>
          <p:spPr>
            <a:xfrm>
              <a:off x="7074408" y="2494000"/>
              <a:ext cx="92692" cy="498373"/>
            </a:xfrm>
            <a:prstGeom prst="rect">
              <a:avLst/>
            </a:prstGeom>
          </p:spPr>
        </p:pic>
        <p:sp>
          <p:nvSpPr>
            <p:cNvPr id="8" name="object 8"/>
            <p:cNvSpPr/>
            <p:nvPr/>
          </p:nvSpPr>
          <p:spPr>
            <a:xfrm>
              <a:off x="7124319" y="2518791"/>
              <a:ext cx="0" cy="405130"/>
            </a:xfrm>
            <a:custGeom>
              <a:avLst/>
              <a:gdLst/>
              <a:ahLst/>
              <a:cxnLst/>
              <a:rect l="l" t="t" r="r" b="b"/>
              <a:pathLst>
                <a:path h="405130">
                  <a:moveTo>
                    <a:pt x="0" y="0"/>
                  </a:moveTo>
                  <a:lnTo>
                    <a:pt x="0" y="404749"/>
                  </a:lnTo>
                </a:path>
              </a:pathLst>
            </a:custGeom>
            <a:ln w="22098">
              <a:solidFill>
                <a:srgbClr val="000000"/>
              </a:solidFill>
            </a:ln>
          </p:spPr>
          <p:txBody>
            <a:bodyPr wrap="square" lIns="0" tIns="0" rIns="0" bIns="0" rtlCol="0"/>
            <a:lstStyle/>
            <a:p>
              <a:endParaRPr kern="0">
                <a:solidFill>
                  <a:sysClr val="windowText" lastClr="000000"/>
                </a:solidFill>
              </a:endParaRPr>
            </a:p>
          </p:txBody>
        </p:sp>
        <p:pic>
          <p:nvPicPr>
            <p:cNvPr id="9" name="object 9"/>
            <p:cNvPicPr/>
            <p:nvPr/>
          </p:nvPicPr>
          <p:blipFill>
            <a:blip r:embed="rId4" cstate="print"/>
            <a:stretch>
              <a:fillRect/>
            </a:stretch>
          </p:blipFill>
          <p:spPr>
            <a:xfrm>
              <a:off x="7074408" y="2494000"/>
              <a:ext cx="302641" cy="201828"/>
            </a:xfrm>
            <a:prstGeom prst="rect">
              <a:avLst/>
            </a:prstGeom>
          </p:spPr>
        </p:pic>
        <p:sp>
          <p:nvSpPr>
            <p:cNvPr id="10" name="object 10"/>
            <p:cNvSpPr/>
            <p:nvPr/>
          </p:nvSpPr>
          <p:spPr>
            <a:xfrm>
              <a:off x="7124319" y="2518791"/>
              <a:ext cx="209550" cy="108585"/>
            </a:xfrm>
            <a:custGeom>
              <a:avLst/>
              <a:gdLst/>
              <a:ahLst/>
              <a:cxnLst/>
              <a:rect l="l" t="t" r="r" b="b"/>
              <a:pathLst>
                <a:path w="209550" h="108585">
                  <a:moveTo>
                    <a:pt x="0" y="0"/>
                  </a:moveTo>
                  <a:lnTo>
                    <a:pt x="209550" y="108585"/>
                  </a:lnTo>
                </a:path>
              </a:pathLst>
            </a:custGeom>
            <a:ln w="22098">
              <a:solidFill>
                <a:srgbClr val="000000"/>
              </a:solidFill>
            </a:ln>
          </p:spPr>
          <p:txBody>
            <a:bodyPr wrap="square" lIns="0" tIns="0" rIns="0" bIns="0" rtlCol="0"/>
            <a:lstStyle/>
            <a:p>
              <a:endParaRPr kern="0">
                <a:solidFill>
                  <a:sysClr val="windowText" lastClr="000000"/>
                </a:solidFill>
              </a:endParaRPr>
            </a:p>
          </p:txBody>
        </p:sp>
        <p:pic>
          <p:nvPicPr>
            <p:cNvPr id="11" name="object 11"/>
            <p:cNvPicPr/>
            <p:nvPr/>
          </p:nvPicPr>
          <p:blipFill>
            <a:blip r:embed="rId4" cstate="print"/>
            <a:stretch>
              <a:fillRect/>
            </a:stretch>
          </p:blipFill>
          <p:spPr>
            <a:xfrm>
              <a:off x="7074408" y="2898622"/>
              <a:ext cx="302641" cy="201828"/>
            </a:xfrm>
            <a:prstGeom prst="rect">
              <a:avLst/>
            </a:prstGeom>
          </p:spPr>
        </p:pic>
        <p:sp>
          <p:nvSpPr>
            <p:cNvPr id="12" name="object 12"/>
            <p:cNvSpPr/>
            <p:nvPr/>
          </p:nvSpPr>
          <p:spPr>
            <a:xfrm>
              <a:off x="7124319" y="2923413"/>
              <a:ext cx="209550" cy="108585"/>
            </a:xfrm>
            <a:custGeom>
              <a:avLst/>
              <a:gdLst/>
              <a:ahLst/>
              <a:cxnLst/>
              <a:rect l="l" t="t" r="r" b="b"/>
              <a:pathLst>
                <a:path w="209550" h="108585">
                  <a:moveTo>
                    <a:pt x="0" y="0"/>
                  </a:moveTo>
                  <a:lnTo>
                    <a:pt x="209550" y="108585"/>
                  </a:lnTo>
                </a:path>
              </a:pathLst>
            </a:custGeom>
            <a:ln w="22098">
              <a:solidFill>
                <a:srgbClr val="000000"/>
              </a:solidFill>
            </a:ln>
          </p:spPr>
          <p:txBody>
            <a:bodyPr wrap="square" lIns="0" tIns="0" rIns="0" bIns="0" rtlCol="0"/>
            <a:lstStyle/>
            <a:p>
              <a:endParaRPr kern="0">
                <a:solidFill>
                  <a:sysClr val="windowText" lastClr="000000"/>
                </a:solidFill>
              </a:endParaRPr>
            </a:p>
          </p:txBody>
        </p:sp>
        <p:pic>
          <p:nvPicPr>
            <p:cNvPr id="13" name="object 13"/>
            <p:cNvPicPr/>
            <p:nvPr/>
          </p:nvPicPr>
          <p:blipFill>
            <a:blip r:embed="rId4" cstate="print"/>
            <a:stretch>
              <a:fillRect/>
            </a:stretch>
          </p:blipFill>
          <p:spPr>
            <a:xfrm>
              <a:off x="7074408" y="2695930"/>
              <a:ext cx="302641" cy="201828"/>
            </a:xfrm>
            <a:prstGeom prst="rect">
              <a:avLst/>
            </a:prstGeom>
          </p:spPr>
        </p:pic>
        <p:sp>
          <p:nvSpPr>
            <p:cNvPr id="14" name="object 14"/>
            <p:cNvSpPr/>
            <p:nvPr/>
          </p:nvSpPr>
          <p:spPr>
            <a:xfrm>
              <a:off x="7124319" y="2720721"/>
              <a:ext cx="209550" cy="108585"/>
            </a:xfrm>
            <a:custGeom>
              <a:avLst/>
              <a:gdLst/>
              <a:ahLst/>
              <a:cxnLst/>
              <a:rect l="l" t="t" r="r" b="b"/>
              <a:pathLst>
                <a:path w="209550" h="108585">
                  <a:moveTo>
                    <a:pt x="0" y="0"/>
                  </a:moveTo>
                  <a:lnTo>
                    <a:pt x="209550" y="108584"/>
                  </a:lnTo>
                </a:path>
              </a:pathLst>
            </a:custGeom>
            <a:ln w="22098">
              <a:solidFill>
                <a:srgbClr val="000000"/>
              </a:solidFill>
            </a:ln>
          </p:spPr>
          <p:txBody>
            <a:bodyPr wrap="square" lIns="0" tIns="0" rIns="0" bIns="0" rtlCol="0"/>
            <a:lstStyle/>
            <a:p>
              <a:endParaRPr kern="0">
                <a:solidFill>
                  <a:sysClr val="windowText" lastClr="000000"/>
                </a:solidFill>
              </a:endParaRPr>
            </a:p>
          </p:txBody>
        </p:sp>
        <p:pic>
          <p:nvPicPr>
            <p:cNvPr id="15" name="object 15"/>
            <p:cNvPicPr/>
            <p:nvPr/>
          </p:nvPicPr>
          <p:blipFill>
            <a:blip r:embed="rId5" cstate="print"/>
            <a:stretch>
              <a:fillRect/>
            </a:stretch>
          </p:blipFill>
          <p:spPr>
            <a:xfrm>
              <a:off x="4472940" y="2371369"/>
              <a:ext cx="224091" cy="474700"/>
            </a:xfrm>
            <a:prstGeom prst="rect">
              <a:avLst/>
            </a:prstGeom>
          </p:spPr>
        </p:pic>
        <p:sp>
          <p:nvSpPr>
            <p:cNvPr id="16" name="object 16"/>
            <p:cNvSpPr/>
            <p:nvPr/>
          </p:nvSpPr>
          <p:spPr>
            <a:xfrm>
              <a:off x="4550283" y="2385060"/>
              <a:ext cx="76200" cy="327660"/>
            </a:xfrm>
            <a:custGeom>
              <a:avLst/>
              <a:gdLst/>
              <a:ahLst/>
              <a:cxnLst/>
              <a:rect l="l" t="t" r="r" b="b"/>
              <a:pathLst>
                <a:path w="76200" h="327660">
                  <a:moveTo>
                    <a:pt x="27050" y="251078"/>
                  </a:moveTo>
                  <a:lnTo>
                    <a:pt x="0" y="251078"/>
                  </a:lnTo>
                  <a:lnTo>
                    <a:pt x="38100" y="327278"/>
                  </a:lnTo>
                  <a:lnTo>
                    <a:pt x="64325" y="274827"/>
                  </a:lnTo>
                  <a:lnTo>
                    <a:pt x="32003" y="274827"/>
                  </a:lnTo>
                  <a:lnTo>
                    <a:pt x="27050" y="269875"/>
                  </a:lnTo>
                  <a:lnTo>
                    <a:pt x="27050" y="251078"/>
                  </a:lnTo>
                  <a:close/>
                </a:path>
                <a:path w="76200" h="327660">
                  <a:moveTo>
                    <a:pt x="44195" y="0"/>
                  </a:moveTo>
                  <a:lnTo>
                    <a:pt x="32003" y="0"/>
                  </a:lnTo>
                  <a:lnTo>
                    <a:pt x="27050" y="4952"/>
                  </a:lnTo>
                  <a:lnTo>
                    <a:pt x="27050" y="269875"/>
                  </a:lnTo>
                  <a:lnTo>
                    <a:pt x="32003" y="274827"/>
                  </a:lnTo>
                  <a:lnTo>
                    <a:pt x="44195" y="274827"/>
                  </a:lnTo>
                  <a:lnTo>
                    <a:pt x="49149" y="269875"/>
                  </a:lnTo>
                  <a:lnTo>
                    <a:pt x="49149" y="4952"/>
                  </a:lnTo>
                  <a:lnTo>
                    <a:pt x="44195" y="0"/>
                  </a:lnTo>
                  <a:close/>
                </a:path>
                <a:path w="76200" h="327660">
                  <a:moveTo>
                    <a:pt x="76200" y="251078"/>
                  </a:moveTo>
                  <a:lnTo>
                    <a:pt x="49149" y="251078"/>
                  </a:lnTo>
                  <a:lnTo>
                    <a:pt x="49149" y="269875"/>
                  </a:lnTo>
                  <a:lnTo>
                    <a:pt x="44195" y="274827"/>
                  </a:lnTo>
                  <a:lnTo>
                    <a:pt x="64325" y="274827"/>
                  </a:lnTo>
                  <a:lnTo>
                    <a:pt x="76200" y="251078"/>
                  </a:lnTo>
                  <a:close/>
                </a:path>
              </a:pathLst>
            </a:custGeom>
            <a:solidFill>
              <a:srgbClr val="000000"/>
            </a:solidFill>
          </p:spPr>
          <p:txBody>
            <a:bodyPr wrap="square" lIns="0" tIns="0" rIns="0" bIns="0" rtlCol="0"/>
            <a:lstStyle/>
            <a:p>
              <a:endParaRPr kern="0">
                <a:solidFill>
                  <a:sysClr val="windowText" lastClr="000000"/>
                </a:solidFill>
              </a:endParaRPr>
            </a:p>
          </p:txBody>
        </p:sp>
        <p:pic>
          <p:nvPicPr>
            <p:cNvPr id="17" name="object 17"/>
            <p:cNvPicPr/>
            <p:nvPr/>
          </p:nvPicPr>
          <p:blipFill>
            <a:blip r:embed="rId5" cstate="print"/>
            <a:stretch>
              <a:fillRect/>
            </a:stretch>
          </p:blipFill>
          <p:spPr>
            <a:xfrm>
              <a:off x="4666488" y="2381275"/>
              <a:ext cx="224091" cy="474700"/>
            </a:xfrm>
            <a:prstGeom prst="rect">
              <a:avLst/>
            </a:prstGeom>
          </p:spPr>
        </p:pic>
        <p:sp>
          <p:nvSpPr>
            <p:cNvPr id="18" name="object 18"/>
            <p:cNvSpPr/>
            <p:nvPr/>
          </p:nvSpPr>
          <p:spPr>
            <a:xfrm>
              <a:off x="4743831" y="2394966"/>
              <a:ext cx="76200" cy="327660"/>
            </a:xfrm>
            <a:custGeom>
              <a:avLst/>
              <a:gdLst/>
              <a:ahLst/>
              <a:cxnLst/>
              <a:rect l="l" t="t" r="r" b="b"/>
              <a:pathLst>
                <a:path w="76200" h="327660">
                  <a:moveTo>
                    <a:pt x="27051" y="251079"/>
                  </a:moveTo>
                  <a:lnTo>
                    <a:pt x="0" y="251079"/>
                  </a:lnTo>
                  <a:lnTo>
                    <a:pt x="38100" y="327279"/>
                  </a:lnTo>
                  <a:lnTo>
                    <a:pt x="64325" y="274828"/>
                  </a:lnTo>
                  <a:lnTo>
                    <a:pt x="32004" y="274828"/>
                  </a:lnTo>
                  <a:lnTo>
                    <a:pt x="27051" y="269875"/>
                  </a:lnTo>
                  <a:lnTo>
                    <a:pt x="27051" y="251079"/>
                  </a:lnTo>
                  <a:close/>
                </a:path>
                <a:path w="76200" h="327660">
                  <a:moveTo>
                    <a:pt x="44196" y="0"/>
                  </a:moveTo>
                  <a:lnTo>
                    <a:pt x="32004" y="0"/>
                  </a:lnTo>
                  <a:lnTo>
                    <a:pt x="27051" y="4953"/>
                  </a:lnTo>
                  <a:lnTo>
                    <a:pt x="27051" y="269875"/>
                  </a:lnTo>
                  <a:lnTo>
                    <a:pt x="32004" y="274828"/>
                  </a:lnTo>
                  <a:lnTo>
                    <a:pt x="44196" y="274828"/>
                  </a:lnTo>
                  <a:lnTo>
                    <a:pt x="49149" y="269875"/>
                  </a:lnTo>
                  <a:lnTo>
                    <a:pt x="49149" y="4953"/>
                  </a:lnTo>
                  <a:lnTo>
                    <a:pt x="44196" y="0"/>
                  </a:lnTo>
                  <a:close/>
                </a:path>
                <a:path w="76200" h="327660">
                  <a:moveTo>
                    <a:pt x="76200" y="251079"/>
                  </a:moveTo>
                  <a:lnTo>
                    <a:pt x="49149" y="251079"/>
                  </a:lnTo>
                  <a:lnTo>
                    <a:pt x="49149" y="269875"/>
                  </a:lnTo>
                  <a:lnTo>
                    <a:pt x="44196" y="274828"/>
                  </a:lnTo>
                  <a:lnTo>
                    <a:pt x="64325" y="274828"/>
                  </a:lnTo>
                  <a:lnTo>
                    <a:pt x="76200" y="251079"/>
                  </a:lnTo>
                  <a:close/>
                </a:path>
              </a:pathLst>
            </a:custGeom>
            <a:solidFill>
              <a:srgbClr val="000000"/>
            </a:solidFill>
          </p:spPr>
          <p:txBody>
            <a:bodyPr wrap="square" lIns="0" tIns="0" rIns="0" bIns="0" rtlCol="0"/>
            <a:lstStyle/>
            <a:p>
              <a:endParaRPr kern="0">
                <a:solidFill>
                  <a:sysClr val="windowText" lastClr="000000"/>
                </a:solidFill>
              </a:endParaRPr>
            </a:p>
          </p:txBody>
        </p:sp>
        <p:pic>
          <p:nvPicPr>
            <p:cNvPr id="19" name="object 19"/>
            <p:cNvPicPr/>
            <p:nvPr/>
          </p:nvPicPr>
          <p:blipFill>
            <a:blip r:embed="rId5" cstate="print"/>
            <a:stretch>
              <a:fillRect/>
            </a:stretch>
          </p:blipFill>
          <p:spPr>
            <a:xfrm>
              <a:off x="4860036" y="2377465"/>
              <a:ext cx="224091" cy="474700"/>
            </a:xfrm>
            <a:prstGeom prst="rect">
              <a:avLst/>
            </a:prstGeom>
          </p:spPr>
        </p:pic>
        <p:sp>
          <p:nvSpPr>
            <p:cNvPr id="20" name="object 20"/>
            <p:cNvSpPr/>
            <p:nvPr/>
          </p:nvSpPr>
          <p:spPr>
            <a:xfrm>
              <a:off x="4937379" y="2391156"/>
              <a:ext cx="76200" cy="327660"/>
            </a:xfrm>
            <a:custGeom>
              <a:avLst/>
              <a:gdLst/>
              <a:ahLst/>
              <a:cxnLst/>
              <a:rect l="l" t="t" r="r" b="b"/>
              <a:pathLst>
                <a:path w="76200" h="327660">
                  <a:moveTo>
                    <a:pt x="27050" y="251079"/>
                  </a:moveTo>
                  <a:lnTo>
                    <a:pt x="0" y="251079"/>
                  </a:lnTo>
                  <a:lnTo>
                    <a:pt x="38100" y="327279"/>
                  </a:lnTo>
                  <a:lnTo>
                    <a:pt x="64325" y="274828"/>
                  </a:lnTo>
                  <a:lnTo>
                    <a:pt x="32004" y="274828"/>
                  </a:lnTo>
                  <a:lnTo>
                    <a:pt x="27050" y="269875"/>
                  </a:lnTo>
                  <a:lnTo>
                    <a:pt x="27050" y="251079"/>
                  </a:lnTo>
                  <a:close/>
                </a:path>
                <a:path w="76200" h="327660">
                  <a:moveTo>
                    <a:pt x="44196" y="0"/>
                  </a:moveTo>
                  <a:lnTo>
                    <a:pt x="32004" y="0"/>
                  </a:lnTo>
                  <a:lnTo>
                    <a:pt x="27050" y="4953"/>
                  </a:lnTo>
                  <a:lnTo>
                    <a:pt x="27050" y="269875"/>
                  </a:lnTo>
                  <a:lnTo>
                    <a:pt x="32004" y="274828"/>
                  </a:lnTo>
                  <a:lnTo>
                    <a:pt x="44196" y="274828"/>
                  </a:lnTo>
                  <a:lnTo>
                    <a:pt x="49149" y="269875"/>
                  </a:lnTo>
                  <a:lnTo>
                    <a:pt x="49149" y="4953"/>
                  </a:lnTo>
                  <a:lnTo>
                    <a:pt x="44196" y="0"/>
                  </a:lnTo>
                  <a:close/>
                </a:path>
                <a:path w="76200" h="327660">
                  <a:moveTo>
                    <a:pt x="76200" y="251079"/>
                  </a:moveTo>
                  <a:lnTo>
                    <a:pt x="49149" y="251079"/>
                  </a:lnTo>
                  <a:lnTo>
                    <a:pt x="49149" y="269875"/>
                  </a:lnTo>
                  <a:lnTo>
                    <a:pt x="44196" y="274828"/>
                  </a:lnTo>
                  <a:lnTo>
                    <a:pt x="64325" y="274828"/>
                  </a:lnTo>
                  <a:lnTo>
                    <a:pt x="76200" y="251079"/>
                  </a:lnTo>
                  <a:close/>
                </a:path>
              </a:pathLst>
            </a:custGeom>
            <a:solidFill>
              <a:srgbClr val="000000"/>
            </a:solidFill>
          </p:spPr>
          <p:txBody>
            <a:bodyPr wrap="square" lIns="0" tIns="0" rIns="0" bIns="0" rtlCol="0"/>
            <a:lstStyle/>
            <a:p>
              <a:endParaRPr kern="0">
                <a:solidFill>
                  <a:sysClr val="windowText" lastClr="000000"/>
                </a:solidFill>
              </a:endParaRPr>
            </a:p>
          </p:txBody>
        </p:sp>
        <p:pic>
          <p:nvPicPr>
            <p:cNvPr id="21" name="object 21"/>
            <p:cNvPicPr/>
            <p:nvPr/>
          </p:nvPicPr>
          <p:blipFill>
            <a:blip r:embed="rId5" cstate="print"/>
            <a:stretch>
              <a:fillRect/>
            </a:stretch>
          </p:blipFill>
          <p:spPr>
            <a:xfrm>
              <a:off x="5052822" y="2377465"/>
              <a:ext cx="224091" cy="474700"/>
            </a:xfrm>
            <a:prstGeom prst="rect">
              <a:avLst/>
            </a:prstGeom>
          </p:spPr>
        </p:pic>
        <p:sp>
          <p:nvSpPr>
            <p:cNvPr id="22" name="object 22"/>
            <p:cNvSpPr/>
            <p:nvPr/>
          </p:nvSpPr>
          <p:spPr>
            <a:xfrm>
              <a:off x="5130165" y="2391156"/>
              <a:ext cx="76200" cy="327660"/>
            </a:xfrm>
            <a:custGeom>
              <a:avLst/>
              <a:gdLst/>
              <a:ahLst/>
              <a:cxnLst/>
              <a:rect l="l" t="t" r="r" b="b"/>
              <a:pathLst>
                <a:path w="76200" h="327660">
                  <a:moveTo>
                    <a:pt x="27050" y="251079"/>
                  </a:moveTo>
                  <a:lnTo>
                    <a:pt x="0" y="251079"/>
                  </a:lnTo>
                  <a:lnTo>
                    <a:pt x="38100" y="327279"/>
                  </a:lnTo>
                  <a:lnTo>
                    <a:pt x="64325" y="274828"/>
                  </a:lnTo>
                  <a:lnTo>
                    <a:pt x="32004" y="274828"/>
                  </a:lnTo>
                  <a:lnTo>
                    <a:pt x="27050" y="269875"/>
                  </a:lnTo>
                  <a:lnTo>
                    <a:pt x="27050" y="251079"/>
                  </a:lnTo>
                  <a:close/>
                </a:path>
                <a:path w="76200" h="327660">
                  <a:moveTo>
                    <a:pt x="44196" y="0"/>
                  </a:moveTo>
                  <a:lnTo>
                    <a:pt x="32004" y="0"/>
                  </a:lnTo>
                  <a:lnTo>
                    <a:pt x="27050" y="4953"/>
                  </a:lnTo>
                  <a:lnTo>
                    <a:pt x="27050" y="269875"/>
                  </a:lnTo>
                  <a:lnTo>
                    <a:pt x="32004" y="274828"/>
                  </a:lnTo>
                  <a:lnTo>
                    <a:pt x="44196" y="274828"/>
                  </a:lnTo>
                  <a:lnTo>
                    <a:pt x="49149" y="269875"/>
                  </a:lnTo>
                  <a:lnTo>
                    <a:pt x="49149" y="4953"/>
                  </a:lnTo>
                  <a:lnTo>
                    <a:pt x="44196" y="0"/>
                  </a:lnTo>
                  <a:close/>
                </a:path>
                <a:path w="76200" h="327660">
                  <a:moveTo>
                    <a:pt x="76200" y="251079"/>
                  </a:moveTo>
                  <a:lnTo>
                    <a:pt x="49149" y="251079"/>
                  </a:lnTo>
                  <a:lnTo>
                    <a:pt x="49149" y="269875"/>
                  </a:lnTo>
                  <a:lnTo>
                    <a:pt x="44196" y="274828"/>
                  </a:lnTo>
                  <a:lnTo>
                    <a:pt x="64325" y="274828"/>
                  </a:lnTo>
                  <a:lnTo>
                    <a:pt x="76200" y="251079"/>
                  </a:lnTo>
                  <a:close/>
                </a:path>
              </a:pathLst>
            </a:custGeom>
            <a:solidFill>
              <a:srgbClr val="000000"/>
            </a:solidFill>
          </p:spPr>
          <p:txBody>
            <a:bodyPr wrap="square" lIns="0" tIns="0" rIns="0" bIns="0" rtlCol="0"/>
            <a:lstStyle/>
            <a:p>
              <a:endParaRPr kern="0">
                <a:solidFill>
                  <a:sysClr val="windowText" lastClr="000000"/>
                </a:solidFill>
              </a:endParaRPr>
            </a:p>
          </p:txBody>
        </p:sp>
        <p:pic>
          <p:nvPicPr>
            <p:cNvPr id="23" name="object 23"/>
            <p:cNvPicPr/>
            <p:nvPr/>
          </p:nvPicPr>
          <p:blipFill>
            <a:blip r:embed="rId5" cstate="print"/>
            <a:stretch>
              <a:fillRect/>
            </a:stretch>
          </p:blipFill>
          <p:spPr>
            <a:xfrm>
              <a:off x="5246370" y="2377465"/>
              <a:ext cx="224091" cy="474700"/>
            </a:xfrm>
            <a:prstGeom prst="rect">
              <a:avLst/>
            </a:prstGeom>
          </p:spPr>
        </p:pic>
        <p:sp>
          <p:nvSpPr>
            <p:cNvPr id="24" name="object 24"/>
            <p:cNvSpPr/>
            <p:nvPr/>
          </p:nvSpPr>
          <p:spPr>
            <a:xfrm>
              <a:off x="5323713" y="2391156"/>
              <a:ext cx="76200" cy="327660"/>
            </a:xfrm>
            <a:custGeom>
              <a:avLst/>
              <a:gdLst/>
              <a:ahLst/>
              <a:cxnLst/>
              <a:rect l="l" t="t" r="r" b="b"/>
              <a:pathLst>
                <a:path w="76200" h="327660">
                  <a:moveTo>
                    <a:pt x="27050" y="251079"/>
                  </a:moveTo>
                  <a:lnTo>
                    <a:pt x="0" y="251079"/>
                  </a:lnTo>
                  <a:lnTo>
                    <a:pt x="38100" y="327279"/>
                  </a:lnTo>
                  <a:lnTo>
                    <a:pt x="64325" y="274828"/>
                  </a:lnTo>
                  <a:lnTo>
                    <a:pt x="32003" y="274828"/>
                  </a:lnTo>
                  <a:lnTo>
                    <a:pt x="27050" y="269875"/>
                  </a:lnTo>
                  <a:lnTo>
                    <a:pt x="27050" y="251079"/>
                  </a:lnTo>
                  <a:close/>
                </a:path>
                <a:path w="76200" h="327660">
                  <a:moveTo>
                    <a:pt x="44196" y="0"/>
                  </a:moveTo>
                  <a:lnTo>
                    <a:pt x="32003" y="0"/>
                  </a:lnTo>
                  <a:lnTo>
                    <a:pt x="27050" y="4953"/>
                  </a:lnTo>
                  <a:lnTo>
                    <a:pt x="27050" y="269875"/>
                  </a:lnTo>
                  <a:lnTo>
                    <a:pt x="32003" y="274828"/>
                  </a:lnTo>
                  <a:lnTo>
                    <a:pt x="44196" y="274828"/>
                  </a:lnTo>
                  <a:lnTo>
                    <a:pt x="49149" y="269875"/>
                  </a:lnTo>
                  <a:lnTo>
                    <a:pt x="49149" y="4953"/>
                  </a:lnTo>
                  <a:lnTo>
                    <a:pt x="44196" y="0"/>
                  </a:lnTo>
                  <a:close/>
                </a:path>
                <a:path w="76200" h="327660">
                  <a:moveTo>
                    <a:pt x="76200" y="251079"/>
                  </a:moveTo>
                  <a:lnTo>
                    <a:pt x="49149" y="251079"/>
                  </a:lnTo>
                  <a:lnTo>
                    <a:pt x="49149" y="269875"/>
                  </a:lnTo>
                  <a:lnTo>
                    <a:pt x="44196" y="274828"/>
                  </a:lnTo>
                  <a:lnTo>
                    <a:pt x="64325" y="274828"/>
                  </a:lnTo>
                  <a:lnTo>
                    <a:pt x="76200" y="251079"/>
                  </a:lnTo>
                  <a:close/>
                </a:path>
              </a:pathLst>
            </a:custGeom>
            <a:solidFill>
              <a:srgbClr val="000000"/>
            </a:solidFill>
          </p:spPr>
          <p:txBody>
            <a:bodyPr wrap="square" lIns="0" tIns="0" rIns="0" bIns="0" rtlCol="0"/>
            <a:lstStyle/>
            <a:p>
              <a:endParaRPr kern="0">
                <a:solidFill>
                  <a:sysClr val="windowText" lastClr="000000"/>
                </a:solidFill>
              </a:endParaRPr>
            </a:p>
          </p:txBody>
        </p:sp>
        <p:pic>
          <p:nvPicPr>
            <p:cNvPr id="25" name="object 25"/>
            <p:cNvPicPr/>
            <p:nvPr/>
          </p:nvPicPr>
          <p:blipFill>
            <a:blip r:embed="rId5" cstate="print"/>
            <a:stretch>
              <a:fillRect/>
            </a:stretch>
          </p:blipFill>
          <p:spPr>
            <a:xfrm>
              <a:off x="5439918" y="2377465"/>
              <a:ext cx="224091" cy="474700"/>
            </a:xfrm>
            <a:prstGeom prst="rect">
              <a:avLst/>
            </a:prstGeom>
          </p:spPr>
        </p:pic>
        <p:sp>
          <p:nvSpPr>
            <p:cNvPr id="26" name="object 26"/>
            <p:cNvSpPr/>
            <p:nvPr/>
          </p:nvSpPr>
          <p:spPr>
            <a:xfrm>
              <a:off x="5517261" y="2391156"/>
              <a:ext cx="76200" cy="327660"/>
            </a:xfrm>
            <a:custGeom>
              <a:avLst/>
              <a:gdLst/>
              <a:ahLst/>
              <a:cxnLst/>
              <a:rect l="l" t="t" r="r" b="b"/>
              <a:pathLst>
                <a:path w="76200" h="327660">
                  <a:moveTo>
                    <a:pt x="27050" y="251079"/>
                  </a:moveTo>
                  <a:lnTo>
                    <a:pt x="0" y="251079"/>
                  </a:lnTo>
                  <a:lnTo>
                    <a:pt x="38100" y="327279"/>
                  </a:lnTo>
                  <a:lnTo>
                    <a:pt x="64325" y="274828"/>
                  </a:lnTo>
                  <a:lnTo>
                    <a:pt x="32003" y="274828"/>
                  </a:lnTo>
                  <a:lnTo>
                    <a:pt x="27050" y="269875"/>
                  </a:lnTo>
                  <a:lnTo>
                    <a:pt x="27050" y="251079"/>
                  </a:lnTo>
                  <a:close/>
                </a:path>
                <a:path w="76200" h="327660">
                  <a:moveTo>
                    <a:pt x="44196" y="0"/>
                  </a:moveTo>
                  <a:lnTo>
                    <a:pt x="32003" y="0"/>
                  </a:lnTo>
                  <a:lnTo>
                    <a:pt x="27050" y="4953"/>
                  </a:lnTo>
                  <a:lnTo>
                    <a:pt x="27050" y="269875"/>
                  </a:lnTo>
                  <a:lnTo>
                    <a:pt x="32003" y="274828"/>
                  </a:lnTo>
                  <a:lnTo>
                    <a:pt x="44196" y="274828"/>
                  </a:lnTo>
                  <a:lnTo>
                    <a:pt x="49149" y="269875"/>
                  </a:lnTo>
                  <a:lnTo>
                    <a:pt x="49149" y="4953"/>
                  </a:lnTo>
                  <a:lnTo>
                    <a:pt x="44196" y="0"/>
                  </a:lnTo>
                  <a:close/>
                </a:path>
                <a:path w="76200" h="327660">
                  <a:moveTo>
                    <a:pt x="76200" y="251079"/>
                  </a:moveTo>
                  <a:lnTo>
                    <a:pt x="49149" y="251079"/>
                  </a:lnTo>
                  <a:lnTo>
                    <a:pt x="49149" y="269875"/>
                  </a:lnTo>
                  <a:lnTo>
                    <a:pt x="44196" y="274828"/>
                  </a:lnTo>
                  <a:lnTo>
                    <a:pt x="64325" y="274828"/>
                  </a:lnTo>
                  <a:lnTo>
                    <a:pt x="76200" y="251079"/>
                  </a:lnTo>
                  <a:close/>
                </a:path>
              </a:pathLst>
            </a:custGeom>
            <a:solidFill>
              <a:srgbClr val="000000"/>
            </a:solidFill>
          </p:spPr>
          <p:txBody>
            <a:bodyPr wrap="square" lIns="0" tIns="0" rIns="0" bIns="0" rtlCol="0"/>
            <a:lstStyle/>
            <a:p>
              <a:endParaRPr kern="0">
                <a:solidFill>
                  <a:sysClr val="windowText" lastClr="000000"/>
                </a:solidFill>
              </a:endParaRPr>
            </a:p>
          </p:txBody>
        </p:sp>
        <p:pic>
          <p:nvPicPr>
            <p:cNvPr id="27" name="object 27"/>
            <p:cNvPicPr/>
            <p:nvPr/>
          </p:nvPicPr>
          <p:blipFill>
            <a:blip r:embed="rId5" cstate="print"/>
            <a:stretch>
              <a:fillRect/>
            </a:stretch>
          </p:blipFill>
          <p:spPr>
            <a:xfrm>
              <a:off x="5632704" y="2377465"/>
              <a:ext cx="224091" cy="474700"/>
            </a:xfrm>
            <a:prstGeom prst="rect">
              <a:avLst/>
            </a:prstGeom>
          </p:spPr>
        </p:pic>
        <p:sp>
          <p:nvSpPr>
            <p:cNvPr id="28" name="object 28"/>
            <p:cNvSpPr/>
            <p:nvPr/>
          </p:nvSpPr>
          <p:spPr>
            <a:xfrm>
              <a:off x="5710047" y="2391156"/>
              <a:ext cx="76200" cy="327660"/>
            </a:xfrm>
            <a:custGeom>
              <a:avLst/>
              <a:gdLst/>
              <a:ahLst/>
              <a:cxnLst/>
              <a:rect l="l" t="t" r="r" b="b"/>
              <a:pathLst>
                <a:path w="76200" h="327660">
                  <a:moveTo>
                    <a:pt x="27050" y="251079"/>
                  </a:moveTo>
                  <a:lnTo>
                    <a:pt x="0" y="251079"/>
                  </a:lnTo>
                  <a:lnTo>
                    <a:pt x="38100" y="327279"/>
                  </a:lnTo>
                  <a:lnTo>
                    <a:pt x="64325" y="274828"/>
                  </a:lnTo>
                  <a:lnTo>
                    <a:pt x="32003" y="274828"/>
                  </a:lnTo>
                  <a:lnTo>
                    <a:pt x="27050" y="269875"/>
                  </a:lnTo>
                  <a:lnTo>
                    <a:pt x="27050" y="251079"/>
                  </a:lnTo>
                  <a:close/>
                </a:path>
                <a:path w="76200" h="327660">
                  <a:moveTo>
                    <a:pt x="44195" y="0"/>
                  </a:moveTo>
                  <a:lnTo>
                    <a:pt x="32003" y="0"/>
                  </a:lnTo>
                  <a:lnTo>
                    <a:pt x="27050" y="4953"/>
                  </a:lnTo>
                  <a:lnTo>
                    <a:pt x="27050" y="269875"/>
                  </a:lnTo>
                  <a:lnTo>
                    <a:pt x="32003" y="274828"/>
                  </a:lnTo>
                  <a:lnTo>
                    <a:pt x="44195" y="274828"/>
                  </a:lnTo>
                  <a:lnTo>
                    <a:pt x="49149" y="269875"/>
                  </a:lnTo>
                  <a:lnTo>
                    <a:pt x="49149" y="4953"/>
                  </a:lnTo>
                  <a:lnTo>
                    <a:pt x="44195" y="0"/>
                  </a:lnTo>
                  <a:close/>
                </a:path>
                <a:path w="76200" h="327660">
                  <a:moveTo>
                    <a:pt x="76200" y="251079"/>
                  </a:moveTo>
                  <a:lnTo>
                    <a:pt x="49149" y="251079"/>
                  </a:lnTo>
                  <a:lnTo>
                    <a:pt x="49149" y="269875"/>
                  </a:lnTo>
                  <a:lnTo>
                    <a:pt x="44195" y="274828"/>
                  </a:lnTo>
                  <a:lnTo>
                    <a:pt x="64325" y="274828"/>
                  </a:lnTo>
                  <a:lnTo>
                    <a:pt x="76200" y="251079"/>
                  </a:lnTo>
                  <a:close/>
                </a:path>
              </a:pathLst>
            </a:custGeom>
            <a:solidFill>
              <a:srgbClr val="000000"/>
            </a:solidFill>
          </p:spPr>
          <p:txBody>
            <a:bodyPr wrap="square" lIns="0" tIns="0" rIns="0" bIns="0" rtlCol="0"/>
            <a:lstStyle/>
            <a:p>
              <a:endParaRPr kern="0">
                <a:solidFill>
                  <a:sysClr val="windowText" lastClr="000000"/>
                </a:solidFill>
              </a:endParaRPr>
            </a:p>
          </p:txBody>
        </p:sp>
        <p:pic>
          <p:nvPicPr>
            <p:cNvPr id="29" name="object 29"/>
            <p:cNvPicPr/>
            <p:nvPr/>
          </p:nvPicPr>
          <p:blipFill>
            <a:blip r:embed="rId5" cstate="print"/>
            <a:stretch>
              <a:fillRect/>
            </a:stretch>
          </p:blipFill>
          <p:spPr>
            <a:xfrm>
              <a:off x="5814822" y="2377465"/>
              <a:ext cx="224091" cy="474700"/>
            </a:xfrm>
            <a:prstGeom prst="rect">
              <a:avLst/>
            </a:prstGeom>
          </p:spPr>
        </p:pic>
        <p:sp>
          <p:nvSpPr>
            <p:cNvPr id="30" name="object 30"/>
            <p:cNvSpPr/>
            <p:nvPr/>
          </p:nvSpPr>
          <p:spPr>
            <a:xfrm>
              <a:off x="5892165" y="2391156"/>
              <a:ext cx="76200" cy="327660"/>
            </a:xfrm>
            <a:custGeom>
              <a:avLst/>
              <a:gdLst/>
              <a:ahLst/>
              <a:cxnLst/>
              <a:rect l="l" t="t" r="r" b="b"/>
              <a:pathLst>
                <a:path w="76200" h="327660">
                  <a:moveTo>
                    <a:pt x="27050" y="251079"/>
                  </a:moveTo>
                  <a:lnTo>
                    <a:pt x="0" y="251079"/>
                  </a:lnTo>
                  <a:lnTo>
                    <a:pt x="38100" y="327279"/>
                  </a:lnTo>
                  <a:lnTo>
                    <a:pt x="64325" y="274828"/>
                  </a:lnTo>
                  <a:lnTo>
                    <a:pt x="32004" y="274828"/>
                  </a:lnTo>
                  <a:lnTo>
                    <a:pt x="27050" y="269875"/>
                  </a:lnTo>
                  <a:lnTo>
                    <a:pt x="27050" y="251079"/>
                  </a:lnTo>
                  <a:close/>
                </a:path>
                <a:path w="76200" h="327660">
                  <a:moveTo>
                    <a:pt x="44196" y="0"/>
                  </a:moveTo>
                  <a:lnTo>
                    <a:pt x="32004" y="0"/>
                  </a:lnTo>
                  <a:lnTo>
                    <a:pt x="27050" y="4953"/>
                  </a:lnTo>
                  <a:lnTo>
                    <a:pt x="27050" y="269875"/>
                  </a:lnTo>
                  <a:lnTo>
                    <a:pt x="32004" y="274828"/>
                  </a:lnTo>
                  <a:lnTo>
                    <a:pt x="44196" y="274828"/>
                  </a:lnTo>
                  <a:lnTo>
                    <a:pt x="49149" y="269875"/>
                  </a:lnTo>
                  <a:lnTo>
                    <a:pt x="49149" y="4953"/>
                  </a:lnTo>
                  <a:lnTo>
                    <a:pt x="44196" y="0"/>
                  </a:lnTo>
                  <a:close/>
                </a:path>
                <a:path w="76200" h="327660">
                  <a:moveTo>
                    <a:pt x="76200" y="251079"/>
                  </a:moveTo>
                  <a:lnTo>
                    <a:pt x="49149" y="251079"/>
                  </a:lnTo>
                  <a:lnTo>
                    <a:pt x="49149" y="269875"/>
                  </a:lnTo>
                  <a:lnTo>
                    <a:pt x="44196" y="274828"/>
                  </a:lnTo>
                  <a:lnTo>
                    <a:pt x="64325" y="274828"/>
                  </a:lnTo>
                  <a:lnTo>
                    <a:pt x="76200" y="251079"/>
                  </a:lnTo>
                  <a:close/>
                </a:path>
              </a:pathLst>
            </a:custGeom>
            <a:solidFill>
              <a:srgbClr val="000000"/>
            </a:solidFill>
          </p:spPr>
          <p:txBody>
            <a:bodyPr wrap="square" lIns="0" tIns="0" rIns="0" bIns="0" rtlCol="0"/>
            <a:lstStyle/>
            <a:p>
              <a:endParaRPr kern="0">
                <a:solidFill>
                  <a:sysClr val="windowText" lastClr="000000"/>
                </a:solidFill>
              </a:endParaRPr>
            </a:p>
          </p:txBody>
        </p:sp>
        <p:pic>
          <p:nvPicPr>
            <p:cNvPr id="31" name="object 31"/>
            <p:cNvPicPr/>
            <p:nvPr/>
          </p:nvPicPr>
          <p:blipFill>
            <a:blip r:embed="rId6" cstate="print"/>
            <a:stretch>
              <a:fillRect/>
            </a:stretch>
          </p:blipFill>
          <p:spPr>
            <a:xfrm>
              <a:off x="4538472" y="2371361"/>
              <a:ext cx="1434846" cy="92692"/>
            </a:xfrm>
            <a:prstGeom prst="rect">
              <a:avLst/>
            </a:prstGeom>
          </p:spPr>
        </p:pic>
        <p:sp>
          <p:nvSpPr>
            <p:cNvPr id="32" name="object 32"/>
            <p:cNvSpPr/>
            <p:nvPr/>
          </p:nvSpPr>
          <p:spPr>
            <a:xfrm>
              <a:off x="4588383" y="2396109"/>
              <a:ext cx="1341755" cy="0"/>
            </a:xfrm>
            <a:custGeom>
              <a:avLst/>
              <a:gdLst/>
              <a:ahLst/>
              <a:cxnLst/>
              <a:rect l="l" t="t" r="r" b="b"/>
              <a:pathLst>
                <a:path w="1341754">
                  <a:moveTo>
                    <a:pt x="0" y="0"/>
                  </a:moveTo>
                  <a:lnTo>
                    <a:pt x="1341754" y="0"/>
                  </a:lnTo>
                </a:path>
              </a:pathLst>
            </a:custGeom>
            <a:ln w="22098">
              <a:solidFill>
                <a:srgbClr val="000000"/>
              </a:solidFill>
            </a:ln>
          </p:spPr>
          <p:txBody>
            <a:bodyPr wrap="square" lIns="0" tIns="0" rIns="0" bIns="0" rtlCol="0"/>
            <a:lstStyle/>
            <a:p>
              <a:endParaRPr kern="0">
                <a:solidFill>
                  <a:sysClr val="windowText" lastClr="000000"/>
                </a:solidFill>
              </a:endParaRPr>
            </a:p>
          </p:txBody>
        </p:sp>
      </p:grpSp>
      <p:sp>
        <p:nvSpPr>
          <p:cNvPr id="33" name="object 33"/>
          <p:cNvSpPr txBox="1"/>
          <p:nvPr/>
        </p:nvSpPr>
        <p:spPr>
          <a:xfrm>
            <a:off x="7028701" y="2052320"/>
            <a:ext cx="190450" cy="299720"/>
          </a:xfrm>
          <a:prstGeom prst="rect">
            <a:avLst/>
          </a:prstGeom>
        </p:spPr>
        <p:txBody>
          <a:bodyPr vert="horz" wrap="square" lIns="0" tIns="12700" rIns="0" bIns="0" rtlCol="0">
            <a:spAutoFit/>
          </a:bodyPr>
          <a:lstStyle/>
          <a:p>
            <a:pPr marL="12700">
              <a:spcBef>
                <a:spcPts val="100"/>
              </a:spcBef>
            </a:pPr>
            <a:r>
              <a:rPr kern="0" spc="-50" dirty="0">
                <a:solidFill>
                  <a:sysClr val="windowText" lastClr="000000"/>
                </a:solidFill>
                <a:latin typeface="Times New Roman"/>
                <a:cs typeface="Times New Roman"/>
              </a:rPr>
              <a:t>A</a:t>
            </a:r>
            <a:endParaRPr kern="0">
              <a:solidFill>
                <a:sysClr val="windowText" lastClr="000000"/>
              </a:solidFill>
              <a:latin typeface="Times New Roman"/>
              <a:cs typeface="Times New Roman"/>
            </a:endParaRPr>
          </a:p>
        </p:txBody>
      </p:sp>
      <p:sp>
        <p:nvSpPr>
          <p:cNvPr id="34" name="object 34"/>
          <p:cNvSpPr txBox="1"/>
          <p:nvPr/>
        </p:nvSpPr>
        <p:spPr>
          <a:xfrm>
            <a:off x="4100362" y="2000274"/>
            <a:ext cx="632295" cy="319959"/>
          </a:xfrm>
          <a:prstGeom prst="rect">
            <a:avLst/>
          </a:prstGeom>
        </p:spPr>
        <p:txBody>
          <a:bodyPr vert="horz" wrap="square" lIns="0" tIns="12065" rIns="0" bIns="0" rtlCol="0">
            <a:spAutoFit/>
          </a:bodyPr>
          <a:lstStyle/>
          <a:p>
            <a:pPr marL="12700">
              <a:spcBef>
                <a:spcPts val="95"/>
              </a:spcBef>
            </a:pPr>
            <a:r>
              <a:rPr sz="2000" kern="0" dirty="0">
                <a:solidFill>
                  <a:sysClr val="windowText" lastClr="000000"/>
                </a:solidFill>
                <a:latin typeface="Times New Roman"/>
                <a:cs typeface="Times New Roman"/>
              </a:rPr>
              <a:t>3</a:t>
            </a:r>
            <a:r>
              <a:rPr sz="2000" kern="0" spc="-10" dirty="0">
                <a:solidFill>
                  <a:sysClr val="windowText" lastClr="000000"/>
                </a:solidFill>
                <a:latin typeface="Times New Roman"/>
                <a:cs typeface="Times New Roman"/>
              </a:rPr>
              <a:t> k/ft.</a:t>
            </a:r>
            <a:endParaRPr sz="2000" kern="0">
              <a:solidFill>
                <a:sysClr val="windowText" lastClr="000000"/>
              </a:solidFill>
              <a:latin typeface="Times New Roman"/>
              <a:cs typeface="Times New Roman"/>
            </a:endParaRPr>
          </a:p>
        </p:txBody>
      </p:sp>
      <p:sp>
        <p:nvSpPr>
          <p:cNvPr id="35" name="object 35"/>
          <p:cNvSpPr txBox="1"/>
          <p:nvPr/>
        </p:nvSpPr>
        <p:spPr>
          <a:xfrm>
            <a:off x="6423324" y="2734333"/>
            <a:ext cx="262186" cy="289823"/>
          </a:xfrm>
          <a:prstGeom prst="rect">
            <a:avLst/>
          </a:prstGeom>
        </p:spPr>
        <p:txBody>
          <a:bodyPr vert="horz" wrap="square" lIns="0" tIns="12700" rIns="0" bIns="0" rtlCol="0">
            <a:spAutoFit/>
          </a:bodyPr>
          <a:lstStyle/>
          <a:p>
            <a:pPr marL="38100">
              <a:spcBef>
                <a:spcPts val="100"/>
              </a:spcBef>
            </a:pPr>
            <a:r>
              <a:rPr sz="2700" kern="0" spc="44" baseline="-20061" dirty="0">
                <a:solidFill>
                  <a:sysClr val="windowText" lastClr="000000"/>
                </a:solidFill>
                <a:latin typeface="Cambria Math"/>
                <a:cs typeface="Cambria Math"/>
              </a:rPr>
              <a:t>5</a:t>
            </a:r>
            <a:r>
              <a:rPr sz="1300" kern="0" spc="30" dirty="0">
                <a:solidFill>
                  <a:sysClr val="windowText" lastClr="000000"/>
                </a:solidFill>
                <a:latin typeface="Cambria Math"/>
                <a:cs typeface="Cambria Math"/>
              </a:rPr>
              <a:t>′</a:t>
            </a:r>
            <a:endParaRPr sz="1300" kern="0">
              <a:solidFill>
                <a:sysClr val="windowText" lastClr="000000"/>
              </a:solidFill>
              <a:latin typeface="Cambria Math"/>
              <a:cs typeface="Cambria Math"/>
            </a:endParaRPr>
          </a:p>
        </p:txBody>
      </p:sp>
      <p:sp>
        <p:nvSpPr>
          <p:cNvPr id="36" name="Slide Number Placeholder 35"/>
          <p:cNvSpPr>
            <a:spLocks noGrp="1"/>
          </p:cNvSpPr>
          <p:nvPr>
            <p:ph type="sldNum" sz="quarter" idx="7"/>
          </p:nvPr>
        </p:nvSpPr>
        <p:spPr>
          <a:xfrm>
            <a:off x="8775954" y="6377984"/>
            <a:ext cx="2803430" cy="276999"/>
          </a:xfrm>
          <a:prstGeom prst="rect">
            <a:avLst/>
          </a:prstGeom>
        </p:spPr>
        <p:txBody>
          <a:bodyPr wrap="square" lIns="0" tIns="0" rIns="0" bIns="0">
            <a:spAutoFit/>
          </a:bodyPr>
          <a:lstStyle>
            <a:defPPr>
              <a:defRPr lang="en-US"/>
            </a:defPPr>
            <a:lvl1pPr marL="0" algn="r" defTabSz="914293" rtl="0" eaLnBrk="1" latinLnBrk="0" hangingPunct="1">
              <a:defRPr sz="1800" kern="1200">
                <a:solidFill>
                  <a:schemeClr val="tx1">
                    <a:tint val="75000"/>
                  </a:schemeClr>
                </a:solidFill>
                <a:latin typeface="+mn-lt"/>
                <a:ea typeface="+mn-ea"/>
                <a:cs typeface="+mn-cs"/>
              </a:defRPr>
            </a:lvl1pPr>
            <a:lvl2pPr marL="457146" algn="l" defTabSz="914293" rtl="0" eaLnBrk="1" latinLnBrk="0" hangingPunct="1">
              <a:defRPr sz="1800" kern="1200">
                <a:solidFill>
                  <a:schemeClr val="tx1"/>
                </a:solidFill>
                <a:latin typeface="+mn-lt"/>
                <a:ea typeface="+mn-ea"/>
                <a:cs typeface="+mn-cs"/>
              </a:defRPr>
            </a:lvl2pPr>
            <a:lvl3pPr marL="914293" algn="l" defTabSz="914293" rtl="0" eaLnBrk="1" latinLnBrk="0" hangingPunct="1">
              <a:defRPr sz="1800" kern="1200">
                <a:solidFill>
                  <a:schemeClr val="tx1"/>
                </a:solidFill>
                <a:latin typeface="+mn-lt"/>
                <a:ea typeface="+mn-ea"/>
                <a:cs typeface="+mn-cs"/>
              </a:defRPr>
            </a:lvl3pPr>
            <a:lvl4pPr marL="1371440" algn="l" defTabSz="914293" rtl="0" eaLnBrk="1" latinLnBrk="0" hangingPunct="1">
              <a:defRPr sz="1800" kern="1200">
                <a:solidFill>
                  <a:schemeClr val="tx1"/>
                </a:solidFill>
                <a:latin typeface="+mn-lt"/>
                <a:ea typeface="+mn-ea"/>
                <a:cs typeface="+mn-cs"/>
              </a:defRPr>
            </a:lvl4pPr>
            <a:lvl5pPr marL="1828587" algn="l" defTabSz="914293" rtl="0" eaLnBrk="1" latinLnBrk="0" hangingPunct="1">
              <a:defRPr sz="1800" kern="1200">
                <a:solidFill>
                  <a:schemeClr val="tx1"/>
                </a:solidFill>
                <a:latin typeface="+mn-lt"/>
                <a:ea typeface="+mn-ea"/>
                <a:cs typeface="+mn-cs"/>
              </a:defRPr>
            </a:lvl5pPr>
            <a:lvl6pPr marL="2285733" algn="l" defTabSz="914293" rtl="0" eaLnBrk="1" latinLnBrk="0" hangingPunct="1">
              <a:defRPr sz="1800" kern="1200">
                <a:solidFill>
                  <a:schemeClr val="tx1"/>
                </a:solidFill>
                <a:latin typeface="+mn-lt"/>
                <a:ea typeface="+mn-ea"/>
                <a:cs typeface="+mn-cs"/>
              </a:defRPr>
            </a:lvl6pPr>
            <a:lvl7pPr marL="2742880" algn="l" defTabSz="914293" rtl="0" eaLnBrk="1" latinLnBrk="0" hangingPunct="1">
              <a:defRPr sz="1800" kern="1200">
                <a:solidFill>
                  <a:schemeClr val="tx1"/>
                </a:solidFill>
                <a:latin typeface="+mn-lt"/>
                <a:ea typeface="+mn-ea"/>
                <a:cs typeface="+mn-cs"/>
              </a:defRPr>
            </a:lvl7pPr>
            <a:lvl8pPr marL="3200026" algn="l" defTabSz="914293" rtl="0" eaLnBrk="1" latinLnBrk="0" hangingPunct="1">
              <a:defRPr sz="1800" kern="1200">
                <a:solidFill>
                  <a:schemeClr val="tx1"/>
                </a:solidFill>
                <a:latin typeface="+mn-lt"/>
                <a:ea typeface="+mn-ea"/>
                <a:cs typeface="+mn-cs"/>
              </a:defRPr>
            </a:lvl8pPr>
            <a:lvl9pPr marL="3657173" algn="l" defTabSz="914293" rtl="0" eaLnBrk="1" latinLnBrk="0" hangingPunct="1">
              <a:defRPr sz="1800" kern="1200">
                <a:solidFill>
                  <a:schemeClr val="tx1"/>
                </a:solidFill>
                <a:latin typeface="+mn-lt"/>
                <a:ea typeface="+mn-ea"/>
                <a:cs typeface="+mn-cs"/>
              </a:defRPr>
            </a:lvl9pPr>
          </a:lstStyle>
          <a:p>
            <a:fld id="{B6F15528-21DE-4FAA-801E-634DDDAF4B2B}" type="slidenum">
              <a:rPr lang="en-US" smtClean="0">
                <a:solidFill>
                  <a:prstClr val="black">
                    <a:tint val="75000"/>
                  </a:prstClr>
                </a:solidFill>
              </a:rPr>
              <a:pPr/>
              <a:t>51</a:t>
            </a:fld>
            <a:endParaRPr lang="en-US">
              <a:solidFill>
                <a:prstClr val="black">
                  <a:tint val="75000"/>
                </a:prstClr>
              </a:solidFill>
            </a:endParaRPr>
          </a:p>
        </p:txBody>
      </p:sp>
    </p:spTree>
    <p:extLst>
      <p:ext uri="{BB962C8B-B14F-4D97-AF65-F5344CB8AC3E}">
        <p14:creationId xmlns:p14="http://schemas.microsoft.com/office/powerpoint/2010/main" val="302569897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3694" y="251524"/>
            <a:ext cx="1142702" cy="1367041"/>
          </a:xfrm>
          <a:prstGeom prst="rect">
            <a:avLst/>
          </a:prstGeom>
        </p:spPr>
        <p:txBody>
          <a:bodyPr vert="horz" wrap="square" lIns="0" tIns="12700" rIns="0" bIns="0" rtlCol="0" anchor="ctr">
            <a:spAutoFit/>
          </a:bodyPr>
          <a:lstStyle/>
          <a:p>
            <a:pPr marL="12700">
              <a:lnSpc>
                <a:spcPct val="100000"/>
              </a:lnSpc>
              <a:spcBef>
                <a:spcPts val="100"/>
              </a:spcBef>
            </a:pPr>
            <a:r>
              <a:rPr spc="-10" dirty="0">
                <a:solidFill>
                  <a:srgbClr val="00AF50"/>
                </a:solidFill>
              </a:rPr>
              <a:t>Solution:</a:t>
            </a:r>
          </a:p>
        </p:txBody>
      </p:sp>
      <p:grpSp>
        <p:nvGrpSpPr>
          <p:cNvPr id="3" name="object 3"/>
          <p:cNvGrpSpPr/>
          <p:nvPr/>
        </p:nvGrpSpPr>
        <p:grpSpPr>
          <a:xfrm>
            <a:off x="5662534" y="1290075"/>
            <a:ext cx="224096" cy="484505"/>
            <a:chOff x="5662421" y="1290027"/>
            <a:chExt cx="224154" cy="484505"/>
          </a:xfrm>
        </p:grpSpPr>
        <p:pic>
          <p:nvPicPr>
            <p:cNvPr id="4" name="object 4"/>
            <p:cNvPicPr/>
            <p:nvPr/>
          </p:nvPicPr>
          <p:blipFill>
            <a:blip r:embed="rId2" cstate="print"/>
            <a:stretch>
              <a:fillRect/>
            </a:stretch>
          </p:blipFill>
          <p:spPr>
            <a:xfrm>
              <a:off x="5662421" y="1290027"/>
              <a:ext cx="224091" cy="483908"/>
            </a:xfrm>
            <a:prstGeom prst="rect">
              <a:avLst/>
            </a:prstGeom>
          </p:spPr>
        </p:pic>
        <p:sp>
          <p:nvSpPr>
            <p:cNvPr id="5" name="object 5"/>
            <p:cNvSpPr/>
            <p:nvPr/>
          </p:nvSpPr>
          <p:spPr>
            <a:xfrm>
              <a:off x="5739764" y="1380363"/>
              <a:ext cx="76200" cy="335915"/>
            </a:xfrm>
            <a:custGeom>
              <a:avLst/>
              <a:gdLst/>
              <a:ahLst/>
              <a:cxnLst/>
              <a:rect l="l" t="t" r="r" b="b"/>
              <a:pathLst>
                <a:path w="76200" h="335914">
                  <a:moveTo>
                    <a:pt x="44196" y="52450"/>
                  </a:moveTo>
                  <a:lnTo>
                    <a:pt x="32004" y="52450"/>
                  </a:lnTo>
                  <a:lnTo>
                    <a:pt x="27050" y="57403"/>
                  </a:lnTo>
                  <a:lnTo>
                    <a:pt x="27050" y="330962"/>
                  </a:lnTo>
                  <a:lnTo>
                    <a:pt x="32004" y="335914"/>
                  </a:lnTo>
                  <a:lnTo>
                    <a:pt x="44196" y="335914"/>
                  </a:lnTo>
                  <a:lnTo>
                    <a:pt x="49149" y="330962"/>
                  </a:lnTo>
                  <a:lnTo>
                    <a:pt x="49149" y="57403"/>
                  </a:lnTo>
                  <a:lnTo>
                    <a:pt x="44196" y="52450"/>
                  </a:lnTo>
                  <a:close/>
                </a:path>
                <a:path w="76200" h="335914">
                  <a:moveTo>
                    <a:pt x="38100" y="0"/>
                  </a:moveTo>
                  <a:lnTo>
                    <a:pt x="0" y="76200"/>
                  </a:lnTo>
                  <a:lnTo>
                    <a:pt x="27050" y="76200"/>
                  </a:lnTo>
                  <a:lnTo>
                    <a:pt x="27050" y="57403"/>
                  </a:lnTo>
                  <a:lnTo>
                    <a:pt x="32004" y="52450"/>
                  </a:lnTo>
                  <a:lnTo>
                    <a:pt x="64325" y="52450"/>
                  </a:lnTo>
                  <a:lnTo>
                    <a:pt x="38100" y="0"/>
                  </a:lnTo>
                  <a:close/>
                </a:path>
                <a:path w="76200" h="335914">
                  <a:moveTo>
                    <a:pt x="64325" y="52450"/>
                  </a:moveTo>
                  <a:lnTo>
                    <a:pt x="44196" y="52450"/>
                  </a:lnTo>
                  <a:lnTo>
                    <a:pt x="49149" y="57403"/>
                  </a:lnTo>
                  <a:lnTo>
                    <a:pt x="49149" y="76200"/>
                  </a:lnTo>
                  <a:lnTo>
                    <a:pt x="76200" y="76200"/>
                  </a:lnTo>
                  <a:lnTo>
                    <a:pt x="64325" y="52450"/>
                  </a:lnTo>
                  <a:close/>
                </a:path>
              </a:pathLst>
            </a:custGeom>
            <a:solidFill>
              <a:srgbClr val="000000"/>
            </a:solidFill>
          </p:spPr>
          <p:txBody>
            <a:bodyPr wrap="square" lIns="0" tIns="0" rIns="0" bIns="0" rtlCol="0"/>
            <a:lstStyle/>
            <a:p>
              <a:endParaRPr kern="0">
                <a:solidFill>
                  <a:sysClr val="windowText" lastClr="000000"/>
                </a:solidFill>
              </a:endParaRPr>
            </a:p>
          </p:txBody>
        </p:sp>
      </p:grpSp>
      <p:grpSp>
        <p:nvGrpSpPr>
          <p:cNvPr id="6" name="object 6"/>
          <p:cNvGrpSpPr/>
          <p:nvPr/>
        </p:nvGrpSpPr>
        <p:grpSpPr>
          <a:xfrm>
            <a:off x="3162334" y="2907047"/>
            <a:ext cx="2628215" cy="424180"/>
            <a:chOff x="3161538" y="2907047"/>
            <a:chExt cx="2628900" cy="424180"/>
          </a:xfrm>
        </p:grpSpPr>
        <p:pic>
          <p:nvPicPr>
            <p:cNvPr id="7" name="object 7"/>
            <p:cNvPicPr/>
            <p:nvPr/>
          </p:nvPicPr>
          <p:blipFill>
            <a:blip r:embed="rId3" cstate="print"/>
            <a:stretch>
              <a:fillRect/>
            </a:stretch>
          </p:blipFill>
          <p:spPr>
            <a:xfrm>
              <a:off x="3161538" y="2907047"/>
              <a:ext cx="2628900" cy="92692"/>
            </a:xfrm>
            <a:prstGeom prst="rect">
              <a:avLst/>
            </a:prstGeom>
          </p:spPr>
        </p:pic>
        <p:sp>
          <p:nvSpPr>
            <p:cNvPr id="8" name="object 8"/>
            <p:cNvSpPr/>
            <p:nvPr/>
          </p:nvSpPr>
          <p:spPr>
            <a:xfrm>
              <a:off x="4555998" y="2921507"/>
              <a:ext cx="1195070" cy="409575"/>
            </a:xfrm>
            <a:custGeom>
              <a:avLst/>
              <a:gdLst/>
              <a:ahLst/>
              <a:cxnLst/>
              <a:rect l="l" t="t" r="r" b="b"/>
              <a:pathLst>
                <a:path w="1195070" h="409575">
                  <a:moveTo>
                    <a:pt x="1194815" y="0"/>
                  </a:moveTo>
                  <a:lnTo>
                    <a:pt x="0" y="0"/>
                  </a:lnTo>
                  <a:lnTo>
                    <a:pt x="0" y="394588"/>
                  </a:lnTo>
                  <a:lnTo>
                    <a:pt x="1194815" y="409193"/>
                  </a:lnTo>
                  <a:lnTo>
                    <a:pt x="1194815" y="0"/>
                  </a:lnTo>
                  <a:close/>
                </a:path>
              </a:pathLst>
            </a:custGeom>
            <a:solidFill>
              <a:srgbClr val="6F2F9F"/>
            </a:solidFill>
          </p:spPr>
          <p:txBody>
            <a:bodyPr wrap="square" lIns="0" tIns="0" rIns="0" bIns="0" rtlCol="0"/>
            <a:lstStyle/>
            <a:p>
              <a:endParaRPr kern="0">
                <a:solidFill>
                  <a:sysClr val="windowText" lastClr="000000"/>
                </a:solidFill>
              </a:endParaRPr>
            </a:p>
          </p:txBody>
        </p:sp>
      </p:grpSp>
      <p:sp>
        <p:nvSpPr>
          <p:cNvPr id="9" name="object 9"/>
          <p:cNvSpPr txBox="1"/>
          <p:nvPr/>
        </p:nvSpPr>
        <p:spPr>
          <a:xfrm>
            <a:off x="5302967" y="1773936"/>
            <a:ext cx="1046207" cy="289823"/>
          </a:xfrm>
          <a:prstGeom prst="rect">
            <a:avLst/>
          </a:prstGeom>
        </p:spPr>
        <p:txBody>
          <a:bodyPr vert="horz" wrap="square" lIns="0" tIns="12700" rIns="0" bIns="0" rtlCol="0">
            <a:spAutoFit/>
          </a:bodyPr>
          <a:lstStyle/>
          <a:p>
            <a:pPr marL="38100">
              <a:spcBef>
                <a:spcPts val="100"/>
              </a:spcBef>
            </a:pPr>
            <a:r>
              <a:rPr kern="0" spc="85" dirty="0">
                <a:solidFill>
                  <a:sysClr val="windowText" lastClr="000000"/>
                </a:solidFill>
                <a:latin typeface="Cambria Math"/>
                <a:cs typeface="Cambria Math"/>
              </a:rPr>
              <a:t>R</a:t>
            </a:r>
            <a:r>
              <a:rPr sz="1950" kern="0" spc="127" baseline="-14957" dirty="0">
                <a:solidFill>
                  <a:sysClr val="windowText" lastClr="000000"/>
                </a:solidFill>
                <a:latin typeface="Cambria Math"/>
                <a:cs typeface="Cambria Math"/>
              </a:rPr>
              <a:t>A</a:t>
            </a:r>
            <a:r>
              <a:rPr sz="1950" kern="0" spc="337" baseline="-14957" dirty="0">
                <a:solidFill>
                  <a:sysClr val="windowText" lastClr="000000"/>
                </a:solidFill>
                <a:latin typeface="Cambria Math"/>
                <a:cs typeface="Cambria Math"/>
              </a:rPr>
              <a:t> </a:t>
            </a:r>
            <a:r>
              <a:rPr kern="0" dirty="0">
                <a:solidFill>
                  <a:sysClr val="windowText" lastClr="000000"/>
                </a:solidFill>
                <a:latin typeface="Times New Roman"/>
                <a:cs typeface="Times New Roman"/>
              </a:rPr>
              <a:t>= 15</a:t>
            </a:r>
            <a:r>
              <a:rPr kern="0" spc="5" dirty="0">
                <a:solidFill>
                  <a:sysClr val="windowText" lastClr="000000"/>
                </a:solidFill>
                <a:latin typeface="Times New Roman"/>
                <a:cs typeface="Times New Roman"/>
              </a:rPr>
              <a:t>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grpSp>
        <p:nvGrpSpPr>
          <p:cNvPr id="10" name="object 10"/>
          <p:cNvGrpSpPr/>
          <p:nvPr/>
        </p:nvGrpSpPr>
        <p:grpSpPr>
          <a:xfrm>
            <a:off x="6127996" y="966977"/>
            <a:ext cx="340271" cy="546100"/>
            <a:chOff x="6128003" y="966977"/>
            <a:chExt cx="340360" cy="546100"/>
          </a:xfrm>
        </p:grpSpPr>
        <p:sp>
          <p:nvSpPr>
            <p:cNvPr id="11" name="object 11"/>
            <p:cNvSpPr/>
            <p:nvPr/>
          </p:nvSpPr>
          <p:spPr>
            <a:xfrm>
              <a:off x="6128003" y="1179448"/>
              <a:ext cx="340360" cy="333375"/>
            </a:xfrm>
            <a:custGeom>
              <a:avLst/>
              <a:gdLst/>
              <a:ahLst/>
              <a:cxnLst/>
              <a:rect l="l" t="t" r="r" b="b"/>
              <a:pathLst>
                <a:path w="340360" h="333375">
                  <a:moveTo>
                    <a:pt x="339851" y="0"/>
                  </a:moveTo>
                  <a:lnTo>
                    <a:pt x="321117" y="69633"/>
                  </a:lnTo>
                  <a:lnTo>
                    <a:pt x="298750" y="101318"/>
                  </a:lnTo>
                  <a:lnTo>
                    <a:pt x="268652" y="130159"/>
                  </a:lnTo>
                  <a:lnTo>
                    <a:pt x="231523" y="155588"/>
                  </a:lnTo>
                  <a:lnTo>
                    <a:pt x="188065" y="177039"/>
                  </a:lnTo>
                  <a:lnTo>
                    <a:pt x="138977" y="193946"/>
                  </a:lnTo>
                  <a:lnTo>
                    <a:pt x="84962" y="205739"/>
                  </a:lnTo>
                  <a:lnTo>
                    <a:pt x="84962" y="163322"/>
                  </a:lnTo>
                  <a:lnTo>
                    <a:pt x="0" y="255015"/>
                  </a:lnTo>
                  <a:lnTo>
                    <a:pt x="84962" y="333248"/>
                  </a:lnTo>
                  <a:lnTo>
                    <a:pt x="84962" y="290702"/>
                  </a:lnTo>
                  <a:lnTo>
                    <a:pt x="138977" y="278909"/>
                  </a:lnTo>
                  <a:lnTo>
                    <a:pt x="188065" y="262002"/>
                  </a:lnTo>
                  <a:lnTo>
                    <a:pt x="231523" y="240551"/>
                  </a:lnTo>
                  <a:lnTo>
                    <a:pt x="268652" y="215122"/>
                  </a:lnTo>
                  <a:lnTo>
                    <a:pt x="298750" y="186281"/>
                  </a:lnTo>
                  <a:lnTo>
                    <a:pt x="321117" y="154596"/>
                  </a:lnTo>
                  <a:lnTo>
                    <a:pt x="339851" y="84962"/>
                  </a:lnTo>
                  <a:lnTo>
                    <a:pt x="339851" y="0"/>
                  </a:lnTo>
                  <a:close/>
                </a:path>
              </a:pathLst>
            </a:custGeom>
            <a:solidFill>
              <a:srgbClr val="FF0000"/>
            </a:solidFill>
          </p:spPr>
          <p:txBody>
            <a:bodyPr wrap="square" lIns="0" tIns="0" rIns="0" bIns="0" rtlCol="0"/>
            <a:lstStyle/>
            <a:p>
              <a:endParaRPr kern="0">
                <a:solidFill>
                  <a:sysClr val="windowText" lastClr="000000"/>
                </a:solidFill>
              </a:endParaRPr>
            </a:p>
          </p:txBody>
        </p:sp>
        <p:sp>
          <p:nvSpPr>
            <p:cNvPr id="12" name="object 12"/>
            <p:cNvSpPr/>
            <p:nvPr/>
          </p:nvSpPr>
          <p:spPr>
            <a:xfrm>
              <a:off x="6128003" y="966977"/>
              <a:ext cx="340360" cy="255270"/>
            </a:xfrm>
            <a:custGeom>
              <a:avLst/>
              <a:gdLst/>
              <a:ahLst/>
              <a:cxnLst/>
              <a:rect l="l" t="t" r="r" b="b"/>
              <a:pathLst>
                <a:path w="340360" h="255269">
                  <a:moveTo>
                    <a:pt x="0" y="0"/>
                  </a:moveTo>
                  <a:lnTo>
                    <a:pt x="0" y="84962"/>
                  </a:lnTo>
                  <a:lnTo>
                    <a:pt x="59366" y="88212"/>
                  </a:lnTo>
                  <a:lnTo>
                    <a:pt x="115645" y="97621"/>
                  </a:lnTo>
                  <a:lnTo>
                    <a:pt x="167846" y="112682"/>
                  </a:lnTo>
                  <a:lnTo>
                    <a:pt x="214979" y="132889"/>
                  </a:lnTo>
                  <a:lnTo>
                    <a:pt x="256051" y="157733"/>
                  </a:lnTo>
                  <a:lnTo>
                    <a:pt x="290071" y="186707"/>
                  </a:lnTo>
                  <a:lnTo>
                    <a:pt x="316049" y="219304"/>
                  </a:lnTo>
                  <a:lnTo>
                    <a:pt x="332994" y="255016"/>
                  </a:lnTo>
                  <a:lnTo>
                    <a:pt x="339826" y="216887"/>
                  </a:lnTo>
                  <a:lnTo>
                    <a:pt x="321794" y="144102"/>
                  </a:lnTo>
                  <a:lnTo>
                    <a:pt x="298425" y="110856"/>
                  </a:lnTo>
                  <a:lnTo>
                    <a:pt x="266484" y="80649"/>
                  </a:lnTo>
                  <a:lnTo>
                    <a:pt x="226718" y="54186"/>
                  </a:lnTo>
                  <a:lnTo>
                    <a:pt x="179875" y="32173"/>
                  </a:lnTo>
                  <a:lnTo>
                    <a:pt x="126701" y="15315"/>
                  </a:lnTo>
                  <a:lnTo>
                    <a:pt x="67945" y="4318"/>
                  </a:lnTo>
                  <a:lnTo>
                    <a:pt x="17117" y="263"/>
                  </a:lnTo>
                  <a:lnTo>
                    <a:pt x="0" y="0"/>
                  </a:lnTo>
                  <a:close/>
                </a:path>
              </a:pathLst>
            </a:custGeom>
            <a:solidFill>
              <a:srgbClr val="CD0000"/>
            </a:solidFill>
          </p:spPr>
          <p:txBody>
            <a:bodyPr wrap="square" lIns="0" tIns="0" rIns="0" bIns="0" rtlCol="0"/>
            <a:lstStyle/>
            <a:p>
              <a:endParaRPr kern="0">
                <a:solidFill>
                  <a:sysClr val="windowText" lastClr="000000"/>
                </a:solidFill>
              </a:endParaRPr>
            </a:p>
          </p:txBody>
        </p:sp>
      </p:grpSp>
      <p:sp>
        <p:nvSpPr>
          <p:cNvPr id="13" name="object 13"/>
          <p:cNvSpPr txBox="1"/>
          <p:nvPr/>
        </p:nvSpPr>
        <p:spPr>
          <a:xfrm>
            <a:off x="6542672" y="1067332"/>
            <a:ext cx="1631524" cy="289823"/>
          </a:xfrm>
          <a:prstGeom prst="rect">
            <a:avLst/>
          </a:prstGeom>
        </p:spPr>
        <p:txBody>
          <a:bodyPr vert="horz" wrap="square" lIns="0" tIns="12700" rIns="0" bIns="0" rtlCol="0">
            <a:spAutoFit/>
          </a:bodyPr>
          <a:lstStyle/>
          <a:p>
            <a:pPr marL="38100">
              <a:spcBef>
                <a:spcPts val="100"/>
              </a:spcBef>
            </a:pPr>
            <a:r>
              <a:rPr kern="0" spc="50" dirty="0">
                <a:solidFill>
                  <a:sysClr val="windowText" lastClr="000000"/>
                </a:solidFill>
                <a:latin typeface="Cambria Math"/>
                <a:cs typeface="Cambria Math"/>
              </a:rPr>
              <a:t>M</a:t>
            </a:r>
            <a:r>
              <a:rPr sz="1950" kern="0" spc="75" baseline="-14957" dirty="0">
                <a:solidFill>
                  <a:sysClr val="windowText" lastClr="000000"/>
                </a:solidFill>
                <a:latin typeface="Cambria Math"/>
                <a:cs typeface="Cambria Math"/>
              </a:rPr>
              <a:t>A</a:t>
            </a:r>
            <a:r>
              <a:rPr sz="1950" kern="0" spc="300" baseline="-14957" dirty="0">
                <a:solidFill>
                  <a:sysClr val="windowText" lastClr="000000"/>
                </a:solidFill>
                <a:latin typeface="Cambria Math"/>
                <a:cs typeface="Cambria Math"/>
              </a:rPr>
              <a:t> </a:t>
            </a:r>
            <a:r>
              <a:rPr kern="0" dirty="0">
                <a:solidFill>
                  <a:sysClr val="windowText" lastClr="000000"/>
                </a:solidFill>
                <a:latin typeface="Times New Roman"/>
                <a:cs typeface="Times New Roman"/>
              </a:rPr>
              <a:t>=</a:t>
            </a:r>
            <a:r>
              <a:rPr kern="0" spc="-20" dirty="0">
                <a:solidFill>
                  <a:sysClr val="windowText" lastClr="000000"/>
                </a:solidFill>
                <a:latin typeface="Times New Roman"/>
                <a:cs typeface="Times New Roman"/>
              </a:rPr>
              <a:t> </a:t>
            </a:r>
            <a:r>
              <a:rPr kern="0" dirty="0">
                <a:solidFill>
                  <a:sysClr val="windowText" lastClr="000000"/>
                </a:solidFill>
                <a:latin typeface="Times New Roman"/>
                <a:cs typeface="Times New Roman"/>
              </a:rPr>
              <a:t>112.5</a:t>
            </a:r>
            <a:r>
              <a:rPr kern="0" spc="-20"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K-</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p:txBody>
      </p:sp>
      <p:sp>
        <p:nvSpPr>
          <p:cNvPr id="14" name="object 14"/>
          <p:cNvSpPr txBox="1"/>
          <p:nvPr/>
        </p:nvSpPr>
        <p:spPr>
          <a:xfrm>
            <a:off x="2730362" y="2786912"/>
            <a:ext cx="361856" cy="289823"/>
          </a:xfrm>
          <a:prstGeom prst="rect">
            <a:avLst/>
          </a:prstGeom>
        </p:spPr>
        <p:txBody>
          <a:bodyPr vert="horz" wrap="square" lIns="0" tIns="12700" rIns="0" bIns="0" rtlCol="0">
            <a:spAutoFit/>
          </a:bodyPr>
          <a:lstStyle/>
          <a:p>
            <a:pPr marL="12700">
              <a:spcBef>
                <a:spcPts val="100"/>
              </a:spcBef>
            </a:pPr>
            <a:r>
              <a:rPr kern="0" dirty="0">
                <a:solidFill>
                  <a:sysClr val="windowText" lastClr="000000"/>
                </a:solidFill>
                <a:latin typeface="Times New Roman"/>
                <a:cs typeface="Times New Roman"/>
              </a:rPr>
              <a:t>0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15" name="object 15"/>
          <p:cNvSpPr txBox="1"/>
          <p:nvPr/>
        </p:nvSpPr>
        <p:spPr>
          <a:xfrm>
            <a:off x="5762081" y="3227856"/>
            <a:ext cx="476127" cy="289823"/>
          </a:xfrm>
          <a:prstGeom prst="rect">
            <a:avLst/>
          </a:prstGeom>
        </p:spPr>
        <p:txBody>
          <a:bodyPr vert="horz" wrap="square" lIns="0" tIns="12700" rIns="0" bIns="0" rtlCol="0">
            <a:spAutoFit/>
          </a:bodyPr>
          <a:lstStyle/>
          <a:p>
            <a:pPr marL="12700">
              <a:spcBef>
                <a:spcPts val="100"/>
              </a:spcBef>
            </a:pPr>
            <a:r>
              <a:rPr kern="0" dirty="0">
                <a:solidFill>
                  <a:sysClr val="windowText" lastClr="000000"/>
                </a:solidFill>
                <a:latin typeface="Times New Roman"/>
                <a:cs typeface="Times New Roman"/>
              </a:rPr>
              <a:t>15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16" name="object 16"/>
          <p:cNvSpPr txBox="1"/>
          <p:nvPr/>
        </p:nvSpPr>
        <p:spPr>
          <a:xfrm>
            <a:off x="2526712" y="4327421"/>
            <a:ext cx="635469" cy="289823"/>
          </a:xfrm>
          <a:prstGeom prst="rect">
            <a:avLst/>
          </a:prstGeom>
        </p:spPr>
        <p:txBody>
          <a:bodyPr vert="horz" wrap="square" lIns="0" tIns="12700" rIns="0" bIns="0" rtlCol="0">
            <a:spAutoFit/>
          </a:bodyPr>
          <a:lstStyle/>
          <a:p>
            <a:pPr marL="12700">
              <a:spcBef>
                <a:spcPts val="100"/>
              </a:spcBef>
            </a:pPr>
            <a:r>
              <a:rPr kern="0" dirty="0">
                <a:solidFill>
                  <a:sysClr val="windowText" lastClr="000000"/>
                </a:solidFill>
                <a:latin typeface="Times New Roman"/>
                <a:cs typeface="Times New Roman"/>
              </a:rPr>
              <a:t>0</a:t>
            </a:r>
            <a:r>
              <a:rPr kern="0" spc="10"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K-</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p:txBody>
      </p:sp>
      <p:grpSp>
        <p:nvGrpSpPr>
          <p:cNvPr id="17" name="object 17"/>
          <p:cNvGrpSpPr/>
          <p:nvPr/>
        </p:nvGrpSpPr>
        <p:grpSpPr>
          <a:xfrm>
            <a:off x="3174521" y="4455398"/>
            <a:ext cx="2612345" cy="616585"/>
            <a:chOff x="3173729" y="4455350"/>
            <a:chExt cx="2613025" cy="616585"/>
          </a:xfrm>
        </p:grpSpPr>
        <p:pic>
          <p:nvPicPr>
            <p:cNvPr id="18" name="object 18"/>
            <p:cNvPicPr/>
            <p:nvPr/>
          </p:nvPicPr>
          <p:blipFill>
            <a:blip r:embed="rId4" cstate="print"/>
            <a:stretch>
              <a:fillRect/>
            </a:stretch>
          </p:blipFill>
          <p:spPr>
            <a:xfrm>
              <a:off x="3173729" y="4455350"/>
              <a:ext cx="2612897" cy="100012"/>
            </a:xfrm>
            <a:prstGeom prst="rect">
              <a:avLst/>
            </a:prstGeom>
          </p:spPr>
        </p:pic>
        <p:sp>
          <p:nvSpPr>
            <p:cNvPr id="19" name="object 19"/>
            <p:cNvSpPr/>
            <p:nvPr/>
          </p:nvSpPr>
          <p:spPr>
            <a:xfrm>
              <a:off x="3200399" y="4486656"/>
              <a:ext cx="2548255" cy="585470"/>
            </a:xfrm>
            <a:custGeom>
              <a:avLst/>
              <a:gdLst/>
              <a:ahLst/>
              <a:cxnLst/>
              <a:rect l="l" t="t" r="r" b="b"/>
              <a:pathLst>
                <a:path w="2548254" h="585470">
                  <a:moveTo>
                    <a:pt x="2543302" y="0"/>
                  </a:moveTo>
                  <a:lnTo>
                    <a:pt x="0" y="0"/>
                  </a:lnTo>
                  <a:lnTo>
                    <a:pt x="614426" y="85598"/>
                  </a:lnTo>
                  <a:lnTo>
                    <a:pt x="943101" y="176022"/>
                  </a:lnTo>
                  <a:lnTo>
                    <a:pt x="1200277" y="285496"/>
                  </a:lnTo>
                  <a:lnTo>
                    <a:pt x="1366901" y="361569"/>
                  </a:lnTo>
                  <a:lnTo>
                    <a:pt x="2548128" y="585216"/>
                  </a:lnTo>
                  <a:lnTo>
                    <a:pt x="2543302" y="0"/>
                  </a:lnTo>
                  <a:close/>
                </a:path>
              </a:pathLst>
            </a:custGeom>
            <a:solidFill>
              <a:srgbClr val="00AF50"/>
            </a:solidFill>
          </p:spPr>
          <p:txBody>
            <a:bodyPr wrap="square" lIns="0" tIns="0" rIns="0" bIns="0" rtlCol="0"/>
            <a:lstStyle/>
            <a:p>
              <a:endParaRPr kern="0">
                <a:solidFill>
                  <a:sysClr val="windowText" lastClr="000000"/>
                </a:solidFill>
              </a:endParaRPr>
            </a:p>
          </p:txBody>
        </p:sp>
      </p:grpSp>
      <p:sp>
        <p:nvSpPr>
          <p:cNvPr id="20" name="object 20"/>
          <p:cNvSpPr txBox="1"/>
          <p:nvPr/>
        </p:nvSpPr>
        <p:spPr>
          <a:xfrm>
            <a:off x="3851482" y="1040153"/>
            <a:ext cx="262186" cy="289823"/>
          </a:xfrm>
          <a:prstGeom prst="rect">
            <a:avLst/>
          </a:prstGeom>
        </p:spPr>
        <p:txBody>
          <a:bodyPr vert="horz" wrap="square" lIns="0" tIns="12700" rIns="0" bIns="0" rtlCol="0">
            <a:spAutoFit/>
          </a:bodyPr>
          <a:lstStyle/>
          <a:p>
            <a:pPr marL="38100">
              <a:spcBef>
                <a:spcPts val="100"/>
              </a:spcBef>
            </a:pPr>
            <a:r>
              <a:rPr sz="2700" kern="0" spc="44" baseline="-20061" dirty="0">
                <a:solidFill>
                  <a:sysClr val="windowText" lastClr="000000"/>
                </a:solidFill>
                <a:latin typeface="Cambria Math"/>
                <a:cs typeface="Cambria Math"/>
              </a:rPr>
              <a:t>5</a:t>
            </a:r>
            <a:r>
              <a:rPr sz="1300" kern="0" spc="30" dirty="0">
                <a:solidFill>
                  <a:sysClr val="windowText" lastClr="000000"/>
                </a:solidFill>
                <a:latin typeface="Cambria Math"/>
                <a:cs typeface="Cambria Math"/>
              </a:rPr>
              <a:t>′</a:t>
            </a:r>
            <a:endParaRPr sz="1300" kern="0">
              <a:solidFill>
                <a:sysClr val="windowText" lastClr="000000"/>
              </a:solidFill>
              <a:latin typeface="Cambria Math"/>
              <a:cs typeface="Cambria Math"/>
            </a:endParaRPr>
          </a:p>
        </p:txBody>
      </p:sp>
      <p:grpSp>
        <p:nvGrpSpPr>
          <p:cNvPr id="21" name="object 21"/>
          <p:cNvGrpSpPr/>
          <p:nvPr/>
        </p:nvGrpSpPr>
        <p:grpSpPr>
          <a:xfrm>
            <a:off x="3128020" y="707201"/>
            <a:ext cx="2903734" cy="728345"/>
            <a:chOff x="3127248" y="707153"/>
            <a:chExt cx="2904490" cy="728345"/>
          </a:xfrm>
        </p:grpSpPr>
        <p:pic>
          <p:nvPicPr>
            <p:cNvPr id="22" name="object 22"/>
            <p:cNvPicPr/>
            <p:nvPr/>
          </p:nvPicPr>
          <p:blipFill>
            <a:blip r:embed="rId3" cstate="print"/>
            <a:stretch>
              <a:fillRect/>
            </a:stretch>
          </p:blipFill>
          <p:spPr>
            <a:xfrm>
              <a:off x="3192780" y="1033289"/>
              <a:ext cx="2628899" cy="92692"/>
            </a:xfrm>
            <a:prstGeom prst="rect">
              <a:avLst/>
            </a:prstGeom>
          </p:spPr>
        </p:pic>
        <p:sp>
          <p:nvSpPr>
            <p:cNvPr id="23" name="object 23"/>
            <p:cNvSpPr/>
            <p:nvPr/>
          </p:nvSpPr>
          <p:spPr>
            <a:xfrm>
              <a:off x="3242691" y="1058036"/>
              <a:ext cx="2536190" cy="0"/>
            </a:xfrm>
            <a:custGeom>
              <a:avLst/>
              <a:gdLst/>
              <a:ahLst/>
              <a:cxnLst/>
              <a:rect l="l" t="t" r="r" b="b"/>
              <a:pathLst>
                <a:path w="2536190">
                  <a:moveTo>
                    <a:pt x="0" y="0"/>
                  </a:moveTo>
                  <a:lnTo>
                    <a:pt x="2535809" y="0"/>
                  </a:lnTo>
                </a:path>
              </a:pathLst>
            </a:custGeom>
            <a:ln w="22098">
              <a:solidFill>
                <a:srgbClr val="000000"/>
              </a:solidFill>
            </a:ln>
          </p:spPr>
          <p:txBody>
            <a:bodyPr wrap="square" lIns="0" tIns="0" rIns="0" bIns="0" rtlCol="0"/>
            <a:lstStyle/>
            <a:p>
              <a:endParaRPr kern="0">
                <a:solidFill>
                  <a:sysClr val="windowText" lastClr="000000"/>
                </a:solidFill>
              </a:endParaRPr>
            </a:p>
          </p:txBody>
        </p:sp>
        <p:pic>
          <p:nvPicPr>
            <p:cNvPr id="24" name="object 24"/>
            <p:cNvPicPr/>
            <p:nvPr/>
          </p:nvPicPr>
          <p:blipFill>
            <a:blip r:embed="rId5" cstate="print"/>
            <a:stretch>
              <a:fillRect/>
            </a:stretch>
          </p:blipFill>
          <p:spPr>
            <a:xfrm>
              <a:off x="5728716" y="829030"/>
              <a:ext cx="92692" cy="498373"/>
            </a:xfrm>
            <a:prstGeom prst="rect">
              <a:avLst/>
            </a:prstGeom>
          </p:spPr>
        </p:pic>
        <p:sp>
          <p:nvSpPr>
            <p:cNvPr id="25" name="object 25"/>
            <p:cNvSpPr/>
            <p:nvPr/>
          </p:nvSpPr>
          <p:spPr>
            <a:xfrm>
              <a:off x="5778627" y="853821"/>
              <a:ext cx="0" cy="405130"/>
            </a:xfrm>
            <a:custGeom>
              <a:avLst/>
              <a:gdLst/>
              <a:ahLst/>
              <a:cxnLst/>
              <a:rect l="l" t="t" r="r" b="b"/>
              <a:pathLst>
                <a:path h="405130">
                  <a:moveTo>
                    <a:pt x="0" y="0"/>
                  </a:moveTo>
                  <a:lnTo>
                    <a:pt x="0" y="404749"/>
                  </a:lnTo>
                </a:path>
              </a:pathLst>
            </a:custGeom>
            <a:ln w="22098">
              <a:solidFill>
                <a:srgbClr val="000000"/>
              </a:solidFill>
            </a:ln>
          </p:spPr>
          <p:txBody>
            <a:bodyPr wrap="square" lIns="0" tIns="0" rIns="0" bIns="0" rtlCol="0"/>
            <a:lstStyle/>
            <a:p>
              <a:endParaRPr kern="0">
                <a:solidFill>
                  <a:sysClr val="windowText" lastClr="000000"/>
                </a:solidFill>
              </a:endParaRPr>
            </a:p>
          </p:txBody>
        </p:sp>
        <p:pic>
          <p:nvPicPr>
            <p:cNvPr id="26" name="object 26"/>
            <p:cNvPicPr/>
            <p:nvPr/>
          </p:nvPicPr>
          <p:blipFill>
            <a:blip r:embed="rId6" cstate="print"/>
            <a:stretch>
              <a:fillRect/>
            </a:stretch>
          </p:blipFill>
          <p:spPr>
            <a:xfrm>
              <a:off x="5728716" y="829030"/>
              <a:ext cx="302640" cy="201828"/>
            </a:xfrm>
            <a:prstGeom prst="rect">
              <a:avLst/>
            </a:prstGeom>
          </p:spPr>
        </p:pic>
        <p:sp>
          <p:nvSpPr>
            <p:cNvPr id="27" name="object 27"/>
            <p:cNvSpPr/>
            <p:nvPr/>
          </p:nvSpPr>
          <p:spPr>
            <a:xfrm>
              <a:off x="5778627" y="853821"/>
              <a:ext cx="209550" cy="108585"/>
            </a:xfrm>
            <a:custGeom>
              <a:avLst/>
              <a:gdLst/>
              <a:ahLst/>
              <a:cxnLst/>
              <a:rect l="l" t="t" r="r" b="b"/>
              <a:pathLst>
                <a:path w="209550" h="108584">
                  <a:moveTo>
                    <a:pt x="0" y="0"/>
                  </a:moveTo>
                  <a:lnTo>
                    <a:pt x="209550" y="108584"/>
                  </a:lnTo>
                </a:path>
              </a:pathLst>
            </a:custGeom>
            <a:ln w="22098">
              <a:solidFill>
                <a:srgbClr val="000000"/>
              </a:solidFill>
            </a:ln>
          </p:spPr>
          <p:txBody>
            <a:bodyPr wrap="square" lIns="0" tIns="0" rIns="0" bIns="0" rtlCol="0"/>
            <a:lstStyle/>
            <a:p>
              <a:endParaRPr kern="0">
                <a:solidFill>
                  <a:sysClr val="windowText" lastClr="000000"/>
                </a:solidFill>
              </a:endParaRPr>
            </a:p>
          </p:txBody>
        </p:sp>
        <p:pic>
          <p:nvPicPr>
            <p:cNvPr id="28" name="object 28"/>
            <p:cNvPicPr/>
            <p:nvPr/>
          </p:nvPicPr>
          <p:blipFill>
            <a:blip r:embed="rId6" cstate="print"/>
            <a:stretch>
              <a:fillRect/>
            </a:stretch>
          </p:blipFill>
          <p:spPr>
            <a:xfrm>
              <a:off x="5728716" y="1233652"/>
              <a:ext cx="302640" cy="201828"/>
            </a:xfrm>
            <a:prstGeom prst="rect">
              <a:avLst/>
            </a:prstGeom>
          </p:spPr>
        </p:pic>
        <p:sp>
          <p:nvSpPr>
            <p:cNvPr id="29" name="object 29"/>
            <p:cNvSpPr/>
            <p:nvPr/>
          </p:nvSpPr>
          <p:spPr>
            <a:xfrm>
              <a:off x="5778627" y="1258443"/>
              <a:ext cx="209550" cy="108585"/>
            </a:xfrm>
            <a:custGeom>
              <a:avLst/>
              <a:gdLst/>
              <a:ahLst/>
              <a:cxnLst/>
              <a:rect l="l" t="t" r="r" b="b"/>
              <a:pathLst>
                <a:path w="209550" h="108584">
                  <a:moveTo>
                    <a:pt x="0" y="0"/>
                  </a:moveTo>
                  <a:lnTo>
                    <a:pt x="209550" y="108585"/>
                  </a:lnTo>
                </a:path>
              </a:pathLst>
            </a:custGeom>
            <a:ln w="22098">
              <a:solidFill>
                <a:srgbClr val="000000"/>
              </a:solidFill>
            </a:ln>
          </p:spPr>
          <p:txBody>
            <a:bodyPr wrap="square" lIns="0" tIns="0" rIns="0" bIns="0" rtlCol="0"/>
            <a:lstStyle/>
            <a:p>
              <a:endParaRPr kern="0">
                <a:solidFill>
                  <a:sysClr val="windowText" lastClr="000000"/>
                </a:solidFill>
              </a:endParaRPr>
            </a:p>
          </p:txBody>
        </p:sp>
        <p:pic>
          <p:nvPicPr>
            <p:cNvPr id="30" name="object 30"/>
            <p:cNvPicPr/>
            <p:nvPr/>
          </p:nvPicPr>
          <p:blipFill>
            <a:blip r:embed="rId6" cstate="print"/>
            <a:stretch>
              <a:fillRect/>
            </a:stretch>
          </p:blipFill>
          <p:spPr>
            <a:xfrm>
              <a:off x="5728716" y="1030960"/>
              <a:ext cx="302640" cy="201828"/>
            </a:xfrm>
            <a:prstGeom prst="rect">
              <a:avLst/>
            </a:prstGeom>
          </p:spPr>
        </p:pic>
        <p:sp>
          <p:nvSpPr>
            <p:cNvPr id="31" name="object 31"/>
            <p:cNvSpPr/>
            <p:nvPr/>
          </p:nvSpPr>
          <p:spPr>
            <a:xfrm>
              <a:off x="5778627" y="1055751"/>
              <a:ext cx="209550" cy="108585"/>
            </a:xfrm>
            <a:custGeom>
              <a:avLst/>
              <a:gdLst/>
              <a:ahLst/>
              <a:cxnLst/>
              <a:rect l="l" t="t" r="r" b="b"/>
              <a:pathLst>
                <a:path w="209550" h="108584">
                  <a:moveTo>
                    <a:pt x="0" y="0"/>
                  </a:moveTo>
                  <a:lnTo>
                    <a:pt x="209550" y="108585"/>
                  </a:lnTo>
                </a:path>
              </a:pathLst>
            </a:custGeom>
            <a:ln w="22098">
              <a:solidFill>
                <a:srgbClr val="000000"/>
              </a:solidFill>
            </a:ln>
          </p:spPr>
          <p:txBody>
            <a:bodyPr wrap="square" lIns="0" tIns="0" rIns="0" bIns="0" rtlCol="0"/>
            <a:lstStyle/>
            <a:p>
              <a:endParaRPr kern="0">
                <a:solidFill>
                  <a:sysClr val="windowText" lastClr="000000"/>
                </a:solidFill>
              </a:endParaRPr>
            </a:p>
          </p:txBody>
        </p:sp>
        <p:pic>
          <p:nvPicPr>
            <p:cNvPr id="32" name="object 32"/>
            <p:cNvPicPr/>
            <p:nvPr/>
          </p:nvPicPr>
          <p:blipFill>
            <a:blip r:embed="rId7" cstate="print"/>
            <a:stretch>
              <a:fillRect/>
            </a:stretch>
          </p:blipFill>
          <p:spPr>
            <a:xfrm>
              <a:off x="3127248" y="707161"/>
              <a:ext cx="224091" cy="474700"/>
            </a:xfrm>
            <a:prstGeom prst="rect">
              <a:avLst/>
            </a:prstGeom>
          </p:spPr>
        </p:pic>
        <p:sp>
          <p:nvSpPr>
            <p:cNvPr id="33" name="object 33"/>
            <p:cNvSpPr/>
            <p:nvPr/>
          </p:nvSpPr>
          <p:spPr>
            <a:xfrm>
              <a:off x="3204591" y="720852"/>
              <a:ext cx="76200" cy="327660"/>
            </a:xfrm>
            <a:custGeom>
              <a:avLst/>
              <a:gdLst/>
              <a:ahLst/>
              <a:cxnLst/>
              <a:rect l="l" t="t" r="r" b="b"/>
              <a:pathLst>
                <a:path w="76200" h="327659">
                  <a:moveTo>
                    <a:pt x="27050" y="251078"/>
                  </a:moveTo>
                  <a:lnTo>
                    <a:pt x="0" y="251078"/>
                  </a:lnTo>
                  <a:lnTo>
                    <a:pt x="38100" y="327278"/>
                  </a:lnTo>
                  <a:lnTo>
                    <a:pt x="64325" y="274827"/>
                  </a:lnTo>
                  <a:lnTo>
                    <a:pt x="32003" y="274827"/>
                  </a:lnTo>
                  <a:lnTo>
                    <a:pt x="27050" y="269875"/>
                  </a:lnTo>
                  <a:lnTo>
                    <a:pt x="27050" y="251078"/>
                  </a:lnTo>
                  <a:close/>
                </a:path>
                <a:path w="76200" h="327659">
                  <a:moveTo>
                    <a:pt x="44195" y="0"/>
                  </a:moveTo>
                  <a:lnTo>
                    <a:pt x="32003" y="0"/>
                  </a:lnTo>
                  <a:lnTo>
                    <a:pt x="27050" y="4952"/>
                  </a:lnTo>
                  <a:lnTo>
                    <a:pt x="27050" y="269875"/>
                  </a:lnTo>
                  <a:lnTo>
                    <a:pt x="32003" y="274827"/>
                  </a:lnTo>
                  <a:lnTo>
                    <a:pt x="44195" y="274827"/>
                  </a:lnTo>
                  <a:lnTo>
                    <a:pt x="49148" y="269875"/>
                  </a:lnTo>
                  <a:lnTo>
                    <a:pt x="49148" y="4952"/>
                  </a:lnTo>
                  <a:lnTo>
                    <a:pt x="44195" y="0"/>
                  </a:lnTo>
                  <a:close/>
                </a:path>
                <a:path w="76200" h="327659">
                  <a:moveTo>
                    <a:pt x="76199" y="251078"/>
                  </a:moveTo>
                  <a:lnTo>
                    <a:pt x="49148" y="251078"/>
                  </a:lnTo>
                  <a:lnTo>
                    <a:pt x="49148" y="269875"/>
                  </a:lnTo>
                  <a:lnTo>
                    <a:pt x="44195" y="274827"/>
                  </a:lnTo>
                  <a:lnTo>
                    <a:pt x="64325" y="274827"/>
                  </a:lnTo>
                  <a:lnTo>
                    <a:pt x="76199" y="251078"/>
                  </a:lnTo>
                  <a:close/>
                </a:path>
              </a:pathLst>
            </a:custGeom>
            <a:solidFill>
              <a:srgbClr val="000000"/>
            </a:solidFill>
          </p:spPr>
          <p:txBody>
            <a:bodyPr wrap="square" lIns="0" tIns="0" rIns="0" bIns="0" rtlCol="0"/>
            <a:lstStyle/>
            <a:p>
              <a:endParaRPr kern="0">
                <a:solidFill>
                  <a:sysClr val="windowText" lastClr="000000"/>
                </a:solidFill>
              </a:endParaRPr>
            </a:p>
          </p:txBody>
        </p:sp>
        <p:pic>
          <p:nvPicPr>
            <p:cNvPr id="34" name="object 34"/>
            <p:cNvPicPr/>
            <p:nvPr/>
          </p:nvPicPr>
          <p:blipFill>
            <a:blip r:embed="rId7" cstate="print"/>
            <a:stretch>
              <a:fillRect/>
            </a:stretch>
          </p:blipFill>
          <p:spPr>
            <a:xfrm>
              <a:off x="3320034" y="716305"/>
              <a:ext cx="224091" cy="474700"/>
            </a:xfrm>
            <a:prstGeom prst="rect">
              <a:avLst/>
            </a:prstGeom>
          </p:spPr>
        </p:pic>
        <p:sp>
          <p:nvSpPr>
            <p:cNvPr id="35" name="object 35"/>
            <p:cNvSpPr/>
            <p:nvPr/>
          </p:nvSpPr>
          <p:spPr>
            <a:xfrm>
              <a:off x="3397377" y="729996"/>
              <a:ext cx="76200" cy="327660"/>
            </a:xfrm>
            <a:custGeom>
              <a:avLst/>
              <a:gdLst/>
              <a:ahLst/>
              <a:cxnLst/>
              <a:rect l="l" t="t" r="r" b="b"/>
              <a:pathLst>
                <a:path w="76200" h="327659">
                  <a:moveTo>
                    <a:pt x="27050" y="251078"/>
                  </a:moveTo>
                  <a:lnTo>
                    <a:pt x="0" y="251078"/>
                  </a:lnTo>
                  <a:lnTo>
                    <a:pt x="38100" y="327278"/>
                  </a:lnTo>
                  <a:lnTo>
                    <a:pt x="64325" y="274827"/>
                  </a:lnTo>
                  <a:lnTo>
                    <a:pt x="32003" y="274827"/>
                  </a:lnTo>
                  <a:lnTo>
                    <a:pt x="27050" y="269875"/>
                  </a:lnTo>
                  <a:lnTo>
                    <a:pt x="27050" y="251078"/>
                  </a:lnTo>
                  <a:close/>
                </a:path>
                <a:path w="76200" h="327659">
                  <a:moveTo>
                    <a:pt x="44196" y="0"/>
                  </a:moveTo>
                  <a:lnTo>
                    <a:pt x="32003" y="0"/>
                  </a:lnTo>
                  <a:lnTo>
                    <a:pt x="27050" y="4952"/>
                  </a:lnTo>
                  <a:lnTo>
                    <a:pt x="27050" y="269875"/>
                  </a:lnTo>
                  <a:lnTo>
                    <a:pt x="32003" y="274827"/>
                  </a:lnTo>
                  <a:lnTo>
                    <a:pt x="44196" y="274827"/>
                  </a:lnTo>
                  <a:lnTo>
                    <a:pt x="49149" y="269875"/>
                  </a:lnTo>
                  <a:lnTo>
                    <a:pt x="49149" y="4952"/>
                  </a:lnTo>
                  <a:lnTo>
                    <a:pt x="44196" y="0"/>
                  </a:lnTo>
                  <a:close/>
                </a:path>
                <a:path w="76200" h="327659">
                  <a:moveTo>
                    <a:pt x="76200" y="251078"/>
                  </a:moveTo>
                  <a:lnTo>
                    <a:pt x="49149" y="251078"/>
                  </a:lnTo>
                  <a:lnTo>
                    <a:pt x="49149" y="269875"/>
                  </a:lnTo>
                  <a:lnTo>
                    <a:pt x="44196" y="274827"/>
                  </a:lnTo>
                  <a:lnTo>
                    <a:pt x="64325" y="274827"/>
                  </a:lnTo>
                  <a:lnTo>
                    <a:pt x="76200" y="251078"/>
                  </a:lnTo>
                  <a:close/>
                </a:path>
              </a:pathLst>
            </a:custGeom>
            <a:solidFill>
              <a:srgbClr val="000000"/>
            </a:solidFill>
          </p:spPr>
          <p:txBody>
            <a:bodyPr wrap="square" lIns="0" tIns="0" rIns="0" bIns="0" rtlCol="0"/>
            <a:lstStyle/>
            <a:p>
              <a:endParaRPr kern="0">
                <a:solidFill>
                  <a:sysClr val="windowText" lastClr="000000"/>
                </a:solidFill>
              </a:endParaRPr>
            </a:p>
          </p:txBody>
        </p:sp>
        <p:pic>
          <p:nvPicPr>
            <p:cNvPr id="36" name="object 36"/>
            <p:cNvPicPr/>
            <p:nvPr/>
          </p:nvPicPr>
          <p:blipFill>
            <a:blip r:embed="rId7" cstate="print"/>
            <a:stretch>
              <a:fillRect/>
            </a:stretch>
          </p:blipFill>
          <p:spPr>
            <a:xfrm>
              <a:off x="3513582" y="713257"/>
              <a:ext cx="224091" cy="474700"/>
            </a:xfrm>
            <a:prstGeom prst="rect">
              <a:avLst/>
            </a:prstGeom>
          </p:spPr>
        </p:pic>
        <p:sp>
          <p:nvSpPr>
            <p:cNvPr id="37" name="object 37"/>
            <p:cNvSpPr/>
            <p:nvPr/>
          </p:nvSpPr>
          <p:spPr>
            <a:xfrm>
              <a:off x="3590925" y="726948"/>
              <a:ext cx="76200" cy="327660"/>
            </a:xfrm>
            <a:custGeom>
              <a:avLst/>
              <a:gdLst/>
              <a:ahLst/>
              <a:cxnLst/>
              <a:rect l="l" t="t" r="r" b="b"/>
              <a:pathLst>
                <a:path w="76200" h="327659">
                  <a:moveTo>
                    <a:pt x="27050" y="251078"/>
                  </a:moveTo>
                  <a:lnTo>
                    <a:pt x="0" y="251078"/>
                  </a:lnTo>
                  <a:lnTo>
                    <a:pt x="38100" y="327278"/>
                  </a:lnTo>
                  <a:lnTo>
                    <a:pt x="64325" y="274827"/>
                  </a:lnTo>
                  <a:lnTo>
                    <a:pt x="32003" y="274827"/>
                  </a:lnTo>
                  <a:lnTo>
                    <a:pt x="27050" y="269875"/>
                  </a:lnTo>
                  <a:lnTo>
                    <a:pt x="27050" y="251078"/>
                  </a:lnTo>
                  <a:close/>
                </a:path>
                <a:path w="76200" h="327659">
                  <a:moveTo>
                    <a:pt x="44196" y="0"/>
                  </a:moveTo>
                  <a:lnTo>
                    <a:pt x="32003" y="0"/>
                  </a:lnTo>
                  <a:lnTo>
                    <a:pt x="27050" y="4952"/>
                  </a:lnTo>
                  <a:lnTo>
                    <a:pt x="27050" y="269875"/>
                  </a:lnTo>
                  <a:lnTo>
                    <a:pt x="32003" y="274827"/>
                  </a:lnTo>
                  <a:lnTo>
                    <a:pt x="44196" y="274827"/>
                  </a:lnTo>
                  <a:lnTo>
                    <a:pt x="49149" y="269875"/>
                  </a:lnTo>
                  <a:lnTo>
                    <a:pt x="49149" y="4952"/>
                  </a:lnTo>
                  <a:lnTo>
                    <a:pt x="44196" y="0"/>
                  </a:lnTo>
                  <a:close/>
                </a:path>
                <a:path w="76200" h="327659">
                  <a:moveTo>
                    <a:pt x="76200" y="251078"/>
                  </a:moveTo>
                  <a:lnTo>
                    <a:pt x="49149" y="251078"/>
                  </a:lnTo>
                  <a:lnTo>
                    <a:pt x="49149" y="269875"/>
                  </a:lnTo>
                  <a:lnTo>
                    <a:pt x="44196" y="274827"/>
                  </a:lnTo>
                  <a:lnTo>
                    <a:pt x="64325" y="274827"/>
                  </a:lnTo>
                  <a:lnTo>
                    <a:pt x="76200" y="251078"/>
                  </a:lnTo>
                  <a:close/>
                </a:path>
              </a:pathLst>
            </a:custGeom>
            <a:solidFill>
              <a:srgbClr val="000000"/>
            </a:solidFill>
          </p:spPr>
          <p:txBody>
            <a:bodyPr wrap="square" lIns="0" tIns="0" rIns="0" bIns="0" rtlCol="0"/>
            <a:lstStyle/>
            <a:p>
              <a:endParaRPr kern="0">
                <a:solidFill>
                  <a:sysClr val="windowText" lastClr="000000"/>
                </a:solidFill>
              </a:endParaRPr>
            </a:p>
          </p:txBody>
        </p:sp>
        <p:pic>
          <p:nvPicPr>
            <p:cNvPr id="38" name="object 38"/>
            <p:cNvPicPr/>
            <p:nvPr/>
          </p:nvPicPr>
          <p:blipFill>
            <a:blip r:embed="rId7" cstate="print"/>
            <a:stretch>
              <a:fillRect/>
            </a:stretch>
          </p:blipFill>
          <p:spPr>
            <a:xfrm>
              <a:off x="3706368" y="713257"/>
              <a:ext cx="224091" cy="474700"/>
            </a:xfrm>
            <a:prstGeom prst="rect">
              <a:avLst/>
            </a:prstGeom>
          </p:spPr>
        </p:pic>
        <p:sp>
          <p:nvSpPr>
            <p:cNvPr id="39" name="object 39"/>
            <p:cNvSpPr/>
            <p:nvPr/>
          </p:nvSpPr>
          <p:spPr>
            <a:xfrm>
              <a:off x="3783711" y="726948"/>
              <a:ext cx="76200" cy="327660"/>
            </a:xfrm>
            <a:custGeom>
              <a:avLst/>
              <a:gdLst/>
              <a:ahLst/>
              <a:cxnLst/>
              <a:rect l="l" t="t" r="r" b="b"/>
              <a:pathLst>
                <a:path w="76200" h="327659">
                  <a:moveTo>
                    <a:pt x="27050" y="251078"/>
                  </a:moveTo>
                  <a:lnTo>
                    <a:pt x="0" y="251078"/>
                  </a:lnTo>
                  <a:lnTo>
                    <a:pt x="38100" y="327278"/>
                  </a:lnTo>
                  <a:lnTo>
                    <a:pt x="64325" y="274827"/>
                  </a:lnTo>
                  <a:lnTo>
                    <a:pt x="32003" y="274827"/>
                  </a:lnTo>
                  <a:lnTo>
                    <a:pt x="27050" y="269875"/>
                  </a:lnTo>
                  <a:lnTo>
                    <a:pt x="27050" y="251078"/>
                  </a:lnTo>
                  <a:close/>
                </a:path>
                <a:path w="76200" h="327659">
                  <a:moveTo>
                    <a:pt x="44196" y="0"/>
                  </a:moveTo>
                  <a:lnTo>
                    <a:pt x="32003" y="0"/>
                  </a:lnTo>
                  <a:lnTo>
                    <a:pt x="27050" y="4952"/>
                  </a:lnTo>
                  <a:lnTo>
                    <a:pt x="27050" y="269875"/>
                  </a:lnTo>
                  <a:lnTo>
                    <a:pt x="32003" y="274827"/>
                  </a:lnTo>
                  <a:lnTo>
                    <a:pt x="44196" y="274827"/>
                  </a:lnTo>
                  <a:lnTo>
                    <a:pt x="49149" y="269875"/>
                  </a:lnTo>
                  <a:lnTo>
                    <a:pt x="49149" y="4952"/>
                  </a:lnTo>
                  <a:lnTo>
                    <a:pt x="44196" y="0"/>
                  </a:lnTo>
                  <a:close/>
                </a:path>
                <a:path w="76200" h="327659">
                  <a:moveTo>
                    <a:pt x="76200" y="251078"/>
                  </a:moveTo>
                  <a:lnTo>
                    <a:pt x="49149" y="251078"/>
                  </a:lnTo>
                  <a:lnTo>
                    <a:pt x="49149" y="269875"/>
                  </a:lnTo>
                  <a:lnTo>
                    <a:pt x="44196" y="274827"/>
                  </a:lnTo>
                  <a:lnTo>
                    <a:pt x="64325" y="274827"/>
                  </a:lnTo>
                  <a:lnTo>
                    <a:pt x="76200" y="251078"/>
                  </a:lnTo>
                  <a:close/>
                </a:path>
              </a:pathLst>
            </a:custGeom>
            <a:solidFill>
              <a:srgbClr val="000000"/>
            </a:solidFill>
          </p:spPr>
          <p:txBody>
            <a:bodyPr wrap="square" lIns="0" tIns="0" rIns="0" bIns="0" rtlCol="0"/>
            <a:lstStyle/>
            <a:p>
              <a:endParaRPr kern="0">
                <a:solidFill>
                  <a:sysClr val="windowText" lastClr="000000"/>
                </a:solidFill>
              </a:endParaRPr>
            </a:p>
          </p:txBody>
        </p:sp>
        <p:pic>
          <p:nvPicPr>
            <p:cNvPr id="40" name="object 40"/>
            <p:cNvPicPr/>
            <p:nvPr/>
          </p:nvPicPr>
          <p:blipFill>
            <a:blip r:embed="rId7" cstate="print"/>
            <a:stretch>
              <a:fillRect/>
            </a:stretch>
          </p:blipFill>
          <p:spPr>
            <a:xfrm>
              <a:off x="3899916" y="713257"/>
              <a:ext cx="224091" cy="474700"/>
            </a:xfrm>
            <a:prstGeom prst="rect">
              <a:avLst/>
            </a:prstGeom>
          </p:spPr>
        </p:pic>
        <p:sp>
          <p:nvSpPr>
            <p:cNvPr id="41" name="object 41"/>
            <p:cNvSpPr/>
            <p:nvPr/>
          </p:nvSpPr>
          <p:spPr>
            <a:xfrm>
              <a:off x="3977259" y="726948"/>
              <a:ext cx="76200" cy="327660"/>
            </a:xfrm>
            <a:custGeom>
              <a:avLst/>
              <a:gdLst/>
              <a:ahLst/>
              <a:cxnLst/>
              <a:rect l="l" t="t" r="r" b="b"/>
              <a:pathLst>
                <a:path w="76200" h="327659">
                  <a:moveTo>
                    <a:pt x="27050" y="251078"/>
                  </a:moveTo>
                  <a:lnTo>
                    <a:pt x="0" y="251078"/>
                  </a:lnTo>
                  <a:lnTo>
                    <a:pt x="38100" y="327278"/>
                  </a:lnTo>
                  <a:lnTo>
                    <a:pt x="64325" y="274827"/>
                  </a:lnTo>
                  <a:lnTo>
                    <a:pt x="32003" y="274827"/>
                  </a:lnTo>
                  <a:lnTo>
                    <a:pt x="27050" y="269875"/>
                  </a:lnTo>
                  <a:lnTo>
                    <a:pt x="27050" y="251078"/>
                  </a:lnTo>
                  <a:close/>
                </a:path>
                <a:path w="76200" h="327659">
                  <a:moveTo>
                    <a:pt x="44195" y="0"/>
                  </a:moveTo>
                  <a:lnTo>
                    <a:pt x="32003" y="0"/>
                  </a:lnTo>
                  <a:lnTo>
                    <a:pt x="27050" y="4952"/>
                  </a:lnTo>
                  <a:lnTo>
                    <a:pt x="27050" y="269875"/>
                  </a:lnTo>
                  <a:lnTo>
                    <a:pt x="32003" y="274827"/>
                  </a:lnTo>
                  <a:lnTo>
                    <a:pt x="44195" y="274827"/>
                  </a:lnTo>
                  <a:lnTo>
                    <a:pt x="49149" y="269875"/>
                  </a:lnTo>
                  <a:lnTo>
                    <a:pt x="49149" y="4952"/>
                  </a:lnTo>
                  <a:lnTo>
                    <a:pt x="44195" y="0"/>
                  </a:lnTo>
                  <a:close/>
                </a:path>
                <a:path w="76200" h="327659">
                  <a:moveTo>
                    <a:pt x="76200" y="251078"/>
                  </a:moveTo>
                  <a:lnTo>
                    <a:pt x="49149" y="251078"/>
                  </a:lnTo>
                  <a:lnTo>
                    <a:pt x="49149" y="269875"/>
                  </a:lnTo>
                  <a:lnTo>
                    <a:pt x="44195" y="274827"/>
                  </a:lnTo>
                  <a:lnTo>
                    <a:pt x="64325" y="274827"/>
                  </a:lnTo>
                  <a:lnTo>
                    <a:pt x="76200" y="251078"/>
                  </a:lnTo>
                  <a:close/>
                </a:path>
              </a:pathLst>
            </a:custGeom>
            <a:solidFill>
              <a:srgbClr val="000000"/>
            </a:solidFill>
          </p:spPr>
          <p:txBody>
            <a:bodyPr wrap="square" lIns="0" tIns="0" rIns="0" bIns="0" rtlCol="0"/>
            <a:lstStyle/>
            <a:p>
              <a:endParaRPr kern="0">
                <a:solidFill>
                  <a:sysClr val="windowText" lastClr="000000"/>
                </a:solidFill>
              </a:endParaRPr>
            </a:p>
          </p:txBody>
        </p:sp>
        <p:pic>
          <p:nvPicPr>
            <p:cNvPr id="42" name="object 42"/>
            <p:cNvPicPr/>
            <p:nvPr/>
          </p:nvPicPr>
          <p:blipFill>
            <a:blip r:embed="rId7" cstate="print"/>
            <a:stretch>
              <a:fillRect/>
            </a:stretch>
          </p:blipFill>
          <p:spPr>
            <a:xfrm>
              <a:off x="4093464" y="713257"/>
              <a:ext cx="224091" cy="474700"/>
            </a:xfrm>
            <a:prstGeom prst="rect">
              <a:avLst/>
            </a:prstGeom>
          </p:spPr>
        </p:pic>
        <p:sp>
          <p:nvSpPr>
            <p:cNvPr id="43" name="object 43"/>
            <p:cNvSpPr/>
            <p:nvPr/>
          </p:nvSpPr>
          <p:spPr>
            <a:xfrm>
              <a:off x="4170807" y="726948"/>
              <a:ext cx="76200" cy="327660"/>
            </a:xfrm>
            <a:custGeom>
              <a:avLst/>
              <a:gdLst/>
              <a:ahLst/>
              <a:cxnLst/>
              <a:rect l="l" t="t" r="r" b="b"/>
              <a:pathLst>
                <a:path w="76200" h="327659">
                  <a:moveTo>
                    <a:pt x="27050" y="251078"/>
                  </a:moveTo>
                  <a:lnTo>
                    <a:pt x="0" y="251078"/>
                  </a:lnTo>
                  <a:lnTo>
                    <a:pt x="38100" y="327278"/>
                  </a:lnTo>
                  <a:lnTo>
                    <a:pt x="64325" y="274827"/>
                  </a:lnTo>
                  <a:lnTo>
                    <a:pt x="32003" y="274827"/>
                  </a:lnTo>
                  <a:lnTo>
                    <a:pt x="27050" y="269875"/>
                  </a:lnTo>
                  <a:lnTo>
                    <a:pt x="27050" y="251078"/>
                  </a:lnTo>
                  <a:close/>
                </a:path>
                <a:path w="76200" h="327659">
                  <a:moveTo>
                    <a:pt x="44195" y="0"/>
                  </a:moveTo>
                  <a:lnTo>
                    <a:pt x="32003" y="0"/>
                  </a:lnTo>
                  <a:lnTo>
                    <a:pt x="27050" y="4952"/>
                  </a:lnTo>
                  <a:lnTo>
                    <a:pt x="27050" y="269875"/>
                  </a:lnTo>
                  <a:lnTo>
                    <a:pt x="32003" y="274827"/>
                  </a:lnTo>
                  <a:lnTo>
                    <a:pt x="44195" y="274827"/>
                  </a:lnTo>
                  <a:lnTo>
                    <a:pt x="49148" y="269875"/>
                  </a:lnTo>
                  <a:lnTo>
                    <a:pt x="49148" y="4952"/>
                  </a:lnTo>
                  <a:lnTo>
                    <a:pt x="44195" y="0"/>
                  </a:lnTo>
                  <a:close/>
                </a:path>
                <a:path w="76200" h="327659">
                  <a:moveTo>
                    <a:pt x="76200" y="251078"/>
                  </a:moveTo>
                  <a:lnTo>
                    <a:pt x="49148" y="251078"/>
                  </a:lnTo>
                  <a:lnTo>
                    <a:pt x="49148" y="269875"/>
                  </a:lnTo>
                  <a:lnTo>
                    <a:pt x="44195" y="274827"/>
                  </a:lnTo>
                  <a:lnTo>
                    <a:pt x="64325" y="274827"/>
                  </a:lnTo>
                  <a:lnTo>
                    <a:pt x="76200" y="251078"/>
                  </a:lnTo>
                  <a:close/>
                </a:path>
              </a:pathLst>
            </a:custGeom>
            <a:solidFill>
              <a:srgbClr val="000000"/>
            </a:solidFill>
          </p:spPr>
          <p:txBody>
            <a:bodyPr wrap="square" lIns="0" tIns="0" rIns="0" bIns="0" rtlCol="0"/>
            <a:lstStyle/>
            <a:p>
              <a:endParaRPr kern="0">
                <a:solidFill>
                  <a:sysClr val="windowText" lastClr="000000"/>
                </a:solidFill>
              </a:endParaRPr>
            </a:p>
          </p:txBody>
        </p:sp>
        <p:pic>
          <p:nvPicPr>
            <p:cNvPr id="44" name="object 44"/>
            <p:cNvPicPr/>
            <p:nvPr/>
          </p:nvPicPr>
          <p:blipFill>
            <a:blip r:embed="rId7" cstate="print"/>
            <a:stretch>
              <a:fillRect/>
            </a:stretch>
          </p:blipFill>
          <p:spPr>
            <a:xfrm>
              <a:off x="4287012" y="713257"/>
              <a:ext cx="224091" cy="474700"/>
            </a:xfrm>
            <a:prstGeom prst="rect">
              <a:avLst/>
            </a:prstGeom>
          </p:spPr>
        </p:pic>
        <p:sp>
          <p:nvSpPr>
            <p:cNvPr id="45" name="object 45"/>
            <p:cNvSpPr/>
            <p:nvPr/>
          </p:nvSpPr>
          <p:spPr>
            <a:xfrm>
              <a:off x="4364355" y="726948"/>
              <a:ext cx="76200" cy="327660"/>
            </a:xfrm>
            <a:custGeom>
              <a:avLst/>
              <a:gdLst/>
              <a:ahLst/>
              <a:cxnLst/>
              <a:rect l="l" t="t" r="r" b="b"/>
              <a:pathLst>
                <a:path w="76200" h="327659">
                  <a:moveTo>
                    <a:pt x="27050" y="251078"/>
                  </a:moveTo>
                  <a:lnTo>
                    <a:pt x="0" y="251078"/>
                  </a:lnTo>
                  <a:lnTo>
                    <a:pt x="38100" y="327278"/>
                  </a:lnTo>
                  <a:lnTo>
                    <a:pt x="64325" y="274827"/>
                  </a:lnTo>
                  <a:lnTo>
                    <a:pt x="32004" y="274827"/>
                  </a:lnTo>
                  <a:lnTo>
                    <a:pt x="27050" y="269875"/>
                  </a:lnTo>
                  <a:lnTo>
                    <a:pt x="27050" y="251078"/>
                  </a:lnTo>
                  <a:close/>
                </a:path>
                <a:path w="76200" h="327659">
                  <a:moveTo>
                    <a:pt x="44196" y="0"/>
                  </a:moveTo>
                  <a:lnTo>
                    <a:pt x="32004" y="0"/>
                  </a:lnTo>
                  <a:lnTo>
                    <a:pt x="27050" y="4952"/>
                  </a:lnTo>
                  <a:lnTo>
                    <a:pt x="27050" y="269875"/>
                  </a:lnTo>
                  <a:lnTo>
                    <a:pt x="32004" y="274827"/>
                  </a:lnTo>
                  <a:lnTo>
                    <a:pt x="44196" y="274827"/>
                  </a:lnTo>
                  <a:lnTo>
                    <a:pt x="49149" y="269875"/>
                  </a:lnTo>
                  <a:lnTo>
                    <a:pt x="49149" y="4952"/>
                  </a:lnTo>
                  <a:lnTo>
                    <a:pt x="44196" y="0"/>
                  </a:lnTo>
                  <a:close/>
                </a:path>
                <a:path w="76200" h="327659">
                  <a:moveTo>
                    <a:pt x="76200" y="251078"/>
                  </a:moveTo>
                  <a:lnTo>
                    <a:pt x="49149" y="251078"/>
                  </a:lnTo>
                  <a:lnTo>
                    <a:pt x="49149" y="269875"/>
                  </a:lnTo>
                  <a:lnTo>
                    <a:pt x="44196" y="274827"/>
                  </a:lnTo>
                  <a:lnTo>
                    <a:pt x="64325" y="274827"/>
                  </a:lnTo>
                  <a:lnTo>
                    <a:pt x="76200" y="251078"/>
                  </a:lnTo>
                  <a:close/>
                </a:path>
              </a:pathLst>
            </a:custGeom>
            <a:solidFill>
              <a:srgbClr val="000000"/>
            </a:solidFill>
          </p:spPr>
          <p:txBody>
            <a:bodyPr wrap="square" lIns="0" tIns="0" rIns="0" bIns="0" rtlCol="0"/>
            <a:lstStyle/>
            <a:p>
              <a:endParaRPr kern="0">
                <a:solidFill>
                  <a:sysClr val="windowText" lastClr="000000"/>
                </a:solidFill>
              </a:endParaRPr>
            </a:p>
          </p:txBody>
        </p:sp>
        <p:pic>
          <p:nvPicPr>
            <p:cNvPr id="46" name="object 46"/>
            <p:cNvPicPr/>
            <p:nvPr/>
          </p:nvPicPr>
          <p:blipFill>
            <a:blip r:embed="rId7" cstate="print"/>
            <a:stretch>
              <a:fillRect/>
            </a:stretch>
          </p:blipFill>
          <p:spPr>
            <a:xfrm>
              <a:off x="4469130" y="713257"/>
              <a:ext cx="224091" cy="474700"/>
            </a:xfrm>
            <a:prstGeom prst="rect">
              <a:avLst/>
            </a:prstGeom>
          </p:spPr>
        </p:pic>
        <p:sp>
          <p:nvSpPr>
            <p:cNvPr id="47" name="object 47"/>
            <p:cNvSpPr/>
            <p:nvPr/>
          </p:nvSpPr>
          <p:spPr>
            <a:xfrm>
              <a:off x="4546473" y="726948"/>
              <a:ext cx="76200" cy="327660"/>
            </a:xfrm>
            <a:custGeom>
              <a:avLst/>
              <a:gdLst/>
              <a:ahLst/>
              <a:cxnLst/>
              <a:rect l="l" t="t" r="r" b="b"/>
              <a:pathLst>
                <a:path w="76200" h="327659">
                  <a:moveTo>
                    <a:pt x="27050" y="251078"/>
                  </a:moveTo>
                  <a:lnTo>
                    <a:pt x="0" y="251078"/>
                  </a:lnTo>
                  <a:lnTo>
                    <a:pt x="38100" y="327278"/>
                  </a:lnTo>
                  <a:lnTo>
                    <a:pt x="64325" y="274827"/>
                  </a:lnTo>
                  <a:lnTo>
                    <a:pt x="32003" y="274827"/>
                  </a:lnTo>
                  <a:lnTo>
                    <a:pt x="27050" y="269875"/>
                  </a:lnTo>
                  <a:lnTo>
                    <a:pt x="27050" y="251078"/>
                  </a:lnTo>
                  <a:close/>
                </a:path>
                <a:path w="76200" h="327659">
                  <a:moveTo>
                    <a:pt x="44196" y="0"/>
                  </a:moveTo>
                  <a:lnTo>
                    <a:pt x="32003" y="0"/>
                  </a:lnTo>
                  <a:lnTo>
                    <a:pt x="27050" y="4952"/>
                  </a:lnTo>
                  <a:lnTo>
                    <a:pt x="27050" y="269875"/>
                  </a:lnTo>
                  <a:lnTo>
                    <a:pt x="32003" y="274827"/>
                  </a:lnTo>
                  <a:lnTo>
                    <a:pt x="44196" y="274827"/>
                  </a:lnTo>
                  <a:lnTo>
                    <a:pt x="49149" y="269875"/>
                  </a:lnTo>
                  <a:lnTo>
                    <a:pt x="49149" y="4952"/>
                  </a:lnTo>
                  <a:lnTo>
                    <a:pt x="44196" y="0"/>
                  </a:lnTo>
                  <a:close/>
                </a:path>
                <a:path w="76200" h="327659">
                  <a:moveTo>
                    <a:pt x="76200" y="251078"/>
                  </a:moveTo>
                  <a:lnTo>
                    <a:pt x="49149" y="251078"/>
                  </a:lnTo>
                  <a:lnTo>
                    <a:pt x="49149" y="269875"/>
                  </a:lnTo>
                  <a:lnTo>
                    <a:pt x="44196" y="274827"/>
                  </a:lnTo>
                  <a:lnTo>
                    <a:pt x="64325" y="274827"/>
                  </a:lnTo>
                  <a:lnTo>
                    <a:pt x="76200" y="251078"/>
                  </a:lnTo>
                  <a:close/>
                </a:path>
              </a:pathLst>
            </a:custGeom>
            <a:solidFill>
              <a:srgbClr val="000000"/>
            </a:solidFill>
          </p:spPr>
          <p:txBody>
            <a:bodyPr wrap="square" lIns="0" tIns="0" rIns="0" bIns="0" rtlCol="0"/>
            <a:lstStyle/>
            <a:p>
              <a:endParaRPr kern="0">
                <a:solidFill>
                  <a:sysClr val="windowText" lastClr="000000"/>
                </a:solidFill>
              </a:endParaRPr>
            </a:p>
          </p:txBody>
        </p:sp>
        <p:pic>
          <p:nvPicPr>
            <p:cNvPr id="48" name="object 48"/>
            <p:cNvPicPr/>
            <p:nvPr/>
          </p:nvPicPr>
          <p:blipFill>
            <a:blip r:embed="rId8" cstate="print"/>
            <a:stretch>
              <a:fillRect/>
            </a:stretch>
          </p:blipFill>
          <p:spPr>
            <a:xfrm>
              <a:off x="3192780" y="707153"/>
              <a:ext cx="1434845" cy="92692"/>
            </a:xfrm>
            <a:prstGeom prst="rect">
              <a:avLst/>
            </a:prstGeom>
          </p:spPr>
        </p:pic>
        <p:sp>
          <p:nvSpPr>
            <p:cNvPr id="49" name="object 49"/>
            <p:cNvSpPr/>
            <p:nvPr/>
          </p:nvSpPr>
          <p:spPr>
            <a:xfrm>
              <a:off x="3242691" y="731901"/>
              <a:ext cx="1341755" cy="0"/>
            </a:xfrm>
            <a:custGeom>
              <a:avLst/>
              <a:gdLst/>
              <a:ahLst/>
              <a:cxnLst/>
              <a:rect l="l" t="t" r="r" b="b"/>
              <a:pathLst>
                <a:path w="1341754">
                  <a:moveTo>
                    <a:pt x="0" y="0"/>
                  </a:moveTo>
                  <a:lnTo>
                    <a:pt x="1341755" y="0"/>
                  </a:lnTo>
                </a:path>
              </a:pathLst>
            </a:custGeom>
            <a:ln w="22098">
              <a:solidFill>
                <a:srgbClr val="000000"/>
              </a:solidFill>
            </a:ln>
          </p:spPr>
          <p:txBody>
            <a:bodyPr wrap="square" lIns="0" tIns="0" rIns="0" bIns="0" rtlCol="0"/>
            <a:lstStyle/>
            <a:p>
              <a:endParaRPr kern="0">
                <a:solidFill>
                  <a:sysClr val="windowText" lastClr="000000"/>
                </a:solidFill>
              </a:endParaRPr>
            </a:p>
          </p:txBody>
        </p:sp>
      </p:grpSp>
      <p:sp>
        <p:nvSpPr>
          <p:cNvPr id="50" name="object 50"/>
          <p:cNvSpPr txBox="1"/>
          <p:nvPr/>
        </p:nvSpPr>
        <p:spPr>
          <a:xfrm>
            <a:off x="5682850" y="387350"/>
            <a:ext cx="190450" cy="299720"/>
          </a:xfrm>
          <a:prstGeom prst="rect">
            <a:avLst/>
          </a:prstGeom>
        </p:spPr>
        <p:txBody>
          <a:bodyPr vert="horz" wrap="square" lIns="0" tIns="12700" rIns="0" bIns="0" rtlCol="0">
            <a:spAutoFit/>
          </a:bodyPr>
          <a:lstStyle/>
          <a:p>
            <a:pPr marL="12700">
              <a:spcBef>
                <a:spcPts val="100"/>
              </a:spcBef>
            </a:pPr>
            <a:r>
              <a:rPr kern="0" spc="-50" dirty="0">
                <a:solidFill>
                  <a:sysClr val="windowText" lastClr="000000"/>
                </a:solidFill>
                <a:latin typeface="Times New Roman"/>
                <a:cs typeface="Times New Roman"/>
              </a:rPr>
              <a:t>A</a:t>
            </a:r>
            <a:endParaRPr kern="0">
              <a:solidFill>
                <a:sysClr val="windowText" lastClr="000000"/>
              </a:solidFill>
              <a:latin typeface="Times New Roman"/>
              <a:cs typeface="Times New Roman"/>
            </a:endParaRPr>
          </a:p>
        </p:txBody>
      </p:sp>
      <p:sp>
        <p:nvSpPr>
          <p:cNvPr id="51" name="object 51"/>
          <p:cNvSpPr txBox="1"/>
          <p:nvPr/>
        </p:nvSpPr>
        <p:spPr>
          <a:xfrm>
            <a:off x="2754513" y="335535"/>
            <a:ext cx="632295" cy="319959"/>
          </a:xfrm>
          <a:prstGeom prst="rect">
            <a:avLst/>
          </a:prstGeom>
        </p:spPr>
        <p:txBody>
          <a:bodyPr vert="horz" wrap="square" lIns="0" tIns="12065" rIns="0" bIns="0" rtlCol="0">
            <a:spAutoFit/>
          </a:bodyPr>
          <a:lstStyle/>
          <a:p>
            <a:pPr marL="12700">
              <a:spcBef>
                <a:spcPts val="95"/>
              </a:spcBef>
            </a:pPr>
            <a:r>
              <a:rPr sz="2000" kern="0" dirty="0">
                <a:solidFill>
                  <a:sysClr val="windowText" lastClr="000000"/>
                </a:solidFill>
                <a:latin typeface="Times New Roman"/>
                <a:cs typeface="Times New Roman"/>
              </a:rPr>
              <a:t>3</a:t>
            </a:r>
            <a:r>
              <a:rPr sz="2000" kern="0" spc="-10" dirty="0">
                <a:solidFill>
                  <a:sysClr val="windowText" lastClr="000000"/>
                </a:solidFill>
                <a:latin typeface="Times New Roman"/>
                <a:cs typeface="Times New Roman"/>
              </a:rPr>
              <a:t> k/ft.</a:t>
            </a:r>
            <a:endParaRPr sz="2000" kern="0">
              <a:solidFill>
                <a:sysClr val="windowText" lastClr="000000"/>
              </a:solidFill>
              <a:latin typeface="Times New Roman"/>
              <a:cs typeface="Times New Roman"/>
            </a:endParaRPr>
          </a:p>
        </p:txBody>
      </p:sp>
      <p:sp>
        <p:nvSpPr>
          <p:cNvPr id="52" name="object 52"/>
          <p:cNvSpPr txBox="1"/>
          <p:nvPr/>
        </p:nvSpPr>
        <p:spPr>
          <a:xfrm>
            <a:off x="5077471" y="1069364"/>
            <a:ext cx="262822" cy="289823"/>
          </a:xfrm>
          <a:prstGeom prst="rect">
            <a:avLst/>
          </a:prstGeom>
        </p:spPr>
        <p:txBody>
          <a:bodyPr vert="horz" wrap="square" lIns="0" tIns="12700" rIns="0" bIns="0" rtlCol="0">
            <a:spAutoFit/>
          </a:bodyPr>
          <a:lstStyle/>
          <a:p>
            <a:pPr marL="38100">
              <a:spcBef>
                <a:spcPts val="100"/>
              </a:spcBef>
            </a:pPr>
            <a:r>
              <a:rPr sz="2700" kern="0" spc="44" baseline="-20061" dirty="0">
                <a:solidFill>
                  <a:sysClr val="windowText" lastClr="000000"/>
                </a:solidFill>
                <a:latin typeface="Cambria Math"/>
                <a:cs typeface="Cambria Math"/>
              </a:rPr>
              <a:t>5</a:t>
            </a:r>
            <a:r>
              <a:rPr sz="1300" kern="0" spc="30" dirty="0">
                <a:solidFill>
                  <a:sysClr val="windowText" lastClr="000000"/>
                </a:solidFill>
                <a:latin typeface="Cambria Math"/>
                <a:cs typeface="Cambria Math"/>
              </a:rPr>
              <a:t>′</a:t>
            </a:r>
            <a:endParaRPr sz="1300" kern="0">
              <a:solidFill>
                <a:sysClr val="windowText" lastClr="000000"/>
              </a:solidFill>
              <a:latin typeface="Cambria Math"/>
              <a:cs typeface="Cambria Math"/>
            </a:endParaRPr>
          </a:p>
        </p:txBody>
      </p:sp>
      <p:sp>
        <p:nvSpPr>
          <p:cNvPr id="53" name="object 53"/>
          <p:cNvSpPr txBox="1"/>
          <p:nvPr/>
        </p:nvSpPr>
        <p:spPr>
          <a:xfrm>
            <a:off x="7728799" y="1701136"/>
            <a:ext cx="2027027" cy="1245213"/>
          </a:xfrm>
          <a:prstGeom prst="rect">
            <a:avLst/>
          </a:prstGeom>
        </p:spPr>
        <p:txBody>
          <a:bodyPr vert="horz" wrap="square" lIns="0" tIns="87630" rIns="0" bIns="0" rtlCol="0">
            <a:spAutoFit/>
          </a:bodyPr>
          <a:lstStyle/>
          <a:p>
            <a:pPr marL="38100">
              <a:spcBef>
                <a:spcPts val="690"/>
              </a:spcBef>
            </a:pPr>
            <a:r>
              <a:rPr sz="2200" kern="0" dirty="0">
                <a:solidFill>
                  <a:sysClr val="windowText" lastClr="000000"/>
                </a:solidFill>
                <a:latin typeface="Times New Roman"/>
                <a:cs typeface="Times New Roman"/>
              </a:rPr>
              <a:t>∑</a:t>
            </a:r>
            <a:r>
              <a:rPr sz="2200" kern="0" spc="-10" dirty="0">
                <a:solidFill>
                  <a:sysClr val="windowText" lastClr="000000"/>
                </a:solidFill>
                <a:latin typeface="Times New Roman"/>
                <a:cs typeface="Times New Roman"/>
              </a:rPr>
              <a:t> </a:t>
            </a:r>
            <a:r>
              <a:rPr sz="2200" kern="0" spc="50" dirty="0">
                <a:solidFill>
                  <a:sysClr val="windowText" lastClr="000000"/>
                </a:solidFill>
                <a:latin typeface="Cambria Math"/>
                <a:cs typeface="Cambria Math"/>
              </a:rPr>
              <a:t>F</a:t>
            </a:r>
            <a:r>
              <a:rPr sz="2400" kern="0" spc="75" baseline="-15625" dirty="0">
                <a:solidFill>
                  <a:sysClr val="windowText" lastClr="000000"/>
                </a:solidFill>
                <a:latin typeface="Cambria Math"/>
                <a:cs typeface="Cambria Math"/>
              </a:rPr>
              <a:t>y</a:t>
            </a:r>
            <a:r>
              <a:rPr sz="2400" kern="0" spc="412" baseline="-15625" dirty="0">
                <a:solidFill>
                  <a:sysClr val="windowText" lastClr="000000"/>
                </a:solidFill>
                <a:latin typeface="Cambria Math"/>
                <a:cs typeface="Cambria Math"/>
              </a:rPr>
              <a:t> </a:t>
            </a:r>
            <a:r>
              <a:rPr sz="2200" kern="0" dirty="0">
                <a:solidFill>
                  <a:sysClr val="windowText" lastClr="000000"/>
                </a:solidFill>
                <a:latin typeface="Times New Roman"/>
                <a:cs typeface="Times New Roman"/>
              </a:rPr>
              <a:t>= </a:t>
            </a:r>
            <a:r>
              <a:rPr sz="2200" kern="0" spc="-50" dirty="0">
                <a:solidFill>
                  <a:sysClr val="windowText" lastClr="000000"/>
                </a:solidFill>
                <a:latin typeface="Times New Roman"/>
                <a:cs typeface="Times New Roman"/>
              </a:rPr>
              <a:t>0</a:t>
            </a:r>
            <a:endParaRPr sz="2200" kern="0">
              <a:solidFill>
                <a:sysClr val="windowText" lastClr="000000"/>
              </a:solidFill>
              <a:latin typeface="Times New Roman"/>
              <a:cs typeface="Times New Roman"/>
            </a:endParaRPr>
          </a:p>
          <a:p>
            <a:pPr marL="38100">
              <a:spcBef>
                <a:spcPts val="595"/>
              </a:spcBef>
            </a:pPr>
            <a:r>
              <a:rPr sz="2200" kern="0" dirty="0">
                <a:solidFill>
                  <a:sysClr val="windowText" lastClr="000000"/>
                </a:solidFill>
                <a:latin typeface="Times New Roman"/>
                <a:cs typeface="Times New Roman"/>
              </a:rPr>
              <a:t>=&gt;</a:t>
            </a:r>
            <a:r>
              <a:rPr sz="2200" kern="0" spc="-1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3</a:t>
            </a:r>
            <a:r>
              <a:rPr sz="2200" kern="0" spc="-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x</a:t>
            </a:r>
            <a:r>
              <a:rPr sz="2200" kern="0" spc="-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5</a:t>
            </a:r>
            <a:r>
              <a:rPr sz="2200" kern="0" spc="-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 </a:t>
            </a:r>
            <a:r>
              <a:rPr sz="2200" kern="0" spc="100" dirty="0">
                <a:solidFill>
                  <a:srgbClr val="404040"/>
                </a:solidFill>
                <a:latin typeface="Cambria Math"/>
                <a:cs typeface="Cambria Math"/>
              </a:rPr>
              <a:t>R</a:t>
            </a:r>
            <a:r>
              <a:rPr sz="2400" kern="0" spc="150" baseline="-15625" dirty="0">
                <a:solidFill>
                  <a:srgbClr val="404040"/>
                </a:solidFill>
                <a:latin typeface="Cambria Math"/>
                <a:cs typeface="Cambria Math"/>
              </a:rPr>
              <a:t>A</a:t>
            </a:r>
            <a:r>
              <a:rPr sz="2400" kern="0" spc="412" baseline="-15625" dirty="0">
                <a:solidFill>
                  <a:srgbClr val="404040"/>
                </a:solidFill>
                <a:latin typeface="Cambria Math"/>
                <a:cs typeface="Cambria Math"/>
              </a:rPr>
              <a:t> </a:t>
            </a:r>
            <a:r>
              <a:rPr sz="2200" kern="0" dirty="0">
                <a:solidFill>
                  <a:sysClr val="windowText" lastClr="000000"/>
                </a:solidFill>
                <a:latin typeface="Times New Roman"/>
                <a:cs typeface="Times New Roman"/>
              </a:rPr>
              <a:t>=</a:t>
            </a:r>
            <a:r>
              <a:rPr sz="2200" kern="0" spc="-5" dirty="0">
                <a:solidFill>
                  <a:sysClr val="windowText" lastClr="000000"/>
                </a:solidFill>
                <a:latin typeface="Times New Roman"/>
                <a:cs typeface="Times New Roman"/>
              </a:rPr>
              <a:t> </a:t>
            </a:r>
            <a:r>
              <a:rPr sz="2200" kern="0" spc="-50" dirty="0">
                <a:solidFill>
                  <a:sysClr val="windowText" lastClr="000000"/>
                </a:solidFill>
                <a:latin typeface="Times New Roman"/>
                <a:cs typeface="Times New Roman"/>
              </a:rPr>
              <a:t>0</a:t>
            </a:r>
            <a:endParaRPr sz="2200" kern="0">
              <a:solidFill>
                <a:sysClr val="windowText" lastClr="000000"/>
              </a:solidFill>
              <a:latin typeface="Times New Roman"/>
              <a:cs typeface="Times New Roman"/>
            </a:endParaRPr>
          </a:p>
          <a:p>
            <a:pPr marL="38100">
              <a:spcBef>
                <a:spcPts val="475"/>
              </a:spcBef>
            </a:pPr>
            <a:r>
              <a:rPr sz="2200" kern="0" dirty="0">
                <a:solidFill>
                  <a:sysClr val="windowText" lastClr="000000"/>
                </a:solidFill>
                <a:latin typeface="Times New Roman"/>
                <a:cs typeface="Times New Roman"/>
              </a:rPr>
              <a:t>=&gt;</a:t>
            </a:r>
            <a:r>
              <a:rPr sz="2200" kern="0" spc="-20" dirty="0">
                <a:solidFill>
                  <a:sysClr val="windowText" lastClr="000000"/>
                </a:solidFill>
                <a:latin typeface="Times New Roman"/>
                <a:cs typeface="Times New Roman"/>
              </a:rPr>
              <a:t> </a:t>
            </a:r>
            <a:r>
              <a:rPr sz="2200" kern="0" spc="100" dirty="0">
                <a:solidFill>
                  <a:srgbClr val="404040"/>
                </a:solidFill>
                <a:latin typeface="Cambria Math"/>
                <a:cs typeface="Cambria Math"/>
              </a:rPr>
              <a:t>R</a:t>
            </a:r>
            <a:r>
              <a:rPr sz="2400" kern="0" spc="150" baseline="-15625" dirty="0">
                <a:solidFill>
                  <a:srgbClr val="404040"/>
                </a:solidFill>
                <a:latin typeface="Cambria Math"/>
                <a:cs typeface="Cambria Math"/>
              </a:rPr>
              <a:t>A</a:t>
            </a:r>
            <a:r>
              <a:rPr sz="2400" kern="0" spc="419" baseline="-15625" dirty="0">
                <a:solidFill>
                  <a:srgbClr val="404040"/>
                </a:solidFill>
                <a:latin typeface="Cambria Math"/>
                <a:cs typeface="Cambria Math"/>
              </a:rPr>
              <a:t> </a:t>
            </a:r>
            <a:r>
              <a:rPr sz="2200" kern="0" dirty="0">
                <a:solidFill>
                  <a:sysClr val="windowText" lastClr="000000"/>
                </a:solidFill>
                <a:latin typeface="Times New Roman"/>
                <a:cs typeface="Times New Roman"/>
              </a:rPr>
              <a:t>=</a:t>
            </a:r>
            <a:r>
              <a:rPr sz="2200" kern="0" spc="-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15</a:t>
            </a:r>
            <a:r>
              <a:rPr sz="2200" kern="0" spc="-10" dirty="0">
                <a:solidFill>
                  <a:sysClr val="windowText" lastClr="000000"/>
                </a:solidFill>
                <a:latin typeface="Times New Roman"/>
                <a:cs typeface="Times New Roman"/>
              </a:rPr>
              <a:t> </a:t>
            </a:r>
            <a:r>
              <a:rPr sz="2200" kern="0" spc="-25" dirty="0">
                <a:solidFill>
                  <a:sysClr val="windowText" lastClr="000000"/>
                </a:solidFill>
                <a:latin typeface="Times New Roman"/>
                <a:cs typeface="Times New Roman"/>
              </a:rPr>
              <a:t>K.</a:t>
            </a:r>
            <a:endParaRPr sz="2200" kern="0">
              <a:solidFill>
                <a:sysClr val="windowText" lastClr="000000"/>
              </a:solidFill>
              <a:latin typeface="Times New Roman"/>
              <a:cs typeface="Times New Roman"/>
            </a:endParaRPr>
          </a:p>
        </p:txBody>
      </p:sp>
      <p:sp>
        <p:nvSpPr>
          <p:cNvPr id="54" name="object 54"/>
          <p:cNvSpPr txBox="1"/>
          <p:nvPr/>
        </p:nvSpPr>
        <p:spPr>
          <a:xfrm>
            <a:off x="7728794" y="3607308"/>
            <a:ext cx="1164922" cy="351378"/>
          </a:xfrm>
          <a:prstGeom prst="rect">
            <a:avLst/>
          </a:prstGeom>
        </p:spPr>
        <p:txBody>
          <a:bodyPr vert="horz" wrap="square" lIns="0" tIns="12700" rIns="0" bIns="0" rtlCol="0">
            <a:spAutoFit/>
          </a:bodyPr>
          <a:lstStyle/>
          <a:p>
            <a:pPr marL="38100">
              <a:spcBef>
                <a:spcPts val="100"/>
              </a:spcBef>
            </a:pPr>
            <a:r>
              <a:rPr sz="2200" kern="0" dirty="0">
                <a:solidFill>
                  <a:sysClr val="windowText" lastClr="000000"/>
                </a:solidFill>
                <a:latin typeface="Times New Roman"/>
                <a:cs typeface="Times New Roman"/>
              </a:rPr>
              <a:t>∑</a:t>
            </a:r>
            <a:r>
              <a:rPr sz="2200" kern="0" spc="20" dirty="0">
                <a:solidFill>
                  <a:sysClr val="windowText" lastClr="000000"/>
                </a:solidFill>
                <a:latin typeface="Times New Roman"/>
                <a:cs typeface="Times New Roman"/>
              </a:rPr>
              <a:t> </a:t>
            </a:r>
            <a:r>
              <a:rPr sz="2200" kern="0" dirty="0">
                <a:solidFill>
                  <a:sysClr val="windowText" lastClr="000000"/>
                </a:solidFill>
                <a:latin typeface="Cambria Math"/>
                <a:cs typeface="Cambria Math"/>
              </a:rPr>
              <a:t>M</a:t>
            </a:r>
            <a:r>
              <a:rPr sz="2400" kern="0" baseline="-15625" dirty="0">
                <a:solidFill>
                  <a:sysClr val="windowText" lastClr="000000"/>
                </a:solidFill>
                <a:latin typeface="Cambria Math"/>
                <a:cs typeface="Cambria Math"/>
              </a:rPr>
              <a:t>A</a:t>
            </a:r>
            <a:r>
              <a:rPr sz="2400" kern="0" spc="494" baseline="-15625" dirty="0">
                <a:solidFill>
                  <a:sysClr val="windowText" lastClr="000000"/>
                </a:solidFill>
                <a:latin typeface="Cambria Math"/>
                <a:cs typeface="Cambria Math"/>
              </a:rPr>
              <a:t> </a:t>
            </a:r>
            <a:r>
              <a:rPr sz="2200" kern="0" dirty="0">
                <a:solidFill>
                  <a:sysClr val="windowText" lastClr="000000"/>
                </a:solidFill>
                <a:latin typeface="Times New Roman"/>
                <a:cs typeface="Times New Roman"/>
              </a:rPr>
              <a:t>=</a:t>
            </a:r>
            <a:r>
              <a:rPr sz="2200" kern="0" spc="25" dirty="0">
                <a:solidFill>
                  <a:sysClr val="windowText" lastClr="000000"/>
                </a:solidFill>
                <a:latin typeface="Times New Roman"/>
                <a:cs typeface="Times New Roman"/>
              </a:rPr>
              <a:t> </a:t>
            </a:r>
            <a:r>
              <a:rPr sz="2200" kern="0" spc="-50" dirty="0">
                <a:solidFill>
                  <a:sysClr val="windowText" lastClr="000000"/>
                </a:solidFill>
                <a:latin typeface="Times New Roman"/>
                <a:cs typeface="Times New Roman"/>
              </a:rPr>
              <a:t>0</a:t>
            </a:r>
            <a:endParaRPr sz="2200" kern="0">
              <a:solidFill>
                <a:sysClr val="windowText" lastClr="000000"/>
              </a:solidFill>
              <a:latin typeface="Times New Roman"/>
              <a:cs typeface="Times New Roman"/>
            </a:endParaRPr>
          </a:p>
        </p:txBody>
      </p:sp>
      <p:sp>
        <p:nvSpPr>
          <p:cNvPr id="55" name="object 55"/>
          <p:cNvSpPr/>
          <p:nvPr/>
        </p:nvSpPr>
        <p:spPr>
          <a:xfrm>
            <a:off x="9020306" y="4366514"/>
            <a:ext cx="128870" cy="20320"/>
          </a:xfrm>
          <a:custGeom>
            <a:avLst/>
            <a:gdLst/>
            <a:ahLst/>
            <a:cxnLst/>
            <a:rect l="l" t="t" r="r" b="b"/>
            <a:pathLst>
              <a:path w="128904" h="20320">
                <a:moveTo>
                  <a:pt x="128777" y="0"/>
                </a:moveTo>
                <a:lnTo>
                  <a:pt x="0" y="0"/>
                </a:lnTo>
                <a:lnTo>
                  <a:pt x="0" y="19812"/>
                </a:lnTo>
                <a:lnTo>
                  <a:pt x="128777" y="19812"/>
                </a:lnTo>
                <a:lnTo>
                  <a:pt x="128777" y="0"/>
                </a:lnTo>
                <a:close/>
              </a:path>
            </a:pathLst>
          </a:custGeom>
          <a:solidFill>
            <a:srgbClr val="000000"/>
          </a:solidFill>
        </p:spPr>
        <p:txBody>
          <a:bodyPr wrap="square" lIns="0" tIns="0" rIns="0" bIns="0" rtlCol="0"/>
          <a:lstStyle/>
          <a:p>
            <a:endParaRPr kern="0">
              <a:solidFill>
                <a:sysClr val="windowText" lastClr="000000"/>
              </a:solidFill>
            </a:endParaRPr>
          </a:p>
        </p:txBody>
      </p:sp>
      <p:sp>
        <p:nvSpPr>
          <p:cNvPr id="56" name="object 56"/>
          <p:cNvSpPr txBox="1"/>
          <p:nvPr/>
        </p:nvSpPr>
        <p:spPr>
          <a:xfrm>
            <a:off x="9008143" y="4381801"/>
            <a:ext cx="154265" cy="292735"/>
          </a:xfrm>
          <a:prstGeom prst="rect">
            <a:avLst/>
          </a:prstGeom>
        </p:spPr>
        <p:txBody>
          <a:bodyPr vert="horz" wrap="square" lIns="0" tIns="12700" rIns="0" bIns="0" rtlCol="0">
            <a:spAutoFit/>
          </a:bodyPr>
          <a:lstStyle/>
          <a:p>
            <a:pPr marL="12700">
              <a:spcBef>
                <a:spcPts val="100"/>
              </a:spcBef>
            </a:pPr>
            <a:r>
              <a:rPr sz="1750" kern="0" spc="-50" dirty="0">
                <a:solidFill>
                  <a:sysClr val="windowText" lastClr="000000"/>
                </a:solidFill>
                <a:latin typeface="Cambria Math"/>
                <a:cs typeface="Cambria Math"/>
              </a:rPr>
              <a:t>2</a:t>
            </a:r>
            <a:endParaRPr sz="1750" kern="0">
              <a:solidFill>
                <a:sysClr val="windowText" lastClr="000000"/>
              </a:solidFill>
              <a:latin typeface="Cambria Math"/>
              <a:cs typeface="Cambria Math"/>
            </a:endParaRPr>
          </a:p>
        </p:txBody>
      </p:sp>
      <p:sp>
        <p:nvSpPr>
          <p:cNvPr id="57" name="object 57"/>
          <p:cNvSpPr txBox="1"/>
          <p:nvPr/>
        </p:nvSpPr>
        <p:spPr>
          <a:xfrm>
            <a:off x="9678022" y="4304029"/>
            <a:ext cx="160613" cy="259686"/>
          </a:xfrm>
          <a:prstGeom prst="rect">
            <a:avLst/>
          </a:prstGeom>
        </p:spPr>
        <p:txBody>
          <a:bodyPr vert="horz" wrap="square" lIns="0" tIns="13335" rIns="0" bIns="0" rtlCol="0">
            <a:spAutoFit/>
          </a:bodyPr>
          <a:lstStyle/>
          <a:p>
            <a:pPr marL="12700">
              <a:spcBef>
                <a:spcPts val="105"/>
              </a:spcBef>
            </a:pPr>
            <a:r>
              <a:rPr sz="1600" kern="0" dirty="0">
                <a:solidFill>
                  <a:srgbClr val="404040"/>
                </a:solidFill>
                <a:latin typeface="Cambria Math"/>
                <a:cs typeface="Cambria Math"/>
              </a:rPr>
              <a:t>𝐴</a:t>
            </a:r>
            <a:endParaRPr sz="1600" kern="0">
              <a:solidFill>
                <a:sysClr val="windowText" lastClr="000000"/>
              </a:solidFill>
              <a:latin typeface="Cambria Math"/>
              <a:cs typeface="Cambria Math"/>
            </a:endParaRPr>
          </a:p>
        </p:txBody>
      </p:sp>
      <p:sp>
        <p:nvSpPr>
          <p:cNvPr id="58" name="object 58"/>
          <p:cNvSpPr txBox="1"/>
          <p:nvPr/>
        </p:nvSpPr>
        <p:spPr>
          <a:xfrm>
            <a:off x="7716099" y="4171465"/>
            <a:ext cx="2599014" cy="351378"/>
          </a:xfrm>
          <a:prstGeom prst="rect">
            <a:avLst/>
          </a:prstGeom>
        </p:spPr>
        <p:txBody>
          <a:bodyPr vert="horz" wrap="square" lIns="0" tIns="12700" rIns="0" bIns="0" rtlCol="0">
            <a:spAutoFit/>
          </a:bodyPr>
          <a:lstStyle/>
          <a:p>
            <a:pPr marL="50800">
              <a:spcBef>
                <a:spcPts val="100"/>
              </a:spcBef>
              <a:tabLst>
                <a:tab pos="2193925" algn="l"/>
              </a:tabLst>
            </a:pPr>
            <a:r>
              <a:rPr sz="2200" kern="0" dirty="0">
                <a:solidFill>
                  <a:sysClr val="windowText" lastClr="000000"/>
                </a:solidFill>
                <a:latin typeface="Times New Roman"/>
                <a:cs typeface="Times New Roman"/>
              </a:rPr>
              <a:t>=&gt;</a:t>
            </a:r>
            <a:r>
              <a:rPr sz="2200" kern="0" spc="-1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w</a:t>
            </a:r>
            <a:r>
              <a:rPr sz="2200" kern="0" dirty="0">
                <a:solidFill>
                  <a:sysClr val="windowText" lastClr="000000"/>
                </a:solidFill>
                <a:latin typeface="Cambria Math"/>
                <a:cs typeface="Cambria Math"/>
              </a:rPr>
              <a:t>l</a:t>
            </a:r>
            <a:r>
              <a:rPr sz="2200" kern="0" spc="-5" dirty="0">
                <a:solidFill>
                  <a:sysClr val="windowText" lastClr="000000"/>
                </a:solidFill>
                <a:latin typeface="Cambria Math"/>
                <a:cs typeface="Cambria Math"/>
              </a:rPr>
              <a:t> </a:t>
            </a:r>
            <a:r>
              <a:rPr sz="2200" kern="0" dirty="0">
                <a:solidFill>
                  <a:sysClr val="windowText" lastClr="000000"/>
                </a:solidFill>
                <a:latin typeface="Times New Roman"/>
                <a:cs typeface="Times New Roman"/>
              </a:rPr>
              <a:t>(5 +</a:t>
            </a:r>
            <a:r>
              <a:rPr sz="2200" kern="0" spc="155" dirty="0">
                <a:solidFill>
                  <a:sysClr val="windowText" lastClr="000000"/>
                </a:solidFill>
                <a:latin typeface="Times New Roman"/>
                <a:cs typeface="Times New Roman"/>
              </a:rPr>
              <a:t> </a:t>
            </a:r>
            <a:r>
              <a:rPr sz="2625" kern="0" spc="209" baseline="44444" dirty="0">
                <a:solidFill>
                  <a:sysClr val="windowText" lastClr="000000"/>
                </a:solidFill>
                <a:latin typeface="Cambria Math"/>
                <a:cs typeface="Cambria Math"/>
              </a:rPr>
              <a:t>𝑙</a:t>
            </a:r>
            <a:r>
              <a:rPr sz="2200" kern="0" spc="140" dirty="0">
                <a:solidFill>
                  <a:sysClr val="windowText" lastClr="000000"/>
                </a:solidFill>
                <a:latin typeface="Times New Roman"/>
                <a:cs typeface="Times New Roman"/>
              </a:rPr>
              <a:t>)</a:t>
            </a:r>
            <a:r>
              <a:rPr sz="2200" kern="0" spc="-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 </a:t>
            </a:r>
            <a:r>
              <a:rPr sz="2200" kern="0" spc="-50" dirty="0">
                <a:solidFill>
                  <a:srgbClr val="404040"/>
                </a:solidFill>
                <a:latin typeface="Cambria Math"/>
                <a:cs typeface="Cambria Math"/>
              </a:rPr>
              <a:t>M</a:t>
            </a:r>
            <a:r>
              <a:rPr sz="2200" kern="0" dirty="0">
                <a:solidFill>
                  <a:srgbClr val="404040"/>
                </a:solidFill>
                <a:latin typeface="Cambria Math"/>
                <a:cs typeface="Cambria Math"/>
              </a:rPr>
              <a:t>	</a:t>
            </a:r>
            <a:r>
              <a:rPr sz="2200" kern="0" dirty="0">
                <a:solidFill>
                  <a:sysClr val="windowText" lastClr="000000"/>
                </a:solidFill>
                <a:latin typeface="Times New Roman"/>
                <a:cs typeface="Times New Roman"/>
              </a:rPr>
              <a:t>=</a:t>
            </a:r>
            <a:r>
              <a:rPr sz="2200" kern="0" spc="-15" dirty="0">
                <a:solidFill>
                  <a:sysClr val="windowText" lastClr="000000"/>
                </a:solidFill>
                <a:latin typeface="Times New Roman"/>
                <a:cs typeface="Times New Roman"/>
              </a:rPr>
              <a:t> </a:t>
            </a:r>
            <a:r>
              <a:rPr sz="2200" kern="0" spc="-50" dirty="0">
                <a:solidFill>
                  <a:sysClr val="windowText" lastClr="000000"/>
                </a:solidFill>
                <a:latin typeface="Times New Roman"/>
                <a:cs typeface="Times New Roman"/>
              </a:rPr>
              <a:t>0</a:t>
            </a:r>
            <a:endParaRPr sz="2200" kern="0">
              <a:solidFill>
                <a:sysClr val="windowText" lastClr="000000"/>
              </a:solidFill>
              <a:latin typeface="Times New Roman"/>
              <a:cs typeface="Times New Roman"/>
            </a:endParaRPr>
          </a:p>
        </p:txBody>
      </p:sp>
      <p:sp>
        <p:nvSpPr>
          <p:cNvPr id="59" name="object 59"/>
          <p:cNvSpPr txBox="1"/>
          <p:nvPr/>
        </p:nvSpPr>
        <p:spPr>
          <a:xfrm>
            <a:off x="8352234" y="4954016"/>
            <a:ext cx="160613" cy="259686"/>
          </a:xfrm>
          <a:prstGeom prst="rect">
            <a:avLst/>
          </a:prstGeom>
        </p:spPr>
        <p:txBody>
          <a:bodyPr vert="horz" wrap="square" lIns="0" tIns="13335" rIns="0" bIns="0" rtlCol="0">
            <a:spAutoFit/>
          </a:bodyPr>
          <a:lstStyle/>
          <a:p>
            <a:pPr marL="12700">
              <a:spcBef>
                <a:spcPts val="105"/>
              </a:spcBef>
            </a:pPr>
            <a:r>
              <a:rPr sz="1600" kern="0" dirty="0">
                <a:solidFill>
                  <a:srgbClr val="404040"/>
                </a:solidFill>
                <a:latin typeface="Cambria Math"/>
                <a:cs typeface="Cambria Math"/>
              </a:rPr>
              <a:t>𝐴</a:t>
            </a:r>
            <a:endParaRPr sz="1600" kern="0">
              <a:solidFill>
                <a:sysClr val="windowText" lastClr="000000"/>
              </a:solidFill>
              <a:latin typeface="Cambria Math"/>
              <a:cs typeface="Cambria Math"/>
            </a:endParaRPr>
          </a:p>
        </p:txBody>
      </p:sp>
      <p:sp>
        <p:nvSpPr>
          <p:cNvPr id="60" name="object 60"/>
          <p:cNvSpPr/>
          <p:nvPr/>
        </p:nvSpPr>
        <p:spPr>
          <a:xfrm>
            <a:off x="9899423" y="5016500"/>
            <a:ext cx="128870" cy="20320"/>
          </a:xfrm>
          <a:custGeom>
            <a:avLst/>
            <a:gdLst/>
            <a:ahLst/>
            <a:cxnLst/>
            <a:rect l="l" t="t" r="r" b="b"/>
            <a:pathLst>
              <a:path w="128904" h="20320">
                <a:moveTo>
                  <a:pt x="128777" y="0"/>
                </a:moveTo>
                <a:lnTo>
                  <a:pt x="0" y="0"/>
                </a:lnTo>
                <a:lnTo>
                  <a:pt x="0" y="19812"/>
                </a:lnTo>
                <a:lnTo>
                  <a:pt x="128777" y="19812"/>
                </a:lnTo>
                <a:lnTo>
                  <a:pt x="128777" y="0"/>
                </a:lnTo>
                <a:close/>
              </a:path>
            </a:pathLst>
          </a:custGeom>
          <a:solidFill>
            <a:srgbClr val="000000"/>
          </a:solidFill>
        </p:spPr>
        <p:txBody>
          <a:bodyPr wrap="square" lIns="0" tIns="0" rIns="0" bIns="0" rtlCol="0"/>
          <a:lstStyle/>
          <a:p>
            <a:endParaRPr kern="0">
              <a:solidFill>
                <a:sysClr val="windowText" lastClr="000000"/>
              </a:solidFill>
            </a:endParaRPr>
          </a:p>
        </p:txBody>
      </p:sp>
      <p:sp>
        <p:nvSpPr>
          <p:cNvPr id="61" name="object 61"/>
          <p:cNvSpPr txBox="1"/>
          <p:nvPr/>
        </p:nvSpPr>
        <p:spPr>
          <a:xfrm>
            <a:off x="9887517" y="5031788"/>
            <a:ext cx="154265" cy="292735"/>
          </a:xfrm>
          <a:prstGeom prst="rect">
            <a:avLst/>
          </a:prstGeom>
        </p:spPr>
        <p:txBody>
          <a:bodyPr vert="horz" wrap="square" lIns="0" tIns="12700" rIns="0" bIns="0" rtlCol="0">
            <a:spAutoFit/>
          </a:bodyPr>
          <a:lstStyle/>
          <a:p>
            <a:pPr marL="12700">
              <a:spcBef>
                <a:spcPts val="100"/>
              </a:spcBef>
            </a:pPr>
            <a:r>
              <a:rPr sz="1750" kern="0" spc="-50" dirty="0">
                <a:solidFill>
                  <a:sysClr val="windowText" lastClr="000000"/>
                </a:solidFill>
                <a:latin typeface="Cambria Math"/>
                <a:cs typeface="Cambria Math"/>
              </a:rPr>
              <a:t>2</a:t>
            </a:r>
            <a:endParaRPr sz="1750" kern="0">
              <a:solidFill>
                <a:sysClr val="windowText" lastClr="000000"/>
              </a:solidFill>
              <a:latin typeface="Cambria Math"/>
              <a:cs typeface="Cambria Math"/>
            </a:endParaRPr>
          </a:p>
        </p:txBody>
      </p:sp>
      <p:sp>
        <p:nvSpPr>
          <p:cNvPr id="62" name="object 62"/>
          <p:cNvSpPr txBox="1"/>
          <p:nvPr/>
        </p:nvSpPr>
        <p:spPr>
          <a:xfrm>
            <a:off x="7728824" y="4821432"/>
            <a:ext cx="3882649" cy="351378"/>
          </a:xfrm>
          <a:prstGeom prst="rect">
            <a:avLst/>
          </a:prstGeom>
        </p:spPr>
        <p:txBody>
          <a:bodyPr vert="horz" wrap="square" lIns="0" tIns="12700" rIns="0" bIns="0" rtlCol="0">
            <a:spAutoFit/>
          </a:bodyPr>
          <a:lstStyle/>
          <a:p>
            <a:pPr marL="38100">
              <a:spcBef>
                <a:spcPts val="100"/>
              </a:spcBef>
              <a:tabLst>
                <a:tab pos="855344" algn="l"/>
              </a:tabLst>
            </a:pPr>
            <a:r>
              <a:rPr sz="2200" kern="0" dirty="0">
                <a:solidFill>
                  <a:sysClr val="windowText" lastClr="000000"/>
                </a:solidFill>
                <a:latin typeface="Times New Roman"/>
                <a:cs typeface="Times New Roman"/>
              </a:rPr>
              <a:t>=&gt;</a:t>
            </a:r>
            <a:r>
              <a:rPr sz="2200" kern="0" spc="-10" dirty="0">
                <a:solidFill>
                  <a:sysClr val="windowText" lastClr="000000"/>
                </a:solidFill>
                <a:latin typeface="Times New Roman"/>
                <a:cs typeface="Times New Roman"/>
              </a:rPr>
              <a:t> </a:t>
            </a:r>
            <a:r>
              <a:rPr sz="2200" kern="0" spc="-50" dirty="0">
                <a:solidFill>
                  <a:srgbClr val="404040"/>
                </a:solidFill>
                <a:latin typeface="Cambria Math"/>
                <a:cs typeface="Cambria Math"/>
              </a:rPr>
              <a:t>M</a:t>
            </a:r>
            <a:r>
              <a:rPr sz="2200" kern="0" dirty="0">
                <a:solidFill>
                  <a:srgbClr val="404040"/>
                </a:solidFill>
                <a:latin typeface="Cambria Math"/>
                <a:cs typeface="Cambria Math"/>
              </a:rPr>
              <a:t>	</a:t>
            </a:r>
            <a:r>
              <a:rPr sz="2200" kern="0" dirty="0">
                <a:solidFill>
                  <a:sysClr val="windowText" lastClr="000000"/>
                </a:solidFill>
                <a:latin typeface="Times New Roman"/>
                <a:cs typeface="Times New Roman"/>
              </a:rPr>
              <a:t>=3</a:t>
            </a:r>
            <a:r>
              <a:rPr sz="2200" kern="0" spc="-2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x</a:t>
            </a:r>
            <a:r>
              <a:rPr sz="2200" kern="0" spc="-1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5</a:t>
            </a:r>
            <a:r>
              <a:rPr sz="2200" kern="0" spc="-1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(5</a:t>
            </a:r>
            <a:r>
              <a:rPr sz="2200" kern="0" spc="-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a:t>
            </a:r>
            <a:r>
              <a:rPr sz="2200" kern="0" spc="-15" dirty="0">
                <a:solidFill>
                  <a:sysClr val="windowText" lastClr="000000"/>
                </a:solidFill>
                <a:latin typeface="Times New Roman"/>
                <a:cs typeface="Times New Roman"/>
              </a:rPr>
              <a:t> </a:t>
            </a:r>
            <a:r>
              <a:rPr sz="2625" kern="0" baseline="44444" dirty="0">
                <a:solidFill>
                  <a:sysClr val="windowText" lastClr="000000"/>
                </a:solidFill>
                <a:latin typeface="Cambria Math"/>
                <a:cs typeface="Cambria Math"/>
              </a:rPr>
              <a:t>5</a:t>
            </a:r>
            <a:r>
              <a:rPr sz="2200" kern="0" dirty="0">
                <a:solidFill>
                  <a:sysClr val="windowText" lastClr="000000"/>
                </a:solidFill>
                <a:latin typeface="Times New Roman"/>
                <a:cs typeface="Times New Roman"/>
              </a:rPr>
              <a:t>)=</a:t>
            </a:r>
            <a:r>
              <a:rPr sz="2200" kern="0" spc="-10"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112.5</a:t>
            </a:r>
            <a:r>
              <a:rPr sz="2200" kern="0" spc="-25" dirty="0">
                <a:solidFill>
                  <a:sysClr val="windowText" lastClr="000000"/>
                </a:solidFill>
                <a:latin typeface="Times New Roman"/>
                <a:cs typeface="Times New Roman"/>
              </a:rPr>
              <a:t> </a:t>
            </a:r>
            <a:r>
              <a:rPr sz="2200" kern="0" spc="-10" dirty="0">
                <a:solidFill>
                  <a:sysClr val="windowText" lastClr="000000"/>
                </a:solidFill>
                <a:latin typeface="Times New Roman"/>
                <a:cs typeface="Times New Roman"/>
              </a:rPr>
              <a:t>K-</a:t>
            </a:r>
            <a:r>
              <a:rPr sz="2200" kern="0" spc="-25" dirty="0">
                <a:solidFill>
                  <a:sysClr val="windowText" lastClr="000000"/>
                </a:solidFill>
                <a:latin typeface="Times New Roman"/>
                <a:cs typeface="Times New Roman"/>
              </a:rPr>
              <a:t>ft.</a:t>
            </a:r>
            <a:endParaRPr sz="2200" kern="0">
              <a:solidFill>
                <a:sysClr val="windowText" lastClr="000000"/>
              </a:solidFill>
              <a:latin typeface="Times New Roman"/>
              <a:cs typeface="Times New Roman"/>
            </a:endParaRPr>
          </a:p>
        </p:txBody>
      </p:sp>
      <p:sp>
        <p:nvSpPr>
          <p:cNvPr id="63" name="object 63"/>
          <p:cNvSpPr/>
          <p:nvPr/>
        </p:nvSpPr>
        <p:spPr>
          <a:xfrm>
            <a:off x="3186708" y="2937510"/>
            <a:ext cx="1397907" cy="364490"/>
          </a:xfrm>
          <a:custGeom>
            <a:avLst/>
            <a:gdLst/>
            <a:ahLst/>
            <a:cxnLst/>
            <a:rect l="l" t="t" r="r" b="b"/>
            <a:pathLst>
              <a:path w="1398270" h="364489">
                <a:moveTo>
                  <a:pt x="1398269" y="0"/>
                </a:moveTo>
                <a:lnTo>
                  <a:pt x="0" y="0"/>
                </a:lnTo>
                <a:lnTo>
                  <a:pt x="1398269" y="364236"/>
                </a:lnTo>
                <a:lnTo>
                  <a:pt x="1398269" y="0"/>
                </a:lnTo>
                <a:close/>
              </a:path>
            </a:pathLst>
          </a:custGeom>
          <a:solidFill>
            <a:srgbClr val="6F2F9F"/>
          </a:solidFill>
        </p:spPr>
        <p:txBody>
          <a:bodyPr wrap="square" lIns="0" tIns="0" rIns="0" bIns="0" rtlCol="0"/>
          <a:lstStyle/>
          <a:p>
            <a:endParaRPr kern="0">
              <a:solidFill>
                <a:sysClr val="windowText" lastClr="000000"/>
              </a:solidFill>
            </a:endParaRPr>
          </a:p>
        </p:txBody>
      </p:sp>
      <p:graphicFrame>
        <p:nvGraphicFramePr>
          <p:cNvPr id="64" name="object 64"/>
          <p:cNvGraphicFramePr>
            <a:graphicFrameLocks noGrp="1"/>
          </p:cNvGraphicFramePr>
          <p:nvPr/>
        </p:nvGraphicFramePr>
        <p:xfrm>
          <a:off x="3194327" y="2534030"/>
          <a:ext cx="2667573" cy="3533774"/>
        </p:xfrm>
        <a:graphic>
          <a:graphicData uri="http://schemas.openxmlformats.org/drawingml/2006/table">
            <a:tbl>
              <a:tblPr firstRow="1" bandRow="1">
                <a:tableStyleId>{2D5ABB26-0587-4C30-8999-92F81FD0307C}</a:tableStyleId>
              </a:tblPr>
              <a:tblGrid>
                <a:gridCol w="892577">
                  <a:extLst>
                    <a:ext uri="{9D8B030D-6E8A-4147-A177-3AD203B41FA5}">
                      <a16:colId xmlns:a16="http://schemas.microsoft.com/office/drawing/2014/main" val="20000"/>
                    </a:ext>
                  </a:extLst>
                </a:gridCol>
                <a:gridCol w="538340">
                  <a:extLst>
                    <a:ext uri="{9D8B030D-6E8A-4147-A177-3AD203B41FA5}">
                      <a16:colId xmlns:a16="http://schemas.microsoft.com/office/drawing/2014/main" val="20001"/>
                    </a:ext>
                  </a:extLst>
                </a:gridCol>
                <a:gridCol w="520564">
                  <a:extLst>
                    <a:ext uri="{9D8B030D-6E8A-4147-A177-3AD203B41FA5}">
                      <a16:colId xmlns:a16="http://schemas.microsoft.com/office/drawing/2014/main" val="20002"/>
                    </a:ext>
                  </a:extLst>
                </a:gridCol>
                <a:gridCol w="716092">
                  <a:extLst>
                    <a:ext uri="{9D8B030D-6E8A-4147-A177-3AD203B41FA5}">
                      <a16:colId xmlns:a16="http://schemas.microsoft.com/office/drawing/2014/main" val="20003"/>
                    </a:ext>
                  </a:extLst>
                </a:gridCol>
              </a:tblGrid>
              <a:tr h="397510">
                <a:tc gridSpan="2">
                  <a:txBody>
                    <a:bodyPr/>
                    <a:lstStyle/>
                    <a:p>
                      <a:pPr marR="67310">
                        <a:lnSpc>
                          <a:spcPct val="100000"/>
                        </a:lnSpc>
                      </a:pPr>
                      <a:endParaRPr sz="1900">
                        <a:latin typeface="Times New Roman"/>
                        <a:cs typeface="Times New Roman"/>
                      </a:endParaRPr>
                    </a:p>
                  </a:txBody>
                  <a:tcPr marL="0" marR="0" marT="0" marB="0">
                    <a:lnL w="12700">
                      <a:solidFill>
                        <a:srgbClr val="E64722"/>
                      </a:solidFill>
                      <a:prstDash val="sysDash"/>
                    </a:lnL>
                    <a:lnR w="12700">
                      <a:solidFill>
                        <a:srgbClr val="E64722"/>
                      </a:solidFill>
                      <a:prstDash val="sysDash"/>
                    </a:lnR>
                    <a:lnB w="28575">
                      <a:solidFill>
                        <a:srgbClr val="6F2F9F"/>
                      </a:solidFill>
                      <a:prstDash val="solid"/>
                    </a:lnB>
                  </a:tcPr>
                </a:tc>
                <a:tc hMerge="1">
                  <a:txBody>
                    <a:bodyPr/>
                    <a:lstStyle/>
                    <a:p>
                      <a:endParaRPr/>
                    </a:p>
                  </a:txBody>
                  <a:tcPr marL="0" marR="0" marT="0" marB="0"/>
                </a:tc>
                <a:tc gridSpan="2">
                  <a:txBody>
                    <a:bodyPr/>
                    <a:lstStyle/>
                    <a:p>
                      <a:pPr marR="39370">
                        <a:lnSpc>
                          <a:spcPct val="100000"/>
                        </a:lnSpc>
                      </a:pPr>
                      <a:endParaRPr sz="1900">
                        <a:latin typeface="Times New Roman"/>
                        <a:cs typeface="Times New Roman"/>
                      </a:endParaRPr>
                    </a:p>
                  </a:txBody>
                  <a:tcPr marL="0" marR="0" marT="0" marB="0">
                    <a:lnL w="12700">
                      <a:solidFill>
                        <a:srgbClr val="E64722"/>
                      </a:solidFill>
                      <a:prstDash val="sysDash"/>
                    </a:lnL>
                    <a:lnR w="12700">
                      <a:solidFill>
                        <a:srgbClr val="E64722"/>
                      </a:solidFill>
                      <a:prstDash val="sysDash"/>
                    </a:lnR>
                    <a:lnB w="28575">
                      <a:solidFill>
                        <a:srgbClr val="6F2F9F"/>
                      </a:solidFill>
                      <a:prstDash val="solid"/>
                    </a:lnB>
                  </a:tcPr>
                </a:tc>
                <a:tc hMerge="1">
                  <a:txBody>
                    <a:bodyPr/>
                    <a:lstStyle/>
                    <a:p>
                      <a:endParaRPr/>
                    </a:p>
                  </a:txBody>
                  <a:tcPr marL="0" marR="0" marT="0" marB="0"/>
                </a:tc>
                <a:extLst>
                  <a:ext uri="{0D108BD9-81ED-4DB2-BD59-A6C34878D82A}">
                    <a16:rowId xmlns:a16="http://schemas.microsoft.com/office/drawing/2014/main" val="10000"/>
                  </a:ext>
                </a:extLst>
              </a:tr>
              <a:tr h="720725">
                <a:tc gridSpan="2">
                  <a:txBody>
                    <a:bodyPr/>
                    <a:lstStyle/>
                    <a:p>
                      <a:pPr marL="77470" marR="67310">
                        <a:lnSpc>
                          <a:spcPts val="1970"/>
                        </a:lnSpc>
                        <a:spcBef>
                          <a:spcPts val="1150"/>
                        </a:spcBef>
                      </a:pPr>
                      <a:r>
                        <a:rPr sz="1800" dirty="0">
                          <a:latin typeface="Cambria Math"/>
                          <a:cs typeface="Cambria Math"/>
                        </a:rPr>
                        <a:t>1</a:t>
                      </a:r>
                      <a:r>
                        <a:rPr sz="1950" baseline="27777" dirty="0">
                          <a:latin typeface="Cambria Math"/>
                          <a:cs typeface="Cambria Math"/>
                        </a:rPr>
                        <a:t>0</a:t>
                      </a:r>
                      <a:r>
                        <a:rPr sz="1950" spc="375" baseline="27777" dirty="0">
                          <a:latin typeface="Cambria Math"/>
                          <a:cs typeface="Cambria Math"/>
                        </a:rPr>
                        <a:t> </a:t>
                      </a:r>
                      <a:r>
                        <a:rPr sz="1800" spc="-20" dirty="0">
                          <a:latin typeface="Times New Roman"/>
                          <a:cs typeface="Times New Roman"/>
                        </a:rPr>
                        <a:t>Curve</a:t>
                      </a:r>
                      <a:endParaRPr sz="1800">
                        <a:latin typeface="Times New Roman"/>
                        <a:cs typeface="Times New Roman"/>
                      </a:endParaRPr>
                    </a:p>
                    <a:p>
                      <a:pPr marL="1113155" marR="67310">
                        <a:lnSpc>
                          <a:spcPts val="1970"/>
                        </a:lnSpc>
                      </a:pPr>
                      <a:r>
                        <a:rPr sz="1800" spc="-25" dirty="0">
                          <a:latin typeface="Times New Roman"/>
                          <a:cs typeface="Times New Roman"/>
                        </a:rPr>
                        <a:t>15</a:t>
                      </a:r>
                      <a:endParaRPr sz="1800">
                        <a:latin typeface="Times New Roman"/>
                        <a:cs typeface="Times New Roman"/>
                      </a:endParaRPr>
                    </a:p>
                  </a:txBody>
                  <a:tcPr marL="0" marR="0" marT="146050" marB="0">
                    <a:lnL w="12700">
                      <a:solidFill>
                        <a:srgbClr val="E64722"/>
                      </a:solidFill>
                      <a:prstDash val="sysDash"/>
                    </a:lnL>
                    <a:lnR w="12700">
                      <a:solidFill>
                        <a:srgbClr val="E64722"/>
                      </a:solidFill>
                      <a:prstDash val="sysDash"/>
                    </a:lnR>
                    <a:lnT w="28575">
                      <a:solidFill>
                        <a:srgbClr val="6F2F9F"/>
                      </a:solidFill>
                      <a:prstDash val="solid"/>
                    </a:lnT>
                  </a:tcPr>
                </a:tc>
                <a:tc hMerge="1">
                  <a:txBody>
                    <a:bodyPr/>
                    <a:lstStyle/>
                    <a:p>
                      <a:endParaRPr/>
                    </a:p>
                  </a:txBody>
                  <a:tcPr marL="0" marR="0" marT="0" marB="0"/>
                </a:tc>
                <a:tc gridSpan="2">
                  <a:txBody>
                    <a:bodyPr/>
                    <a:lstStyle/>
                    <a:p>
                      <a:pPr marR="39370">
                        <a:lnSpc>
                          <a:spcPct val="100000"/>
                        </a:lnSpc>
                        <a:spcBef>
                          <a:spcPts val="860"/>
                        </a:spcBef>
                      </a:pPr>
                      <a:endParaRPr sz="1800">
                        <a:latin typeface="Times New Roman"/>
                        <a:cs typeface="Times New Roman"/>
                      </a:endParaRPr>
                    </a:p>
                    <a:p>
                      <a:pPr marL="40640" marR="39370">
                        <a:lnSpc>
                          <a:spcPct val="100000"/>
                        </a:lnSpc>
                      </a:pPr>
                      <a:r>
                        <a:rPr sz="1800" spc="-50" dirty="0">
                          <a:latin typeface="Times New Roman"/>
                          <a:cs typeface="Times New Roman"/>
                        </a:rPr>
                        <a:t>K</a:t>
                      </a:r>
                      <a:endParaRPr sz="1800">
                        <a:latin typeface="Times New Roman"/>
                        <a:cs typeface="Times New Roman"/>
                      </a:endParaRPr>
                    </a:p>
                  </a:txBody>
                  <a:tcPr marL="0" marR="0" marT="109220" marB="0">
                    <a:lnL w="12700">
                      <a:solidFill>
                        <a:srgbClr val="E64722"/>
                      </a:solidFill>
                      <a:prstDash val="sysDash"/>
                    </a:lnL>
                    <a:lnR w="12700">
                      <a:solidFill>
                        <a:srgbClr val="E64722"/>
                      </a:solidFill>
                      <a:prstDash val="sysDash"/>
                    </a:lnR>
                    <a:lnT w="28575">
                      <a:solidFill>
                        <a:srgbClr val="6F2F9F"/>
                      </a:solidFill>
                      <a:prstDash val="solid"/>
                    </a:lnT>
                  </a:tcPr>
                </a:tc>
                <a:tc hMerge="1">
                  <a:txBody>
                    <a:bodyPr/>
                    <a:lstStyle/>
                    <a:p>
                      <a:endParaRPr/>
                    </a:p>
                  </a:txBody>
                  <a:tcPr marL="0" marR="0" marT="0" marB="0"/>
                </a:tc>
                <a:extLst>
                  <a:ext uri="{0D108BD9-81ED-4DB2-BD59-A6C34878D82A}">
                    <a16:rowId xmlns:a16="http://schemas.microsoft.com/office/drawing/2014/main" val="10001"/>
                  </a:ext>
                </a:extLst>
              </a:tr>
              <a:tr h="368935">
                <a:tc>
                  <a:txBody>
                    <a:bodyPr/>
                    <a:lstStyle/>
                    <a:p>
                      <a:pPr>
                        <a:lnSpc>
                          <a:spcPct val="100000"/>
                        </a:lnSpc>
                      </a:pPr>
                      <a:endParaRPr sz="1900">
                        <a:latin typeface="Times New Roman"/>
                        <a:cs typeface="Times New Roman"/>
                      </a:endParaRPr>
                    </a:p>
                  </a:txBody>
                  <a:tcPr marL="0" marR="0" marT="0" marB="0">
                    <a:lnL w="12700">
                      <a:solidFill>
                        <a:srgbClr val="E64722"/>
                      </a:solidFill>
                      <a:prstDash val="sysDash"/>
                    </a:lnL>
                    <a:lnR w="12700">
                      <a:solidFill>
                        <a:srgbClr val="000000"/>
                      </a:solidFill>
                      <a:prstDash val="solid"/>
                    </a:lnR>
                  </a:tcPr>
                </a:tc>
                <a:tc gridSpan="2">
                  <a:txBody>
                    <a:bodyPr/>
                    <a:lstStyle/>
                    <a:p>
                      <a:pPr marL="281940">
                        <a:lnSpc>
                          <a:spcPct val="100000"/>
                        </a:lnSpc>
                        <a:spcBef>
                          <a:spcPts val="300"/>
                        </a:spcBef>
                      </a:pPr>
                      <a:r>
                        <a:rPr sz="1800" spc="-25" dirty="0">
                          <a:latin typeface="Times New Roman"/>
                          <a:cs typeface="Times New Roman"/>
                        </a:rPr>
                        <a:t>SFD</a:t>
                      </a:r>
                      <a:endParaRPr sz="1800">
                        <a:latin typeface="Times New Roman"/>
                        <a:cs typeface="Times New Roman"/>
                      </a:endParaRPr>
                    </a:p>
                  </a:txBody>
                  <a:tcPr marL="0" marR="0" marT="3810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F4A973"/>
                    </a:solidFill>
                  </a:tcPr>
                </a:tc>
                <a:tc hMerge="1">
                  <a:txBody>
                    <a:bodyPr/>
                    <a:lstStyle/>
                    <a:p>
                      <a:endParaRPr/>
                    </a:p>
                  </a:txBody>
                  <a:tcPr marL="0" marR="0" marT="0" marB="0"/>
                </a:tc>
                <a:tc>
                  <a:txBody>
                    <a:bodyPr/>
                    <a:lstStyle/>
                    <a:p>
                      <a:pPr marR="39370">
                        <a:lnSpc>
                          <a:spcPct val="100000"/>
                        </a:lnSpc>
                      </a:pPr>
                      <a:endParaRPr sz="1900">
                        <a:latin typeface="Times New Roman"/>
                        <a:cs typeface="Times New Roman"/>
                      </a:endParaRPr>
                    </a:p>
                  </a:txBody>
                  <a:tcPr marL="0" marR="0" marT="0" marB="0">
                    <a:lnL w="12700">
                      <a:solidFill>
                        <a:srgbClr val="000000"/>
                      </a:solidFill>
                      <a:prstDash val="solid"/>
                    </a:lnL>
                    <a:lnR w="12700">
                      <a:solidFill>
                        <a:srgbClr val="E64722"/>
                      </a:solidFill>
                      <a:prstDash val="sysDash"/>
                    </a:lnR>
                  </a:tcPr>
                </a:tc>
                <a:extLst>
                  <a:ext uri="{0D108BD9-81ED-4DB2-BD59-A6C34878D82A}">
                    <a16:rowId xmlns:a16="http://schemas.microsoft.com/office/drawing/2014/main" val="10002"/>
                  </a:ext>
                </a:extLst>
              </a:tr>
              <a:tr h="461009">
                <a:tc gridSpan="2">
                  <a:txBody>
                    <a:bodyPr/>
                    <a:lstStyle/>
                    <a:p>
                      <a:pPr marR="67310">
                        <a:lnSpc>
                          <a:spcPct val="100000"/>
                        </a:lnSpc>
                      </a:pPr>
                      <a:endParaRPr sz="1900">
                        <a:latin typeface="Times New Roman"/>
                        <a:cs typeface="Times New Roman"/>
                      </a:endParaRPr>
                    </a:p>
                  </a:txBody>
                  <a:tcPr marL="0" marR="0" marT="0" marB="0">
                    <a:lnL w="12700">
                      <a:solidFill>
                        <a:srgbClr val="E64722"/>
                      </a:solidFill>
                      <a:prstDash val="sysDash"/>
                    </a:lnL>
                    <a:lnR w="12700">
                      <a:solidFill>
                        <a:srgbClr val="E64722"/>
                      </a:solidFill>
                      <a:prstDash val="sysDash"/>
                    </a:lnR>
                    <a:lnB w="28575">
                      <a:solidFill>
                        <a:srgbClr val="00AF50"/>
                      </a:solidFill>
                      <a:prstDash val="solid"/>
                    </a:lnB>
                  </a:tcPr>
                </a:tc>
                <a:tc hMerge="1">
                  <a:txBody>
                    <a:bodyPr/>
                    <a:lstStyle/>
                    <a:p>
                      <a:endParaRPr/>
                    </a:p>
                  </a:txBody>
                  <a:tcPr marL="0" marR="0" marT="0" marB="0"/>
                </a:tc>
                <a:tc gridSpan="2">
                  <a:txBody>
                    <a:bodyPr/>
                    <a:lstStyle/>
                    <a:p>
                      <a:pPr marR="39370">
                        <a:lnSpc>
                          <a:spcPct val="100000"/>
                        </a:lnSpc>
                      </a:pPr>
                      <a:endParaRPr sz="1900">
                        <a:latin typeface="Times New Roman"/>
                        <a:cs typeface="Times New Roman"/>
                      </a:endParaRPr>
                    </a:p>
                  </a:txBody>
                  <a:tcPr marL="0" marR="0" marT="0" marB="0">
                    <a:lnL w="12700">
                      <a:solidFill>
                        <a:srgbClr val="E64722"/>
                      </a:solidFill>
                      <a:prstDash val="sysDash"/>
                    </a:lnL>
                    <a:lnR w="12700">
                      <a:solidFill>
                        <a:srgbClr val="E64722"/>
                      </a:solidFill>
                      <a:prstDash val="sysDash"/>
                    </a:lnR>
                    <a:lnB w="28575">
                      <a:solidFill>
                        <a:srgbClr val="00AF50"/>
                      </a:solidFill>
                      <a:prstDash val="solid"/>
                    </a:lnB>
                  </a:tcPr>
                </a:tc>
                <a:tc hMerge="1">
                  <a:txBody>
                    <a:bodyPr/>
                    <a:lstStyle/>
                    <a:p>
                      <a:endParaRPr/>
                    </a:p>
                  </a:txBody>
                  <a:tcPr marL="0" marR="0" marT="0" marB="0"/>
                </a:tc>
                <a:extLst>
                  <a:ext uri="{0D108BD9-81ED-4DB2-BD59-A6C34878D82A}">
                    <a16:rowId xmlns:a16="http://schemas.microsoft.com/office/drawing/2014/main" val="10003"/>
                  </a:ext>
                </a:extLst>
              </a:tr>
              <a:tr h="879475">
                <a:tc gridSpan="2">
                  <a:txBody>
                    <a:bodyPr/>
                    <a:lstStyle/>
                    <a:p>
                      <a:pPr marL="121285" marR="67310">
                        <a:lnSpc>
                          <a:spcPct val="100000"/>
                        </a:lnSpc>
                        <a:spcBef>
                          <a:spcPts val="610"/>
                        </a:spcBef>
                      </a:pPr>
                      <a:r>
                        <a:rPr sz="1800" dirty="0">
                          <a:latin typeface="Cambria Math"/>
                          <a:cs typeface="Cambria Math"/>
                        </a:rPr>
                        <a:t>2</a:t>
                      </a:r>
                      <a:r>
                        <a:rPr sz="1950" baseline="27777" dirty="0">
                          <a:latin typeface="Cambria Math"/>
                          <a:cs typeface="Cambria Math"/>
                        </a:rPr>
                        <a:t>0</a:t>
                      </a:r>
                      <a:r>
                        <a:rPr sz="1950" spc="375" baseline="27777" dirty="0">
                          <a:latin typeface="Cambria Math"/>
                          <a:cs typeface="Cambria Math"/>
                        </a:rPr>
                        <a:t> </a:t>
                      </a:r>
                      <a:r>
                        <a:rPr sz="1800" spc="-20" dirty="0">
                          <a:latin typeface="Times New Roman"/>
                          <a:cs typeface="Times New Roman"/>
                        </a:rPr>
                        <a:t>Curve</a:t>
                      </a:r>
                      <a:endParaRPr sz="1800">
                        <a:latin typeface="Times New Roman"/>
                        <a:cs typeface="Times New Roman"/>
                      </a:endParaRPr>
                    </a:p>
                    <a:p>
                      <a:pPr marL="803910">
                        <a:lnSpc>
                          <a:spcPct val="100000"/>
                        </a:lnSpc>
                        <a:spcBef>
                          <a:spcPts val="350"/>
                        </a:spcBef>
                      </a:pPr>
                      <a:r>
                        <a:rPr sz="1800" dirty="0">
                          <a:latin typeface="Times New Roman"/>
                          <a:cs typeface="Times New Roman"/>
                        </a:rPr>
                        <a:t>37.5 </a:t>
                      </a:r>
                      <a:r>
                        <a:rPr sz="1800" spc="-50" dirty="0">
                          <a:latin typeface="Times New Roman"/>
                          <a:cs typeface="Times New Roman"/>
                        </a:rPr>
                        <a:t>K</a:t>
                      </a:r>
                      <a:endParaRPr sz="1800">
                        <a:latin typeface="Times New Roman"/>
                        <a:cs typeface="Times New Roman"/>
                      </a:endParaRPr>
                    </a:p>
                  </a:txBody>
                  <a:tcPr marL="0" marR="0" marT="77470" marB="0">
                    <a:lnL w="12700">
                      <a:solidFill>
                        <a:srgbClr val="E64722"/>
                      </a:solidFill>
                      <a:prstDash val="sysDash"/>
                    </a:lnL>
                    <a:lnR w="12700">
                      <a:solidFill>
                        <a:srgbClr val="E64722"/>
                      </a:solidFill>
                      <a:prstDash val="sysDash"/>
                    </a:lnR>
                    <a:lnT w="28575">
                      <a:solidFill>
                        <a:srgbClr val="00AF50"/>
                      </a:solidFill>
                      <a:prstDash val="solid"/>
                    </a:lnT>
                  </a:tcPr>
                </a:tc>
                <a:tc hMerge="1">
                  <a:txBody>
                    <a:bodyPr/>
                    <a:lstStyle/>
                    <a:p>
                      <a:endParaRPr/>
                    </a:p>
                  </a:txBody>
                  <a:tcPr marL="0" marR="0" marT="0" marB="0"/>
                </a:tc>
                <a:tc gridSpan="2">
                  <a:txBody>
                    <a:bodyPr/>
                    <a:lstStyle/>
                    <a:p>
                      <a:pPr marR="39370">
                        <a:lnSpc>
                          <a:spcPct val="100000"/>
                        </a:lnSpc>
                        <a:spcBef>
                          <a:spcPts val="1050"/>
                        </a:spcBef>
                      </a:pPr>
                      <a:endParaRPr sz="1800">
                        <a:latin typeface="Times New Roman"/>
                        <a:cs typeface="Times New Roman"/>
                      </a:endParaRPr>
                    </a:p>
                    <a:p>
                      <a:pPr marL="68580" marR="39370">
                        <a:lnSpc>
                          <a:spcPts val="1835"/>
                        </a:lnSpc>
                      </a:pPr>
                      <a:r>
                        <a:rPr sz="1800" spc="-10" dirty="0">
                          <a:latin typeface="Times New Roman"/>
                          <a:cs typeface="Times New Roman"/>
                        </a:rPr>
                        <a:t>-</a:t>
                      </a:r>
                      <a:r>
                        <a:rPr sz="1800" spc="-25" dirty="0">
                          <a:latin typeface="Times New Roman"/>
                          <a:cs typeface="Times New Roman"/>
                        </a:rPr>
                        <a:t>ft.</a:t>
                      </a:r>
                      <a:endParaRPr sz="1800">
                        <a:latin typeface="Times New Roman"/>
                        <a:cs typeface="Times New Roman"/>
                      </a:endParaRPr>
                    </a:p>
                    <a:p>
                      <a:pPr marL="672465">
                        <a:lnSpc>
                          <a:spcPts val="1835"/>
                        </a:lnSpc>
                      </a:pPr>
                      <a:r>
                        <a:rPr sz="1800" dirty="0">
                          <a:latin typeface="Cambria Math"/>
                          <a:cs typeface="Cambria Math"/>
                        </a:rPr>
                        <a:t>1</a:t>
                      </a:r>
                      <a:r>
                        <a:rPr sz="1950" baseline="27777" dirty="0">
                          <a:latin typeface="Cambria Math"/>
                          <a:cs typeface="Cambria Math"/>
                        </a:rPr>
                        <a:t>0</a:t>
                      </a:r>
                      <a:r>
                        <a:rPr sz="1950" spc="375" baseline="27777" dirty="0">
                          <a:latin typeface="Cambria Math"/>
                          <a:cs typeface="Cambria Math"/>
                        </a:rPr>
                        <a:t> </a:t>
                      </a:r>
                      <a:r>
                        <a:rPr sz="1800" spc="-35" dirty="0">
                          <a:latin typeface="Times New Roman"/>
                          <a:cs typeface="Times New Roman"/>
                        </a:rPr>
                        <a:t>Cu</a:t>
                      </a:r>
                      <a:endParaRPr sz="1800">
                        <a:latin typeface="Times New Roman"/>
                        <a:cs typeface="Times New Roman"/>
                      </a:endParaRPr>
                    </a:p>
                  </a:txBody>
                  <a:tcPr marL="0" marR="0" marT="133350" marB="0">
                    <a:lnL w="12700">
                      <a:solidFill>
                        <a:srgbClr val="E64722"/>
                      </a:solidFill>
                      <a:prstDash val="sysDash"/>
                    </a:lnL>
                    <a:lnR w="12700">
                      <a:solidFill>
                        <a:srgbClr val="E64722"/>
                      </a:solidFill>
                      <a:prstDash val="sysDash"/>
                    </a:lnR>
                    <a:lnT w="28575">
                      <a:solidFill>
                        <a:srgbClr val="00AF50"/>
                      </a:solidFill>
                      <a:prstDash val="solid"/>
                    </a:lnT>
                  </a:tcPr>
                </a:tc>
                <a:tc hMerge="1">
                  <a:txBody>
                    <a:bodyPr/>
                    <a:lstStyle/>
                    <a:p>
                      <a:endParaRPr/>
                    </a:p>
                  </a:txBody>
                  <a:tcPr marL="0" marR="0" marT="0" marB="0"/>
                </a:tc>
                <a:extLst>
                  <a:ext uri="{0D108BD9-81ED-4DB2-BD59-A6C34878D82A}">
                    <a16:rowId xmlns:a16="http://schemas.microsoft.com/office/drawing/2014/main" val="10004"/>
                  </a:ext>
                </a:extLst>
              </a:tr>
              <a:tr h="368935">
                <a:tc>
                  <a:txBody>
                    <a:bodyPr/>
                    <a:lstStyle/>
                    <a:p>
                      <a:pPr>
                        <a:lnSpc>
                          <a:spcPct val="100000"/>
                        </a:lnSpc>
                      </a:pPr>
                      <a:endParaRPr sz="1900">
                        <a:latin typeface="Times New Roman"/>
                        <a:cs typeface="Times New Roman"/>
                      </a:endParaRPr>
                    </a:p>
                  </a:txBody>
                  <a:tcPr marL="0" marR="0" marT="0" marB="0">
                    <a:lnL w="12700">
                      <a:solidFill>
                        <a:srgbClr val="E64722"/>
                      </a:solidFill>
                      <a:prstDash val="sysDash"/>
                    </a:lnL>
                    <a:lnR w="12700">
                      <a:solidFill>
                        <a:srgbClr val="000000"/>
                      </a:solidFill>
                      <a:prstDash val="solid"/>
                    </a:lnR>
                  </a:tcPr>
                </a:tc>
                <a:tc gridSpan="2">
                  <a:txBody>
                    <a:bodyPr/>
                    <a:lstStyle/>
                    <a:p>
                      <a:pPr marL="231775">
                        <a:lnSpc>
                          <a:spcPct val="100000"/>
                        </a:lnSpc>
                        <a:spcBef>
                          <a:spcPts val="300"/>
                        </a:spcBef>
                      </a:pPr>
                      <a:r>
                        <a:rPr sz="1800" spc="-25" dirty="0">
                          <a:latin typeface="Times New Roman"/>
                          <a:cs typeface="Times New Roman"/>
                        </a:rPr>
                        <a:t>BMD</a:t>
                      </a:r>
                      <a:endParaRPr sz="1800">
                        <a:latin typeface="Times New Roman"/>
                        <a:cs typeface="Times New Roman"/>
                      </a:endParaRPr>
                    </a:p>
                  </a:txBody>
                  <a:tcPr marL="0" marR="0" marT="3810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F917A"/>
                    </a:solidFill>
                  </a:tcPr>
                </a:tc>
                <a:tc hMerge="1">
                  <a:txBody>
                    <a:bodyPr/>
                    <a:lstStyle/>
                    <a:p>
                      <a:endParaRPr/>
                    </a:p>
                  </a:txBody>
                  <a:tcPr marL="0" marR="0" marT="0" marB="0"/>
                </a:tc>
                <a:tc>
                  <a:txBody>
                    <a:bodyPr/>
                    <a:lstStyle/>
                    <a:p>
                      <a:pPr marR="39370">
                        <a:lnSpc>
                          <a:spcPct val="100000"/>
                        </a:lnSpc>
                      </a:pPr>
                      <a:endParaRPr sz="1900">
                        <a:latin typeface="Times New Roman"/>
                        <a:cs typeface="Times New Roman"/>
                      </a:endParaRPr>
                    </a:p>
                  </a:txBody>
                  <a:tcPr marL="0" marR="0" marT="0" marB="0">
                    <a:lnL w="12700">
                      <a:solidFill>
                        <a:srgbClr val="000000"/>
                      </a:solidFill>
                      <a:prstDash val="solid"/>
                    </a:lnL>
                    <a:lnR w="12700">
                      <a:solidFill>
                        <a:srgbClr val="E64722"/>
                      </a:solidFill>
                      <a:prstDash val="sysDash"/>
                    </a:lnR>
                  </a:tcPr>
                </a:tc>
                <a:extLst>
                  <a:ext uri="{0D108BD9-81ED-4DB2-BD59-A6C34878D82A}">
                    <a16:rowId xmlns:a16="http://schemas.microsoft.com/office/drawing/2014/main" val="10005"/>
                  </a:ext>
                </a:extLst>
              </a:tr>
              <a:tr h="337185">
                <a:tc gridSpan="2">
                  <a:txBody>
                    <a:bodyPr/>
                    <a:lstStyle/>
                    <a:p>
                      <a:pPr marR="67310">
                        <a:lnSpc>
                          <a:spcPct val="100000"/>
                        </a:lnSpc>
                      </a:pPr>
                      <a:endParaRPr sz="1900">
                        <a:latin typeface="Times New Roman"/>
                        <a:cs typeface="Times New Roman"/>
                      </a:endParaRPr>
                    </a:p>
                  </a:txBody>
                  <a:tcPr marL="0" marR="0" marT="0" marB="0">
                    <a:lnL w="12700">
                      <a:solidFill>
                        <a:srgbClr val="E64722"/>
                      </a:solidFill>
                      <a:prstDash val="sysDash"/>
                    </a:lnL>
                    <a:lnR w="12700">
                      <a:solidFill>
                        <a:srgbClr val="E64722"/>
                      </a:solidFill>
                      <a:prstDash val="sysDash"/>
                    </a:lnR>
                  </a:tcPr>
                </a:tc>
                <a:tc hMerge="1">
                  <a:txBody>
                    <a:bodyPr/>
                    <a:lstStyle/>
                    <a:p>
                      <a:endParaRPr/>
                    </a:p>
                  </a:txBody>
                  <a:tcPr marL="0" marR="0" marT="0" marB="0"/>
                </a:tc>
                <a:tc gridSpan="2">
                  <a:txBody>
                    <a:bodyPr/>
                    <a:lstStyle/>
                    <a:p>
                      <a:pPr marR="39370">
                        <a:lnSpc>
                          <a:spcPct val="100000"/>
                        </a:lnSpc>
                      </a:pPr>
                      <a:endParaRPr sz="1900">
                        <a:latin typeface="Times New Roman"/>
                        <a:cs typeface="Times New Roman"/>
                      </a:endParaRPr>
                    </a:p>
                  </a:txBody>
                  <a:tcPr marL="0" marR="0" marT="0" marB="0">
                    <a:lnL w="12700">
                      <a:solidFill>
                        <a:srgbClr val="E64722"/>
                      </a:solidFill>
                      <a:prstDash val="sysDash"/>
                    </a:lnL>
                    <a:lnR w="12700">
                      <a:solidFill>
                        <a:srgbClr val="E64722"/>
                      </a:solidFill>
                      <a:prstDash val="sysDash"/>
                    </a:lnR>
                  </a:tcPr>
                </a:tc>
                <a:tc hMerge="1">
                  <a:txBody>
                    <a:bodyPr/>
                    <a:lstStyle/>
                    <a:p>
                      <a:endParaRPr/>
                    </a:p>
                  </a:txBody>
                  <a:tcPr marL="0" marR="0" marT="0" marB="0"/>
                </a:tc>
                <a:extLst>
                  <a:ext uri="{0D108BD9-81ED-4DB2-BD59-A6C34878D82A}">
                    <a16:rowId xmlns:a16="http://schemas.microsoft.com/office/drawing/2014/main" val="10006"/>
                  </a:ext>
                </a:extLst>
              </a:tr>
            </a:tbl>
          </a:graphicData>
        </a:graphic>
      </p:graphicFrame>
      <p:sp>
        <p:nvSpPr>
          <p:cNvPr id="65" name="object 65"/>
          <p:cNvSpPr txBox="1"/>
          <p:nvPr/>
        </p:nvSpPr>
        <p:spPr>
          <a:xfrm>
            <a:off x="5773837" y="4804433"/>
            <a:ext cx="1111594" cy="551433"/>
          </a:xfrm>
          <a:prstGeom prst="rect">
            <a:avLst/>
          </a:prstGeom>
        </p:spPr>
        <p:txBody>
          <a:bodyPr vert="horz" wrap="square" lIns="0" tIns="12700" rIns="0" bIns="0" rtlCol="0">
            <a:spAutoFit/>
          </a:bodyPr>
          <a:lstStyle/>
          <a:p>
            <a:pPr marL="97155">
              <a:lnSpc>
                <a:spcPts val="2085"/>
              </a:lnSpc>
              <a:spcBef>
                <a:spcPts val="100"/>
              </a:spcBef>
            </a:pPr>
            <a:r>
              <a:rPr kern="0" dirty="0">
                <a:solidFill>
                  <a:sysClr val="windowText" lastClr="000000"/>
                </a:solidFill>
                <a:latin typeface="Times New Roman"/>
                <a:cs typeface="Times New Roman"/>
              </a:rPr>
              <a:t>112.5</a:t>
            </a:r>
            <a:r>
              <a:rPr kern="0" spc="-60"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K-</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a:p>
            <a:pPr marL="12700">
              <a:lnSpc>
                <a:spcPts val="2085"/>
              </a:lnSpc>
            </a:pPr>
            <a:r>
              <a:rPr kern="0" spc="-25" dirty="0">
                <a:solidFill>
                  <a:sysClr val="windowText" lastClr="000000"/>
                </a:solidFill>
                <a:latin typeface="Times New Roman"/>
                <a:cs typeface="Times New Roman"/>
              </a:rPr>
              <a:t>rve</a:t>
            </a:r>
            <a:endParaRPr kern="0">
              <a:solidFill>
                <a:sysClr val="windowText" lastClr="000000"/>
              </a:solidFill>
              <a:latin typeface="Times New Roman"/>
              <a:cs typeface="Times New Roman"/>
            </a:endParaRPr>
          </a:p>
        </p:txBody>
      </p:sp>
      <p:sp>
        <p:nvSpPr>
          <p:cNvPr id="66" name="Slide Number Placeholder 65"/>
          <p:cNvSpPr>
            <a:spLocks noGrp="1"/>
          </p:cNvSpPr>
          <p:nvPr>
            <p:ph type="sldNum" sz="quarter" idx="7"/>
          </p:nvPr>
        </p:nvSpPr>
        <p:spPr>
          <a:xfrm>
            <a:off x="8775954" y="6377984"/>
            <a:ext cx="2803430" cy="276999"/>
          </a:xfrm>
          <a:prstGeom prst="rect">
            <a:avLst/>
          </a:prstGeom>
        </p:spPr>
        <p:txBody>
          <a:bodyPr wrap="square" lIns="0" tIns="0" rIns="0" bIns="0">
            <a:spAutoFit/>
          </a:bodyPr>
          <a:lstStyle>
            <a:defPPr>
              <a:defRPr lang="en-US"/>
            </a:defPPr>
            <a:lvl1pPr marL="0" algn="r" defTabSz="914293" rtl="0" eaLnBrk="1" latinLnBrk="0" hangingPunct="1">
              <a:defRPr sz="1800" kern="1200">
                <a:solidFill>
                  <a:schemeClr val="tx1">
                    <a:tint val="75000"/>
                  </a:schemeClr>
                </a:solidFill>
                <a:latin typeface="+mn-lt"/>
                <a:ea typeface="+mn-ea"/>
                <a:cs typeface="+mn-cs"/>
              </a:defRPr>
            </a:lvl1pPr>
            <a:lvl2pPr marL="457146" algn="l" defTabSz="914293" rtl="0" eaLnBrk="1" latinLnBrk="0" hangingPunct="1">
              <a:defRPr sz="1800" kern="1200">
                <a:solidFill>
                  <a:schemeClr val="tx1"/>
                </a:solidFill>
                <a:latin typeface="+mn-lt"/>
                <a:ea typeface="+mn-ea"/>
                <a:cs typeface="+mn-cs"/>
              </a:defRPr>
            </a:lvl2pPr>
            <a:lvl3pPr marL="914293" algn="l" defTabSz="914293" rtl="0" eaLnBrk="1" latinLnBrk="0" hangingPunct="1">
              <a:defRPr sz="1800" kern="1200">
                <a:solidFill>
                  <a:schemeClr val="tx1"/>
                </a:solidFill>
                <a:latin typeface="+mn-lt"/>
                <a:ea typeface="+mn-ea"/>
                <a:cs typeface="+mn-cs"/>
              </a:defRPr>
            </a:lvl3pPr>
            <a:lvl4pPr marL="1371440" algn="l" defTabSz="914293" rtl="0" eaLnBrk="1" latinLnBrk="0" hangingPunct="1">
              <a:defRPr sz="1800" kern="1200">
                <a:solidFill>
                  <a:schemeClr val="tx1"/>
                </a:solidFill>
                <a:latin typeface="+mn-lt"/>
                <a:ea typeface="+mn-ea"/>
                <a:cs typeface="+mn-cs"/>
              </a:defRPr>
            </a:lvl4pPr>
            <a:lvl5pPr marL="1828587" algn="l" defTabSz="914293" rtl="0" eaLnBrk="1" latinLnBrk="0" hangingPunct="1">
              <a:defRPr sz="1800" kern="1200">
                <a:solidFill>
                  <a:schemeClr val="tx1"/>
                </a:solidFill>
                <a:latin typeface="+mn-lt"/>
                <a:ea typeface="+mn-ea"/>
                <a:cs typeface="+mn-cs"/>
              </a:defRPr>
            </a:lvl5pPr>
            <a:lvl6pPr marL="2285733" algn="l" defTabSz="914293" rtl="0" eaLnBrk="1" latinLnBrk="0" hangingPunct="1">
              <a:defRPr sz="1800" kern="1200">
                <a:solidFill>
                  <a:schemeClr val="tx1"/>
                </a:solidFill>
                <a:latin typeface="+mn-lt"/>
                <a:ea typeface="+mn-ea"/>
                <a:cs typeface="+mn-cs"/>
              </a:defRPr>
            </a:lvl6pPr>
            <a:lvl7pPr marL="2742880" algn="l" defTabSz="914293" rtl="0" eaLnBrk="1" latinLnBrk="0" hangingPunct="1">
              <a:defRPr sz="1800" kern="1200">
                <a:solidFill>
                  <a:schemeClr val="tx1"/>
                </a:solidFill>
                <a:latin typeface="+mn-lt"/>
                <a:ea typeface="+mn-ea"/>
                <a:cs typeface="+mn-cs"/>
              </a:defRPr>
            </a:lvl7pPr>
            <a:lvl8pPr marL="3200026" algn="l" defTabSz="914293" rtl="0" eaLnBrk="1" latinLnBrk="0" hangingPunct="1">
              <a:defRPr sz="1800" kern="1200">
                <a:solidFill>
                  <a:schemeClr val="tx1"/>
                </a:solidFill>
                <a:latin typeface="+mn-lt"/>
                <a:ea typeface="+mn-ea"/>
                <a:cs typeface="+mn-cs"/>
              </a:defRPr>
            </a:lvl8pPr>
            <a:lvl9pPr marL="3657173" algn="l" defTabSz="914293" rtl="0" eaLnBrk="1" latinLnBrk="0" hangingPunct="1">
              <a:defRPr sz="1800" kern="1200">
                <a:solidFill>
                  <a:schemeClr val="tx1"/>
                </a:solidFill>
                <a:latin typeface="+mn-lt"/>
                <a:ea typeface="+mn-ea"/>
                <a:cs typeface="+mn-cs"/>
              </a:defRPr>
            </a:lvl9pPr>
          </a:lstStyle>
          <a:p>
            <a:fld id="{B6F15528-21DE-4FAA-801E-634DDDAF4B2B}" type="slidenum">
              <a:rPr lang="en-US" smtClean="0">
                <a:solidFill>
                  <a:prstClr val="black">
                    <a:tint val="75000"/>
                  </a:prstClr>
                </a:solidFill>
              </a:rPr>
              <a:pPr/>
              <a:t>52</a:t>
            </a:fld>
            <a:endParaRPr lang="en-US">
              <a:solidFill>
                <a:prstClr val="black">
                  <a:tint val="75000"/>
                </a:prstClr>
              </a:solidFill>
            </a:endParaRPr>
          </a:p>
        </p:txBody>
      </p:sp>
    </p:spTree>
    <p:extLst>
      <p:ext uri="{BB962C8B-B14F-4D97-AF65-F5344CB8AC3E}">
        <p14:creationId xmlns:p14="http://schemas.microsoft.com/office/powerpoint/2010/main" val="266284868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663843" y="85190"/>
            <a:ext cx="9862156" cy="2044149"/>
          </a:xfrm>
          <a:prstGeom prst="rect">
            <a:avLst/>
          </a:prstGeom>
        </p:spPr>
        <p:txBody>
          <a:bodyPr vert="horz" wrap="square" lIns="0" tIns="12700" rIns="0" bIns="0" rtlCol="0" anchor="ctr">
            <a:spAutoFit/>
          </a:bodyPr>
          <a:lstStyle/>
          <a:p>
            <a:pPr marL="12700" marR="5080">
              <a:lnSpc>
                <a:spcPct val="100000"/>
              </a:lnSpc>
              <a:spcBef>
                <a:spcPts val="100"/>
              </a:spcBef>
            </a:pPr>
            <a:r>
              <a:rPr spc="-10" dirty="0">
                <a:solidFill>
                  <a:srgbClr val="00AF50"/>
                </a:solidFill>
              </a:rPr>
              <a:t>Problem-</a:t>
            </a:r>
            <a:r>
              <a:rPr dirty="0">
                <a:solidFill>
                  <a:srgbClr val="00AF50"/>
                </a:solidFill>
              </a:rPr>
              <a:t>8:</a:t>
            </a:r>
            <a:r>
              <a:rPr spc="225" dirty="0">
                <a:solidFill>
                  <a:srgbClr val="00AF50"/>
                </a:solidFill>
              </a:rPr>
              <a:t> </a:t>
            </a:r>
            <a:r>
              <a:rPr dirty="0"/>
              <a:t>Find</a:t>
            </a:r>
            <a:r>
              <a:rPr spc="225" dirty="0"/>
              <a:t> </a:t>
            </a:r>
            <a:r>
              <a:rPr dirty="0"/>
              <a:t>the</a:t>
            </a:r>
            <a:r>
              <a:rPr spc="235" dirty="0"/>
              <a:t> </a:t>
            </a:r>
            <a:r>
              <a:rPr dirty="0"/>
              <a:t>SFD</a:t>
            </a:r>
            <a:r>
              <a:rPr spc="229" dirty="0"/>
              <a:t> </a:t>
            </a:r>
            <a:r>
              <a:rPr dirty="0"/>
              <a:t>(Shear</a:t>
            </a:r>
            <a:r>
              <a:rPr spc="229" dirty="0"/>
              <a:t> </a:t>
            </a:r>
            <a:r>
              <a:rPr dirty="0"/>
              <a:t>Force</a:t>
            </a:r>
            <a:r>
              <a:rPr spc="225" dirty="0"/>
              <a:t> </a:t>
            </a:r>
            <a:r>
              <a:rPr dirty="0"/>
              <a:t>Diagram)</a:t>
            </a:r>
            <a:r>
              <a:rPr spc="229" dirty="0"/>
              <a:t> </a:t>
            </a:r>
            <a:r>
              <a:rPr dirty="0"/>
              <a:t>&amp;</a:t>
            </a:r>
            <a:r>
              <a:rPr spc="229" dirty="0"/>
              <a:t> </a:t>
            </a:r>
            <a:r>
              <a:rPr dirty="0"/>
              <a:t>BMD</a:t>
            </a:r>
            <a:r>
              <a:rPr spc="229" dirty="0"/>
              <a:t> </a:t>
            </a:r>
            <a:r>
              <a:rPr dirty="0"/>
              <a:t>(Bending</a:t>
            </a:r>
            <a:r>
              <a:rPr spc="235" dirty="0"/>
              <a:t> </a:t>
            </a:r>
            <a:r>
              <a:rPr spc="-10" dirty="0"/>
              <a:t>Moment </a:t>
            </a:r>
            <a:r>
              <a:rPr dirty="0"/>
              <a:t>Diagram)</a:t>
            </a:r>
            <a:r>
              <a:rPr spc="-15" dirty="0"/>
              <a:t> </a:t>
            </a:r>
            <a:r>
              <a:rPr dirty="0"/>
              <a:t>of</a:t>
            </a:r>
            <a:r>
              <a:rPr spc="-5" dirty="0"/>
              <a:t> </a:t>
            </a:r>
            <a:r>
              <a:rPr dirty="0"/>
              <a:t>the</a:t>
            </a:r>
            <a:r>
              <a:rPr spc="-15" dirty="0"/>
              <a:t> </a:t>
            </a:r>
            <a:r>
              <a:rPr dirty="0"/>
              <a:t>following</a:t>
            </a:r>
            <a:r>
              <a:rPr spc="-15" dirty="0"/>
              <a:t> </a:t>
            </a:r>
            <a:r>
              <a:rPr spc="-10" dirty="0"/>
              <a:t>beam.</a:t>
            </a:r>
          </a:p>
        </p:txBody>
      </p:sp>
      <p:sp>
        <p:nvSpPr>
          <p:cNvPr id="3" name="object 3"/>
          <p:cNvSpPr txBox="1"/>
          <p:nvPr/>
        </p:nvSpPr>
        <p:spPr>
          <a:xfrm>
            <a:off x="6117842" y="3136162"/>
            <a:ext cx="262186" cy="289823"/>
          </a:xfrm>
          <a:prstGeom prst="rect">
            <a:avLst/>
          </a:prstGeom>
        </p:spPr>
        <p:txBody>
          <a:bodyPr vert="horz" wrap="square" lIns="0" tIns="12700" rIns="0" bIns="0" rtlCol="0">
            <a:spAutoFit/>
          </a:bodyPr>
          <a:lstStyle/>
          <a:p>
            <a:pPr marL="38100">
              <a:spcBef>
                <a:spcPts val="100"/>
              </a:spcBef>
            </a:pPr>
            <a:r>
              <a:rPr sz="2700" kern="0" spc="44" baseline="-20061" dirty="0">
                <a:solidFill>
                  <a:sysClr val="windowText" lastClr="000000"/>
                </a:solidFill>
                <a:latin typeface="Cambria Math"/>
                <a:cs typeface="Cambria Math"/>
              </a:rPr>
              <a:t>9</a:t>
            </a:r>
            <a:r>
              <a:rPr sz="1300" kern="0" spc="30" dirty="0">
                <a:solidFill>
                  <a:sysClr val="windowText" lastClr="000000"/>
                </a:solidFill>
                <a:latin typeface="Cambria Math"/>
                <a:cs typeface="Cambria Math"/>
              </a:rPr>
              <a:t>′</a:t>
            </a:r>
            <a:endParaRPr sz="1300" kern="0">
              <a:solidFill>
                <a:sysClr val="windowText" lastClr="000000"/>
              </a:solidFill>
              <a:latin typeface="Cambria Math"/>
              <a:cs typeface="Cambria Math"/>
            </a:endParaRPr>
          </a:p>
        </p:txBody>
      </p:sp>
      <p:grpSp>
        <p:nvGrpSpPr>
          <p:cNvPr id="4" name="object 4"/>
          <p:cNvGrpSpPr/>
          <p:nvPr/>
        </p:nvGrpSpPr>
        <p:grpSpPr>
          <a:xfrm>
            <a:off x="4849692" y="2887192"/>
            <a:ext cx="2838346" cy="607060"/>
            <a:chOff x="4849367" y="2887192"/>
            <a:chExt cx="2839085" cy="607060"/>
          </a:xfrm>
        </p:grpSpPr>
        <p:pic>
          <p:nvPicPr>
            <p:cNvPr id="5" name="object 5"/>
            <p:cNvPicPr/>
            <p:nvPr/>
          </p:nvPicPr>
          <p:blipFill>
            <a:blip r:embed="rId2" cstate="print"/>
            <a:stretch>
              <a:fillRect/>
            </a:stretch>
          </p:blipFill>
          <p:spPr>
            <a:xfrm>
              <a:off x="4849367" y="3091451"/>
              <a:ext cx="2628899" cy="92692"/>
            </a:xfrm>
            <a:prstGeom prst="rect">
              <a:avLst/>
            </a:prstGeom>
          </p:spPr>
        </p:pic>
        <p:sp>
          <p:nvSpPr>
            <p:cNvPr id="6" name="object 6"/>
            <p:cNvSpPr/>
            <p:nvPr/>
          </p:nvSpPr>
          <p:spPr>
            <a:xfrm>
              <a:off x="4899278" y="3116198"/>
              <a:ext cx="2536190" cy="0"/>
            </a:xfrm>
            <a:custGeom>
              <a:avLst/>
              <a:gdLst/>
              <a:ahLst/>
              <a:cxnLst/>
              <a:rect l="l" t="t" r="r" b="b"/>
              <a:pathLst>
                <a:path w="2536190">
                  <a:moveTo>
                    <a:pt x="0" y="0"/>
                  </a:moveTo>
                  <a:lnTo>
                    <a:pt x="2535809" y="0"/>
                  </a:lnTo>
                </a:path>
              </a:pathLst>
            </a:custGeom>
            <a:ln w="22098">
              <a:solidFill>
                <a:srgbClr val="000000"/>
              </a:solidFill>
            </a:ln>
          </p:spPr>
          <p:txBody>
            <a:bodyPr wrap="square" lIns="0" tIns="0" rIns="0" bIns="0" rtlCol="0"/>
            <a:lstStyle/>
            <a:p>
              <a:endParaRPr kern="0">
                <a:solidFill>
                  <a:sysClr val="windowText" lastClr="000000"/>
                </a:solidFill>
              </a:endParaRPr>
            </a:p>
          </p:txBody>
        </p:sp>
        <p:pic>
          <p:nvPicPr>
            <p:cNvPr id="7" name="object 7"/>
            <p:cNvPicPr/>
            <p:nvPr/>
          </p:nvPicPr>
          <p:blipFill>
            <a:blip r:embed="rId3" cstate="print"/>
            <a:stretch>
              <a:fillRect/>
            </a:stretch>
          </p:blipFill>
          <p:spPr>
            <a:xfrm>
              <a:off x="7385303" y="2887192"/>
              <a:ext cx="92692" cy="498373"/>
            </a:xfrm>
            <a:prstGeom prst="rect">
              <a:avLst/>
            </a:prstGeom>
          </p:spPr>
        </p:pic>
        <p:sp>
          <p:nvSpPr>
            <p:cNvPr id="8" name="object 8"/>
            <p:cNvSpPr/>
            <p:nvPr/>
          </p:nvSpPr>
          <p:spPr>
            <a:xfrm>
              <a:off x="7435214" y="2911982"/>
              <a:ext cx="0" cy="405130"/>
            </a:xfrm>
            <a:custGeom>
              <a:avLst/>
              <a:gdLst/>
              <a:ahLst/>
              <a:cxnLst/>
              <a:rect l="l" t="t" r="r" b="b"/>
              <a:pathLst>
                <a:path h="405129">
                  <a:moveTo>
                    <a:pt x="0" y="0"/>
                  </a:moveTo>
                  <a:lnTo>
                    <a:pt x="0" y="404749"/>
                  </a:lnTo>
                </a:path>
              </a:pathLst>
            </a:custGeom>
            <a:ln w="22098">
              <a:solidFill>
                <a:srgbClr val="000000"/>
              </a:solidFill>
            </a:ln>
          </p:spPr>
          <p:txBody>
            <a:bodyPr wrap="square" lIns="0" tIns="0" rIns="0" bIns="0" rtlCol="0"/>
            <a:lstStyle/>
            <a:p>
              <a:endParaRPr kern="0">
                <a:solidFill>
                  <a:sysClr val="windowText" lastClr="000000"/>
                </a:solidFill>
              </a:endParaRPr>
            </a:p>
          </p:txBody>
        </p:sp>
        <p:pic>
          <p:nvPicPr>
            <p:cNvPr id="9" name="object 9"/>
            <p:cNvPicPr/>
            <p:nvPr/>
          </p:nvPicPr>
          <p:blipFill>
            <a:blip r:embed="rId4" cstate="print"/>
            <a:stretch>
              <a:fillRect/>
            </a:stretch>
          </p:blipFill>
          <p:spPr>
            <a:xfrm>
              <a:off x="7385303" y="2887192"/>
              <a:ext cx="302641" cy="201828"/>
            </a:xfrm>
            <a:prstGeom prst="rect">
              <a:avLst/>
            </a:prstGeom>
          </p:spPr>
        </p:pic>
        <p:sp>
          <p:nvSpPr>
            <p:cNvPr id="10" name="object 10"/>
            <p:cNvSpPr/>
            <p:nvPr/>
          </p:nvSpPr>
          <p:spPr>
            <a:xfrm>
              <a:off x="7435214" y="2911982"/>
              <a:ext cx="209550" cy="108585"/>
            </a:xfrm>
            <a:custGeom>
              <a:avLst/>
              <a:gdLst/>
              <a:ahLst/>
              <a:cxnLst/>
              <a:rect l="l" t="t" r="r" b="b"/>
              <a:pathLst>
                <a:path w="209550" h="108585">
                  <a:moveTo>
                    <a:pt x="0" y="0"/>
                  </a:moveTo>
                  <a:lnTo>
                    <a:pt x="209550" y="108584"/>
                  </a:lnTo>
                </a:path>
              </a:pathLst>
            </a:custGeom>
            <a:ln w="22098">
              <a:solidFill>
                <a:srgbClr val="000000"/>
              </a:solidFill>
            </a:ln>
          </p:spPr>
          <p:txBody>
            <a:bodyPr wrap="square" lIns="0" tIns="0" rIns="0" bIns="0" rtlCol="0"/>
            <a:lstStyle/>
            <a:p>
              <a:endParaRPr kern="0">
                <a:solidFill>
                  <a:sysClr val="windowText" lastClr="000000"/>
                </a:solidFill>
              </a:endParaRPr>
            </a:p>
          </p:txBody>
        </p:sp>
        <p:pic>
          <p:nvPicPr>
            <p:cNvPr id="11" name="object 11"/>
            <p:cNvPicPr/>
            <p:nvPr/>
          </p:nvPicPr>
          <p:blipFill>
            <a:blip r:embed="rId4" cstate="print"/>
            <a:stretch>
              <a:fillRect/>
            </a:stretch>
          </p:blipFill>
          <p:spPr>
            <a:xfrm>
              <a:off x="7385303" y="3291814"/>
              <a:ext cx="302641" cy="201828"/>
            </a:xfrm>
            <a:prstGeom prst="rect">
              <a:avLst/>
            </a:prstGeom>
          </p:spPr>
        </p:pic>
        <p:sp>
          <p:nvSpPr>
            <p:cNvPr id="12" name="object 12"/>
            <p:cNvSpPr/>
            <p:nvPr/>
          </p:nvSpPr>
          <p:spPr>
            <a:xfrm>
              <a:off x="7435214" y="3316604"/>
              <a:ext cx="209550" cy="108585"/>
            </a:xfrm>
            <a:custGeom>
              <a:avLst/>
              <a:gdLst/>
              <a:ahLst/>
              <a:cxnLst/>
              <a:rect l="l" t="t" r="r" b="b"/>
              <a:pathLst>
                <a:path w="209550" h="108585">
                  <a:moveTo>
                    <a:pt x="0" y="0"/>
                  </a:moveTo>
                  <a:lnTo>
                    <a:pt x="209550" y="108585"/>
                  </a:lnTo>
                </a:path>
              </a:pathLst>
            </a:custGeom>
            <a:ln w="22098">
              <a:solidFill>
                <a:srgbClr val="000000"/>
              </a:solidFill>
            </a:ln>
          </p:spPr>
          <p:txBody>
            <a:bodyPr wrap="square" lIns="0" tIns="0" rIns="0" bIns="0" rtlCol="0"/>
            <a:lstStyle/>
            <a:p>
              <a:endParaRPr kern="0">
                <a:solidFill>
                  <a:sysClr val="windowText" lastClr="000000"/>
                </a:solidFill>
              </a:endParaRPr>
            </a:p>
          </p:txBody>
        </p:sp>
        <p:pic>
          <p:nvPicPr>
            <p:cNvPr id="13" name="object 13"/>
            <p:cNvPicPr/>
            <p:nvPr/>
          </p:nvPicPr>
          <p:blipFill>
            <a:blip r:embed="rId4" cstate="print"/>
            <a:stretch>
              <a:fillRect/>
            </a:stretch>
          </p:blipFill>
          <p:spPr>
            <a:xfrm>
              <a:off x="7385303" y="3089884"/>
              <a:ext cx="302641" cy="201828"/>
            </a:xfrm>
            <a:prstGeom prst="rect">
              <a:avLst/>
            </a:prstGeom>
          </p:spPr>
        </p:pic>
        <p:sp>
          <p:nvSpPr>
            <p:cNvPr id="14" name="object 14"/>
            <p:cNvSpPr/>
            <p:nvPr/>
          </p:nvSpPr>
          <p:spPr>
            <a:xfrm>
              <a:off x="7435214" y="3114674"/>
              <a:ext cx="209550" cy="108585"/>
            </a:xfrm>
            <a:custGeom>
              <a:avLst/>
              <a:gdLst/>
              <a:ahLst/>
              <a:cxnLst/>
              <a:rect l="l" t="t" r="r" b="b"/>
              <a:pathLst>
                <a:path w="209550" h="108585">
                  <a:moveTo>
                    <a:pt x="0" y="0"/>
                  </a:moveTo>
                  <a:lnTo>
                    <a:pt x="209550" y="108585"/>
                  </a:lnTo>
                </a:path>
              </a:pathLst>
            </a:custGeom>
            <a:ln w="22098">
              <a:solidFill>
                <a:srgbClr val="000000"/>
              </a:solidFill>
            </a:ln>
          </p:spPr>
          <p:txBody>
            <a:bodyPr wrap="square" lIns="0" tIns="0" rIns="0" bIns="0" rtlCol="0"/>
            <a:lstStyle/>
            <a:p>
              <a:endParaRPr kern="0">
                <a:solidFill>
                  <a:sysClr val="windowText" lastClr="000000"/>
                </a:solidFill>
              </a:endParaRPr>
            </a:p>
          </p:txBody>
        </p:sp>
      </p:grpSp>
      <p:sp>
        <p:nvSpPr>
          <p:cNvPr id="15" name="object 15"/>
          <p:cNvSpPr txBox="1"/>
          <p:nvPr/>
        </p:nvSpPr>
        <p:spPr>
          <a:xfrm>
            <a:off x="7222961" y="3194050"/>
            <a:ext cx="190450" cy="299720"/>
          </a:xfrm>
          <a:prstGeom prst="rect">
            <a:avLst/>
          </a:prstGeom>
        </p:spPr>
        <p:txBody>
          <a:bodyPr vert="horz" wrap="square" lIns="0" tIns="12700" rIns="0" bIns="0" rtlCol="0">
            <a:spAutoFit/>
          </a:bodyPr>
          <a:lstStyle/>
          <a:p>
            <a:pPr marL="12700">
              <a:spcBef>
                <a:spcPts val="100"/>
              </a:spcBef>
            </a:pPr>
            <a:r>
              <a:rPr kern="0" spc="-50" dirty="0">
                <a:solidFill>
                  <a:sysClr val="windowText" lastClr="000000"/>
                </a:solidFill>
                <a:latin typeface="Times New Roman"/>
                <a:cs typeface="Times New Roman"/>
              </a:rPr>
              <a:t>A</a:t>
            </a:r>
            <a:endParaRPr kern="0">
              <a:solidFill>
                <a:sysClr val="windowText" lastClr="000000"/>
              </a:solidFill>
              <a:latin typeface="Times New Roman"/>
              <a:cs typeface="Times New Roman"/>
            </a:endParaRPr>
          </a:p>
        </p:txBody>
      </p:sp>
      <p:sp>
        <p:nvSpPr>
          <p:cNvPr id="16" name="object 16"/>
          <p:cNvSpPr txBox="1"/>
          <p:nvPr/>
        </p:nvSpPr>
        <p:spPr>
          <a:xfrm>
            <a:off x="7037080" y="1995956"/>
            <a:ext cx="759262" cy="319959"/>
          </a:xfrm>
          <a:prstGeom prst="rect">
            <a:avLst/>
          </a:prstGeom>
        </p:spPr>
        <p:txBody>
          <a:bodyPr vert="horz" wrap="square" lIns="0" tIns="12065" rIns="0" bIns="0" rtlCol="0">
            <a:spAutoFit/>
          </a:bodyPr>
          <a:lstStyle/>
          <a:p>
            <a:pPr marL="12700">
              <a:spcBef>
                <a:spcPts val="95"/>
              </a:spcBef>
            </a:pPr>
            <a:r>
              <a:rPr sz="2000" kern="0" dirty="0">
                <a:solidFill>
                  <a:sysClr val="windowText" lastClr="000000"/>
                </a:solidFill>
                <a:latin typeface="Times New Roman"/>
                <a:cs typeface="Times New Roman"/>
              </a:rPr>
              <a:t>10</a:t>
            </a:r>
            <a:r>
              <a:rPr sz="2000" kern="0" spc="-20" dirty="0">
                <a:solidFill>
                  <a:sysClr val="windowText" lastClr="000000"/>
                </a:solidFill>
                <a:latin typeface="Times New Roman"/>
                <a:cs typeface="Times New Roman"/>
              </a:rPr>
              <a:t> </a:t>
            </a:r>
            <a:r>
              <a:rPr sz="2000" kern="0" spc="-10" dirty="0">
                <a:solidFill>
                  <a:sysClr val="windowText" lastClr="000000"/>
                </a:solidFill>
                <a:latin typeface="Times New Roman"/>
                <a:cs typeface="Times New Roman"/>
              </a:rPr>
              <a:t>k/ft.</a:t>
            </a:r>
            <a:endParaRPr sz="2000" kern="0">
              <a:solidFill>
                <a:sysClr val="windowText" lastClr="000000"/>
              </a:solidFill>
              <a:latin typeface="Times New Roman"/>
              <a:cs typeface="Times New Roman"/>
            </a:endParaRPr>
          </a:p>
        </p:txBody>
      </p:sp>
      <p:grpSp>
        <p:nvGrpSpPr>
          <p:cNvPr id="17" name="object 17"/>
          <p:cNvGrpSpPr/>
          <p:nvPr/>
        </p:nvGrpSpPr>
        <p:grpSpPr>
          <a:xfrm>
            <a:off x="4834487" y="2395001"/>
            <a:ext cx="2703761" cy="846455"/>
            <a:chOff x="4834128" y="2394953"/>
            <a:chExt cx="2704465" cy="846455"/>
          </a:xfrm>
        </p:grpSpPr>
        <p:pic>
          <p:nvPicPr>
            <p:cNvPr id="18" name="object 18"/>
            <p:cNvPicPr/>
            <p:nvPr/>
          </p:nvPicPr>
          <p:blipFill>
            <a:blip r:embed="rId5" cstate="print"/>
            <a:stretch>
              <a:fillRect/>
            </a:stretch>
          </p:blipFill>
          <p:spPr>
            <a:xfrm>
              <a:off x="4839462" y="3081545"/>
              <a:ext cx="2620517" cy="92692"/>
            </a:xfrm>
            <a:prstGeom prst="rect">
              <a:avLst/>
            </a:prstGeom>
          </p:spPr>
        </p:pic>
        <p:sp>
          <p:nvSpPr>
            <p:cNvPr id="19" name="object 19"/>
            <p:cNvSpPr/>
            <p:nvPr/>
          </p:nvSpPr>
          <p:spPr>
            <a:xfrm>
              <a:off x="4889373" y="3106292"/>
              <a:ext cx="2527935" cy="0"/>
            </a:xfrm>
            <a:custGeom>
              <a:avLst/>
              <a:gdLst/>
              <a:ahLst/>
              <a:cxnLst/>
              <a:rect l="l" t="t" r="r" b="b"/>
              <a:pathLst>
                <a:path w="2527934">
                  <a:moveTo>
                    <a:pt x="0" y="0"/>
                  </a:moveTo>
                  <a:lnTo>
                    <a:pt x="2527554" y="0"/>
                  </a:lnTo>
                </a:path>
              </a:pathLst>
            </a:custGeom>
            <a:ln w="22098">
              <a:solidFill>
                <a:srgbClr val="000000"/>
              </a:solidFill>
            </a:ln>
          </p:spPr>
          <p:txBody>
            <a:bodyPr wrap="square" lIns="0" tIns="0" rIns="0" bIns="0" rtlCol="0"/>
            <a:lstStyle/>
            <a:p>
              <a:endParaRPr kern="0">
                <a:solidFill>
                  <a:sysClr val="windowText" lastClr="000000"/>
                </a:solidFill>
              </a:endParaRPr>
            </a:p>
          </p:txBody>
        </p:sp>
        <p:pic>
          <p:nvPicPr>
            <p:cNvPr id="20" name="object 20"/>
            <p:cNvPicPr/>
            <p:nvPr/>
          </p:nvPicPr>
          <p:blipFill>
            <a:blip r:embed="rId6" cstate="print"/>
            <a:stretch>
              <a:fillRect/>
            </a:stretch>
          </p:blipFill>
          <p:spPr>
            <a:xfrm>
              <a:off x="4834128" y="2394953"/>
              <a:ext cx="2626614" cy="787158"/>
            </a:xfrm>
            <a:prstGeom prst="rect">
              <a:avLst/>
            </a:prstGeom>
          </p:spPr>
        </p:pic>
        <p:sp>
          <p:nvSpPr>
            <p:cNvPr id="21" name="object 21"/>
            <p:cNvSpPr/>
            <p:nvPr/>
          </p:nvSpPr>
          <p:spPr>
            <a:xfrm>
              <a:off x="4884039" y="2419730"/>
              <a:ext cx="2533650" cy="694055"/>
            </a:xfrm>
            <a:custGeom>
              <a:avLst/>
              <a:gdLst/>
              <a:ahLst/>
              <a:cxnLst/>
              <a:rect l="l" t="t" r="r" b="b"/>
              <a:pathLst>
                <a:path w="2533650" h="694055">
                  <a:moveTo>
                    <a:pt x="0" y="693801"/>
                  </a:moveTo>
                  <a:lnTo>
                    <a:pt x="2533522" y="0"/>
                  </a:lnTo>
                </a:path>
              </a:pathLst>
            </a:custGeom>
            <a:ln w="22097">
              <a:solidFill>
                <a:srgbClr val="000000"/>
              </a:solidFill>
            </a:ln>
          </p:spPr>
          <p:txBody>
            <a:bodyPr wrap="square" lIns="0" tIns="0" rIns="0" bIns="0" rtlCol="0"/>
            <a:lstStyle/>
            <a:p>
              <a:endParaRPr kern="0">
                <a:solidFill>
                  <a:sysClr val="windowText" lastClr="000000"/>
                </a:solidFill>
              </a:endParaRPr>
            </a:p>
          </p:txBody>
        </p:sp>
        <p:pic>
          <p:nvPicPr>
            <p:cNvPr id="22" name="object 22"/>
            <p:cNvPicPr/>
            <p:nvPr/>
          </p:nvPicPr>
          <p:blipFill>
            <a:blip r:embed="rId7" cstate="print"/>
            <a:stretch>
              <a:fillRect/>
            </a:stretch>
          </p:blipFill>
          <p:spPr>
            <a:xfrm>
              <a:off x="5138166" y="2977895"/>
              <a:ext cx="224091" cy="253746"/>
            </a:xfrm>
            <a:prstGeom prst="rect">
              <a:avLst/>
            </a:prstGeom>
          </p:spPr>
        </p:pic>
        <p:pic>
          <p:nvPicPr>
            <p:cNvPr id="23" name="object 23"/>
            <p:cNvPicPr/>
            <p:nvPr/>
          </p:nvPicPr>
          <p:blipFill>
            <a:blip r:embed="rId8" cstate="print"/>
            <a:stretch>
              <a:fillRect/>
            </a:stretch>
          </p:blipFill>
          <p:spPr>
            <a:xfrm>
              <a:off x="5215509" y="2991611"/>
              <a:ext cx="76200" cy="106045"/>
            </a:xfrm>
            <a:prstGeom prst="rect">
              <a:avLst/>
            </a:prstGeom>
          </p:spPr>
        </p:pic>
        <p:pic>
          <p:nvPicPr>
            <p:cNvPr id="24" name="object 24"/>
            <p:cNvPicPr/>
            <p:nvPr/>
          </p:nvPicPr>
          <p:blipFill>
            <a:blip r:embed="rId9" cstate="print"/>
            <a:stretch>
              <a:fillRect/>
            </a:stretch>
          </p:blipFill>
          <p:spPr>
            <a:xfrm>
              <a:off x="5502402" y="2884970"/>
              <a:ext cx="224091" cy="345274"/>
            </a:xfrm>
            <a:prstGeom prst="rect">
              <a:avLst/>
            </a:prstGeom>
          </p:spPr>
        </p:pic>
        <p:pic>
          <p:nvPicPr>
            <p:cNvPr id="25" name="object 25"/>
            <p:cNvPicPr/>
            <p:nvPr/>
          </p:nvPicPr>
          <p:blipFill>
            <a:blip r:embed="rId10" cstate="print"/>
            <a:stretch>
              <a:fillRect/>
            </a:stretch>
          </p:blipFill>
          <p:spPr>
            <a:xfrm>
              <a:off x="5579745" y="2898647"/>
              <a:ext cx="76200" cy="197103"/>
            </a:xfrm>
            <a:prstGeom prst="rect">
              <a:avLst/>
            </a:prstGeom>
          </p:spPr>
        </p:pic>
        <p:pic>
          <p:nvPicPr>
            <p:cNvPr id="26" name="object 26"/>
            <p:cNvPicPr/>
            <p:nvPr/>
          </p:nvPicPr>
          <p:blipFill>
            <a:blip r:embed="rId11" cstate="print"/>
            <a:stretch>
              <a:fillRect/>
            </a:stretch>
          </p:blipFill>
          <p:spPr>
            <a:xfrm>
              <a:off x="5865876" y="2776766"/>
              <a:ext cx="224091" cy="453478"/>
            </a:xfrm>
            <a:prstGeom prst="rect">
              <a:avLst/>
            </a:prstGeom>
          </p:spPr>
        </p:pic>
        <p:sp>
          <p:nvSpPr>
            <p:cNvPr id="27" name="object 27"/>
            <p:cNvSpPr/>
            <p:nvPr/>
          </p:nvSpPr>
          <p:spPr>
            <a:xfrm>
              <a:off x="5943219" y="2790443"/>
              <a:ext cx="76200" cy="305435"/>
            </a:xfrm>
            <a:custGeom>
              <a:avLst/>
              <a:gdLst/>
              <a:ahLst/>
              <a:cxnLst/>
              <a:rect l="l" t="t" r="r" b="b"/>
              <a:pathLst>
                <a:path w="76200" h="305435">
                  <a:moveTo>
                    <a:pt x="27050" y="229234"/>
                  </a:moveTo>
                  <a:lnTo>
                    <a:pt x="0" y="229234"/>
                  </a:lnTo>
                  <a:lnTo>
                    <a:pt x="38100" y="305434"/>
                  </a:lnTo>
                  <a:lnTo>
                    <a:pt x="64325" y="252983"/>
                  </a:lnTo>
                  <a:lnTo>
                    <a:pt x="32003" y="252983"/>
                  </a:lnTo>
                  <a:lnTo>
                    <a:pt x="27050" y="248030"/>
                  </a:lnTo>
                  <a:lnTo>
                    <a:pt x="27050" y="229234"/>
                  </a:lnTo>
                  <a:close/>
                </a:path>
                <a:path w="76200" h="305435">
                  <a:moveTo>
                    <a:pt x="44195" y="0"/>
                  </a:moveTo>
                  <a:lnTo>
                    <a:pt x="32003" y="0"/>
                  </a:lnTo>
                  <a:lnTo>
                    <a:pt x="27050" y="4952"/>
                  </a:lnTo>
                  <a:lnTo>
                    <a:pt x="27050" y="248030"/>
                  </a:lnTo>
                  <a:lnTo>
                    <a:pt x="32003" y="252983"/>
                  </a:lnTo>
                  <a:lnTo>
                    <a:pt x="44195" y="252983"/>
                  </a:lnTo>
                  <a:lnTo>
                    <a:pt x="49148" y="248030"/>
                  </a:lnTo>
                  <a:lnTo>
                    <a:pt x="49148" y="4952"/>
                  </a:lnTo>
                  <a:lnTo>
                    <a:pt x="44195" y="0"/>
                  </a:lnTo>
                  <a:close/>
                </a:path>
                <a:path w="76200" h="305435">
                  <a:moveTo>
                    <a:pt x="76200" y="229234"/>
                  </a:moveTo>
                  <a:lnTo>
                    <a:pt x="49148" y="229234"/>
                  </a:lnTo>
                  <a:lnTo>
                    <a:pt x="49148" y="248030"/>
                  </a:lnTo>
                  <a:lnTo>
                    <a:pt x="44195" y="252983"/>
                  </a:lnTo>
                  <a:lnTo>
                    <a:pt x="64325" y="252983"/>
                  </a:lnTo>
                  <a:lnTo>
                    <a:pt x="76200" y="229234"/>
                  </a:lnTo>
                  <a:close/>
                </a:path>
              </a:pathLst>
            </a:custGeom>
            <a:solidFill>
              <a:srgbClr val="000000"/>
            </a:solidFill>
          </p:spPr>
          <p:txBody>
            <a:bodyPr wrap="square" lIns="0" tIns="0" rIns="0" bIns="0" rtlCol="0"/>
            <a:lstStyle/>
            <a:p>
              <a:endParaRPr kern="0">
                <a:solidFill>
                  <a:sysClr val="windowText" lastClr="000000"/>
                </a:solidFill>
              </a:endParaRPr>
            </a:p>
          </p:txBody>
        </p:sp>
        <p:pic>
          <p:nvPicPr>
            <p:cNvPr id="28" name="object 28"/>
            <p:cNvPicPr/>
            <p:nvPr/>
          </p:nvPicPr>
          <p:blipFill>
            <a:blip r:embed="rId12" cstate="print"/>
            <a:stretch>
              <a:fillRect/>
            </a:stretch>
          </p:blipFill>
          <p:spPr>
            <a:xfrm>
              <a:off x="6230112" y="2676118"/>
              <a:ext cx="224091" cy="553237"/>
            </a:xfrm>
            <a:prstGeom prst="rect">
              <a:avLst/>
            </a:prstGeom>
          </p:spPr>
        </p:pic>
        <p:sp>
          <p:nvSpPr>
            <p:cNvPr id="29" name="object 29"/>
            <p:cNvSpPr/>
            <p:nvPr/>
          </p:nvSpPr>
          <p:spPr>
            <a:xfrm>
              <a:off x="6307455" y="2689859"/>
              <a:ext cx="76200" cy="405765"/>
            </a:xfrm>
            <a:custGeom>
              <a:avLst/>
              <a:gdLst/>
              <a:ahLst/>
              <a:cxnLst/>
              <a:rect l="l" t="t" r="r" b="b"/>
              <a:pathLst>
                <a:path w="76200" h="405764">
                  <a:moveTo>
                    <a:pt x="27050" y="329438"/>
                  </a:moveTo>
                  <a:lnTo>
                    <a:pt x="0" y="329438"/>
                  </a:lnTo>
                  <a:lnTo>
                    <a:pt x="38100" y="405638"/>
                  </a:lnTo>
                  <a:lnTo>
                    <a:pt x="64325" y="353187"/>
                  </a:lnTo>
                  <a:lnTo>
                    <a:pt x="32004" y="353187"/>
                  </a:lnTo>
                  <a:lnTo>
                    <a:pt x="27050" y="348234"/>
                  </a:lnTo>
                  <a:lnTo>
                    <a:pt x="27050" y="329438"/>
                  </a:lnTo>
                  <a:close/>
                </a:path>
                <a:path w="76200" h="405764">
                  <a:moveTo>
                    <a:pt x="44196" y="0"/>
                  </a:moveTo>
                  <a:lnTo>
                    <a:pt x="32004" y="0"/>
                  </a:lnTo>
                  <a:lnTo>
                    <a:pt x="27050" y="4952"/>
                  </a:lnTo>
                  <a:lnTo>
                    <a:pt x="27050" y="348234"/>
                  </a:lnTo>
                  <a:lnTo>
                    <a:pt x="32004" y="353187"/>
                  </a:lnTo>
                  <a:lnTo>
                    <a:pt x="44196" y="353187"/>
                  </a:lnTo>
                  <a:lnTo>
                    <a:pt x="49149" y="348234"/>
                  </a:lnTo>
                  <a:lnTo>
                    <a:pt x="49149" y="4952"/>
                  </a:lnTo>
                  <a:lnTo>
                    <a:pt x="44196" y="0"/>
                  </a:lnTo>
                  <a:close/>
                </a:path>
                <a:path w="76200" h="405764">
                  <a:moveTo>
                    <a:pt x="76200" y="329438"/>
                  </a:moveTo>
                  <a:lnTo>
                    <a:pt x="49149" y="329438"/>
                  </a:lnTo>
                  <a:lnTo>
                    <a:pt x="49149" y="348234"/>
                  </a:lnTo>
                  <a:lnTo>
                    <a:pt x="44196" y="353187"/>
                  </a:lnTo>
                  <a:lnTo>
                    <a:pt x="64325" y="353187"/>
                  </a:lnTo>
                  <a:lnTo>
                    <a:pt x="76200" y="329438"/>
                  </a:lnTo>
                  <a:close/>
                </a:path>
              </a:pathLst>
            </a:custGeom>
            <a:solidFill>
              <a:srgbClr val="000000"/>
            </a:solidFill>
          </p:spPr>
          <p:txBody>
            <a:bodyPr wrap="square" lIns="0" tIns="0" rIns="0" bIns="0" rtlCol="0"/>
            <a:lstStyle/>
            <a:p>
              <a:endParaRPr kern="0">
                <a:solidFill>
                  <a:sysClr val="windowText" lastClr="000000"/>
                </a:solidFill>
              </a:endParaRPr>
            </a:p>
          </p:txBody>
        </p:sp>
        <p:pic>
          <p:nvPicPr>
            <p:cNvPr id="30" name="object 30"/>
            <p:cNvPicPr/>
            <p:nvPr/>
          </p:nvPicPr>
          <p:blipFill>
            <a:blip r:embed="rId13" cstate="print"/>
            <a:stretch>
              <a:fillRect/>
            </a:stretch>
          </p:blipFill>
          <p:spPr>
            <a:xfrm>
              <a:off x="6594348" y="2583230"/>
              <a:ext cx="224091" cy="657682"/>
            </a:xfrm>
            <a:prstGeom prst="rect">
              <a:avLst/>
            </a:prstGeom>
          </p:spPr>
        </p:pic>
        <p:sp>
          <p:nvSpPr>
            <p:cNvPr id="31" name="object 31"/>
            <p:cNvSpPr/>
            <p:nvPr/>
          </p:nvSpPr>
          <p:spPr>
            <a:xfrm>
              <a:off x="6671691" y="2596895"/>
              <a:ext cx="76200" cy="509905"/>
            </a:xfrm>
            <a:custGeom>
              <a:avLst/>
              <a:gdLst/>
              <a:ahLst/>
              <a:cxnLst/>
              <a:rect l="l" t="t" r="r" b="b"/>
              <a:pathLst>
                <a:path w="76200" h="509905">
                  <a:moveTo>
                    <a:pt x="27050" y="433577"/>
                  </a:moveTo>
                  <a:lnTo>
                    <a:pt x="0" y="433577"/>
                  </a:lnTo>
                  <a:lnTo>
                    <a:pt x="38100" y="509777"/>
                  </a:lnTo>
                  <a:lnTo>
                    <a:pt x="64325" y="457326"/>
                  </a:lnTo>
                  <a:lnTo>
                    <a:pt x="32003" y="457326"/>
                  </a:lnTo>
                  <a:lnTo>
                    <a:pt x="27050" y="452374"/>
                  </a:lnTo>
                  <a:lnTo>
                    <a:pt x="27050" y="433577"/>
                  </a:lnTo>
                  <a:close/>
                </a:path>
                <a:path w="76200" h="509905">
                  <a:moveTo>
                    <a:pt x="44195" y="0"/>
                  </a:moveTo>
                  <a:lnTo>
                    <a:pt x="32003" y="0"/>
                  </a:lnTo>
                  <a:lnTo>
                    <a:pt x="27050" y="4952"/>
                  </a:lnTo>
                  <a:lnTo>
                    <a:pt x="27050" y="452374"/>
                  </a:lnTo>
                  <a:lnTo>
                    <a:pt x="32003" y="457326"/>
                  </a:lnTo>
                  <a:lnTo>
                    <a:pt x="44195" y="457326"/>
                  </a:lnTo>
                  <a:lnTo>
                    <a:pt x="49149" y="452374"/>
                  </a:lnTo>
                  <a:lnTo>
                    <a:pt x="49149" y="4952"/>
                  </a:lnTo>
                  <a:lnTo>
                    <a:pt x="44195" y="0"/>
                  </a:lnTo>
                  <a:close/>
                </a:path>
                <a:path w="76200" h="509905">
                  <a:moveTo>
                    <a:pt x="76200" y="433577"/>
                  </a:moveTo>
                  <a:lnTo>
                    <a:pt x="49149" y="433577"/>
                  </a:lnTo>
                  <a:lnTo>
                    <a:pt x="49149" y="452374"/>
                  </a:lnTo>
                  <a:lnTo>
                    <a:pt x="44195" y="457326"/>
                  </a:lnTo>
                  <a:lnTo>
                    <a:pt x="64325" y="457326"/>
                  </a:lnTo>
                  <a:lnTo>
                    <a:pt x="76200" y="433577"/>
                  </a:lnTo>
                  <a:close/>
                </a:path>
              </a:pathLst>
            </a:custGeom>
            <a:solidFill>
              <a:srgbClr val="000000"/>
            </a:solidFill>
          </p:spPr>
          <p:txBody>
            <a:bodyPr wrap="square" lIns="0" tIns="0" rIns="0" bIns="0" rtlCol="0"/>
            <a:lstStyle/>
            <a:p>
              <a:endParaRPr kern="0">
                <a:solidFill>
                  <a:sysClr val="windowText" lastClr="000000"/>
                </a:solidFill>
              </a:endParaRPr>
            </a:p>
          </p:txBody>
        </p:sp>
        <p:pic>
          <p:nvPicPr>
            <p:cNvPr id="32" name="object 32"/>
            <p:cNvPicPr/>
            <p:nvPr/>
          </p:nvPicPr>
          <p:blipFill>
            <a:blip r:embed="rId14" cstate="print"/>
            <a:stretch>
              <a:fillRect/>
            </a:stretch>
          </p:blipFill>
          <p:spPr>
            <a:xfrm>
              <a:off x="6958584" y="2481833"/>
              <a:ext cx="224091" cy="747522"/>
            </a:xfrm>
            <a:prstGeom prst="rect">
              <a:avLst/>
            </a:prstGeom>
          </p:spPr>
        </p:pic>
        <p:sp>
          <p:nvSpPr>
            <p:cNvPr id="33" name="object 33"/>
            <p:cNvSpPr/>
            <p:nvPr/>
          </p:nvSpPr>
          <p:spPr>
            <a:xfrm>
              <a:off x="7035927" y="2495549"/>
              <a:ext cx="76200" cy="600075"/>
            </a:xfrm>
            <a:custGeom>
              <a:avLst/>
              <a:gdLst/>
              <a:ahLst/>
              <a:cxnLst/>
              <a:rect l="l" t="t" r="r" b="b"/>
              <a:pathLst>
                <a:path w="76200" h="600075">
                  <a:moveTo>
                    <a:pt x="27050" y="523748"/>
                  </a:moveTo>
                  <a:lnTo>
                    <a:pt x="0" y="523748"/>
                  </a:lnTo>
                  <a:lnTo>
                    <a:pt x="38100" y="599948"/>
                  </a:lnTo>
                  <a:lnTo>
                    <a:pt x="64325" y="547497"/>
                  </a:lnTo>
                  <a:lnTo>
                    <a:pt x="32003" y="547497"/>
                  </a:lnTo>
                  <a:lnTo>
                    <a:pt x="27050" y="542544"/>
                  </a:lnTo>
                  <a:lnTo>
                    <a:pt x="27050" y="523748"/>
                  </a:lnTo>
                  <a:close/>
                </a:path>
                <a:path w="76200" h="600075">
                  <a:moveTo>
                    <a:pt x="44196" y="0"/>
                  </a:moveTo>
                  <a:lnTo>
                    <a:pt x="32003" y="0"/>
                  </a:lnTo>
                  <a:lnTo>
                    <a:pt x="27050" y="4952"/>
                  </a:lnTo>
                  <a:lnTo>
                    <a:pt x="27050" y="542544"/>
                  </a:lnTo>
                  <a:lnTo>
                    <a:pt x="32003" y="547497"/>
                  </a:lnTo>
                  <a:lnTo>
                    <a:pt x="44196" y="547497"/>
                  </a:lnTo>
                  <a:lnTo>
                    <a:pt x="49149" y="542544"/>
                  </a:lnTo>
                  <a:lnTo>
                    <a:pt x="49149" y="4952"/>
                  </a:lnTo>
                  <a:lnTo>
                    <a:pt x="44196" y="0"/>
                  </a:lnTo>
                  <a:close/>
                </a:path>
                <a:path w="76200" h="600075">
                  <a:moveTo>
                    <a:pt x="76200" y="523748"/>
                  </a:moveTo>
                  <a:lnTo>
                    <a:pt x="49149" y="523748"/>
                  </a:lnTo>
                  <a:lnTo>
                    <a:pt x="49149" y="542544"/>
                  </a:lnTo>
                  <a:lnTo>
                    <a:pt x="44196" y="547497"/>
                  </a:lnTo>
                  <a:lnTo>
                    <a:pt x="64325" y="547497"/>
                  </a:lnTo>
                  <a:lnTo>
                    <a:pt x="76200" y="523748"/>
                  </a:lnTo>
                  <a:close/>
                </a:path>
              </a:pathLst>
            </a:custGeom>
            <a:solidFill>
              <a:srgbClr val="000000"/>
            </a:solidFill>
          </p:spPr>
          <p:txBody>
            <a:bodyPr wrap="square" lIns="0" tIns="0" rIns="0" bIns="0" rtlCol="0"/>
            <a:lstStyle/>
            <a:p>
              <a:endParaRPr kern="0">
                <a:solidFill>
                  <a:sysClr val="windowText" lastClr="000000"/>
                </a:solidFill>
              </a:endParaRPr>
            </a:p>
          </p:txBody>
        </p:sp>
        <p:pic>
          <p:nvPicPr>
            <p:cNvPr id="34" name="object 34"/>
            <p:cNvPicPr/>
            <p:nvPr/>
          </p:nvPicPr>
          <p:blipFill>
            <a:blip r:embed="rId15" cstate="print"/>
            <a:stretch>
              <a:fillRect/>
            </a:stretch>
          </p:blipFill>
          <p:spPr>
            <a:xfrm>
              <a:off x="7314438" y="2395004"/>
              <a:ext cx="224091" cy="835113"/>
            </a:xfrm>
            <a:prstGeom prst="rect">
              <a:avLst/>
            </a:prstGeom>
          </p:spPr>
        </p:pic>
        <p:sp>
          <p:nvSpPr>
            <p:cNvPr id="35" name="object 35"/>
            <p:cNvSpPr/>
            <p:nvPr/>
          </p:nvSpPr>
          <p:spPr>
            <a:xfrm>
              <a:off x="7391781" y="2408681"/>
              <a:ext cx="76200" cy="687705"/>
            </a:xfrm>
            <a:custGeom>
              <a:avLst/>
              <a:gdLst/>
              <a:ahLst/>
              <a:cxnLst/>
              <a:rect l="l" t="t" r="r" b="b"/>
              <a:pathLst>
                <a:path w="76200" h="687705">
                  <a:moveTo>
                    <a:pt x="27050" y="611123"/>
                  </a:moveTo>
                  <a:lnTo>
                    <a:pt x="0" y="611123"/>
                  </a:lnTo>
                  <a:lnTo>
                    <a:pt x="38100" y="687323"/>
                  </a:lnTo>
                  <a:lnTo>
                    <a:pt x="64325" y="634872"/>
                  </a:lnTo>
                  <a:lnTo>
                    <a:pt x="32003" y="634872"/>
                  </a:lnTo>
                  <a:lnTo>
                    <a:pt x="27050" y="629919"/>
                  </a:lnTo>
                  <a:lnTo>
                    <a:pt x="27050" y="611123"/>
                  </a:lnTo>
                  <a:close/>
                </a:path>
                <a:path w="76200" h="687705">
                  <a:moveTo>
                    <a:pt x="44196" y="0"/>
                  </a:moveTo>
                  <a:lnTo>
                    <a:pt x="32003" y="0"/>
                  </a:lnTo>
                  <a:lnTo>
                    <a:pt x="27050" y="4952"/>
                  </a:lnTo>
                  <a:lnTo>
                    <a:pt x="27050" y="629919"/>
                  </a:lnTo>
                  <a:lnTo>
                    <a:pt x="32003" y="634872"/>
                  </a:lnTo>
                  <a:lnTo>
                    <a:pt x="44196" y="634872"/>
                  </a:lnTo>
                  <a:lnTo>
                    <a:pt x="49149" y="629919"/>
                  </a:lnTo>
                  <a:lnTo>
                    <a:pt x="49149" y="4952"/>
                  </a:lnTo>
                  <a:lnTo>
                    <a:pt x="44196" y="0"/>
                  </a:lnTo>
                  <a:close/>
                </a:path>
                <a:path w="76200" h="687705">
                  <a:moveTo>
                    <a:pt x="76200" y="611123"/>
                  </a:moveTo>
                  <a:lnTo>
                    <a:pt x="49149" y="611123"/>
                  </a:lnTo>
                  <a:lnTo>
                    <a:pt x="49149" y="629919"/>
                  </a:lnTo>
                  <a:lnTo>
                    <a:pt x="44196" y="634872"/>
                  </a:lnTo>
                  <a:lnTo>
                    <a:pt x="64325" y="634872"/>
                  </a:lnTo>
                  <a:lnTo>
                    <a:pt x="76200" y="611123"/>
                  </a:lnTo>
                  <a:close/>
                </a:path>
              </a:pathLst>
            </a:custGeom>
            <a:solidFill>
              <a:srgbClr val="000000"/>
            </a:solidFill>
          </p:spPr>
          <p:txBody>
            <a:bodyPr wrap="square" lIns="0" tIns="0" rIns="0" bIns="0" rtlCol="0"/>
            <a:lstStyle/>
            <a:p>
              <a:endParaRPr kern="0">
                <a:solidFill>
                  <a:sysClr val="windowText" lastClr="000000"/>
                </a:solidFill>
              </a:endParaRPr>
            </a:p>
          </p:txBody>
        </p:sp>
      </p:grpSp>
      <p:sp>
        <p:nvSpPr>
          <p:cNvPr id="36" name="Slide Number Placeholder 35"/>
          <p:cNvSpPr>
            <a:spLocks noGrp="1"/>
          </p:cNvSpPr>
          <p:nvPr>
            <p:ph type="sldNum" sz="quarter" idx="7"/>
          </p:nvPr>
        </p:nvSpPr>
        <p:spPr>
          <a:xfrm>
            <a:off x="8775954" y="6377984"/>
            <a:ext cx="2803430" cy="276999"/>
          </a:xfrm>
          <a:prstGeom prst="rect">
            <a:avLst/>
          </a:prstGeom>
        </p:spPr>
        <p:txBody>
          <a:bodyPr wrap="square" lIns="0" tIns="0" rIns="0" bIns="0">
            <a:spAutoFit/>
          </a:bodyPr>
          <a:lstStyle>
            <a:defPPr>
              <a:defRPr lang="en-US"/>
            </a:defPPr>
            <a:lvl1pPr marL="0" algn="r" defTabSz="914293" rtl="0" eaLnBrk="1" latinLnBrk="0" hangingPunct="1">
              <a:defRPr sz="1800" kern="1200">
                <a:solidFill>
                  <a:schemeClr val="tx1">
                    <a:tint val="75000"/>
                  </a:schemeClr>
                </a:solidFill>
                <a:latin typeface="+mn-lt"/>
                <a:ea typeface="+mn-ea"/>
                <a:cs typeface="+mn-cs"/>
              </a:defRPr>
            </a:lvl1pPr>
            <a:lvl2pPr marL="457146" algn="l" defTabSz="914293" rtl="0" eaLnBrk="1" latinLnBrk="0" hangingPunct="1">
              <a:defRPr sz="1800" kern="1200">
                <a:solidFill>
                  <a:schemeClr val="tx1"/>
                </a:solidFill>
                <a:latin typeface="+mn-lt"/>
                <a:ea typeface="+mn-ea"/>
                <a:cs typeface="+mn-cs"/>
              </a:defRPr>
            </a:lvl2pPr>
            <a:lvl3pPr marL="914293" algn="l" defTabSz="914293" rtl="0" eaLnBrk="1" latinLnBrk="0" hangingPunct="1">
              <a:defRPr sz="1800" kern="1200">
                <a:solidFill>
                  <a:schemeClr val="tx1"/>
                </a:solidFill>
                <a:latin typeface="+mn-lt"/>
                <a:ea typeface="+mn-ea"/>
                <a:cs typeface="+mn-cs"/>
              </a:defRPr>
            </a:lvl3pPr>
            <a:lvl4pPr marL="1371440" algn="l" defTabSz="914293" rtl="0" eaLnBrk="1" latinLnBrk="0" hangingPunct="1">
              <a:defRPr sz="1800" kern="1200">
                <a:solidFill>
                  <a:schemeClr val="tx1"/>
                </a:solidFill>
                <a:latin typeface="+mn-lt"/>
                <a:ea typeface="+mn-ea"/>
                <a:cs typeface="+mn-cs"/>
              </a:defRPr>
            </a:lvl4pPr>
            <a:lvl5pPr marL="1828587" algn="l" defTabSz="914293" rtl="0" eaLnBrk="1" latinLnBrk="0" hangingPunct="1">
              <a:defRPr sz="1800" kern="1200">
                <a:solidFill>
                  <a:schemeClr val="tx1"/>
                </a:solidFill>
                <a:latin typeface="+mn-lt"/>
                <a:ea typeface="+mn-ea"/>
                <a:cs typeface="+mn-cs"/>
              </a:defRPr>
            </a:lvl5pPr>
            <a:lvl6pPr marL="2285733" algn="l" defTabSz="914293" rtl="0" eaLnBrk="1" latinLnBrk="0" hangingPunct="1">
              <a:defRPr sz="1800" kern="1200">
                <a:solidFill>
                  <a:schemeClr val="tx1"/>
                </a:solidFill>
                <a:latin typeface="+mn-lt"/>
                <a:ea typeface="+mn-ea"/>
                <a:cs typeface="+mn-cs"/>
              </a:defRPr>
            </a:lvl6pPr>
            <a:lvl7pPr marL="2742880" algn="l" defTabSz="914293" rtl="0" eaLnBrk="1" latinLnBrk="0" hangingPunct="1">
              <a:defRPr sz="1800" kern="1200">
                <a:solidFill>
                  <a:schemeClr val="tx1"/>
                </a:solidFill>
                <a:latin typeface="+mn-lt"/>
                <a:ea typeface="+mn-ea"/>
                <a:cs typeface="+mn-cs"/>
              </a:defRPr>
            </a:lvl7pPr>
            <a:lvl8pPr marL="3200026" algn="l" defTabSz="914293" rtl="0" eaLnBrk="1" latinLnBrk="0" hangingPunct="1">
              <a:defRPr sz="1800" kern="1200">
                <a:solidFill>
                  <a:schemeClr val="tx1"/>
                </a:solidFill>
                <a:latin typeface="+mn-lt"/>
                <a:ea typeface="+mn-ea"/>
                <a:cs typeface="+mn-cs"/>
              </a:defRPr>
            </a:lvl8pPr>
            <a:lvl9pPr marL="3657173" algn="l" defTabSz="914293" rtl="0" eaLnBrk="1" latinLnBrk="0" hangingPunct="1">
              <a:defRPr sz="1800" kern="1200">
                <a:solidFill>
                  <a:schemeClr val="tx1"/>
                </a:solidFill>
                <a:latin typeface="+mn-lt"/>
                <a:ea typeface="+mn-ea"/>
                <a:cs typeface="+mn-cs"/>
              </a:defRPr>
            </a:lvl9pPr>
          </a:lstStyle>
          <a:p>
            <a:fld id="{B6F15528-21DE-4FAA-801E-634DDDAF4B2B}" type="slidenum">
              <a:rPr lang="en-US" smtClean="0">
                <a:solidFill>
                  <a:prstClr val="black">
                    <a:tint val="75000"/>
                  </a:prstClr>
                </a:solidFill>
              </a:rPr>
              <a:pPr/>
              <a:t>53</a:t>
            </a:fld>
            <a:endParaRPr lang="en-US">
              <a:solidFill>
                <a:prstClr val="black">
                  <a:tint val="75000"/>
                </a:prstClr>
              </a:solidFill>
            </a:endParaRPr>
          </a:p>
        </p:txBody>
      </p:sp>
    </p:spTree>
    <p:extLst>
      <p:ext uri="{BB962C8B-B14F-4D97-AF65-F5344CB8AC3E}">
        <p14:creationId xmlns:p14="http://schemas.microsoft.com/office/powerpoint/2010/main" val="351664466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53694" y="743965"/>
            <a:ext cx="1142702" cy="382156"/>
          </a:xfrm>
          <a:prstGeom prst="rect">
            <a:avLst/>
          </a:prstGeom>
        </p:spPr>
        <p:txBody>
          <a:bodyPr vert="horz" wrap="square" lIns="0" tIns="12700" rIns="0" bIns="0" rtlCol="0">
            <a:spAutoFit/>
          </a:bodyPr>
          <a:lstStyle/>
          <a:p>
            <a:pPr marL="12700">
              <a:spcBef>
                <a:spcPts val="100"/>
              </a:spcBef>
            </a:pPr>
            <a:r>
              <a:rPr sz="2400" kern="0" spc="-10" dirty="0">
                <a:solidFill>
                  <a:srgbClr val="00AF50"/>
                </a:solidFill>
                <a:latin typeface="Times New Roman"/>
                <a:cs typeface="Times New Roman"/>
              </a:rPr>
              <a:t>Solution:</a:t>
            </a:r>
            <a:endParaRPr sz="2400" kern="0">
              <a:solidFill>
                <a:sysClr val="windowText" lastClr="000000"/>
              </a:solidFill>
              <a:latin typeface="Times New Roman"/>
              <a:cs typeface="Times New Roman"/>
            </a:endParaRPr>
          </a:p>
        </p:txBody>
      </p:sp>
      <p:pic>
        <p:nvPicPr>
          <p:cNvPr id="3" name="object 3"/>
          <p:cNvPicPr/>
          <p:nvPr/>
        </p:nvPicPr>
        <p:blipFill>
          <a:blip r:embed="rId2" cstate="print"/>
          <a:stretch>
            <a:fillRect/>
          </a:stretch>
        </p:blipFill>
        <p:spPr>
          <a:xfrm>
            <a:off x="2346439" y="3087643"/>
            <a:ext cx="2628215" cy="92690"/>
          </a:xfrm>
          <a:prstGeom prst="rect">
            <a:avLst/>
          </a:prstGeom>
        </p:spPr>
      </p:pic>
      <p:grpSp>
        <p:nvGrpSpPr>
          <p:cNvPr id="4" name="object 4"/>
          <p:cNvGrpSpPr/>
          <p:nvPr/>
        </p:nvGrpSpPr>
        <p:grpSpPr>
          <a:xfrm>
            <a:off x="4814649" y="1643599"/>
            <a:ext cx="224096" cy="484505"/>
            <a:chOff x="4814315" y="1643595"/>
            <a:chExt cx="224154" cy="484505"/>
          </a:xfrm>
        </p:grpSpPr>
        <p:pic>
          <p:nvPicPr>
            <p:cNvPr id="5" name="object 5"/>
            <p:cNvPicPr/>
            <p:nvPr/>
          </p:nvPicPr>
          <p:blipFill>
            <a:blip r:embed="rId3" cstate="print"/>
            <a:stretch>
              <a:fillRect/>
            </a:stretch>
          </p:blipFill>
          <p:spPr>
            <a:xfrm>
              <a:off x="4814315" y="1643595"/>
              <a:ext cx="224091" cy="483908"/>
            </a:xfrm>
            <a:prstGeom prst="rect">
              <a:avLst/>
            </a:prstGeom>
          </p:spPr>
        </p:pic>
        <p:sp>
          <p:nvSpPr>
            <p:cNvPr id="6" name="object 6"/>
            <p:cNvSpPr/>
            <p:nvPr/>
          </p:nvSpPr>
          <p:spPr>
            <a:xfrm>
              <a:off x="4891658" y="1733931"/>
              <a:ext cx="76200" cy="335915"/>
            </a:xfrm>
            <a:custGeom>
              <a:avLst/>
              <a:gdLst/>
              <a:ahLst/>
              <a:cxnLst/>
              <a:rect l="l" t="t" r="r" b="b"/>
              <a:pathLst>
                <a:path w="76200" h="335914">
                  <a:moveTo>
                    <a:pt x="44195" y="52451"/>
                  </a:moveTo>
                  <a:lnTo>
                    <a:pt x="32003" y="52451"/>
                  </a:lnTo>
                  <a:lnTo>
                    <a:pt x="27050" y="57404"/>
                  </a:lnTo>
                  <a:lnTo>
                    <a:pt x="27050" y="330962"/>
                  </a:lnTo>
                  <a:lnTo>
                    <a:pt x="32003" y="335915"/>
                  </a:lnTo>
                  <a:lnTo>
                    <a:pt x="44195" y="335915"/>
                  </a:lnTo>
                  <a:lnTo>
                    <a:pt x="49149" y="330962"/>
                  </a:lnTo>
                  <a:lnTo>
                    <a:pt x="49149" y="57404"/>
                  </a:lnTo>
                  <a:lnTo>
                    <a:pt x="44195" y="52451"/>
                  </a:lnTo>
                  <a:close/>
                </a:path>
                <a:path w="76200" h="335914">
                  <a:moveTo>
                    <a:pt x="38100" y="0"/>
                  </a:moveTo>
                  <a:lnTo>
                    <a:pt x="0" y="76200"/>
                  </a:lnTo>
                  <a:lnTo>
                    <a:pt x="27050" y="76200"/>
                  </a:lnTo>
                  <a:lnTo>
                    <a:pt x="27050" y="57404"/>
                  </a:lnTo>
                  <a:lnTo>
                    <a:pt x="32003" y="52451"/>
                  </a:lnTo>
                  <a:lnTo>
                    <a:pt x="64325" y="52451"/>
                  </a:lnTo>
                  <a:lnTo>
                    <a:pt x="38100" y="0"/>
                  </a:lnTo>
                  <a:close/>
                </a:path>
                <a:path w="76200" h="335914">
                  <a:moveTo>
                    <a:pt x="64325" y="52451"/>
                  </a:moveTo>
                  <a:lnTo>
                    <a:pt x="44195" y="52451"/>
                  </a:lnTo>
                  <a:lnTo>
                    <a:pt x="49149" y="57404"/>
                  </a:lnTo>
                  <a:lnTo>
                    <a:pt x="49149" y="76200"/>
                  </a:lnTo>
                  <a:lnTo>
                    <a:pt x="76200" y="76200"/>
                  </a:lnTo>
                  <a:lnTo>
                    <a:pt x="64325" y="52451"/>
                  </a:lnTo>
                  <a:close/>
                </a:path>
              </a:pathLst>
            </a:custGeom>
            <a:solidFill>
              <a:srgbClr val="000000"/>
            </a:solidFill>
          </p:spPr>
          <p:txBody>
            <a:bodyPr wrap="square" lIns="0" tIns="0" rIns="0" bIns="0" rtlCol="0"/>
            <a:lstStyle/>
            <a:p>
              <a:endParaRPr kern="0">
                <a:solidFill>
                  <a:sysClr val="windowText" lastClr="000000"/>
                </a:solidFill>
              </a:endParaRPr>
            </a:p>
          </p:txBody>
        </p:sp>
      </p:grpSp>
      <p:sp>
        <p:nvSpPr>
          <p:cNvPr id="7" name="object 7"/>
          <p:cNvSpPr txBox="1"/>
          <p:nvPr/>
        </p:nvSpPr>
        <p:spPr>
          <a:xfrm>
            <a:off x="4403282" y="2066314"/>
            <a:ext cx="1046207" cy="289823"/>
          </a:xfrm>
          <a:prstGeom prst="rect">
            <a:avLst/>
          </a:prstGeom>
        </p:spPr>
        <p:txBody>
          <a:bodyPr vert="horz" wrap="square" lIns="0" tIns="12700" rIns="0" bIns="0" rtlCol="0">
            <a:spAutoFit/>
          </a:bodyPr>
          <a:lstStyle/>
          <a:p>
            <a:pPr marL="38100">
              <a:spcBef>
                <a:spcPts val="100"/>
              </a:spcBef>
            </a:pPr>
            <a:r>
              <a:rPr kern="0" spc="85" dirty="0">
                <a:solidFill>
                  <a:sysClr val="windowText" lastClr="000000"/>
                </a:solidFill>
                <a:latin typeface="Cambria Math"/>
                <a:cs typeface="Cambria Math"/>
              </a:rPr>
              <a:t>R</a:t>
            </a:r>
            <a:r>
              <a:rPr sz="1950" kern="0" spc="127" baseline="-14957" dirty="0">
                <a:solidFill>
                  <a:sysClr val="windowText" lastClr="000000"/>
                </a:solidFill>
                <a:latin typeface="Cambria Math"/>
                <a:cs typeface="Cambria Math"/>
              </a:rPr>
              <a:t>A</a:t>
            </a:r>
            <a:r>
              <a:rPr sz="1950" kern="0" spc="337" baseline="-14957" dirty="0">
                <a:solidFill>
                  <a:sysClr val="windowText" lastClr="000000"/>
                </a:solidFill>
                <a:latin typeface="Cambria Math"/>
                <a:cs typeface="Cambria Math"/>
              </a:rPr>
              <a:t> </a:t>
            </a:r>
            <a:r>
              <a:rPr kern="0" dirty="0">
                <a:solidFill>
                  <a:sysClr val="windowText" lastClr="000000"/>
                </a:solidFill>
                <a:latin typeface="Times New Roman"/>
                <a:cs typeface="Times New Roman"/>
              </a:rPr>
              <a:t>=</a:t>
            </a:r>
            <a:r>
              <a:rPr kern="0" spc="-5" dirty="0">
                <a:solidFill>
                  <a:sysClr val="windowText" lastClr="000000"/>
                </a:solidFill>
                <a:latin typeface="Times New Roman"/>
                <a:cs typeface="Times New Roman"/>
              </a:rPr>
              <a:t> </a:t>
            </a:r>
            <a:r>
              <a:rPr kern="0" dirty="0">
                <a:solidFill>
                  <a:sysClr val="windowText" lastClr="000000"/>
                </a:solidFill>
                <a:latin typeface="Times New Roman"/>
                <a:cs typeface="Times New Roman"/>
              </a:rPr>
              <a:t>45</a:t>
            </a:r>
            <a:r>
              <a:rPr kern="0" spc="5" dirty="0">
                <a:solidFill>
                  <a:sysClr val="windowText" lastClr="000000"/>
                </a:solidFill>
                <a:latin typeface="Times New Roman"/>
                <a:cs typeface="Times New Roman"/>
              </a:rPr>
              <a:t>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8" name="object 8"/>
          <p:cNvSpPr txBox="1"/>
          <p:nvPr/>
        </p:nvSpPr>
        <p:spPr>
          <a:xfrm>
            <a:off x="7519046" y="416652"/>
            <a:ext cx="2795812" cy="1245213"/>
          </a:xfrm>
          <a:prstGeom prst="rect">
            <a:avLst/>
          </a:prstGeom>
        </p:spPr>
        <p:txBody>
          <a:bodyPr vert="horz" wrap="square" lIns="0" tIns="87630" rIns="0" bIns="0" rtlCol="0">
            <a:spAutoFit/>
          </a:bodyPr>
          <a:lstStyle/>
          <a:p>
            <a:pPr marL="38100">
              <a:spcBef>
                <a:spcPts val="690"/>
              </a:spcBef>
            </a:pPr>
            <a:r>
              <a:rPr sz="2200" kern="0" dirty="0">
                <a:solidFill>
                  <a:sysClr val="windowText" lastClr="000000"/>
                </a:solidFill>
                <a:latin typeface="Times New Roman"/>
                <a:cs typeface="Times New Roman"/>
              </a:rPr>
              <a:t>∑</a:t>
            </a:r>
            <a:r>
              <a:rPr sz="2200" kern="0" spc="-10" dirty="0">
                <a:solidFill>
                  <a:sysClr val="windowText" lastClr="000000"/>
                </a:solidFill>
                <a:latin typeface="Times New Roman"/>
                <a:cs typeface="Times New Roman"/>
              </a:rPr>
              <a:t> </a:t>
            </a:r>
            <a:r>
              <a:rPr sz="2200" kern="0" spc="50" dirty="0">
                <a:solidFill>
                  <a:sysClr val="windowText" lastClr="000000"/>
                </a:solidFill>
                <a:latin typeface="Cambria Math"/>
                <a:cs typeface="Cambria Math"/>
              </a:rPr>
              <a:t>F</a:t>
            </a:r>
            <a:r>
              <a:rPr sz="2400" kern="0" spc="75" baseline="-15625" dirty="0">
                <a:solidFill>
                  <a:sysClr val="windowText" lastClr="000000"/>
                </a:solidFill>
                <a:latin typeface="Cambria Math"/>
                <a:cs typeface="Cambria Math"/>
              </a:rPr>
              <a:t>y</a:t>
            </a:r>
            <a:r>
              <a:rPr sz="2400" kern="0" spc="412" baseline="-15625" dirty="0">
                <a:solidFill>
                  <a:sysClr val="windowText" lastClr="000000"/>
                </a:solidFill>
                <a:latin typeface="Cambria Math"/>
                <a:cs typeface="Cambria Math"/>
              </a:rPr>
              <a:t> </a:t>
            </a:r>
            <a:r>
              <a:rPr sz="2200" kern="0" dirty="0">
                <a:solidFill>
                  <a:sysClr val="windowText" lastClr="000000"/>
                </a:solidFill>
                <a:latin typeface="Times New Roman"/>
                <a:cs typeface="Times New Roman"/>
              </a:rPr>
              <a:t>= </a:t>
            </a:r>
            <a:r>
              <a:rPr sz="2200" kern="0" spc="-50" dirty="0">
                <a:solidFill>
                  <a:sysClr val="windowText" lastClr="000000"/>
                </a:solidFill>
                <a:latin typeface="Times New Roman"/>
                <a:cs typeface="Times New Roman"/>
              </a:rPr>
              <a:t>0</a:t>
            </a:r>
            <a:endParaRPr sz="2200" kern="0">
              <a:solidFill>
                <a:sysClr val="windowText" lastClr="000000"/>
              </a:solidFill>
              <a:latin typeface="Times New Roman"/>
              <a:cs typeface="Times New Roman"/>
            </a:endParaRPr>
          </a:p>
          <a:p>
            <a:pPr marL="38100">
              <a:spcBef>
                <a:spcPts val="595"/>
              </a:spcBef>
            </a:pPr>
            <a:r>
              <a:rPr sz="2200" kern="0" dirty="0">
                <a:solidFill>
                  <a:sysClr val="windowText" lastClr="000000"/>
                </a:solidFill>
                <a:latin typeface="Times New Roman"/>
                <a:cs typeface="Times New Roman"/>
              </a:rPr>
              <a:t>=&gt;</a:t>
            </a:r>
            <a:r>
              <a:rPr sz="2200" kern="0" spc="-1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0.5</a:t>
            </a:r>
            <a:r>
              <a:rPr sz="2200" kern="0" spc="-10"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x</a:t>
            </a:r>
            <a:r>
              <a:rPr sz="2200" kern="0" spc="-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9</a:t>
            </a:r>
            <a:r>
              <a:rPr sz="2200" kern="0" spc="-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x</a:t>
            </a:r>
            <a:r>
              <a:rPr sz="2200" kern="0" spc="-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10</a:t>
            </a:r>
            <a:r>
              <a:rPr sz="2200" kern="0" spc="-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a:t>
            </a:r>
            <a:r>
              <a:rPr sz="2200" kern="0" spc="-5" dirty="0">
                <a:solidFill>
                  <a:sysClr val="windowText" lastClr="000000"/>
                </a:solidFill>
                <a:latin typeface="Times New Roman"/>
                <a:cs typeface="Times New Roman"/>
              </a:rPr>
              <a:t> </a:t>
            </a:r>
            <a:r>
              <a:rPr sz="2200" kern="0" spc="100" dirty="0">
                <a:solidFill>
                  <a:srgbClr val="404040"/>
                </a:solidFill>
                <a:latin typeface="Cambria Math"/>
                <a:cs typeface="Cambria Math"/>
              </a:rPr>
              <a:t>R</a:t>
            </a:r>
            <a:r>
              <a:rPr sz="2400" kern="0" spc="150" baseline="-15625" dirty="0">
                <a:solidFill>
                  <a:srgbClr val="404040"/>
                </a:solidFill>
                <a:latin typeface="Cambria Math"/>
                <a:cs typeface="Cambria Math"/>
              </a:rPr>
              <a:t>A</a:t>
            </a:r>
            <a:r>
              <a:rPr sz="2400" kern="0" spc="427" baseline="-15625" dirty="0">
                <a:solidFill>
                  <a:srgbClr val="404040"/>
                </a:solidFill>
                <a:latin typeface="Cambria Math"/>
                <a:cs typeface="Cambria Math"/>
              </a:rPr>
              <a:t> </a:t>
            </a:r>
            <a:r>
              <a:rPr sz="2200" kern="0" dirty="0">
                <a:solidFill>
                  <a:sysClr val="windowText" lastClr="000000"/>
                </a:solidFill>
                <a:latin typeface="Times New Roman"/>
                <a:cs typeface="Times New Roman"/>
              </a:rPr>
              <a:t>=</a:t>
            </a:r>
            <a:r>
              <a:rPr sz="2200" kern="0" spc="-5" dirty="0">
                <a:solidFill>
                  <a:sysClr val="windowText" lastClr="000000"/>
                </a:solidFill>
                <a:latin typeface="Times New Roman"/>
                <a:cs typeface="Times New Roman"/>
              </a:rPr>
              <a:t> </a:t>
            </a:r>
            <a:r>
              <a:rPr sz="2200" kern="0" spc="-50" dirty="0">
                <a:solidFill>
                  <a:sysClr val="windowText" lastClr="000000"/>
                </a:solidFill>
                <a:latin typeface="Times New Roman"/>
                <a:cs typeface="Times New Roman"/>
              </a:rPr>
              <a:t>0</a:t>
            </a:r>
            <a:endParaRPr sz="2200" kern="0">
              <a:solidFill>
                <a:sysClr val="windowText" lastClr="000000"/>
              </a:solidFill>
              <a:latin typeface="Times New Roman"/>
              <a:cs typeface="Times New Roman"/>
            </a:endParaRPr>
          </a:p>
          <a:p>
            <a:pPr marL="38100">
              <a:spcBef>
                <a:spcPts val="475"/>
              </a:spcBef>
            </a:pPr>
            <a:r>
              <a:rPr sz="2200" kern="0" dirty="0">
                <a:solidFill>
                  <a:sysClr val="windowText" lastClr="000000"/>
                </a:solidFill>
                <a:latin typeface="Times New Roman"/>
                <a:cs typeface="Times New Roman"/>
              </a:rPr>
              <a:t>=&gt;</a:t>
            </a:r>
            <a:r>
              <a:rPr sz="2200" kern="0" spc="-10" dirty="0">
                <a:solidFill>
                  <a:sysClr val="windowText" lastClr="000000"/>
                </a:solidFill>
                <a:latin typeface="Times New Roman"/>
                <a:cs typeface="Times New Roman"/>
              </a:rPr>
              <a:t> </a:t>
            </a:r>
            <a:r>
              <a:rPr sz="2200" kern="0" spc="100" dirty="0">
                <a:solidFill>
                  <a:srgbClr val="404040"/>
                </a:solidFill>
                <a:latin typeface="Cambria Math"/>
                <a:cs typeface="Cambria Math"/>
              </a:rPr>
              <a:t>R</a:t>
            </a:r>
            <a:r>
              <a:rPr sz="2400" kern="0" spc="150" baseline="-15625" dirty="0">
                <a:solidFill>
                  <a:srgbClr val="404040"/>
                </a:solidFill>
                <a:latin typeface="Cambria Math"/>
                <a:cs typeface="Cambria Math"/>
              </a:rPr>
              <a:t>A</a:t>
            </a:r>
            <a:r>
              <a:rPr sz="2400" kern="0" spc="427" baseline="-15625" dirty="0">
                <a:solidFill>
                  <a:srgbClr val="404040"/>
                </a:solidFill>
                <a:latin typeface="Cambria Math"/>
                <a:cs typeface="Cambria Math"/>
              </a:rPr>
              <a:t> </a:t>
            </a:r>
            <a:r>
              <a:rPr sz="2200" kern="0" dirty="0">
                <a:solidFill>
                  <a:sysClr val="windowText" lastClr="000000"/>
                </a:solidFill>
                <a:latin typeface="Times New Roman"/>
                <a:cs typeface="Times New Roman"/>
              </a:rPr>
              <a:t>=</a:t>
            </a:r>
            <a:r>
              <a:rPr sz="2200" kern="0" spc="-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45</a:t>
            </a:r>
            <a:r>
              <a:rPr sz="2200" kern="0" spc="-10" dirty="0">
                <a:solidFill>
                  <a:sysClr val="windowText" lastClr="000000"/>
                </a:solidFill>
                <a:latin typeface="Times New Roman"/>
                <a:cs typeface="Times New Roman"/>
              </a:rPr>
              <a:t> </a:t>
            </a:r>
            <a:r>
              <a:rPr sz="2200" kern="0" spc="-25" dirty="0">
                <a:solidFill>
                  <a:sysClr val="windowText" lastClr="000000"/>
                </a:solidFill>
                <a:latin typeface="Times New Roman"/>
                <a:cs typeface="Times New Roman"/>
              </a:rPr>
              <a:t>K.</a:t>
            </a:r>
            <a:endParaRPr sz="2200" kern="0">
              <a:solidFill>
                <a:sysClr val="windowText" lastClr="000000"/>
              </a:solidFill>
              <a:latin typeface="Times New Roman"/>
              <a:cs typeface="Times New Roman"/>
            </a:endParaRPr>
          </a:p>
        </p:txBody>
      </p:sp>
      <p:grpSp>
        <p:nvGrpSpPr>
          <p:cNvPr id="9" name="object 9"/>
          <p:cNvGrpSpPr/>
          <p:nvPr/>
        </p:nvGrpSpPr>
        <p:grpSpPr>
          <a:xfrm>
            <a:off x="5312112" y="1119377"/>
            <a:ext cx="340271" cy="546100"/>
            <a:chOff x="5311902" y="1119377"/>
            <a:chExt cx="340360" cy="546100"/>
          </a:xfrm>
        </p:grpSpPr>
        <p:sp>
          <p:nvSpPr>
            <p:cNvPr id="10" name="object 10"/>
            <p:cNvSpPr/>
            <p:nvPr/>
          </p:nvSpPr>
          <p:spPr>
            <a:xfrm>
              <a:off x="5311902" y="1331848"/>
              <a:ext cx="340360" cy="333375"/>
            </a:xfrm>
            <a:custGeom>
              <a:avLst/>
              <a:gdLst/>
              <a:ahLst/>
              <a:cxnLst/>
              <a:rect l="l" t="t" r="r" b="b"/>
              <a:pathLst>
                <a:path w="340360" h="333375">
                  <a:moveTo>
                    <a:pt x="339851" y="0"/>
                  </a:moveTo>
                  <a:lnTo>
                    <a:pt x="321135" y="69633"/>
                  </a:lnTo>
                  <a:lnTo>
                    <a:pt x="298784" y="101318"/>
                  </a:lnTo>
                  <a:lnTo>
                    <a:pt x="268700" y="130159"/>
                  </a:lnTo>
                  <a:lnTo>
                    <a:pt x="231579" y="155588"/>
                  </a:lnTo>
                  <a:lnTo>
                    <a:pt x="188118" y="177039"/>
                  </a:lnTo>
                  <a:lnTo>
                    <a:pt x="139014" y="193946"/>
                  </a:lnTo>
                  <a:lnTo>
                    <a:pt x="84962" y="205739"/>
                  </a:lnTo>
                  <a:lnTo>
                    <a:pt x="84962" y="163322"/>
                  </a:lnTo>
                  <a:lnTo>
                    <a:pt x="0" y="255015"/>
                  </a:lnTo>
                  <a:lnTo>
                    <a:pt x="84962" y="333248"/>
                  </a:lnTo>
                  <a:lnTo>
                    <a:pt x="84962" y="290702"/>
                  </a:lnTo>
                  <a:lnTo>
                    <a:pt x="139014" y="278909"/>
                  </a:lnTo>
                  <a:lnTo>
                    <a:pt x="188118" y="262002"/>
                  </a:lnTo>
                  <a:lnTo>
                    <a:pt x="231579" y="240551"/>
                  </a:lnTo>
                  <a:lnTo>
                    <a:pt x="268700" y="215122"/>
                  </a:lnTo>
                  <a:lnTo>
                    <a:pt x="298784" y="186281"/>
                  </a:lnTo>
                  <a:lnTo>
                    <a:pt x="321135" y="154596"/>
                  </a:lnTo>
                  <a:lnTo>
                    <a:pt x="339851" y="84962"/>
                  </a:lnTo>
                  <a:lnTo>
                    <a:pt x="339851" y="0"/>
                  </a:lnTo>
                  <a:close/>
                </a:path>
              </a:pathLst>
            </a:custGeom>
            <a:solidFill>
              <a:srgbClr val="FF0000"/>
            </a:solidFill>
          </p:spPr>
          <p:txBody>
            <a:bodyPr wrap="square" lIns="0" tIns="0" rIns="0" bIns="0" rtlCol="0"/>
            <a:lstStyle/>
            <a:p>
              <a:endParaRPr kern="0">
                <a:solidFill>
                  <a:sysClr val="windowText" lastClr="000000"/>
                </a:solidFill>
              </a:endParaRPr>
            </a:p>
          </p:txBody>
        </p:sp>
        <p:sp>
          <p:nvSpPr>
            <p:cNvPr id="11" name="object 11"/>
            <p:cNvSpPr/>
            <p:nvPr/>
          </p:nvSpPr>
          <p:spPr>
            <a:xfrm>
              <a:off x="5311902" y="1119377"/>
              <a:ext cx="340360" cy="255270"/>
            </a:xfrm>
            <a:custGeom>
              <a:avLst/>
              <a:gdLst/>
              <a:ahLst/>
              <a:cxnLst/>
              <a:rect l="l" t="t" r="r" b="b"/>
              <a:pathLst>
                <a:path w="340360" h="255269">
                  <a:moveTo>
                    <a:pt x="0" y="0"/>
                  </a:moveTo>
                  <a:lnTo>
                    <a:pt x="0" y="84962"/>
                  </a:lnTo>
                  <a:lnTo>
                    <a:pt x="59366" y="88212"/>
                  </a:lnTo>
                  <a:lnTo>
                    <a:pt x="115645" y="97621"/>
                  </a:lnTo>
                  <a:lnTo>
                    <a:pt x="167846" y="112682"/>
                  </a:lnTo>
                  <a:lnTo>
                    <a:pt x="214979" y="132889"/>
                  </a:lnTo>
                  <a:lnTo>
                    <a:pt x="256051" y="157733"/>
                  </a:lnTo>
                  <a:lnTo>
                    <a:pt x="290071" y="186707"/>
                  </a:lnTo>
                  <a:lnTo>
                    <a:pt x="316049" y="219304"/>
                  </a:lnTo>
                  <a:lnTo>
                    <a:pt x="332994" y="255016"/>
                  </a:lnTo>
                  <a:lnTo>
                    <a:pt x="339826" y="216887"/>
                  </a:lnTo>
                  <a:lnTo>
                    <a:pt x="321794" y="144102"/>
                  </a:lnTo>
                  <a:lnTo>
                    <a:pt x="298425" y="110856"/>
                  </a:lnTo>
                  <a:lnTo>
                    <a:pt x="266484" y="80649"/>
                  </a:lnTo>
                  <a:lnTo>
                    <a:pt x="226718" y="54186"/>
                  </a:lnTo>
                  <a:lnTo>
                    <a:pt x="179875" y="32173"/>
                  </a:lnTo>
                  <a:lnTo>
                    <a:pt x="126701" y="15315"/>
                  </a:lnTo>
                  <a:lnTo>
                    <a:pt x="67945" y="4318"/>
                  </a:lnTo>
                  <a:lnTo>
                    <a:pt x="17117" y="263"/>
                  </a:lnTo>
                  <a:lnTo>
                    <a:pt x="0" y="0"/>
                  </a:lnTo>
                  <a:close/>
                </a:path>
              </a:pathLst>
            </a:custGeom>
            <a:solidFill>
              <a:srgbClr val="CD0000"/>
            </a:solidFill>
          </p:spPr>
          <p:txBody>
            <a:bodyPr wrap="square" lIns="0" tIns="0" rIns="0" bIns="0" rtlCol="0"/>
            <a:lstStyle/>
            <a:p>
              <a:endParaRPr kern="0">
                <a:solidFill>
                  <a:sysClr val="windowText" lastClr="000000"/>
                </a:solidFill>
              </a:endParaRPr>
            </a:p>
          </p:txBody>
        </p:sp>
      </p:grpSp>
      <p:sp>
        <p:nvSpPr>
          <p:cNvPr id="12" name="object 12"/>
          <p:cNvSpPr txBox="1"/>
          <p:nvPr/>
        </p:nvSpPr>
        <p:spPr>
          <a:xfrm>
            <a:off x="5726530" y="1219732"/>
            <a:ext cx="1469007" cy="289823"/>
          </a:xfrm>
          <a:prstGeom prst="rect">
            <a:avLst/>
          </a:prstGeom>
        </p:spPr>
        <p:txBody>
          <a:bodyPr vert="horz" wrap="square" lIns="0" tIns="12700" rIns="0" bIns="0" rtlCol="0">
            <a:spAutoFit/>
          </a:bodyPr>
          <a:lstStyle/>
          <a:p>
            <a:pPr marL="38100">
              <a:spcBef>
                <a:spcPts val="100"/>
              </a:spcBef>
            </a:pPr>
            <a:r>
              <a:rPr kern="0" spc="50" dirty="0">
                <a:solidFill>
                  <a:sysClr val="windowText" lastClr="000000"/>
                </a:solidFill>
                <a:latin typeface="Cambria Math"/>
                <a:cs typeface="Cambria Math"/>
              </a:rPr>
              <a:t>M</a:t>
            </a:r>
            <a:r>
              <a:rPr sz="1950" kern="0" spc="75" baseline="-14957" dirty="0">
                <a:solidFill>
                  <a:sysClr val="windowText" lastClr="000000"/>
                </a:solidFill>
                <a:latin typeface="Cambria Math"/>
                <a:cs typeface="Cambria Math"/>
              </a:rPr>
              <a:t>A</a:t>
            </a:r>
            <a:r>
              <a:rPr sz="1950" kern="0" spc="337" baseline="-14957" dirty="0">
                <a:solidFill>
                  <a:sysClr val="windowText" lastClr="000000"/>
                </a:solidFill>
                <a:latin typeface="Cambria Math"/>
                <a:cs typeface="Cambria Math"/>
              </a:rPr>
              <a:t> </a:t>
            </a:r>
            <a:r>
              <a:rPr kern="0" dirty="0">
                <a:solidFill>
                  <a:sysClr val="windowText" lastClr="000000"/>
                </a:solidFill>
                <a:latin typeface="Times New Roman"/>
                <a:cs typeface="Times New Roman"/>
              </a:rPr>
              <a:t>= 135 </a:t>
            </a:r>
            <a:r>
              <a:rPr kern="0" spc="-10" dirty="0">
                <a:solidFill>
                  <a:sysClr val="windowText" lastClr="000000"/>
                </a:solidFill>
                <a:latin typeface="Times New Roman"/>
                <a:cs typeface="Times New Roman"/>
              </a:rPr>
              <a:t>K-</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p:txBody>
      </p:sp>
      <p:sp>
        <p:nvSpPr>
          <p:cNvPr id="13" name="object 13"/>
          <p:cNvSpPr txBox="1"/>
          <p:nvPr/>
        </p:nvSpPr>
        <p:spPr>
          <a:xfrm>
            <a:off x="7416456" y="2050640"/>
            <a:ext cx="4262280" cy="873957"/>
          </a:xfrm>
          <a:prstGeom prst="rect">
            <a:avLst/>
          </a:prstGeom>
        </p:spPr>
        <p:txBody>
          <a:bodyPr vert="horz" wrap="square" lIns="0" tIns="106045" rIns="0" bIns="0" rtlCol="0">
            <a:spAutoFit/>
          </a:bodyPr>
          <a:lstStyle/>
          <a:p>
            <a:pPr marL="38100">
              <a:spcBef>
                <a:spcPts val="835"/>
              </a:spcBef>
            </a:pPr>
            <a:r>
              <a:rPr sz="2200" kern="0" dirty="0">
                <a:solidFill>
                  <a:sysClr val="windowText" lastClr="000000"/>
                </a:solidFill>
                <a:latin typeface="Times New Roman"/>
                <a:cs typeface="Times New Roman"/>
              </a:rPr>
              <a:t>∑</a:t>
            </a:r>
            <a:r>
              <a:rPr sz="2200" kern="0" spc="20" dirty="0">
                <a:solidFill>
                  <a:sysClr val="windowText" lastClr="000000"/>
                </a:solidFill>
                <a:latin typeface="Times New Roman"/>
                <a:cs typeface="Times New Roman"/>
              </a:rPr>
              <a:t> </a:t>
            </a:r>
            <a:r>
              <a:rPr sz="2200" kern="0" dirty="0">
                <a:solidFill>
                  <a:sysClr val="windowText" lastClr="000000"/>
                </a:solidFill>
                <a:latin typeface="Cambria Math"/>
                <a:cs typeface="Cambria Math"/>
              </a:rPr>
              <a:t>M</a:t>
            </a:r>
            <a:r>
              <a:rPr sz="2400" kern="0" baseline="-15625" dirty="0">
                <a:solidFill>
                  <a:sysClr val="windowText" lastClr="000000"/>
                </a:solidFill>
                <a:latin typeface="Cambria Math"/>
                <a:cs typeface="Cambria Math"/>
              </a:rPr>
              <a:t>A</a:t>
            </a:r>
            <a:r>
              <a:rPr sz="2400" kern="0" spc="494" baseline="-15625" dirty="0">
                <a:solidFill>
                  <a:sysClr val="windowText" lastClr="000000"/>
                </a:solidFill>
                <a:latin typeface="Cambria Math"/>
                <a:cs typeface="Cambria Math"/>
              </a:rPr>
              <a:t> </a:t>
            </a:r>
            <a:r>
              <a:rPr sz="2200" kern="0" dirty="0">
                <a:solidFill>
                  <a:sysClr val="windowText" lastClr="000000"/>
                </a:solidFill>
                <a:latin typeface="Times New Roman"/>
                <a:cs typeface="Times New Roman"/>
              </a:rPr>
              <a:t>=</a:t>
            </a:r>
            <a:r>
              <a:rPr sz="2200" kern="0" spc="25" dirty="0">
                <a:solidFill>
                  <a:sysClr val="windowText" lastClr="000000"/>
                </a:solidFill>
                <a:latin typeface="Times New Roman"/>
                <a:cs typeface="Times New Roman"/>
              </a:rPr>
              <a:t> </a:t>
            </a:r>
            <a:r>
              <a:rPr sz="2200" kern="0" spc="-50" dirty="0">
                <a:solidFill>
                  <a:sysClr val="windowText" lastClr="000000"/>
                </a:solidFill>
                <a:latin typeface="Times New Roman"/>
                <a:cs typeface="Times New Roman"/>
              </a:rPr>
              <a:t>0</a:t>
            </a:r>
            <a:endParaRPr sz="2200" kern="0">
              <a:solidFill>
                <a:sysClr val="windowText" lastClr="000000"/>
              </a:solidFill>
              <a:latin typeface="Times New Roman"/>
              <a:cs typeface="Times New Roman"/>
            </a:endParaRPr>
          </a:p>
          <a:p>
            <a:pPr marL="38100">
              <a:spcBef>
                <a:spcPts val="740"/>
              </a:spcBef>
            </a:pPr>
            <a:r>
              <a:rPr sz="2200" kern="0" dirty="0">
                <a:solidFill>
                  <a:sysClr val="windowText" lastClr="000000"/>
                </a:solidFill>
                <a:latin typeface="Times New Roman"/>
                <a:cs typeface="Times New Roman"/>
              </a:rPr>
              <a:t>=&gt;</a:t>
            </a:r>
            <a:r>
              <a:rPr sz="2200" kern="0" spc="-140"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Area</a:t>
            </a:r>
            <a:r>
              <a:rPr sz="2200" kern="0" spc="-1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x</a:t>
            </a:r>
            <a:r>
              <a:rPr sz="2200" kern="0" spc="-1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cantorial</a:t>
            </a:r>
            <a:r>
              <a:rPr sz="2200" kern="0" spc="-20"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distance</a:t>
            </a:r>
            <a:r>
              <a:rPr sz="2200" kern="0" spc="-30"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a:t>
            </a:r>
            <a:r>
              <a:rPr sz="2200" kern="0" spc="-10" dirty="0">
                <a:solidFill>
                  <a:sysClr val="windowText" lastClr="000000"/>
                </a:solidFill>
                <a:latin typeface="Times New Roman"/>
                <a:cs typeface="Times New Roman"/>
              </a:rPr>
              <a:t> </a:t>
            </a:r>
            <a:r>
              <a:rPr sz="2200" kern="0" dirty="0">
                <a:solidFill>
                  <a:srgbClr val="404040"/>
                </a:solidFill>
                <a:latin typeface="Cambria Math"/>
                <a:cs typeface="Cambria Math"/>
              </a:rPr>
              <a:t>M</a:t>
            </a:r>
            <a:r>
              <a:rPr sz="2400" kern="0" baseline="-15625" dirty="0">
                <a:solidFill>
                  <a:srgbClr val="404040"/>
                </a:solidFill>
                <a:latin typeface="Cambria Math"/>
                <a:cs typeface="Cambria Math"/>
              </a:rPr>
              <a:t>𝐴</a:t>
            </a:r>
            <a:r>
              <a:rPr sz="2400" kern="0" spc="442" baseline="-15625" dirty="0">
                <a:solidFill>
                  <a:srgbClr val="404040"/>
                </a:solidFill>
                <a:latin typeface="Cambria Math"/>
                <a:cs typeface="Cambria Math"/>
              </a:rPr>
              <a:t> </a:t>
            </a:r>
            <a:r>
              <a:rPr sz="2200" kern="0" dirty="0">
                <a:solidFill>
                  <a:sysClr val="windowText" lastClr="000000"/>
                </a:solidFill>
                <a:latin typeface="Times New Roman"/>
                <a:cs typeface="Times New Roman"/>
              </a:rPr>
              <a:t>=</a:t>
            </a:r>
            <a:r>
              <a:rPr sz="2200" kern="0" spc="-15" dirty="0">
                <a:solidFill>
                  <a:sysClr val="windowText" lastClr="000000"/>
                </a:solidFill>
                <a:latin typeface="Times New Roman"/>
                <a:cs typeface="Times New Roman"/>
              </a:rPr>
              <a:t> </a:t>
            </a:r>
            <a:r>
              <a:rPr sz="2200" kern="0" spc="-50" dirty="0">
                <a:solidFill>
                  <a:sysClr val="windowText" lastClr="000000"/>
                </a:solidFill>
                <a:latin typeface="Times New Roman"/>
                <a:cs typeface="Times New Roman"/>
              </a:rPr>
              <a:t>0</a:t>
            </a:r>
            <a:endParaRPr sz="2200" kern="0">
              <a:solidFill>
                <a:sysClr val="windowText" lastClr="000000"/>
              </a:solidFill>
              <a:latin typeface="Times New Roman"/>
              <a:cs typeface="Times New Roman"/>
            </a:endParaRPr>
          </a:p>
        </p:txBody>
      </p:sp>
      <p:sp>
        <p:nvSpPr>
          <p:cNvPr id="14" name="object 14"/>
          <p:cNvSpPr/>
          <p:nvPr/>
        </p:nvSpPr>
        <p:spPr>
          <a:xfrm>
            <a:off x="9444629" y="3265852"/>
            <a:ext cx="117444" cy="18415"/>
          </a:xfrm>
          <a:custGeom>
            <a:avLst/>
            <a:gdLst/>
            <a:ahLst/>
            <a:cxnLst/>
            <a:rect l="l" t="t" r="r" b="b"/>
            <a:pathLst>
              <a:path w="117475" h="18414">
                <a:moveTo>
                  <a:pt x="117348" y="0"/>
                </a:moveTo>
                <a:lnTo>
                  <a:pt x="0" y="0"/>
                </a:lnTo>
                <a:lnTo>
                  <a:pt x="0" y="18287"/>
                </a:lnTo>
                <a:lnTo>
                  <a:pt x="117348" y="18287"/>
                </a:lnTo>
                <a:lnTo>
                  <a:pt x="117348" y="0"/>
                </a:lnTo>
                <a:close/>
              </a:path>
            </a:pathLst>
          </a:custGeom>
          <a:solidFill>
            <a:srgbClr val="000000"/>
          </a:solidFill>
        </p:spPr>
        <p:txBody>
          <a:bodyPr wrap="square" lIns="0" tIns="0" rIns="0" bIns="0" rtlCol="0"/>
          <a:lstStyle/>
          <a:p>
            <a:endParaRPr kern="0">
              <a:solidFill>
                <a:sysClr val="windowText" lastClr="000000"/>
              </a:solidFill>
            </a:endParaRPr>
          </a:p>
        </p:txBody>
      </p:sp>
      <p:sp>
        <p:nvSpPr>
          <p:cNvPr id="15" name="object 15"/>
          <p:cNvSpPr txBox="1"/>
          <p:nvPr/>
        </p:nvSpPr>
        <p:spPr>
          <a:xfrm>
            <a:off x="9432693" y="3279394"/>
            <a:ext cx="144106" cy="259686"/>
          </a:xfrm>
          <a:prstGeom prst="rect">
            <a:avLst/>
          </a:prstGeom>
        </p:spPr>
        <p:txBody>
          <a:bodyPr vert="horz" wrap="square" lIns="0" tIns="13335" rIns="0" bIns="0" rtlCol="0">
            <a:spAutoFit/>
          </a:bodyPr>
          <a:lstStyle/>
          <a:p>
            <a:pPr marL="12700">
              <a:spcBef>
                <a:spcPts val="105"/>
              </a:spcBef>
            </a:pPr>
            <a:r>
              <a:rPr sz="1600" kern="0" spc="-50" dirty="0">
                <a:solidFill>
                  <a:sysClr val="windowText" lastClr="000000"/>
                </a:solidFill>
                <a:latin typeface="Cambria Math"/>
                <a:cs typeface="Cambria Math"/>
              </a:rPr>
              <a:t>3</a:t>
            </a:r>
            <a:endParaRPr sz="1600" kern="0">
              <a:solidFill>
                <a:sysClr val="windowText" lastClr="000000"/>
              </a:solidFill>
              <a:latin typeface="Cambria Math"/>
              <a:cs typeface="Cambria Math"/>
            </a:endParaRPr>
          </a:p>
        </p:txBody>
      </p:sp>
      <p:sp>
        <p:nvSpPr>
          <p:cNvPr id="16" name="object 16"/>
          <p:cNvSpPr txBox="1"/>
          <p:nvPr/>
        </p:nvSpPr>
        <p:spPr>
          <a:xfrm>
            <a:off x="9997217" y="3195574"/>
            <a:ext cx="160613" cy="259686"/>
          </a:xfrm>
          <a:prstGeom prst="rect">
            <a:avLst/>
          </a:prstGeom>
        </p:spPr>
        <p:txBody>
          <a:bodyPr vert="horz" wrap="square" lIns="0" tIns="13335" rIns="0" bIns="0" rtlCol="0">
            <a:spAutoFit/>
          </a:bodyPr>
          <a:lstStyle/>
          <a:p>
            <a:pPr marL="12700">
              <a:spcBef>
                <a:spcPts val="105"/>
              </a:spcBef>
            </a:pPr>
            <a:r>
              <a:rPr sz="1600" kern="0" dirty="0">
                <a:solidFill>
                  <a:srgbClr val="404040"/>
                </a:solidFill>
                <a:latin typeface="Cambria Math"/>
                <a:cs typeface="Cambria Math"/>
              </a:rPr>
              <a:t>𝐴</a:t>
            </a:r>
            <a:endParaRPr sz="1600" kern="0">
              <a:solidFill>
                <a:sysClr val="windowText" lastClr="000000"/>
              </a:solidFill>
              <a:latin typeface="Cambria Math"/>
              <a:cs typeface="Cambria Math"/>
            </a:endParaRPr>
          </a:p>
        </p:txBody>
      </p:sp>
      <p:sp>
        <p:nvSpPr>
          <p:cNvPr id="17" name="object 17"/>
          <p:cNvSpPr txBox="1"/>
          <p:nvPr/>
        </p:nvSpPr>
        <p:spPr>
          <a:xfrm>
            <a:off x="7403764" y="3062990"/>
            <a:ext cx="3230039" cy="351378"/>
          </a:xfrm>
          <a:prstGeom prst="rect">
            <a:avLst/>
          </a:prstGeom>
        </p:spPr>
        <p:txBody>
          <a:bodyPr vert="horz" wrap="square" lIns="0" tIns="12700" rIns="0" bIns="0" rtlCol="0">
            <a:spAutoFit/>
          </a:bodyPr>
          <a:lstStyle/>
          <a:p>
            <a:pPr marL="50800">
              <a:spcBef>
                <a:spcPts val="100"/>
              </a:spcBef>
              <a:tabLst>
                <a:tab pos="2825115" algn="l"/>
              </a:tabLst>
            </a:pPr>
            <a:r>
              <a:rPr sz="2200" kern="0" dirty="0">
                <a:solidFill>
                  <a:sysClr val="windowText" lastClr="000000"/>
                </a:solidFill>
                <a:latin typeface="Times New Roman"/>
                <a:cs typeface="Times New Roman"/>
              </a:rPr>
              <a:t>=&gt;</a:t>
            </a:r>
            <a:r>
              <a:rPr sz="2200" kern="0" spc="-1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0.5</a:t>
            </a:r>
            <a:r>
              <a:rPr sz="2200" kern="0" spc="-10"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x</a:t>
            </a:r>
            <a:r>
              <a:rPr sz="2200" kern="0" spc="-10"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9</a:t>
            </a:r>
            <a:r>
              <a:rPr sz="2200" kern="0" spc="-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x</a:t>
            </a:r>
            <a:r>
              <a:rPr sz="2200" kern="0" spc="-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10</a:t>
            </a:r>
            <a:r>
              <a:rPr sz="2200" kern="0" spc="-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x</a:t>
            </a:r>
            <a:r>
              <a:rPr sz="2200" kern="0" spc="15" dirty="0">
                <a:solidFill>
                  <a:sysClr val="windowText" lastClr="000000"/>
                </a:solidFill>
                <a:latin typeface="Times New Roman"/>
                <a:cs typeface="Times New Roman"/>
              </a:rPr>
              <a:t> </a:t>
            </a:r>
            <a:r>
              <a:rPr sz="2400" kern="0" baseline="45138" dirty="0">
                <a:solidFill>
                  <a:sysClr val="windowText" lastClr="000000"/>
                </a:solidFill>
                <a:latin typeface="Cambria Math"/>
                <a:cs typeface="Cambria Math"/>
              </a:rPr>
              <a:t>9</a:t>
            </a:r>
            <a:r>
              <a:rPr sz="2400" kern="0" spc="322" baseline="45138" dirty="0">
                <a:solidFill>
                  <a:sysClr val="windowText" lastClr="000000"/>
                </a:solidFill>
                <a:latin typeface="Cambria Math"/>
                <a:cs typeface="Cambria Math"/>
              </a:rPr>
              <a:t> </a:t>
            </a:r>
            <a:r>
              <a:rPr sz="2200" kern="0" dirty="0">
                <a:solidFill>
                  <a:sysClr val="windowText" lastClr="000000"/>
                </a:solidFill>
                <a:latin typeface="Times New Roman"/>
                <a:cs typeface="Times New Roman"/>
              </a:rPr>
              <a:t>-</a:t>
            </a:r>
            <a:r>
              <a:rPr sz="2200" kern="0" spc="-5" dirty="0">
                <a:solidFill>
                  <a:sysClr val="windowText" lastClr="000000"/>
                </a:solidFill>
                <a:latin typeface="Times New Roman"/>
                <a:cs typeface="Times New Roman"/>
              </a:rPr>
              <a:t> </a:t>
            </a:r>
            <a:r>
              <a:rPr sz="2200" kern="0" spc="-50" dirty="0">
                <a:solidFill>
                  <a:srgbClr val="404040"/>
                </a:solidFill>
                <a:latin typeface="Cambria Math"/>
                <a:cs typeface="Cambria Math"/>
              </a:rPr>
              <a:t>M</a:t>
            </a:r>
            <a:r>
              <a:rPr sz="2200" kern="0" dirty="0">
                <a:solidFill>
                  <a:srgbClr val="404040"/>
                </a:solidFill>
                <a:latin typeface="Cambria Math"/>
                <a:cs typeface="Cambria Math"/>
              </a:rPr>
              <a:t>	</a:t>
            </a:r>
            <a:r>
              <a:rPr sz="2200" kern="0" dirty="0">
                <a:solidFill>
                  <a:sysClr val="windowText" lastClr="000000"/>
                </a:solidFill>
                <a:latin typeface="Times New Roman"/>
                <a:cs typeface="Times New Roman"/>
              </a:rPr>
              <a:t>=</a:t>
            </a:r>
            <a:r>
              <a:rPr sz="2200" kern="0" spc="-15" dirty="0">
                <a:solidFill>
                  <a:sysClr val="windowText" lastClr="000000"/>
                </a:solidFill>
                <a:latin typeface="Times New Roman"/>
                <a:cs typeface="Times New Roman"/>
              </a:rPr>
              <a:t> </a:t>
            </a:r>
            <a:r>
              <a:rPr sz="2200" kern="0" spc="-50" dirty="0">
                <a:solidFill>
                  <a:sysClr val="windowText" lastClr="000000"/>
                </a:solidFill>
                <a:latin typeface="Times New Roman"/>
                <a:cs typeface="Times New Roman"/>
              </a:rPr>
              <a:t>0</a:t>
            </a:r>
            <a:endParaRPr sz="2200" kern="0">
              <a:solidFill>
                <a:sysClr val="windowText" lastClr="000000"/>
              </a:solidFill>
              <a:latin typeface="Times New Roman"/>
              <a:cs typeface="Times New Roman"/>
            </a:endParaRPr>
          </a:p>
        </p:txBody>
      </p:sp>
      <p:sp>
        <p:nvSpPr>
          <p:cNvPr id="18" name="object 18"/>
          <p:cNvSpPr txBox="1"/>
          <p:nvPr/>
        </p:nvSpPr>
        <p:spPr>
          <a:xfrm>
            <a:off x="8039895" y="3689350"/>
            <a:ext cx="160613" cy="259686"/>
          </a:xfrm>
          <a:prstGeom prst="rect">
            <a:avLst/>
          </a:prstGeom>
        </p:spPr>
        <p:txBody>
          <a:bodyPr vert="horz" wrap="square" lIns="0" tIns="13335" rIns="0" bIns="0" rtlCol="0">
            <a:spAutoFit/>
          </a:bodyPr>
          <a:lstStyle/>
          <a:p>
            <a:pPr marL="12700">
              <a:spcBef>
                <a:spcPts val="105"/>
              </a:spcBef>
            </a:pPr>
            <a:r>
              <a:rPr sz="1600" kern="0" dirty="0">
                <a:solidFill>
                  <a:srgbClr val="404040"/>
                </a:solidFill>
                <a:latin typeface="Cambria Math"/>
                <a:cs typeface="Cambria Math"/>
              </a:rPr>
              <a:t>𝐴</a:t>
            </a:r>
            <a:endParaRPr sz="1600" kern="0">
              <a:solidFill>
                <a:sysClr val="windowText" lastClr="000000"/>
              </a:solidFill>
              <a:latin typeface="Cambria Math"/>
              <a:cs typeface="Cambria Math"/>
            </a:endParaRPr>
          </a:p>
        </p:txBody>
      </p:sp>
      <p:sp>
        <p:nvSpPr>
          <p:cNvPr id="19" name="object 19"/>
          <p:cNvSpPr txBox="1"/>
          <p:nvPr/>
        </p:nvSpPr>
        <p:spPr>
          <a:xfrm>
            <a:off x="7441850" y="3556762"/>
            <a:ext cx="2094318" cy="351378"/>
          </a:xfrm>
          <a:prstGeom prst="rect">
            <a:avLst/>
          </a:prstGeom>
        </p:spPr>
        <p:txBody>
          <a:bodyPr vert="horz" wrap="square" lIns="0" tIns="12700" rIns="0" bIns="0" rtlCol="0">
            <a:spAutoFit/>
          </a:bodyPr>
          <a:lstStyle/>
          <a:p>
            <a:pPr marL="12700">
              <a:spcBef>
                <a:spcPts val="100"/>
              </a:spcBef>
              <a:tabLst>
                <a:tab pos="829944" algn="l"/>
              </a:tabLst>
            </a:pPr>
            <a:r>
              <a:rPr sz="2200" kern="0" dirty="0">
                <a:solidFill>
                  <a:sysClr val="windowText" lastClr="000000"/>
                </a:solidFill>
                <a:latin typeface="Times New Roman"/>
                <a:cs typeface="Times New Roman"/>
              </a:rPr>
              <a:t>=&gt;</a:t>
            </a:r>
            <a:r>
              <a:rPr sz="2200" kern="0" spc="-10" dirty="0">
                <a:solidFill>
                  <a:sysClr val="windowText" lastClr="000000"/>
                </a:solidFill>
                <a:latin typeface="Times New Roman"/>
                <a:cs typeface="Times New Roman"/>
              </a:rPr>
              <a:t> </a:t>
            </a:r>
            <a:r>
              <a:rPr sz="2200" kern="0" spc="-50" dirty="0">
                <a:solidFill>
                  <a:srgbClr val="404040"/>
                </a:solidFill>
                <a:latin typeface="Cambria Math"/>
                <a:cs typeface="Cambria Math"/>
              </a:rPr>
              <a:t>M</a:t>
            </a:r>
            <a:r>
              <a:rPr sz="2200" kern="0" dirty="0">
                <a:solidFill>
                  <a:srgbClr val="404040"/>
                </a:solidFill>
                <a:latin typeface="Cambria Math"/>
                <a:cs typeface="Cambria Math"/>
              </a:rPr>
              <a:t>	</a:t>
            </a:r>
            <a:r>
              <a:rPr sz="2200" kern="0" dirty="0">
                <a:solidFill>
                  <a:sysClr val="windowText" lastClr="000000"/>
                </a:solidFill>
                <a:latin typeface="Times New Roman"/>
                <a:cs typeface="Times New Roman"/>
              </a:rPr>
              <a:t>=</a:t>
            </a:r>
            <a:r>
              <a:rPr sz="2200" kern="0" spc="-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135</a:t>
            </a:r>
            <a:r>
              <a:rPr sz="2200" kern="0" spc="-10" dirty="0">
                <a:solidFill>
                  <a:sysClr val="windowText" lastClr="000000"/>
                </a:solidFill>
                <a:latin typeface="Times New Roman"/>
                <a:cs typeface="Times New Roman"/>
              </a:rPr>
              <a:t> K-</a:t>
            </a:r>
            <a:r>
              <a:rPr sz="2200" kern="0" spc="-25" dirty="0">
                <a:solidFill>
                  <a:sysClr val="windowText" lastClr="000000"/>
                </a:solidFill>
                <a:latin typeface="Times New Roman"/>
                <a:cs typeface="Times New Roman"/>
              </a:rPr>
              <a:t>ft.</a:t>
            </a:r>
            <a:endParaRPr sz="2200" kern="0">
              <a:solidFill>
                <a:sysClr val="windowText" lastClr="000000"/>
              </a:solidFill>
              <a:latin typeface="Times New Roman"/>
              <a:cs typeface="Times New Roman"/>
            </a:endParaRPr>
          </a:p>
        </p:txBody>
      </p:sp>
      <p:sp>
        <p:nvSpPr>
          <p:cNvPr id="20" name="object 20"/>
          <p:cNvSpPr txBox="1"/>
          <p:nvPr/>
        </p:nvSpPr>
        <p:spPr>
          <a:xfrm>
            <a:off x="1961194" y="2972077"/>
            <a:ext cx="361856" cy="289823"/>
          </a:xfrm>
          <a:prstGeom prst="rect">
            <a:avLst/>
          </a:prstGeom>
        </p:spPr>
        <p:txBody>
          <a:bodyPr vert="horz" wrap="square" lIns="0" tIns="12700" rIns="0" bIns="0" rtlCol="0">
            <a:spAutoFit/>
          </a:bodyPr>
          <a:lstStyle/>
          <a:p>
            <a:pPr marL="12700">
              <a:spcBef>
                <a:spcPts val="100"/>
              </a:spcBef>
            </a:pPr>
            <a:r>
              <a:rPr kern="0" dirty="0">
                <a:solidFill>
                  <a:sysClr val="windowText" lastClr="000000"/>
                </a:solidFill>
                <a:latin typeface="Times New Roman"/>
                <a:cs typeface="Times New Roman"/>
              </a:rPr>
              <a:t>0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21" name="object 21"/>
          <p:cNvSpPr txBox="1"/>
          <p:nvPr/>
        </p:nvSpPr>
        <p:spPr>
          <a:xfrm>
            <a:off x="5025417" y="3423419"/>
            <a:ext cx="476127" cy="289823"/>
          </a:xfrm>
          <a:prstGeom prst="rect">
            <a:avLst/>
          </a:prstGeom>
        </p:spPr>
        <p:txBody>
          <a:bodyPr vert="horz" wrap="square" lIns="0" tIns="12700" rIns="0" bIns="0" rtlCol="0">
            <a:spAutoFit/>
          </a:bodyPr>
          <a:lstStyle/>
          <a:p>
            <a:pPr marL="12700">
              <a:spcBef>
                <a:spcPts val="100"/>
              </a:spcBef>
            </a:pPr>
            <a:r>
              <a:rPr kern="0" dirty="0">
                <a:solidFill>
                  <a:sysClr val="windowText" lastClr="000000"/>
                </a:solidFill>
                <a:latin typeface="Times New Roman"/>
                <a:cs typeface="Times New Roman"/>
              </a:rPr>
              <a:t>45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22" name="object 22"/>
          <p:cNvSpPr txBox="1"/>
          <p:nvPr/>
        </p:nvSpPr>
        <p:spPr>
          <a:xfrm>
            <a:off x="5028974" y="5149365"/>
            <a:ext cx="864010" cy="289823"/>
          </a:xfrm>
          <a:prstGeom prst="rect">
            <a:avLst/>
          </a:prstGeom>
        </p:spPr>
        <p:txBody>
          <a:bodyPr vert="horz" wrap="square" lIns="0" tIns="12700" rIns="0" bIns="0" rtlCol="0">
            <a:spAutoFit/>
          </a:bodyPr>
          <a:lstStyle/>
          <a:p>
            <a:pPr marL="12700">
              <a:spcBef>
                <a:spcPts val="100"/>
              </a:spcBef>
            </a:pPr>
            <a:r>
              <a:rPr kern="0" dirty="0">
                <a:solidFill>
                  <a:sysClr val="windowText" lastClr="000000"/>
                </a:solidFill>
                <a:latin typeface="Times New Roman"/>
                <a:cs typeface="Times New Roman"/>
              </a:rPr>
              <a:t>135</a:t>
            </a:r>
            <a:r>
              <a:rPr kern="0" spc="10"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K-</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p:txBody>
      </p:sp>
      <p:sp>
        <p:nvSpPr>
          <p:cNvPr id="23" name="object 23"/>
          <p:cNvSpPr txBox="1"/>
          <p:nvPr/>
        </p:nvSpPr>
        <p:spPr>
          <a:xfrm>
            <a:off x="1710570" y="4479821"/>
            <a:ext cx="635469" cy="289823"/>
          </a:xfrm>
          <a:prstGeom prst="rect">
            <a:avLst/>
          </a:prstGeom>
        </p:spPr>
        <p:txBody>
          <a:bodyPr vert="horz" wrap="square" lIns="0" tIns="12700" rIns="0" bIns="0" rtlCol="0">
            <a:spAutoFit/>
          </a:bodyPr>
          <a:lstStyle/>
          <a:p>
            <a:pPr marL="12700">
              <a:spcBef>
                <a:spcPts val="100"/>
              </a:spcBef>
            </a:pPr>
            <a:r>
              <a:rPr kern="0" dirty="0">
                <a:solidFill>
                  <a:sysClr val="windowText" lastClr="000000"/>
                </a:solidFill>
                <a:latin typeface="Times New Roman"/>
                <a:cs typeface="Times New Roman"/>
              </a:rPr>
              <a:t>0</a:t>
            </a:r>
            <a:r>
              <a:rPr kern="0" spc="10"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K-</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p:txBody>
      </p:sp>
      <p:pic>
        <p:nvPicPr>
          <p:cNvPr id="24" name="object 24"/>
          <p:cNvPicPr/>
          <p:nvPr/>
        </p:nvPicPr>
        <p:blipFill>
          <a:blip r:embed="rId2" cstate="print"/>
          <a:stretch>
            <a:fillRect/>
          </a:stretch>
        </p:blipFill>
        <p:spPr>
          <a:xfrm>
            <a:off x="2358628" y="4607831"/>
            <a:ext cx="2628215" cy="92692"/>
          </a:xfrm>
          <a:prstGeom prst="rect">
            <a:avLst/>
          </a:prstGeom>
        </p:spPr>
      </p:pic>
      <p:sp>
        <p:nvSpPr>
          <p:cNvPr id="25" name="object 25"/>
          <p:cNvSpPr/>
          <p:nvPr/>
        </p:nvSpPr>
        <p:spPr>
          <a:xfrm>
            <a:off x="2374629" y="3124200"/>
            <a:ext cx="2577429" cy="508634"/>
          </a:xfrm>
          <a:custGeom>
            <a:avLst/>
            <a:gdLst/>
            <a:ahLst/>
            <a:cxnLst/>
            <a:rect l="l" t="t" r="r" b="b"/>
            <a:pathLst>
              <a:path w="2578100" h="508635">
                <a:moveTo>
                  <a:pt x="2577846" y="0"/>
                </a:moveTo>
                <a:lnTo>
                  <a:pt x="0" y="0"/>
                </a:lnTo>
                <a:lnTo>
                  <a:pt x="1193672" y="165226"/>
                </a:lnTo>
                <a:lnTo>
                  <a:pt x="2247646" y="406653"/>
                </a:lnTo>
                <a:lnTo>
                  <a:pt x="2577846" y="508254"/>
                </a:lnTo>
                <a:lnTo>
                  <a:pt x="2577846" y="0"/>
                </a:lnTo>
                <a:close/>
              </a:path>
            </a:pathLst>
          </a:custGeom>
          <a:solidFill>
            <a:srgbClr val="6F2F9F"/>
          </a:solidFill>
        </p:spPr>
        <p:txBody>
          <a:bodyPr wrap="square" lIns="0" tIns="0" rIns="0" bIns="0" rtlCol="0"/>
          <a:lstStyle/>
          <a:p>
            <a:endParaRPr kern="0">
              <a:solidFill>
                <a:sysClr val="windowText" lastClr="000000"/>
              </a:solidFill>
            </a:endParaRPr>
          </a:p>
        </p:txBody>
      </p:sp>
      <p:sp>
        <p:nvSpPr>
          <p:cNvPr id="26" name="object 26"/>
          <p:cNvSpPr txBox="1"/>
          <p:nvPr/>
        </p:nvSpPr>
        <p:spPr>
          <a:xfrm>
            <a:off x="3631575" y="1421915"/>
            <a:ext cx="262186" cy="289823"/>
          </a:xfrm>
          <a:prstGeom prst="rect">
            <a:avLst/>
          </a:prstGeom>
        </p:spPr>
        <p:txBody>
          <a:bodyPr vert="horz" wrap="square" lIns="0" tIns="12700" rIns="0" bIns="0" rtlCol="0">
            <a:spAutoFit/>
          </a:bodyPr>
          <a:lstStyle/>
          <a:p>
            <a:pPr marL="38100">
              <a:spcBef>
                <a:spcPts val="100"/>
              </a:spcBef>
            </a:pPr>
            <a:r>
              <a:rPr sz="2700" kern="0" spc="44" baseline="-20061" dirty="0">
                <a:solidFill>
                  <a:sysClr val="windowText" lastClr="000000"/>
                </a:solidFill>
                <a:latin typeface="Cambria Math"/>
                <a:cs typeface="Cambria Math"/>
              </a:rPr>
              <a:t>9</a:t>
            </a:r>
            <a:r>
              <a:rPr sz="1300" kern="0" spc="30" dirty="0">
                <a:solidFill>
                  <a:sysClr val="windowText" lastClr="000000"/>
                </a:solidFill>
                <a:latin typeface="Cambria Math"/>
                <a:cs typeface="Cambria Math"/>
              </a:rPr>
              <a:t>′</a:t>
            </a:r>
            <a:endParaRPr sz="1300" kern="0">
              <a:solidFill>
                <a:sysClr val="windowText" lastClr="000000"/>
              </a:solidFill>
              <a:latin typeface="Cambria Math"/>
              <a:cs typeface="Cambria Math"/>
            </a:endParaRPr>
          </a:p>
        </p:txBody>
      </p:sp>
      <p:grpSp>
        <p:nvGrpSpPr>
          <p:cNvPr id="27" name="object 27"/>
          <p:cNvGrpSpPr/>
          <p:nvPr/>
        </p:nvGrpSpPr>
        <p:grpSpPr>
          <a:xfrm>
            <a:off x="2363934" y="1172692"/>
            <a:ext cx="2837076" cy="607060"/>
            <a:chOff x="2362961" y="1172692"/>
            <a:chExt cx="2837815" cy="607060"/>
          </a:xfrm>
        </p:grpSpPr>
        <p:pic>
          <p:nvPicPr>
            <p:cNvPr id="28" name="object 28"/>
            <p:cNvPicPr/>
            <p:nvPr/>
          </p:nvPicPr>
          <p:blipFill>
            <a:blip r:embed="rId2" cstate="print"/>
            <a:stretch>
              <a:fillRect/>
            </a:stretch>
          </p:blipFill>
          <p:spPr>
            <a:xfrm>
              <a:off x="2362961" y="1376951"/>
              <a:ext cx="2628900" cy="92692"/>
            </a:xfrm>
            <a:prstGeom prst="rect">
              <a:avLst/>
            </a:prstGeom>
          </p:spPr>
        </p:pic>
        <p:sp>
          <p:nvSpPr>
            <p:cNvPr id="29" name="object 29"/>
            <p:cNvSpPr/>
            <p:nvPr/>
          </p:nvSpPr>
          <p:spPr>
            <a:xfrm>
              <a:off x="2412872" y="1401698"/>
              <a:ext cx="2536190" cy="0"/>
            </a:xfrm>
            <a:custGeom>
              <a:avLst/>
              <a:gdLst/>
              <a:ahLst/>
              <a:cxnLst/>
              <a:rect l="l" t="t" r="r" b="b"/>
              <a:pathLst>
                <a:path w="2536190">
                  <a:moveTo>
                    <a:pt x="0" y="0"/>
                  </a:moveTo>
                  <a:lnTo>
                    <a:pt x="2535809" y="0"/>
                  </a:lnTo>
                </a:path>
              </a:pathLst>
            </a:custGeom>
            <a:ln w="22098">
              <a:solidFill>
                <a:srgbClr val="000000"/>
              </a:solidFill>
            </a:ln>
          </p:spPr>
          <p:txBody>
            <a:bodyPr wrap="square" lIns="0" tIns="0" rIns="0" bIns="0" rtlCol="0"/>
            <a:lstStyle/>
            <a:p>
              <a:endParaRPr kern="0">
                <a:solidFill>
                  <a:sysClr val="windowText" lastClr="000000"/>
                </a:solidFill>
              </a:endParaRPr>
            </a:p>
          </p:txBody>
        </p:sp>
        <p:pic>
          <p:nvPicPr>
            <p:cNvPr id="30" name="object 30"/>
            <p:cNvPicPr/>
            <p:nvPr/>
          </p:nvPicPr>
          <p:blipFill>
            <a:blip r:embed="rId4" cstate="print"/>
            <a:stretch>
              <a:fillRect/>
            </a:stretch>
          </p:blipFill>
          <p:spPr>
            <a:xfrm>
              <a:off x="4898135" y="1172692"/>
              <a:ext cx="92692" cy="498373"/>
            </a:xfrm>
            <a:prstGeom prst="rect">
              <a:avLst/>
            </a:prstGeom>
          </p:spPr>
        </p:pic>
        <p:sp>
          <p:nvSpPr>
            <p:cNvPr id="31" name="object 31"/>
            <p:cNvSpPr/>
            <p:nvPr/>
          </p:nvSpPr>
          <p:spPr>
            <a:xfrm>
              <a:off x="4948047" y="1197482"/>
              <a:ext cx="0" cy="405130"/>
            </a:xfrm>
            <a:custGeom>
              <a:avLst/>
              <a:gdLst/>
              <a:ahLst/>
              <a:cxnLst/>
              <a:rect l="l" t="t" r="r" b="b"/>
              <a:pathLst>
                <a:path h="405130">
                  <a:moveTo>
                    <a:pt x="0" y="0"/>
                  </a:moveTo>
                  <a:lnTo>
                    <a:pt x="0" y="404749"/>
                  </a:lnTo>
                </a:path>
              </a:pathLst>
            </a:custGeom>
            <a:ln w="22098">
              <a:solidFill>
                <a:srgbClr val="000000"/>
              </a:solidFill>
            </a:ln>
          </p:spPr>
          <p:txBody>
            <a:bodyPr wrap="square" lIns="0" tIns="0" rIns="0" bIns="0" rtlCol="0"/>
            <a:lstStyle/>
            <a:p>
              <a:endParaRPr kern="0">
                <a:solidFill>
                  <a:sysClr val="windowText" lastClr="000000"/>
                </a:solidFill>
              </a:endParaRPr>
            </a:p>
          </p:txBody>
        </p:sp>
        <p:pic>
          <p:nvPicPr>
            <p:cNvPr id="32" name="object 32"/>
            <p:cNvPicPr/>
            <p:nvPr/>
          </p:nvPicPr>
          <p:blipFill>
            <a:blip r:embed="rId5" cstate="print"/>
            <a:stretch>
              <a:fillRect/>
            </a:stretch>
          </p:blipFill>
          <p:spPr>
            <a:xfrm>
              <a:off x="4898135" y="1172692"/>
              <a:ext cx="302640" cy="201828"/>
            </a:xfrm>
            <a:prstGeom prst="rect">
              <a:avLst/>
            </a:prstGeom>
          </p:spPr>
        </p:pic>
        <p:sp>
          <p:nvSpPr>
            <p:cNvPr id="33" name="object 33"/>
            <p:cNvSpPr/>
            <p:nvPr/>
          </p:nvSpPr>
          <p:spPr>
            <a:xfrm>
              <a:off x="4948047" y="1197482"/>
              <a:ext cx="209550" cy="108585"/>
            </a:xfrm>
            <a:custGeom>
              <a:avLst/>
              <a:gdLst/>
              <a:ahLst/>
              <a:cxnLst/>
              <a:rect l="l" t="t" r="r" b="b"/>
              <a:pathLst>
                <a:path w="209550" h="108584">
                  <a:moveTo>
                    <a:pt x="0" y="0"/>
                  </a:moveTo>
                  <a:lnTo>
                    <a:pt x="209550" y="108584"/>
                  </a:lnTo>
                </a:path>
              </a:pathLst>
            </a:custGeom>
            <a:ln w="22098">
              <a:solidFill>
                <a:srgbClr val="000000"/>
              </a:solidFill>
            </a:ln>
          </p:spPr>
          <p:txBody>
            <a:bodyPr wrap="square" lIns="0" tIns="0" rIns="0" bIns="0" rtlCol="0"/>
            <a:lstStyle/>
            <a:p>
              <a:endParaRPr kern="0">
                <a:solidFill>
                  <a:sysClr val="windowText" lastClr="000000"/>
                </a:solidFill>
              </a:endParaRPr>
            </a:p>
          </p:txBody>
        </p:sp>
        <p:pic>
          <p:nvPicPr>
            <p:cNvPr id="34" name="object 34"/>
            <p:cNvPicPr/>
            <p:nvPr/>
          </p:nvPicPr>
          <p:blipFill>
            <a:blip r:embed="rId5" cstate="print"/>
            <a:stretch>
              <a:fillRect/>
            </a:stretch>
          </p:blipFill>
          <p:spPr>
            <a:xfrm>
              <a:off x="4898135" y="1577314"/>
              <a:ext cx="302640" cy="201828"/>
            </a:xfrm>
            <a:prstGeom prst="rect">
              <a:avLst/>
            </a:prstGeom>
          </p:spPr>
        </p:pic>
        <p:sp>
          <p:nvSpPr>
            <p:cNvPr id="35" name="object 35"/>
            <p:cNvSpPr/>
            <p:nvPr/>
          </p:nvSpPr>
          <p:spPr>
            <a:xfrm>
              <a:off x="4948047" y="1602104"/>
              <a:ext cx="209550" cy="108585"/>
            </a:xfrm>
            <a:custGeom>
              <a:avLst/>
              <a:gdLst/>
              <a:ahLst/>
              <a:cxnLst/>
              <a:rect l="l" t="t" r="r" b="b"/>
              <a:pathLst>
                <a:path w="209550" h="108585">
                  <a:moveTo>
                    <a:pt x="0" y="0"/>
                  </a:moveTo>
                  <a:lnTo>
                    <a:pt x="209550" y="108585"/>
                  </a:lnTo>
                </a:path>
              </a:pathLst>
            </a:custGeom>
            <a:ln w="22098">
              <a:solidFill>
                <a:srgbClr val="000000"/>
              </a:solidFill>
            </a:ln>
          </p:spPr>
          <p:txBody>
            <a:bodyPr wrap="square" lIns="0" tIns="0" rIns="0" bIns="0" rtlCol="0"/>
            <a:lstStyle/>
            <a:p>
              <a:endParaRPr kern="0">
                <a:solidFill>
                  <a:sysClr val="windowText" lastClr="000000"/>
                </a:solidFill>
              </a:endParaRPr>
            </a:p>
          </p:txBody>
        </p:sp>
        <p:pic>
          <p:nvPicPr>
            <p:cNvPr id="36" name="object 36"/>
            <p:cNvPicPr/>
            <p:nvPr/>
          </p:nvPicPr>
          <p:blipFill>
            <a:blip r:embed="rId5" cstate="print"/>
            <a:stretch>
              <a:fillRect/>
            </a:stretch>
          </p:blipFill>
          <p:spPr>
            <a:xfrm>
              <a:off x="4898135" y="1375384"/>
              <a:ext cx="302640" cy="201828"/>
            </a:xfrm>
            <a:prstGeom prst="rect">
              <a:avLst/>
            </a:prstGeom>
          </p:spPr>
        </p:pic>
        <p:sp>
          <p:nvSpPr>
            <p:cNvPr id="37" name="object 37"/>
            <p:cNvSpPr/>
            <p:nvPr/>
          </p:nvSpPr>
          <p:spPr>
            <a:xfrm>
              <a:off x="4948047" y="1400174"/>
              <a:ext cx="209550" cy="108585"/>
            </a:xfrm>
            <a:custGeom>
              <a:avLst/>
              <a:gdLst/>
              <a:ahLst/>
              <a:cxnLst/>
              <a:rect l="l" t="t" r="r" b="b"/>
              <a:pathLst>
                <a:path w="209550" h="108584">
                  <a:moveTo>
                    <a:pt x="0" y="0"/>
                  </a:moveTo>
                  <a:lnTo>
                    <a:pt x="209550" y="108585"/>
                  </a:lnTo>
                </a:path>
              </a:pathLst>
            </a:custGeom>
            <a:ln w="22098">
              <a:solidFill>
                <a:srgbClr val="000000"/>
              </a:solidFill>
            </a:ln>
          </p:spPr>
          <p:txBody>
            <a:bodyPr wrap="square" lIns="0" tIns="0" rIns="0" bIns="0" rtlCol="0"/>
            <a:lstStyle/>
            <a:p>
              <a:endParaRPr kern="0">
                <a:solidFill>
                  <a:sysClr val="windowText" lastClr="000000"/>
                </a:solidFill>
              </a:endParaRPr>
            </a:p>
          </p:txBody>
        </p:sp>
      </p:grpSp>
      <p:sp>
        <p:nvSpPr>
          <p:cNvPr id="38" name="object 38"/>
          <p:cNvSpPr txBox="1"/>
          <p:nvPr/>
        </p:nvSpPr>
        <p:spPr>
          <a:xfrm>
            <a:off x="4736694" y="1479550"/>
            <a:ext cx="190450" cy="299720"/>
          </a:xfrm>
          <a:prstGeom prst="rect">
            <a:avLst/>
          </a:prstGeom>
        </p:spPr>
        <p:txBody>
          <a:bodyPr vert="horz" wrap="square" lIns="0" tIns="12700" rIns="0" bIns="0" rtlCol="0">
            <a:spAutoFit/>
          </a:bodyPr>
          <a:lstStyle/>
          <a:p>
            <a:pPr marL="12700">
              <a:spcBef>
                <a:spcPts val="100"/>
              </a:spcBef>
            </a:pPr>
            <a:r>
              <a:rPr kern="0" spc="-50" dirty="0">
                <a:solidFill>
                  <a:sysClr val="windowText" lastClr="000000"/>
                </a:solidFill>
                <a:latin typeface="Times New Roman"/>
                <a:cs typeface="Times New Roman"/>
              </a:rPr>
              <a:t>A</a:t>
            </a:r>
            <a:endParaRPr kern="0">
              <a:solidFill>
                <a:sysClr val="windowText" lastClr="000000"/>
              </a:solidFill>
              <a:latin typeface="Times New Roman"/>
              <a:cs typeface="Times New Roman"/>
            </a:endParaRPr>
          </a:p>
        </p:txBody>
      </p:sp>
      <p:sp>
        <p:nvSpPr>
          <p:cNvPr id="39" name="object 39"/>
          <p:cNvSpPr txBox="1"/>
          <p:nvPr/>
        </p:nvSpPr>
        <p:spPr>
          <a:xfrm>
            <a:off x="4550813" y="281690"/>
            <a:ext cx="759262" cy="319959"/>
          </a:xfrm>
          <a:prstGeom prst="rect">
            <a:avLst/>
          </a:prstGeom>
        </p:spPr>
        <p:txBody>
          <a:bodyPr vert="horz" wrap="square" lIns="0" tIns="12065" rIns="0" bIns="0" rtlCol="0">
            <a:spAutoFit/>
          </a:bodyPr>
          <a:lstStyle/>
          <a:p>
            <a:pPr marL="12700">
              <a:spcBef>
                <a:spcPts val="95"/>
              </a:spcBef>
            </a:pPr>
            <a:r>
              <a:rPr sz="2000" kern="0" dirty="0">
                <a:solidFill>
                  <a:sysClr val="windowText" lastClr="000000"/>
                </a:solidFill>
                <a:latin typeface="Times New Roman"/>
                <a:cs typeface="Times New Roman"/>
              </a:rPr>
              <a:t>10</a:t>
            </a:r>
            <a:r>
              <a:rPr sz="2000" kern="0" spc="-20" dirty="0">
                <a:solidFill>
                  <a:sysClr val="windowText" lastClr="000000"/>
                </a:solidFill>
                <a:latin typeface="Times New Roman"/>
                <a:cs typeface="Times New Roman"/>
              </a:rPr>
              <a:t> </a:t>
            </a:r>
            <a:r>
              <a:rPr sz="2000" kern="0" spc="-10" dirty="0">
                <a:solidFill>
                  <a:sysClr val="windowText" lastClr="000000"/>
                </a:solidFill>
                <a:latin typeface="Times New Roman"/>
                <a:cs typeface="Times New Roman"/>
              </a:rPr>
              <a:t>k/ft.</a:t>
            </a:r>
            <a:endParaRPr sz="2000" kern="0">
              <a:solidFill>
                <a:sysClr val="windowText" lastClr="000000"/>
              </a:solidFill>
              <a:latin typeface="Times New Roman"/>
              <a:cs typeface="Times New Roman"/>
            </a:endParaRPr>
          </a:p>
        </p:txBody>
      </p:sp>
      <p:sp>
        <p:nvSpPr>
          <p:cNvPr id="40" name="object 40"/>
          <p:cNvSpPr/>
          <p:nvPr/>
        </p:nvSpPr>
        <p:spPr>
          <a:xfrm>
            <a:off x="2399766" y="4637532"/>
            <a:ext cx="2552035" cy="721360"/>
          </a:xfrm>
          <a:custGeom>
            <a:avLst/>
            <a:gdLst/>
            <a:ahLst/>
            <a:cxnLst/>
            <a:rect l="l" t="t" r="r" b="b"/>
            <a:pathLst>
              <a:path w="2552700" h="721360">
                <a:moveTo>
                  <a:pt x="2552700" y="0"/>
                </a:moveTo>
                <a:lnTo>
                  <a:pt x="0" y="0"/>
                </a:lnTo>
                <a:lnTo>
                  <a:pt x="1181989" y="234315"/>
                </a:lnTo>
                <a:lnTo>
                  <a:pt x="2225802" y="576707"/>
                </a:lnTo>
                <a:lnTo>
                  <a:pt x="2552700" y="720852"/>
                </a:lnTo>
                <a:lnTo>
                  <a:pt x="2552700" y="0"/>
                </a:lnTo>
                <a:close/>
              </a:path>
            </a:pathLst>
          </a:custGeom>
          <a:solidFill>
            <a:srgbClr val="00AF50"/>
          </a:solidFill>
        </p:spPr>
        <p:txBody>
          <a:bodyPr wrap="square" lIns="0" tIns="0" rIns="0" bIns="0" rtlCol="0"/>
          <a:lstStyle/>
          <a:p>
            <a:endParaRPr kern="0">
              <a:solidFill>
                <a:sysClr val="windowText" lastClr="000000"/>
              </a:solidFill>
            </a:endParaRPr>
          </a:p>
        </p:txBody>
      </p:sp>
      <p:pic>
        <p:nvPicPr>
          <p:cNvPr id="41" name="object 41"/>
          <p:cNvPicPr/>
          <p:nvPr/>
        </p:nvPicPr>
        <p:blipFill>
          <a:blip r:embed="rId6" cstate="print"/>
          <a:stretch>
            <a:fillRect/>
          </a:stretch>
        </p:blipFill>
        <p:spPr>
          <a:xfrm>
            <a:off x="2333464" y="2596245"/>
            <a:ext cx="543139" cy="224091"/>
          </a:xfrm>
          <a:prstGeom prst="rect">
            <a:avLst/>
          </a:prstGeom>
        </p:spPr>
      </p:pic>
      <p:sp>
        <p:nvSpPr>
          <p:cNvPr id="42" name="object 42"/>
          <p:cNvSpPr/>
          <p:nvPr/>
        </p:nvSpPr>
        <p:spPr>
          <a:xfrm>
            <a:off x="2372318" y="2648330"/>
            <a:ext cx="395502" cy="76200"/>
          </a:xfrm>
          <a:custGeom>
            <a:avLst/>
            <a:gdLst/>
            <a:ahLst/>
            <a:cxnLst/>
            <a:rect l="l" t="t" r="r" b="b"/>
            <a:pathLst>
              <a:path w="395605" h="76200">
                <a:moveTo>
                  <a:pt x="319278" y="0"/>
                </a:moveTo>
                <a:lnTo>
                  <a:pt x="319278" y="76200"/>
                </a:lnTo>
                <a:lnTo>
                  <a:pt x="373380" y="49149"/>
                </a:lnTo>
                <a:lnTo>
                  <a:pt x="338074" y="49149"/>
                </a:lnTo>
                <a:lnTo>
                  <a:pt x="343026" y="44196"/>
                </a:lnTo>
                <a:lnTo>
                  <a:pt x="343026" y="32004"/>
                </a:lnTo>
                <a:lnTo>
                  <a:pt x="338074" y="27051"/>
                </a:lnTo>
                <a:lnTo>
                  <a:pt x="373380" y="27051"/>
                </a:lnTo>
                <a:lnTo>
                  <a:pt x="319278" y="0"/>
                </a:lnTo>
                <a:close/>
              </a:path>
              <a:path w="395605" h="76200">
                <a:moveTo>
                  <a:pt x="319278" y="27051"/>
                </a:moveTo>
                <a:lnTo>
                  <a:pt x="4953" y="27051"/>
                </a:lnTo>
                <a:lnTo>
                  <a:pt x="0" y="32004"/>
                </a:lnTo>
                <a:lnTo>
                  <a:pt x="0" y="44196"/>
                </a:lnTo>
                <a:lnTo>
                  <a:pt x="4953" y="49149"/>
                </a:lnTo>
                <a:lnTo>
                  <a:pt x="319278" y="49149"/>
                </a:lnTo>
                <a:lnTo>
                  <a:pt x="319278" y="27051"/>
                </a:lnTo>
                <a:close/>
              </a:path>
              <a:path w="395605" h="76200">
                <a:moveTo>
                  <a:pt x="373380" y="27051"/>
                </a:moveTo>
                <a:lnTo>
                  <a:pt x="338074" y="27051"/>
                </a:lnTo>
                <a:lnTo>
                  <a:pt x="343026" y="32004"/>
                </a:lnTo>
                <a:lnTo>
                  <a:pt x="343026" y="44196"/>
                </a:lnTo>
                <a:lnTo>
                  <a:pt x="338074" y="49149"/>
                </a:lnTo>
                <a:lnTo>
                  <a:pt x="373380" y="49149"/>
                </a:lnTo>
                <a:lnTo>
                  <a:pt x="395478" y="38100"/>
                </a:lnTo>
                <a:lnTo>
                  <a:pt x="373380" y="27051"/>
                </a:lnTo>
                <a:close/>
              </a:path>
            </a:pathLst>
          </a:custGeom>
          <a:solidFill>
            <a:srgbClr val="000000"/>
          </a:solidFill>
        </p:spPr>
        <p:txBody>
          <a:bodyPr wrap="square" lIns="0" tIns="0" rIns="0" bIns="0" rtlCol="0"/>
          <a:lstStyle/>
          <a:p>
            <a:endParaRPr kern="0">
              <a:solidFill>
                <a:sysClr val="windowText" lastClr="000000"/>
              </a:solidFill>
            </a:endParaRPr>
          </a:p>
        </p:txBody>
      </p:sp>
      <p:grpSp>
        <p:nvGrpSpPr>
          <p:cNvPr id="43" name="object 43"/>
          <p:cNvGrpSpPr/>
          <p:nvPr/>
        </p:nvGrpSpPr>
        <p:grpSpPr>
          <a:xfrm>
            <a:off x="2259595" y="281990"/>
            <a:ext cx="2805335" cy="1244600"/>
            <a:chOff x="2258567" y="281990"/>
            <a:chExt cx="2806065" cy="1244600"/>
          </a:xfrm>
        </p:grpSpPr>
        <p:pic>
          <p:nvPicPr>
            <p:cNvPr id="44" name="object 44"/>
            <p:cNvPicPr/>
            <p:nvPr/>
          </p:nvPicPr>
          <p:blipFill>
            <a:blip r:embed="rId7" cstate="print"/>
            <a:stretch>
              <a:fillRect/>
            </a:stretch>
          </p:blipFill>
          <p:spPr>
            <a:xfrm>
              <a:off x="2353055" y="1367807"/>
              <a:ext cx="2620518" cy="92692"/>
            </a:xfrm>
            <a:prstGeom prst="rect">
              <a:avLst/>
            </a:prstGeom>
          </p:spPr>
        </p:pic>
        <p:sp>
          <p:nvSpPr>
            <p:cNvPr id="45" name="object 45"/>
            <p:cNvSpPr/>
            <p:nvPr/>
          </p:nvSpPr>
          <p:spPr>
            <a:xfrm>
              <a:off x="2402966" y="1392554"/>
              <a:ext cx="2527935" cy="0"/>
            </a:xfrm>
            <a:custGeom>
              <a:avLst/>
              <a:gdLst/>
              <a:ahLst/>
              <a:cxnLst/>
              <a:rect l="l" t="t" r="r" b="b"/>
              <a:pathLst>
                <a:path w="2527935">
                  <a:moveTo>
                    <a:pt x="0" y="0"/>
                  </a:moveTo>
                  <a:lnTo>
                    <a:pt x="2527554" y="0"/>
                  </a:lnTo>
                </a:path>
              </a:pathLst>
            </a:custGeom>
            <a:ln w="22098">
              <a:solidFill>
                <a:srgbClr val="000000"/>
              </a:solidFill>
            </a:ln>
          </p:spPr>
          <p:txBody>
            <a:bodyPr wrap="square" lIns="0" tIns="0" rIns="0" bIns="0" rtlCol="0"/>
            <a:lstStyle/>
            <a:p>
              <a:endParaRPr kern="0">
                <a:solidFill>
                  <a:sysClr val="windowText" lastClr="000000"/>
                </a:solidFill>
              </a:endParaRPr>
            </a:p>
          </p:txBody>
        </p:sp>
        <p:pic>
          <p:nvPicPr>
            <p:cNvPr id="46" name="object 46"/>
            <p:cNvPicPr/>
            <p:nvPr/>
          </p:nvPicPr>
          <p:blipFill>
            <a:blip r:embed="rId8" cstate="print"/>
            <a:stretch>
              <a:fillRect/>
            </a:stretch>
          </p:blipFill>
          <p:spPr>
            <a:xfrm>
              <a:off x="2346959" y="680453"/>
              <a:ext cx="2626614" cy="787158"/>
            </a:xfrm>
            <a:prstGeom prst="rect">
              <a:avLst/>
            </a:prstGeom>
          </p:spPr>
        </p:pic>
        <p:sp>
          <p:nvSpPr>
            <p:cNvPr id="47" name="object 47"/>
            <p:cNvSpPr/>
            <p:nvPr/>
          </p:nvSpPr>
          <p:spPr>
            <a:xfrm>
              <a:off x="2396870" y="705231"/>
              <a:ext cx="2533650" cy="694055"/>
            </a:xfrm>
            <a:custGeom>
              <a:avLst/>
              <a:gdLst/>
              <a:ahLst/>
              <a:cxnLst/>
              <a:rect l="l" t="t" r="r" b="b"/>
              <a:pathLst>
                <a:path w="2533650" h="694055">
                  <a:moveTo>
                    <a:pt x="0" y="693801"/>
                  </a:moveTo>
                  <a:lnTo>
                    <a:pt x="2533523" y="0"/>
                  </a:lnTo>
                </a:path>
              </a:pathLst>
            </a:custGeom>
            <a:ln w="22098">
              <a:solidFill>
                <a:srgbClr val="000000"/>
              </a:solidFill>
            </a:ln>
          </p:spPr>
          <p:txBody>
            <a:bodyPr wrap="square" lIns="0" tIns="0" rIns="0" bIns="0" rtlCol="0"/>
            <a:lstStyle/>
            <a:p>
              <a:endParaRPr kern="0">
                <a:solidFill>
                  <a:sysClr val="windowText" lastClr="000000"/>
                </a:solidFill>
              </a:endParaRPr>
            </a:p>
          </p:txBody>
        </p:sp>
        <p:pic>
          <p:nvPicPr>
            <p:cNvPr id="48" name="object 48"/>
            <p:cNvPicPr/>
            <p:nvPr/>
          </p:nvPicPr>
          <p:blipFill>
            <a:blip r:embed="rId9" cstate="print"/>
            <a:stretch>
              <a:fillRect/>
            </a:stretch>
          </p:blipFill>
          <p:spPr>
            <a:xfrm>
              <a:off x="2651759" y="1263396"/>
              <a:ext cx="224091" cy="253746"/>
            </a:xfrm>
            <a:prstGeom prst="rect">
              <a:avLst/>
            </a:prstGeom>
          </p:spPr>
        </p:pic>
        <p:pic>
          <p:nvPicPr>
            <p:cNvPr id="49" name="object 49"/>
            <p:cNvPicPr/>
            <p:nvPr/>
          </p:nvPicPr>
          <p:blipFill>
            <a:blip r:embed="rId10" cstate="print"/>
            <a:stretch>
              <a:fillRect/>
            </a:stretch>
          </p:blipFill>
          <p:spPr>
            <a:xfrm>
              <a:off x="2729102" y="1277112"/>
              <a:ext cx="76200" cy="106045"/>
            </a:xfrm>
            <a:prstGeom prst="rect">
              <a:avLst/>
            </a:prstGeom>
          </p:spPr>
        </p:pic>
        <p:pic>
          <p:nvPicPr>
            <p:cNvPr id="50" name="object 50"/>
            <p:cNvPicPr/>
            <p:nvPr/>
          </p:nvPicPr>
          <p:blipFill>
            <a:blip r:embed="rId11" cstate="print"/>
            <a:stretch>
              <a:fillRect/>
            </a:stretch>
          </p:blipFill>
          <p:spPr>
            <a:xfrm>
              <a:off x="3015233" y="1170470"/>
              <a:ext cx="224091" cy="345274"/>
            </a:xfrm>
            <a:prstGeom prst="rect">
              <a:avLst/>
            </a:prstGeom>
          </p:spPr>
        </p:pic>
        <p:pic>
          <p:nvPicPr>
            <p:cNvPr id="51" name="object 51"/>
            <p:cNvPicPr/>
            <p:nvPr/>
          </p:nvPicPr>
          <p:blipFill>
            <a:blip r:embed="rId12" cstate="print"/>
            <a:stretch>
              <a:fillRect/>
            </a:stretch>
          </p:blipFill>
          <p:spPr>
            <a:xfrm>
              <a:off x="3092576" y="1184148"/>
              <a:ext cx="76200" cy="197103"/>
            </a:xfrm>
            <a:prstGeom prst="rect">
              <a:avLst/>
            </a:prstGeom>
          </p:spPr>
        </p:pic>
        <p:pic>
          <p:nvPicPr>
            <p:cNvPr id="52" name="object 52"/>
            <p:cNvPicPr/>
            <p:nvPr/>
          </p:nvPicPr>
          <p:blipFill>
            <a:blip r:embed="rId13" cstate="print"/>
            <a:stretch>
              <a:fillRect/>
            </a:stretch>
          </p:blipFill>
          <p:spPr>
            <a:xfrm>
              <a:off x="3379469" y="1062266"/>
              <a:ext cx="224091" cy="453478"/>
            </a:xfrm>
            <a:prstGeom prst="rect">
              <a:avLst/>
            </a:prstGeom>
          </p:spPr>
        </p:pic>
        <p:sp>
          <p:nvSpPr>
            <p:cNvPr id="53" name="object 53"/>
            <p:cNvSpPr/>
            <p:nvPr/>
          </p:nvSpPr>
          <p:spPr>
            <a:xfrm>
              <a:off x="3456812" y="1075943"/>
              <a:ext cx="76200" cy="305435"/>
            </a:xfrm>
            <a:custGeom>
              <a:avLst/>
              <a:gdLst/>
              <a:ahLst/>
              <a:cxnLst/>
              <a:rect l="l" t="t" r="r" b="b"/>
              <a:pathLst>
                <a:path w="76200" h="305434">
                  <a:moveTo>
                    <a:pt x="27050" y="229234"/>
                  </a:moveTo>
                  <a:lnTo>
                    <a:pt x="0" y="229234"/>
                  </a:lnTo>
                  <a:lnTo>
                    <a:pt x="38100" y="305434"/>
                  </a:lnTo>
                  <a:lnTo>
                    <a:pt x="64325" y="252983"/>
                  </a:lnTo>
                  <a:lnTo>
                    <a:pt x="32003" y="252983"/>
                  </a:lnTo>
                  <a:lnTo>
                    <a:pt x="27050" y="248030"/>
                  </a:lnTo>
                  <a:lnTo>
                    <a:pt x="27050" y="229234"/>
                  </a:lnTo>
                  <a:close/>
                </a:path>
                <a:path w="76200" h="305434">
                  <a:moveTo>
                    <a:pt x="44196" y="0"/>
                  </a:moveTo>
                  <a:lnTo>
                    <a:pt x="32003" y="0"/>
                  </a:lnTo>
                  <a:lnTo>
                    <a:pt x="27050" y="4952"/>
                  </a:lnTo>
                  <a:lnTo>
                    <a:pt x="27050" y="248030"/>
                  </a:lnTo>
                  <a:lnTo>
                    <a:pt x="32003" y="252983"/>
                  </a:lnTo>
                  <a:lnTo>
                    <a:pt x="44196" y="252983"/>
                  </a:lnTo>
                  <a:lnTo>
                    <a:pt x="49149" y="248030"/>
                  </a:lnTo>
                  <a:lnTo>
                    <a:pt x="49149" y="4952"/>
                  </a:lnTo>
                  <a:lnTo>
                    <a:pt x="44196" y="0"/>
                  </a:lnTo>
                  <a:close/>
                </a:path>
                <a:path w="76200" h="305434">
                  <a:moveTo>
                    <a:pt x="76200" y="229234"/>
                  </a:moveTo>
                  <a:lnTo>
                    <a:pt x="49149" y="229234"/>
                  </a:lnTo>
                  <a:lnTo>
                    <a:pt x="49149" y="248030"/>
                  </a:lnTo>
                  <a:lnTo>
                    <a:pt x="44196" y="252983"/>
                  </a:lnTo>
                  <a:lnTo>
                    <a:pt x="64325" y="252983"/>
                  </a:lnTo>
                  <a:lnTo>
                    <a:pt x="76200" y="229234"/>
                  </a:lnTo>
                  <a:close/>
                </a:path>
              </a:pathLst>
            </a:custGeom>
            <a:solidFill>
              <a:srgbClr val="000000"/>
            </a:solidFill>
          </p:spPr>
          <p:txBody>
            <a:bodyPr wrap="square" lIns="0" tIns="0" rIns="0" bIns="0" rtlCol="0"/>
            <a:lstStyle/>
            <a:p>
              <a:endParaRPr kern="0">
                <a:solidFill>
                  <a:sysClr val="windowText" lastClr="000000"/>
                </a:solidFill>
              </a:endParaRPr>
            </a:p>
          </p:txBody>
        </p:sp>
        <p:pic>
          <p:nvPicPr>
            <p:cNvPr id="54" name="object 54"/>
            <p:cNvPicPr/>
            <p:nvPr/>
          </p:nvPicPr>
          <p:blipFill>
            <a:blip r:embed="rId14" cstate="print"/>
            <a:stretch>
              <a:fillRect/>
            </a:stretch>
          </p:blipFill>
          <p:spPr>
            <a:xfrm>
              <a:off x="3742943" y="962380"/>
              <a:ext cx="224091" cy="553237"/>
            </a:xfrm>
            <a:prstGeom prst="rect">
              <a:avLst/>
            </a:prstGeom>
          </p:spPr>
        </p:pic>
        <p:sp>
          <p:nvSpPr>
            <p:cNvPr id="55" name="object 55"/>
            <p:cNvSpPr/>
            <p:nvPr/>
          </p:nvSpPr>
          <p:spPr>
            <a:xfrm>
              <a:off x="3820286" y="976121"/>
              <a:ext cx="76200" cy="405765"/>
            </a:xfrm>
            <a:custGeom>
              <a:avLst/>
              <a:gdLst/>
              <a:ahLst/>
              <a:cxnLst/>
              <a:rect l="l" t="t" r="r" b="b"/>
              <a:pathLst>
                <a:path w="76200" h="405765">
                  <a:moveTo>
                    <a:pt x="27050" y="329438"/>
                  </a:moveTo>
                  <a:lnTo>
                    <a:pt x="0" y="329438"/>
                  </a:lnTo>
                  <a:lnTo>
                    <a:pt x="38100" y="405638"/>
                  </a:lnTo>
                  <a:lnTo>
                    <a:pt x="64325" y="353187"/>
                  </a:lnTo>
                  <a:lnTo>
                    <a:pt x="32003" y="353187"/>
                  </a:lnTo>
                  <a:lnTo>
                    <a:pt x="27050" y="348233"/>
                  </a:lnTo>
                  <a:lnTo>
                    <a:pt x="27050" y="329438"/>
                  </a:lnTo>
                  <a:close/>
                </a:path>
                <a:path w="76200" h="405765">
                  <a:moveTo>
                    <a:pt x="44196" y="0"/>
                  </a:moveTo>
                  <a:lnTo>
                    <a:pt x="32003" y="0"/>
                  </a:lnTo>
                  <a:lnTo>
                    <a:pt x="27050" y="4952"/>
                  </a:lnTo>
                  <a:lnTo>
                    <a:pt x="27050" y="348233"/>
                  </a:lnTo>
                  <a:lnTo>
                    <a:pt x="32003" y="353187"/>
                  </a:lnTo>
                  <a:lnTo>
                    <a:pt x="44196" y="353187"/>
                  </a:lnTo>
                  <a:lnTo>
                    <a:pt x="49149" y="348233"/>
                  </a:lnTo>
                  <a:lnTo>
                    <a:pt x="49149" y="4952"/>
                  </a:lnTo>
                  <a:lnTo>
                    <a:pt x="44196" y="0"/>
                  </a:lnTo>
                  <a:close/>
                </a:path>
                <a:path w="76200" h="405765">
                  <a:moveTo>
                    <a:pt x="76200" y="329438"/>
                  </a:moveTo>
                  <a:lnTo>
                    <a:pt x="49149" y="329438"/>
                  </a:lnTo>
                  <a:lnTo>
                    <a:pt x="49149" y="348233"/>
                  </a:lnTo>
                  <a:lnTo>
                    <a:pt x="44196" y="353187"/>
                  </a:lnTo>
                  <a:lnTo>
                    <a:pt x="64325" y="353187"/>
                  </a:lnTo>
                  <a:lnTo>
                    <a:pt x="76200" y="329438"/>
                  </a:lnTo>
                  <a:close/>
                </a:path>
              </a:pathLst>
            </a:custGeom>
            <a:solidFill>
              <a:srgbClr val="000000"/>
            </a:solidFill>
          </p:spPr>
          <p:txBody>
            <a:bodyPr wrap="square" lIns="0" tIns="0" rIns="0" bIns="0" rtlCol="0"/>
            <a:lstStyle/>
            <a:p>
              <a:endParaRPr kern="0">
                <a:solidFill>
                  <a:sysClr val="windowText" lastClr="000000"/>
                </a:solidFill>
              </a:endParaRPr>
            </a:p>
          </p:txBody>
        </p:sp>
        <p:pic>
          <p:nvPicPr>
            <p:cNvPr id="56" name="object 56"/>
            <p:cNvPicPr/>
            <p:nvPr/>
          </p:nvPicPr>
          <p:blipFill>
            <a:blip r:embed="rId15" cstate="print"/>
            <a:stretch>
              <a:fillRect/>
            </a:stretch>
          </p:blipFill>
          <p:spPr>
            <a:xfrm>
              <a:off x="4107941" y="868730"/>
              <a:ext cx="224091" cy="657682"/>
            </a:xfrm>
            <a:prstGeom prst="rect">
              <a:avLst/>
            </a:prstGeom>
          </p:spPr>
        </p:pic>
        <p:sp>
          <p:nvSpPr>
            <p:cNvPr id="57" name="object 57"/>
            <p:cNvSpPr/>
            <p:nvPr/>
          </p:nvSpPr>
          <p:spPr>
            <a:xfrm>
              <a:off x="4185285" y="882396"/>
              <a:ext cx="76200" cy="509905"/>
            </a:xfrm>
            <a:custGeom>
              <a:avLst/>
              <a:gdLst/>
              <a:ahLst/>
              <a:cxnLst/>
              <a:rect l="l" t="t" r="r" b="b"/>
              <a:pathLst>
                <a:path w="76200" h="509905">
                  <a:moveTo>
                    <a:pt x="27050" y="433577"/>
                  </a:moveTo>
                  <a:lnTo>
                    <a:pt x="0" y="433577"/>
                  </a:lnTo>
                  <a:lnTo>
                    <a:pt x="38100" y="509777"/>
                  </a:lnTo>
                  <a:lnTo>
                    <a:pt x="64325" y="457326"/>
                  </a:lnTo>
                  <a:lnTo>
                    <a:pt x="32003" y="457326"/>
                  </a:lnTo>
                  <a:lnTo>
                    <a:pt x="27050" y="452374"/>
                  </a:lnTo>
                  <a:lnTo>
                    <a:pt x="27050" y="433577"/>
                  </a:lnTo>
                  <a:close/>
                </a:path>
                <a:path w="76200" h="509905">
                  <a:moveTo>
                    <a:pt x="44195" y="0"/>
                  </a:moveTo>
                  <a:lnTo>
                    <a:pt x="32003" y="0"/>
                  </a:lnTo>
                  <a:lnTo>
                    <a:pt x="27050" y="4952"/>
                  </a:lnTo>
                  <a:lnTo>
                    <a:pt x="27050" y="452374"/>
                  </a:lnTo>
                  <a:lnTo>
                    <a:pt x="32003" y="457326"/>
                  </a:lnTo>
                  <a:lnTo>
                    <a:pt x="44195" y="457326"/>
                  </a:lnTo>
                  <a:lnTo>
                    <a:pt x="49149" y="452374"/>
                  </a:lnTo>
                  <a:lnTo>
                    <a:pt x="49149" y="4952"/>
                  </a:lnTo>
                  <a:lnTo>
                    <a:pt x="44195" y="0"/>
                  </a:lnTo>
                  <a:close/>
                </a:path>
                <a:path w="76200" h="509905">
                  <a:moveTo>
                    <a:pt x="76200" y="433577"/>
                  </a:moveTo>
                  <a:lnTo>
                    <a:pt x="49149" y="433577"/>
                  </a:lnTo>
                  <a:lnTo>
                    <a:pt x="49149" y="452374"/>
                  </a:lnTo>
                  <a:lnTo>
                    <a:pt x="44195" y="457326"/>
                  </a:lnTo>
                  <a:lnTo>
                    <a:pt x="64325" y="457326"/>
                  </a:lnTo>
                  <a:lnTo>
                    <a:pt x="76200" y="433577"/>
                  </a:lnTo>
                  <a:close/>
                </a:path>
              </a:pathLst>
            </a:custGeom>
            <a:solidFill>
              <a:srgbClr val="000000"/>
            </a:solidFill>
          </p:spPr>
          <p:txBody>
            <a:bodyPr wrap="square" lIns="0" tIns="0" rIns="0" bIns="0" rtlCol="0"/>
            <a:lstStyle/>
            <a:p>
              <a:endParaRPr kern="0">
                <a:solidFill>
                  <a:sysClr val="windowText" lastClr="000000"/>
                </a:solidFill>
              </a:endParaRPr>
            </a:p>
          </p:txBody>
        </p:sp>
        <p:pic>
          <p:nvPicPr>
            <p:cNvPr id="58" name="object 58"/>
            <p:cNvPicPr/>
            <p:nvPr/>
          </p:nvPicPr>
          <p:blipFill>
            <a:blip r:embed="rId16" cstate="print"/>
            <a:stretch>
              <a:fillRect/>
            </a:stretch>
          </p:blipFill>
          <p:spPr>
            <a:xfrm>
              <a:off x="4472177" y="768096"/>
              <a:ext cx="224091" cy="747522"/>
            </a:xfrm>
            <a:prstGeom prst="rect">
              <a:avLst/>
            </a:prstGeom>
          </p:spPr>
        </p:pic>
        <p:sp>
          <p:nvSpPr>
            <p:cNvPr id="59" name="object 59"/>
            <p:cNvSpPr/>
            <p:nvPr/>
          </p:nvSpPr>
          <p:spPr>
            <a:xfrm>
              <a:off x="4549520" y="781811"/>
              <a:ext cx="76200" cy="600075"/>
            </a:xfrm>
            <a:custGeom>
              <a:avLst/>
              <a:gdLst/>
              <a:ahLst/>
              <a:cxnLst/>
              <a:rect l="l" t="t" r="r" b="b"/>
              <a:pathLst>
                <a:path w="76200" h="600075">
                  <a:moveTo>
                    <a:pt x="27050" y="523748"/>
                  </a:moveTo>
                  <a:lnTo>
                    <a:pt x="0" y="523748"/>
                  </a:lnTo>
                  <a:lnTo>
                    <a:pt x="38100" y="599948"/>
                  </a:lnTo>
                  <a:lnTo>
                    <a:pt x="64325" y="547497"/>
                  </a:lnTo>
                  <a:lnTo>
                    <a:pt x="32003" y="547497"/>
                  </a:lnTo>
                  <a:lnTo>
                    <a:pt x="27050" y="542543"/>
                  </a:lnTo>
                  <a:lnTo>
                    <a:pt x="27050" y="523748"/>
                  </a:lnTo>
                  <a:close/>
                </a:path>
                <a:path w="76200" h="600075">
                  <a:moveTo>
                    <a:pt x="44195" y="0"/>
                  </a:moveTo>
                  <a:lnTo>
                    <a:pt x="32003" y="0"/>
                  </a:lnTo>
                  <a:lnTo>
                    <a:pt x="27050" y="4952"/>
                  </a:lnTo>
                  <a:lnTo>
                    <a:pt x="27050" y="542543"/>
                  </a:lnTo>
                  <a:lnTo>
                    <a:pt x="32003" y="547497"/>
                  </a:lnTo>
                  <a:lnTo>
                    <a:pt x="44195" y="547497"/>
                  </a:lnTo>
                  <a:lnTo>
                    <a:pt x="49149" y="542543"/>
                  </a:lnTo>
                  <a:lnTo>
                    <a:pt x="49149" y="4952"/>
                  </a:lnTo>
                  <a:lnTo>
                    <a:pt x="44195" y="0"/>
                  </a:lnTo>
                  <a:close/>
                </a:path>
                <a:path w="76200" h="600075">
                  <a:moveTo>
                    <a:pt x="76200" y="523748"/>
                  </a:moveTo>
                  <a:lnTo>
                    <a:pt x="49149" y="523748"/>
                  </a:lnTo>
                  <a:lnTo>
                    <a:pt x="49149" y="542543"/>
                  </a:lnTo>
                  <a:lnTo>
                    <a:pt x="44195" y="547497"/>
                  </a:lnTo>
                  <a:lnTo>
                    <a:pt x="64325" y="547497"/>
                  </a:lnTo>
                  <a:lnTo>
                    <a:pt x="76200" y="523748"/>
                  </a:lnTo>
                  <a:close/>
                </a:path>
              </a:pathLst>
            </a:custGeom>
            <a:solidFill>
              <a:srgbClr val="000000"/>
            </a:solidFill>
          </p:spPr>
          <p:txBody>
            <a:bodyPr wrap="square" lIns="0" tIns="0" rIns="0" bIns="0" rtlCol="0"/>
            <a:lstStyle/>
            <a:p>
              <a:endParaRPr kern="0">
                <a:solidFill>
                  <a:sysClr val="windowText" lastClr="000000"/>
                </a:solidFill>
              </a:endParaRPr>
            </a:p>
          </p:txBody>
        </p:sp>
        <p:pic>
          <p:nvPicPr>
            <p:cNvPr id="60" name="object 60"/>
            <p:cNvPicPr/>
            <p:nvPr/>
          </p:nvPicPr>
          <p:blipFill>
            <a:blip r:embed="rId17" cstate="print"/>
            <a:stretch>
              <a:fillRect/>
            </a:stretch>
          </p:blipFill>
          <p:spPr>
            <a:xfrm>
              <a:off x="4840223" y="680504"/>
              <a:ext cx="224091" cy="835113"/>
            </a:xfrm>
            <a:prstGeom prst="rect">
              <a:avLst/>
            </a:prstGeom>
          </p:spPr>
        </p:pic>
        <p:sp>
          <p:nvSpPr>
            <p:cNvPr id="61" name="object 61"/>
            <p:cNvSpPr/>
            <p:nvPr/>
          </p:nvSpPr>
          <p:spPr>
            <a:xfrm>
              <a:off x="4917566" y="694182"/>
              <a:ext cx="76200" cy="687705"/>
            </a:xfrm>
            <a:custGeom>
              <a:avLst/>
              <a:gdLst/>
              <a:ahLst/>
              <a:cxnLst/>
              <a:rect l="l" t="t" r="r" b="b"/>
              <a:pathLst>
                <a:path w="76200" h="687705">
                  <a:moveTo>
                    <a:pt x="27050" y="611123"/>
                  </a:moveTo>
                  <a:lnTo>
                    <a:pt x="0" y="611123"/>
                  </a:lnTo>
                  <a:lnTo>
                    <a:pt x="38100" y="687323"/>
                  </a:lnTo>
                  <a:lnTo>
                    <a:pt x="64325" y="634872"/>
                  </a:lnTo>
                  <a:lnTo>
                    <a:pt x="32004" y="634872"/>
                  </a:lnTo>
                  <a:lnTo>
                    <a:pt x="27050" y="629919"/>
                  </a:lnTo>
                  <a:lnTo>
                    <a:pt x="27050" y="611123"/>
                  </a:lnTo>
                  <a:close/>
                </a:path>
                <a:path w="76200" h="687705">
                  <a:moveTo>
                    <a:pt x="44196" y="0"/>
                  </a:moveTo>
                  <a:lnTo>
                    <a:pt x="32004" y="0"/>
                  </a:lnTo>
                  <a:lnTo>
                    <a:pt x="27050" y="4952"/>
                  </a:lnTo>
                  <a:lnTo>
                    <a:pt x="27050" y="629919"/>
                  </a:lnTo>
                  <a:lnTo>
                    <a:pt x="32004" y="634872"/>
                  </a:lnTo>
                  <a:lnTo>
                    <a:pt x="44196" y="634872"/>
                  </a:lnTo>
                  <a:lnTo>
                    <a:pt x="49149" y="629919"/>
                  </a:lnTo>
                  <a:lnTo>
                    <a:pt x="49149" y="4952"/>
                  </a:lnTo>
                  <a:lnTo>
                    <a:pt x="44196" y="0"/>
                  </a:lnTo>
                  <a:close/>
                </a:path>
                <a:path w="76200" h="687705">
                  <a:moveTo>
                    <a:pt x="76200" y="611123"/>
                  </a:moveTo>
                  <a:lnTo>
                    <a:pt x="49149" y="611123"/>
                  </a:lnTo>
                  <a:lnTo>
                    <a:pt x="49149" y="629919"/>
                  </a:lnTo>
                  <a:lnTo>
                    <a:pt x="44196" y="634872"/>
                  </a:lnTo>
                  <a:lnTo>
                    <a:pt x="64325" y="634872"/>
                  </a:lnTo>
                  <a:lnTo>
                    <a:pt x="76200" y="611123"/>
                  </a:lnTo>
                  <a:close/>
                </a:path>
              </a:pathLst>
            </a:custGeom>
            <a:solidFill>
              <a:srgbClr val="000000"/>
            </a:solidFill>
          </p:spPr>
          <p:txBody>
            <a:bodyPr wrap="square" lIns="0" tIns="0" rIns="0" bIns="0" rtlCol="0"/>
            <a:lstStyle/>
            <a:p>
              <a:endParaRPr kern="0">
                <a:solidFill>
                  <a:sysClr val="windowText" lastClr="000000"/>
                </a:solidFill>
              </a:endParaRPr>
            </a:p>
          </p:txBody>
        </p:sp>
        <p:pic>
          <p:nvPicPr>
            <p:cNvPr id="62" name="object 62"/>
            <p:cNvPicPr/>
            <p:nvPr/>
          </p:nvPicPr>
          <p:blipFill>
            <a:blip r:embed="rId18" cstate="print"/>
            <a:stretch>
              <a:fillRect/>
            </a:stretch>
          </p:blipFill>
          <p:spPr>
            <a:xfrm>
              <a:off x="3667505" y="281990"/>
              <a:ext cx="504393" cy="793953"/>
            </a:xfrm>
            <a:prstGeom prst="rect">
              <a:avLst/>
            </a:prstGeom>
          </p:spPr>
        </p:pic>
        <p:sp>
          <p:nvSpPr>
            <p:cNvPr id="63" name="object 63"/>
            <p:cNvSpPr/>
            <p:nvPr/>
          </p:nvSpPr>
          <p:spPr>
            <a:xfrm>
              <a:off x="3705986" y="295275"/>
              <a:ext cx="392430" cy="646430"/>
            </a:xfrm>
            <a:custGeom>
              <a:avLst/>
              <a:gdLst/>
              <a:ahLst/>
              <a:cxnLst/>
              <a:rect l="l" t="t" r="r" b="b"/>
              <a:pathLst>
                <a:path w="392429" h="646430">
                  <a:moveTo>
                    <a:pt x="343010" y="570847"/>
                  </a:moveTo>
                  <a:lnTo>
                    <a:pt x="316229" y="572008"/>
                  </a:lnTo>
                  <a:lnTo>
                    <a:pt x="357632" y="646429"/>
                  </a:lnTo>
                  <a:lnTo>
                    <a:pt x="380887" y="594487"/>
                  </a:lnTo>
                  <a:lnTo>
                    <a:pt x="349503" y="594487"/>
                  </a:lnTo>
                  <a:lnTo>
                    <a:pt x="344170" y="589788"/>
                  </a:lnTo>
                  <a:lnTo>
                    <a:pt x="343081" y="572008"/>
                  </a:lnTo>
                  <a:lnTo>
                    <a:pt x="343010" y="570847"/>
                  </a:lnTo>
                  <a:close/>
                </a:path>
                <a:path w="392429" h="646430">
                  <a:moveTo>
                    <a:pt x="365102" y="569890"/>
                  </a:moveTo>
                  <a:lnTo>
                    <a:pt x="343010" y="570847"/>
                  </a:lnTo>
                  <a:lnTo>
                    <a:pt x="344084" y="588390"/>
                  </a:lnTo>
                  <a:lnTo>
                    <a:pt x="344170" y="589788"/>
                  </a:lnTo>
                  <a:lnTo>
                    <a:pt x="349503" y="594487"/>
                  </a:lnTo>
                  <a:lnTo>
                    <a:pt x="361696" y="593725"/>
                  </a:lnTo>
                  <a:lnTo>
                    <a:pt x="366267" y="588390"/>
                  </a:lnTo>
                  <a:lnTo>
                    <a:pt x="365235" y="572008"/>
                  </a:lnTo>
                  <a:lnTo>
                    <a:pt x="365162" y="570847"/>
                  </a:lnTo>
                  <a:lnTo>
                    <a:pt x="365102" y="569890"/>
                  </a:lnTo>
                  <a:close/>
                </a:path>
                <a:path w="392429" h="646430">
                  <a:moveTo>
                    <a:pt x="392429" y="568705"/>
                  </a:moveTo>
                  <a:lnTo>
                    <a:pt x="365102" y="569890"/>
                  </a:lnTo>
                  <a:lnTo>
                    <a:pt x="366267" y="588390"/>
                  </a:lnTo>
                  <a:lnTo>
                    <a:pt x="361696" y="593725"/>
                  </a:lnTo>
                  <a:lnTo>
                    <a:pt x="349503" y="594487"/>
                  </a:lnTo>
                  <a:lnTo>
                    <a:pt x="380887" y="594487"/>
                  </a:lnTo>
                  <a:lnTo>
                    <a:pt x="392429" y="568705"/>
                  </a:lnTo>
                  <a:close/>
                </a:path>
                <a:path w="392429" h="646430">
                  <a:moveTo>
                    <a:pt x="5968" y="0"/>
                  </a:moveTo>
                  <a:lnTo>
                    <a:pt x="762" y="4699"/>
                  </a:lnTo>
                  <a:lnTo>
                    <a:pt x="95" y="15367"/>
                  </a:lnTo>
                  <a:lnTo>
                    <a:pt x="0" y="16891"/>
                  </a:lnTo>
                  <a:lnTo>
                    <a:pt x="4699" y="22098"/>
                  </a:lnTo>
                  <a:lnTo>
                    <a:pt x="29228" y="23495"/>
                  </a:lnTo>
                  <a:lnTo>
                    <a:pt x="27679" y="23495"/>
                  </a:lnTo>
                  <a:lnTo>
                    <a:pt x="72009" y="36068"/>
                  </a:lnTo>
                  <a:lnTo>
                    <a:pt x="116966" y="62737"/>
                  </a:lnTo>
                  <a:lnTo>
                    <a:pt x="146176" y="87884"/>
                  </a:lnTo>
                  <a:lnTo>
                    <a:pt x="174751" y="118363"/>
                  </a:lnTo>
                  <a:lnTo>
                    <a:pt x="201929" y="153924"/>
                  </a:lnTo>
                  <a:lnTo>
                    <a:pt x="227711" y="193801"/>
                  </a:lnTo>
                  <a:lnTo>
                    <a:pt x="251587" y="237871"/>
                  </a:lnTo>
                  <a:lnTo>
                    <a:pt x="273430" y="285241"/>
                  </a:lnTo>
                  <a:lnTo>
                    <a:pt x="292988" y="335788"/>
                  </a:lnTo>
                  <a:lnTo>
                    <a:pt x="309879" y="388874"/>
                  </a:lnTo>
                  <a:lnTo>
                    <a:pt x="323850" y="443991"/>
                  </a:lnTo>
                  <a:lnTo>
                    <a:pt x="334772" y="500761"/>
                  </a:lnTo>
                  <a:lnTo>
                    <a:pt x="342264" y="558673"/>
                  </a:lnTo>
                  <a:lnTo>
                    <a:pt x="342951" y="569890"/>
                  </a:lnTo>
                  <a:lnTo>
                    <a:pt x="343010" y="570847"/>
                  </a:lnTo>
                  <a:lnTo>
                    <a:pt x="365102" y="569890"/>
                  </a:lnTo>
                  <a:lnTo>
                    <a:pt x="364236" y="556133"/>
                  </a:lnTo>
                  <a:lnTo>
                    <a:pt x="360807" y="526414"/>
                  </a:lnTo>
                  <a:lnTo>
                    <a:pt x="351282" y="467740"/>
                  </a:lnTo>
                  <a:lnTo>
                    <a:pt x="338582" y="410337"/>
                  </a:lnTo>
                  <a:lnTo>
                    <a:pt x="322707" y="354964"/>
                  </a:lnTo>
                  <a:lnTo>
                    <a:pt x="304038" y="301878"/>
                  </a:lnTo>
                  <a:lnTo>
                    <a:pt x="282701" y="251460"/>
                  </a:lnTo>
                  <a:lnTo>
                    <a:pt x="259079" y="204470"/>
                  </a:lnTo>
                  <a:lnTo>
                    <a:pt x="233299" y="161036"/>
                  </a:lnTo>
                  <a:lnTo>
                    <a:pt x="205739" y="121792"/>
                  </a:lnTo>
                  <a:lnTo>
                    <a:pt x="176402" y="86995"/>
                  </a:lnTo>
                  <a:lnTo>
                    <a:pt x="145541" y="57403"/>
                  </a:lnTo>
                  <a:lnTo>
                    <a:pt x="113411" y="33400"/>
                  </a:lnTo>
                  <a:lnTo>
                    <a:pt x="62991" y="8890"/>
                  </a:lnTo>
                  <a:lnTo>
                    <a:pt x="28321" y="1397"/>
                  </a:lnTo>
                  <a:lnTo>
                    <a:pt x="5968" y="0"/>
                  </a:lnTo>
                  <a:close/>
                </a:path>
              </a:pathLst>
            </a:custGeom>
            <a:solidFill>
              <a:srgbClr val="E64722"/>
            </a:solidFill>
          </p:spPr>
          <p:txBody>
            <a:bodyPr wrap="square" lIns="0" tIns="0" rIns="0" bIns="0" rtlCol="0"/>
            <a:lstStyle/>
            <a:p>
              <a:endParaRPr kern="0">
                <a:solidFill>
                  <a:sysClr val="windowText" lastClr="000000"/>
                </a:solidFill>
              </a:endParaRPr>
            </a:p>
          </p:txBody>
        </p:sp>
        <p:pic>
          <p:nvPicPr>
            <p:cNvPr id="64" name="object 64"/>
            <p:cNvPicPr/>
            <p:nvPr/>
          </p:nvPicPr>
          <p:blipFill>
            <a:blip r:embed="rId19" cstate="print"/>
            <a:stretch>
              <a:fillRect/>
            </a:stretch>
          </p:blipFill>
          <p:spPr>
            <a:xfrm>
              <a:off x="2258567" y="829119"/>
              <a:ext cx="1914144" cy="224091"/>
            </a:xfrm>
            <a:prstGeom prst="rect">
              <a:avLst/>
            </a:prstGeom>
          </p:spPr>
        </p:pic>
        <p:sp>
          <p:nvSpPr>
            <p:cNvPr id="65" name="object 65"/>
            <p:cNvSpPr/>
            <p:nvPr/>
          </p:nvSpPr>
          <p:spPr>
            <a:xfrm>
              <a:off x="2374010" y="881253"/>
              <a:ext cx="1690370" cy="76200"/>
            </a:xfrm>
            <a:custGeom>
              <a:avLst/>
              <a:gdLst/>
              <a:ahLst/>
              <a:cxnLst/>
              <a:rect l="l" t="t" r="r" b="b"/>
              <a:pathLst>
                <a:path w="1690370" h="76200">
                  <a:moveTo>
                    <a:pt x="76200" y="0"/>
                  </a:moveTo>
                  <a:lnTo>
                    <a:pt x="0" y="38100"/>
                  </a:lnTo>
                  <a:lnTo>
                    <a:pt x="76200" y="76200"/>
                  </a:lnTo>
                  <a:lnTo>
                    <a:pt x="76200" y="49149"/>
                  </a:lnTo>
                  <a:lnTo>
                    <a:pt x="57403" y="49149"/>
                  </a:lnTo>
                  <a:lnTo>
                    <a:pt x="52450" y="44196"/>
                  </a:lnTo>
                  <a:lnTo>
                    <a:pt x="52450" y="32004"/>
                  </a:lnTo>
                  <a:lnTo>
                    <a:pt x="57403" y="27050"/>
                  </a:lnTo>
                  <a:lnTo>
                    <a:pt x="76200" y="27050"/>
                  </a:lnTo>
                  <a:lnTo>
                    <a:pt x="76200" y="0"/>
                  </a:lnTo>
                  <a:close/>
                </a:path>
                <a:path w="1690370" h="76200">
                  <a:moveTo>
                    <a:pt x="1613789" y="0"/>
                  </a:moveTo>
                  <a:lnTo>
                    <a:pt x="1613789" y="76200"/>
                  </a:lnTo>
                  <a:lnTo>
                    <a:pt x="1667890" y="49149"/>
                  </a:lnTo>
                  <a:lnTo>
                    <a:pt x="1632712" y="49149"/>
                  </a:lnTo>
                  <a:lnTo>
                    <a:pt x="1637538" y="44196"/>
                  </a:lnTo>
                  <a:lnTo>
                    <a:pt x="1637538" y="32004"/>
                  </a:lnTo>
                  <a:lnTo>
                    <a:pt x="1632712" y="27050"/>
                  </a:lnTo>
                  <a:lnTo>
                    <a:pt x="1667890" y="27050"/>
                  </a:lnTo>
                  <a:lnTo>
                    <a:pt x="1613789" y="0"/>
                  </a:lnTo>
                  <a:close/>
                </a:path>
                <a:path w="1690370" h="76200">
                  <a:moveTo>
                    <a:pt x="76200" y="27050"/>
                  </a:moveTo>
                  <a:lnTo>
                    <a:pt x="57403" y="27050"/>
                  </a:lnTo>
                  <a:lnTo>
                    <a:pt x="52450" y="32004"/>
                  </a:lnTo>
                  <a:lnTo>
                    <a:pt x="52450" y="44196"/>
                  </a:lnTo>
                  <a:lnTo>
                    <a:pt x="57403" y="49149"/>
                  </a:lnTo>
                  <a:lnTo>
                    <a:pt x="76200" y="49149"/>
                  </a:lnTo>
                  <a:lnTo>
                    <a:pt x="76200" y="27050"/>
                  </a:lnTo>
                  <a:close/>
                </a:path>
                <a:path w="1690370" h="76200">
                  <a:moveTo>
                    <a:pt x="1613789" y="27050"/>
                  </a:moveTo>
                  <a:lnTo>
                    <a:pt x="76200" y="27050"/>
                  </a:lnTo>
                  <a:lnTo>
                    <a:pt x="76200" y="49149"/>
                  </a:lnTo>
                  <a:lnTo>
                    <a:pt x="1613789" y="49149"/>
                  </a:lnTo>
                  <a:lnTo>
                    <a:pt x="1613789" y="27050"/>
                  </a:lnTo>
                  <a:close/>
                </a:path>
                <a:path w="1690370" h="76200">
                  <a:moveTo>
                    <a:pt x="1667890" y="27050"/>
                  </a:moveTo>
                  <a:lnTo>
                    <a:pt x="1632712" y="27050"/>
                  </a:lnTo>
                  <a:lnTo>
                    <a:pt x="1637538" y="32004"/>
                  </a:lnTo>
                  <a:lnTo>
                    <a:pt x="1637538" y="44196"/>
                  </a:lnTo>
                  <a:lnTo>
                    <a:pt x="1632712" y="49149"/>
                  </a:lnTo>
                  <a:lnTo>
                    <a:pt x="1667890" y="49149"/>
                  </a:lnTo>
                  <a:lnTo>
                    <a:pt x="1689989" y="38100"/>
                  </a:lnTo>
                  <a:lnTo>
                    <a:pt x="1667890" y="27050"/>
                  </a:lnTo>
                  <a:close/>
                </a:path>
              </a:pathLst>
            </a:custGeom>
            <a:solidFill>
              <a:srgbClr val="FFC908"/>
            </a:solidFill>
          </p:spPr>
          <p:txBody>
            <a:bodyPr wrap="square" lIns="0" tIns="0" rIns="0" bIns="0" rtlCol="0"/>
            <a:lstStyle/>
            <a:p>
              <a:endParaRPr kern="0">
                <a:solidFill>
                  <a:sysClr val="windowText" lastClr="000000"/>
                </a:solidFill>
              </a:endParaRPr>
            </a:p>
          </p:txBody>
        </p:sp>
      </p:grpSp>
      <p:sp>
        <p:nvSpPr>
          <p:cNvPr id="66" name="object 66"/>
          <p:cNvSpPr txBox="1"/>
          <p:nvPr/>
        </p:nvSpPr>
        <p:spPr>
          <a:xfrm>
            <a:off x="7671917" y="4433363"/>
            <a:ext cx="126967" cy="236603"/>
          </a:xfrm>
          <a:prstGeom prst="rect">
            <a:avLst/>
          </a:prstGeom>
        </p:spPr>
        <p:txBody>
          <a:bodyPr vert="horz" wrap="square" lIns="0" tIns="13335" rIns="0" bIns="0" rtlCol="0">
            <a:spAutoFit/>
          </a:bodyPr>
          <a:lstStyle/>
          <a:p>
            <a:pPr marL="12700">
              <a:spcBef>
                <a:spcPts val="105"/>
              </a:spcBef>
            </a:pPr>
            <a:r>
              <a:rPr sz="1450" kern="0" spc="45" dirty="0">
                <a:solidFill>
                  <a:sysClr val="windowText" lastClr="000000"/>
                </a:solidFill>
                <a:latin typeface="Cambria Math"/>
                <a:cs typeface="Cambria Math"/>
              </a:rPr>
              <a:t>x</a:t>
            </a:r>
            <a:endParaRPr sz="1450" kern="0">
              <a:solidFill>
                <a:sysClr val="windowText" lastClr="000000"/>
              </a:solidFill>
              <a:latin typeface="Cambria Math"/>
              <a:cs typeface="Cambria Math"/>
            </a:endParaRPr>
          </a:p>
        </p:txBody>
      </p:sp>
      <p:sp>
        <p:nvSpPr>
          <p:cNvPr id="67" name="object 67"/>
          <p:cNvSpPr txBox="1"/>
          <p:nvPr/>
        </p:nvSpPr>
        <p:spPr>
          <a:xfrm>
            <a:off x="8202133" y="4508801"/>
            <a:ext cx="132680" cy="236603"/>
          </a:xfrm>
          <a:prstGeom prst="rect">
            <a:avLst/>
          </a:prstGeom>
        </p:spPr>
        <p:txBody>
          <a:bodyPr vert="horz" wrap="square" lIns="0" tIns="13335" rIns="0" bIns="0" rtlCol="0">
            <a:spAutoFit/>
          </a:bodyPr>
          <a:lstStyle/>
          <a:p>
            <a:pPr marL="12700">
              <a:spcBef>
                <a:spcPts val="105"/>
              </a:spcBef>
            </a:pPr>
            <a:r>
              <a:rPr sz="1450" kern="0" spc="-50" dirty="0">
                <a:solidFill>
                  <a:sysClr val="windowText" lastClr="000000"/>
                </a:solidFill>
                <a:latin typeface="Cambria Math"/>
                <a:cs typeface="Cambria Math"/>
              </a:rPr>
              <a:t>2</a:t>
            </a:r>
            <a:endParaRPr sz="1450" kern="0">
              <a:solidFill>
                <a:sysClr val="windowText" lastClr="000000"/>
              </a:solidFill>
              <a:latin typeface="Cambria Math"/>
              <a:cs typeface="Cambria Math"/>
            </a:endParaRPr>
          </a:p>
        </p:txBody>
      </p:sp>
      <p:sp>
        <p:nvSpPr>
          <p:cNvPr id="68" name="object 68"/>
          <p:cNvSpPr txBox="1"/>
          <p:nvPr/>
        </p:nvSpPr>
        <p:spPr>
          <a:xfrm>
            <a:off x="9022616" y="4503420"/>
            <a:ext cx="138395" cy="259686"/>
          </a:xfrm>
          <a:prstGeom prst="rect">
            <a:avLst/>
          </a:prstGeom>
        </p:spPr>
        <p:txBody>
          <a:bodyPr vert="horz" wrap="square" lIns="0" tIns="13335" rIns="0" bIns="0" rtlCol="0">
            <a:spAutoFit/>
          </a:bodyPr>
          <a:lstStyle/>
          <a:p>
            <a:pPr marL="12700">
              <a:spcBef>
                <a:spcPts val="105"/>
              </a:spcBef>
            </a:pPr>
            <a:r>
              <a:rPr sz="1600" kern="0" spc="-50" dirty="0">
                <a:solidFill>
                  <a:sysClr val="windowText" lastClr="000000"/>
                </a:solidFill>
                <a:latin typeface="Cambria Math"/>
                <a:cs typeface="Cambria Math"/>
              </a:rPr>
              <a:t>9</a:t>
            </a:r>
            <a:endParaRPr sz="1600" kern="0">
              <a:solidFill>
                <a:sysClr val="windowText" lastClr="000000"/>
              </a:solidFill>
              <a:latin typeface="Cambria Math"/>
              <a:cs typeface="Cambria Math"/>
            </a:endParaRPr>
          </a:p>
        </p:txBody>
      </p:sp>
      <p:sp>
        <p:nvSpPr>
          <p:cNvPr id="69" name="object 69"/>
          <p:cNvSpPr txBox="1"/>
          <p:nvPr/>
        </p:nvSpPr>
        <p:spPr>
          <a:xfrm>
            <a:off x="7515521" y="4287015"/>
            <a:ext cx="2176213" cy="351378"/>
          </a:xfrm>
          <a:prstGeom prst="rect">
            <a:avLst/>
          </a:prstGeom>
        </p:spPr>
        <p:txBody>
          <a:bodyPr vert="horz" wrap="square" lIns="0" tIns="12700" rIns="0" bIns="0" rtlCol="0">
            <a:spAutoFit/>
          </a:bodyPr>
          <a:lstStyle/>
          <a:p>
            <a:pPr marL="38100">
              <a:spcBef>
                <a:spcPts val="100"/>
              </a:spcBef>
              <a:tabLst>
                <a:tab pos="344805" algn="l"/>
              </a:tabLst>
            </a:pPr>
            <a:r>
              <a:rPr sz="2000" kern="0" spc="-50" dirty="0">
                <a:solidFill>
                  <a:sysClr val="windowText" lastClr="000000"/>
                </a:solidFill>
                <a:latin typeface="Cambria Math"/>
                <a:cs typeface="Cambria Math"/>
              </a:rPr>
              <a:t>V</a:t>
            </a:r>
            <a:r>
              <a:rPr sz="2000" kern="0" dirty="0">
                <a:solidFill>
                  <a:sysClr val="windowText" lastClr="000000"/>
                </a:solidFill>
                <a:latin typeface="Cambria Math"/>
                <a:cs typeface="Cambria Math"/>
              </a:rPr>
              <a:t>	</a:t>
            </a:r>
            <a:r>
              <a:rPr sz="2000" kern="0" dirty="0">
                <a:solidFill>
                  <a:sysClr val="windowText" lastClr="000000"/>
                </a:solidFill>
                <a:latin typeface="Times New Roman"/>
                <a:cs typeface="Times New Roman"/>
              </a:rPr>
              <a:t>=</a:t>
            </a:r>
            <a:r>
              <a:rPr sz="2000" kern="0" spc="5" dirty="0">
                <a:solidFill>
                  <a:sysClr val="windowText" lastClr="000000"/>
                </a:solidFill>
                <a:latin typeface="Times New Roman"/>
                <a:cs typeface="Times New Roman"/>
              </a:rPr>
              <a:t> </a:t>
            </a:r>
            <a:r>
              <a:rPr sz="2000" kern="0" dirty="0">
                <a:solidFill>
                  <a:sysClr val="windowText" lastClr="000000"/>
                </a:solidFill>
                <a:latin typeface="Times New Roman"/>
                <a:cs typeface="Times New Roman"/>
              </a:rPr>
              <a:t>-</a:t>
            </a:r>
            <a:r>
              <a:rPr sz="2000" kern="0" spc="5" dirty="0">
                <a:solidFill>
                  <a:sysClr val="windowText" lastClr="000000"/>
                </a:solidFill>
                <a:latin typeface="Times New Roman"/>
                <a:cs typeface="Times New Roman"/>
              </a:rPr>
              <a:t> </a:t>
            </a:r>
            <a:r>
              <a:rPr sz="2175" u="heavy" kern="0" baseline="44061" dirty="0">
                <a:solidFill>
                  <a:sysClr val="windowText" lastClr="000000"/>
                </a:solidFill>
                <a:uFill>
                  <a:solidFill>
                    <a:srgbClr val="000000"/>
                  </a:solidFill>
                </a:uFill>
                <a:latin typeface="Cambria Math"/>
                <a:cs typeface="Cambria Math"/>
              </a:rPr>
              <a:t>1</a:t>
            </a:r>
            <a:r>
              <a:rPr sz="2175" kern="0" spc="382" baseline="44061" dirty="0">
                <a:solidFill>
                  <a:sysClr val="windowText" lastClr="000000"/>
                </a:solidFill>
                <a:latin typeface="Cambria Math"/>
                <a:cs typeface="Cambria Math"/>
              </a:rPr>
              <a:t> </a:t>
            </a:r>
            <a:r>
              <a:rPr sz="2200" kern="0" dirty="0">
                <a:solidFill>
                  <a:sysClr val="windowText" lastClr="000000"/>
                </a:solidFill>
                <a:latin typeface="Times New Roman"/>
                <a:cs typeface="Times New Roman"/>
              </a:rPr>
              <a:t>.</a:t>
            </a:r>
            <a:r>
              <a:rPr sz="2200" kern="0" spc="10"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x</a:t>
            </a:r>
            <a:r>
              <a:rPr sz="2200" kern="0" spc="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a:t>
            </a:r>
            <a:r>
              <a:rPr sz="2200" kern="0" spc="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a:t>
            </a:r>
            <a:r>
              <a:rPr sz="2400" u="heavy" kern="0" baseline="45138" dirty="0">
                <a:solidFill>
                  <a:sysClr val="windowText" lastClr="000000"/>
                </a:solidFill>
                <a:uFill>
                  <a:solidFill>
                    <a:srgbClr val="000000"/>
                  </a:solidFill>
                </a:uFill>
                <a:latin typeface="Cambria Math"/>
                <a:cs typeface="Cambria Math"/>
              </a:rPr>
              <a:t>10</a:t>
            </a:r>
            <a:r>
              <a:rPr sz="2400" kern="0" spc="307" baseline="45138" dirty="0">
                <a:solidFill>
                  <a:sysClr val="windowText" lastClr="000000"/>
                </a:solidFill>
                <a:latin typeface="Cambria Math"/>
                <a:cs typeface="Cambria Math"/>
              </a:rPr>
              <a:t> </a:t>
            </a:r>
            <a:r>
              <a:rPr sz="2200" kern="0" dirty="0">
                <a:solidFill>
                  <a:sysClr val="windowText" lastClr="000000"/>
                </a:solidFill>
                <a:latin typeface="Times New Roman"/>
                <a:cs typeface="Times New Roman"/>
              </a:rPr>
              <a:t>.</a:t>
            </a:r>
            <a:r>
              <a:rPr sz="2200" kern="0" spc="5" dirty="0">
                <a:solidFill>
                  <a:sysClr val="windowText" lastClr="000000"/>
                </a:solidFill>
                <a:latin typeface="Times New Roman"/>
                <a:cs typeface="Times New Roman"/>
              </a:rPr>
              <a:t> </a:t>
            </a:r>
            <a:r>
              <a:rPr sz="2200" kern="0" spc="-25" dirty="0">
                <a:solidFill>
                  <a:sysClr val="windowText" lastClr="000000"/>
                </a:solidFill>
                <a:latin typeface="Times New Roman"/>
                <a:cs typeface="Times New Roman"/>
              </a:rPr>
              <a:t>x)</a:t>
            </a:r>
            <a:endParaRPr sz="2200" kern="0">
              <a:solidFill>
                <a:sysClr val="windowText" lastClr="000000"/>
              </a:solidFill>
              <a:latin typeface="Times New Roman"/>
              <a:cs typeface="Times New Roman"/>
            </a:endParaRPr>
          </a:p>
        </p:txBody>
      </p:sp>
      <p:sp>
        <p:nvSpPr>
          <p:cNvPr id="70" name="object 70"/>
          <p:cNvSpPr/>
          <p:nvPr/>
        </p:nvSpPr>
        <p:spPr>
          <a:xfrm>
            <a:off x="8292789" y="5139738"/>
            <a:ext cx="401215" cy="18415"/>
          </a:xfrm>
          <a:custGeom>
            <a:avLst/>
            <a:gdLst/>
            <a:ahLst/>
            <a:cxnLst/>
            <a:rect l="l" t="t" r="r" b="b"/>
            <a:pathLst>
              <a:path w="401320" h="18414">
                <a:moveTo>
                  <a:pt x="400811" y="0"/>
                </a:moveTo>
                <a:lnTo>
                  <a:pt x="0" y="0"/>
                </a:lnTo>
                <a:lnTo>
                  <a:pt x="0" y="18287"/>
                </a:lnTo>
                <a:lnTo>
                  <a:pt x="400811" y="18287"/>
                </a:lnTo>
                <a:lnTo>
                  <a:pt x="400811" y="0"/>
                </a:lnTo>
                <a:close/>
              </a:path>
            </a:pathLst>
          </a:custGeom>
          <a:solidFill>
            <a:srgbClr val="000000"/>
          </a:solidFill>
        </p:spPr>
        <p:txBody>
          <a:bodyPr wrap="square" lIns="0" tIns="0" rIns="0" bIns="0" rtlCol="0"/>
          <a:lstStyle/>
          <a:p>
            <a:endParaRPr kern="0">
              <a:solidFill>
                <a:sysClr val="windowText" lastClr="000000"/>
              </a:solidFill>
            </a:endParaRPr>
          </a:p>
        </p:txBody>
      </p:sp>
      <p:sp>
        <p:nvSpPr>
          <p:cNvPr id="71" name="object 71"/>
          <p:cNvSpPr txBox="1"/>
          <p:nvPr/>
        </p:nvSpPr>
        <p:spPr>
          <a:xfrm>
            <a:off x="8424603" y="5153405"/>
            <a:ext cx="138395" cy="259686"/>
          </a:xfrm>
          <a:prstGeom prst="rect">
            <a:avLst/>
          </a:prstGeom>
        </p:spPr>
        <p:txBody>
          <a:bodyPr vert="horz" wrap="square" lIns="0" tIns="13335" rIns="0" bIns="0" rtlCol="0">
            <a:spAutoFit/>
          </a:bodyPr>
          <a:lstStyle/>
          <a:p>
            <a:pPr marL="12700">
              <a:spcBef>
                <a:spcPts val="105"/>
              </a:spcBef>
            </a:pPr>
            <a:r>
              <a:rPr sz="1600" kern="0" spc="-50" dirty="0">
                <a:solidFill>
                  <a:sysClr val="windowText" lastClr="000000"/>
                </a:solidFill>
                <a:latin typeface="Cambria Math"/>
                <a:cs typeface="Cambria Math"/>
              </a:rPr>
              <a:t>9</a:t>
            </a:r>
            <a:endParaRPr sz="1600" kern="0">
              <a:solidFill>
                <a:sysClr val="windowText" lastClr="000000"/>
              </a:solidFill>
              <a:latin typeface="Cambria Math"/>
              <a:cs typeface="Cambria Math"/>
            </a:endParaRPr>
          </a:p>
        </p:txBody>
      </p:sp>
      <p:sp>
        <p:nvSpPr>
          <p:cNvPr id="72" name="object 72"/>
          <p:cNvSpPr txBox="1"/>
          <p:nvPr/>
        </p:nvSpPr>
        <p:spPr>
          <a:xfrm>
            <a:off x="7864399" y="4810525"/>
            <a:ext cx="1977510" cy="489878"/>
          </a:xfrm>
          <a:prstGeom prst="rect">
            <a:avLst/>
          </a:prstGeom>
        </p:spPr>
        <p:txBody>
          <a:bodyPr vert="horz" wrap="square" lIns="0" tIns="15240" rIns="0" bIns="0" rtlCol="0">
            <a:spAutoFit/>
          </a:bodyPr>
          <a:lstStyle/>
          <a:p>
            <a:pPr marR="428625" algn="ctr">
              <a:lnSpc>
                <a:spcPts val="1270"/>
              </a:lnSpc>
              <a:spcBef>
                <a:spcPts val="120"/>
              </a:spcBef>
            </a:pPr>
            <a:r>
              <a:rPr sz="1300" kern="0" spc="5" dirty="0">
                <a:solidFill>
                  <a:sysClr val="windowText" lastClr="000000"/>
                </a:solidFill>
                <a:latin typeface="Cambria Math"/>
                <a:cs typeface="Cambria Math"/>
              </a:rPr>
              <a:t>2</a:t>
            </a:r>
            <a:endParaRPr sz="1300" kern="0">
              <a:solidFill>
                <a:sysClr val="windowText" lastClr="000000"/>
              </a:solidFill>
              <a:latin typeface="Cambria Math"/>
              <a:cs typeface="Cambria Math"/>
            </a:endParaRPr>
          </a:p>
          <a:p>
            <a:pPr marL="38100">
              <a:lnSpc>
                <a:spcPts val="2350"/>
              </a:lnSpc>
              <a:tabLst>
                <a:tab pos="899794" algn="l"/>
              </a:tabLst>
            </a:pPr>
            <a:r>
              <a:rPr sz="2200" kern="0" dirty="0">
                <a:solidFill>
                  <a:sysClr val="windowText" lastClr="000000"/>
                </a:solidFill>
                <a:latin typeface="Times New Roman"/>
                <a:cs typeface="Times New Roman"/>
              </a:rPr>
              <a:t>=</a:t>
            </a:r>
            <a:r>
              <a:rPr sz="2200" kern="0" spc="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a:t>
            </a:r>
            <a:r>
              <a:rPr sz="2200" kern="0" spc="15" dirty="0">
                <a:solidFill>
                  <a:sysClr val="windowText" lastClr="000000"/>
                </a:solidFill>
                <a:latin typeface="Times New Roman"/>
                <a:cs typeface="Times New Roman"/>
              </a:rPr>
              <a:t> </a:t>
            </a:r>
            <a:r>
              <a:rPr sz="2400" kern="0" baseline="45138" dirty="0">
                <a:solidFill>
                  <a:sysClr val="windowText" lastClr="000000"/>
                </a:solidFill>
                <a:latin typeface="Cambria Math"/>
                <a:cs typeface="Cambria Math"/>
              </a:rPr>
              <a:t>5 </a:t>
            </a:r>
            <a:r>
              <a:rPr sz="2400" kern="0" spc="60" baseline="45138" dirty="0">
                <a:solidFill>
                  <a:sysClr val="windowText" lastClr="000000"/>
                </a:solidFill>
                <a:latin typeface="Cambria Math"/>
                <a:cs typeface="Cambria Math"/>
              </a:rPr>
              <a:t>𝑥</a:t>
            </a:r>
            <a:r>
              <a:rPr sz="2400" kern="0" baseline="45138" dirty="0">
                <a:solidFill>
                  <a:sysClr val="windowText" lastClr="000000"/>
                </a:solidFill>
                <a:latin typeface="Cambria Math"/>
                <a:cs typeface="Cambria Math"/>
              </a:rPr>
              <a:t>	</a:t>
            </a:r>
            <a:r>
              <a:rPr sz="2200" kern="0" spc="-10" dirty="0">
                <a:solidFill>
                  <a:sysClr val="windowText" lastClr="000000"/>
                </a:solidFill>
                <a:latin typeface="Times New Roman"/>
                <a:cs typeface="Times New Roman"/>
              </a:rPr>
              <a:t>[0</a:t>
            </a:r>
            <a:r>
              <a:rPr sz="2200" kern="0" spc="-10" dirty="0">
                <a:solidFill>
                  <a:sysClr val="windowText" lastClr="000000"/>
                </a:solidFill>
                <a:latin typeface="Cambria Math"/>
                <a:cs typeface="Cambria Math"/>
              </a:rPr>
              <a:t>≤x≤9]</a:t>
            </a:r>
            <a:endParaRPr sz="2200" kern="0">
              <a:solidFill>
                <a:sysClr val="windowText" lastClr="000000"/>
              </a:solidFill>
              <a:latin typeface="Cambria Math"/>
              <a:cs typeface="Cambria Math"/>
            </a:endParaRPr>
          </a:p>
        </p:txBody>
      </p:sp>
      <p:sp>
        <p:nvSpPr>
          <p:cNvPr id="73" name="object 73"/>
          <p:cNvSpPr txBox="1"/>
          <p:nvPr/>
        </p:nvSpPr>
        <p:spPr>
          <a:xfrm>
            <a:off x="7748095" y="5667802"/>
            <a:ext cx="126967" cy="236603"/>
          </a:xfrm>
          <a:prstGeom prst="rect">
            <a:avLst/>
          </a:prstGeom>
        </p:spPr>
        <p:txBody>
          <a:bodyPr vert="horz" wrap="square" lIns="0" tIns="13335" rIns="0" bIns="0" rtlCol="0">
            <a:spAutoFit/>
          </a:bodyPr>
          <a:lstStyle/>
          <a:p>
            <a:pPr marL="12700">
              <a:spcBef>
                <a:spcPts val="105"/>
              </a:spcBef>
            </a:pPr>
            <a:r>
              <a:rPr sz="1450" kern="0" spc="45" dirty="0">
                <a:solidFill>
                  <a:sysClr val="windowText" lastClr="000000"/>
                </a:solidFill>
                <a:latin typeface="Cambria Math"/>
                <a:cs typeface="Cambria Math"/>
              </a:rPr>
              <a:t>x</a:t>
            </a:r>
            <a:endParaRPr sz="1450" kern="0">
              <a:solidFill>
                <a:sysClr val="windowText" lastClr="000000"/>
              </a:solidFill>
              <a:latin typeface="Cambria Math"/>
              <a:cs typeface="Cambria Math"/>
            </a:endParaRPr>
          </a:p>
        </p:txBody>
      </p:sp>
      <p:sp>
        <p:nvSpPr>
          <p:cNvPr id="74" name="object 74"/>
          <p:cNvSpPr/>
          <p:nvPr/>
        </p:nvSpPr>
        <p:spPr>
          <a:xfrm>
            <a:off x="8288977" y="5736297"/>
            <a:ext cx="345985" cy="16510"/>
          </a:xfrm>
          <a:custGeom>
            <a:avLst/>
            <a:gdLst/>
            <a:ahLst/>
            <a:cxnLst/>
            <a:rect l="l" t="t" r="r" b="b"/>
            <a:pathLst>
              <a:path w="346075" h="16510">
                <a:moveTo>
                  <a:pt x="345948" y="0"/>
                </a:moveTo>
                <a:lnTo>
                  <a:pt x="0" y="0"/>
                </a:lnTo>
                <a:lnTo>
                  <a:pt x="0" y="16001"/>
                </a:lnTo>
                <a:lnTo>
                  <a:pt x="345948" y="16001"/>
                </a:lnTo>
                <a:lnTo>
                  <a:pt x="345948" y="0"/>
                </a:lnTo>
                <a:close/>
              </a:path>
            </a:pathLst>
          </a:custGeom>
          <a:solidFill>
            <a:srgbClr val="000000"/>
          </a:solidFill>
        </p:spPr>
        <p:txBody>
          <a:bodyPr wrap="square" lIns="0" tIns="0" rIns="0" bIns="0" rtlCol="0"/>
          <a:lstStyle/>
          <a:p>
            <a:endParaRPr kern="0">
              <a:solidFill>
                <a:sysClr val="windowText" lastClr="000000"/>
              </a:solidFill>
            </a:endParaRPr>
          </a:p>
        </p:txBody>
      </p:sp>
      <p:sp>
        <p:nvSpPr>
          <p:cNvPr id="75" name="object 75"/>
          <p:cNvSpPr txBox="1"/>
          <p:nvPr/>
        </p:nvSpPr>
        <p:spPr>
          <a:xfrm>
            <a:off x="8400963" y="5746241"/>
            <a:ext cx="122523" cy="225062"/>
          </a:xfrm>
          <a:prstGeom prst="rect">
            <a:avLst/>
          </a:prstGeom>
        </p:spPr>
        <p:txBody>
          <a:bodyPr vert="horz" wrap="square" lIns="0" tIns="17145" rIns="0" bIns="0" rtlCol="0">
            <a:spAutoFit/>
          </a:bodyPr>
          <a:lstStyle/>
          <a:p>
            <a:pPr marL="12700">
              <a:spcBef>
                <a:spcPts val="135"/>
              </a:spcBef>
            </a:pPr>
            <a:r>
              <a:rPr sz="1350" kern="0" spc="-50" dirty="0">
                <a:solidFill>
                  <a:sysClr val="windowText" lastClr="000000"/>
                </a:solidFill>
                <a:latin typeface="Cambria Math"/>
                <a:cs typeface="Cambria Math"/>
              </a:rPr>
              <a:t>9</a:t>
            </a:r>
            <a:endParaRPr sz="1350" kern="0">
              <a:solidFill>
                <a:sysClr val="windowText" lastClr="000000"/>
              </a:solidFill>
              <a:latin typeface="Cambria Math"/>
              <a:cs typeface="Cambria Math"/>
            </a:endParaRPr>
          </a:p>
        </p:txBody>
      </p:sp>
      <p:sp>
        <p:nvSpPr>
          <p:cNvPr id="76" name="object 76"/>
          <p:cNvSpPr/>
          <p:nvPr/>
        </p:nvSpPr>
        <p:spPr>
          <a:xfrm>
            <a:off x="8774247" y="5724154"/>
            <a:ext cx="126967" cy="18415"/>
          </a:xfrm>
          <a:custGeom>
            <a:avLst/>
            <a:gdLst/>
            <a:ahLst/>
            <a:cxnLst/>
            <a:rect l="l" t="t" r="r" b="b"/>
            <a:pathLst>
              <a:path w="127000" h="18414">
                <a:moveTo>
                  <a:pt x="126492" y="0"/>
                </a:moveTo>
                <a:lnTo>
                  <a:pt x="0" y="0"/>
                </a:lnTo>
                <a:lnTo>
                  <a:pt x="0" y="18288"/>
                </a:lnTo>
                <a:lnTo>
                  <a:pt x="126492" y="18288"/>
                </a:lnTo>
                <a:lnTo>
                  <a:pt x="126492" y="0"/>
                </a:lnTo>
                <a:close/>
              </a:path>
            </a:pathLst>
          </a:custGeom>
          <a:solidFill>
            <a:srgbClr val="000000"/>
          </a:solidFill>
        </p:spPr>
        <p:txBody>
          <a:bodyPr wrap="square" lIns="0" tIns="0" rIns="0" bIns="0" rtlCol="0"/>
          <a:lstStyle/>
          <a:p>
            <a:endParaRPr kern="0">
              <a:solidFill>
                <a:sysClr val="windowText" lastClr="000000"/>
              </a:solidFill>
            </a:endParaRPr>
          </a:p>
        </p:txBody>
      </p:sp>
      <p:sp>
        <p:nvSpPr>
          <p:cNvPr id="77" name="object 77"/>
          <p:cNvSpPr txBox="1"/>
          <p:nvPr/>
        </p:nvSpPr>
        <p:spPr>
          <a:xfrm>
            <a:off x="8766626" y="5737859"/>
            <a:ext cx="144106" cy="259686"/>
          </a:xfrm>
          <a:prstGeom prst="rect">
            <a:avLst/>
          </a:prstGeom>
        </p:spPr>
        <p:txBody>
          <a:bodyPr vert="horz" wrap="square" lIns="0" tIns="13335" rIns="0" bIns="0" rtlCol="0">
            <a:spAutoFit/>
          </a:bodyPr>
          <a:lstStyle/>
          <a:p>
            <a:pPr marL="12700">
              <a:spcBef>
                <a:spcPts val="105"/>
              </a:spcBef>
            </a:pPr>
            <a:r>
              <a:rPr sz="1600" kern="0" spc="-50" dirty="0">
                <a:solidFill>
                  <a:sysClr val="windowText" lastClr="000000"/>
                </a:solidFill>
                <a:latin typeface="Cambria Math"/>
                <a:cs typeface="Cambria Math"/>
              </a:rPr>
              <a:t>3</a:t>
            </a:r>
            <a:endParaRPr sz="1600" kern="0">
              <a:solidFill>
                <a:sysClr val="windowText" lastClr="000000"/>
              </a:solidFill>
              <a:latin typeface="Cambria Math"/>
              <a:cs typeface="Cambria Math"/>
            </a:endParaRPr>
          </a:p>
        </p:txBody>
      </p:sp>
      <p:sp>
        <p:nvSpPr>
          <p:cNvPr id="78" name="object 78"/>
          <p:cNvSpPr txBox="1"/>
          <p:nvPr/>
        </p:nvSpPr>
        <p:spPr>
          <a:xfrm>
            <a:off x="7515494" y="5449824"/>
            <a:ext cx="2533625" cy="198965"/>
          </a:xfrm>
          <a:prstGeom prst="rect">
            <a:avLst/>
          </a:prstGeom>
        </p:spPr>
        <p:txBody>
          <a:bodyPr vert="horz" wrap="square" lIns="0" tIns="84455" rIns="0" bIns="0" rtlCol="0">
            <a:spAutoFit/>
          </a:bodyPr>
          <a:lstStyle/>
          <a:p>
            <a:pPr marL="38100">
              <a:lnSpc>
                <a:spcPts val="125"/>
              </a:lnSpc>
              <a:spcBef>
                <a:spcPts val="665"/>
              </a:spcBef>
              <a:tabLst>
                <a:tab pos="419734" algn="l"/>
              </a:tabLst>
            </a:pPr>
            <a:r>
              <a:rPr sz="2000" kern="0" spc="-50" dirty="0">
                <a:solidFill>
                  <a:sysClr val="windowText" lastClr="000000"/>
                </a:solidFill>
                <a:latin typeface="Cambria Math"/>
                <a:cs typeface="Cambria Math"/>
              </a:rPr>
              <a:t>M</a:t>
            </a:r>
            <a:r>
              <a:rPr sz="2000" kern="0" dirty="0">
                <a:solidFill>
                  <a:sysClr val="windowText" lastClr="000000"/>
                </a:solidFill>
                <a:latin typeface="Cambria Math"/>
                <a:cs typeface="Cambria Math"/>
              </a:rPr>
              <a:t>	</a:t>
            </a:r>
            <a:r>
              <a:rPr sz="2000" kern="0" dirty="0">
                <a:solidFill>
                  <a:sysClr val="windowText" lastClr="000000"/>
                </a:solidFill>
                <a:latin typeface="Times New Roman"/>
                <a:cs typeface="Times New Roman"/>
              </a:rPr>
              <a:t>= -</a:t>
            </a:r>
            <a:r>
              <a:rPr sz="2000" kern="0" spc="5" dirty="0">
                <a:solidFill>
                  <a:sysClr val="windowText" lastClr="000000"/>
                </a:solidFill>
                <a:latin typeface="Times New Roman"/>
                <a:cs typeface="Times New Roman"/>
              </a:rPr>
              <a:t> </a:t>
            </a:r>
            <a:r>
              <a:rPr sz="2025" kern="0" baseline="45267" dirty="0">
                <a:solidFill>
                  <a:sysClr val="windowText" lastClr="000000"/>
                </a:solidFill>
                <a:latin typeface="Cambria Math"/>
                <a:cs typeface="Cambria Math"/>
              </a:rPr>
              <a:t>5</a:t>
            </a:r>
            <a:r>
              <a:rPr sz="2025" kern="0" spc="7" baseline="45267" dirty="0">
                <a:solidFill>
                  <a:sysClr val="windowText" lastClr="000000"/>
                </a:solidFill>
                <a:latin typeface="Cambria Math"/>
                <a:cs typeface="Cambria Math"/>
              </a:rPr>
              <a:t> </a:t>
            </a:r>
            <a:r>
              <a:rPr sz="2025" kern="0" spc="142" baseline="45267" dirty="0">
                <a:solidFill>
                  <a:sysClr val="windowText" lastClr="000000"/>
                </a:solidFill>
                <a:latin typeface="Cambria Math"/>
                <a:cs typeface="Cambria Math"/>
              </a:rPr>
              <a:t>𝑥</a:t>
            </a:r>
            <a:r>
              <a:rPr sz="2025" kern="0" spc="157" baseline="45267" dirty="0">
                <a:solidFill>
                  <a:sysClr val="windowText" lastClr="000000"/>
                </a:solidFill>
                <a:latin typeface="Cambria Math"/>
                <a:cs typeface="Cambria Math"/>
              </a:rPr>
              <a:t>  </a:t>
            </a:r>
            <a:r>
              <a:rPr sz="2200" kern="0" dirty="0">
                <a:solidFill>
                  <a:sysClr val="windowText" lastClr="000000"/>
                </a:solidFill>
                <a:latin typeface="Times New Roman"/>
                <a:cs typeface="Times New Roman"/>
              </a:rPr>
              <a:t>.</a:t>
            </a:r>
            <a:r>
              <a:rPr sz="2200" kern="0" spc="10" dirty="0">
                <a:solidFill>
                  <a:sysClr val="windowText" lastClr="000000"/>
                </a:solidFill>
                <a:latin typeface="Times New Roman"/>
                <a:cs typeface="Times New Roman"/>
              </a:rPr>
              <a:t> </a:t>
            </a:r>
            <a:r>
              <a:rPr sz="2400" kern="0" spc="135" baseline="45138" dirty="0">
                <a:solidFill>
                  <a:sysClr val="windowText" lastClr="000000"/>
                </a:solidFill>
                <a:latin typeface="Cambria Math"/>
                <a:cs typeface="Cambria Math"/>
              </a:rPr>
              <a:t>𝑥</a:t>
            </a:r>
            <a:r>
              <a:rPr sz="2400" kern="0" spc="375" baseline="45138" dirty="0">
                <a:solidFill>
                  <a:sysClr val="windowText" lastClr="000000"/>
                </a:solidFill>
                <a:latin typeface="Cambria Math"/>
                <a:cs typeface="Cambria Math"/>
              </a:rPr>
              <a:t> </a:t>
            </a:r>
            <a:r>
              <a:rPr sz="2200" kern="0" spc="-10" dirty="0">
                <a:solidFill>
                  <a:sysClr val="windowText" lastClr="000000"/>
                </a:solidFill>
                <a:latin typeface="Times New Roman"/>
                <a:cs typeface="Times New Roman"/>
              </a:rPr>
              <a:t>[0</a:t>
            </a:r>
            <a:r>
              <a:rPr sz="2200" kern="0" spc="-10" dirty="0">
                <a:solidFill>
                  <a:sysClr val="windowText" lastClr="000000"/>
                </a:solidFill>
                <a:latin typeface="Cambria Math"/>
                <a:cs typeface="Cambria Math"/>
              </a:rPr>
              <a:t>≤x≤9]</a:t>
            </a:r>
            <a:endParaRPr sz="2200" kern="0">
              <a:solidFill>
                <a:sysClr val="windowText" lastClr="000000"/>
              </a:solidFill>
              <a:latin typeface="Cambria Math"/>
              <a:cs typeface="Cambria Math"/>
            </a:endParaRPr>
          </a:p>
          <a:p>
            <a:pPr marR="387350" algn="ctr">
              <a:lnSpc>
                <a:spcPts val="680"/>
              </a:lnSpc>
            </a:pPr>
            <a:r>
              <a:rPr sz="1150" kern="0" spc="-50" dirty="0">
                <a:solidFill>
                  <a:sysClr val="windowText" lastClr="000000"/>
                </a:solidFill>
                <a:latin typeface="Cambria Math"/>
                <a:cs typeface="Cambria Math"/>
              </a:rPr>
              <a:t>2</a:t>
            </a:r>
            <a:endParaRPr sz="1150" kern="0">
              <a:solidFill>
                <a:sysClr val="windowText" lastClr="000000"/>
              </a:solidFill>
              <a:latin typeface="Cambria Math"/>
              <a:cs typeface="Cambria Math"/>
            </a:endParaRPr>
          </a:p>
        </p:txBody>
      </p:sp>
      <p:sp>
        <p:nvSpPr>
          <p:cNvPr id="79" name="object 79"/>
          <p:cNvSpPr txBox="1"/>
          <p:nvPr/>
        </p:nvSpPr>
        <p:spPr>
          <a:xfrm>
            <a:off x="2926401" y="130833"/>
            <a:ext cx="690066" cy="319959"/>
          </a:xfrm>
          <a:prstGeom prst="rect">
            <a:avLst/>
          </a:prstGeom>
        </p:spPr>
        <p:txBody>
          <a:bodyPr vert="horz" wrap="square" lIns="0" tIns="12065" rIns="0" bIns="0" rtlCol="0">
            <a:spAutoFit/>
          </a:bodyPr>
          <a:lstStyle/>
          <a:p>
            <a:pPr marL="12700">
              <a:spcBef>
                <a:spcPts val="95"/>
              </a:spcBef>
            </a:pPr>
            <a:r>
              <a:rPr sz="2000" kern="0" dirty="0">
                <a:solidFill>
                  <a:sysClr val="windowText" lastClr="000000"/>
                </a:solidFill>
                <a:latin typeface="Times New Roman"/>
                <a:cs typeface="Times New Roman"/>
              </a:rPr>
              <a:t>w</a:t>
            </a:r>
            <a:r>
              <a:rPr sz="2000" kern="0" spc="-10" dirty="0">
                <a:solidFill>
                  <a:sysClr val="windowText" lastClr="000000"/>
                </a:solidFill>
                <a:latin typeface="Times New Roman"/>
                <a:cs typeface="Times New Roman"/>
              </a:rPr>
              <a:t> k/ft.</a:t>
            </a:r>
            <a:endParaRPr sz="2000" kern="0">
              <a:solidFill>
                <a:sysClr val="windowText" lastClr="000000"/>
              </a:solidFill>
              <a:latin typeface="Times New Roman"/>
              <a:cs typeface="Times New Roman"/>
            </a:endParaRPr>
          </a:p>
        </p:txBody>
      </p:sp>
      <p:sp>
        <p:nvSpPr>
          <p:cNvPr id="80" name="object 80"/>
          <p:cNvSpPr/>
          <p:nvPr/>
        </p:nvSpPr>
        <p:spPr>
          <a:xfrm>
            <a:off x="10247313" y="4575047"/>
            <a:ext cx="257744" cy="20320"/>
          </a:xfrm>
          <a:custGeom>
            <a:avLst/>
            <a:gdLst/>
            <a:ahLst/>
            <a:cxnLst/>
            <a:rect l="l" t="t" r="r" b="b"/>
            <a:pathLst>
              <a:path w="257809" h="20320">
                <a:moveTo>
                  <a:pt x="257555" y="0"/>
                </a:moveTo>
                <a:lnTo>
                  <a:pt x="0" y="0"/>
                </a:lnTo>
                <a:lnTo>
                  <a:pt x="0" y="19812"/>
                </a:lnTo>
                <a:lnTo>
                  <a:pt x="257555" y="19812"/>
                </a:lnTo>
                <a:lnTo>
                  <a:pt x="257555" y="0"/>
                </a:lnTo>
                <a:close/>
              </a:path>
            </a:pathLst>
          </a:custGeom>
          <a:solidFill>
            <a:srgbClr val="000000"/>
          </a:solidFill>
        </p:spPr>
        <p:txBody>
          <a:bodyPr wrap="square" lIns="0" tIns="0" rIns="0" bIns="0" rtlCol="0"/>
          <a:lstStyle/>
          <a:p>
            <a:endParaRPr kern="0">
              <a:solidFill>
                <a:sysClr val="windowText" lastClr="000000"/>
              </a:solidFill>
            </a:endParaRPr>
          </a:p>
        </p:txBody>
      </p:sp>
      <p:sp>
        <p:nvSpPr>
          <p:cNvPr id="81" name="object 81"/>
          <p:cNvSpPr/>
          <p:nvPr/>
        </p:nvSpPr>
        <p:spPr>
          <a:xfrm>
            <a:off x="10828565" y="4575047"/>
            <a:ext cx="188546" cy="20320"/>
          </a:xfrm>
          <a:custGeom>
            <a:avLst/>
            <a:gdLst/>
            <a:ahLst/>
            <a:cxnLst/>
            <a:rect l="l" t="t" r="r" b="b"/>
            <a:pathLst>
              <a:path w="188595" h="20320">
                <a:moveTo>
                  <a:pt x="188214" y="0"/>
                </a:moveTo>
                <a:lnTo>
                  <a:pt x="0" y="0"/>
                </a:lnTo>
                <a:lnTo>
                  <a:pt x="0" y="19812"/>
                </a:lnTo>
                <a:lnTo>
                  <a:pt x="188214" y="19812"/>
                </a:lnTo>
                <a:lnTo>
                  <a:pt x="188214" y="0"/>
                </a:lnTo>
                <a:close/>
              </a:path>
            </a:pathLst>
          </a:custGeom>
          <a:solidFill>
            <a:srgbClr val="000000"/>
          </a:solidFill>
        </p:spPr>
        <p:txBody>
          <a:bodyPr wrap="square" lIns="0" tIns="0" rIns="0" bIns="0" rtlCol="0"/>
          <a:lstStyle/>
          <a:p>
            <a:endParaRPr kern="0">
              <a:solidFill>
                <a:sysClr val="windowText" lastClr="000000"/>
              </a:solidFill>
            </a:endParaRPr>
          </a:p>
        </p:txBody>
      </p:sp>
      <p:sp>
        <p:nvSpPr>
          <p:cNvPr id="82" name="object 82"/>
          <p:cNvSpPr txBox="1"/>
          <p:nvPr/>
        </p:nvSpPr>
        <p:spPr>
          <a:xfrm>
            <a:off x="10184591" y="4110760"/>
            <a:ext cx="989708" cy="1279196"/>
          </a:xfrm>
          <a:prstGeom prst="rect">
            <a:avLst/>
          </a:prstGeom>
        </p:spPr>
        <p:txBody>
          <a:bodyPr vert="horz" wrap="square" lIns="0" tIns="78105" rIns="0" bIns="0" rtlCol="0">
            <a:spAutoFit/>
          </a:bodyPr>
          <a:lstStyle/>
          <a:p>
            <a:pPr marL="63500">
              <a:spcBef>
                <a:spcPts val="615"/>
              </a:spcBef>
            </a:pPr>
            <a:r>
              <a:rPr sz="1750" kern="0" dirty="0">
                <a:solidFill>
                  <a:sysClr val="windowText" lastClr="000000"/>
                </a:solidFill>
                <a:latin typeface="Cambria Math"/>
                <a:cs typeface="Cambria Math"/>
              </a:rPr>
              <a:t>10</a:t>
            </a:r>
            <a:r>
              <a:rPr sz="1750" kern="0" spc="235" dirty="0">
                <a:solidFill>
                  <a:sysClr val="windowText" lastClr="000000"/>
                </a:solidFill>
                <a:latin typeface="Cambria Math"/>
                <a:cs typeface="Cambria Math"/>
              </a:rPr>
              <a:t> </a:t>
            </a:r>
            <a:r>
              <a:rPr sz="3600" kern="0" baseline="-32407" dirty="0">
                <a:solidFill>
                  <a:sysClr val="windowText" lastClr="000000"/>
                </a:solidFill>
                <a:latin typeface="Times New Roman"/>
                <a:cs typeface="Times New Roman"/>
              </a:rPr>
              <a:t>=</a:t>
            </a:r>
            <a:r>
              <a:rPr sz="3600" kern="0" spc="37" baseline="-32407" dirty="0">
                <a:solidFill>
                  <a:sysClr val="windowText" lastClr="000000"/>
                </a:solidFill>
                <a:latin typeface="Times New Roman"/>
                <a:cs typeface="Times New Roman"/>
              </a:rPr>
              <a:t> </a:t>
            </a:r>
            <a:r>
              <a:rPr sz="1750" kern="0" spc="90" dirty="0">
                <a:solidFill>
                  <a:sysClr val="windowText" lastClr="000000"/>
                </a:solidFill>
                <a:latin typeface="Cambria Math"/>
                <a:cs typeface="Cambria Math"/>
              </a:rPr>
              <a:t>𝑤</a:t>
            </a:r>
            <a:endParaRPr sz="1750" kern="0">
              <a:solidFill>
                <a:sysClr val="windowText" lastClr="000000"/>
              </a:solidFill>
              <a:latin typeface="Cambria Math"/>
              <a:cs typeface="Cambria Math"/>
            </a:endParaRPr>
          </a:p>
          <a:p>
            <a:pPr marL="130810">
              <a:spcBef>
                <a:spcPts val="380"/>
              </a:spcBef>
              <a:tabLst>
                <a:tab pos="669925" algn="l"/>
              </a:tabLst>
            </a:pPr>
            <a:r>
              <a:rPr sz="1750" kern="0" spc="-50" dirty="0">
                <a:solidFill>
                  <a:sysClr val="windowText" lastClr="000000"/>
                </a:solidFill>
                <a:latin typeface="Cambria Math"/>
                <a:cs typeface="Cambria Math"/>
              </a:rPr>
              <a:t>9</a:t>
            </a:r>
            <a:r>
              <a:rPr sz="1750" kern="0" dirty="0">
                <a:solidFill>
                  <a:sysClr val="windowText" lastClr="000000"/>
                </a:solidFill>
                <a:latin typeface="Cambria Math"/>
                <a:cs typeface="Cambria Math"/>
              </a:rPr>
              <a:t>	</a:t>
            </a:r>
            <a:r>
              <a:rPr sz="1750" kern="0" spc="40" dirty="0">
                <a:solidFill>
                  <a:sysClr val="windowText" lastClr="000000"/>
                </a:solidFill>
                <a:latin typeface="Cambria Math"/>
                <a:cs typeface="Cambria Math"/>
              </a:rPr>
              <a:t>𝑥</a:t>
            </a:r>
            <a:endParaRPr sz="1750" kern="0">
              <a:solidFill>
                <a:sysClr val="windowText" lastClr="000000"/>
              </a:solidFill>
              <a:latin typeface="Cambria Math"/>
              <a:cs typeface="Cambria Math"/>
            </a:endParaRPr>
          </a:p>
          <a:p>
            <a:pPr marL="63500">
              <a:spcBef>
                <a:spcPts val="1135"/>
              </a:spcBef>
            </a:pPr>
            <a:r>
              <a:rPr sz="2400" kern="0" dirty="0">
                <a:solidFill>
                  <a:sysClr val="windowText" lastClr="000000"/>
                </a:solidFill>
                <a:latin typeface="Times New Roman"/>
                <a:cs typeface="Times New Roman"/>
              </a:rPr>
              <a:t>=&gt;</a:t>
            </a:r>
            <a:r>
              <a:rPr sz="2400" kern="0" spc="-20" dirty="0">
                <a:solidFill>
                  <a:sysClr val="windowText" lastClr="000000"/>
                </a:solidFill>
                <a:latin typeface="Times New Roman"/>
                <a:cs typeface="Times New Roman"/>
              </a:rPr>
              <a:t> </a:t>
            </a:r>
            <a:r>
              <a:rPr sz="2400" kern="0" dirty="0">
                <a:solidFill>
                  <a:sysClr val="windowText" lastClr="000000"/>
                </a:solidFill>
                <a:latin typeface="Times New Roman"/>
                <a:cs typeface="Times New Roman"/>
              </a:rPr>
              <a:t>w</a:t>
            </a:r>
            <a:r>
              <a:rPr sz="2400" kern="0" spc="-5" dirty="0">
                <a:solidFill>
                  <a:sysClr val="windowText" lastClr="000000"/>
                </a:solidFill>
                <a:latin typeface="Times New Roman"/>
                <a:cs typeface="Times New Roman"/>
              </a:rPr>
              <a:t> </a:t>
            </a:r>
            <a:r>
              <a:rPr sz="2400" kern="0" spc="-50" dirty="0">
                <a:solidFill>
                  <a:sysClr val="windowText" lastClr="000000"/>
                </a:solidFill>
                <a:latin typeface="Times New Roman"/>
                <a:cs typeface="Times New Roman"/>
              </a:rPr>
              <a:t>=</a:t>
            </a:r>
            <a:endParaRPr sz="2400" kern="0">
              <a:solidFill>
                <a:sysClr val="windowText" lastClr="000000"/>
              </a:solidFill>
              <a:latin typeface="Times New Roman"/>
              <a:cs typeface="Times New Roman"/>
            </a:endParaRPr>
          </a:p>
        </p:txBody>
      </p:sp>
      <p:sp>
        <p:nvSpPr>
          <p:cNvPr id="83" name="object 83"/>
          <p:cNvSpPr/>
          <p:nvPr/>
        </p:nvSpPr>
        <p:spPr>
          <a:xfrm>
            <a:off x="11210991" y="5221223"/>
            <a:ext cx="257744" cy="20320"/>
          </a:xfrm>
          <a:custGeom>
            <a:avLst/>
            <a:gdLst/>
            <a:ahLst/>
            <a:cxnLst/>
            <a:rect l="l" t="t" r="r" b="b"/>
            <a:pathLst>
              <a:path w="257809" h="20320">
                <a:moveTo>
                  <a:pt x="257555" y="0"/>
                </a:moveTo>
                <a:lnTo>
                  <a:pt x="0" y="0"/>
                </a:lnTo>
                <a:lnTo>
                  <a:pt x="0" y="19812"/>
                </a:lnTo>
                <a:lnTo>
                  <a:pt x="257555" y="19812"/>
                </a:lnTo>
                <a:lnTo>
                  <a:pt x="257555" y="0"/>
                </a:lnTo>
                <a:close/>
              </a:path>
            </a:pathLst>
          </a:custGeom>
          <a:solidFill>
            <a:srgbClr val="000000"/>
          </a:solidFill>
        </p:spPr>
        <p:txBody>
          <a:bodyPr wrap="square" lIns="0" tIns="0" rIns="0" bIns="0" rtlCol="0"/>
          <a:lstStyle/>
          <a:p>
            <a:endParaRPr kern="0">
              <a:solidFill>
                <a:sysClr val="windowText" lastClr="000000"/>
              </a:solidFill>
            </a:endParaRPr>
          </a:p>
        </p:txBody>
      </p:sp>
      <p:sp>
        <p:nvSpPr>
          <p:cNvPr id="84" name="object 84"/>
          <p:cNvSpPr txBox="1"/>
          <p:nvPr/>
        </p:nvSpPr>
        <p:spPr>
          <a:xfrm>
            <a:off x="11199054" y="4905042"/>
            <a:ext cx="283136" cy="282129"/>
          </a:xfrm>
          <a:prstGeom prst="rect">
            <a:avLst/>
          </a:prstGeom>
        </p:spPr>
        <p:txBody>
          <a:bodyPr vert="horz" wrap="square" lIns="0" tIns="12700" rIns="0" bIns="0" rtlCol="0">
            <a:spAutoFit/>
          </a:bodyPr>
          <a:lstStyle/>
          <a:p>
            <a:pPr marL="12700">
              <a:spcBef>
                <a:spcPts val="100"/>
              </a:spcBef>
            </a:pPr>
            <a:r>
              <a:rPr sz="1750" kern="0" spc="-25" dirty="0">
                <a:solidFill>
                  <a:sysClr val="windowText" lastClr="000000"/>
                </a:solidFill>
                <a:latin typeface="Cambria Math"/>
                <a:cs typeface="Cambria Math"/>
              </a:rPr>
              <a:t>10</a:t>
            </a:r>
            <a:endParaRPr sz="1750" kern="0">
              <a:solidFill>
                <a:sysClr val="windowText" lastClr="000000"/>
              </a:solidFill>
              <a:latin typeface="Cambria Math"/>
              <a:cs typeface="Cambria Math"/>
            </a:endParaRPr>
          </a:p>
        </p:txBody>
      </p:sp>
      <p:sp>
        <p:nvSpPr>
          <p:cNvPr id="85" name="object 85"/>
          <p:cNvSpPr txBox="1"/>
          <p:nvPr/>
        </p:nvSpPr>
        <p:spPr>
          <a:xfrm>
            <a:off x="11266860" y="5236512"/>
            <a:ext cx="148551" cy="292735"/>
          </a:xfrm>
          <a:prstGeom prst="rect">
            <a:avLst/>
          </a:prstGeom>
        </p:spPr>
        <p:txBody>
          <a:bodyPr vert="horz" wrap="square" lIns="0" tIns="12700" rIns="0" bIns="0" rtlCol="0">
            <a:spAutoFit/>
          </a:bodyPr>
          <a:lstStyle/>
          <a:p>
            <a:pPr marL="12700">
              <a:spcBef>
                <a:spcPts val="100"/>
              </a:spcBef>
            </a:pPr>
            <a:r>
              <a:rPr sz="1750" kern="0" spc="-50" dirty="0">
                <a:solidFill>
                  <a:sysClr val="windowText" lastClr="000000"/>
                </a:solidFill>
                <a:latin typeface="Cambria Math"/>
                <a:cs typeface="Cambria Math"/>
              </a:rPr>
              <a:t>9</a:t>
            </a:r>
            <a:endParaRPr sz="1750" kern="0">
              <a:solidFill>
                <a:sysClr val="windowText" lastClr="000000"/>
              </a:solidFill>
              <a:latin typeface="Cambria Math"/>
              <a:cs typeface="Cambria Math"/>
            </a:endParaRPr>
          </a:p>
        </p:txBody>
      </p:sp>
      <p:sp>
        <p:nvSpPr>
          <p:cNvPr id="86" name="object 86"/>
          <p:cNvSpPr txBox="1"/>
          <p:nvPr/>
        </p:nvSpPr>
        <p:spPr>
          <a:xfrm>
            <a:off x="11532724" y="5001005"/>
            <a:ext cx="330114" cy="382156"/>
          </a:xfrm>
          <a:prstGeom prst="rect">
            <a:avLst/>
          </a:prstGeom>
        </p:spPr>
        <p:txBody>
          <a:bodyPr vert="horz" wrap="square" lIns="0" tIns="12700" rIns="0" bIns="0" rtlCol="0">
            <a:spAutoFit/>
          </a:bodyPr>
          <a:lstStyle/>
          <a:p>
            <a:pPr marL="12700">
              <a:spcBef>
                <a:spcPts val="100"/>
              </a:spcBef>
            </a:pPr>
            <a:r>
              <a:rPr sz="2400" kern="0" dirty="0">
                <a:solidFill>
                  <a:sysClr val="windowText" lastClr="000000"/>
                </a:solidFill>
                <a:latin typeface="Times New Roman"/>
                <a:cs typeface="Times New Roman"/>
              </a:rPr>
              <a:t>. </a:t>
            </a:r>
            <a:r>
              <a:rPr sz="2400" kern="0" spc="-50" dirty="0">
                <a:solidFill>
                  <a:sysClr val="windowText" lastClr="000000"/>
                </a:solidFill>
                <a:latin typeface="Times New Roman"/>
                <a:cs typeface="Times New Roman"/>
              </a:rPr>
              <a:t>x</a:t>
            </a:r>
            <a:endParaRPr sz="2400" kern="0">
              <a:solidFill>
                <a:sysClr val="windowText" lastClr="000000"/>
              </a:solidFill>
              <a:latin typeface="Times New Roman"/>
              <a:cs typeface="Times New Roman"/>
            </a:endParaRPr>
          </a:p>
        </p:txBody>
      </p:sp>
      <p:sp>
        <p:nvSpPr>
          <p:cNvPr id="87" name="object 87"/>
          <p:cNvSpPr txBox="1"/>
          <p:nvPr/>
        </p:nvSpPr>
        <p:spPr>
          <a:xfrm>
            <a:off x="2982772" y="597408"/>
            <a:ext cx="190450" cy="299720"/>
          </a:xfrm>
          <a:prstGeom prst="rect">
            <a:avLst/>
          </a:prstGeom>
        </p:spPr>
        <p:txBody>
          <a:bodyPr vert="horz" wrap="square" lIns="0" tIns="12700" rIns="0" bIns="0" rtlCol="0">
            <a:spAutoFit/>
          </a:bodyPr>
          <a:lstStyle/>
          <a:p>
            <a:pPr marL="12700">
              <a:spcBef>
                <a:spcPts val="100"/>
              </a:spcBef>
            </a:pPr>
            <a:r>
              <a:rPr kern="0" spc="-50" dirty="0">
                <a:solidFill>
                  <a:sysClr val="windowText" lastClr="000000"/>
                </a:solidFill>
                <a:latin typeface="Times New Roman"/>
                <a:cs typeface="Times New Roman"/>
              </a:rPr>
              <a:t>X</a:t>
            </a:r>
            <a:endParaRPr kern="0">
              <a:solidFill>
                <a:sysClr val="windowText" lastClr="000000"/>
              </a:solidFill>
              <a:latin typeface="Times New Roman"/>
              <a:cs typeface="Times New Roman"/>
            </a:endParaRPr>
          </a:p>
        </p:txBody>
      </p:sp>
      <p:grpSp>
        <p:nvGrpSpPr>
          <p:cNvPr id="88" name="object 88"/>
          <p:cNvGrpSpPr/>
          <p:nvPr/>
        </p:nvGrpSpPr>
        <p:grpSpPr>
          <a:xfrm>
            <a:off x="3151642" y="3777234"/>
            <a:ext cx="994150" cy="379730"/>
            <a:chOff x="3150870" y="3777234"/>
            <a:chExt cx="994410" cy="379730"/>
          </a:xfrm>
        </p:grpSpPr>
        <p:sp>
          <p:nvSpPr>
            <p:cNvPr id="89" name="object 89"/>
            <p:cNvSpPr/>
            <p:nvPr/>
          </p:nvSpPr>
          <p:spPr>
            <a:xfrm>
              <a:off x="3155823" y="3782187"/>
              <a:ext cx="984885" cy="369570"/>
            </a:xfrm>
            <a:custGeom>
              <a:avLst/>
              <a:gdLst/>
              <a:ahLst/>
              <a:cxnLst/>
              <a:rect l="l" t="t" r="r" b="b"/>
              <a:pathLst>
                <a:path w="984885" h="369570">
                  <a:moveTo>
                    <a:pt x="984503" y="0"/>
                  </a:moveTo>
                  <a:lnTo>
                    <a:pt x="0" y="0"/>
                  </a:lnTo>
                  <a:lnTo>
                    <a:pt x="0" y="369569"/>
                  </a:lnTo>
                  <a:lnTo>
                    <a:pt x="984503" y="369569"/>
                  </a:lnTo>
                  <a:lnTo>
                    <a:pt x="984503" y="0"/>
                  </a:lnTo>
                  <a:close/>
                </a:path>
              </a:pathLst>
            </a:custGeom>
            <a:solidFill>
              <a:srgbClr val="F4A973"/>
            </a:solidFill>
          </p:spPr>
          <p:txBody>
            <a:bodyPr wrap="square" lIns="0" tIns="0" rIns="0" bIns="0" rtlCol="0"/>
            <a:lstStyle/>
            <a:p>
              <a:endParaRPr kern="0">
                <a:solidFill>
                  <a:sysClr val="windowText" lastClr="000000"/>
                </a:solidFill>
              </a:endParaRPr>
            </a:p>
          </p:txBody>
        </p:sp>
        <p:sp>
          <p:nvSpPr>
            <p:cNvPr id="90" name="object 90"/>
            <p:cNvSpPr/>
            <p:nvPr/>
          </p:nvSpPr>
          <p:spPr>
            <a:xfrm>
              <a:off x="3155823" y="3782187"/>
              <a:ext cx="984885" cy="369570"/>
            </a:xfrm>
            <a:custGeom>
              <a:avLst/>
              <a:gdLst/>
              <a:ahLst/>
              <a:cxnLst/>
              <a:rect l="l" t="t" r="r" b="b"/>
              <a:pathLst>
                <a:path w="984885" h="369570">
                  <a:moveTo>
                    <a:pt x="0" y="369569"/>
                  </a:moveTo>
                  <a:lnTo>
                    <a:pt x="984503" y="369569"/>
                  </a:lnTo>
                  <a:lnTo>
                    <a:pt x="984503" y="0"/>
                  </a:lnTo>
                  <a:lnTo>
                    <a:pt x="0" y="0"/>
                  </a:lnTo>
                  <a:lnTo>
                    <a:pt x="0" y="369569"/>
                  </a:lnTo>
                  <a:close/>
                </a:path>
              </a:pathLst>
            </a:custGeom>
            <a:ln w="9906">
              <a:solidFill>
                <a:srgbClr val="000000"/>
              </a:solidFill>
            </a:ln>
          </p:spPr>
          <p:txBody>
            <a:bodyPr wrap="square" lIns="0" tIns="0" rIns="0" bIns="0" rtlCol="0"/>
            <a:lstStyle/>
            <a:p>
              <a:endParaRPr kern="0">
                <a:solidFill>
                  <a:sysClr val="windowText" lastClr="000000"/>
                </a:solidFill>
              </a:endParaRPr>
            </a:p>
          </p:txBody>
        </p:sp>
      </p:grpSp>
      <p:grpSp>
        <p:nvGrpSpPr>
          <p:cNvPr id="91" name="object 91"/>
          <p:cNvGrpSpPr/>
          <p:nvPr/>
        </p:nvGrpSpPr>
        <p:grpSpPr>
          <a:xfrm>
            <a:off x="3151642" y="5487923"/>
            <a:ext cx="994150" cy="379730"/>
            <a:chOff x="3150870" y="5487923"/>
            <a:chExt cx="994410" cy="379730"/>
          </a:xfrm>
        </p:grpSpPr>
        <p:sp>
          <p:nvSpPr>
            <p:cNvPr id="92" name="object 92"/>
            <p:cNvSpPr/>
            <p:nvPr/>
          </p:nvSpPr>
          <p:spPr>
            <a:xfrm>
              <a:off x="3155823" y="5492876"/>
              <a:ext cx="984885" cy="369570"/>
            </a:xfrm>
            <a:custGeom>
              <a:avLst/>
              <a:gdLst/>
              <a:ahLst/>
              <a:cxnLst/>
              <a:rect l="l" t="t" r="r" b="b"/>
              <a:pathLst>
                <a:path w="984885" h="369570">
                  <a:moveTo>
                    <a:pt x="984503" y="0"/>
                  </a:moveTo>
                  <a:lnTo>
                    <a:pt x="0" y="0"/>
                  </a:lnTo>
                  <a:lnTo>
                    <a:pt x="0" y="369570"/>
                  </a:lnTo>
                  <a:lnTo>
                    <a:pt x="984503" y="369570"/>
                  </a:lnTo>
                  <a:lnTo>
                    <a:pt x="984503" y="0"/>
                  </a:lnTo>
                  <a:close/>
                </a:path>
              </a:pathLst>
            </a:custGeom>
            <a:solidFill>
              <a:srgbClr val="EF917A"/>
            </a:solidFill>
          </p:spPr>
          <p:txBody>
            <a:bodyPr wrap="square" lIns="0" tIns="0" rIns="0" bIns="0" rtlCol="0"/>
            <a:lstStyle/>
            <a:p>
              <a:endParaRPr kern="0">
                <a:solidFill>
                  <a:sysClr val="windowText" lastClr="000000"/>
                </a:solidFill>
              </a:endParaRPr>
            </a:p>
          </p:txBody>
        </p:sp>
        <p:sp>
          <p:nvSpPr>
            <p:cNvPr id="93" name="object 93"/>
            <p:cNvSpPr/>
            <p:nvPr/>
          </p:nvSpPr>
          <p:spPr>
            <a:xfrm>
              <a:off x="3155823" y="5492876"/>
              <a:ext cx="984885" cy="369570"/>
            </a:xfrm>
            <a:custGeom>
              <a:avLst/>
              <a:gdLst/>
              <a:ahLst/>
              <a:cxnLst/>
              <a:rect l="l" t="t" r="r" b="b"/>
              <a:pathLst>
                <a:path w="984885" h="369570">
                  <a:moveTo>
                    <a:pt x="0" y="369570"/>
                  </a:moveTo>
                  <a:lnTo>
                    <a:pt x="984503" y="369570"/>
                  </a:lnTo>
                  <a:lnTo>
                    <a:pt x="984503" y="0"/>
                  </a:lnTo>
                  <a:lnTo>
                    <a:pt x="0" y="0"/>
                  </a:lnTo>
                  <a:lnTo>
                    <a:pt x="0" y="369570"/>
                  </a:lnTo>
                  <a:close/>
                </a:path>
              </a:pathLst>
            </a:custGeom>
            <a:ln w="9906">
              <a:solidFill>
                <a:srgbClr val="000000"/>
              </a:solidFill>
            </a:ln>
          </p:spPr>
          <p:txBody>
            <a:bodyPr wrap="square" lIns="0" tIns="0" rIns="0" bIns="0" rtlCol="0"/>
            <a:lstStyle/>
            <a:p>
              <a:endParaRPr kern="0">
                <a:solidFill>
                  <a:sysClr val="windowText" lastClr="000000"/>
                </a:solidFill>
              </a:endParaRPr>
            </a:p>
          </p:txBody>
        </p:sp>
      </p:grpSp>
      <p:graphicFrame>
        <p:nvGraphicFramePr>
          <p:cNvPr id="94" name="object 94"/>
          <p:cNvGraphicFramePr>
            <a:graphicFrameLocks noGrp="1"/>
          </p:cNvGraphicFramePr>
          <p:nvPr/>
        </p:nvGraphicFramePr>
        <p:xfrm>
          <a:off x="2378409" y="2686430"/>
          <a:ext cx="2548226" cy="3535680"/>
        </p:xfrm>
        <a:graphic>
          <a:graphicData uri="http://schemas.openxmlformats.org/drawingml/2006/table">
            <a:tbl>
              <a:tblPr firstRow="1" bandRow="1">
                <a:tableStyleId>{2D5ABB26-0587-4C30-8999-92F81FD0307C}</a:tableStyleId>
              </a:tblPr>
              <a:tblGrid>
                <a:gridCol w="2548226">
                  <a:extLst>
                    <a:ext uri="{9D8B030D-6E8A-4147-A177-3AD203B41FA5}">
                      <a16:colId xmlns:a16="http://schemas.microsoft.com/office/drawing/2014/main" val="20000"/>
                    </a:ext>
                  </a:extLst>
                </a:gridCol>
              </a:tblGrid>
              <a:tr h="425450">
                <a:tc>
                  <a:txBody>
                    <a:bodyPr/>
                    <a:lstStyle/>
                    <a:p>
                      <a:pPr marL="510540">
                        <a:lnSpc>
                          <a:spcPts val="1005"/>
                        </a:lnSpc>
                      </a:pPr>
                      <a:r>
                        <a:rPr sz="1800" spc="-50" dirty="0">
                          <a:latin typeface="Times New Roman"/>
                          <a:cs typeface="Times New Roman"/>
                        </a:rPr>
                        <a:t>X</a:t>
                      </a:r>
                      <a:endParaRPr sz="1800">
                        <a:latin typeface="Times New Roman"/>
                        <a:cs typeface="Times New Roman"/>
                      </a:endParaRPr>
                    </a:p>
                  </a:txBody>
                  <a:tcPr marL="0" marR="0" marT="0" marB="0">
                    <a:lnL w="12700">
                      <a:solidFill>
                        <a:srgbClr val="E64722"/>
                      </a:solidFill>
                      <a:prstDash val="sysDash"/>
                    </a:lnL>
                    <a:lnR w="12700">
                      <a:solidFill>
                        <a:srgbClr val="E64722"/>
                      </a:solidFill>
                      <a:prstDash val="sysDash"/>
                    </a:lnR>
                    <a:lnB w="28575">
                      <a:solidFill>
                        <a:srgbClr val="6F2F9F"/>
                      </a:solidFill>
                      <a:prstDash val="solid"/>
                    </a:lnB>
                  </a:tcPr>
                </a:tc>
                <a:extLst>
                  <a:ext uri="{0D108BD9-81ED-4DB2-BD59-A6C34878D82A}">
                    <a16:rowId xmlns:a16="http://schemas.microsoft.com/office/drawing/2014/main" val="10000"/>
                  </a:ext>
                </a:extLst>
              </a:tr>
              <a:tr h="1520190">
                <a:tc>
                  <a:txBody>
                    <a:bodyPr/>
                    <a:lstStyle/>
                    <a:p>
                      <a:pPr marL="369570">
                        <a:lnSpc>
                          <a:spcPct val="100000"/>
                        </a:lnSpc>
                        <a:spcBef>
                          <a:spcPts val="940"/>
                        </a:spcBef>
                      </a:pPr>
                      <a:r>
                        <a:rPr sz="1800" dirty="0">
                          <a:latin typeface="Cambria Math"/>
                          <a:cs typeface="Cambria Math"/>
                        </a:rPr>
                        <a:t>2</a:t>
                      </a:r>
                      <a:r>
                        <a:rPr sz="1950" baseline="27777" dirty="0">
                          <a:latin typeface="Cambria Math"/>
                          <a:cs typeface="Cambria Math"/>
                        </a:rPr>
                        <a:t>0</a:t>
                      </a:r>
                      <a:r>
                        <a:rPr sz="1950" spc="375" baseline="27777" dirty="0">
                          <a:latin typeface="Cambria Math"/>
                          <a:cs typeface="Cambria Math"/>
                        </a:rPr>
                        <a:t> </a:t>
                      </a:r>
                      <a:r>
                        <a:rPr sz="1800" spc="-20" dirty="0">
                          <a:latin typeface="Times New Roman"/>
                          <a:cs typeface="Times New Roman"/>
                        </a:rPr>
                        <a:t>Curve</a:t>
                      </a:r>
                      <a:endParaRPr sz="1800">
                        <a:latin typeface="Times New Roman"/>
                        <a:cs typeface="Times New Roman"/>
                      </a:endParaRPr>
                    </a:p>
                    <a:p>
                      <a:pPr>
                        <a:lnSpc>
                          <a:spcPct val="100000"/>
                        </a:lnSpc>
                        <a:spcBef>
                          <a:spcPts val="400"/>
                        </a:spcBef>
                      </a:pPr>
                      <a:endParaRPr sz="1800">
                        <a:latin typeface="Times New Roman"/>
                        <a:cs typeface="Times New Roman"/>
                      </a:endParaRPr>
                    </a:p>
                    <a:p>
                      <a:pPr marR="10795" algn="ctr">
                        <a:lnSpc>
                          <a:spcPct val="100000"/>
                        </a:lnSpc>
                      </a:pPr>
                      <a:r>
                        <a:rPr sz="1800" spc="-25" dirty="0">
                          <a:latin typeface="Times New Roman"/>
                          <a:cs typeface="Times New Roman"/>
                        </a:rPr>
                        <a:t>SFD</a:t>
                      </a:r>
                      <a:endParaRPr sz="1800">
                        <a:latin typeface="Times New Roman"/>
                        <a:cs typeface="Times New Roman"/>
                      </a:endParaRPr>
                    </a:p>
                  </a:txBody>
                  <a:tcPr marL="0" marR="0" marT="119380" marB="0">
                    <a:lnL w="12700">
                      <a:solidFill>
                        <a:srgbClr val="E64722"/>
                      </a:solidFill>
                      <a:prstDash val="sysDash"/>
                    </a:lnL>
                    <a:lnR w="12700">
                      <a:solidFill>
                        <a:srgbClr val="E64722"/>
                      </a:solidFill>
                      <a:prstDash val="sysDash"/>
                    </a:lnR>
                    <a:lnT w="28575">
                      <a:solidFill>
                        <a:srgbClr val="6F2F9F"/>
                      </a:solidFill>
                      <a:prstDash val="solid"/>
                    </a:lnT>
                    <a:lnB w="28575">
                      <a:solidFill>
                        <a:srgbClr val="00AF50"/>
                      </a:solidFill>
                      <a:prstDash val="solid"/>
                    </a:lnB>
                  </a:tcPr>
                </a:tc>
                <a:extLst>
                  <a:ext uri="{0D108BD9-81ED-4DB2-BD59-A6C34878D82A}">
                    <a16:rowId xmlns:a16="http://schemas.microsoft.com/office/drawing/2014/main" val="10001"/>
                  </a:ext>
                </a:extLst>
              </a:tr>
              <a:tr h="1590040">
                <a:tc>
                  <a:txBody>
                    <a:bodyPr/>
                    <a:lstStyle/>
                    <a:p>
                      <a:pPr marL="322580">
                        <a:lnSpc>
                          <a:spcPct val="100000"/>
                        </a:lnSpc>
                        <a:spcBef>
                          <a:spcPts val="1350"/>
                        </a:spcBef>
                      </a:pPr>
                      <a:r>
                        <a:rPr sz="1800" dirty="0">
                          <a:latin typeface="Cambria Math"/>
                          <a:cs typeface="Cambria Math"/>
                        </a:rPr>
                        <a:t>3</a:t>
                      </a:r>
                      <a:r>
                        <a:rPr sz="1950" baseline="27777" dirty="0">
                          <a:latin typeface="Cambria Math"/>
                          <a:cs typeface="Cambria Math"/>
                        </a:rPr>
                        <a:t>0</a:t>
                      </a:r>
                      <a:r>
                        <a:rPr sz="1950" spc="375" baseline="27777" dirty="0">
                          <a:latin typeface="Cambria Math"/>
                          <a:cs typeface="Cambria Math"/>
                        </a:rPr>
                        <a:t> </a:t>
                      </a:r>
                      <a:r>
                        <a:rPr sz="1800" spc="-20" dirty="0">
                          <a:latin typeface="Times New Roman"/>
                          <a:cs typeface="Times New Roman"/>
                        </a:rPr>
                        <a:t>Curve</a:t>
                      </a:r>
                      <a:endParaRPr sz="1800">
                        <a:latin typeface="Times New Roman"/>
                        <a:cs typeface="Times New Roman"/>
                      </a:endParaRPr>
                    </a:p>
                    <a:p>
                      <a:pPr>
                        <a:lnSpc>
                          <a:spcPct val="100000"/>
                        </a:lnSpc>
                        <a:spcBef>
                          <a:spcPts val="1495"/>
                        </a:spcBef>
                      </a:pPr>
                      <a:endParaRPr sz="1800">
                        <a:latin typeface="Times New Roman"/>
                        <a:cs typeface="Times New Roman"/>
                      </a:endParaRPr>
                    </a:p>
                    <a:p>
                      <a:pPr marR="10160" algn="ctr">
                        <a:lnSpc>
                          <a:spcPct val="100000"/>
                        </a:lnSpc>
                      </a:pPr>
                      <a:r>
                        <a:rPr sz="1800" spc="-25" dirty="0">
                          <a:latin typeface="Times New Roman"/>
                          <a:cs typeface="Times New Roman"/>
                        </a:rPr>
                        <a:t>BMD</a:t>
                      </a:r>
                      <a:endParaRPr sz="1800">
                        <a:latin typeface="Times New Roman"/>
                        <a:cs typeface="Times New Roman"/>
                      </a:endParaRPr>
                    </a:p>
                  </a:txBody>
                  <a:tcPr marL="0" marR="0" marT="171450" marB="0">
                    <a:lnL w="12700">
                      <a:solidFill>
                        <a:srgbClr val="E64722"/>
                      </a:solidFill>
                      <a:prstDash val="sysDash"/>
                    </a:lnL>
                    <a:lnR w="12700">
                      <a:solidFill>
                        <a:srgbClr val="E64722"/>
                      </a:solidFill>
                      <a:prstDash val="sysDash"/>
                    </a:lnR>
                    <a:lnT w="28575">
                      <a:solidFill>
                        <a:srgbClr val="00AF50"/>
                      </a:solidFill>
                      <a:prstDash val="solid"/>
                    </a:lnT>
                  </a:tcPr>
                </a:tc>
                <a:extLst>
                  <a:ext uri="{0D108BD9-81ED-4DB2-BD59-A6C34878D82A}">
                    <a16:rowId xmlns:a16="http://schemas.microsoft.com/office/drawing/2014/main" val="10002"/>
                  </a:ext>
                </a:extLst>
              </a:tr>
            </a:tbl>
          </a:graphicData>
        </a:graphic>
      </p:graphicFrame>
      <p:grpSp>
        <p:nvGrpSpPr>
          <p:cNvPr id="95" name="object 95"/>
          <p:cNvGrpSpPr/>
          <p:nvPr/>
        </p:nvGrpSpPr>
        <p:grpSpPr>
          <a:xfrm>
            <a:off x="10087869" y="4237517"/>
            <a:ext cx="92687" cy="1971675"/>
            <a:chOff x="10088880" y="4237469"/>
            <a:chExt cx="92710" cy="1971675"/>
          </a:xfrm>
        </p:grpSpPr>
        <p:pic>
          <p:nvPicPr>
            <p:cNvPr id="96" name="object 96"/>
            <p:cNvPicPr/>
            <p:nvPr/>
          </p:nvPicPr>
          <p:blipFill>
            <a:blip r:embed="rId20" cstate="print"/>
            <a:stretch>
              <a:fillRect/>
            </a:stretch>
          </p:blipFill>
          <p:spPr>
            <a:xfrm>
              <a:off x="10088880" y="4237469"/>
              <a:ext cx="92692" cy="1971294"/>
            </a:xfrm>
            <a:prstGeom prst="rect">
              <a:avLst/>
            </a:prstGeom>
          </p:spPr>
        </p:pic>
        <p:sp>
          <p:nvSpPr>
            <p:cNvPr id="97" name="object 97"/>
            <p:cNvSpPr/>
            <p:nvPr/>
          </p:nvSpPr>
          <p:spPr>
            <a:xfrm>
              <a:off x="10138791" y="4262246"/>
              <a:ext cx="0" cy="1878330"/>
            </a:xfrm>
            <a:custGeom>
              <a:avLst/>
              <a:gdLst/>
              <a:ahLst/>
              <a:cxnLst/>
              <a:rect l="l" t="t" r="r" b="b"/>
              <a:pathLst>
                <a:path h="1878329">
                  <a:moveTo>
                    <a:pt x="0" y="0"/>
                  </a:moveTo>
                  <a:lnTo>
                    <a:pt x="0" y="1878139"/>
                  </a:lnTo>
                </a:path>
              </a:pathLst>
            </a:custGeom>
            <a:ln w="22098">
              <a:solidFill>
                <a:srgbClr val="000000"/>
              </a:solidFill>
            </a:ln>
          </p:spPr>
          <p:txBody>
            <a:bodyPr wrap="square" lIns="0" tIns="0" rIns="0" bIns="0" rtlCol="0"/>
            <a:lstStyle/>
            <a:p>
              <a:endParaRPr kern="0">
                <a:solidFill>
                  <a:sysClr val="windowText" lastClr="000000"/>
                </a:solidFill>
              </a:endParaRPr>
            </a:p>
          </p:txBody>
        </p:sp>
      </p:grpSp>
      <p:grpSp>
        <p:nvGrpSpPr>
          <p:cNvPr id="98" name="object 98"/>
          <p:cNvGrpSpPr/>
          <p:nvPr/>
        </p:nvGrpSpPr>
        <p:grpSpPr>
          <a:xfrm>
            <a:off x="3949244" y="851179"/>
            <a:ext cx="224096" cy="681990"/>
            <a:chOff x="3948684" y="851179"/>
            <a:chExt cx="224154" cy="681990"/>
          </a:xfrm>
        </p:grpSpPr>
        <p:pic>
          <p:nvPicPr>
            <p:cNvPr id="99" name="object 99"/>
            <p:cNvPicPr/>
            <p:nvPr/>
          </p:nvPicPr>
          <p:blipFill>
            <a:blip r:embed="rId21" cstate="print"/>
            <a:stretch>
              <a:fillRect/>
            </a:stretch>
          </p:blipFill>
          <p:spPr>
            <a:xfrm>
              <a:off x="3948684" y="851179"/>
              <a:ext cx="224091" cy="681964"/>
            </a:xfrm>
            <a:prstGeom prst="rect">
              <a:avLst/>
            </a:prstGeom>
          </p:spPr>
        </p:pic>
        <p:sp>
          <p:nvSpPr>
            <p:cNvPr id="100" name="object 100"/>
            <p:cNvSpPr/>
            <p:nvPr/>
          </p:nvSpPr>
          <p:spPr>
            <a:xfrm>
              <a:off x="4026027" y="941451"/>
              <a:ext cx="76200" cy="457834"/>
            </a:xfrm>
            <a:custGeom>
              <a:avLst/>
              <a:gdLst/>
              <a:ahLst/>
              <a:cxnLst/>
              <a:rect l="l" t="t" r="r" b="b"/>
              <a:pathLst>
                <a:path w="76200" h="457834">
                  <a:moveTo>
                    <a:pt x="27050" y="381381"/>
                  </a:moveTo>
                  <a:lnTo>
                    <a:pt x="0" y="381381"/>
                  </a:lnTo>
                  <a:lnTo>
                    <a:pt x="38100" y="457581"/>
                  </a:lnTo>
                  <a:lnTo>
                    <a:pt x="64325" y="405129"/>
                  </a:lnTo>
                  <a:lnTo>
                    <a:pt x="32003" y="405129"/>
                  </a:lnTo>
                  <a:lnTo>
                    <a:pt x="27050" y="400176"/>
                  </a:lnTo>
                  <a:lnTo>
                    <a:pt x="27050" y="381381"/>
                  </a:lnTo>
                  <a:close/>
                </a:path>
                <a:path w="76200" h="457834">
                  <a:moveTo>
                    <a:pt x="44196" y="52450"/>
                  </a:moveTo>
                  <a:lnTo>
                    <a:pt x="32003" y="52450"/>
                  </a:lnTo>
                  <a:lnTo>
                    <a:pt x="27050" y="57403"/>
                  </a:lnTo>
                  <a:lnTo>
                    <a:pt x="27050" y="400176"/>
                  </a:lnTo>
                  <a:lnTo>
                    <a:pt x="32003" y="405129"/>
                  </a:lnTo>
                  <a:lnTo>
                    <a:pt x="44196" y="405129"/>
                  </a:lnTo>
                  <a:lnTo>
                    <a:pt x="49149" y="400176"/>
                  </a:lnTo>
                  <a:lnTo>
                    <a:pt x="49149" y="57403"/>
                  </a:lnTo>
                  <a:lnTo>
                    <a:pt x="44196" y="52450"/>
                  </a:lnTo>
                  <a:close/>
                </a:path>
                <a:path w="76200" h="457834">
                  <a:moveTo>
                    <a:pt x="76200" y="381381"/>
                  </a:moveTo>
                  <a:lnTo>
                    <a:pt x="49149" y="381381"/>
                  </a:lnTo>
                  <a:lnTo>
                    <a:pt x="49149" y="400176"/>
                  </a:lnTo>
                  <a:lnTo>
                    <a:pt x="44196" y="405129"/>
                  </a:lnTo>
                  <a:lnTo>
                    <a:pt x="64325" y="405129"/>
                  </a:lnTo>
                  <a:lnTo>
                    <a:pt x="76200" y="381381"/>
                  </a:lnTo>
                  <a:close/>
                </a:path>
                <a:path w="76200" h="457834">
                  <a:moveTo>
                    <a:pt x="38100" y="0"/>
                  </a:moveTo>
                  <a:lnTo>
                    <a:pt x="0" y="76200"/>
                  </a:lnTo>
                  <a:lnTo>
                    <a:pt x="27050" y="76200"/>
                  </a:lnTo>
                  <a:lnTo>
                    <a:pt x="27050" y="57403"/>
                  </a:lnTo>
                  <a:lnTo>
                    <a:pt x="32003" y="52450"/>
                  </a:lnTo>
                  <a:lnTo>
                    <a:pt x="64325" y="52450"/>
                  </a:lnTo>
                  <a:lnTo>
                    <a:pt x="38100" y="0"/>
                  </a:lnTo>
                  <a:close/>
                </a:path>
                <a:path w="76200" h="457834">
                  <a:moveTo>
                    <a:pt x="64325" y="52450"/>
                  </a:moveTo>
                  <a:lnTo>
                    <a:pt x="44196" y="52450"/>
                  </a:lnTo>
                  <a:lnTo>
                    <a:pt x="49149" y="57403"/>
                  </a:lnTo>
                  <a:lnTo>
                    <a:pt x="49149" y="76200"/>
                  </a:lnTo>
                  <a:lnTo>
                    <a:pt x="76200" y="76200"/>
                  </a:lnTo>
                  <a:lnTo>
                    <a:pt x="64325" y="52450"/>
                  </a:lnTo>
                  <a:close/>
                </a:path>
              </a:pathLst>
            </a:custGeom>
            <a:solidFill>
              <a:srgbClr val="FFC908"/>
            </a:solidFill>
          </p:spPr>
          <p:txBody>
            <a:bodyPr wrap="square" lIns="0" tIns="0" rIns="0" bIns="0" rtlCol="0"/>
            <a:lstStyle/>
            <a:p>
              <a:endParaRPr kern="0">
                <a:solidFill>
                  <a:sysClr val="windowText" lastClr="000000"/>
                </a:solidFill>
              </a:endParaRPr>
            </a:p>
          </p:txBody>
        </p:sp>
      </p:grpSp>
      <p:sp>
        <p:nvSpPr>
          <p:cNvPr id="101" name="Slide Number Placeholder 100"/>
          <p:cNvSpPr>
            <a:spLocks noGrp="1"/>
          </p:cNvSpPr>
          <p:nvPr>
            <p:ph type="sldNum" sz="quarter" idx="7"/>
          </p:nvPr>
        </p:nvSpPr>
        <p:spPr>
          <a:xfrm>
            <a:off x="8775954" y="6377984"/>
            <a:ext cx="2803430" cy="276999"/>
          </a:xfrm>
          <a:prstGeom prst="rect">
            <a:avLst/>
          </a:prstGeom>
        </p:spPr>
        <p:txBody>
          <a:bodyPr wrap="square" lIns="0" tIns="0" rIns="0" bIns="0">
            <a:spAutoFit/>
          </a:bodyPr>
          <a:lstStyle>
            <a:defPPr>
              <a:defRPr lang="en-US"/>
            </a:defPPr>
            <a:lvl1pPr marL="0" algn="r" defTabSz="914293" rtl="0" eaLnBrk="1" latinLnBrk="0" hangingPunct="1">
              <a:defRPr sz="1800" kern="1200">
                <a:solidFill>
                  <a:schemeClr val="tx1">
                    <a:tint val="75000"/>
                  </a:schemeClr>
                </a:solidFill>
                <a:latin typeface="+mn-lt"/>
                <a:ea typeface="+mn-ea"/>
                <a:cs typeface="+mn-cs"/>
              </a:defRPr>
            </a:lvl1pPr>
            <a:lvl2pPr marL="457146" algn="l" defTabSz="914293" rtl="0" eaLnBrk="1" latinLnBrk="0" hangingPunct="1">
              <a:defRPr sz="1800" kern="1200">
                <a:solidFill>
                  <a:schemeClr val="tx1"/>
                </a:solidFill>
                <a:latin typeface="+mn-lt"/>
                <a:ea typeface="+mn-ea"/>
                <a:cs typeface="+mn-cs"/>
              </a:defRPr>
            </a:lvl2pPr>
            <a:lvl3pPr marL="914293" algn="l" defTabSz="914293" rtl="0" eaLnBrk="1" latinLnBrk="0" hangingPunct="1">
              <a:defRPr sz="1800" kern="1200">
                <a:solidFill>
                  <a:schemeClr val="tx1"/>
                </a:solidFill>
                <a:latin typeface="+mn-lt"/>
                <a:ea typeface="+mn-ea"/>
                <a:cs typeface="+mn-cs"/>
              </a:defRPr>
            </a:lvl3pPr>
            <a:lvl4pPr marL="1371440" algn="l" defTabSz="914293" rtl="0" eaLnBrk="1" latinLnBrk="0" hangingPunct="1">
              <a:defRPr sz="1800" kern="1200">
                <a:solidFill>
                  <a:schemeClr val="tx1"/>
                </a:solidFill>
                <a:latin typeface="+mn-lt"/>
                <a:ea typeface="+mn-ea"/>
                <a:cs typeface="+mn-cs"/>
              </a:defRPr>
            </a:lvl4pPr>
            <a:lvl5pPr marL="1828587" algn="l" defTabSz="914293" rtl="0" eaLnBrk="1" latinLnBrk="0" hangingPunct="1">
              <a:defRPr sz="1800" kern="1200">
                <a:solidFill>
                  <a:schemeClr val="tx1"/>
                </a:solidFill>
                <a:latin typeface="+mn-lt"/>
                <a:ea typeface="+mn-ea"/>
                <a:cs typeface="+mn-cs"/>
              </a:defRPr>
            </a:lvl5pPr>
            <a:lvl6pPr marL="2285733" algn="l" defTabSz="914293" rtl="0" eaLnBrk="1" latinLnBrk="0" hangingPunct="1">
              <a:defRPr sz="1800" kern="1200">
                <a:solidFill>
                  <a:schemeClr val="tx1"/>
                </a:solidFill>
                <a:latin typeface="+mn-lt"/>
                <a:ea typeface="+mn-ea"/>
                <a:cs typeface="+mn-cs"/>
              </a:defRPr>
            </a:lvl6pPr>
            <a:lvl7pPr marL="2742880" algn="l" defTabSz="914293" rtl="0" eaLnBrk="1" latinLnBrk="0" hangingPunct="1">
              <a:defRPr sz="1800" kern="1200">
                <a:solidFill>
                  <a:schemeClr val="tx1"/>
                </a:solidFill>
                <a:latin typeface="+mn-lt"/>
                <a:ea typeface="+mn-ea"/>
                <a:cs typeface="+mn-cs"/>
              </a:defRPr>
            </a:lvl7pPr>
            <a:lvl8pPr marL="3200026" algn="l" defTabSz="914293" rtl="0" eaLnBrk="1" latinLnBrk="0" hangingPunct="1">
              <a:defRPr sz="1800" kern="1200">
                <a:solidFill>
                  <a:schemeClr val="tx1"/>
                </a:solidFill>
                <a:latin typeface="+mn-lt"/>
                <a:ea typeface="+mn-ea"/>
                <a:cs typeface="+mn-cs"/>
              </a:defRPr>
            </a:lvl8pPr>
            <a:lvl9pPr marL="3657173" algn="l" defTabSz="914293" rtl="0" eaLnBrk="1" latinLnBrk="0" hangingPunct="1">
              <a:defRPr sz="1800" kern="1200">
                <a:solidFill>
                  <a:schemeClr val="tx1"/>
                </a:solidFill>
                <a:latin typeface="+mn-lt"/>
                <a:ea typeface="+mn-ea"/>
                <a:cs typeface="+mn-cs"/>
              </a:defRPr>
            </a:lvl9pPr>
          </a:lstStyle>
          <a:p>
            <a:fld id="{B6F15528-21DE-4FAA-801E-634DDDAF4B2B}" type="slidenum">
              <a:rPr lang="en-US" smtClean="0">
                <a:solidFill>
                  <a:prstClr val="black">
                    <a:tint val="75000"/>
                  </a:prstClr>
                </a:solidFill>
              </a:rPr>
              <a:pPr/>
              <a:t>54</a:t>
            </a:fld>
            <a:endParaRPr lang="en-US">
              <a:solidFill>
                <a:prstClr val="black">
                  <a:tint val="75000"/>
                </a:prstClr>
              </a:solidFill>
            </a:endParaRPr>
          </a:p>
        </p:txBody>
      </p:sp>
    </p:spTree>
    <p:extLst>
      <p:ext uri="{BB962C8B-B14F-4D97-AF65-F5344CB8AC3E}">
        <p14:creationId xmlns:p14="http://schemas.microsoft.com/office/powerpoint/2010/main" val="284812517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663843" y="85235"/>
            <a:ext cx="9862156" cy="2198551"/>
          </a:xfrm>
          <a:prstGeom prst="rect">
            <a:avLst/>
          </a:prstGeom>
        </p:spPr>
        <p:txBody>
          <a:bodyPr vert="horz" wrap="square" lIns="0" tIns="165608" rIns="0" bIns="0" rtlCol="0" anchor="ctr">
            <a:spAutoFit/>
          </a:bodyPr>
          <a:lstStyle/>
          <a:p>
            <a:pPr marL="165100" marR="5080">
              <a:lnSpc>
                <a:spcPct val="100000"/>
              </a:lnSpc>
              <a:spcBef>
                <a:spcPts val="100"/>
              </a:spcBef>
            </a:pPr>
            <a:r>
              <a:rPr spc="-10" dirty="0">
                <a:solidFill>
                  <a:srgbClr val="00AF50"/>
                </a:solidFill>
              </a:rPr>
              <a:t>Problem-</a:t>
            </a:r>
            <a:r>
              <a:rPr dirty="0">
                <a:solidFill>
                  <a:srgbClr val="00AF50"/>
                </a:solidFill>
              </a:rPr>
              <a:t>9:</a:t>
            </a:r>
            <a:r>
              <a:rPr spc="225" dirty="0">
                <a:solidFill>
                  <a:srgbClr val="00AF50"/>
                </a:solidFill>
              </a:rPr>
              <a:t> </a:t>
            </a:r>
            <a:r>
              <a:rPr dirty="0"/>
              <a:t>Find</a:t>
            </a:r>
            <a:r>
              <a:rPr spc="235" dirty="0"/>
              <a:t> </a:t>
            </a:r>
            <a:r>
              <a:rPr dirty="0"/>
              <a:t>the</a:t>
            </a:r>
            <a:r>
              <a:rPr spc="235" dirty="0"/>
              <a:t> </a:t>
            </a:r>
            <a:r>
              <a:rPr dirty="0"/>
              <a:t>SFD</a:t>
            </a:r>
            <a:r>
              <a:rPr spc="240" dirty="0"/>
              <a:t> </a:t>
            </a:r>
            <a:r>
              <a:rPr dirty="0"/>
              <a:t>(Shear</a:t>
            </a:r>
            <a:r>
              <a:rPr spc="235" dirty="0"/>
              <a:t> </a:t>
            </a:r>
            <a:r>
              <a:rPr dirty="0"/>
              <a:t>Force</a:t>
            </a:r>
            <a:r>
              <a:rPr spc="235" dirty="0"/>
              <a:t> </a:t>
            </a:r>
            <a:r>
              <a:rPr dirty="0"/>
              <a:t>Diagram)</a:t>
            </a:r>
            <a:r>
              <a:rPr spc="229" dirty="0"/>
              <a:t> </a:t>
            </a:r>
            <a:r>
              <a:rPr dirty="0"/>
              <a:t>&amp;</a:t>
            </a:r>
            <a:r>
              <a:rPr spc="240" dirty="0"/>
              <a:t> </a:t>
            </a:r>
            <a:r>
              <a:rPr dirty="0"/>
              <a:t>BMD</a:t>
            </a:r>
            <a:r>
              <a:rPr spc="235" dirty="0"/>
              <a:t> </a:t>
            </a:r>
            <a:r>
              <a:rPr dirty="0"/>
              <a:t>(Bending</a:t>
            </a:r>
            <a:r>
              <a:rPr spc="245" dirty="0"/>
              <a:t> </a:t>
            </a:r>
            <a:r>
              <a:rPr spc="-10" dirty="0"/>
              <a:t>Moment </a:t>
            </a:r>
            <a:r>
              <a:rPr dirty="0"/>
              <a:t>Diagram)</a:t>
            </a:r>
            <a:r>
              <a:rPr spc="-15" dirty="0"/>
              <a:t> </a:t>
            </a:r>
            <a:r>
              <a:rPr dirty="0"/>
              <a:t>of</a:t>
            </a:r>
            <a:r>
              <a:rPr spc="-5" dirty="0"/>
              <a:t> </a:t>
            </a:r>
            <a:r>
              <a:rPr dirty="0"/>
              <a:t>the</a:t>
            </a:r>
            <a:r>
              <a:rPr spc="-15" dirty="0"/>
              <a:t> </a:t>
            </a:r>
            <a:r>
              <a:rPr dirty="0"/>
              <a:t>following</a:t>
            </a:r>
            <a:r>
              <a:rPr spc="-15" dirty="0"/>
              <a:t> </a:t>
            </a:r>
            <a:r>
              <a:rPr spc="-10" dirty="0"/>
              <a:t>beam.</a:t>
            </a:r>
          </a:p>
        </p:txBody>
      </p:sp>
      <p:grpSp>
        <p:nvGrpSpPr>
          <p:cNvPr id="3" name="object 3"/>
          <p:cNvGrpSpPr/>
          <p:nvPr/>
        </p:nvGrpSpPr>
        <p:grpSpPr>
          <a:xfrm>
            <a:off x="4606708" y="2835376"/>
            <a:ext cx="2858659" cy="607060"/>
            <a:chOff x="4606290" y="2835376"/>
            <a:chExt cx="2859405" cy="607060"/>
          </a:xfrm>
        </p:grpSpPr>
        <p:pic>
          <p:nvPicPr>
            <p:cNvPr id="4" name="object 4"/>
            <p:cNvPicPr/>
            <p:nvPr/>
          </p:nvPicPr>
          <p:blipFill>
            <a:blip r:embed="rId2" cstate="print"/>
            <a:stretch>
              <a:fillRect/>
            </a:stretch>
          </p:blipFill>
          <p:spPr>
            <a:xfrm>
              <a:off x="4836414" y="3053351"/>
              <a:ext cx="2628899" cy="92692"/>
            </a:xfrm>
            <a:prstGeom prst="rect">
              <a:avLst/>
            </a:prstGeom>
          </p:spPr>
        </p:pic>
        <p:sp>
          <p:nvSpPr>
            <p:cNvPr id="5" name="object 5"/>
            <p:cNvSpPr/>
            <p:nvPr/>
          </p:nvSpPr>
          <p:spPr>
            <a:xfrm>
              <a:off x="4886325" y="3078098"/>
              <a:ext cx="2536190" cy="0"/>
            </a:xfrm>
            <a:custGeom>
              <a:avLst/>
              <a:gdLst/>
              <a:ahLst/>
              <a:cxnLst/>
              <a:rect l="l" t="t" r="r" b="b"/>
              <a:pathLst>
                <a:path w="2536190">
                  <a:moveTo>
                    <a:pt x="0" y="0"/>
                  </a:moveTo>
                  <a:lnTo>
                    <a:pt x="2535808" y="0"/>
                  </a:lnTo>
                </a:path>
              </a:pathLst>
            </a:custGeom>
            <a:ln w="22098">
              <a:solidFill>
                <a:srgbClr val="000000"/>
              </a:solidFill>
            </a:ln>
          </p:spPr>
          <p:txBody>
            <a:bodyPr wrap="square" lIns="0" tIns="0" rIns="0" bIns="0" rtlCol="0"/>
            <a:lstStyle/>
            <a:p>
              <a:endParaRPr kern="0">
                <a:solidFill>
                  <a:sysClr val="windowText" lastClr="000000"/>
                </a:solidFill>
              </a:endParaRPr>
            </a:p>
          </p:txBody>
        </p:sp>
        <p:pic>
          <p:nvPicPr>
            <p:cNvPr id="6" name="object 6"/>
            <p:cNvPicPr/>
            <p:nvPr/>
          </p:nvPicPr>
          <p:blipFill>
            <a:blip r:embed="rId3" cstate="print"/>
            <a:stretch>
              <a:fillRect/>
            </a:stretch>
          </p:blipFill>
          <p:spPr>
            <a:xfrm>
              <a:off x="4815840" y="2835376"/>
              <a:ext cx="92692" cy="498373"/>
            </a:xfrm>
            <a:prstGeom prst="rect">
              <a:avLst/>
            </a:prstGeom>
          </p:spPr>
        </p:pic>
        <p:sp>
          <p:nvSpPr>
            <p:cNvPr id="7" name="object 7"/>
            <p:cNvSpPr/>
            <p:nvPr/>
          </p:nvSpPr>
          <p:spPr>
            <a:xfrm>
              <a:off x="4865751" y="2860166"/>
              <a:ext cx="0" cy="405130"/>
            </a:xfrm>
            <a:custGeom>
              <a:avLst/>
              <a:gdLst/>
              <a:ahLst/>
              <a:cxnLst/>
              <a:rect l="l" t="t" r="r" b="b"/>
              <a:pathLst>
                <a:path h="405129">
                  <a:moveTo>
                    <a:pt x="0" y="0"/>
                  </a:moveTo>
                  <a:lnTo>
                    <a:pt x="0" y="404749"/>
                  </a:lnTo>
                </a:path>
              </a:pathLst>
            </a:custGeom>
            <a:ln w="22098">
              <a:solidFill>
                <a:srgbClr val="000000"/>
              </a:solidFill>
            </a:ln>
          </p:spPr>
          <p:txBody>
            <a:bodyPr wrap="square" lIns="0" tIns="0" rIns="0" bIns="0" rtlCol="0"/>
            <a:lstStyle/>
            <a:p>
              <a:endParaRPr kern="0">
                <a:solidFill>
                  <a:sysClr val="windowText" lastClr="000000"/>
                </a:solidFill>
              </a:endParaRPr>
            </a:p>
          </p:txBody>
        </p:sp>
        <p:pic>
          <p:nvPicPr>
            <p:cNvPr id="8" name="object 8"/>
            <p:cNvPicPr/>
            <p:nvPr/>
          </p:nvPicPr>
          <p:blipFill>
            <a:blip r:embed="rId4" cstate="print"/>
            <a:stretch>
              <a:fillRect/>
            </a:stretch>
          </p:blipFill>
          <p:spPr>
            <a:xfrm>
              <a:off x="4606290" y="2835376"/>
              <a:ext cx="302640" cy="201828"/>
            </a:xfrm>
            <a:prstGeom prst="rect">
              <a:avLst/>
            </a:prstGeom>
          </p:spPr>
        </p:pic>
        <p:sp>
          <p:nvSpPr>
            <p:cNvPr id="9" name="object 9"/>
            <p:cNvSpPr/>
            <p:nvPr/>
          </p:nvSpPr>
          <p:spPr>
            <a:xfrm>
              <a:off x="4656201" y="2860166"/>
              <a:ext cx="209550" cy="108585"/>
            </a:xfrm>
            <a:custGeom>
              <a:avLst/>
              <a:gdLst/>
              <a:ahLst/>
              <a:cxnLst/>
              <a:rect l="l" t="t" r="r" b="b"/>
              <a:pathLst>
                <a:path w="209550" h="108585">
                  <a:moveTo>
                    <a:pt x="209550" y="0"/>
                  </a:moveTo>
                  <a:lnTo>
                    <a:pt x="0" y="108585"/>
                  </a:lnTo>
                </a:path>
              </a:pathLst>
            </a:custGeom>
            <a:ln w="22098">
              <a:solidFill>
                <a:srgbClr val="000000"/>
              </a:solidFill>
            </a:ln>
          </p:spPr>
          <p:txBody>
            <a:bodyPr wrap="square" lIns="0" tIns="0" rIns="0" bIns="0" rtlCol="0"/>
            <a:lstStyle/>
            <a:p>
              <a:endParaRPr kern="0">
                <a:solidFill>
                  <a:sysClr val="windowText" lastClr="000000"/>
                </a:solidFill>
              </a:endParaRPr>
            </a:p>
          </p:txBody>
        </p:sp>
        <p:pic>
          <p:nvPicPr>
            <p:cNvPr id="10" name="object 10"/>
            <p:cNvPicPr/>
            <p:nvPr/>
          </p:nvPicPr>
          <p:blipFill>
            <a:blip r:embed="rId4" cstate="print"/>
            <a:stretch>
              <a:fillRect/>
            </a:stretch>
          </p:blipFill>
          <p:spPr>
            <a:xfrm>
              <a:off x="4606290" y="3239998"/>
              <a:ext cx="302640" cy="201828"/>
            </a:xfrm>
            <a:prstGeom prst="rect">
              <a:avLst/>
            </a:prstGeom>
          </p:spPr>
        </p:pic>
        <p:sp>
          <p:nvSpPr>
            <p:cNvPr id="11" name="object 11"/>
            <p:cNvSpPr/>
            <p:nvPr/>
          </p:nvSpPr>
          <p:spPr>
            <a:xfrm>
              <a:off x="4656201" y="3264788"/>
              <a:ext cx="209550" cy="108585"/>
            </a:xfrm>
            <a:custGeom>
              <a:avLst/>
              <a:gdLst/>
              <a:ahLst/>
              <a:cxnLst/>
              <a:rect l="l" t="t" r="r" b="b"/>
              <a:pathLst>
                <a:path w="209550" h="108585">
                  <a:moveTo>
                    <a:pt x="209550" y="0"/>
                  </a:moveTo>
                  <a:lnTo>
                    <a:pt x="0" y="108585"/>
                  </a:lnTo>
                </a:path>
              </a:pathLst>
            </a:custGeom>
            <a:ln w="22098">
              <a:solidFill>
                <a:srgbClr val="000000"/>
              </a:solidFill>
            </a:ln>
          </p:spPr>
          <p:txBody>
            <a:bodyPr wrap="square" lIns="0" tIns="0" rIns="0" bIns="0" rtlCol="0"/>
            <a:lstStyle/>
            <a:p>
              <a:endParaRPr kern="0">
                <a:solidFill>
                  <a:sysClr val="windowText" lastClr="000000"/>
                </a:solidFill>
              </a:endParaRPr>
            </a:p>
          </p:txBody>
        </p:sp>
        <p:pic>
          <p:nvPicPr>
            <p:cNvPr id="12" name="object 12"/>
            <p:cNvPicPr/>
            <p:nvPr/>
          </p:nvPicPr>
          <p:blipFill>
            <a:blip r:embed="rId4" cstate="print"/>
            <a:stretch>
              <a:fillRect/>
            </a:stretch>
          </p:blipFill>
          <p:spPr>
            <a:xfrm>
              <a:off x="4606290" y="3038068"/>
              <a:ext cx="302640" cy="201828"/>
            </a:xfrm>
            <a:prstGeom prst="rect">
              <a:avLst/>
            </a:prstGeom>
          </p:spPr>
        </p:pic>
        <p:sp>
          <p:nvSpPr>
            <p:cNvPr id="13" name="object 13"/>
            <p:cNvSpPr/>
            <p:nvPr/>
          </p:nvSpPr>
          <p:spPr>
            <a:xfrm>
              <a:off x="4656201" y="3062858"/>
              <a:ext cx="209550" cy="108585"/>
            </a:xfrm>
            <a:custGeom>
              <a:avLst/>
              <a:gdLst/>
              <a:ahLst/>
              <a:cxnLst/>
              <a:rect l="l" t="t" r="r" b="b"/>
              <a:pathLst>
                <a:path w="209550" h="108585">
                  <a:moveTo>
                    <a:pt x="209550" y="0"/>
                  </a:moveTo>
                  <a:lnTo>
                    <a:pt x="0" y="108585"/>
                  </a:lnTo>
                </a:path>
              </a:pathLst>
            </a:custGeom>
            <a:ln w="22098">
              <a:solidFill>
                <a:srgbClr val="000000"/>
              </a:solidFill>
            </a:ln>
          </p:spPr>
          <p:txBody>
            <a:bodyPr wrap="square" lIns="0" tIns="0" rIns="0" bIns="0" rtlCol="0"/>
            <a:lstStyle/>
            <a:p>
              <a:endParaRPr kern="0">
                <a:solidFill>
                  <a:sysClr val="windowText" lastClr="000000"/>
                </a:solidFill>
              </a:endParaRPr>
            </a:p>
          </p:txBody>
        </p:sp>
      </p:grpSp>
      <p:sp>
        <p:nvSpPr>
          <p:cNvPr id="14" name="object 14"/>
          <p:cNvSpPr txBox="1"/>
          <p:nvPr/>
        </p:nvSpPr>
        <p:spPr>
          <a:xfrm>
            <a:off x="4778850" y="3098062"/>
            <a:ext cx="1601688" cy="289823"/>
          </a:xfrm>
          <a:prstGeom prst="rect">
            <a:avLst/>
          </a:prstGeom>
        </p:spPr>
        <p:txBody>
          <a:bodyPr vert="horz" wrap="square" lIns="0" tIns="12700" rIns="0" bIns="0" rtlCol="0">
            <a:spAutoFit/>
          </a:bodyPr>
          <a:lstStyle/>
          <a:p>
            <a:pPr marL="25400">
              <a:spcBef>
                <a:spcPts val="100"/>
              </a:spcBef>
              <a:tabLst>
                <a:tab pos="1364615" algn="l"/>
              </a:tabLst>
            </a:pPr>
            <a:r>
              <a:rPr sz="2700" kern="0" spc="-75" baseline="-49382" dirty="0">
                <a:solidFill>
                  <a:sysClr val="windowText" lastClr="000000"/>
                </a:solidFill>
                <a:latin typeface="Times New Roman"/>
                <a:cs typeface="Times New Roman"/>
              </a:rPr>
              <a:t>A</a:t>
            </a:r>
            <a:r>
              <a:rPr sz="2700" kern="0" baseline="-49382" dirty="0">
                <a:solidFill>
                  <a:sysClr val="windowText" lastClr="000000"/>
                </a:solidFill>
                <a:latin typeface="Times New Roman"/>
                <a:cs typeface="Times New Roman"/>
              </a:rPr>
              <a:t>	</a:t>
            </a:r>
            <a:r>
              <a:rPr sz="2700" kern="0" spc="44" baseline="-20061" dirty="0">
                <a:solidFill>
                  <a:sysClr val="windowText" lastClr="000000"/>
                </a:solidFill>
                <a:latin typeface="Cambria Math"/>
                <a:cs typeface="Cambria Math"/>
              </a:rPr>
              <a:t>6</a:t>
            </a:r>
            <a:r>
              <a:rPr sz="1300" kern="0" spc="30" dirty="0">
                <a:solidFill>
                  <a:sysClr val="windowText" lastClr="000000"/>
                </a:solidFill>
                <a:latin typeface="Cambria Math"/>
                <a:cs typeface="Cambria Math"/>
              </a:rPr>
              <a:t>′</a:t>
            </a:r>
            <a:endParaRPr sz="1300" kern="0">
              <a:solidFill>
                <a:sysClr val="windowText" lastClr="000000"/>
              </a:solidFill>
              <a:latin typeface="Cambria Math"/>
              <a:cs typeface="Cambria Math"/>
            </a:endParaRPr>
          </a:p>
        </p:txBody>
      </p:sp>
      <p:sp>
        <p:nvSpPr>
          <p:cNvPr id="15" name="object 15"/>
          <p:cNvSpPr txBox="1"/>
          <p:nvPr/>
        </p:nvSpPr>
        <p:spPr>
          <a:xfrm>
            <a:off x="7024382" y="1957856"/>
            <a:ext cx="759262" cy="319959"/>
          </a:xfrm>
          <a:prstGeom prst="rect">
            <a:avLst/>
          </a:prstGeom>
        </p:spPr>
        <p:txBody>
          <a:bodyPr vert="horz" wrap="square" lIns="0" tIns="12065" rIns="0" bIns="0" rtlCol="0">
            <a:spAutoFit/>
          </a:bodyPr>
          <a:lstStyle/>
          <a:p>
            <a:pPr marL="12700">
              <a:spcBef>
                <a:spcPts val="95"/>
              </a:spcBef>
            </a:pPr>
            <a:r>
              <a:rPr sz="2000" kern="0" dirty="0">
                <a:solidFill>
                  <a:sysClr val="windowText" lastClr="000000"/>
                </a:solidFill>
                <a:latin typeface="Times New Roman"/>
                <a:cs typeface="Times New Roman"/>
              </a:rPr>
              <a:t>10</a:t>
            </a:r>
            <a:r>
              <a:rPr sz="2000" kern="0" spc="-20" dirty="0">
                <a:solidFill>
                  <a:sysClr val="windowText" lastClr="000000"/>
                </a:solidFill>
                <a:latin typeface="Times New Roman"/>
                <a:cs typeface="Times New Roman"/>
              </a:rPr>
              <a:t> </a:t>
            </a:r>
            <a:r>
              <a:rPr sz="2000" kern="0" spc="-10" dirty="0">
                <a:solidFill>
                  <a:sysClr val="windowText" lastClr="000000"/>
                </a:solidFill>
                <a:latin typeface="Times New Roman"/>
                <a:cs typeface="Times New Roman"/>
              </a:rPr>
              <a:t>k/ft.</a:t>
            </a:r>
            <a:endParaRPr sz="2000" kern="0" dirty="0">
              <a:solidFill>
                <a:sysClr val="windowText" lastClr="000000"/>
              </a:solidFill>
              <a:latin typeface="Times New Roman"/>
              <a:cs typeface="Times New Roman"/>
            </a:endParaRPr>
          </a:p>
        </p:txBody>
      </p:sp>
      <p:grpSp>
        <p:nvGrpSpPr>
          <p:cNvPr id="16" name="object 16"/>
          <p:cNvGrpSpPr/>
          <p:nvPr/>
        </p:nvGrpSpPr>
        <p:grpSpPr>
          <a:xfrm>
            <a:off x="4821509" y="2356901"/>
            <a:ext cx="2705030" cy="846455"/>
            <a:chOff x="4821173" y="2356853"/>
            <a:chExt cx="2705735" cy="846455"/>
          </a:xfrm>
        </p:grpSpPr>
        <p:pic>
          <p:nvPicPr>
            <p:cNvPr id="17" name="object 17"/>
            <p:cNvPicPr/>
            <p:nvPr/>
          </p:nvPicPr>
          <p:blipFill>
            <a:blip r:embed="rId5" cstate="print"/>
            <a:stretch>
              <a:fillRect/>
            </a:stretch>
          </p:blipFill>
          <p:spPr>
            <a:xfrm>
              <a:off x="4827269" y="3043445"/>
              <a:ext cx="2620518" cy="92692"/>
            </a:xfrm>
            <a:prstGeom prst="rect">
              <a:avLst/>
            </a:prstGeom>
          </p:spPr>
        </p:pic>
        <p:sp>
          <p:nvSpPr>
            <p:cNvPr id="18" name="object 18"/>
            <p:cNvSpPr/>
            <p:nvPr/>
          </p:nvSpPr>
          <p:spPr>
            <a:xfrm>
              <a:off x="4877180" y="3068192"/>
              <a:ext cx="2527935" cy="0"/>
            </a:xfrm>
            <a:custGeom>
              <a:avLst/>
              <a:gdLst/>
              <a:ahLst/>
              <a:cxnLst/>
              <a:rect l="l" t="t" r="r" b="b"/>
              <a:pathLst>
                <a:path w="2527934">
                  <a:moveTo>
                    <a:pt x="0" y="0"/>
                  </a:moveTo>
                  <a:lnTo>
                    <a:pt x="2527554" y="0"/>
                  </a:lnTo>
                </a:path>
              </a:pathLst>
            </a:custGeom>
            <a:ln w="22098">
              <a:solidFill>
                <a:srgbClr val="000000"/>
              </a:solidFill>
            </a:ln>
          </p:spPr>
          <p:txBody>
            <a:bodyPr wrap="square" lIns="0" tIns="0" rIns="0" bIns="0" rtlCol="0"/>
            <a:lstStyle/>
            <a:p>
              <a:endParaRPr kern="0">
                <a:solidFill>
                  <a:sysClr val="windowText" lastClr="000000"/>
                </a:solidFill>
              </a:endParaRPr>
            </a:p>
          </p:txBody>
        </p:sp>
        <p:pic>
          <p:nvPicPr>
            <p:cNvPr id="19" name="object 19"/>
            <p:cNvPicPr/>
            <p:nvPr/>
          </p:nvPicPr>
          <p:blipFill>
            <a:blip r:embed="rId6" cstate="print"/>
            <a:stretch>
              <a:fillRect/>
            </a:stretch>
          </p:blipFill>
          <p:spPr>
            <a:xfrm>
              <a:off x="4821173" y="2356853"/>
              <a:ext cx="2626614" cy="787158"/>
            </a:xfrm>
            <a:prstGeom prst="rect">
              <a:avLst/>
            </a:prstGeom>
          </p:spPr>
        </p:pic>
        <p:sp>
          <p:nvSpPr>
            <p:cNvPr id="20" name="object 20"/>
            <p:cNvSpPr/>
            <p:nvPr/>
          </p:nvSpPr>
          <p:spPr>
            <a:xfrm>
              <a:off x="4871084" y="2381630"/>
              <a:ext cx="2533650" cy="694055"/>
            </a:xfrm>
            <a:custGeom>
              <a:avLst/>
              <a:gdLst/>
              <a:ahLst/>
              <a:cxnLst/>
              <a:rect l="l" t="t" r="r" b="b"/>
              <a:pathLst>
                <a:path w="2533650" h="694055">
                  <a:moveTo>
                    <a:pt x="0" y="693801"/>
                  </a:moveTo>
                  <a:lnTo>
                    <a:pt x="2533522" y="0"/>
                  </a:lnTo>
                </a:path>
              </a:pathLst>
            </a:custGeom>
            <a:ln w="22097">
              <a:solidFill>
                <a:srgbClr val="000000"/>
              </a:solidFill>
            </a:ln>
          </p:spPr>
          <p:txBody>
            <a:bodyPr wrap="square" lIns="0" tIns="0" rIns="0" bIns="0" rtlCol="0"/>
            <a:lstStyle/>
            <a:p>
              <a:endParaRPr kern="0">
                <a:solidFill>
                  <a:sysClr val="windowText" lastClr="000000"/>
                </a:solidFill>
              </a:endParaRPr>
            </a:p>
          </p:txBody>
        </p:sp>
        <p:pic>
          <p:nvPicPr>
            <p:cNvPr id="21" name="object 21"/>
            <p:cNvPicPr/>
            <p:nvPr/>
          </p:nvPicPr>
          <p:blipFill>
            <a:blip r:embed="rId7" cstate="print"/>
            <a:stretch>
              <a:fillRect/>
            </a:stretch>
          </p:blipFill>
          <p:spPr>
            <a:xfrm>
              <a:off x="5125211" y="2939795"/>
              <a:ext cx="224091" cy="253746"/>
            </a:xfrm>
            <a:prstGeom prst="rect">
              <a:avLst/>
            </a:prstGeom>
          </p:spPr>
        </p:pic>
        <p:pic>
          <p:nvPicPr>
            <p:cNvPr id="22" name="object 22"/>
            <p:cNvPicPr/>
            <p:nvPr/>
          </p:nvPicPr>
          <p:blipFill>
            <a:blip r:embed="rId8" cstate="print"/>
            <a:stretch>
              <a:fillRect/>
            </a:stretch>
          </p:blipFill>
          <p:spPr>
            <a:xfrm>
              <a:off x="5202554" y="2953511"/>
              <a:ext cx="76200" cy="106045"/>
            </a:xfrm>
            <a:prstGeom prst="rect">
              <a:avLst/>
            </a:prstGeom>
          </p:spPr>
        </p:pic>
        <p:pic>
          <p:nvPicPr>
            <p:cNvPr id="23" name="object 23"/>
            <p:cNvPicPr/>
            <p:nvPr/>
          </p:nvPicPr>
          <p:blipFill>
            <a:blip r:embed="rId9" cstate="print"/>
            <a:stretch>
              <a:fillRect/>
            </a:stretch>
          </p:blipFill>
          <p:spPr>
            <a:xfrm>
              <a:off x="5489447" y="2846870"/>
              <a:ext cx="224091" cy="345274"/>
            </a:xfrm>
            <a:prstGeom prst="rect">
              <a:avLst/>
            </a:prstGeom>
          </p:spPr>
        </p:pic>
        <p:pic>
          <p:nvPicPr>
            <p:cNvPr id="24" name="object 24"/>
            <p:cNvPicPr/>
            <p:nvPr/>
          </p:nvPicPr>
          <p:blipFill>
            <a:blip r:embed="rId10" cstate="print"/>
            <a:stretch>
              <a:fillRect/>
            </a:stretch>
          </p:blipFill>
          <p:spPr>
            <a:xfrm>
              <a:off x="5566790" y="2860547"/>
              <a:ext cx="76200" cy="197103"/>
            </a:xfrm>
            <a:prstGeom prst="rect">
              <a:avLst/>
            </a:prstGeom>
          </p:spPr>
        </p:pic>
        <p:pic>
          <p:nvPicPr>
            <p:cNvPr id="25" name="object 25"/>
            <p:cNvPicPr/>
            <p:nvPr/>
          </p:nvPicPr>
          <p:blipFill>
            <a:blip r:embed="rId11" cstate="print"/>
            <a:stretch>
              <a:fillRect/>
            </a:stretch>
          </p:blipFill>
          <p:spPr>
            <a:xfrm>
              <a:off x="5853683" y="2738666"/>
              <a:ext cx="224091" cy="453478"/>
            </a:xfrm>
            <a:prstGeom prst="rect">
              <a:avLst/>
            </a:prstGeom>
          </p:spPr>
        </p:pic>
        <p:sp>
          <p:nvSpPr>
            <p:cNvPr id="26" name="object 26"/>
            <p:cNvSpPr/>
            <p:nvPr/>
          </p:nvSpPr>
          <p:spPr>
            <a:xfrm>
              <a:off x="5931026" y="2752343"/>
              <a:ext cx="76200" cy="305435"/>
            </a:xfrm>
            <a:custGeom>
              <a:avLst/>
              <a:gdLst/>
              <a:ahLst/>
              <a:cxnLst/>
              <a:rect l="l" t="t" r="r" b="b"/>
              <a:pathLst>
                <a:path w="76200" h="305435">
                  <a:moveTo>
                    <a:pt x="27050" y="229234"/>
                  </a:moveTo>
                  <a:lnTo>
                    <a:pt x="0" y="229234"/>
                  </a:lnTo>
                  <a:lnTo>
                    <a:pt x="38100" y="305434"/>
                  </a:lnTo>
                  <a:lnTo>
                    <a:pt x="64325" y="252983"/>
                  </a:lnTo>
                  <a:lnTo>
                    <a:pt x="32003" y="252983"/>
                  </a:lnTo>
                  <a:lnTo>
                    <a:pt x="27050" y="248030"/>
                  </a:lnTo>
                  <a:lnTo>
                    <a:pt x="27050" y="229234"/>
                  </a:lnTo>
                  <a:close/>
                </a:path>
                <a:path w="76200" h="305435">
                  <a:moveTo>
                    <a:pt x="44196" y="0"/>
                  </a:moveTo>
                  <a:lnTo>
                    <a:pt x="32003" y="0"/>
                  </a:lnTo>
                  <a:lnTo>
                    <a:pt x="27050" y="4952"/>
                  </a:lnTo>
                  <a:lnTo>
                    <a:pt x="27050" y="248030"/>
                  </a:lnTo>
                  <a:lnTo>
                    <a:pt x="32003" y="252983"/>
                  </a:lnTo>
                  <a:lnTo>
                    <a:pt x="44196" y="252983"/>
                  </a:lnTo>
                  <a:lnTo>
                    <a:pt x="49149" y="248030"/>
                  </a:lnTo>
                  <a:lnTo>
                    <a:pt x="49149" y="4952"/>
                  </a:lnTo>
                  <a:lnTo>
                    <a:pt x="44196" y="0"/>
                  </a:lnTo>
                  <a:close/>
                </a:path>
                <a:path w="76200" h="305435">
                  <a:moveTo>
                    <a:pt x="76200" y="229234"/>
                  </a:moveTo>
                  <a:lnTo>
                    <a:pt x="49149" y="229234"/>
                  </a:lnTo>
                  <a:lnTo>
                    <a:pt x="49149" y="248030"/>
                  </a:lnTo>
                  <a:lnTo>
                    <a:pt x="44196" y="252983"/>
                  </a:lnTo>
                  <a:lnTo>
                    <a:pt x="64325" y="252983"/>
                  </a:lnTo>
                  <a:lnTo>
                    <a:pt x="76200" y="229234"/>
                  </a:lnTo>
                  <a:close/>
                </a:path>
              </a:pathLst>
            </a:custGeom>
            <a:solidFill>
              <a:srgbClr val="000000"/>
            </a:solidFill>
          </p:spPr>
          <p:txBody>
            <a:bodyPr wrap="square" lIns="0" tIns="0" rIns="0" bIns="0" rtlCol="0"/>
            <a:lstStyle/>
            <a:p>
              <a:endParaRPr kern="0">
                <a:solidFill>
                  <a:sysClr val="windowText" lastClr="000000"/>
                </a:solidFill>
              </a:endParaRPr>
            </a:p>
          </p:txBody>
        </p:sp>
        <p:pic>
          <p:nvPicPr>
            <p:cNvPr id="27" name="object 27"/>
            <p:cNvPicPr/>
            <p:nvPr/>
          </p:nvPicPr>
          <p:blipFill>
            <a:blip r:embed="rId12" cstate="print"/>
            <a:stretch>
              <a:fillRect/>
            </a:stretch>
          </p:blipFill>
          <p:spPr>
            <a:xfrm>
              <a:off x="6217157" y="2638018"/>
              <a:ext cx="224091" cy="553237"/>
            </a:xfrm>
            <a:prstGeom prst="rect">
              <a:avLst/>
            </a:prstGeom>
          </p:spPr>
        </p:pic>
        <p:sp>
          <p:nvSpPr>
            <p:cNvPr id="28" name="object 28"/>
            <p:cNvSpPr/>
            <p:nvPr/>
          </p:nvSpPr>
          <p:spPr>
            <a:xfrm>
              <a:off x="6294500" y="2651759"/>
              <a:ext cx="76200" cy="405765"/>
            </a:xfrm>
            <a:custGeom>
              <a:avLst/>
              <a:gdLst/>
              <a:ahLst/>
              <a:cxnLst/>
              <a:rect l="l" t="t" r="r" b="b"/>
              <a:pathLst>
                <a:path w="76200" h="405764">
                  <a:moveTo>
                    <a:pt x="27050" y="329438"/>
                  </a:moveTo>
                  <a:lnTo>
                    <a:pt x="0" y="329438"/>
                  </a:lnTo>
                  <a:lnTo>
                    <a:pt x="38100" y="405638"/>
                  </a:lnTo>
                  <a:lnTo>
                    <a:pt x="64325" y="353187"/>
                  </a:lnTo>
                  <a:lnTo>
                    <a:pt x="32003" y="353187"/>
                  </a:lnTo>
                  <a:lnTo>
                    <a:pt x="27050" y="348234"/>
                  </a:lnTo>
                  <a:lnTo>
                    <a:pt x="27050" y="329438"/>
                  </a:lnTo>
                  <a:close/>
                </a:path>
                <a:path w="76200" h="405764">
                  <a:moveTo>
                    <a:pt x="44196" y="0"/>
                  </a:moveTo>
                  <a:lnTo>
                    <a:pt x="32003" y="0"/>
                  </a:lnTo>
                  <a:lnTo>
                    <a:pt x="27050" y="4952"/>
                  </a:lnTo>
                  <a:lnTo>
                    <a:pt x="27050" y="348234"/>
                  </a:lnTo>
                  <a:lnTo>
                    <a:pt x="32003" y="353187"/>
                  </a:lnTo>
                  <a:lnTo>
                    <a:pt x="44196" y="353187"/>
                  </a:lnTo>
                  <a:lnTo>
                    <a:pt x="49149" y="348234"/>
                  </a:lnTo>
                  <a:lnTo>
                    <a:pt x="49149" y="4952"/>
                  </a:lnTo>
                  <a:lnTo>
                    <a:pt x="44196" y="0"/>
                  </a:lnTo>
                  <a:close/>
                </a:path>
                <a:path w="76200" h="405764">
                  <a:moveTo>
                    <a:pt x="76200" y="329438"/>
                  </a:moveTo>
                  <a:lnTo>
                    <a:pt x="49149" y="329438"/>
                  </a:lnTo>
                  <a:lnTo>
                    <a:pt x="49149" y="348234"/>
                  </a:lnTo>
                  <a:lnTo>
                    <a:pt x="44196" y="353187"/>
                  </a:lnTo>
                  <a:lnTo>
                    <a:pt x="64325" y="353187"/>
                  </a:lnTo>
                  <a:lnTo>
                    <a:pt x="76200" y="329438"/>
                  </a:lnTo>
                  <a:close/>
                </a:path>
              </a:pathLst>
            </a:custGeom>
            <a:solidFill>
              <a:srgbClr val="000000"/>
            </a:solidFill>
          </p:spPr>
          <p:txBody>
            <a:bodyPr wrap="square" lIns="0" tIns="0" rIns="0" bIns="0" rtlCol="0"/>
            <a:lstStyle/>
            <a:p>
              <a:endParaRPr kern="0">
                <a:solidFill>
                  <a:sysClr val="windowText" lastClr="000000"/>
                </a:solidFill>
              </a:endParaRPr>
            </a:p>
          </p:txBody>
        </p:sp>
        <p:pic>
          <p:nvPicPr>
            <p:cNvPr id="29" name="object 29"/>
            <p:cNvPicPr/>
            <p:nvPr/>
          </p:nvPicPr>
          <p:blipFill>
            <a:blip r:embed="rId13" cstate="print"/>
            <a:stretch>
              <a:fillRect/>
            </a:stretch>
          </p:blipFill>
          <p:spPr>
            <a:xfrm>
              <a:off x="6582155" y="2545130"/>
              <a:ext cx="224091" cy="657682"/>
            </a:xfrm>
            <a:prstGeom prst="rect">
              <a:avLst/>
            </a:prstGeom>
          </p:spPr>
        </p:pic>
        <p:sp>
          <p:nvSpPr>
            <p:cNvPr id="30" name="object 30"/>
            <p:cNvSpPr/>
            <p:nvPr/>
          </p:nvSpPr>
          <p:spPr>
            <a:xfrm>
              <a:off x="6659498" y="2558795"/>
              <a:ext cx="76200" cy="509905"/>
            </a:xfrm>
            <a:custGeom>
              <a:avLst/>
              <a:gdLst/>
              <a:ahLst/>
              <a:cxnLst/>
              <a:rect l="l" t="t" r="r" b="b"/>
              <a:pathLst>
                <a:path w="76200" h="509905">
                  <a:moveTo>
                    <a:pt x="27050" y="433577"/>
                  </a:moveTo>
                  <a:lnTo>
                    <a:pt x="0" y="433577"/>
                  </a:lnTo>
                  <a:lnTo>
                    <a:pt x="38100" y="509777"/>
                  </a:lnTo>
                  <a:lnTo>
                    <a:pt x="64325" y="457326"/>
                  </a:lnTo>
                  <a:lnTo>
                    <a:pt x="32003" y="457326"/>
                  </a:lnTo>
                  <a:lnTo>
                    <a:pt x="27050" y="452374"/>
                  </a:lnTo>
                  <a:lnTo>
                    <a:pt x="27050" y="433577"/>
                  </a:lnTo>
                  <a:close/>
                </a:path>
                <a:path w="76200" h="509905">
                  <a:moveTo>
                    <a:pt x="44196" y="0"/>
                  </a:moveTo>
                  <a:lnTo>
                    <a:pt x="32003" y="0"/>
                  </a:lnTo>
                  <a:lnTo>
                    <a:pt x="27050" y="4952"/>
                  </a:lnTo>
                  <a:lnTo>
                    <a:pt x="27050" y="452374"/>
                  </a:lnTo>
                  <a:lnTo>
                    <a:pt x="32003" y="457326"/>
                  </a:lnTo>
                  <a:lnTo>
                    <a:pt x="44196" y="457326"/>
                  </a:lnTo>
                  <a:lnTo>
                    <a:pt x="49149" y="452374"/>
                  </a:lnTo>
                  <a:lnTo>
                    <a:pt x="49149" y="4952"/>
                  </a:lnTo>
                  <a:lnTo>
                    <a:pt x="44196" y="0"/>
                  </a:lnTo>
                  <a:close/>
                </a:path>
                <a:path w="76200" h="509905">
                  <a:moveTo>
                    <a:pt x="76200" y="433577"/>
                  </a:moveTo>
                  <a:lnTo>
                    <a:pt x="49149" y="433577"/>
                  </a:lnTo>
                  <a:lnTo>
                    <a:pt x="49149" y="452374"/>
                  </a:lnTo>
                  <a:lnTo>
                    <a:pt x="44196" y="457326"/>
                  </a:lnTo>
                  <a:lnTo>
                    <a:pt x="64325" y="457326"/>
                  </a:lnTo>
                  <a:lnTo>
                    <a:pt x="76200" y="433577"/>
                  </a:lnTo>
                  <a:close/>
                </a:path>
              </a:pathLst>
            </a:custGeom>
            <a:solidFill>
              <a:srgbClr val="000000"/>
            </a:solidFill>
          </p:spPr>
          <p:txBody>
            <a:bodyPr wrap="square" lIns="0" tIns="0" rIns="0" bIns="0" rtlCol="0"/>
            <a:lstStyle/>
            <a:p>
              <a:endParaRPr kern="0">
                <a:solidFill>
                  <a:sysClr val="windowText" lastClr="000000"/>
                </a:solidFill>
              </a:endParaRPr>
            </a:p>
          </p:txBody>
        </p:sp>
        <p:pic>
          <p:nvPicPr>
            <p:cNvPr id="31" name="object 31"/>
            <p:cNvPicPr/>
            <p:nvPr/>
          </p:nvPicPr>
          <p:blipFill>
            <a:blip r:embed="rId14" cstate="print"/>
            <a:stretch>
              <a:fillRect/>
            </a:stretch>
          </p:blipFill>
          <p:spPr>
            <a:xfrm>
              <a:off x="6945629" y="2443733"/>
              <a:ext cx="224091" cy="747522"/>
            </a:xfrm>
            <a:prstGeom prst="rect">
              <a:avLst/>
            </a:prstGeom>
          </p:spPr>
        </p:pic>
        <p:sp>
          <p:nvSpPr>
            <p:cNvPr id="32" name="object 32"/>
            <p:cNvSpPr/>
            <p:nvPr/>
          </p:nvSpPr>
          <p:spPr>
            <a:xfrm>
              <a:off x="7022972" y="2457449"/>
              <a:ext cx="76200" cy="600075"/>
            </a:xfrm>
            <a:custGeom>
              <a:avLst/>
              <a:gdLst/>
              <a:ahLst/>
              <a:cxnLst/>
              <a:rect l="l" t="t" r="r" b="b"/>
              <a:pathLst>
                <a:path w="76200" h="600075">
                  <a:moveTo>
                    <a:pt x="27050" y="523748"/>
                  </a:moveTo>
                  <a:lnTo>
                    <a:pt x="0" y="523748"/>
                  </a:lnTo>
                  <a:lnTo>
                    <a:pt x="38100" y="599948"/>
                  </a:lnTo>
                  <a:lnTo>
                    <a:pt x="64325" y="547497"/>
                  </a:lnTo>
                  <a:lnTo>
                    <a:pt x="32003" y="547497"/>
                  </a:lnTo>
                  <a:lnTo>
                    <a:pt x="27050" y="542544"/>
                  </a:lnTo>
                  <a:lnTo>
                    <a:pt x="27050" y="523748"/>
                  </a:lnTo>
                  <a:close/>
                </a:path>
                <a:path w="76200" h="600075">
                  <a:moveTo>
                    <a:pt x="44196" y="0"/>
                  </a:moveTo>
                  <a:lnTo>
                    <a:pt x="32003" y="0"/>
                  </a:lnTo>
                  <a:lnTo>
                    <a:pt x="27050" y="4952"/>
                  </a:lnTo>
                  <a:lnTo>
                    <a:pt x="27050" y="542544"/>
                  </a:lnTo>
                  <a:lnTo>
                    <a:pt x="32003" y="547497"/>
                  </a:lnTo>
                  <a:lnTo>
                    <a:pt x="44196" y="547497"/>
                  </a:lnTo>
                  <a:lnTo>
                    <a:pt x="49149" y="542544"/>
                  </a:lnTo>
                  <a:lnTo>
                    <a:pt x="49149" y="4952"/>
                  </a:lnTo>
                  <a:lnTo>
                    <a:pt x="44196" y="0"/>
                  </a:lnTo>
                  <a:close/>
                </a:path>
                <a:path w="76200" h="600075">
                  <a:moveTo>
                    <a:pt x="76200" y="523748"/>
                  </a:moveTo>
                  <a:lnTo>
                    <a:pt x="49149" y="523748"/>
                  </a:lnTo>
                  <a:lnTo>
                    <a:pt x="49149" y="542544"/>
                  </a:lnTo>
                  <a:lnTo>
                    <a:pt x="44196" y="547497"/>
                  </a:lnTo>
                  <a:lnTo>
                    <a:pt x="64325" y="547497"/>
                  </a:lnTo>
                  <a:lnTo>
                    <a:pt x="76200" y="523748"/>
                  </a:lnTo>
                  <a:close/>
                </a:path>
              </a:pathLst>
            </a:custGeom>
            <a:solidFill>
              <a:srgbClr val="000000"/>
            </a:solidFill>
          </p:spPr>
          <p:txBody>
            <a:bodyPr wrap="square" lIns="0" tIns="0" rIns="0" bIns="0" rtlCol="0"/>
            <a:lstStyle/>
            <a:p>
              <a:endParaRPr kern="0">
                <a:solidFill>
                  <a:sysClr val="windowText" lastClr="000000"/>
                </a:solidFill>
              </a:endParaRPr>
            </a:p>
          </p:txBody>
        </p:sp>
        <p:pic>
          <p:nvPicPr>
            <p:cNvPr id="33" name="object 33"/>
            <p:cNvPicPr/>
            <p:nvPr/>
          </p:nvPicPr>
          <p:blipFill>
            <a:blip r:embed="rId15" cstate="print"/>
            <a:stretch>
              <a:fillRect/>
            </a:stretch>
          </p:blipFill>
          <p:spPr>
            <a:xfrm>
              <a:off x="7302245" y="2356904"/>
              <a:ext cx="224091" cy="835113"/>
            </a:xfrm>
            <a:prstGeom prst="rect">
              <a:avLst/>
            </a:prstGeom>
          </p:spPr>
        </p:pic>
        <p:sp>
          <p:nvSpPr>
            <p:cNvPr id="34" name="object 34"/>
            <p:cNvSpPr/>
            <p:nvPr/>
          </p:nvSpPr>
          <p:spPr>
            <a:xfrm>
              <a:off x="7379588" y="2370581"/>
              <a:ext cx="76200" cy="687705"/>
            </a:xfrm>
            <a:custGeom>
              <a:avLst/>
              <a:gdLst/>
              <a:ahLst/>
              <a:cxnLst/>
              <a:rect l="l" t="t" r="r" b="b"/>
              <a:pathLst>
                <a:path w="76200" h="687705">
                  <a:moveTo>
                    <a:pt x="27050" y="611123"/>
                  </a:moveTo>
                  <a:lnTo>
                    <a:pt x="0" y="611123"/>
                  </a:lnTo>
                  <a:lnTo>
                    <a:pt x="38100" y="687323"/>
                  </a:lnTo>
                  <a:lnTo>
                    <a:pt x="64325" y="634872"/>
                  </a:lnTo>
                  <a:lnTo>
                    <a:pt x="32003" y="634872"/>
                  </a:lnTo>
                  <a:lnTo>
                    <a:pt x="27050" y="629919"/>
                  </a:lnTo>
                  <a:lnTo>
                    <a:pt x="27050" y="611123"/>
                  </a:lnTo>
                  <a:close/>
                </a:path>
                <a:path w="76200" h="687705">
                  <a:moveTo>
                    <a:pt x="44195" y="0"/>
                  </a:moveTo>
                  <a:lnTo>
                    <a:pt x="32003" y="0"/>
                  </a:lnTo>
                  <a:lnTo>
                    <a:pt x="27050" y="4952"/>
                  </a:lnTo>
                  <a:lnTo>
                    <a:pt x="27050" y="629919"/>
                  </a:lnTo>
                  <a:lnTo>
                    <a:pt x="32003" y="634872"/>
                  </a:lnTo>
                  <a:lnTo>
                    <a:pt x="44195" y="634872"/>
                  </a:lnTo>
                  <a:lnTo>
                    <a:pt x="49149" y="629919"/>
                  </a:lnTo>
                  <a:lnTo>
                    <a:pt x="49149" y="4952"/>
                  </a:lnTo>
                  <a:lnTo>
                    <a:pt x="44195" y="0"/>
                  </a:lnTo>
                  <a:close/>
                </a:path>
                <a:path w="76200" h="687705">
                  <a:moveTo>
                    <a:pt x="76200" y="611123"/>
                  </a:moveTo>
                  <a:lnTo>
                    <a:pt x="49149" y="611123"/>
                  </a:lnTo>
                  <a:lnTo>
                    <a:pt x="49149" y="629919"/>
                  </a:lnTo>
                  <a:lnTo>
                    <a:pt x="44195" y="634872"/>
                  </a:lnTo>
                  <a:lnTo>
                    <a:pt x="64325" y="634872"/>
                  </a:lnTo>
                  <a:lnTo>
                    <a:pt x="76200" y="611123"/>
                  </a:lnTo>
                  <a:close/>
                </a:path>
              </a:pathLst>
            </a:custGeom>
            <a:solidFill>
              <a:srgbClr val="000000"/>
            </a:solidFill>
          </p:spPr>
          <p:txBody>
            <a:bodyPr wrap="square" lIns="0" tIns="0" rIns="0" bIns="0" rtlCol="0"/>
            <a:lstStyle/>
            <a:p>
              <a:endParaRPr kern="0">
                <a:solidFill>
                  <a:sysClr val="windowText" lastClr="000000"/>
                </a:solidFill>
              </a:endParaRPr>
            </a:p>
          </p:txBody>
        </p:sp>
      </p:grpSp>
      <p:sp>
        <p:nvSpPr>
          <p:cNvPr id="35" name="Slide Number Placeholder 34"/>
          <p:cNvSpPr>
            <a:spLocks noGrp="1"/>
          </p:cNvSpPr>
          <p:nvPr>
            <p:ph type="sldNum" sz="quarter" idx="7"/>
          </p:nvPr>
        </p:nvSpPr>
        <p:spPr>
          <a:xfrm>
            <a:off x="8775954" y="6377984"/>
            <a:ext cx="2803430" cy="276999"/>
          </a:xfrm>
          <a:prstGeom prst="rect">
            <a:avLst/>
          </a:prstGeom>
        </p:spPr>
        <p:txBody>
          <a:bodyPr wrap="square" lIns="0" tIns="0" rIns="0" bIns="0">
            <a:spAutoFit/>
          </a:bodyPr>
          <a:lstStyle>
            <a:defPPr>
              <a:defRPr lang="en-US"/>
            </a:defPPr>
            <a:lvl1pPr marL="0" algn="r" defTabSz="914293" rtl="0" eaLnBrk="1" latinLnBrk="0" hangingPunct="1">
              <a:defRPr sz="1800" kern="1200">
                <a:solidFill>
                  <a:schemeClr val="tx1">
                    <a:tint val="75000"/>
                  </a:schemeClr>
                </a:solidFill>
                <a:latin typeface="+mn-lt"/>
                <a:ea typeface="+mn-ea"/>
                <a:cs typeface="+mn-cs"/>
              </a:defRPr>
            </a:lvl1pPr>
            <a:lvl2pPr marL="457146" algn="l" defTabSz="914293" rtl="0" eaLnBrk="1" latinLnBrk="0" hangingPunct="1">
              <a:defRPr sz="1800" kern="1200">
                <a:solidFill>
                  <a:schemeClr val="tx1"/>
                </a:solidFill>
                <a:latin typeface="+mn-lt"/>
                <a:ea typeface="+mn-ea"/>
                <a:cs typeface="+mn-cs"/>
              </a:defRPr>
            </a:lvl2pPr>
            <a:lvl3pPr marL="914293" algn="l" defTabSz="914293" rtl="0" eaLnBrk="1" latinLnBrk="0" hangingPunct="1">
              <a:defRPr sz="1800" kern="1200">
                <a:solidFill>
                  <a:schemeClr val="tx1"/>
                </a:solidFill>
                <a:latin typeface="+mn-lt"/>
                <a:ea typeface="+mn-ea"/>
                <a:cs typeface="+mn-cs"/>
              </a:defRPr>
            </a:lvl3pPr>
            <a:lvl4pPr marL="1371440" algn="l" defTabSz="914293" rtl="0" eaLnBrk="1" latinLnBrk="0" hangingPunct="1">
              <a:defRPr sz="1800" kern="1200">
                <a:solidFill>
                  <a:schemeClr val="tx1"/>
                </a:solidFill>
                <a:latin typeface="+mn-lt"/>
                <a:ea typeface="+mn-ea"/>
                <a:cs typeface="+mn-cs"/>
              </a:defRPr>
            </a:lvl4pPr>
            <a:lvl5pPr marL="1828587" algn="l" defTabSz="914293" rtl="0" eaLnBrk="1" latinLnBrk="0" hangingPunct="1">
              <a:defRPr sz="1800" kern="1200">
                <a:solidFill>
                  <a:schemeClr val="tx1"/>
                </a:solidFill>
                <a:latin typeface="+mn-lt"/>
                <a:ea typeface="+mn-ea"/>
                <a:cs typeface="+mn-cs"/>
              </a:defRPr>
            </a:lvl5pPr>
            <a:lvl6pPr marL="2285733" algn="l" defTabSz="914293" rtl="0" eaLnBrk="1" latinLnBrk="0" hangingPunct="1">
              <a:defRPr sz="1800" kern="1200">
                <a:solidFill>
                  <a:schemeClr val="tx1"/>
                </a:solidFill>
                <a:latin typeface="+mn-lt"/>
                <a:ea typeface="+mn-ea"/>
                <a:cs typeface="+mn-cs"/>
              </a:defRPr>
            </a:lvl6pPr>
            <a:lvl7pPr marL="2742880" algn="l" defTabSz="914293" rtl="0" eaLnBrk="1" latinLnBrk="0" hangingPunct="1">
              <a:defRPr sz="1800" kern="1200">
                <a:solidFill>
                  <a:schemeClr val="tx1"/>
                </a:solidFill>
                <a:latin typeface="+mn-lt"/>
                <a:ea typeface="+mn-ea"/>
                <a:cs typeface="+mn-cs"/>
              </a:defRPr>
            </a:lvl7pPr>
            <a:lvl8pPr marL="3200026" algn="l" defTabSz="914293" rtl="0" eaLnBrk="1" latinLnBrk="0" hangingPunct="1">
              <a:defRPr sz="1800" kern="1200">
                <a:solidFill>
                  <a:schemeClr val="tx1"/>
                </a:solidFill>
                <a:latin typeface="+mn-lt"/>
                <a:ea typeface="+mn-ea"/>
                <a:cs typeface="+mn-cs"/>
              </a:defRPr>
            </a:lvl8pPr>
            <a:lvl9pPr marL="3657173" algn="l" defTabSz="914293" rtl="0" eaLnBrk="1" latinLnBrk="0" hangingPunct="1">
              <a:defRPr sz="1800" kern="1200">
                <a:solidFill>
                  <a:schemeClr val="tx1"/>
                </a:solidFill>
                <a:latin typeface="+mn-lt"/>
                <a:ea typeface="+mn-ea"/>
                <a:cs typeface="+mn-cs"/>
              </a:defRPr>
            </a:lvl9pPr>
          </a:lstStyle>
          <a:p>
            <a:fld id="{B6F15528-21DE-4FAA-801E-634DDDAF4B2B}" type="slidenum">
              <a:rPr lang="en-US" smtClean="0">
                <a:solidFill>
                  <a:prstClr val="black">
                    <a:tint val="75000"/>
                  </a:prstClr>
                </a:solidFill>
              </a:rPr>
              <a:pPr/>
              <a:t>55</a:t>
            </a:fld>
            <a:endParaRPr lang="en-US">
              <a:solidFill>
                <a:prstClr val="black">
                  <a:tint val="75000"/>
                </a:prstClr>
              </a:solidFill>
            </a:endParaRPr>
          </a:p>
        </p:txBody>
      </p:sp>
    </p:spTree>
    <p:extLst>
      <p:ext uri="{BB962C8B-B14F-4D97-AF65-F5344CB8AC3E}">
        <p14:creationId xmlns:p14="http://schemas.microsoft.com/office/powerpoint/2010/main" val="283523620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53694" y="743965"/>
            <a:ext cx="1142702" cy="382156"/>
          </a:xfrm>
          <a:prstGeom prst="rect">
            <a:avLst/>
          </a:prstGeom>
        </p:spPr>
        <p:txBody>
          <a:bodyPr vert="horz" wrap="square" lIns="0" tIns="12700" rIns="0" bIns="0" rtlCol="0">
            <a:spAutoFit/>
          </a:bodyPr>
          <a:lstStyle/>
          <a:p>
            <a:pPr marL="12700">
              <a:spcBef>
                <a:spcPts val="100"/>
              </a:spcBef>
            </a:pPr>
            <a:r>
              <a:rPr sz="2400" kern="0" spc="-10" dirty="0">
                <a:solidFill>
                  <a:srgbClr val="00AF50"/>
                </a:solidFill>
                <a:latin typeface="Times New Roman"/>
                <a:cs typeface="Times New Roman"/>
              </a:rPr>
              <a:t>Solution:</a:t>
            </a:r>
            <a:endParaRPr sz="2400" kern="0">
              <a:solidFill>
                <a:sysClr val="windowText" lastClr="000000"/>
              </a:solidFill>
              <a:latin typeface="Times New Roman"/>
              <a:cs typeface="Times New Roman"/>
            </a:endParaRPr>
          </a:p>
        </p:txBody>
      </p:sp>
      <p:pic>
        <p:nvPicPr>
          <p:cNvPr id="3" name="object 3"/>
          <p:cNvPicPr/>
          <p:nvPr/>
        </p:nvPicPr>
        <p:blipFill>
          <a:blip r:embed="rId2" cstate="print"/>
          <a:stretch>
            <a:fillRect/>
          </a:stretch>
        </p:blipFill>
        <p:spPr>
          <a:xfrm>
            <a:off x="2341873" y="3557795"/>
            <a:ext cx="2628215" cy="92692"/>
          </a:xfrm>
          <a:prstGeom prst="rect">
            <a:avLst/>
          </a:prstGeom>
        </p:spPr>
      </p:pic>
      <p:grpSp>
        <p:nvGrpSpPr>
          <p:cNvPr id="4" name="object 4"/>
          <p:cNvGrpSpPr/>
          <p:nvPr/>
        </p:nvGrpSpPr>
        <p:grpSpPr>
          <a:xfrm>
            <a:off x="2291564" y="1670268"/>
            <a:ext cx="224096" cy="484505"/>
            <a:chOff x="2290572" y="1670265"/>
            <a:chExt cx="224154" cy="484505"/>
          </a:xfrm>
        </p:grpSpPr>
        <p:pic>
          <p:nvPicPr>
            <p:cNvPr id="5" name="object 5"/>
            <p:cNvPicPr/>
            <p:nvPr/>
          </p:nvPicPr>
          <p:blipFill>
            <a:blip r:embed="rId3" cstate="print"/>
            <a:stretch>
              <a:fillRect/>
            </a:stretch>
          </p:blipFill>
          <p:spPr>
            <a:xfrm>
              <a:off x="2290572" y="1670265"/>
              <a:ext cx="224091" cy="483908"/>
            </a:xfrm>
            <a:prstGeom prst="rect">
              <a:avLst/>
            </a:prstGeom>
          </p:spPr>
        </p:pic>
        <p:sp>
          <p:nvSpPr>
            <p:cNvPr id="6" name="object 6"/>
            <p:cNvSpPr/>
            <p:nvPr/>
          </p:nvSpPr>
          <p:spPr>
            <a:xfrm>
              <a:off x="2367915" y="1760600"/>
              <a:ext cx="76200" cy="335915"/>
            </a:xfrm>
            <a:custGeom>
              <a:avLst/>
              <a:gdLst/>
              <a:ahLst/>
              <a:cxnLst/>
              <a:rect l="l" t="t" r="r" b="b"/>
              <a:pathLst>
                <a:path w="76200" h="335914">
                  <a:moveTo>
                    <a:pt x="44196" y="52450"/>
                  </a:moveTo>
                  <a:lnTo>
                    <a:pt x="32004" y="52450"/>
                  </a:lnTo>
                  <a:lnTo>
                    <a:pt x="27051" y="57403"/>
                  </a:lnTo>
                  <a:lnTo>
                    <a:pt x="27051" y="330962"/>
                  </a:lnTo>
                  <a:lnTo>
                    <a:pt x="32004" y="335914"/>
                  </a:lnTo>
                  <a:lnTo>
                    <a:pt x="44196" y="335914"/>
                  </a:lnTo>
                  <a:lnTo>
                    <a:pt x="49149" y="330962"/>
                  </a:lnTo>
                  <a:lnTo>
                    <a:pt x="49149" y="57403"/>
                  </a:lnTo>
                  <a:lnTo>
                    <a:pt x="44196" y="52450"/>
                  </a:lnTo>
                  <a:close/>
                </a:path>
                <a:path w="76200" h="335914">
                  <a:moveTo>
                    <a:pt x="38100" y="0"/>
                  </a:moveTo>
                  <a:lnTo>
                    <a:pt x="0" y="76200"/>
                  </a:lnTo>
                  <a:lnTo>
                    <a:pt x="27051" y="76200"/>
                  </a:lnTo>
                  <a:lnTo>
                    <a:pt x="27051" y="57403"/>
                  </a:lnTo>
                  <a:lnTo>
                    <a:pt x="32004" y="52450"/>
                  </a:lnTo>
                  <a:lnTo>
                    <a:pt x="64325" y="52450"/>
                  </a:lnTo>
                  <a:lnTo>
                    <a:pt x="38100" y="0"/>
                  </a:lnTo>
                  <a:close/>
                </a:path>
                <a:path w="76200" h="335914">
                  <a:moveTo>
                    <a:pt x="64325" y="52450"/>
                  </a:moveTo>
                  <a:lnTo>
                    <a:pt x="44196" y="52450"/>
                  </a:lnTo>
                  <a:lnTo>
                    <a:pt x="49149" y="57403"/>
                  </a:lnTo>
                  <a:lnTo>
                    <a:pt x="49149" y="76200"/>
                  </a:lnTo>
                  <a:lnTo>
                    <a:pt x="76200" y="76200"/>
                  </a:lnTo>
                  <a:lnTo>
                    <a:pt x="64325" y="52450"/>
                  </a:lnTo>
                  <a:close/>
                </a:path>
              </a:pathLst>
            </a:custGeom>
            <a:solidFill>
              <a:srgbClr val="000000"/>
            </a:solidFill>
          </p:spPr>
          <p:txBody>
            <a:bodyPr wrap="square" lIns="0" tIns="0" rIns="0" bIns="0" rtlCol="0"/>
            <a:lstStyle/>
            <a:p>
              <a:endParaRPr kern="0">
                <a:solidFill>
                  <a:sysClr val="windowText" lastClr="000000"/>
                </a:solidFill>
              </a:endParaRPr>
            </a:p>
          </p:txBody>
        </p:sp>
      </p:grpSp>
      <p:sp>
        <p:nvSpPr>
          <p:cNvPr id="7" name="object 7"/>
          <p:cNvSpPr txBox="1"/>
          <p:nvPr/>
        </p:nvSpPr>
        <p:spPr>
          <a:xfrm>
            <a:off x="1973894" y="2068345"/>
            <a:ext cx="1046207" cy="289823"/>
          </a:xfrm>
          <a:prstGeom prst="rect">
            <a:avLst/>
          </a:prstGeom>
        </p:spPr>
        <p:txBody>
          <a:bodyPr vert="horz" wrap="square" lIns="0" tIns="12700" rIns="0" bIns="0" rtlCol="0">
            <a:spAutoFit/>
          </a:bodyPr>
          <a:lstStyle/>
          <a:p>
            <a:pPr marL="38100">
              <a:spcBef>
                <a:spcPts val="100"/>
              </a:spcBef>
            </a:pPr>
            <a:r>
              <a:rPr kern="0" spc="85" dirty="0">
                <a:solidFill>
                  <a:sysClr val="windowText" lastClr="000000"/>
                </a:solidFill>
                <a:latin typeface="Cambria Math"/>
                <a:cs typeface="Cambria Math"/>
              </a:rPr>
              <a:t>R</a:t>
            </a:r>
            <a:r>
              <a:rPr sz="1950" kern="0" spc="127" baseline="-14957" dirty="0">
                <a:solidFill>
                  <a:sysClr val="windowText" lastClr="000000"/>
                </a:solidFill>
                <a:latin typeface="Cambria Math"/>
                <a:cs typeface="Cambria Math"/>
              </a:rPr>
              <a:t>A</a:t>
            </a:r>
            <a:r>
              <a:rPr sz="1950" kern="0" spc="337" baseline="-14957" dirty="0">
                <a:solidFill>
                  <a:sysClr val="windowText" lastClr="000000"/>
                </a:solidFill>
                <a:latin typeface="Cambria Math"/>
                <a:cs typeface="Cambria Math"/>
              </a:rPr>
              <a:t> </a:t>
            </a:r>
            <a:r>
              <a:rPr kern="0" dirty="0">
                <a:solidFill>
                  <a:sysClr val="windowText" lastClr="000000"/>
                </a:solidFill>
                <a:latin typeface="Times New Roman"/>
                <a:cs typeface="Times New Roman"/>
              </a:rPr>
              <a:t>= 30</a:t>
            </a:r>
            <a:r>
              <a:rPr kern="0" spc="5" dirty="0">
                <a:solidFill>
                  <a:sysClr val="windowText" lastClr="000000"/>
                </a:solidFill>
                <a:latin typeface="Times New Roman"/>
                <a:cs typeface="Times New Roman"/>
              </a:rPr>
              <a:t>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grpSp>
        <p:nvGrpSpPr>
          <p:cNvPr id="8" name="object 8"/>
          <p:cNvGrpSpPr/>
          <p:nvPr/>
        </p:nvGrpSpPr>
        <p:grpSpPr>
          <a:xfrm>
            <a:off x="1768972" y="1156764"/>
            <a:ext cx="340271" cy="546735"/>
            <a:chOff x="1767839" y="1156716"/>
            <a:chExt cx="340360" cy="546735"/>
          </a:xfrm>
        </p:grpSpPr>
        <p:sp>
          <p:nvSpPr>
            <p:cNvPr id="9" name="object 9"/>
            <p:cNvSpPr/>
            <p:nvPr/>
          </p:nvSpPr>
          <p:spPr>
            <a:xfrm>
              <a:off x="1767839" y="1369568"/>
              <a:ext cx="340360" cy="334010"/>
            </a:xfrm>
            <a:custGeom>
              <a:avLst/>
              <a:gdLst/>
              <a:ahLst/>
              <a:cxnLst/>
              <a:rect l="l" t="t" r="r" b="b"/>
              <a:pathLst>
                <a:path w="340360" h="334010">
                  <a:moveTo>
                    <a:pt x="0" y="0"/>
                  </a:moveTo>
                  <a:lnTo>
                    <a:pt x="0" y="84962"/>
                  </a:lnTo>
                  <a:lnTo>
                    <a:pt x="4795" y="120718"/>
                  </a:lnTo>
                  <a:lnTo>
                    <a:pt x="41067" y="186480"/>
                  </a:lnTo>
                  <a:lnTo>
                    <a:pt x="71151" y="215360"/>
                  </a:lnTo>
                  <a:lnTo>
                    <a:pt x="108272" y="240823"/>
                  </a:lnTo>
                  <a:lnTo>
                    <a:pt x="151733" y="262306"/>
                  </a:lnTo>
                  <a:lnTo>
                    <a:pt x="200837" y="279247"/>
                  </a:lnTo>
                  <a:lnTo>
                    <a:pt x="254889" y="291084"/>
                  </a:lnTo>
                  <a:lnTo>
                    <a:pt x="254889" y="333629"/>
                  </a:lnTo>
                  <a:lnTo>
                    <a:pt x="339852" y="255397"/>
                  </a:lnTo>
                  <a:lnTo>
                    <a:pt x="254889" y="163703"/>
                  </a:lnTo>
                  <a:lnTo>
                    <a:pt x="254889" y="206121"/>
                  </a:lnTo>
                  <a:lnTo>
                    <a:pt x="200837" y="194284"/>
                  </a:lnTo>
                  <a:lnTo>
                    <a:pt x="151733" y="177343"/>
                  </a:lnTo>
                  <a:lnTo>
                    <a:pt x="108272" y="155860"/>
                  </a:lnTo>
                  <a:lnTo>
                    <a:pt x="71151" y="130397"/>
                  </a:lnTo>
                  <a:lnTo>
                    <a:pt x="41067" y="101517"/>
                  </a:lnTo>
                  <a:lnTo>
                    <a:pt x="18716" y="69782"/>
                  </a:lnTo>
                  <a:lnTo>
                    <a:pt x="4795" y="35755"/>
                  </a:lnTo>
                  <a:lnTo>
                    <a:pt x="0" y="0"/>
                  </a:lnTo>
                  <a:close/>
                </a:path>
              </a:pathLst>
            </a:custGeom>
            <a:solidFill>
              <a:srgbClr val="FF0000"/>
            </a:solidFill>
          </p:spPr>
          <p:txBody>
            <a:bodyPr wrap="square" lIns="0" tIns="0" rIns="0" bIns="0" rtlCol="0"/>
            <a:lstStyle/>
            <a:p>
              <a:endParaRPr kern="0">
                <a:solidFill>
                  <a:sysClr val="windowText" lastClr="000000"/>
                </a:solidFill>
              </a:endParaRPr>
            </a:p>
          </p:txBody>
        </p:sp>
        <p:sp>
          <p:nvSpPr>
            <p:cNvPr id="10" name="object 10"/>
            <p:cNvSpPr/>
            <p:nvPr/>
          </p:nvSpPr>
          <p:spPr>
            <a:xfrm>
              <a:off x="1767870" y="1156716"/>
              <a:ext cx="340360" cy="255904"/>
            </a:xfrm>
            <a:custGeom>
              <a:avLst/>
              <a:gdLst/>
              <a:ahLst/>
              <a:cxnLst/>
              <a:rect l="l" t="t" r="r" b="b"/>
              <a:pathLst>
                <a:path w="340360" h="255905">
                  <a:moveTo>
                    <a:pt x="339821" y="0"/>
                  </a:moveTo>
                  <a:lnTo>
                    <a:pt x="288833" y="2411"/>
                  </a:lnTo>
                  <a:lnTo>
                    <a:pt x="213242" y="15290"/>
                  </a:lnTo>
                  <a:lnTo>
                    <a:pt x="160057" y="32155"/>
                  </a:lnTo>
                  <a:lnTo>
                    <a:pt x="113197" y="54200"/>
                  </a:lnTo>
                  <a:lnTo>
                    <a:pt x="73411" y="80714"/>
                  </a:lnTo>
                  <a:lnTo>
                    <a:pt x="41449" y="110984"/>
                  </a:lnTo>
                  <a:lnTo>
                    <a:pt x="18060" y="144300"/>
                  </a:lnTo>
                  <a:lnTo>
                    <a:pt x="3993" y="179948"/>
                  </a:lnTo>
                  <a:lnTo>
                    <a:pt x="0" y="217218"/>
                  </a:lnTo>
                  <a:lnTo>
                    <a:pt x="6827" y="255397"/>
                  </a:lnTo>
                  <a:lnTo>
                    <a:pt x="23771" y="219596"/>
                  </a:lnTo>
                  <a:lnTo>
                    <a:pt x="49749" y="186922"/>
                  </a:lnTo>
                  <a:lnTo>
                    <a:pt x="83770" y="157882"/>
                  </a:lnTo>
                  <a:lnTo>
                    <a:pt x="124842" y="132984"/>
                  </a:lnTo>
                  <a:lnTo>
                    <a:pt x="171974" y="112736"/>
                  </a:lnTo>
                  <a:lnTo>
                    <a:pt x="224176" y="97645"/>
                  </a:lnTo>
                  <a:lnTo>
                    <a:pt x="280455" y="88218"/>
                  </a:lnTo>
                  <a:lnTo>
                    <a:pt x="339821" y="84962"/>
                  </a:lnTo>
                  <a:lnTo>
                    <a:pt x="339821" y="0"/>
                  </a:lnTo>
                  <a:close/>
                </a:path>
              </a:pathLst>
            </a:custGeom>
            <a:solidFill>
              <a:srgbClr val="CD0000"/>
            </a:solidFill>
          </p:spPr>
          <p:txBody>
            <a:bodyPr wrap="square" lIns="0" tIns="0" rIns="0" bIns="0" rtlCol="0"/>
            <a:lstStyle/>
            <a:p>
              <a:endParaRPr kern="0">
                <a:solidFill>
                  <a:sysClr val="windowText" lastClr="000000"/>
                </a:solidFill>
              </a:endParaRPr>
            </a:p>
          </p:txBody>
        </p:sp>
      </p:grpSp>
      <p:sp>
        <p:nvSpPr>
          <p:cNvPr id="11" name="object 11"/>
          <p:cNvSpPr txBox="1"/>
          <p:nvPr/>
        </p:nvSpPr>
        <p:spPr>
          <a:xfrm>
            <a:off x="665118" y="1659130"/>
            <a:ext cx="1468374" cy="289823"/>
          </a:xfrm>
          <a:prstGeom prst="rect">
            <a:avLst/>
          </a:prstGeom>
        </p:spPr>
        <p:txBody>
          <a:bodyPr vert="horz" wrap="square" lIns="0" tIns="12700" rIns="0" bIns="0" rtlCol="0">
            <a:spAutoFit/>
          </a:bodyPr>
          <a:lstStyle/>
          <a:p>
            <a:pPr marL="38100">
              <a:spcBef>
                <a:spcPts val="100"/>
              </a:spcBef>
            </a:pPr>
            <a:r>
              <a:rPr kern="0" spc="50" dirty="0">
                <a:solidFill>
                  <a:sysClr val="windowText" lastClr="000000"/>
                </a:solidFill>
                <a:latin typeface="Cambria Math"/>
                <a:cs typeface="Cambria Math"/>
              </a:rPr>
              <a:t>M</a:t>
            </a:r>
            <a:r>
              <a:rPr sz="1950" kern="0" spc="75" baseline="-14957" dirty="0">
                <a:solidFill>
                  <a:sysClr val="windowText" lastClr="000000"/>
                </a:solidFill>
                <a:latin typeface="Cambria Math"/>
                <a:cs typeface="Cambria Math"/>
              </a:rPr>
              <a:t>A</a:t>
            </a:r>
            <a:r>
              <a:rPr sz="1950" kern="0" spc="337" baseline="-14957" dirty="0">
                <a:solidFill>
                  <a:sysClr val="windowText" lastClr="000000"/>
                </a:solidFill>
                <a:latin typeface="Cambria Math"/>
                <a:cs typeface="Cambria Math"/>
              </a:rPr>
              <a:t> </a:t>
            </a:r>
            <a:r>
              <a:rPr kern="0" dirty="0">
                <a:solidFill>
                  <a:sysClr val="windowText" lastClr="000000"/>
                </a:solidFill>
                <a:latin typeface="Times New Roman"/>
                <a:cs typeface="Times New Roman"/>
              </a:rPr>
              <a:t>= 120</a:t>
            </a:r>
            <a:r>
              <a:rPr kern="0" spc="5"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K-</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p:txBody>
      </p:sp>
      <p:sp>
        <p:nvSpPr>
          <p:cNvPr id="12" name="object 12"/>
          <p:cNvSpPr txBox="1"/>
          <p:nvPr/>
        </p:nvSpPr>
        <p:spPr>
          <a:xfrm>
            <a:off x="4972599" y="3416049"/>
            <a:ext cx="361856" cy="289823"/>
          </a:xfrm>
          <a:prstGeom prst="rect">
            <a:avLst/>
          </a:prstGeom>
        </p:spPr>
        <p:txBody>
          <a:bodyPr vert="horz" wrap="square" lIns="0" tIns="12700" rIns="0" bIns="0" rtlCol="0">
            <a:spAutoFit/>
          </a:bodyPr>
          <a:lstStyle/>
          <a:p>
            <a:pPr marL="12700">
              <a:spcBef>
                <a:spcPts val="100"/>
              </a:spcBef>
            </a:pPr>
            <a:r>
              <a:rPr kern="0" dirty="0">
                <a:solidFill>
                  <a:sysClr val="windowText" lastClr="000000"/>
                </a:solidFill>
                <a:latin typeface="Times New Roman"/>
                <a:cs typeface="Times New Roman"/>
              </a:rPr>
              <a:t>0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13" name="object 13"/>
          <p:cNvSpPr txBox="1"/>
          <p:nvPr/>
        </p:nvSpPr>
        <p:spPr>
          <a:xfrm>
            <a:off x="1764398" y="2776244"/>
            <a:ext cx="476127" cy="289823"/>
          </a:xfrm>
          <a:prstGeom prst="rect">
            <a:avLst/>
          </a:prstGeom>
        </p:spPr>
        <p:txBody>
          <a:bodyPr vert="horz" wrap="square" lIns="0" tIns="12700" rIns="0" bIns="0" rtlCol="0">
            <a:spAutoFit/>
          </a:bodyPr>
          <a:lstStyle/>
          <a:p>
            <a:pPr marL="12700">
              <a:spcBef>
                <a:spcPts val="100"/>
              </a:spcBef>
            </a:pPr>
            <a:r>
              <a:rPr kern="0" dirty="0">
                <a:solidFill>
                  <a:sysClr val="windowText" lastClr="000000"/>
                </a:solidFill>
                <a:latin typeface="Times New Roman"/>
                <a:cs typeface="Times New Roman"/>
              </a:rPr>
              <a:t>30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14" name="object 14"/>
          <p:cNvSpPr txBox="1"/>
          <p:nvPr/>
        </p:nvSpPr>
        <p:spPr>
          <a:xfrm>
            <a:off x="1522652" y="5179338"/>
            <a:ext cx="864010" cy="289823"/>
          </a:xfrm>
          <a:prstGeom prst="rect">
            <a:avLst/>
          </a:prstGeom>
        </p:spPr>
        <p:txBody>
          <a:bodyPr vert="horz" wrap="square" lIns="0" tIns="12700" rIns="0" bIns="0" rtlCol="0">
            <a:spAutoFit/>
          </a:bodyPr>
          <a:lstStyle/>
          <a:p>
            <a:pPr marL="12700">
              <a:spcBef>
                <a:spcPts val="100"/>
              </a:spcBef>
            </a:pPr>
            <a:r>
              <a:rPr kern="0" dirty="0">
                <a:solidFill>
                  <a:sysClr val="windowText" lastClr="000000"/>
                </a:solidFill>
                <a:latin typeface="Times New Roman"/>
                <a:cs typeface="Times New Roman"/>
              </a:rPr>
              <a:t>120</a:t>
            </a:r>
            <a:r>
              <a:rPr kern="0" spc="10"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K-</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p:txBody>
      </p:sp>
      <p:sp>
        <p:nvSpPr>
          <p:cNvPr id="15" name="object 15"/>
          <p:cNvSpPr txBox="1"/>
          <p:nvPr/>
        </p:nvSpPr>
        <p:spPr>
          <a:xfrm>
            <a:off x="4992155" y="4471185"/>
            <a:ext cx="635469" cy="289823"/>
          </a:xfrm>
          <a:prstGeom prst="rect">
            <a:avLst/>
          </a:prstGeom>
        </p:spPr>
        <p:txBody>
          <a:bodyPr vert="horz" wrap="square" lIns="0" tIns="12700" rIns="0" bIns="0" rtlCol="0">
            <a:spAutoFit/>
          </a:bodyPr>
          <a:lstStyle/>
          <a:p>
            <a:pPr marL="12700">
              <a:spcBef>
                <a:spcPts val="100"/>
              </a:spcBef>
            </a:pPr>
            <a:r>
              <a:rPr kern="0" dirty="0">
                <a:solidFill>
                  <a:sysClr val="windowText" lastClr="000000"/>
                </a:solidFill>
                <a:latin typeface="Times New Roman"/>
                <a:cs typeface="Times New Roman"/>
              </a:rPr>
              <a:t>0</a:t>
            </a:r>
            <a:r>
              <a:rPr kern="0" spc="10"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K-</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p:txBody>
      </p:sp>
      <p:pic>
        <p:nvPicPr>
          <p:cNvPr id="16" name="object 16"/>
          <p:cNvPicPr/>
          <p:nvPr/>
        </p:nvPicPr>
        <p:blipFill>
          <a:blip r:embed="rId2" cstate="print"/>
          <a:stretch>
            <a:fillRect/>
          </a:stretch>
        </p:blipFill>
        <p:spPr>
          <a:xfrm>
            <a:off x="2358628" y="4607831"/>
            <a:ext cx="2628215" cy="92692"/>
          </a:xfrm>
          <a:prstGeom prst="rect">
            <a:avLst/>
          </a:prstGeom>
        </p:spPr>
      </p:pic>
      <p:sp>
        <p:nvSpPr>
          <p:cNvPr id="17" name="object 17"/>
          <p:cNvSpPr txBox="1"/>
          <p:nvPr/>
        </p:nvSpPr>
        <p:spPr>
          <a:xfrm>
            <a:off x="5081386" y="2798595"/>
            <a:ext cx="317417" cy="289823"/>
          </a:xfrm>
          <a:prstGeom prst="rect">
            <a:avLst/>
          </a:prstGeom>
        </p:spPr>
        <p:txBody>
          <a:bodyPr vert="horz" wrap="square" lIns="0" tIns="12700" rIns="0" bIns="0" rtlCol="0">
            <a:spAutoFit/>
          </a:bodyPr>
          <a:lstStyle/>
          <a:p>
            <a:pPr marL="12700">
              <a:spcBef>
                <a:spcPts val="100"/>
              </a:spcBef>
            </a:pPr>
            <a:r>
              <a:rPr kern="0" spc="-25" dirty="0">
                <a:solidFill>
                  <a:sysClr val="windowText" lastClr="000000"/>
                </a:solidFill>
                <a:latin typeface="Times New Roman"/>
                <a:cs typeface="Times New Roman"/>
              </a:rPr>
              <a:t>rve</a:t>
            </a:r>
            <a:endParaRPr kern="0">
              <a:solidFill>
                <a:sysClr val="windowText" lastClr="000000"/>
              </a:solidFill>
              <a:latin typeface="Times New Roman"/>
              <a:cs typeface="Times New Roman"/>
            </a:endParaRPr>
          </a:p>
        </p:txBody>
      </p:sp>
      <p:pic>
        <p:nvPicPr>
          <p:cNvPr id="18" name="object 18"/>
          <p:cNvPicPr/>
          <p:nvPr/>
        </p:nvPicPr>
        <p:blipFill>
          <a:blip r:embed="rId4" cstate="print"/>
          <a:stretch>
            <a:fillRect/>
          </a:stretch>
        </p:blipFill>
        <p:spPr>
          <a:xfrm>
            <a:off x="2333464" y="2596245"/>
            <a:ext cx="543139" cy="224091"/>
          </a:xfrm>
          <a:prstGeom prst="rect">
            <a:avLst/>
          </a:prstGeom>
        </p:spPr>
      </p:pic>
      <p:sp>
        <p:nvSpPr>
          <p:cNvPr id="19" name="object 19"/>
          <p:cNvSpPr/>
          <p:nvPr/>
        </p:nvSpPr>
        <p:spPr>
          <a:xfrm>
            <a:off x="2372318" y="2648330"/>
            <a:ext cx="395502" cy="76200"/>
          </a:xfrm>
          <a:custGeom>
            <a:avLst/>
            <a:gdLst/>
            <a:ahLst/>
            <a:cxnLst/>
            <a:rect l="l" t="t" r="r" b="b"/>
            <a:pathLst>
              <a:path w="395605" h="76200">
                <a:moveTo>
                  <a:pt x="319278" y="0"/>
                </a:moveTo>
                <a:lnTo>
                  <a:pt x="319278" y="76200"/>
                </a:lnTo>
                <a:lnTo>
                  <a:pt x="373380" y="49149"/>
                </a:lnTo>
                <a:lnTo>
                  <a:pt x="338074" y="49149"/>
                </a:lnTo>
                <a:lnTo>
                  <a:pt x="343026" y="44196"/>
                </a:lnTo>
                <a:lnTo>
                  <a:pt x="343026" y="32004"/>
                </a:lnTo>
                <a:lnTo>
                  <a:pt x="338074" y="27051"/>
                </a:lnTo>
                <a:lnTo>
                  <a:pt x="373380" y="27051"/>
                </a:lnTo>
                <a:lnTo>
                  <a:pt x="319278" y="0"/>
                </a:lnTo>
                <a:close/>
              </a:path>
              <a:path w="395605" h="76200">
                <a:moveTo>
                  <a:pt x="319278" y="27051"/>
                </a:moveTo>
                <a:lnTo>
                  <a:pt x="4953" y="27051"/>
                </a:lnTo>
                <a:lnTo>
                  <a:pt x="0" y="32004"/>
                </a:lnTo>
                <a:lnTo>
                  <a:pt x="0" y="44196"/>
                </a:lnTo>
                <a:lnTo>
                  <a:pt x="4953" y="49149"/>
                </a:lnTo>
                <a:lnTo>
                  <a:pt x="319278" y="49149"/>
                </a:lnTo>
                <a:lnTo>
                  <a:pt x="319278" y="27051"/>
                </a:lnTo>
                <a:close/>
              </a:path>
              <a:path w="395605" h="76200">
                <a:moveTo>
                  <a:pt x="373380" y="27051"/>
                </a:moveTo>
                <a:lnTo>
                  <a:pt x="338074" y="27051"/>
                </a:lnTo>
                <a:lnTo>
                  <a:pt x="343026" y="32004"/>
                </a:lnTo>
                <a:lnTo>
                  <a:pt x="343026" y="44196"/>
                </a:lnTo>
                <a:lnTo>
                  <a:pt x="338074" y="49149"/>
                </a:lnTo>
                <a:lnTo>
                  <a:pt x="373380" y="49149"/>
                </a:lnTo>
                <a:lnTo>
                  <a:pt x="395478" y="38100"/>
                </a:lnTo>
                <a:lnTo>
                  <a:pt x="373380" y="27051"/>
                </a:lnTo>
                <a:close/>
              </a:path>
            </a:pathLst>
          </a:custGeom>
          <a:solidFill>
            <a:srgbClr val="000000"/>
          </a:solidFill>
        </p:spPr>
        <p:txBody>
          <a:bodyPr wrap="square" lIns="0" tIns="0" rIns="0" bIns="0" rtlCol="0"/>
          <a:lstStyle/>
          <a:p>
            <a:endParaRPr kern="0">
              <a:solidFill>
                <a:sysClr val="windowText" lastClr="000000"/>
              </a:solidFill>
            </a:endParaRPr>
          </a:p>
        </p:txBody>
      </p:sp>
      <p:grpSp>
        <p:nvGrpSpPr>
          <p:cNvPr id="20" name="object 20"/>
          <p:cNvGrpSpPr/>
          <p:nvPr/>
        </p:nvGrpSpPr>
        <p:grpSpPr>
          <a:xfrm>
            <a:off x="2338038" y="4637532"/>
            <a:ext cx="2614248" cy="754380"/>
            <a:chOff x="2337054" y="4637532"/>
            <a:chExt cx="2614930" cy="754380"/>
          </a:xfrm>
        </p:grpSpPr>
        <p:sp>
          <p:nvSpPr>
            <p:cNvPr id="21" name="object 21"/>
            <p:cNvSpPr/>
            <p:nvPr/>
          </p:nvSpPr>
          <p:spPr>
            <a:xfrm>
              <a:off x="2373630" y="4637532"/>
              <a:ext cx="2578100" cy="721360"/>
            </a:xfrm>
            <a:custGeom>
              <a:avLst/>
              <a:gdLst/>
              <a:ahLst/>
              <a:cxnLst/>
              <a:rect l="l" t="t" r="r" b="b"/>
              <a:pathLst>
                <a:path w="2578100" h="721360">
                  <a:moveTo>
                    <a:pt x="2577846" y="0"/>
                  </a:moveTo>
                  <a:lnTo>
                    <a:pt x="0" y="0"/>
                  </a:lnTo>
                  <a:lnTo>
                    <a:pt x="0" y="720852"/>
                  </a:lnTo>
                  <a:lnTo>
                    <a:pt x="330200" y="576707"/>
                  </a:lnTo>
                  <a:lnTo>
                    <a:pt x="1384172" y="234315"/>
                  </a:lnTo>
                  <a:lnTo>
                    <a:pt x="2577846" y="0"/>
                  </a:lnTo>
                  <a:close/>
                </a:path>
              </a:pathLst>
            </a:custGeom>
            <a:solidFill>
              <a:srgbClr val="00AF50"/>
            </a:solidFill>
          </p:spPr>
          <p:txBody>
            <a:bodyPr wrap="square" lIns="0" tIns="0" rIns="0" bIns="0" rtlCol="0"/>
            <a:lstStyle/>
            <a:p>
              <a:endParaRPr kern="0">
                <a:solidFill>
                  <a:sysClr val="windowText" lastClr="000000"/>
                </a:solidFill>
              </a:endParaRPr>
            </a:p>
          </p:txBody>
        </p:sp>
        <p:sp>
          <p:nvSpPr>
            <p:cNvPr id="22" name="object 22"/>
            <p:cNvSpPr/>
            <p:nvPr/>
          </p:nvSpPr>
          <p:spPr>
            <a:xfrm>
              <a:off x="3138297" y="5046345"/>
              <a:ext cx="45720" cy="45720"/>
            </a:xfrm>
            <a:custGeom>
              <a:avLst/>
              <a:gdLst/>
              <a:ahLst/>
              <a:cxnLst/>
              <a:rect l="l" t="t" r="r" b="b"/>
              <a:pathLst>
                <a:path w="45719" h="45720">
                  <a:moveTo>
                    <a:pt x="22859" y="0"/>
                  </a:moveTo>
                  <a:lnTo>
                    <a:pt x="13983" y="1803"/>
                  </a:lnTo>
                  <a:lnTo>
                    <a:pt x="6715" y="6715"/>
                  </a:lnTo>
                  <a:lnTo>
                    <a:pt x="1803" y="13983"/>
                  </a:lnTo>
                  <a:lnTo>
                    <a:pt x="0" y="22859"/>
                  </a:lnTo>
                  <a:lnTo>
                    <a:pt x="1803" y="31736"/>
                  </a:lnTo>
                  <a:lnTo>
                    <a:pt x="6715" y="39004"/>
                  </a:lnTo>
                  <a:lnTo>
                    <a:pt x="13983" y="43916"/>
                  </a:lnTo>
                  <a:lnTo>
                    <a:pt x="22859" y="45719"/>
                  </a:lnTo>
                  <a:lnTo>
                    <a:pt x="31736" y="43916"/>
                  </a:lnTo>
                  <a:lnTo>
                    <a:pt x="39004" y="39004"/>
                  </a:lnTo>
                  <a:lnTo>
                    <a:pt x="43916" y="31736"/>
                  </a:lnTo>
                  <a:lnTo>
                    <a:pt x="45719" y="22859"/>
                  </a:lnTo>
                  <a:lnTo>
                    <a:pt x="43916" y="13983"/>
                  </a:lnTo>
                  <a:lnTo>
                    <a:pt x="39004" y="6715"/>
                  </a:lnTo>
                  <a:lnTo>
                    <a:pt x="31736" y="1803"/>
                  </a:lnTo>
                  <a:lnTo>
                    <a:pt x="22859" y="0"/>
                  </a:lnTo>
                  <a:close/>
                </a:path>
              </a:pathLst>
            </a:custGeom>
            <a:solidFill>
              <a:srgbClr val="000000"/>
            </a:solidFill>
          </p:spPr>
          <p:txBody>
            <a:bodyPr wrap="square" lIns="0" tIns="0" rIns="0" bIns="0" rtlCol="0"/>
            <a:lstStyle/>
            <a:p>
              <a:endParaRPr kern="0">
                <a:solidFill>
                  <a:sysClr val="windowText" lastClr="000000"/>
                </a:solidFill>
              </a:endParaRPr>
            </a:p>
          </p:txBody>
        </p:sp>
        <p:sp>
          <p:nvSpPr>
            <p:cNvPr id="23" name="object 23"/>
            <p:cNvSpPr/>
            <p:nvPr/>
          </p:nvSpPr>
          <p:spPr>
            <a:xfrm>
              <a:off x="3138297" y="5046345"/>
              <a:ext cx="45720" cy="45720"/>
            </a:xfrm>
            <a:custGeom>
              <a:avLst/>
              <a:gdLst/>
              <a:ahLst/>
              <a:cxnLst/>
              <a:rect l="l" t="t" r="r" b="b"/>
              <a:pathLst>
                <a:path w="45719" h="45720">
                  <a:moveTo>
                    <a:pt x="0" y="22859"/>
                  </a:moveTo>
                  <a:lnTo>
                    <a:pt x="1803" y="13983"/>
                  </a:lnTo>
                  <a:lnTo>
                    <a:pt x="6715" y="6715"/>
                  </a:lnTo>
                  <a:lnTo>
                    <a:pt x="13983" y="1803"/>
                  </a:lnTo>
                  <a:lnTo>
                    <a:pt x="22859" y="0"/>
                  </a:lnTo>
                  <a:lnTo>
                    <a:pt x="31736" y="1803"/>
                  </a:lnTo>
                  <a:lnTo>
                    <a:pt x="39004" y="6715"/>
                  </a:lnTo>
                  <a:lnTo>
                    <a:pt x="43916" y="13983"/>
                  </a:lnTo>
                  <a:lnTo>
                    <a:pt x="45719" y="22859"/>
                  </a:lnTo>
                  <a:lnTo>
                    <a:pt x="43916" y="31736"/>
                  </a:lnTo>
                  <a:lnTo>
                    <a:pt x="39004" y="39004"/>
                  </a:lnTo>
                  <a:lnTo>
                    <a:pt x="31736" y="43916"/>
                  </a:lnTo>
                  <a:lnTo>
                    <a:pt x="22859" y="45719"/>
                  </a:lnTo>
                  <a:lnTo>
                    <a:pt x="13983" y="43916"/>
                  </a:lnTo>
                  <a:lnTo>
                    <a:pt x="6715" y="39004"/>
                  </a:lnTo>
                  <a:lnTo>
                    <a:pt x="1803" y="31736"/>
                  </a:lnTo>
                  <a:lnTo>
                    <a:pt x="0" y="22859"/>
                  </a:lnTo>
                  <a:close/>
                </a:path>
              </a:pathLst>
            </a:custGeom>
            <a:ln w="16002">
              <a:solidFill>
                <a:srgbClr val="000000"/>
              </a:solidFill>
            </a:ln>
          </p:spPr>
          <p:txBody>
            <a:bodyPr wrap="square" lIns="0" tIns="0" rIns="0" bIns="0" rtlCol="0"/>
            <a:lstStyle/>
            <a:p>
              <a:endParaRPr kern="0">
                <a:solidFill>
                  <a:sysClr val="windowText" lastClr="000000"/>
                </a:solidFill>
              </a:endParaRPr>
            </a:p>
          </p:txBody>
        </p:sp>
        <p:sp>
          <p:nvSpPr>
            <p:cNvPr id="24" name="object 24"/>
            <p:cNvSpPr/>
            <p:nvPr/>
          </p:nvSpPr>
          <p:spPr>
            <a:xfrm>
              <a:off x="4065651" y="4784979"/>
              <a:ext cx="45720" cy="45720"/>
            </a:xfrm>
            <a:custGeom>
              <a:avLst/>
              <a:gdLst/>
              <a:ahLst/>
              <a:cxnLst/>
              <a:rect l="l" t="t" r="r" b="b"/>
              <a:pathLst>
                <a:path w="45720" h="45720">
                  <a:moveTo>
                    <a:pt x="22860" y="0"/>
                  </a:moveTo>
                  <a:lnTo>
                    <a:pt x="13983" y="1803"/>
                  </a:lnTo>
                  <a:lnTo>
                    <a:pt x="6715" y="6715"/>
                  </a:lnTo>
                  <a:lnTo>
                    <a:pt x="1803" y="13983"/>
                  </a:lnTo>
                  <a:lnTo>
                    <a:pt x="0" y="22860"/>
                  </a:lnTo>
                  <a:lnTo>
                    <a:pt x="1803" y="31736"/>
                  </a:lnTo>
                  <a:lnTo>
                    <a:pt x="6715" y="39004"/>
                  </a:lnTo>
                  <a:lnTo>
                    <a:pt x="13983" y="43916"/>
                  </a:lnTo>
                  <a:lnTo>
                    <a:pt x="22860" y="45720"/>
                  </a:lnTo>
                  <a:lnTo>
                    <a:pt x="31736" y="43916"/>
                  </a:lnTo>
                  <a:lnTo>
                    <a:pt x="39004" y="39004"/>
                  </a:lnTo>
                  <a:lnTo>
                    <a:pt x="43916" y="31736"/>
                  </a:lnTo>
                  <a:lnTo>
                    <a:pt x="45720" y="22860"/>
                  </a:lnTo>
                  <a:lnTo>
                    <a:pt x="43916" y="13983"/>
                  </a:lnTo>
                  <a:lnTo>
                    <a:pt x="39004" y="6715"/>
                  </a:lnTo>
                  <a:lnTo>
                    <a:pt x="31736" y="1803"/>
                  </a:lnTo>
                  <a:lnTo>
                    <a:pt x="22860" y="0"/>
                  </a:lnTo>
                  <a:close/>
                </a:path>
              </a:pathLst>
            </a:custGeom>
            <a:solidFill>
              <a:srgbClr val="000000"/>
            </a:solidFill>
          </p:spPr>
          <p:txBody>
            <a:bodyPr wrap="square" lIns="0" tIns="0" rIns="0" bIns="0" rtlCol="0"/>
            <a:lstStyle/>
            <a:p>
              <a:endParaRPr kern="0">
                <a:solidFill>
                  <a:sysClr val="windowText" lastClr="000000"/>
                </a:solidFill>
              </a:endParaRPr>
            </a:p>
          </p:txBody>
        </p:sp>
        <p:sp>
          <p:nvSpPr>
            <p:cNvPr id="25" name="object 25"/>
            <p:cNvSpPr/>
            <p:nvPr/>
          </p:nvSpPr>
          <p:spPr>
            <a:xfrm>
              <a:off x="4065651" y="4784979"/>
              <a:ext cx="45720" cy="45720"/>
            </a:xfrm>
            <a:custGeom>
              <a:avLst/>
              <a:gdLst/>
              <a:ahLst/>
              <a:cxnLst/>
              <a:rect l="l" t="t" r="r" b="b"/>
              <a:pathLst>
                <a:path w="45720" h="45720">
                  <a:moveTo>
                    <a:pt x="0" y="22860"/>
                  </a:moveTo>
                  <a:lnTo>
                    <a:pt x="1803" y="13983"/>
                  </a:lnTo>
                  <a:lnTo>
                    <a:pt x="6715" y="6715"/>
                  </a:lnTo>
                  <a:lnTo>
                    <a:pt x="13983" y="1803"/>
                  </a:lnTo>
                  <a:lnTo>
                    <a:pt x="22860" y="0"/>
                  </a:lnTo>
                  <a:lnTo>
                    <a:pt x="31736" y="1803"/>
                  </a:lnTo>
                  <a:lnTo>
                    <a:pt x="39004" y="6715"/>
                  </a:lnTo>
                  <a:lnTo>
                    <a:pt x="43916" y="13983"/>
                  </a:lnTo>
                  <a:lnTo>
                    <a:pt x="45720" y="22860"/>
                  </a:lnTo>
                  <a:lnTo>
                    <a:pt x="43916" y="31736"/>
                  </a:lnTo>
                  <a:lnTo>
                    <a:pt x="39004" y="39004"/>
                  </a:lnTo>
                  <a:lnTo>
                    <a:pt x="31736" y="43916"/>
                  </a:lnTo>
                  <a:lnTo>
                    <a:pt x="22860" y="45720"/>
                  </a:lnTo>
                  <a:lnTo>
                    <a:pt x="13983" y="43916"/>
                  </a:lnTo>
                  <a:lnTo>
                    <a:pt x="6715" y="39004"/>
                  </a:lnTo>
                  <a:lnTo>
                    <a:pt x="1803" y="31736"/>
                  </a:lnTo>
                  <a:lnTo>
                    <a:pt x="0" y="22860"/>
                  </a:lnTo>
                  <a:close/>
                </a:path>
              </a:pathLst>
            </a:custGeom>
            <a:ln w="16002">
              <a:solidFill>
                <a:srgbClr val="000000"/>
              </a:solidFill>
            </a:ln>
          </p:spPr>
          <p:txBody>
            <a:bodyPr wrap="square" lIns="0" tIns="0" rIns="0" bIns="0" rtlCol="0"/>
            <a:lstStyle/>
            <a:p>
              <a:endParaRPr kern="0">
                <a:solidFill>
                  <a:sysClr val="windowText" lastClr="000000"/>
                </a:solidFill>
              </a:endParaRPr>
            </a:p>
          </p:txBody>
        </p:sp>
        <p:sp>
          <p:nvSpPr>
            <p:cNvPr id="26" name="object 26"/>
            <p:cNvSpPr/>
            <p:nvPr/>
          </p:nvSpPr>
          <p:spPr>
            <a:xfrm>
              <a:off x="2345055" y="5338191"/>
              <a:ext cx="45720" cy="45720"/>
            </a:xfrm>
            <a:custGeom>
              <a:avLst/>
              <a:gdLst/>
              <a:ahLst/>
              <a:cxnLst/>
              <a:rect l="l" t="t" r="r" b="b"/>
              <a:pathLst>
                <a:path w="45719" h="45720">
                  <a:moveTo>
                    <a:pt x="22859" y="0"/>
                  </a:moveTo>
                  <a:lnTo>
                    <a:pt x="13983" y="1803"/>
                  </a:lnTo>
                  <a:lnTo>
                    <a:pt x="6715" y="6715"/>
                  </a:lnTo>
                  <a:lnTo>
                    <a:pt x="1803" y="13983"/>
                  </a:lnTo>
                  <a:lnTo>
                    <a:pt x="0" y="22860"/>
                  </a:lnTo>
                  <a:lnTo>
                    <a:pt x="1803" y="31736"/>
                  </a:lnTo>
                  <a:lnTo>
                    <a:pt x="6715" y="39004"/>
                  </a:lnTo>
                  <a:lnTo>
                    <a:pt x="13983" y="43916"/>
                  </a:lnTo>
                  <a:lnTo>
                    <a:pt x="22859" y="45720"/>
                  </a:lnTo>
                  <a:lnTo>
                    <a:pt x="31736" y="43916"/>
                  </a:lnTo>
                  <a:lnTo>
                    <a:pt x="39004" y="39004"/>
                  </a:lnTo>
                  <a:lnTo>
                    <a:pt x="43916" y="31736"/>
                  </a:lnTo>
                  <a:lnTo>
                    <a:pt x="45719" y="22860"/>
                  </a:lnTo>
                  <a:lnTo>
                    <a:pt x="43916" y="13983"/>
                  </a:lnTo>
                  <a:lnTo>
                    <a:pt x="39004" y="6715"/>
                  </a:lnTo>
                  <a:lnTo>
                    <a:pt x="31736" y="1803"/>
                  </a:lnTo>
                  <a:lnTo>
                    <a:pt x="22859" y="0"/>
                  </a:lnTo>
                  <a:close/>
                </a:path>
              </a:pathLst>
            </a:custGeom>
            <a:solidFill>
              <a:srgbClr val="000000"/>
            </a:solidFill>
          </p:spPr>
          <p:txBody>
            <a:bodyPr wrap="square" lIns="0" tIns="0" rIns="0" bIns="0" rtlCol="0"/>
            <a:lstStyle/>
            <a:p>
              <a:endParaRPr kern="0">
                <a:solidFill>
                  <a:sysClr val="windowText" lastClr="000000"/>
                </a:solidFill>
              </a:endParaRPr>
            </a:p>
          </p:txBody>
        </p:sp>
        <p:sp>
          <p:nvSpPr>
            <p:cNvPr id="27" name="object 27"/>
            <p:cNvSpPr/>
            <p:nvPr/>
          </p:nvSpPr>
          <p:spPr>
            <a:xfrm>
              <a:off x="2345055" y="5338191"/>
              <a:ext cx="45720" cy="45720"/>
            </a:xfrm>
            <a:custGeom>
              <a:avLst/>
              <a:gdLst/>
              <a:ahLst/>
              <a:cxnLst/>
              <a:rect l="l" t="t" r="r" b="b"/>
              <a:pathLst>
                <a:path w="45719" h="45720">
                  <a:moveTo>
                    <a:pt x="0" y="22860"/>
                  </a:moveTo>
                  <a:lnTo>
                    <a:pt x="1803" y="13983"/>
                  </a:lnTo>
                  <a:lnTo>
                    <a:pt x="6715" y="6715"/>
                  </a:lnTo>
                  <a:lnTo>
                    <a:pt x="13983" y="1803"/>
                  </a:lnTo>
                  <a:lnTo>
                    <a:pt x="22859" y="0"/>
                  </a:lnTo>
                  <a:lnTo>
                    <a:pt x="31736" y="1803"/>
                  </a:lnTo>
                  <a:lnTo>
                    <a:pt x="39004" y="6715"/>
                  </a:lnTo>
                  <a:lnTo>
                    <a:pt x="43916" y="13983"/>
                  </a:lnTo>
                  <a:lnTo>
                    <a:pt x="45719" y="22860"/>
                  </a:lnTo>
                  <a:lnTo>
                    <a:pt x="43916" y="31736"/>
                  </a:lnTo>
                  <a:lnTo>
                    <a:pt x="39004" y="39004"/>
                  </a:lnTo>
                  <a:lnTo>
                    <a:pt x="31736" y="43916"/>
                  </a:lnTo>
                  <a:lnTo>
                    <a:pt x="22859" y="45720"/>
                  </a:lnTo>
                  <a:lnTo>
                    <a:pt x="13983" y="43916"/>
                  </a:lnTo>
                  <a:lnTo>
                    <a:pt x="6715" y="39004"/>
                  </a:lnTo>
                  <a:lnTo>
                    <a:pt x="1803" y="31736"/>
                  </a:lnTo>
                  <a:lnTo>
                    <a:pt x="0" y="22860"/>
                  </a:lnTo>
                  <a:close/>
                </a:path>
              </a:pathLst>
            </a:custGeom>
            <a:ln w="16002">
              <a:solidFill>
                <a:srgbClr val="000000"/>
              </a:solidFill>
            </a:ln>
          </p:spPr>
          <p:txBody>
            <a:bodyPr wrap="square" lIns="0" tIns="0" rIns="0" bIns="0" rtlCol="0"/>
            <a:lstStyle/>
            <a:p>
              <a:endParaRPr kern="0">
                <a:solidFill>
                  <a:sysClr val="windowText" lastClr="000000"/>
                </a:solidFill>
              </a:endParaRPr>
            </a:p>
          </p:txBody>
        </p:sp>
      </p:grpSp>
      <p:sp>
        <p:nvSpPr>
          <p:cNvPr id="28" name="object 28"/>
          <p:cNvSpPr txBox="1"/>
          <p:nvPr/>
        </p:nvSpPr>
        <p:spPr>
          <a:xfrm>
            <a:off x="2881452" y="2527300"/>
            <a:ext cx="190450" cy="299720"/>
          </a:xfrm>
          <a:prstGeom prst="rect">
            <a:avLst/>
          </a:prstGeom>
        </p:spPr>
        <p:txBody>
          <a:bodyPr vert="horz" wrap="square" lIns="0" tIns="12700" rIns="0" bIns="0" rtlCol="0">
            <a:spAutoFit/>
          </a:bodyPr>
          <a:lstStyle/>
          <a:p>
            <a:pPr marL="12700">
              <a:spcBef>
                <a:spcPts val="100"/>
              </a:spcBef>
            </a:pPr>
            <a:r>
              <a:rPr kern="0" spc="-50" dirty="0">
                <a:solidFill>
                  <a:sysClr val="windowText" lastClr="000000"/>
                </a:solidFill>
                <a:latin typeface="Times New Roman"/>
                <a:cs typeface="Times New Roman"/>
              </a:rPr>
              <a:t>X</a:t>
            </a:r>
            <a:endParaRPr kern="0">
              <a:solidFill>
                <a:sysClr val="windowText" lastClr="000000"/>
              </a:solidFill>
              <a:latin typeface="Times New Roman"/>
              <a:cs typeface="Times New Roman"/>
            </a:endParaRPr>
          </a:p>
        </p:txBody>
      </p:sp>
      <p:sp>
        <p:nvSpPr>
          <p:cNvPr id="29" name="object 29"/>
          <p:cNvSpPr txBox="1"/>
          <p:nvPr/>
        </p:nvSpPr>
        <p:spPr>
          <a:xfrm>
            <a:off x="7791516" y="628649"/>
            <a:ext cx="121888" cy="225062"/>
          </a:xfrm>
          <a:prstGeom prst="rect">
            <a:avLst/>
          </a:prstGeom>
        </p:spPr>
        <p:txBody>
          <a:bodyPr vert="horz" wrap="square" lIns="0" tIns="17145" rIns="0" bIns="0" rtlCol="0">
            <a:spAutoFit/>
          </a:bodyPr>
          <a:lstStyle/>
          <a:p>
            <a:pPr marL="12700">
              <a:spcBef>
                <a:spcPts val="135"/>
              </a:spcBef>
            </a:pPr>
            <a:r>
              <a:rPr sz="1350" kern="0" spc="50" dirty="0">
                <a:solidFill>
                  <a:sysClr val="windowText" lastClr="000000"/>
                </a:solidFill>
                <a:latin typeface="Cambria Math"/>
                <a:cs typeface="Cambria Math"/>
              </a:rPr>
              <a:t>x</a:t>
            </a:r>
            <a:endParaRPr sz="1350" kern="0">
              <a:solidFill>
                <a:sysClr val="windowText" lastClr="000000"/>
              </a:solidFill>
              <a:latin typeface="Cambria Math"/>
              <a:cs typeface="Cambria Math"/>
            </a:endParaRPr>
          </a:p>
        </p:txBody>
      </p:sp>
      <p:sp>
        <p:nvSpPr>
          <p:cNvPr id="30" name="object 30"/>
          <p:cNvSpPr/>
          <p:nvPr/>
        </p:nvSpPr>
        <p:spPr>
          <a:xfrm>
            <a:off x="8611214" y="690880"/>
            <a:ext cx="101574" cy="16510"/>
          </a:xfrm>
          <a:custGeom>
            <a:avLst/>
            <a:gdLst/>
            <a:ahLst/>
            <a:cxnLst/>
            <a:rect l="l" t="t" r="r" b="b"/>
            <a:pathLst>
              <a:path w="101600" h="16509">
                <a:moveTo>
                  <a:pt x="101346" y="0"/>
                </a:moveTo>
                <a:lnTo>
                  <a:pt x="0" y="0"/>
                </a:lnTo>
                <a:lnTo>
                  <a:pt x="0" y="16001"/>
                </a:lnTo>
                <a:lnTo>
                  <a:pt x="101346" y="16001"/>
                </a:lnTo>
                <a:lnTo>
                  <a:pt x="101346" y="0"/>
                </a:lnTo>
                <a:close/>
              </a:path>
            </a:pathLst>
          </a:custGeom>
          <a:solidFill>
            <a:srgbClr val="000000"/>
          </a:solidFill>
        </p:spPr>
        <p:txBody>
          <a:bodyPr wrap="square" lIns="0" tIns="0" rIns="0" bIns="0" rtlCol="0"/>
          <a:lstStyle/>
          <a:p>
            <a:endParaRPr kern="0">
              <a:solidFill>
                <a:sysClr val="windowText" lastClr="000000"/>
              </a:solidFill>
            </a:endParaRPr>
          </a:p>
        </p:txBody>
      </p:sp>
      <p:sp>
        <p:nvSpPr>
          <p:cNvPr id="31" name="object 31"/>
          <p:cNvSpPr/>
          <p:nvPr/>
        </p:nvSpPr>
        <p:spPr>
          <a:xfrm>
            <a:off x="9304457" y="687117"/>
            <a:ext cx="215844" cy="17145"/>
          </a:xfrm>
          <a:custGeom>
            <a:avLst/>
            <a:gdLst/>
            <a:ahLst/>
            <a:cxnLst/>
            <a:rect l="l" t="t" r="r" b="b"/>
            <a:pathLst>
              <a:path w="215900" h="17145">
                <a:moveTo>
                  <a:pt x="215646" y="0"/>
                </a:moveTo>
                <a:lnTo>
                  <a:pt x="0" y="0"/>
                </a:lnTo>
                <a:lnTo>
                  <a:pt x="0" y="16763"/>
                </a:lnTo>
                <a:lnTo>
                  <a:pt x="215646" y="16763"/>
                </a:lnTo>
                <a:lnTo>
                  <a:pt x="215646" y="0"/>
                </a:lnTo>
                <a:close/>
              </a:path>
            </a:pathLst>
          </a:custGeom>
          <a:solidFill>
            <a:srgbClr val="000000"/>
          </a:solidFill>
        </p:spPr>
        <p:txBody>
          <a:bodyPr wrap="square" lIns="0" tIns="0" rIns="0" bIns="0" rtlCol="0"/>
          <a:lstStyle/>
          <a:p>
            <a:endParaRPr kern="0">
              <a:solidFill>
                <a:sysClr val="windowText" lastClr="000000"/>
              </a:solidFill>
            </a:endParaRPr>
          </a:p>
        </p:txBody>
      </p:sp>
      <p:sp>
        <p:nvSpPr>
          <p:cNvPr id="32" name="object 32"/>
          <p:cNvSpPr txBox="1"/>
          <p:nvPr/>
        </p:nvSpPr>
        <p:spPr>
          <a:xfrm>
            <a:off x="7641950" y="501419"/>
            <a:ext cx="2332382" cy="319959"/>
          </a:xfrm>
          <a:prstGeom prst="rect">
            <a:avLst/>
          </a:prstGeom>
        </p:spPr>
        <p:txBody>
          <a:bodyPr vert="horz" wrap="square" lIns="0" tIns="12065" rIns="0" bIns="0" rtlCol="0">
            <a:spAutoFit/>
          </a:bodyPr>
          <a:lstStyle/>
          <a:p>
            <a:pPr marL="38100">
              <a:spcBef>
                <a:spcPts val="95"/>
              </a:spcBef>
              <a:tabLst>
                <a:tab pos="329565" algn="l"/>
              </a:tabLst>
            </a:pPr>
            <a:r>
              <a:rPr sz="1900" kern="0" spc="-50" dirty="0">
                <a:solidFill>
                  <a:sysClr val="windowText" lastClr="000000"/>
                </a:solidFill>
                <a:latin typeface="Cambria Math"/>
                <a:cs typeface="Cambria Math"/>
              </a:rPr>
              <a:t>V</a:t>
            </a:r>
            <a:r>
              <a:rPr sz="1900" kern="0" dirty="0">
                <a:solidFill>
                  <a:sysClr val="windowText" lastClr="000000"/>
                </a:solidFill>
                <a:latin typeface="Cambria Math"/>
                <a:cs typeface="Cambria Math"/>
              </a:rPr>
              <a:t>	</a:t>
            </a:r>
            <a:r>
              <a:rPr sz="1900" kern="0" dirty="0">
                <a:solidFill>
                  <a:sysClr val="windowText" lastClr="000000"/>
                </a:solidFill>
                <a:latin typeface="Times New Roman"/>
                <a:cs typeface="Times New Roman"/>
              </a:rPr>
              <a:t>=</a:t>
            </a:r>
            <a:r>
              <a:rPr sz="1900" kern="0" spc="10" dirty="0">
                <a:solidFill>
                  <a:sysClr val="windowText" lastClr="000000"/>
                </a:solidFill>
                <a:latin typeface="Times New Roman"/>
                <a:cs typeface="Times New Roman"/>
              </a:rPr>
              <a:t> </a:t>
            </a:r>
            <a:r>
              <a:rPr sz="1900" kern="0" dirty="0">
                <a:solidFill>
                  <a:sysClr val="windowText" lastClr="000000"/>
                </a:solidFill>
                <a:latin typeface="Times New Roman"/>
                <a:cs typeface="Times New Roman"/>
              </a:rPr>
              <a:t>30 -</a:t>
            </a:r>
            <a:r>
              <a:rPr sz="1900" kern="0" spc="15" dirty="0">
                <a:solidFill>
                  <a:sysClr val="windowText" lastClr="000000"/>
                </a:solidFill>
                <a:latin typeface="Times New Roman"/>
                <a:cs typeface="Times New Roman"/>
              </a:rPr>
              <a:t> </a:t>
            </a:r>
            <a:r>
              <a:rPr sz="2025" kern="0" baseline="45267" dirty="0">
                <a:solidFill>
                  <a:sysClr val="windowText" lastClr="000000"/>
                </a:solidFill>
                <a:latin typeface="Cambria Math"/>
                <a:cs typeface="Cambria Math"/>
              </a:rPr>
              <a:t>1</a:t>
            </a:r>
            <a:r>
              <a:rPr sz="2025" kern="0" spc="307" baseline="45267" dirty="0">
                <a:solidFill>
                  <a:sysClr val="windowText" lastClr="000000"/>
                </a:solidFill>
                <a:latin typeface="Cambria Math"/>
                <a:cs typeface="Cambria Math"/>
              </a:rPr>
              <a:t> </a:t>
            </a:r>
            <a:r>
              <a:rPr sz="2000" kern="0" dirty="0">
                <a:solidFill>
                  <a:sysClr val="windowText" lastClr="000000"/>
                </a:solidFill>
                <a:latin typeface="Times New Roman"/>
                <a:cs typeface="Times New Roman"/>
              </a:rPr>
              <a:t>.</a:t>
            </a:r>
            <a:r>
              <a:rPr sz="2000" kern="0" spc="10" dirty="0">
                <a:solidFill>
                  <a:sysClr val="windowText" lastClr="000000"/>
                </a:solidFill>
                <a:latin typeface="Times New Roman"/>
                <a:cs typeface="Times New Roman"/>
              </a:rPr>
              <a:t> </a:t>
            </a:r>
            <a:r>
              <a:rPr sz="2000" kern="0" dirty="0">
                <a:solidFill>
                  <a:sysClr val="windowText" lastClr="000000"/>
                </a:solidFill>
                <a:latin typeface="Times New Roman"/>
                <a:cs typeface="Times New Roman"/>
              </a:rPr>
              <a:t>x</a:t>
            </a:r>
            <a:r>
              <a:rPr sz="2000" kern="0" spc="5" dirty="0">
                <a:solidFill>
                  <a:sysClr val="windowText" lastClr="000000"/>
                </a:solidFill>
                <a:latin typeface="Times New Roman"/>
                <a:cs typeface="Times New Roman"/>
              </a:rPr>
              <a:t> </a:t>
            </a:r>
            <a:r>
              <a:rPr sz="2000" kern="0" dirty="0">
                <a:solidFill>
                  <a:sysClr val="windowText" lastClr="000000"/>
                </a:solidFill>
                <a:latin typeface="Times New Roman"/>
                <a:cs typeface="Times New Roman"/>
              </a:rPr>
              <a:t>.</a:t>
            </a:r>
            <a:r>
              <a:rPr sz="2000" kern="0" spc="5" dirty="0">
                <a:solidFill>
                  <a:sysClr val="windowText" lastClr="000000"/>
                </a:solidFill>
                <a:latin typeface="Times New Roman"/>
                <a:cs typeface="Times New Roman"/>
              </a:rPr>
              <a:t> </a:t>
            </a:r>
            <a:r>
              <a:rPr sz="2000" kern="0" dirty="0">
                <a:solidFill>
                  <a:sysClr val="windowText" lastClr="000000"/>
                </a:solidFill>
                <a:latin typeface="Times New Roman"/>
                <a:cs typeface="Times New Roman"/>
              </a:rPr>
              <a:t>(</a:t>
            </a:r>
            <a:r>
              <a:rPr sz="2175" kern="0" baseline="44061" dirty="0">
                <a:solidFill>
                  <a:sysClr val="windowText" lastClr="000000"/>
                </a:solidFill>
                <a:latin typeface="Cambria Math"/>
                <a:cs typeface="Cambria Math"/>
              </a:rPr>
              <a:t>10</a:t>
            </a:r>
            <a:r>
              <a:rPr sz="2175" kern="0" spc="300" baseline="44061" dirty="0">
                <a:solidFill>
                  <a:sysClr val="windowText" lastClr="000000"/>
                </a:solidFill>
                <a:latin typeface="Cambria Math"/>
                <a:cs typeface="Cambria Math"/>
              </a:rPr>
              <a:t> </a:t>
            </a:r>
            <a:r>
              <a:rPr sz="2000" kern="0" dirty="0">
                <a:solidFill>
                  <a:sysClr val="windowText" lastClr="000000"/>
                </a:solidFill>
                <a:latin typeface="Times New Roman"/>
                <a:cs typeface="Times New Roman"/>
              </a:rPr>
              <a:t>.</a:t>
            </a:r>
            <a:r>
              <a:rPr sz="2000" kern="0" spc="10" dirty="0">
                <a:solidFill>
                  <a:sysClr val="windowText" lastClr="000000"/>
                </a:solidFill>
                <a:latin typeface="Times New Roman"/>
                <a:cs typeface="Times New Roman"/>
              </a:rPr>
              <a:t> </a:t>
            </a:r>
            <a:r>
              <a:rPr sz="2000" kern="0" spc="-25" dirty="0">
                <a:solidFill>
                  <a:sysClr val="windowText" lastClr="000000"/>
                </a:solidFill>
                <a:latin typeface="Times New Roman"/>
                <a:cs typeface="Times New Roman"/>
              </a:rPr>
              <a:t>x)</a:t>
            </a:r>
            <a:endParaRPr sz="2000" kern="0">
              <a:solidFill>
                <a:sysClr val="windowText" lastClr="000000"/>
              </a:solidFill>
              <a:latin typeface="Times New Roman"/>
              <a:cs typeface="Times New Roman"/>
            </a:endParaRPr>
          </a:p>
        </p:txBody>
      </p:sp>
      <p:sp>
        <p:nvSpPr>
          <p:cNvPr id="33" name="object 33"/>
          <p:cNvSpPr txBox="1"/>
          <p:nvPr/>
        </p:nvSpPr>
        <p:spPr>
          <a:xfrm>
            <a:off x="7985016" y="1010964"/>
            <a:ext cx="633566" cy="320601"/>
          </a:xfrm>
          <a:prstGeom prst="rect">
            <a:avLst/>
          </a:prstGeom>
        </p:spPr>
        <p:txBody>
          <a:bodyPr vert="horz" wrap="square" lIns="0" tIns="12700" rIns="0" bIns="0" rtlCol="0">
            <a:spAutoFit/>
          </a:bodyPr>
          <a:lstStyle/>
          <a:p>
            <a:pPr marL="12700">
              <a:spcBef>
                <a:spcPts val="100"/>
              </a:spcBef>
            </a:pPr>
            <a:r>
              <a:rPr sz="2000" kern="0" dirty="0">
                <a:solidFill>
                  <a:sysClr val="windowText" lastClr="000000"/>
                </a:solidFill>
                <a:latin typeface="Times New Roman"/>
                <a:cs typeface="Times New Roman"/>
              </a:rPr>
              <a:t>=</a:t>
            </a:r>
            <a:r>
              <a:rPr sz="2000" kern="0" spc="-5" dirty="0">
                <a:solidFill>
                  <a:sysClr val="windowText" lastClr="000000"/>
                </a:solidFill>
                <a:latin typeface="Times New Roman"/>
                <a:cs typeface="Times New Roman"/>
              </a:rPr>
              <a:t> </a:t>
            </a:r>
            <a:r>
              <a:rPr sz="2000" kern="0" dirty="0">
                <a:solidFill>
                  <a:sysClr val="windowText" lastClr="000000"/>
                </a:solidFill>
                <a:latin typeface="Times New Roman"/>
                <a:cs typeface="Times New Roman"/>
              </a:rPr>
              <a:t>30</a:t>
            </a:r>
            <a:r>
              <a:rPr sz="2000" kern="0" spc="-10" dirty="0">
                <a:solidFill>
                  <a:sysClr val="windowText" lastClr="000000"/>
                </a:solidFill>
                <a:latin typeface="Times New Roman"/>
                <a:cs typeface="Times New Roman"/>
              </a:rPr>
              <a:t> </a:t>
            </a:r>
            <a:r>
              <a:rPr sz="2000" kern="0" spc="-50" dirty="0">
                <a:solidFill>
                  <a:sysClr val="windowText" lastClr="000000"/>
                </a:solidFill>
                <a:latin typeface="Times New Roman"/>
                <a:cs typeface="Times New Roman"/>
              </a:rPr>
              <a:t>-</a:t>
            </a:r>
            <a:endParaRPr sz="2000" kern="0">
              <a:solidFill>
                <a:sysClr val="windowText" lastClr="000000"/>
              </a:solidFill>
              <a:latin typeface="Times New Roman"/>
              <a:cs typeface="Times New Roman"/>
            </a:endParaRPr>
          </a:p>
        </p:txBody>
      </p:sp>
      <p:sp>
        <p:nvSpPr>
          <p:cNvPr id="34" name="object 34"/>
          <p:cNvSpPr/>
          <p:nvPr/>
        </p:nvSpPr>
        <p:spPr>
          <a:xfrm>
            <a:off x="8668350" y="1196895"/>
            <a:ext cx="365665" cy="17145"/>
          </a:xfrm>
          <a:custGeom>
            <a:avLst/>
            <a:gdLst/>
            <a:ahLst/>
            <a:cxnLst/>
            <a:rect l="l" t="t" r="r" b="b"/>
            <a:pathLst>
              <a:path w="365759" h="17144">
                <a:moveTo>
                  <a:pt x="365759" y="0"/>
                </a:moveTo>
                <a:lnTo>
                  <a:pt x="0" y="0"/>
                </a:lnTo>
                <a:lnTo>
                  <a:pt x="0" y="16763"/>
                </a:lnTo>
                <a:lnTo>
                  <a:pt x="365759" y="16763"/>
                </a:lnTo>
                <a:lnTo>
                  <a:pt x="365759" y="0"/>
                </a:lnTo>
                <a:close/>
              </a:path>
            </a:pathLst>
          </a:custGeom>
          <a:solidFill>
            <a:srgbClr val="000000"/>
          </a:solidFill>
        </p:spPr>
        <p:txBody>
          <a:bodyPr wrap="square" lIns="0" tIns="0" rIns="0" bIns="0" rtlCol="0"/>
          <a:lstStyle/>
          <a:p>
            <a:endParaRPr kern="0">
              <a:solidFill>
                <a:sysClr val="windowText" lastClr="000000"/>
              </a:solidFill>
            </a:endParaRPr>
          </a:p>
        </p:txBody>
      </p:sp>
      <p:sp>
        <p:nvSpPr>
          <p:cNvPr id="35" name="object 35"/>
          <p:cNvSpPr txBox="1"/>
          <p:nvPr/>
        </p:nvSpPr>
        <p:spPr>
          <a:xfrm>
            <a:off x="8560940" y="685497"/>
            <a:ext cx="943364" cy="484748"/>
          </a:xfrm>
          <a:prstGeom prst="rect">
            <a:avLst/>
          </a:prstGeom>
        </p:spPr>
        <p:txBody>
          <a:bodyPr vert="horz" wrap="square" lIns="0" tIns="25400" rIns="0" bIns="0" rtlCol="0">
            <a:spAutoFit/>
          </a:bodyPr>
          <a:lstStyle/>
          <a:p>
            <a:pPr marL="50800">
              <a:spcBef>
                <a:spcPts val="200"/>
              </a:spcBef>
              <a:tabLst>
                <a:tab pos="797560" algn="l"/>
              </a:tabLst>
            </a:pPr>
            <a:r>
              <a:rPr sz="2025" kern="0" spc="-75" baseline="2057" dirty="0">
                <a:solidFill>
                  <a:sysClr val="windowText" lastClr="000000"/>
                </a:solidFill>
                <a:latin typeface="Cambria Math"/>
                <a:cs typeface="Cambria Math"/>
              </a:rPr>
              <a:t>2</a:t>
            </a:r>
            <a:r>
              <a:rPr sz="2025" kern="0" baseline="2057" dirty="0">
                <a:solidFill>
                  <a:sysClr val="windowText" lastClr="000000"/>
                </a:solidFill>
                <a:latin typeface="Cambria Math"/>
                <a:cs typeface="Cambria Math"/>
              </a:rPr>
              <a:t>	</a:t>
            </a:r>
            <a:r>
              <a:rPr sz="1450" kern="0" spc="-50" dirty="0">
                <a:solidFill>
                  <a:sysClr val="windowText" lastClr="000000"/>
                </a:solidFill>
                <a:latin typeface="Cambria Math"/>
                <a:cs typeface="Cambria Math"/>
              </a:rPr>
              <a:t>6</a:t>
            </a:r>
            <a:endParaRPr sz="1450" kern="0">
              <a:solidFill>
                <a:sysClr val="windowText" lastClr="000000"/>
              </a:solidFill>
              <a:latin typeface="Cambria Math"/>
              <a:cs typeface="Cambria Math"/>
            </a:endParaRPr>
          </a:p>
          <a:p>
            <a:pPr marL="107950">
              <a:spcBef>
                <a:spcPts val="100"/>
              </a:spcBef>
            </a:pPr>
            <a:r>
              <a:rPr sz="1450" kern="0" dirty="0">
                <a:solidFill>
                  <a:sysClr val="windowText" lastClr="000000"/>
                </a:solidFill>
                <a:latin typeface="Cambria Math"/>
                <a:cs typeface="Cambria Math"/>
              </a:rPr>
              <a:t>5</a:t>
            </a:r>
            <a:r>
              <a:rPr sz="1450" kern="0" spc="50" dirty="0">
                <a:solidFill>
                  <a:sysClr val="windowText" lastClr="000000"/>
                </a:solidFill>
                <a:latin typeface="Cambria Math"/>
                <a:cs typeface="Cambria Math"/>
              </a:rPr>
              <a:t> </a:t>
            </a:r>
            <a:r>
              <a:rPr sz="1450" kern="0" spc="75" dirty="0">
                <a:solidFill>
                  <a:sysClr val="windowText" lastClr="000000"/>
                </a:solidFill>
                <a:latin typeface="Cambria Math"/>
                <a:cs typeface="Cambria Math"/>
              </a:rPr>
              <a:t>𝑥</a:t>
            </a:r>
            <a:r>
              <a:rPr kern="0" spc="112" baseline="25462" dirty="0">
                <a:solidFill>
                  <a:sysClr val="windowText" lastClr="000000"/>
                </a:solidFill>
                <a:latin typeface="Cambria Math"/>
                <a:cs typeface="Cambria Math"/>
              </a:rPr>
              <a:t>2</a:t>
            </a:r>
            <a:endParaRPr kern="0" baseline="25462">
              <a:solidFill>
                <a:sysClr val="windowText" lastClr="000000"/>
              </a:solidFill>
              <a:latin typeface="Cambria Math"/>
              <a:cs typeface="Cambria Math"/>
            </a:endParaRPr>
          </a:p>
        </p:txBody>
      </p:sp>
      <p:sp>
        <p:nvSpPr>
          <p:cNvPr id="36" name="object 36"/>
          <p:cNvSpPr txBox="1"/>
          <p:nvPr/>
        </p:nvSpPr>
        <p:spPr>
          <a:xfrm>
            <a:off x="8784910" y="1207309"/>
            <a:ext cx="132680" cy="236603"/>
          </a:xfrm>
          <a:prstGeom prst="rect">
            <a:avLst/>
          </a:prstGeom>
        </p:spPr>
        <p:txBody>
          <a:bodyPr vert="horz" wrap="square" lIns="0" tIns="13335" rIns="0" bIns="0" rtlCol="0">
            <a:spAutoFit/>
          </a:bodyPr>
          <a:lstStyle/>
          <a:p>
            <a:pPr marL="12700">
              <a:spcBef>
                <a:spcPts val="105"/>
              </a:spcBef>
            </a:pPr>
            <a:r>
              <a:rPr sz="1450" kern="0" spc="-50" dirty="0">
                <a:solidFill>
                  <a:sysClr val="windowText" lastClr="000000"/>
                </a:solidFill>
                <a:latin typeface="Cambria Math"/>
                <a:cs typeface="Cambria Math"/>
              </a:rPr>
              <a:t>6</a:t>
            </a:r>
            <a:endParaRPr sz="1450" kern="0">
              <a:solidFill>
                <a:sysClr val="windowText" lastClr="000000"/>
              </a:solidFill>
              <a:latin typeface="Cambria Math"/>
              <a:cs typeface="Cambria Math"/>
            </a:endParaRPr>
          </a:p>
        </p:txBody>
      </p:sp>
      <p:sp>
        <p:nvSpPr>
          <p:cNvPr id="37" name="object 37"/>
          <p:cNvSpPr/>
          <p:nvPr/>
        </p:nvSpPr>
        <p:spPr>
          <a:xfrm>
            <a:off x="9564230" y="2034285"/>
            <a:ext cx="311070" cy="13970"/>
          </a:xfrm>
          <a:custGeom>
            <a:avLst/>
            <a:gdLst/>
            <a:ahLst/>
            <a:cxnLst/>
            <a:rect l="l" t="t" r="r" b="b"/>
            <a:pathLst>
              <a:path w="311150" h="13969">
                <a:moveTo>
                  <a:pt x="310896" y="0"/>
                </a:moveTo>
                <a:lnTo>
                  <a:pt x="0" y="0"/>
                </a:lnTo>
                <a:lnTo>
                  <a:pt x="0" y="13715"/>
                </a:lnTo>
                <a:lnTo>
                  <a:pt x="310896" y="13715"/>
                </a:lnTo>
                <a:lnTo>
                  <a:pt x="310896" y="0"/>
                </a:lnTo>
                <a:close/>
              </a:path>
            </a:pathLst>
          </a:custGeom>
          <a:solidFill>
            <a:srgbClr val="000000"/>
          </a:solidFill>
        </p:spPr>
        <p:txBody>
          <a:bodyPr wrap="square" lIns="0" tIns="0" rIns="0" bIns="0" rtlCol="0"/>
          <a:lstStyle/>
          <a:p>
            <a:endParaRPr kern="0">
              <a:solidFill>
                <a:sysClr val="windowText" lastClr="000000"/>
              </a:solidFill>
            </a:endParaRPr>
          </a:p>
        </p:txBody>
      </p:sp>
      <p:sp>
        <p:nvSpPr>
          <p:cNvPr id="38" name="object 38"/>
          <p:cNvSpPr txBox="1"/>
          <p:nvPr/>
        </p:nvSpPr>
        <p:spPr>
          <a:xfrm>
            <a:off x="9526902" y="1806195"/>
            <a:ext cx="379630" cy="203902"/>
          </a:xfrm>
          <a:prstGeom prst="rect">
            <a:avLst/>
          </a:prstGeom>
        </p:spPr>
        <p:txBody>
          <a:bodyPr vert="horz" wrap="square" lIns="0" tIns="11430" rIns="0" bIns="0" rtlCol="0">
            <a:spAutoFit/>
          </a:bodyPr>
          <a:lstStyle/>
          <a:p>
            <a:pPr marL="38100">
              <a:spcBef>
                <a:spcPts val="90"/>
              </a:spcBef>
            </a:pPr>
            <a:r>
              <a:rPr sz="1250" kern="0" dirty="0">
                <a:solidFill>
                  <a:sysClr val="windowText" lastClr="000000"/>
                </a:solidFill>
                <a:latin typeface="Cambria Math"/>
                <a:cs typeface="Cambria Math"/>
              </a:rPr>
              <a:t>5</a:t>
            </a:r>
            <a:r>
              <a:rPr sz="1250" kern="0" spc="20" dirty="0">
                <a:solidFill>
                  <a:sysClr val="windowText" lastClr="000000"/>
                </a:solidFill>
                <a:latin typeface="Cambria Math"/>
                <a:cs typeface="Cambria Math"/>
              </a:rPr>
              <a:t> </a:t>
            </a:r>
            <a:r>
              <a:rPr sz="1250" kern="0" spc="60" dirty="0">
                <a:solidFill>
                  <a:sysClr val="windowText" lastClr="000000"/>
                </a:solidFill>
                <a:latin typeface="Cambria Math"/>
                <a:cs typeface="Cambria Math"/>
              </a:rPr>
              <a:t>𝑥</a:t>
            </a:r>
            <a:r>
              <a:rPr sz="1500" kern="0" spc="89" baseline="25000" dirty="0">
                <a:solidFill>
                  <a:sysClr val="windowText" lastClr="000000"/>
                </a:solidFill>
                <a:latin typeface="Cambria Math"/>
                <a:cs typeface="Cambria Math"/>
              </a:rPr>
              <a:t>2</a:t>
            </a:r>
            <a:endParaRPr sz="1500" kern="0" baseline="25000">
              <a:solidFill>
                <a:sysClr val="windowText" lastClr="000000"/>
              </a:solidFill>
              <a:latin typeface="Cambria Math"/>
              <a:cs typeface="Cambria Math"/>
            </a:endParaRPr>
          </a:p>
        </p:txBody>
      </p:sp>
      <p:sp>
        <p:nvSpPr>
          <p:cNvPr id="39" name="object 39"/>
          <p:cNvSpPr txBox="1"/>
          <p:nvPr/>
        </p:nvSpPr>
        <p:spPr>
          <a:xfrm>
            <a:off x="9661994" y="2040890"/>
            <a:ext cx="116810" cy="203902"/>
          </a:xfrm>
          <a:prstGeom prst="rect">
            <a:avLst/>
          </a:prstGeom>
        </p:spPr>
        <p:txBody>
          <a:bodyPr vert="horz" wrap="square" lIns="0" tIns="11430" rIns="0" bIns="0" rtlCol="0">
            <a:spAutoFit/>
          </a:bodyPr>
          <a:lstStyle/>
          <a:p>
            <a:pPr marL="12700">
              <a:spcBef>
                <a:spcPts val="90"/>
              </a:spcBef>
            </a:pPr>
            <a:r>
              <a:rPr sz="1250" kern="0" spc="-50" dirty="0">
                <a:solidFill>
                  <a:sysClr val="windowText" lastClr="000000"/>
                </a:solidFill>
                <a:latin typeface="Cambria Math"/>
                <a:cs typeface="Cambria Math"/>
              </a:rPr>
              <a:t>6</a:t>
            </a:r>
            <a:endParaRPr sz="1250" kern="0">
              <a:solidFill>
                <a:sysClr val="windowText" lastClr="000000"/>
              </a:solidFill>
              <a:latin typeface="Cambria Math"/>
              <a:cs typeface="Cambria Math"/>
            </a:endParaRPr>
          </a:p>
        </p:txBody>
      </p:sp>
      <p:sp>
        <p:nvSpPr>
          <p:cNvPr id="40" name="object 40"/>
          <p:cNvSpPr txBox="1"/>
          <p:nvPr/>
        </p:nvSpPr>
        <p:spPr>
          <a:xfrm>
            <a:off x="9863137" y="1836674"/>
            <a:ext cx="88877" cy="330200"/>
          </a:xfrm>
          <a:prstGeom prst="rect">
            <a:avLst/>
          </a:prstGeom>
        </p:spPr>
        <p:txBody>
          <a:bodyPr vert="horz" wrap="square" lIns="0" tIns="12065" rIns="0" bIns="0" rtlCol="0">
            <a:spAutoFit/>
          </a:bodyPr>
          <a:lstStyle/>
          <a:p>
            <a:pPr marL="12700">
              <a:spcBef>
                <a:spcPts val="95"/>
              </a:spcBef>
            </a:pPr>
            <a:r>
              <a:rPr sz="2000" kern="0" spc="-50" dirty="0">
                <a:solidFill>
                  <a:sysClr val="windowText" lastClr="000000"/>
                </a:solidFill>
                <a:latin typeface="Times New Roman"/>
                <a:cs typeface="Times New Roman"/>
              </a:rPr>
              <a:t>.</a:t>
            </a:r>
            <a:endParaRPr sz="2000" kern="0">
              <a:solidFill>
                <a:sysClr val="windowText" lastClr="000000"/>
              </a:solidFill>
              <a:latin typeface="Times New Roman"/>
              <a:cs typeface="Times New Roman"/>
            </a:endParaRPr>
          </a:p>
        </p:txBody>
      </p:sp>
      <p:sp>
        <p:nvSpPr>
          <p:cNvPr id="41" name="object 41"/>
          <p:cNvSpPr/>
          <p:nvPr/>
        </p:nvSpPr>
        <p:spPr>
          <a:xfrm>
            <a:off x="10002265" y="2022095"/>
            <a:ext cx="114270" cy="17145"/>
          </a:xfrm>
          <a:custGeom>
            <a:avLst/>
            <a:gdLst/>
            <a:ahLst/>
            <a:cxnLst/>
            <a:rect l="l" t="t" r="r" b="b"/>
            <a:pathLst>
              <a:path w="114300" h="17144">
                <a:moveTo>
                  <a:pt x="114300" y="0"/>
                </a:moveTo>
                <a:lnTo>
                  <a:pt x="0" y="0"/>
                </a:lnTo>
                <a:lnTo>
                  <a:pt x="0" y="16763"/>
                </a:lnTo>
                <a:lnTo>
                  <a:pt x="114300" y="16763"/>
                </a:lnTo>
                <a:lnTo>
                  <a:pt x="114300" y="0"/>
                </a:lnTo>
                <a:close/>
              </a:path>
            </a:pathLst>
          </a:custGeom>
          <a:solidFill>
            <a:srgbClr val="000000"/>
          </a:solidFill>
        </p:spPr>
        <p:txBody>
          <a:bodyPr wrap="square" lIns="0" tIns="0" rIns="0" bIns="0" rtlCol="0"/>
          <a:lstStyle/>
          <a:p>
            <a:endParaRPr kern="0">
              <a:solidFill>
                <a:sysClr val="windowText" lastClr="000000"/>
              </a:solidFill>
            </a:endParaRPr>
          </a:p>
        </p:txBody>
      </p:sp>
      <p:sp>
        <p:nvSpPr>
          <p:cNvPr id="42" name="object 42"/>
          <p:cNvSpPr txBox="1"/>
          <p:nvPr/>
        </p:nvSpPr>
        <p:spPr>
          <a:xfrm>
            <a:off x="9990333" y="1703021"/>
            <a:ext cx="135855" cy="542584"/>
          </a:xfrm>
          <a:prstGeom prst="rect">
            <a:avLst/>
          </a:prstGeom>
        </p:spPr>
        <p:txBody>
          <a:bodyPr vert="horz" wrap="square" lIns="0" tIns="12065" rIns="0" bIns="0" rtlCol="0">
            <a:spAutoFit/>
          </a:bodyPr>
          <a:lstStyle/>
          <a:p>
            <a:pPr marL="15240" marR="5080" indent="-3175">
              <a:lnSpc>
                <a:spcPct val="124800"/>
              </a:lnSpc>
              <a:spcBef>
                <a:spcPts val="95"/>
              </a:spcBef>
            </a:pPr>
            <a:r>
              <a:rPr sz="1450" kern="0" spc="35" dirty="0">
                <a:solidFill>
                  <a:sysClr val="windowText" lastClr="000000"/>
                </a:solidFill>
                <a:latin typeface="Cambria Math"/>
                <a:cs typeface="Cambria Math"/>
              </a:rPr>
              <a:t>𝑥 </a:t>
            </a:r>
            <a:r>
              <a:rPr sz="1450" kern="0" spc="-50" dirty="0">
                <a:solidFill>
                  <a:sysClr val="windowText" lastClr="000000"/>
                </a:solidFill>
                <a:latin typeface="Cambria Math"/>
                <a:cs typeface="Cambria Math"/>
              </a:rPr>
              <a:t>3</a:t>
            </a:r>
            <a:endParaRPr sz="1450" kern="0">
              <a:solidFill>
                <a:sysClr val="windowText" lastClr="000000"/>
              </a:solidFill>
              <a:latin typeface="Cambria Math"/>
              <a:cs typeface="Cambria Math"/>
            </a:endParaRPr>
          </a:p>
        </p:txBody>
      </p:sp>
      <p:sp>
        <p:nvSpPr>
          <p:cNvPr id="43" name="object 43"/>
          <p:cNvSpPr txBox="1"/>
          <p:nvPr/>
        </p:nvSpPr>
        <p:spPr>
          <a:xfrm>
            <a:off x="7641951" y="1307814"/>
            <a:ext cx="1908314" cy="1273426"/>
          </a:xfrm>
          <a:prstGeom prst="rect">
            <a:avLst/>
          </a:prstGeom>
        </p:spPr>
        <p:txBody>
          <a:bodyPr vert="horz" wrap="square" lIns="0" tIns="133350" rIns="0" bIns="0" rtlCol="0">
            <a:spAutoFit/>
          </a:bodyPr>
          <a:lstStyle/>
          <a:p>
            <a:pPr marL="927100">
              <a:spcBef>
                <a:spcPts val="1050"/>
              </a:spcBef>
            </a:pPr>
            <a:r>
              <a:rPr sz="2000" kern="0" spc="-10" dirty="0">
                <a:solidFill>
                  <a:sysClr val="windowText" lastClr="000000"/>
                </a:solidFill>
                <a:latin typeface="Times New Roman"/>
                <a:cs typeface="Times New Roman"/>
              </a:rPr>
              <a:t>[0</a:t>
            </a:r>
            <a:r>
              <a:rPr sz="2000" kern="0" spc="-10" dirty="0">
                <a:solidFill>
                  <a:sysClr val="windowText" lastClr="000000"/>
                </a:solidFill>
                <a:latin typeface="Cambria Math"/>
                <a:cs typeface="Cambria Math"/>
              </a:rPr>
              <a:t>≤x≤6]</a:t>
            </a:r>
            <a:endParaRPr sz="2000" kern="0">
              <a:solidFill>
                <a:sysClr val="windowText" lastClr="000000"/>
              </a:solidFill>
              <a:latin typeface="Cambria Math"/>
              <a:cs typeface="Cambria Math"/>
            </a:endParaRPr>
          </a:p>
          <a:p>
            <a:pPr marL="38100">
              <a:spcBef>
                <a:spcPts val="910"/>
              </a:spcBef>
            </a:pPr>
            <a:r>
              <a:rPr sz="1900" kern="0" dirty="0">
                <a:solidFill>
                  <a:sysClr val="windowText" lastClr="000000"/>
                </a:solidFill>
                <a:latin typeface="Cambria Math"/>
                <a:cs typeface="Cambria Math"/>
              </a:rPr>
              <a:t>M</a:t>
            </a:r>
            <a:r>
              <a:rPr sz="2025" kern="0" baseline="-16460" dirty="0">
                <a:solidFill>
                  <a:sysClr val="windowText" lastClr="000000"/>
                </a:solidFill>
                <a:latin typeface="Cambria Math"/>
                <a:cs typeface="Cambria Math"/>
              </a:rPr>
              <a:t>x</a:t>
            </a:r>
            <a:r>
              <a:rPr sz="2025" kern="0" spc="412" baseline="-16460" dirty="0">
                <a:solidFill>
                  <a:sysClr val="windowText" lastClr="000000"/>
                </a:solidFill>
                <a:latin typeface="Cambria Math"/>
                <a:cs typeface="Cambria Math"/>
              </a:rPr>
              <a:t> </a:t>
            </a:r>
            <a:r>
              <a:rPr sz="1900" kern="0" dirty="0">
                <a:solidFill>
                  <a:sysClr val="windowText" lastClr="000000"/>
                </a:solidFill>
                <a:latin typeface="Times New Roman"/>
                <a:cs typeface="Times New Roman"/>
              </a:rPr>
              <a:t>=</a:t>
            </a:r>
            <a:r>
              <a:rPr sz="1900" kern="0" spc="20" dirty="0">
                <a:solidFill>
                  <a:sysClr val="windowText" lastClr="000000"/>
                </a:solidFill>
                <a:latin typeface="Times New Roman"/>
                <a:cs typeface="Times New Roman"/>
              </a:rPr>
              <a:t> </a:t>
            </a:r>
            <a:r>
              <a:rPr sz="1900" kern="0" dirty="0">
                <a:solidFill>
                  <a:sysClr val="windowText" lastClr="000000"/>
                </a:solidFill>
                <a:latin typeface="Times New Roman"/>
                <a:cs typeface="Times New Roman"/>
              </a:rPr>
              <a:t>-</a:t>
            </a:r>
            <a:r>
              <a:rPr sz="1900" kern="0" spc="10" dirty="0">
                <a:solidFill>
                  <a:sysClr val="windowText" lastClr="000000"/>
                </a:solidFill>
                <a:latin typeface="Times New Roman"/>
                <a:cs typeface="Times New Roman"/>
              </a:rPr>
              <a:t> </a:t>
            </a:r>
            <a:r>
              <a:rPr sz="1900" kern="0" dirty="0">
                <a:solidFill>
                  <a:sysClr val="windowText" lastClr="000000"/>
                </a:solidFill>
                <a:latin typeface="Times New Roman"/>
                <a:cs typeface="Times New Roman"/>
              </a:rPr>
              <a:t>120</a:t>
            </a:r>
            <a:r>
              <a:rPr sz="1900" kern="0" spc="5" dirty="0">
                <a:solidFill>
                  <a:sysClr val="windowText" lastClr="000000"/>
                </a:solidFill>
                <a:latin typeface="Times New Roman"/>
                <a:cs typeface="Times New Roman"/>
              </a:rPr>
              <a:t> </a:t>
            </a:r>
            <a:r>
              <a:rPr sz="1900" kern="0" dirty="0">
                <a:solidFill>
                  <a:sysClr val="windowText" lastClr="000000"/>
                </a:solidFill>
                <a:latin typeface="Times New Roman"/>
                <a:cs typeface="Times New Roman"/>
              </a:rPr>
              <a:t>+</a:t>
            </a:r>
            <a:r>
              <a:rPr sz="1900" kern="0" spc="10" dirty="0">
                <a:solidFill>
                  <a:sysClr val="windowText" lastClr="000000"/>
                </a:solidFill>
                <a:latin typeface="Times New Roman"/>
                <a:cs typeface="Times New Roman"/>
              </a:rPr>
              <a:t> </a:t>
            </a:r>
            <a:r>
              <a:rPr sz="1900" kern="0" dirty="0">
                <a:solidFill>
                  <a:sysClr val="windowText" lastClr="000000"/>
                </a:solidFill>
                <a:latin typeface="Times New Roman"/>
                <a:cs typeface="Times New Roman"/>
              </a:rPr>
              <a:t>30x</a:t>
            </a:r>
            <a:r>
              <a:rPr sz="1900" kern="0" spc="10" dirty="0">
                <a:solidFill>
                  <a:sysClr val="windowText" lastClr="000000"/>
                </a:solidFill>
                <a:latin typeface="Times New Roman"/>
                <a:cs typeface="Times New Roman"/>
              </a:rPr>
              <a:t> </a:t>
            </a:r>
            <a:r>
              <a:rPr sz="1900" kern="0" spc="-50" dirty="0">
                <a:solidFill>
                  <a:sysClr val="windowText" lastClr="000000"/>
                </a:solidFill>
                <a:latin typeface="Times New Roman"/>
                <a:cs typeface="Times New Roman"/>
              </a:rPr>
              <a:t>-</a:t>
            </a:r>
            <a:endParaRPr sz="1900" kern="0">
              <a:solidFill>
                <a:sysClr val="windowText" lastClr="000000"/>
              </a:solidFill>
              <a:latin typeface="Times New Roman"/>
              <a:cs typeface="Times New Roman"/>
            </a:endParaRPr>
          </a:p>
          <a:p>
            <a:pPr marL="927100">
              <a:spcBef>
                <a:spcPts val="894"/>
              </a:spcBef>
            </a:pPr>
            <a:r>
              <a:rPr sz="2000" kern="0" spc="-10" dirty="0">
                <a:solidFill>
                  <a:sysClr val="windowText" lastClr="000000"/>
                </a:solidFill>
                <a:latin typeface="Times New Roman"/>
                <a:cs typeface="Times New Roman"/>
              </a:rPr>
              <a:t>[0</a:t>
            </a:r>
            <a:r>
              <a:rPr sz="2000" kern="0" spc="-10" dirty="0">
                <a:solidFill>
                  <a:sysClr val="windowText" lastClr="000000"/>
                </a:solidFill>
                <a:latin typeface="Cambria Math"/>
                <a:cs typeface="Cambria Math"/>
              </a:rPr>
              <a:t>≤x≤6]</a:t>
            </a:r>
            <a:endParaRPr sz="2000" kern="0">
              <a:solidFill>
                <a:sysClr val="windowText" lastClr="000000"/>
              </a:solidFill>
              <a:latin typeface="Cambria Math"/>
              <a:cs typeface="Cambria Math"/>
            </a:endParaRPr>
          </a:p>
        </p:txBody>
      </p:sp>
      <p:sp>
        <p:nvSpPr>
          <p:cNvPr id="44" name="object 44"/>
          <p:cNvSpPr txBox="1"/>
          <p:nvPr/>
        </p:nvSpPr>
        <p:spPr>
          <a:xfrm>
            <a:off x="2926401" y="130833"/>
            <a:ext cx="690066" cy="319959"/>
          </a:xfrm>
          <a:prstGeom prst="rect">
            <a:avLst/>
          </a:prstGeom>
        </p:spPr>
        <p:txBody>
          <a:bodyPr vert="horz" wrap="square" lIns="0" tIns="12065" rIns="0" bIns="0" rtlCol="0">
            <a:spAutoFit/>
          </a:bodyPr>
          <a:lstStyle/>
          <a:p>
            <a:pPr marL="12700">
              <a:spcBef>
                <a:spcPts val="95"/>
              </a:spcBef>
            </a:pPr>
            <a:r>
              <a:rPr sz="2000" kern="0" dirty="0">
                <a:solidFill>
                  <a:sysClr val="windowText" lastClr="000000"/>
                </a:solidFill>
                <a:latin typeface="Times New Roman"/>
                <a:cs typeface="Times New Roman"/>
              </a:rPr>
              <a:t>w</a:t>
            </a:r>
            <a:r>
              <a:rPr sz="2000" kern="0" spc="-10" dirty="0">
                <a:solidFill>
                  <a:sysClr val="windowText" lastClr="000000"/>
                </a:solidFill>
                <a:latin typeface="Times New Roman"/>
                <a:cs typeface="Times New Roman"/>
              </a:rPr>
              <a:t> k/ft.</a:t>
            </a:r>
            <a:endParaRPr sz="2000" kern="0">
              <a:solidFill>
                <a:sysClr val="windowText" lastClr="000000"/>
              </a:solidFill>
              <a:latin typeface="Times New Roman"/>
              <a:cs typeface="Times New Roman"/>
            </a:endParaRPr>
          </a:p>
        </p:txBody>
      </p:sp>
      <p:sp>
        <p:nvSpPr>
          <p:cNvPr id="45" name="object 45"/>
          <p:cNvSpPr/>
          <p:nvPr/>
        </p:nvSpPr>
        <p:spPr>
          <a:xfrm>
            <a:off x="10373771" y="859408"/>
            <a:ext cx="257744" cy="20320"/>
          </a:xfrm>
          <a:custGeom>
            <a:avLst/>
            <a:gdLst/>
            <a:ahLst/>
            <a:cxnLst/>
            <a:rect l="l" t="t" r="r" b="b"/>
            <a:pathLst>
              <a:path w="257809" h="20319">
                <a:moveTo>
                  <a:pt x="257555" y="0"/>
                </a:moveTo>
                <a:lnTo>
                  <a:pt x="0" y="0"/>
                </a:lnTo>
                <a:lnTo>
                  <a:pt x="0" y="19812"/>
                </a:lnTo>
                <a:lnTo>
                  <a:pt x="257555" y="19812"/>
                </a:lnTo>
                <a:lnTo>
                  <a:pt x="257555" y="0"/>
                </a:lnTo>
                <a:close/>
              </a:path>
            </a:pathLst>
          </a:custGeom>
          <a:solidFill>
            <a:srgbClr val="000000"/>
          </a:solidFill>
        </p:spPr>
        <p:txBody>
          <a:bodyPr wrap="square" lIns="0" tIns="0" rIns="0" bIns="0" rtlCol="0"/>
          <a:lstStyle/>
          <a:p>
            <a:endParaRPr kern="0">
              <a:solidFill>
                <a:sysClr val="windowText" lastClr="000000"/>
              </a:solidFill>
            </a:endParaRPr>
          </a:p>
        </p:txBody>
      </p:sp>
      <p:grpSp>
        <p:nvGrpSpPr>
          <p:cNvPr id="46" name="object 46"/>
          <p:cNvGrpSpPr/>
          <p:nvPr/>
        </p:nvGrpSpPr>
        <p:grpSpPr>
          <a:xfrm>
            <a:off x="2259596" y="282038"/>
            <a:ext cx="1914025" cy="794385"/>
            <a:chOff x="2258567" y="281990"/>
            <a:chExt cx="1914525" cy="794385"/>
          </a:xfrm>
        </p:grpSpPr>
        <p:pic>
          <p:nvPicPr>
            <p:cNvPr id="47" name="object 47"/>
            <p:cNvPicPr/>
            <p:nvPr/>
          </p:nvPicPr>
          <p:blipFill>
            <a:blip r:embed="rId5" cstate="print"/>
            <a:stretch>
              <a:fillRect/>
            </a:stretch>
          </p:blipFill>
          <p:spPr>
            <a:xfrm>
              <a:off x="3667505" y="281990"/>
              <a:ext cx="504393" cy="793953"/>
            </a:xfrm>
            <a:prstGeom prst="rect">
              <a:avLst/>
            </a:prstGeom>
          </p:spPr>
        </p:pic>
        <p:sp>
          <p:nvSpPr>
            <p:cNvPr id="48" name="object 48"/>
            <p:cNvSpPr/>
            <p:nvPr/>
          </p:nvSpPr>
          <p:spPr>
            <a:xfrm>
              <a:off x="3705986" y="295275"/>
              <a:ext cx="392430" cy="646430"/>
            </a:xfrm>
            <a:custGeom>
              <a:avLst/>
              <a:gdLst/>
              <a:ahLst/>
              <a:cxnLst/>
              <a:rect l="l" t="t" r="r" b="b"/>
              <a:pathLst>
                <a:path w="392429" h="646430">
                  <a:moveTo>
                    <a:pt x="343010" y="570847"/>
                  </a:moveTo>
                  <a:lnTo>
                    <a:pt x="316229" y="572008"/>
                  </a:lnTo>
                  <a:lnTo>
                    <a:pt x="357632" y="646429"/>
                  </a:lnTo>
                  <a:lnTo>
                    <a:pt x="380887" y="594487"/>
                  </a:lnTo>
                  <a:lnTo>
                    <a:pt x="349503" y="594487"/>
                  </a:lnTo>
                  <a:lnTo>
                    <a:pt x="344170" y="589788"/>
                  </a:lnTo>
                  <a:lnTo>
                    <a:pt x="343081" y="572008"/>
                  </a:lnTo>
                  <a:lnTo>
                    <a:pt x="343010" y="570847"/>
                  </a:lnTo>
                  <a:close/>
                </a:path>
                <a:path w="392429" h="646430">
                  <a:moveTo>
                    <a:pt x="365102" y="569890"/>
                  </a:moveTo>
                  <a:lnTo>
                    <a:pt x="343010" y="570847"/>
                  </a:lnTo>
                  <a:lnTo>
                    <a:pt x="344084" y="588390"/>
                  </a:lnTo>
                  <a:lnTo>
                    <a:pt x="344170" y="589788"/>
                  </a:lnTo>
                  <a:lnTo>
                    <a:pt x="349503" y="594487"/>
                  </a:lnTo>
                  <a:lnTo>
                    <a:pt x="361696" y="593725"/>
                  </a:lnTo>
                  <a:lnTo>
                    <a:pt x="366267" y="588390"/>
                  </a:lnTo>
                  <a:lnTo>
                    <a:pt x="365235" y="572008"/>
                  </a:lnTo>
                  <a:lnTo>
                    <a:pt x="365162" y="570847"/>
                  </a:lnTo>
                  <a:lnTo>
                    <a:pt x="365102" y="569890"/>
                  </a:lnTo>
                  <a:close/>
                </a:path>
                <a:path w="392429" h="646430">
                  <a:moveTo>
                    <a:pt x="392429" y="568705"/>
                  </a:moveTo>
                  <a:lnTo>
                    <a:pt x="365102" y="569890"/>
                  </a:lnTo>
                  <a:lnTo>
                    <a:pt x="366267" y="588390"/>
                  </a:lnTo>
                  <a:lnTo>
                    <a:pt x="361696" y="593725"/>
                  </a:lnTo>
                  <a:lnTo>
                    <a:pt x="349503" y="594487"/>
                  </a:lnTo>
                  <a:lnTo>
                    <a:pt x="380887" y="594487"/>
                  </a:lnTo>
                  <a:lnTo>
                    <a:pt x="392429" y="568705"/>
                  </a:lnTo>
                  <a:close/>
                </a:path>
                <a:path w="392429" h="646430">
                  <a:moveTo>
                    <a:pt x="5968" y="0"/>
                  </a:moveTo>
                  <a:lnTo>
                    <a:pt x="762" y="4699"/>
                  </a:lnTo>
                  <a:lnTo>
                    <a:pt x="95" y="15367"/>
                  </a:lnTo>
                  <a:lnTo>
                    <a:pt x="0" y="16891"/>
                  </a:lnTo>
                  <a:lnTo>
                    <a:pt x="4699" y="22098"/>
                  </a:lnTo>
                  <a:lnTo>
                    <a:pt x="29228" y="23495"/>
                  </a:lnTo>
                  <a:lnTo>
                    <a:pt x="27679" y="23495"/>
                  </a:lnTo>
                  <a:lnTo>
                    <a:pt x="72009" y="36068"/>
                  </a:lnTo>
                  <a:lnTo>
                    <a:pt x="116966" y="62737"/>
                  </a:lnTo>
                  <a:lnTo>
                    <a:pt x="146176" y="87884"/>
                  </a:lnTo>
                  <a:lnTo>
                    <a:pt x="174751" y="118363"/>
                  </a:lnTo>
                  <a:lnTo>
                    <a:pt x="201929" y="153924"/>
                  </a:lnTo>
                  <a:lnTo>
                    <a:pt x="227711" y="193801"/>
                  </a:lnTo>
                  <a:lnTo>
                    <a:pt x="251587" y="237871"/>
                  </a:lnTo>
                  <a:lnTo>
                    <a:pt x="273430" y="285241"/>
                  </a:lnTo>
                  <a:lnTo>
                    <a:pt x="292988" y="335788"/>
                  </a:lnTo>
                  <a:lnTo>
                    <a:pt x="309879" y="388874"/>
                  </a:lnTo>
                  <a:lnTo>
                    <a:pt x="323850" y="443991"/>
                  </a:lnTo>
                  <a:lnTo>
                    <a:pt x="334772" y="500761"/>
                  </a:lnTo>
                  <a:lnTo>
                    <a:pt x="342264" y="558673"/>
                  </a:lnTo>
                  <a:lnTo>
                    <a:pt x="342951" y="569890"/>
                  </a:lnTo>
                  <a:lnTo>
                    <a:pt x="343010" y="570847"/>
                  </a:lnTo>
                  <a:lnTo>
                    <a:pt x="365102" y="569890"/>
                  </a:lnTo>
                  <a:lnTo>
                    <a:pt x="364236" y="556133"/>
                  </a:lnTo>
                  <a:lnTo>
                    <a:pt x="360807" y="526414"/>
                  </a:lnTo>
                  <a:lnTo>
                    <a:pt x="351282" y="467740"/>
                  </a:lnTo>
                  <a:lnTo>
                    <a:pt x="338582" y="410337"/>
                  </a:lnTo>
                  <a:lnTo>
                    <a:pt x="322707" y="354964"/>
                  </a:lnTo>
                  <a:lnTo>
                    <a:pt x="304038" y="301878"/>
                  </a:lnTo>
                  <a:lnTo>
                    <a:pt x="282701" y="251460"/>
                  </a:lnTo>
                  <a:lnTo>
                    <a:pt x="259079" y="204470"/>
                  </a:lnTo>
                  <a:lnTo>
                    <a:pt x="233299" y="161036"/>
                  </a:lnTo>
                  <a:lnTo>
                    <a:pt x="205739" y="121792"/>
                  </a:lnTo>
                  <a:lnTo>
                    <a:pt x="176402" y="86995"/>
                  </a:lnTo>
                  <a:lnTo>
                    <a:pt x="145541" y="57403"/>
                  </a:lnTo>
                  <a:lnTo>
                    <a:pt x="113411" y="33400"/>
                  </a:lnTo>
                  <a:lnTo>
                    <a:pt x="62991" y="8890"/>
                  </a:lnTo>
                  <a:lnTo>
                    <a:pt x="28321" y="1397"/>
                  </a:lnTo>
                  <a:lnTo>
                    <a:pt x="5968" y="0"/>
                  </a:lnTo>
                  <a:close/>
                </a:path>
              </a:pathLst>
            </a:custGeom>
            <a:solidFill>
              <a:srgbClr val="E64722"/>
            </a:solidFill>
          </p:spPr>
          <p:txBody>
            <a:bodyPr wrap="square" lIns="0" tIns="0" rIns="0" bIns="0" rtlCol="0"/>
            <a:lstStyle/>
            <a:p>
              <a:endParaRPr kern="0">
                <a:solidFill>
                  <a:sysClr val="windowText" lastClr="000000"/>
                </a:solidFill>
              </a:endParaRPr>
            </a:p>
          </p:txBody>
        </p:sp>
        <p:pic>
          <p:nvPicPr>
            <p:cNvPr id="49" name="object 49"/>
            <p:cNvPicPr/>
            <p:nvPr/>
          </p:nvPicPr>
          <p:blipFill>
            <a:blip r:embed="rId6" cstate="print"/>
            <a:stretch>
              <a:fillRect/>
            </a:stretch>
          </p:blipFill>
          <p:spPr>
            <a:xfrm>
              <a:off x="2258567" y="829119"/>
              <a:ext cx="1914144" cy="224091"/>
            </a:xfrm>
            <a:prstGeom prst="rect">
              <a:avLst/>
            </a:prstGeom>
          </p:spPr>
        </p:pic>
        <p:sp>
          <p:nvSpPr>
            <p:cNvPr id="50" name="object 50"/>
            <p:cNvSpPr/>
            <p:nvPr/>
          </p:nvSpPr>
          <p:spPr>
            <a:xfrm>
              <a:off x="2374010" y="881253"/>
              <a:ext cx="1690370" cy="76200"/>
            </a:xfrm>
            <a:custGeom>
              <a:avLst/>
              <a:gdLst/>
              <a:ahLst/>
              <a:cxnLst/>
              <a:rect l="l" t="t" r="r" b="b"/>
              <a:pathLst>
                <a:path w="1690370" h="76200">
                  <a:moveTo>
                    <a:pt x="76200" y="0"/>
                  </a:moveTo>
                  <a:lnTo>
                    <a:pt x="0" y="38100"/>
                  </a:lnTo>
                  <a:lnTo>
                    <a:pt x="76200" y="76200"/>
                  </a:lnTo>
                  <a:lnTo>
                    <a:pt x="76200" y="49149"/>
                  </a:lnTo>
                  <a:lnTo>
                    <a:pt x="57403" y="49149"/>
                  </a:lnTo>
                  <a:lnTo>
                    <a:pt x="52450" y="44196"/>
                  </a:lnTo>
                  <a:lnTo>
                    <a:pt x="52450" y="32004"/>
                  </a:lnTo>
                  <a:lnTo>
                    <a:pt x="57403" y="27050"/>
                  </a:lnTo>
                  <a:lnTo>
                    <a:pt x="76200" y="27050"/>
                  </a:lnTo>
                  <a:lnTo>
                    <a:pt x="76200" y="0"/>
                  </a:lnTo>
                  <a:close/>
                </a:path>
                <a:path w="1690370" h="76200">
                  <a:moveTo>
                    <a:pt x="1613789" y="0"/>
                  </a:moveTo>
                  <a:lnTo>
                    <a:pt x="1613789" y="76200"/>
                  </a:lnTo>
                  <a:lnTo>
                    <a:pt x="1667890" y="49149"/>
                  </a:lnTo>
                  <a:lnTo>
                    <a:pt x="1632712" y="49149"/>
                  </a:lnTo>
                  <a:lnTo>
                    <a:pt x="1637538" y="44196"/>
                  </a:lnTo>
                  <a:lnTo>
                    <a:pt x="1637538" y="32004"/>
                  </a:lnTo>
                  <a:lnTo>
                    <a:pt x="1632712" y="27050"/>
                  </a:lnTo>
                  <a:lnTo>
                    <a:pt x="1667890" y="27050"/>
                  </a:lnTo>
                  <a:lnTo>
                    <a:pt x="1613789" y="0"/>
                  </a:lnTo>
                  <a:close/>
                </a:path>
                <a:path w="1690370" h="76200">
                  <a:moveTo>
                    <a:pt x="76200" y="27050"/>
                  </a:moveTo>
                  <a:lnTo>
                    <a:pt x="57403" y="27050"/>
                  </a:lnTo>
                  <a:lnTo>
                    <a:pt x="52450" y="32004"/>
                  </a:lnTo>
                  <a:lnTo>
                    <a:pt x="52450" y="44196"/>
                  </a:lnTo>
                  <a:lnTo>
                    <a:pt x="57403" y="49149"/>
                  </a:lnTo>
                  <a:lnTo>
                    <a:pt x="76200" y="49149"/>
                  </a:lnTo>
                  <a:lnTo>
                    <a:pt x="76200" y="27050"/>
                  </a:lnTo>
                  <a:close/>
                </a:path>
                <a:path w="1690370" h="76200">
                  <a:moveTo>
                    <a:pt x="1613789" y="27050"/>
                  </a:moveTo>
                  <a:lnTo>
                    <a:pt x="76200" y="27050"/>
                  </a:lnTo>
                  <a:lnTo>
                    <a:pt x="76200" y="49149"/>
                  </a:lnTo>
                  <a:lnTo>
                    <a:pt x="1613789" y="49149"/>
                  </a:lnTo>
                  <a:lnTo>
                    <a:pt x="1613789" y="27050"/>
                  </a:lnTo>
                  <a:close/>
                </a:path>
                <a:path w="1690370" h="76200">
                  <a:moveTo>
                    <a:pt x="1667890" y="27050"/>
                  </a:moveTo>
                  <a:lnTo>
                    <a:pt x="1632712" y="27050"/>
                  </a:lnTo>
                  <a:lnTo>
                    <a:pt x="1637538" y="32004"/>
                  </a:lnTo>
                  <a:lnTo>
                    <a:pt x="1637538" y="44196"/>
                  </a:lnTo>
                  <a:lnTo>
                    <a:pt x="1632712" y="49149"/>
                  </a:lnTo>
                  <a:lnTo>
                    <a:pt x="1667890" y="49149"/>
                  </a:lnTo>
                  <a:lnTo>
                    <a:pt x="1689989" y="38100"/>
                  </a:lnTo>
                  <a:lnTo>
                    <a:pt x="1667890" y="27050"/>
                  </a:lnTo>
                  <a:close/>
                </a:path>
              </a:pathLst>
            </a:custGeom>
            <a:solidFill>
              <a:srgbClr val="FFC908"/>
            </a:solidFill>
          </p:spPr>
          <p:txBody>
            <a:bodyPr wrap="square" lIns="0" tIns="0" rIns="0" bIns="0" rtlCol="0"/>
            <a:lstStyle/>
            <a:p>
              <a:endParaRPr kern="0">
                <a:solidFill>
                  <a:sysClr val="windowText" lastClr="000000"/>
                </a:solidFill>
              </a:endParaRPr>
            </a:p>
          </p:txBody>
        </p:sp>
      </p:grpSp>
      <p:sp>
        <p:nvSpPr>
          <p:cNvPr id="51" name="object 51"/>
          <p:cNvSpPr txBox="1"/>
          <p:nvPr/>
        </p:nvSpPr>
        <p:spPr>
          <a:xfrm>
            <a:off x="10425858" y="874270"/>
            <a:ext cx="154265" cy="292735"/>
          </a:xfrm>
          <a:prstGeom prst="rect">
            <a:avLst/>
          </a:prstGeom>
        </p:spPr>
        <p:txBody>
          <a:bodyPr vert="horz" wrap="square" lIns="0" tIns="12700" rIns="0" bIns="0" rtlCol="0">
            <a:spAutoFit/>
          </a:bodyPr>
          <a:lstStyle/>
          <a:p>
            <a:pPr marL="12700">
              <a:spcBef>
                <a:spcPts val="100"/>
              </a:spcBef>
            </a:pPr>
            <a:r>
              <a:rPr sz="1750" kern="0" spc="-50" dirty="0">
                <a:solidFill>
                  <a:sysClr val="windowText" lastClr="000000"/>
                </a:solidFill>
                <a:latin typeface="Cambria Math"/>
                <a:cs typeface="Cambria Math"/>
              </a:rPr>
              <a:t>6</a:t>
            </a:r>
            <a:endParaRPr sz="1750" kern="0">
              <a:solidFill>
                <a:sysClr val="windowText" lastClr="000000"/>
              </a:solidFill>
              <a:latin typeface="Cambria Math"/>
              <a:cs typeface="Cambria Math"/>
            </a:endParaRPr>
          </a:p>
        </p:txBody>
      </p:sp>
      <p:sp>
        <p:nvSpPr>
          <p:cNvPr id="52" name="object 52"/>
          <p:cNvSpPr txBox="1"/>
          <p:nvPr/>
        </p:nvSpPr>
        <p:spPr>
          <a:xfrm>
            <a:off x="10695508" y="638809"/>
            <a:ext cx="197434" cy="391160"/>
          </a:xfrm>
          <a:prstGeom prst="rect">
            <a:avLst/>
          </a:prstGeom>
        </p:spPr>
        <p:txBody>
          <a:bodyPr vert="horz" wrap="square" lIns="0" tIns="12700" rIns="0" bIns="0" rtlCol="0">
            <a:spAutoFit/>
          </a:bodyPr>
          <a:lstStyle/>
          <a:p>
            <a:pPr marL="12700">
              <a:spcBef>
                <a:spcPts val="100"/>
              </a:spcBef>
            </a:pPr>
            <a:r>
              <a:rPr sz="2400" kern="0" spc="-50" dirty="0">
                <a:solidFill>
                  <a:sysClr val="windowText" lastClr="000000"/>
                </a:solidFill>
                <a:latin typeface="Times New Roman"/>
                <a:cs typeface="Times New Roman"/>
              </a:rPr>
              <a:t>=</a:t>
            </a:r>
            <a:endParaRPr sz="2400" kern="0">
              <a:solidFill>
                <a:sysClr val="windowText" lastClr="000000"/>
              </a:solidFill>
              <a:latin typeface="Times New Roman"/>
              <a:cs typeface="Times New Roman"/>
            </a:endParaRPr>
          </a:p>
        </p:txBody>
      </p:sp>
      <p:sp>
        <p:nvSpPr>
          <p:cNvPr id="53" name="object 53"/>
          <p:cNvSpPr/>
          <p:nvPr/>
        </p:nvSpPr>
        <p:spPr>
          <a:xfrm>
            <a:off x="10955025" y="859408"/>
            <a:ext cx="188546" cy="20320"/>
          </a:xfrm>
          <a:custGeom>
            <a:avLst/>
            <a:gdLst/>
            <a:ahLst/>
            <a:cxnLst/>
            <a:rect l="l" t="t" r="r" b="b"/>
            <a:pathLst>
              <a:path w="188595" h="20319">
                <a:moveTo>
                  <a:pt x="188214" y="0"/>
                </a:moveTo>
                <a:lnTo>
                  <a:pt x="0" y="0"/>
                </a:lnTo>
                <a:lnTo>
                  <a:pt x="0" y="19812"/>
                </a:lnTo>
                <a:lnTo>
                  <a:pt x="188214" y="19812"/>
                </a:lnTo>
                <a:lnTo>
                  <a:pt x="188214" y="0"/>
                </a:lnTo>
                <a:close/>
              </a:path>
            </a:pathLst>
          </a:custGeom>
          <a:solidFill>
            <a:srgbClr val="000000"/>
          </a:solidFill>
        </p:spPr>
        <p:txBody>
          <a:bodyPr wrap="square" lIns="0" tIns="0" rIns="0" bIns="0" rtlCol="0"/>
          <a:lstStyle/>
          <a:p>
            <a:endParaRPr kern="0">
              <a:solidFill>
                <a:sysClr val="windowText" lastClr="000000"/>
              </a:solidFill>
            </a:endParaRPr>
          </a:p>
        </p:txBody>
      </p:sp>
      <p:sp>
        <p:nvSpPr>
          <p:cNvPr id="54" name="object 54"/>
          <p:cNvSpPr txBox="1"/>
          <p:nvPr/>
        </p:nvSpPr>
        <p:spPr>
          <a:xfrm>
            <a:off x="10361838" y="478353"/>
            <a:ext cx="789098" cy="680956"/>
          </a:xfrm>
          <a:prstGeom prst="rect">
            <a:avLst/>
          </a:prstGeom>
        </p:spPr>
        <p:txBody>
          <a:bodyPr vert="horz" wrap="square" lIns="0" tIns="77470" rIns="0" bIns="0" rtlCol="0">
            <a:spAutoFit/>
          </a:bodyPr>
          <a:lstStyle/>
          <a:p>
            <a:pPr marR="5080" algn="r">
              <a:spcBef>
                <a:spcPts val="610"/>
              </a:spcBef>
              <a:tabLst>
                <a:tab pos="581025" algn="l"/>
              </a:tabLst>
            </a:pPr>
            <a:r>
              <a:rPr sz="1750" kern="0" spc="-25" dirty="0">
                <a:solidFill>
                  <a:sysClr val="windowText" lastClr="000000"/>
                </a:solidFill>
                <a:latin typeface="Cambria Math"/>
                <a:cs typeface="Cambria Math"/>
              </a:rPr>
              <a:t>10</a:t>
            </a:r>
            <a:r>
              <a:rPr sz="1750" kern="0" dirty="0">
                <a:solidFill>
                  <a:sysClr val="windowText" lastClr="000000"/>
                </a:solidFill>
                <a:latin typeface="Cambria Math"/>
                <a:cs typeface="Cambria Math"/>
              </a:rPr>
              <a:t>	</a:t>
            </a:r>
            <a:r>
              <a:rPr sz="1750" kern="0" spc="90" dirty="0">
                <a:solidFill>
                  <a:sysClr val="windowText" lastClr="000000"/>
                </a:solidFill>
                <a:latin typeface="Cambria Math"/>
                <a:cs typeface="Cambria Math"/>
              </a:rPr>
              <a:t>𝑤</a:t>
            </a:r>
            <a:endParaRPr sz="1750" kern="0">
              <a:solidFill>
                <a:sysClr val="windowText" lastClr="000000"/>
              </a:solidFill>
              <a:latin typeface="Cambria Math"/>
              <a:cs typeface="Cambria Math"/>
            </a:endParaRPr>
          </a:p>
          <a:p>
            <a:pPr marR="30480" algn="r">
              <a:spcBef>
                <a:spcPts val="509"/>
              </a:spcBef>
            </a:pPr>
            <a:r>
              <a:rPr sz="1750" kern="0" spc="40" dirty="0">
                <a:solidFill>
                  <a:sysClr val="windowText" lastClr="000000"/>
                </a:solidFill>
                <a:latin typeface="Cambria Math"/>
                <a:cs typeface="Cambria Math"/>
              </a:rPr>
              <a:t>𝑥</a:t>
            </a:r>
            <a:endParaRPr sz="1750" kern="0">
              <a:solidFill>
                <a:sysClr val="windowText" lastClr="000000"/>
              </a:solidFill>
              <a:latin typeface="Cambria Math"/>
              <a:cs typeface="Cambria Math"/>
            </a:endParaRPr>
          </a:p>
        </p:txBody>
      </p:sp>
      <p:sp>
        <p:nvSpPr>
          <p:cNvPr id="55" name="object 55"/>
          <p:cNvSpPr/>
          <p:nvPr/>
        </p:nvSpPr>
        <p:spPr>
          <a:xfrm>
            <a:off x="11337452" y="1505585"/>
            <a:ext cx="257744" cy="20320"/>
          </a:xfrm>
          <a:custGeom>
            <a:avLst/>
            <a:gdLst/>
            <a:ahLst/>
            <a:cxnLst/>
            <a:rect l="l" t="t" r="r" b="b"/>
            <a:pathLst>
              <a:path w="257809" h="20319">
                <a:moveTo>
                  <a:pt x="257555" y="0"/>
                </a:moveTo>
                <a:lnTo>
                  <a:pt x="0" y="0"/>
                </a:lnTo>
                <a:lnTo>
                  <a:pt x="0" y="19812"/>
                </a:lnTo>
                <a:lnTo>
                  <a:pt x="257555" y="19812"/>
                </a:lnTo>
                <a:lnTo>
                  <a:pt x="257555" y="0"/>
                </a:lnTo>
                <a:close/>
              </a:path>
            </a:pathLst>
          </a:custGeom>
          <a:solidFill>
            <a:srgbClr val="000000"/>
          </a:solidFill>
        </p:spPr>
        <p:txBody>
          <a:bodyPr wrap="square" lIns="0" tIns="0" rIns="0" bIns="0" rtlCol="0"/>
          <a:lstStyle/>
          <a:p>
            <a:endParaRPr kern="0">
              <a:solidFill>
                <a:sysClr val="windowText" lastClr="000000"/>
              </a:solidFill>
            </a:endParaRPr>
          </a:p>
        </p:txBody>
      </p:sp>
      <p:sp>
        <p:nvSpPr>
          <p:cNvPr id="56" name="object 56"/>
          <p:cNvSpPr txBox="1"/>
          <p:nvPr/>
        </p:nvSpPr>
        <p:spPr>
          <a:xfrm>
            <a:off x="11389536" y="1520491"/>
            <a:ext cx="154265" cy="292735"/>
          </a:xfrm>
          <a:prstGeom prst="rect">
            <a:avLst/>
          </a:prstGeom>
        </p:spPr>
        <p:txBody>
          <a:bodyPr vert="horz" wrap="square" lIns="0" tIns="12700" rIns="0" bIns="0" rtlCol="0">
            <a:spAutoFit/>
          </a:bodyPr>
          <a:lstStyle/>
          <a:p>
            <a:pPr marL="12700">
              <a:spcBef>
                <a:spcPts val="100"/>
              </a:spcBef>
            </a:pPr>
            <a:r>
              <a:rPr sz="1750" kern="0" spc="-50" dirty="0">
                <a:solidFill>
                  <a:sysClr val="windowText" lastClr="000000"/>
                </a:solidFill>
                <a:latin typeface="Cambria Math"/>
                <a:cs typeface="Cambria Math"/>
              </a:rPr>
              <a:t>6</a:t>
            </a:r>
            <a:endParaRPr sz="1750" kern="0">
              <a:solidFill>
                <a:sysClr val="windowText" lastClr="000000"/>
              </a:solidFill>
              <a:latin typeface="Cambria Math"/>
              <a:cs typeface="Cambria Math"/>
            </a:endParaRPr>
          </a:p>
        </p:txBody>
      </p:sp>
      <p:sp>
        <p:nvSpPr>
          <p:cNvPr id="57" name="object 57"/>
          <p:cNvSpPr txBox="1"/>
          <p:nvPr/>
        </p:nvSpPr>
        <p:spPr>
          <a:xfrm>
            <a:off x="10336444" y="1284985"/>
            <a:ext cx="1678501" cy="382156"/>
          </a:xfrm>
          <a:prstGeom prst="rect">
            <a:avLst/>
          </a:prstGeom>
        </p:spPr>
        <p:txBody>
          <a:bodyPr vert="horz" wrap="square" lIns="0" tIns="12700" rIns="0" bIns="0" rtlCol="0">
            <a:spAutoFit/>
          </a:bodyPr>
          <a:lstStyle/>
          <a:p>
            <a:pPr marL="38100">
              <a:spcBef>
                <a:spcPts val="100"/>
              </a:spcBef>
            </a:pPr>
            <a:r>
              <a:rPr sz="2400" kern="0" dirty="0">
                <a:solidFill>
                  <a:sysClr val="windowText" lastClr="000000"/>
                </a:solidFill>
                <a:latin typeface="Times New Roman"/>
                <a:cs typeface="Times New Roman"/>
              </a:rPr>
              <a:t>=&gt;</a:t>
            </a:r>
            <a:r>
              <a:rPr sz="2400" kern="0" spc="-5" dirty="0">
                <a:solidFill>
                  <a:sysClr val="windowText" lastClr="000000"/>
                </a:solidFill>
                <a:latin typeface="Times New Roman"/>
                <a:cs typeface="Times New Roman"/>
              </a:rPr>
              <a:t> </a:t>
            </a:r>
            <a:r>
              <a:rPr sz="2400" kern="0" dirty="0">
                <a:solidFill>
                  <a:sysClr val="windowText" lastClr="000000"/>
                </a:solidFill>
                <a:latin typeface="Times New Roman"/>
                <a:cs typeface="Times New Roman"/>
              </a:rPr>
              <a:t>w</a:t>
            </a:r>
            <a:r>
              <a:rPr sz="2400" kern="0" spc="15" dirty="0">
                <a:solidFill>
                  <a:sysClr val="windowText" lastClr="000000"/>
                </a:solidFill>
                <a:latin typeface="Times New Roman"/>
                <a:cs typeface="Times New Roman"/>
              </a:rPr>
              <a:t> </a:t>
            </a:r>
            <a:r>
              <a:rPr sz="2400" kern="0" dirty="0">
                <a:solidFill>
                  <a:sysClr val="windowText" lastClr="000000"/>
                </a:solidFill>
                <a:latin typeface="Times New Roman"/>
                <a:cs typeface="Times New Roman"/>
              </a:rPr>
              <a:t>= </a:t>
            </a:r>
            <a:r>
              <a:rPr sz="2625" kern="0" baseline="44444" dirty="0">
                <a:solidFill>
                  <a:sysClr val="windowText" lastClr="000000"/>
                </a:solidFill>
                <a:latin typeface="Cambria Math"/>
                <a:cs typeface="Cambria Math"/>
              </a:rPr>
              <a:t>10</a:t>
            </a:r>
            <a:r>
              <a:rPr sz="2625" kern="0" spc="330" baseline="44444" dirty="0">
                <a:solidFill>
                  <a:sysClr val="windowText" lastClr="000000"/>
                </a:solidFill>
                <a:latin typeface="Cambria Math"/>
                <a:cs typeface="Cambria Math"/>
              </a:rPr>
              <a:t> </a:t>
            </a:r>
            <a:r>
              <a:rPr sz="2400" kern="0" dirty="0">
                <a:solidFill>
                  <a:sysClr val="windowText" lastClr="000000"/>
                </a:solidFill>
                <a:latin typeface="Times New Roman"/>
                <a:cs typeface="Times New Roman"/>
              </a:rPr>
              <a:t>.</a:t>
            </a:r>
            <a:r>
              <a:rPr sz="2400" kern="0" spc="10" dirty="0">
                <a:solidFill>
                  <a:sysClr val="windowText" lastClr="000000"/>
                </a:solidFill>
                <a:latin typeface="Times New Roman"/>
                <a:cs typeface="Times New Roman"/>
              </a:rPr>
              <a:t> </a:t>
            </a:r>
            <a:r>
              <a:rPr sz="2400" kern="0" spc="-50" dirty="0">
                <a:solidFill>
                  <a:sysClr val="windowText" lastClr="000000"/>
                </a:solidFill>
                <a:latin typeface="Times New Roman"/>
                <a:cs typeface="Times New Roman"/>
              </a:rPr>
              <a:t>x</a:t>
            </a:r>
            <a:endParaRPr sz="2400" kern="0">
              <a:solidFill>
                <a:sysClr val="windowText" lastClr="000000"/>
              </a:solidFill>
              <a:latin typeface="Times New Roman"/>
              <a:cs typeface="Times New Roman"/>
            </a:endParaRPr>
          </a:p>
        </p:txBody>
      </p:sp>
      <p:sp>
        <p:nvSpPr>
          <p:cNvPr id="58" name="object 58"/>
          <p:cNvSpPr txBox="1"/>
          <p:nvPr/>
        </p:nvSpPr>
        <p:spPr>
          <a:xfrm>
            <a:off x="2982772" y="597408"/>
            <a:ext cx="190450" cy="299720"/>
          </a:xfrm>
          <a:prstGeom prst="rect">
            <a:avLst/>
          </a:prstGeom>
        </p:spPr>
        <p:txBody>
          <a:bodyPr vert="horz" wrap="square" lIns="0" tIns="12700" rIns="0" bIns="0" rtlCol="0">
            <a:spAutoFit/>
          </a:bodyPr>
          <a:lstStyle/>
          <a:p>
            <a:pPr marL="12700">
              <a:spcBef>
                <a:spcPts val="100"/>
              </a:spcBef>
            </a:pPr>
            <a:r>
              <a:rPr kern="0" spc="-50" dirty="0">
                <a:solidFill>
                  <a:sysClr val="windowText" lastClr="000000"/>
                </a:solidFill>
                <a:latin typeface="Times New Roman"/>
                <a:cs typeface="Times New Roman"/>
              </a:rPr>
              <a:t>X</a:t>
            </a:r>
            <a:endParaRPr kern="0">
              <a:solidFill>
                <a:sysClr val="windowText" lastClr="000000"/>
              </a:solidFill>
              <a:latin typeface="Times New Roman"/>
              <a:cs typeface="Times New Roman"/>
            </a:endParaRPr>
          </a:p>
        </p:txBody>
      </p:sp>
      <p:grpSp>
        <p:nvGrpSpPr>
          <p:cNvPr id="59" name="object 59"/>
          <p:cNvGrpSpPr/>
          <p:nvPr/>
        </p:nvGrpSpPr>
        <p:grpSpPr>
          <a:xfrm>
            <a:off x="10232610" y="522017"/>
            <a:ext cx="92687" cy="1971675"/>
            <a:chOff x="10233659" y="521969"/>
            <a:chExt cx="92710" cy="1971675"/>
          </a:xfrm>
        </p:grpSpPr>
        <p:pic>
          <p:nvPicPr>
            <p:cNvPr id="60" name="object 60"/>
            <p:cNvPicPr/>
            <p:nvPr/>
          </p:nvPicPr>
          <p:blipFill>
            <a:blip r:embed="rId7" cstate="print"/>
            <a:stretch>
              <a:fillRect/>
            </a:stretch>
          </p:blipFill>
          <p:spPr>
            <a:xfrm>
              <a:off x="10233659" y="521969"/>
              <a:ext cx="92692" cy="1971293"/>
            </a:xfrm>
            <a:prstGeom prst="rect">
              <a:avLst/>
            </a:prstGeom>
          </p:spPr>
        </p:pic>
        <p:sp>
          <p:nvSpPr>
            <p:cNvPr id="61" name="object 61"/>
            <p:cNvSpPr/>
            <p:nvPr/>
          </p:nvSpPr>
          <p:spPr>
            <a:xfrm>
              <a:off x="10283570" y="546734"/>
              <a:ext cx="0" cy="1878330"/>
            </a:xfrm>
            <a:custGeom>
              <a:avLst/>
              <a:gdLst/>
              <a:ahLst/>
              <a:cxnLst/>
              <a:rect l="l" t="t" r="r" b="b"/>
              <a:pathLst>
                <a:path h="1878330">
                  <a:moveTo>
                    <a:pt x="0" y="0"/>
                  </a:moveTo>
                  <a:lnTo>
                    <a:pt x="0" y="1878076"/>
                  </a:lnTo>
                </a:path>
              </a:pathLst>
            </a:custGeom>
            <a:ln w="22098">
              <a:solidFill>
                <a:srgbClr val="000000"/>
              </a:solidFill>
            </a:ln>
          </p:spPr>
          <p:txBody>
            <a:bodyPr wrap="square" lIns="0" tIns="0" rIns="0" bIns="0" rtlCol="0"/>
            <a:lstStyle/>
            <a:p>
              <a:endParaRPr kern="0">
                <a:solidFill>
                  <a:sysClr val="windowText" lastClr="000000"/>
                </a:solidFill>
              </a:endParaRPr>
            </a:p>
          </p:txBody>
        </p:sp>
      </p:grpSp>
      <p:grpSp>
        <p:nvGrpSpPr>
          <p:cNvPr id="62" name="object 62"/>
          <p:cNvGrpSpPr/>
          <p:nvPr/>
        </p:nvGrpSpPr>
        <p:grpSpPr>
          <a:xfrm>
            <a:off x="3949244" y="851179"/>
            <a:ext cx="224096" cy="681990"/>
            <a:chOff x="3948684" y="851179"/>
            <a:chExt cx="224154" cy="681990"/>
          </a:xfrm>
        </p:grpSpPr>
        <p:pic>
          <p:nvPicPr>
            <p:cNvPr id="63" name="object 63"/>
            <p:cNvPicPr/>
            <p:nvPr/>
          </p:nvPicPr>
          <p:blipFill>
            <a:blip r:embed="rId8" cstate="print"/>
            <a:stretch>
              <a:fillRect/>
            </a:stretch>
          </p:blipFill>
          <p:spPr>
            <a:xfrm>
              <a:off x="3948684" y="851179"/>
              <a:ext cx="224091" cy="681964"/>
            </a:xfrm>
            <a:prstGeom prst="rect">
              <a:avLst/>
            </a:prstGeom>
          </p:spPr>
        </p:pic>
        <p:sp>
          <p:nvSpPr>
            <p:cNvPr id="64" name="object 64"/>
            <p:cNvSpPr/>
            <p:nvPr/>
          </p:nvSpPr>
          <p:spPr>
            <a:xfrm>
              <a:off x="4026027" y="941451"/>
              <a:ext cx="76200" cy="457834"/>
            </a:xfrm>
            <a:custGeom>
              <a:avLst/>
              <a:gdLst/>
              <a:ahLst/>
              <a:cxnLst/>
              <a:rect l="l" t="t" r="r" b="b"/>
              <a:pathLst>
                <a:path w="76200" h="457834">
                  <a:moveTo>
                    <a:pt x="27050" y="381381"/>
                  </a:moveTo>
                  <a:lnTo>
                    <a:pt x="0" y="381381"/>
                  </a:lnTo>
                  <a:lnTo>
                    <a:pt x="38100" y="457581"/>
                  </a:lnTo>
                  <a:lnTo>
                    <a:pt x="64325" y="405129"/>
                  </a:lnTo>
                  <a:lnTo>
                    <a:pt x="32003" y="405129"/>
                  </a:lnTo>
                  <a:lnTo>
                    <a:pt x="27050" y="400176"/>
                  </a:lnTo>
                  <a:lnTo>
                    <a:pt x="27050" y="381381"/>
                  </a:lnTo>
                  <a:close/>
                </a:path>
                <a:path w="76200" h="457834">
                  <a:moveTo>
                    <a:pt x="44196" y="52450"/>
                  </a:moveTo>
                  <a:lnTo>
                    <a:pt x="32003" y="52450"/>
                  </a:lnTo>
                  <a:lnTo>
                    <a:pt x="27050" y="57403"/>
                  </a:lnTo>
                  <a:lnTo>
                    <a:pt x="27050" y="400176"/>
                  </a:lnTo>
                  <a:lnTo>
                    <a:pt x="32003" y="405129"/>
                  </a:lnTo>
                  <a:lnTo>
                    <a:pt x="44196" y="405129"/>
                  </a:lnTo>
                  <a:lnTo>
                    <a:pt x="49149" y="400176"/>
                  </a:lnTo>
                  <a:lnTo>
                    <a:pt x="49149" y="57403"/>
                  </a:lnTo>
                  <a:lnTo>
                    <a:pt x="44196" y="52450"/>
                  </a:lnTo>
                  <a:close/>
                </a:path>
                <a:path w="76200" h="457834">
                  <a:moveTo>
                    <a:pt x="76200" y="381381"/>
                  </a:moveTo>
                  <a:lnTo>
                    <a:pt x="49149" y="381381"/>
                  </a:lnTo>
                  <a:lnTo>
                    <a:pt x="49149" y="400176"/>
                  </a:lnTo>
                  <a:lnTo>
                    <a:pt x="44196" y="405129"/>
                  </a:lnTo>
                  <a:lnTo>
                    <a:pt x="64325" y="405129"/>
                  </a:lnTo>
                  <a:lnTo>
                    <a:pt x="76200" y="381381"/>
                  </a:lnTo>
                  <a:close/>
                </a:path>
                <a:path w="76200" h="457834">
                  <a:moveTo>
                    <a:pt x="38100" y="0"/>
                  </a:moveTo>
                  <a:lnTo>
                    <a:pt x="0" y="76200"/>
                  </a:lnTo>
                  <a:lnTo>
                    <a:pt x="27050" y="76200"/>
                  </a:lnTo>
                  <a:lnTo>
                    <a:pt x="27050" y="57403"/>
                  </a:lnTo>
                  <a:lnTo>
                    <a:pt x="32003" y="52450"/>
                  </a:lnTo>
                  <a:lnTo>
                    <a:pt x="64325" y="52450"/>
                  </a:lnTo>
                  <a:lnTo>
                    <a:pt x="38100" y="0"/>
                  </a:lnTo>
                  <a:close/>
                </a:path>
                <a:path w="76200" h="457834">
                  <a:moveTo>
                    <a:pt x="64325" y="52450"/>
                  </a:moveTo>
                  <a:lnTo>
                    <a:pt x="44196" y="52450"/>
                  </a:lnTo>
                  <a:lnTo>
                    <a:pt x="49149" y="57403"/>
                  </a:lnTo>
                  <a:lnTo>
                    <a:pt x="49149" y="76200"/>
                  </a:lnTo>
                  <a:lnTo>
                    <a:pt x="76200" y="76200"/>
                  </a:lnTo>
                  <a:lnTo>
                    <a:pt x="64325" y="52450"/>
                  </a:lnTo>
                  <a:close/>
                </a:path>
              </a:pathLst>
            </a:custGeom>
            <a:solidFill>
              <a:srgbClr val="FFC908"/>
            </a:solidFill>
          </p:spPr>
          <p:txBody>
            <a:bodyPr wrap="square" lIns="0" tIns="0" rIns="0" bIns="0" rtlCol="0"/>
            <a:lstStyle/>
            <a:p>
              <a:endParaRPr kern="0">
                <a:solidFill>
                  <a:sysClr val="windowText" lastClr="000000"/>
                </a:solidFill>
              </a:endParaRPr>
            </a:p>
          </p:txBody>
        </p:sp>
      </p:grpSp>
      <p:sp>
        <p:nvSpPr>
          <p:cNvPr id="65" name="object 65"/>
          <p:cNvSpPr txBox="1"/>
          <p:nvPr/>
        </p:nvSpPr>
        <p:spPr>
          <a:xfrm>
            <a:off x="3631575" y="1421915"/>
            <a:ext cx="262186" cy="289823"/>
          </a:xfrm>
          <a:prstGeom prst="rect">
            <a:avLst/>
          </a:prstGeom>
        </p:spPr>
        <p:txBody>
          <a:bodyPr vert="horz" wrap="square" lIns="0" tIns="12700" rIns="0" bIns="0" rtlCol="0">
            <a:spAutoFit/>
          </a:bodyPr>
          <a:lstStyle/>
          <a:p>
            <a:pPr marL="38100">
              <a:spcBef>
                <a:spcPts val="100"/>
              </a:spcBef>
            </a:pPr>
            <a:r>
              <a:rPr sz="2700" kern="0" spc="44" baseline="-20061" dirty="0">
                <a:solidFill>
                  <a:sysClr val="windowText" lastClr="000000"/>
                </a:solidFill>
                <a:latin typeface="Cambria Math"/>
                <a:cs typeface="Cambria Math"/>
              </a:rPr>
              <a:t>6</a:t>
            </a:r>
            <a:r>
              <a:rPr sz="1300" kern="0" spc="30" dirty="0">
                <a:solidFill>
                  <a:sysClr val="windowText" lastClr="000000"/>
                </a:solidFill>
                <a:latin typeface="Cambria Math"/>
                <a:cs typeface="Cambria Math"/>
              </a:rPr>
              <a:t>′</a:t>
            </a:r>
            <a:endParaRPr sz="1300" kern="0">
              <a:solidFill>
                <a:sysClr val="windowText" lastClr="000000"/>
              </a:solidFill>
              <a:latin typeface="Cambria Math"/>
              <a:cs typeface="Cambria Math"/>
            </a:endParaRPr>
          </a:p>
        </p:txBody>
      </p:sp>
      <p:grpSp>
        <p:nvGrpSpPr>
          <p:cNvPr id="66" name="object 66"/>
          <p:cNvGrpSpPr/>
          <p:nvPr/>
        </p:nvGrpSpPr>
        <p:grpSpPr>
          <a:xfrm>
            <a:off x="2363965" y="1376951"/>
            <a:ext cx="2628215" cy="92710"/>
            <a:chOff x="2362961" y="1376951"/>
            <a:chExt cx="2628900" cy="92710"/>
          </a:xfrm>
        </p:grpSpPr>
        <p:pic>
          <p:nvPicPr>
            <p:cNvPr id="67" name="object 67"/>
            <p:cNvPicPr/>
            <p:nvPr/>
          </p:nvPicPr>
          <p:blipFill>
            <a:blip r:embed="rId2" cstate="print"/>
            <a:stretch>
              <a:fillRect/>
            </a:stretch>
          </p:blipFill>
          <p:spPr>
            <a:xfrm>
              <a:off x="2362961" y="1376951"/>
              <a:ext cx="2628900" cy="92692"/>
            </a:xfrm>
            <a:prstGeom prst="rect">
              <a:avLst/>
            </a:prstGeom>
          </p:spPr>
        </p:pic>
        <p:sp>
          <p:nvSpPr>
            <p:cNvPr id="68" name="object 68"/>
            <p:cNvSpPr/>
            <p:nvPr/>
          </p:nvSpPr>
          <p:spPr>
            <a:xfrm>
              <a:off x="2412872" y="1401699"/>
              <a:ext cx="2536190" cy="0"/>
            </a:xfrm>
            <a:custGeom>
              <a:avLst/>
              <a:gdLst/>
              <a:ahLst/>
              <a:cxnLst/>
              <a:rect l="l" t="t" r="r" b="b"/>
              <a:pathLst>
                <a:path w="2536190">
                  <a:moveTo>
                    <a:pt x="0" y="0"/>
                  </a:moveTo>
                  <a:lnTo>
                    <a:pt x="2535809" y="0"/>
                  </a:lnTo>
                </a:path>
              </a:pathLst>
            </a:custGeom>
            <a:ln w="22098">
              <a:solidFill>
                <a:srgbClr val="000000"/>
              </a:solidFill>
            </a:ln>
          </p:spPr>
          <p:txBody>
            <a:bodyPr wrap="square" lIns="0" tIns="0" rIns="0" bIns="0" rtlCol="0"/>
            <a:lstStyle/>
            <a:p>
              <a:endParaRPr kern="0">
                <a:solidFill>
                  <a:sysClr val="windowText" lastClr="000000"/>
                </a:solidFill>
              </a:endParaRPr>
            </a:p>
          </p:txBody>
        </p:sp>
      </p:grpSp>
      <p:sp>
        <p:nvSpPr>
          <p:cNvPr id="69" name="object 69"/>
          <p:cNvSpPr txBox="1"/>
          <p:nvPr/>
        </p:nvSpPr>
        <p:spPr>
          <a:xfrm>
            <a:off x="2532548" y="1416303"/>
            <a:ext cx="190450" cy="299720"/>
          </a:xfrm>
          <a:prstGeom prst="rect">
            <a:avLst/>
          </a:prstGeom>
        </p:spPr>
        <p:txBody>
          <a:bodyPr vert="horz" wrap="square" lIns="0" tIns="12700" rIns="0" bIns="0" rtlCol="0">
            <a:spAutoFit/>
          </a:bodyPr>
          <a:lstStyle/>
          <a:p>
            <a:pPr marL="12700">
              <a:spcBef>
                <a:spcPts val="100"/>
              </a:spcBef>
            </a:pPr>
            <a:r>
              <a:rPr kern="0" spc="-50" dirty="0">
                <a:solidFill>
                  <a:sysClr val="windowText" lastClr="000000"/>
                </a:solidFill>
                <a:latin typeface="Times New Roman"/>
                <a:cs typeface="Times New Roman"/>
              </a:rPr>
              <a:t>A</a:t>
            </a:r>
            <a:endParaRPr kern="0">
              <a:solidFill>
                <a:sysClr val="windowText" lastClr="000000"/>
              </a:solidFill>
              <a:latin typeface="Times New Roman"/>
              <a:cs typeface="Times New Roman"/>
            </a:endParaRPr>
          </a:p>
        </p:txBody>
      </p:sp>
      <p:sp>
        <p:nvSpPr>
          <p:cNvPr id="70" name="object 70"/>
          <p:cNvSpPr txBox="1"/>
          <p:nvPr/>
        </p:nvSpPr>
        <p:spPr>
          <a:xfrm>
            <a:off x="4550813" y="281690"/>
            <a:ext cx="759262" cy="319959"/>
          </a:xfrm>
          <a:prstGeom prst="rect">
            <a:avLst/>
          </a:prstGeom>
        </p:spPr>
        <p:txBody>
          <a:bodyPr vert="horz" wrap="square" lIns="0" tIns="12065" rIns="0" bIns="0" rtlCol="0">
            <a:spAutoFit/>
          </a:bodyPr>
          <a:lstStyle/>
          <a:p>
            <a:pPr marL="12700">
              <a:spcBef>
                <a:spcPts val="95"/>
              </a:spcBef>
            </a:pPr>
            <a:r>
              <a:rPr sz="2000" kern="0" dirty="0">
                <a:solidFill>
                  <a:sysClr val="windowText" lastClr="000000"/>
                </a:solidFill>
                <a:latin typeface="Times New Roman"/>
                <a:cs typeface="Times New Roman"/>
              </a:rPr>
              <a:t>10</a:t>
            </a:r>
            <a:r>
              <a:rPr sz="2000" kern="0" spc="-20" dirty="0">
                <a:solidFill>
                  <a:sysClr val="windowText" lastClr="000000"/>
                </a:solidFill>
                <a:latin typeface="Times New Roman"/>
                <a:cs typeface="Times New Roman"/>
              </a:rPr>
              <a:t> </a:t>
            </a:r>
            <a:r>
              <a:rPr sz="2000" kern="0" spc="-10" dirty="0">
                <a:solidFill>
                  <a:sysClr val="windowText" lastClr="000000"/>
                </a:solidFill>
                <a:latin typeface="Times New Roman"/>
                <a:cs typeface="Times New Roman"/>
              </a:rPr>
              <a:t>k/ft.</a:t>
            </a:r>
            <a:endParaRPr sz="2000" kern="0">
              <a:solidFill>
                <a:sysClr val="windowText" lastClr="000000"/>
              </a:solidFill>
              <a:latin typeface="Times New Roman"/>
              <a:cs typeface="Times New Roman"/>
            </a:endParaRPr>
          </a:p>
        </p:txBody>
      </p:sp>
      <p:grpSp>
        <p:nvGrpSpPr>
          <p:cNvPr id="71" name="object 71"/>
          <p:cNvGrpSpPr/>
          <p:nvPr/>
        </p:nvGrpSpPr>
        <p:grpSpPr>
          <a:xfrm>
            <a:off x="2163581" y="680501"/>
            <a:ext cx="2901194" cy="1048385"/>
            <a:chOff x="2162555" y="680453"/>
            <a:chExt cx="2901950" cy="1048385"/>
          </a:xfrm>
        </p:grpSpPr>
        <p:pic>
          <p:nvPicPr>
            <p:cNvPr id="72" name="object 72"/>
            <p:cNvPicPr/>
            <p:nvPr/>
          </p:nvPicPr>
          <p:blipFill>
            <a:blip r:embed="rId9" cstate="print"/>
            <a:stretch>
              <a:fillRect/>
            </a:stretch>
          </p:blipFill>
          <p:spPr>
            <a:xfrm>
              <a:off x="2353055" y="1367807"/>
              <a:ext cx="2620518" cy="92692"/>
            </a:xfrm>
            <a:prstGeom prst="rect">
              <a:avLst/>
            </a:prstGeom>
          </p:spPr>
        </p:pic>
        <p:sp>
          <p:nvSpPr>
            <p:cNvPr id="73" name="object 73"/>
            <p:cNvSpPr/>
            <p:nvPr/>
          </p:nvSpPr>
          <p:spPr>
            <a:xfrm>
              <a:off x="2402966" y="1392554"/>
              <a:ext cx="2527935" cy="0"/>
            </a:xfrm>
            <a:custGeom>
              <a:avLst/>
              <a:gdLst/>
              <a:ahLst/>
              <a:cxnLst/>
              <a:rect l="l" t="t" r="r" b="b"/>
              <a:pathLst>
                <a:path w="2527935">
                  <a:moveTo>
                    <a:pt x="0" y="0"/>
                  </a:moveTo>
                  <a:lnTo>
                    <a:pt x="2527554" y="0"/>
                  </a:lnTo>
                </a:path>
              </a:pathLst>
            </a:custGeom>
            <a:ln w="22098">
              <a:solidFill>
                <a:srgbClr val="000000"/>
              </a:solidFill>
            </a:ln>
          </p:spPr>
          <p:txBody>
            <a:bodyPr wrap="square" lIns="0" tIns="0" rIns="0" bIns="0" rtlCol="0"/>
            <a:lstStyle/>
            <a:p>
              <a:endParaRPr kern="0">
                <a:solidFill>
                  <a:sysClr val="windowText" lastClr="000000"/>
                </a:solidFill>
              </a:endParaRPr>
            </a:p>
          </p:txBody>
        </p:sp>
        <p:pic>
          <p:nvPicPr>
            <p:cNvPr id="74" name="object 74"/>
            <p:cNvPicPr/>
            <p:nvPr/>
          </p:nvPicPr>
          <p:blipFill>
            <a:blip r:embed="rId10" cstate="print"/>
            <a:stretch>
              <a:fillRect/>
            </a:stretch>
          </p:blipFill>
          <p:spPr>
            <a:xfrm>
              <a:off x="2346959" y="680453"/>
              <a:ext cx="2626614" cy="787158"/>
            </a:xfrm>
            <a:prstGeom prst="rect">
              <a:avLst/>
            </a:prstGeom>
          </p:spPr>
        </p:pic>
        <p:sp>
          <p:nvSpPr>
            <p:cNvPr id="75" name="object 75"/>
            <p:cNvSpPr/>
            <p:nvPr/>
          </p:nvSpPr>
          <p:spPr>
            <a:xfrm>
              <a:off x="2396870" y="705230"/>
              <a:ext cx="2533650" cy="694055"/>
            </a:xfrm>
            <a:custGeom>
              <a:avLst/>
              <a:gdLst/>
              <a:ahLst/>
              <a:cxnLst/>
              <a:rect l="l" t="t" r="r" b="b"/>
              <a:pathLst>
                <a:path w="2533650" h="694055">
                  <a:moveTo>
                    <a:pt x="0" y="693801"/>
                  </a:moveTo>
                  <a:lnTo>
                    <a:pt x="2533523" y="0"/>
                  </a:lnTo>
                </a:path>
              </a:pathLst>
            </a:custGeom>
            <a:ln w="22098">
              <a:solidFill>
                <a:srgbClr val="000000"/>
              </a:solidFill>
            </a:ln>
          </p:spPr>
          <p:txBody>
            <a:bodyPr wrap="square" lIns="0" tIns="0" rIns="0" bIns="0" rtlCol="0"/>
            <a:lstStyle/>
            <a:p>
              <a:endParaRPr kern="0">
                <a:solidFill>
                  <a:sysClr val="windowText" lastClr="000000"/>
                </a:solidFill>
              </a:endParaRPr>
            </a:p>
          </p:txBody>
        </p:sp>
        <p:pic>
          <p:nvPicPr>
            <p:cNvPr id="76" name="object 76"/>
            <p:cNvPicPr/>
            <p:nvPr/>
          </p:nvPicPr>
          <p:blipFill>
            <a:blip r:embed="rId11" cstate="print"/>
            <a:stretch>
              <a:fillRect/>
            </a:stretch>
          </p:blipFill>
          <p:spPr>
            <a:xfrm>
              <a:off x="2651759" y="1263395"/>
              <a:ext cx="224091" cy="253746"/>
            </a:xfrm>
            <a:prstGeom prst="rect">
              <a:avLst/>
            </a:prstGeom>
          </p:spPr>
        </p:pic>
        <p:pic>
          <p:nvPicPr>
            <p:cNvPr id="77" name="object 77"/>
            <p:cNvPicPr/>
            <p:nvPr/>
          </p:nvPicPr>
          <p:blipFill>
            <a:blip r:embed="rId12" cstate="print"/>
            <a:stretch>
              <a:fillRect/>
            </a:stretch>
          </p:blipFill>
          <p:spPr>
            <a:xfrm>
              <a:off x="2729102" y="1277111"/>
              <a:ext cx="76200" cy="106045"/>
            </a:xfrm>
            <a:prstGeom prst="rect">
              <a:avLst/>
            </a:prstGeom>
          </p:spPr>
        </p:pic>
        <p:pic>
          <p:nvPicPr>
            <p:cNvPr id="78" name="object 78"/>
            <p:cNvPicPr/>
            <p:nvPr/>
          </p:nvPicPr>
          <p:blipFill>
            <a:blip r:embed="rId13" cstate="print"/>
            <a:stretch>
              <a:fillRect/>
            </a:stretch>
          </p:blipFill>
          <p:spPr>
            <a:xfrm>
              <a:off x="3015233" y="1170470"/>
              <a:ext cx="224091" cy="345274"/>
            </a:xfrm>
            <a:prstGeom prst="rect">
              <a:avLst/>
            </a:prstGeom>
          </p:spPr>
        </p:pic>
        <p:pic>
          <p:nvPicPr>
            <p:cNvPr id="79" name="object 79"/>
            <p:cNvPicPr/>
            <p:nvPr/>
          </p:nvPicPr>
          <p:blipFill>
            <a:blip r:embed="rId14" cstate="print"/>
            <a:stretch>
              <a:fillRect/>
            </a:stretch>
          </p:blipFill>
          <p:spPr>
            <a:xfrm>
              <a:off x="3092577" y="1184147"/>
              <a:ext cx="76200" cy="197103"/>
            </a:xfrm>
            <a:prstGeom prst="rect">
              <a:avLst/>
            </a:prstGeom>
          </p:spPr>
        </p:pic>
        <p:pic>
          <p:nvPicPr>
            <p:cNvPr id="80" name="object 80"/>
            <p:cNvPicPr/>
            <p:nvPr/>
          </p:nvPicPr>
          <p:blipFill>
            <a:blip r:embed="rId15" cstate="print"/>
            <a:stretch>
              <a:fillRect/>
            </a:stretch>
          </p:blipFill>
          <p:spPr>
            <a:xfrm>
              <a:off x="3379469" y="1062266"/>
              <a:ext cx="224091" cy="453478"/>
            </a:xfrm>
            <a:prstGeom prst="rect">
              <a:avLst/>
            </a:prstGeom>
          </p:spPr>
        </p:pic>
        <p:sp>
          <p:nvSpPr>
            <p:cNvPr id="81" name="object 81"/>
            <p:cNvSpPr/>
            <p:nvPr/>
          </p:nvSpPr>
          <p:spPr>
            <a:xfrm>
              <a:off x="3456813" y="1075943"/>
              <a:ext cx="76200" cy="305435"/>
            </a:xfrm>
            <a:custGeom>
              <a:avLst/>
              <a:gdLst/>
              <a:ahLst/>
              <a:cxnLst/>
              <a:rect l="l" t="t" r="r" b="b"/>
              <a:pathLst>
                <a:path w="76200" h="305434">
                  <a:moveTo>
                    <a:pt x="27050" y="229234"/>
                  </a:moveTo>
                  <a:lnTo>
                    <a:pt x="0" y="229234"/>
                  </a:lnTo>
                  <a:lnTo>
                    <a:pt x="38100" y="305434"/>
                  </a:lnTo>
                  <a:lnTo>
                    <a:pt x="64325" y="252983"/>
                  </a:lnTo>
                  <a:lnTo>
                    <a:pt x="32003" y="252983"/>
                  </a:lnTo>
                  <a:lnTo>
                    <a:pt x="27050" y="248030"/>
                  </a:lnTo>
                  <a:lnTo>
                    <a:pt x="27050" y="229234"/>
                  </a:lnTo>
                  <a:close/>
                </a:path>
                <a:path w="76200" h="305434">
                  <a:moveTo>
                    <a:pt x="44196" y="0"/>
                  </a:moveTo>
                  <a:lnTo>
                    <a:pt x="32003" y="0"/>
                  </a:lnTo>
                  <a:lnTo>
                    <a:pt x="27050" y="4952"/>
                  </a:lnTo>
                  <a:lnTo>
                    <a:pt x="27050" y="248030"/>
                  </a:lnTo>
                  <a:lnTo>
                    <a:pt x="32003" y="252983"/>
                  </a:lnTo>
                  <a:lnTo>
                    <a:pt x="44196" y="252983"/>
                  </a:lnTo>
                  <a:lnTo>
                    <a:pt x="49149" y="248030"/>
                  </a:lnTo>
                  <a:lnTo>
                    <a:pt x="49149" y="4952"/>
                  </a:lnTo>
                  <a:lnTo>
                    <a:pt x="44196" y="0"/>
                  </a:lnTo>
                  <a:close/>
                </a:path>
                <a:path w="76200" h="305434">
                  <a:moveTo>
                    <a:pt x="76200" y="229234"/>
                  </a:moveTo>
                  <a:lnTo>
                    <a:pt x="49149" y="229234"/>
                  </a:lnTo>
                  <a:lnTo>
                    <a:pt x="49149" y="248030"/>
                  </a:lnTo>
                  <a:lnTo>
                    <a:pt x="44196" y="252983"/>
                  </a:lnTo>
                  <a:lnTo>
                    <a:pt x="64325" y="252983"/>
                  </a:lnTo>
                  <a:lnTo>
                    <a:pt x="76200" y="229234"/>
                  </a:lnTo>
                  <a:close/>
                </a:path>
              </a:pathLst>
            </a:custGeom>
            <a:solidFill>
              <a:srgbClr val="000000"/>
            </a:solidFill>
          </p:spPr>
          <p:txBody>
            <a:bodyPr wrap="square" lIns="0" tIns="0" rIns="0" bIns="0" rtlCol="0"/>
            <a:lstStyle/>
            <a:p>
              <a:endParaRPr kern="0">
                <a:solidFill>
                  <a:sysClr val="windowText" lastClr="000000"/>
                </a:solidFill>
              </a:endParaRPr>
            </a:p>
          </p:txBody>
        </p:sp>
        <p:pic>
          <p:nvPicPr>
            <p:cNvPr id="82" name="object 82"/>
            <p:cNvPicPr/>
            <p:nvPr/>
          </p:nvPicPr>
          <p:blipFill>
            <a:blip r:embed="rId16" cstate="print"/>
            <a:stretch>
              <a:fillRect/>
            </a:stretch>
          </p:blipFill>
          <p:spPr>
            <a:xfrm>
              <a:off x="3742944" y="962380"/>
              <a:ext cx="224091" cy="553237"/>
            </a:xfrm>
            <a:prstGeom prst="rect">
              <a:avLst/>
            </a:prstGeom>
          </p:spPr>
        </p:pic>
        <p:sp>
          <p:nvSpPr>
            <p:cNvPr id="83" name="object 83"/>
            <p:cNvSpPr/>
            <p:nvPr/>
          </p:nvSpPr>
          <p:spPr>
            <a:xfrm>
              <a:off x="3820286" y="976121"/>
              <a:ext cx="76200" cy="405765"/>
            </a:xfrm>
            <a:custGeom>
              <a:avLst/>
              <a:gdLst/>
              <a:ahLst/>
              <a:cxnLst/>
              <a:rect l="l" t="t" r="r" b="b"/>
              <a:pathLst>
                <a:path w="76200" h="405765">
                  <a:moveTo>
                    <a:pt x="27050" y="329438"/>
                  </a:moveTo>
                  <a:lnTo>
                    <a:pt x="0" y="329438"/>
                  </a:lnTo>
                  <a:lnTo>
                    <a:pt x="38100" y="405638"/>
                  </a:lnTo>
                  <a:lnTo>
                    <a:pt x="64325" y="353187"/>
                  </a:lnTo>
                  <a:lnTo>
                    <a:pt x="32003" y="353187"/>
                  </a:lnTo>
                  <a:lnTo>
                    <a:pt x="27050" y="348233"/>
                  </a:lnTo>
                  <a:lnTo>
                    <a:pt x="27050" y="329438"/>
                  </a:lnTo>
                  <a:close/>
                </a:path>
                <a:path w="76200" h="405765">
                  <a:moveTo>
                    <a:pt x="44196" y="0"/>
                  </a:moveTo>
                  <a:lnTo>
                    <a:pt x="32003" y="0"/>
                  </a:lnTo>
                  <a:lnTo>
                    <a:pt x="27050" y="4952"/>
                  </a:lnTo>
                  <a:lnTo>
                    <a:pt x="27050" y="348233"/>
                  </a:lnTo>
                  <a:lnTo>
                    <a:pt x="32003" y="353187"/>
                  </a:lnTo>
                  <a:lnTo>
                    <a:pt x="44196" y="353187"/>
                  </a:lnTo>
                  <a:lnTo>
                    <a:pt x="49149" y="348233"/>
                  </a:lnTo>
                  <a:lnTo>
                    <a:pt x="49149" y="4952"/>
                  </a:lnTo>
                  <a:lnTo>
                    <a:pt x="44196" y="0"/>
                  </a:lnTo>
                  <a:close/>
                </a:path>
                <a:path w="76200" h="405765">
                  <a:moveTo>
                    <a:pt x="76200" y="329438"/>
                  </a:moveTo>
                  <a:lnTo>
                    <a:pt x="49149" y="329438"/>
                  </a:lnTo>
                  <a:lnTo>
                    <a:pt x="49149" y="348233"/>
                  </a:lnTo>
                  <a:lnTo>
                    <a:pt x="44196" y="353187"/>
                  </a:lnTo>
                  <a:lnTo>
                    <a:pt x="64325" y="353187"/>
                  </a:lnTo>
                  <a:lnTo>
                    <a:pt x="76200" y="329438"/>
                  </a:lnTo>
                  <a:close/>
                </a:path>
              </a:pathLst>
            </a:custGeom>
            <a:solidFill>
              <a:srgbClr val="000000"/>
            </a:solidFill>
          </p:spPr>
          <p:txBody>
            <a:bodyPr wrap="square" lIns="0" tIns="0" rIns="0" bIns="0" rtlCol="0"/>
            <a:lstStyle/>
            <a:p>
              <a:endParaRPr kern="0">
                <a:solidFill>
                  <a:sysClr val="windowText" lastClr="000000"/>
                </a:solidFill>
              </a:endParaRPr>
            </a:p>
          </p:txBody>
        </p:sp>
        <p:pic>
          <p:nvPicPr>
            <p:cNvPr id="84" name="object 84"/>
            <p:cNvPicPr/>
            <p:nvPr/>
          </p:nvPicPr>
          <p:blipFill>
            <a:blip r:embed="rId17" cstate="print"/>
            <a:stretch>
              <a:fillRect/>
            </a:stretch>
          </p:blipFill>
          <p:spPr>
            <a:xfrm>
              <a:off x="4107941" y="868730"/>
              <a:ext cx="224091" cy="657682"/>
            </a:xfrm>
            <a:prstGeom prst="rect">
              <a:avLst/>
            </a:prstGeom>
          </p:spPr>
        </p:pic>
        <p:sp>
          <p:nvSpPr>
            <p:cNvPr id="85" name="object 85"/>
            <p:cNvSpPr/>
            <p:nvPr/>
          </p:nvSpPr>
          <p:spPr>
            <a:xfrm>
              <a:off x="4185285" y="882395"/>
              <a:ext cx="76200" cy="509905"/>
            </a:xfrm>
            <a:custGeom>
              <a:avLst/>
              <a:gdLst/>
              <a:ahLst/>
              <a:cxnLst/>
              <a:rect l="l" t="t" r="r" b="b"/>
              <a:pathLst>
                <a:path w="76200" h="509905">
                  <a:moveTo>
                    <a:pt x="27050" y="433577"/>
                  </a:moveTo>
                  <a:lnTo>
                    <a:pt x="0" y="433577"/>
                  </a:lnTo>
                  <a:lnTo>
                    <a:pt x="38100" y="509777"/>
                  </a:lnTo>
                  <a:lnTo>
                    <a:pt x="64325" y="457326"/>
                  </a:lnTo>
                  <a:lnTo>
                    <a:pt x="32003" y="457326"/>
                  </a:lnTo>
                  <a:lnTo>
                    <a:pt x="27050" y="452374"/>
                  </a:lnTo>
                  <a:lnTo>
                    <a:pt x="27050" y="433577"/>
                  </a:lnTo>
                  <a:close/>
                </a:path>
                <a:path w="76200" h="509905">
                  <a:moveTo>
                    <a:pt x="44195" y="0"/>
                  </a:moveTo>
                  <a:lnTo>
                    <a:pt x="32003" y="0"/>
                  </a:lnTo>
                  <a:lnTo>
                    <a:pt x="27050" y="4952"/>
                  </a:lnTo>
                  <a:lnTo>
                    <a:pt x="27050" y="452374"/>
                  </a:lnTo>
                  <a:lnTo>
                    <a:pt x="32003" y="457326"/>
                  </a:lnTo>
                  <a:lnTo>
                    <a:pt x="44195" y="457326"/>
                  </a:lnTo>
                  <a:lnTo>
                    <a:pt x="49149" y="452374"/>
                  </a:lnTo>
                  <a:lnTo>
                    <a:pt x="49149" y="4952"/>
                  </a:lnTo>
                  <a:lnTo>
                    <a:pt x="44195" y="0"/>
                  </a:lnTo>
                  <a:close/>
                </a:path>
                <a:path w="76200" h="509905">
                  <a:moveTo>
                    <a:pt x="76200" y="433577"/>
                  </a:moveTo>
                  <a:lnTo>
                    <a:pt x="49149" y="433577"/>
                  </a:lnTo>
                  <a:lnTo>
                    <a:pt x="49149" y="452374"/>
                  </a:lnTo>
                  <a:lnTo>
                    <a:pt x="44195" y="457326"/>
                  </a:lnTo>
                  <a:lnTo>
                    <a:pt x="64325" y="457326"/>
                  </a:lnTo>
                  <a:lnTo>
                    <a:pt x="76200" y="433577"/>
                  </a:lnTo>
                  <a:close/>
                </a:path>
              </a:pathLst>
            </a:custGeom>
            <a:solidFill>
              <a:srgbClr val="000000"/>
            </a:solidFill>
          </p:spPr>
          <p:txBody>
            <a:bodyPr wrap="square" lIns="0" tIns="0" rIns="0" bIns="0" rtlCol="0"/>
            <a:lstStyle/>
            <a:p>
              <a:endParaRPr kern="0">
                <a:solidFill>
                  <a:sysClr val="windowText" lastClr="000000"/>
                </a:solidFill>
              </a:endParaRPr>
            </a:p>
          </p:txBody>
        </p:sp>
        <p:pic>
          <p:nvPicPr>
            <p:cNvPr id="86" name="object 86"/>
            <p:cNvPicPr/>
            <p:nvPr/>
          </p:nvPicPr>
          <p:blipFill>
            <a:blip r:embed="rId18" cstate="print"/>
            <a:stretch>
              <a:fillRect/>
            </a:stretch>
          </p:blipFill>
          <p:spPr>
            <a:xfrm>
              <a:off x="4472177" y="768095"/>
              <a:ext cx="224091" cy="747522"/>
            </a:xfrm>
            <a:prstGeom prst="rect">
              <a:avLst/>
            </a:prstGeom>
          </p:spPr>
        </p:pic>
        <p:sp>
          <p:nvSpPr>
            <p:cNvPr id="87" name="object 87"/>
            <p:cNvSpPr/>
            <p:nvPr/>
          </p:nvSpPr>
          <p:spPr>
            <a:xfrm>
              <a:off x="4549520" y="781811"/>
              <a:ext cx="76200" cy="600075"/>
            </a:xfrm>
            <a:custGeom>
              <a:avLst/>
              <a:gdLst/>
              <a:ahLst/>
              <a:cxnLst/>
              <a:rect l="l" t="t" r="r" b="b"/>
              <a:pathLst>
                <a:path w="76200" h="600075">
                  <a:moveTo>
                    <a:pt x="27050" y="523748"/>
                  </a:moveTo>
                  <a:lnTo>
                    <a:pt x="0" y="523748"/>
                  </a:lnTo>
                  <a:lnTo>
                    <a:pt x="38100" y="599948"/>
                  </a:lnTo>
                  <a:lnTo>
                    <a:pt x="64325" y="547497"/>
                  </a:lnTo>
                  <a:lnTo>
                    <a:pt x="32003" y="547497"/>
                  </a:lnTo>
                  <a:lnTo>
                    <a:pt x="27050" y="542543"/>
                  </a:lnTo>
                  <a:lnTo>
                    <a:pt x="27050" y="523748"/>
                  </a:lnTo>
                  <a:close/>
                </a:path>
                <a:path w="76200" h="600075">
                  <a:moveTo>
                    <a:pt x="44195" y="0"/>
                  </a:moveTo>
                  <a:lnTo>
                    <a:pt x="32003" y="0"/>
                  </a:lnTo>
                  <a:lnTo>
                    <a:pt x="27050" y="4952"/>
                  </a:lnTo>
                  <a:lnTo>
                    <a:pt x="27050" y="542543"/>
                  </a:lnTo>
                  <a:lnTo>
                    <a:pt x="32003" y="547497"/>
                  </a:lnTo>
                  <a:lnTo>
                    <a:pt x="44195" y="547497"/>
                  </a:lnTo>
                  <a:lnTo>
                    <a:pt x="49149" y="542543"/>
                  </a:lnTo>
                  <a:lnTo>
                    <a:pt x="49149" y="4952"/>
                  </a:lnTo>
                  <a:lnTo>
                    <a:pt x="44195" y="0"/>
                  </a:lnTo>
                  <a:close/>
                </a:path>
                <a:path w="76200" h="600075">
                  <a:moveTo>
                    <a:pt x="76200" y="523748"/>
                  </a:moveTo>
                  <a:lnTo>
                    <a:pt x="49149" y="523748"/>
                  </a:lnTo>
                  <a:lnTo>
                    <a:pt x="49149" y="542543"/>
                  </a:lnTo>
                  <a:lnTo>
                    <a:pt x="44195" y="547497"/>
                  </a:lnTo>
                  <a:lnTo>
                    <a:pt x="64325" y="547497"/>
                  </a:lnTo>
                  <a:lnTo>
                    <a:pt x="76200" y="523748"/>
                  </a:lnTo>
                  <a:close/>
                </a:path>
              </a:pathLst>
            </a:custGeom>
            <a:solidFill>
              <a:srgbClr val="000000"/>
            </a:solidFill>
          </p:spPr>
          <p:txBody>
            <a:bodyPr wrap="square" lIns="0" tIns="0" rIns="0" bIns="0" rtlCol="0"/>
            <a:lstStyle/>
            <a:p>
              <a:endParaRPr kern="0">
                <a:solidFill>
                  <a:sysClr val="windowText" lastClr="000000"/>
                </a:solidFill>
              </a:endParaRPr>
            </a:p>
          </p:txBody>
        </p:sp>
        <p:pic>
          <p:nvPicPr>
            <p:cNvPr id="88" name="object 88"/>
            <p:cNvPicPr/>
            <p:nvPr/>
          </p:nvPicPr>
          <p:blipFill>
            <a:blip r:embed="rId19" cstate="print"/>
            <a:stretch>
              <a:fillRect/>
            </a:stretch>
          </p:blipFill>
          <p:spPr>
            <a:xfrm>
              <a:off x="4840223" y="680504"/>
              <a:ext cx="224091" cy="835113"/>
            </a:xfrm>
            <a:prstGeom prst="rect">
              <a:avLst/>
            </a:prstGeom>
          </p:spPr>
        </p:pic>
        <p:sp>
          <p:nvSpPr>
            <p:cNvPr id="89" name="object 89"/>
            <p:cNvSpPr/>
            <p:nvPr/>
          </p:nvSpPr>
          <p:spPr>
            <a:xfrm>
              <a:off x="4917566" y="694181"/>
              <a:ext cx="76200" cy="687705"/>
            </a:xfrm>
            <a:custGeom>
              <a:avLst/>
              <a:gdLst/>
              <a:ahLst/>
              <a:cxnLst/>
              <a:rect l="l" t="t" r="r" b="b"/>
              <a:pathLst>
                <a:path w="76200" h="687705">
                  <a:moveTo>
                    <a:pt x="27050" y="611123"/>
                  </a:moveTo>
                  <a:lnTo>
                    <a:pt x="0" y="611123"/>
                  </a:lnTo>
                  <a:lnTo>
                    <a:pt x="38100" y="687323"/>
                  </a:lnTo>
                  <a:lnTo>
                    <a:pt x="64325" y="634872"/>
                  </a:lnTo>
                  <a:lnTo>
                    <a:pt x="32004" y="634872"/>
                  </a:lnTo>
                  <a:lnTo>
                    <a:pt x="27050" y="629919"/>
                  </a:lnTo>
                  <a:lnTo>
                    <a:pt x="27050" y="611123"/>
                  </a:lnTo>
                  <a:close/>
                </a:path>
                <a:path w="76200" h="687705">
                  <a:moveTo>
                    <a:pt x="44196" y="0"/>
                  </a:moveTo>
                  <a:lnTo>
                    <a:pt x="32004" y="0"/>
                  </a:lnTo>
                  <a:lnTo>
                    <a:pt x="27050" y="4952"/>
                  </a:lnTo>
                  <a:lnTo>
                    <a:pt x="27050" y="629919"/>
                  </a:lnTo>
                  <a:lnTo>
                    <a:pt x="32004" y="634872"/>
                  </a:lnTo>
                  <a:lnTo>
                    <a:pt x="44196" y="634872"/>
                  </a:lnTo>
                  <a:lnTo>
                    <a:pt x="49149" y="629919"/>
                  </a:lnTo>
                  <a:lnTo>
                    <a:pt x="49149" y="4952"/>
                  </a:lnTo>
                  <a:lnTo>
                    <a:pt x="44196" y="0"/>
                  </a:lnTo>
                  <a:close/>
                </a:path>
                <a:path w="76200" h="687705">
                  <a:moveTo>
                    <a:pt x="76200" y="611123"/>
                  </a:moveTo>
                  <a:lnTo>
                    <a:pt x="49149" y="611123"/>
                  </a:lnTo>
                  <a:lnTo>
                    <a:pt x="49149" y="629919"/>
                  </a:lnTo>
                  <a:lnTo>
                    <a:pt x="44196" y="634872"/>
                  </a:lnTo>
                  <a:lnTo>
                    <a:pt x="64325" y="634872"/>
                  </a:lnTo>
                  <a:lnTo>
                    <a:pt x="76200" y="611123"/>
                  </a:lnTo>
                  <a:close/>
                </a:path>
              </a:pathLst>
            </a:custGeom>
            <a:solidFill>
              <a:srgbClr val="000000"/>
            </a:solidFill>
          </p:spPr>
          <p:txBody>
            <a:bodyPr wrap="square" lIns="0" tIns="0" rIns="0" bIns="0" rtlCol="0"/>
            <a:lstStyle/>
            <a:p>
              <a:endParaRPr kern="0">
                <a:solidFill>
                  <a:sysClr val="windowText" lastClr="000000"/>
                </a:solidFill>
              </a:endParaRPr>
            </a:p>
          </p:txBody>
        </p:sp>
        <p:pic>
          <p:nvPicPr>
            <p:cNvPr id="90" name="object 90"/>
            <p:cNvPicPr/>
            <p:nvPr/>
          </p:nvPicPr>
          <p:blipFill>
            <a:blip r:embed="rId20" cstate="print"/>
            <a:stretch>
              <a:fillRect/>
            </a:stretch>
          </p:blipFill>
          <p:spPr>
            <a:xfrm>
              <a:off x="2342387" y="1193355"/>
              <a:ext cx="92692" cy="441261"/>
            </a:xfrm>
            <a:prstGeom prst="rect">
              <a:avLst/>
            </a:prstGeom>
          </p:spPr>
        </p:pic>
        <p:sp>
          <p:nvSpPr>
            <p:cNvPr id="91" name="object 91"/>
            <p:cNvSpPr/>
            <p:nvPr/>
          </p:nvSpPr>
          <p:spPr>
            <a:xfrm>
              <a:off x="2392298" y="1218056"/>
              <a:ext cx="0" cy="347980"/>
            </a:xfrm>
            <a:custGeom>
              <a:avLst/>
              <a:gdLst/>
              <a:ahLst/>
              <a:cxnLst/>
              <a:rect l="l" t="t" r="r" b="b"/>
              <a:pathLst>
                <a:path h="347980">
                  <a:moveTo>
                    <a:pt x="0" y="0"/>
                  </a:moveTo>
                  <a:lnTo>
                    <a:pt x="0" y="347852"/>
                  </a:lnTo>
                </a:path>
              </a:pathLst>
            </a:custGeom>
            <a:ln w="22098">
              <a:solidFill>
                <a:srgbClr val="000000"/>
              </a:solidFill>
            </a:ln>
          </p:spPr>
          <p:txBody>
            <a:bodyPr wrap="square" lIns="0" tIns="0" rIns="0" bIns="0" rtlCol="0"/>
            <a:lstStyle/>
            <a:p>
              <a:endParaRPr kern="0">
                <a:solidFill>
                  <a:sysClr val="windowText" lastClr="000000"/>
                </a:solidFill>
              </a:endParaRPr>
            </a:p>
          </p:txBody>
        </p:sp>
        <p:pic>
          <p:nvPicPr>
            <p:cNvPr id="92" name="object 92"/>
            <p:cNvPicPr/>
            <p:nvPr/>
          </p:nvPicPr>
          <p:blipFill>
            <a:blip r:embed="rId21" cstate="print"/>
            <a:stretch>
              <a:fillRect/>
            </a:stretch>
          </p:blipFill>
          <p:spPr>
            <a:xfrm>
              <a:off x="2162555" y="1193342"/>
              <a:ext cx="272656" cy="186639"/>
            </a:xfrm>
            <a:prstGeom prst="rect">
              <a:avLst/>
            </a:prstGeom>
          </p:spPr>
        </p:pic>
        <p:sp>
          <p:nvSpPr>
            <p:cNvPr id="93" name="object 93"/>
            <p:cNvSpPr/>
            <p:nvPr/>
          </p:nvSpPr>
          <p:spPr>
            <a:xfrm>
              <a:off x="2212466" y="1218056"/>
              <a:ext cx="180340" cy="93345"/>
            </a:xfrm>
            <a:custGeom>
              <a:avLst/>
              <a:gdLst/>
              <a:ahLst/>
              <a:cxnLst/>
              <a:rect l="l" t="t" r="r" b="b"/>
              <a:pathLst>
                <a:path w="180339" h="93344">
                  <a:moveTo>
                    <a:pt x="180085" y="0"/>
                  </a:moveTo>
                  <a:lnTo>
                    <a:pt x="0" y="93344"/>
                  </a:lnTo>
                </a:path>
              </a:pathLst>
            </a:custGeom>
            <a:ln w="22098">
              <a:solidFill>
                <a:srgbClr val="000000"/>
              </a:solidFill>
            </a:ln>
          </p:spPr>
          <p:txBody>
            <a:bodyPr wrap="square" lIns="0" tIns="0" rIns="0" bIns="0" rtlCol="0"/>
            <a:lstStyle/>
            <a:p>
              <a:endParaRPr kern="0">
                <a:solidFill>
                  <a:sysClr val="windowText" lastClr="000000"/>
                </a:solidFill>
              </a:endParaRPr>
            </a:p>
          </p:txBody>
        </p:sp>
        <p:pic>
          <p:nvPicPr>
            <p:cNvPr id="94" name="object 94"/>
            <p:cNvPicPr/>
            <p:nvPr/>
          </p:nvPicPr>
          <p:blipFill>
            <a:blip r:embed="rId21" cstate="print"/>
            <a:stretch>
              <a:fillRect/>
            </a:stretch>
          </p:blipFill>
          <p:spPr>
            <a:xfrm>
              <a:off x="2162555" y="1541576"/>
              <a:ext cx="272656" cy="186639"/>
            </a:xfrm>
            <a:prstGeom prst="rect">
              <a:avLst/>
            </a:prstGeom>
          </p:spPr>
        </p:pic>
        <p:sp>
          <p:nvSpPr>
            <p:cNvPr id="95" name="object 95"/>
            <p:cNvSpPr/>
            <p:nvPr/>
          </p:nvSpPr>
          <p:spPr>
            <a:xfrm>
              <a:off x="2212466" y="1566290"/>
              <a:ext cx="180340" cy="93345"/>
            </a:xfrm>
            <a:custGeom>
              <a:avLst/>
              <a:gdLst/>
              <a:ahLst/>
              <a:cxnLst/>
              <a:rect l="l" t="t" r="r" b="b"/>
              <a:pathLst>
                <a:path w="180339" h="93344">
                  <a:moveTo>
                    <a:pt x="180085" y="0"/>
                  </a:moveTo>
                  <a:lnTo>
                    <a:pt x="0" y="93345"/>
                  </a:lnTo>
                </a:path>
              </a:pathLst>
            </a:custGeom>
            <a:ln w="22098">
              <a:solidFill>
                <a:srgbClr val="000000"/>
              </a:solidFill>
            </a:ln>
          </p:spPr>
          <p:txBody>
            <a:bodyPr wrap="square" lIns="0" tIns="0" rIns="0" bIns="0" rtlCol="0"/>
            <a:lstStyle/>
            <a:p>
              <a:endParaRPr kern="0">
                <a:solidFill>
                  <a:sysClr val="windowText" lastClr="000000"/>
                </a:solidFill>
              </a:endParaRPr>
            </a:p>
          </p:txBody>
        </p:sp>
        <p:pic>
          <p:nvPicPr>
            <p:cNvPr id="96" name="object 96"/>
            <p:cNvPicPr/>
            <p:nvPr/>
          </p:nvPicPr>
          <p:blipFill>
            <a:blip r:embed="rId21" cstate="print"/>
            <a:stretch>
              <a:fillRect/>
            </a:stretch>
          </p:blipFill>
          <p:spPr>
            <a:xfrm>
              <a:off x="2162555" y="1367840"/>
              <a:ext cx="272656" cy="186639"/>
            </a:xfrm>
            <a:prstGeom prst="rect">
              <a:avLst/>
            </a:prstGeom>
          </p:spPr>
        </p:pic>
        <p:sp>
          <p:nvSpPr>
            <p:cNvPr id="97" name="object 97"/>
            <p:cNvSpPr/>
            <p:nvPr/>
          </p:nvSpPr>
          <p:spPr>
            <a:xfrm>
              <a:off x="2212466" y="1392554"/>
              <a:ext cx="180340" cy="93345"/>
            </a:xfrm>
            <a:custGeom>
              <a:avLst/>
              <a:gdLst/>
              <a:ahLst/>
              <a:cxnLst/>
              <a:rect l="l" t="t" r="r" b="b"/>
              <a:pathLst>
                <a:path w="180339" h="93344">
                  <a:moveTo>
                    <a:pt x="180085" y="0"/>
                  </a:moveTo>
                  <a:lnTo>
                    <a:pt x="0" y="93345"/>
                  </a:lnTo>
                </a:path>
              </a:pathLst>
            </a:custGeom>
            <a:ln w="22098">
              <a:solidFill>
                <a:srgbClr val="000000"/>
              </a:solidFill>
            </a:ln>
          </p:spPr>
          <p:txBody>
            <a:bodyPr wrap="square" lIns="0" tIns="0" rIns="0" bIns="0" rtlCol="0"/>
            <a:lstStyle/>
            <a:p>
              <a:endParaRPr kern="0">
                <a:solidFill>
                  <a:sysClr val="windowText" lastClr="000000"/>
                </a:solidFill>
              </a:endParaRPr>
            </a:p>
          </p:txBody>
        </p:sp>
      </p:grpSp>
      <p:graphicFrame>
        <p:nvGraphicFramePr>
          <p:cNvPr id="98" name="object 98"/>
          <p:cNvGraphicFramePr>
            <a:graphicFrameLocks noGrp="1"/>
          </p:cNvGraphicFramePr>
          <p:nvPr/>
        </p:nvGraphicFramePr>
        <p:xfrm>
          <a:off x="7222962" y="3690873"/>
          <a:ext cx="4266090" cy="1868170"/>
        </p:xfrm>
        <a:graphic>
          <a:graphicData uri="http://schemas.openxmlformats.org/drawingml/2006/table">
            <a:tbl>
              <a:tblPr firstRow="1" bandRow="1">
                <a:tableStyleId>{2D5ABB26-0587-4C30-8999-92F81FD0307C}</a:tableStyleId>
              </a:tblPr>
              <a:tblGrid>
                <a:gridCol w="1422030">
                  <a:extLst>
                    <a:ext uri="{9D8B030D-6E8A-4147-A177-3AD203B41FA5}">
                      <a16:colId xmlns:a16="http://schemas.microsoft.com/office/drawing/2014/main" val="20000"/>
                    </a:ext>
                  </a:extLst>
                </a:gridCol>
                <a:gridCol w="1422030">
                  <a:extLst>
                    <a:ext uri="{9D8B030D-6E8A-4147-A177-3AD203B41FA5}">
                      <a16:colId xmlns:a16="http://schemas.microsoft.com/office/drawing/2014/main" val="20001"/>
                    </a:ext>
                  </a:extLst>
                </a:gridCol>
                <a:gridCol w="1422030">
                  <a:extLst>
                    <a:ext uri="{9D8B030D-6E8A-4147-A177-3AD203B41FA5}">
                      <a16:colId xmlns:a16="http://schemas.microsoft.com/office/drawing/2014/main" val="20002"/>
                    </a:ext>
                  </a:extLst>
                </a:gridCol>
              </a:tblGrid>
              <a:tr h="373380">
                <a:tc>
                  <a:txBody>
                    <a:bodyPr/>
                    <a:lstStyle/>
                    <a:p>
                      <a:pPr algn="ctr">
                        <a:lnSpc>
                          <a:spcPct val="100000"/>
                        </a:lnSpc>
                        <a:spcBef>
                          <a:spcPts val="305"/>
                        </a:spcBef>
                      </a:pPr>
                      <a:r>
                        <a:rPr sz="1800" spc="-50" dirty="0">
                          <a:latin typeface="Times New Roman"/>
                          <a:cs typeface="Times New Roman"/>
                        </a:rPr>
                        <a:t>x</a:t>
                      </a:r>
                      <a:endParaRPr sz="1800">
                        <a:latin typeface="Times New Roman"/>
                        <a:cs typeface="Times New Roman"/>
                      </a:endParaRPr>
                    </a:p>
                  </a:txBody>
                  <a:tcPr marL="0" marR="0" marT="3873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gn="ctr">
                        <a:lnSpc>
                          <a:spcPct val="100000"/>
                        </a:lnSpc>
                        <a:spcBef>
                          <a:spcPts val="305"/>
                        </a:spcBef>
                      </a:pPr>
                      <a:r>
                        <a:rPr sz="1800" dirty="0">
                          <a:latin typeface="Cambria Math"/>
                          <a:cs typeface="Cambria Math"/>
                        </a:rPr>
                        <a:t>V</a:t>
                      </a:r>
                      <a:r>
                        <a:rPr sz="1950" baseline="-14957" dirty="0">
                          <a:latin typeface="Cambria Math"/>
                          <a:cs typeface="Cambria Math"/>
                        </a:rPr>
                        <a:t>x</a:t>
                      </a:r>
                      <a:r>
                        <a:rPr sz="1950" spc="240" baseline="-14957" dirty="0">
                          <a:latin typeface="Cambria Math"/>
                          <a:cs typeface="Cambria Math"/>
                        </a:rPr>
                        <a:t> </a:t>
                      </a:r>
                      <a:r>
                        <a:rPr sz="1800" spc="-10" dirty="0">
                          <a:latin typeface="Times New Roman"/>
                          <a:cs typeface="Times New Roman"/>
                        </a:rPr>
                        <a:t>(kip)</a:t>
                      </a:r>
                      <a:endParaRPr sz="1800">
                        <a:latin typeface="Times New Roman"/>
                        <a:cs typeface="Times New Roman"/>
                      </a:endParaRPr>
                    </a:p>
                  </a:txBody>
                  <a:tcPr marL="0" marR="0" marT="3873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1270" algn="ctr">
                        <a:lnSpc>
                          <a:spcPct val="100000"/>
                        </a:lnSpc>
                        <a:spcBef>
                          <a:spcPts val="305"/>
                        </a:spcBef>
                      </a:pPr>
                      <a:r>
                        <a:rPr sz="1800" dirty="0">
                          <a:latin typeface="Cambria Math"/>
                          <a:cs typeface="Cambria Math"/>
                        </a:rPr>
                        <a:t>M</a:t>
                      </a:r>
                      <a:r>
                        <a:rPr sz="1950" baseline="-14957" dirty="0">
                          <a:latin typeface="Cambria Math"/>
                          <a:cs typeface="Cambria Math"/>
                        </a:rPr>
                        <a:t>x</a:t>
                      </a:r>
                      <a:r>
                        <a:rPr sz="1950" spc="502" baseline="-14957" dirty="0">
                          <a:latin typeface="Cambria Math"/>
                          <a:cs typeface="Cambria Math"/>
                        </a:rPr>
                        <a:t> </a:t>
                      </a:r>
                      <a:r>
                        <a:rPr sz="1800" spc="-10" dirty="0">
                          <a:latin typeface="Times New Roman"/>
                          <a:cs typeface="Times New Roman"/>
                        </a:rPr>
                        <a:t>(kip-</a:t>
                      </a:r>
                      <a:r>
                        <a:rPr sz="1800" spc="-20" dirty="0">
                          <a:latin typeface="Times New Roman"/>
                          <a:cs typeface="Times New Roman"/>
                        </a:rPr>
                        <a:t>ft.)</a:t>
                      </a:r>
                      <a:endParaRPr sz="1800">
                        <a:latin typeface="Times New Roman"/>
                        <a:cs typeface="Times New Roman"/>
                      </a:endParaRPr>
                    </a:p>
                  </a:txBody>
                  <a:tcPr marL="0" marR="0" marT="3873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0"/>
                  </a:ext>
                </a:extLst>
              </a:tr>
              <a:tr h="374015">
                <a:tc>
                  <a:txBody>
                    <a:bodyPr/>
                    <a:lstStyle/>
                    <a:p>
                      <a:pPr algn="ctr">
                        <a:lnSpc>
                          <a:spcPct val="100000"/>
                        </a:lnSpc>
                        <a:spcBef>
                          <a:spcPts val="300"/>
                        </a:spcBef>
                      </a:pPr>
                      <a:r>
                        <a:rPr sz="1800" spc="-50" dirty="0">
                          <a:latin typeface="Times New Roman"/>
                          <a:cs typeface="Times New Roman"/>
                        </a:rPr>
                        <a:t>0</a:t>
                      </a:r>
                      <a:endParaRPr sz="1800">
                        <a:latin typeface="Times New Roman"/>
                        <a:cs typeface="Times New Roman"/>
                      </a:endParaRPr>
                    </a:p>
                  </a:txBody>
                  <a:tcPr marL="0" marR="0" marT="3810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gn="ctr">
                        <a:lnSpc>
                          <a:spcPct val="100000"/>
                        </a:lnSpc>
                        <a:spcBef>
                          <a:spcPts val="300"/>
                        </a:spcBef>
                      </a:pPr>
                      <a:r>
                        <a:rPr sz="1800" spc="-25" dirty="0">
                          <a:latin typeface="Times New Roman"/>
                          <a:cs typeface="Times New Roman"/>
                        </a:rPr>
                        <a:t>30</a:t>
                      </a:r>
                      <a:endParaRPr sz="1800">
                        <a:latin typeface="Times New Roman"/>
                        <a:cs typeface="Times New Roman"/>
                      </a:endParaRPr>
                    </a:p>
                  </a:txBody>
                  <a:tcPr marL="0" marR="0" marT="3810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1270" algn="ctr">
                        <a:lnSpc>
                          <a:spcPct val="100000"/>
                        </a:lnSpc>
                        <a:spcBef>
                          <a:spcPts val="300"/>
                        </a:spcBef>
                      </a:pPr>
                      <a:r>
                        <a:rPr sz="1800" dirty="0">
                          <a:latin typeface="Times New Roman"/>
                          <a:cs typeface="Times New Roman"/>
                        </a:rPr>
                        <a:t>-</a:t>
                      </a:r>
                      <a:r>
                        <a:rPr sz="1800" spc="-10" dirty="0">
                          <a:latin typeface="Times New Roman"/>
                          <a:cs typeface="Times New Roman"/>
                        </a:rPr>
                        <a:t> </a:t>
                      </a:r>
                      <a:r>
                        <a:rPr sz="1800" spc="-25" dirty="0">
                          <a:latin typeface="Times New Roman"/>
                          <a:cs typeface="Times New Roman"/>
                        </a:rPr>
                        <a:t>120</a:t>
                      </a:r>
                      <a:endParaRPr sz="1800">
                        <a:latin typeface="Times New Roman"/>
                        <a:cs typeface="Times New Roman"/>
                      </a:endParaRPr>
                    </a:p>
                  </a:txBody>
                  <a:tcPr marL="0" marR="0" marT="3810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1"/>
                  </a:ext>
                </a:extLst>
              </a:tr>
              <a:tr h="373380">
                <a:tc>
                  <a:txBody>
                    <a:bodyPr/>
                    <a:lstStyle/>
                    <a:p>
                      <a:pPr algn="ctr">
                        <a:lnSpc>
                          <a:spcPct val="100000"/>
                        </a:lnSpc>
                        <a:spcBef>
                          <a:spcPts val="300"/>
                        </a:spcBef>
                      </a:pPr>
                      <a:r>
                        <a:rPr sz="1800" spc="-50" dirty="0">
                          <a:latin typeface="Times New Roman"/>
                          <a:cs typeface="Times New Roman"/>
                        </a:rPr>
                        <a:t>2</a:t>
                      </a:r>
                      <a:endParaRPr sz="1800">
                        <a:latin typeface="Times New Roman"/>
                        <a:cs typeface="Times New Roman"/>
                      </a:endParaRPr>
                    </a:p>
                  </a:txBody>
                  <a:tcPr marL="0" marR="0" marT="3810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1270" algn="ctr">
                        <a:lnSpc>
                          <a:spcPct val="100000"/>
                        </a:lnSpc>
                        <a:spcBef>
                          <a:spcPts val="300"/>
                        </a:spcBef>
                      </a:pPr>
                      <a:r>
                        <a:rPr sz="1800" spc="-10" dirty="0">
                          <a:latin typeface="Times New Roman"/>
                          <a:cs typeface="Times New Roman"/>
                        </a:rPr>
                        <a:t>26.67</a:t>
                      </a:r>
                      <a:endParaRPr sz="1800">
                        <a:latin typeface="Times New Roman"/>
                        <a:cs typeface="Times New Roman"/>
                      </a:endParaRPr>
                    </a:p>
                  </a:txBody>
                  <a:tcPr marL="0" marR="0" marT="3810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gn="ctr">
                        <a:lnSpc>
                          <a:spcPct val="100000"/>
                        </a:lnSpc>
                        <a:spcBef>
                          <a:spcPts val="300"/>
                        </a:spcBef>
                      </a:pPr>
                      <a:r>
                        <a:rPr sz="1800" dirty="0">
                          <a:latin typeface="Times New Roman"/>
                          <a:cs typeface="Times New Roman"/>
                        </a:rPr>
                        <a:t>-</a:t>
                      </a:r>
                      <a:r>
                        <a:rPr sz="1800" spc="-10" dirty="0">
                          <a:latin typeface="Times New Roman"/>
                          <a:cs typeface="Times New Roman"/>
                        </a:rPr>
                        <a:t> 62.22</a:t>
                      </a:r>
                      <a:endParaRPr sz="1800">
                        <a:latin typeface="Times New Roman"/>
                        <a:cs typeface="Times New Roman"/>
                      </a:endParaRPr>
                    </a:p>
                  </a:txBody>
                  <a:tcPr marL="0" marR="0" marT="3810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2"/>
                  </a:ext>
                </a:extLst>
              </a:tr>
              <a:tr h="373380">
                <a:tc>
                  <a:txBody>
                    <a:bodyPr/>
                    <a:lstStyle/>
                    <a:p>
                      <a:pPr algn="ctr">
                        <a:lnSpc>
                          <a:spcPct val="100000"/>
                        </a:lnSpc>
                        <a:spcBef>
                          <a:spcPts val="300"/>
                        </a:spcBef>
                      </a:pPr>
                      <a:r>
                        <a:rPr sz="1800" spc="-50" dirty="0">
                          <a:latin typeface="Times New Roman"/>
                          <a:cs typeface="Times New Roman"/>
                        </a:rPr>
                        <a:t>4</a:t>
                      </a:r>
                      <a:endParaRPr sz="1800">
                        <a:latin typeface="Times New Roman"/>
                        <a:cs typeface="Times New Roman"/>
                      </a:endParaRPr>
                    </a:p>
                  </a:txBody>
                  <a:tcPr marL="0" marR="0" marT="3810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1270" algn="ctr">
                        <a:lnSpc>
                          <a:spcPct val="100000"/>
                        </a:lnSpc>
                        <a:spcBef>
                          <a:spcPts val="300"/>
                        </a:spcBef>
                      </a:pPr>
                      <a:r>
                        <a:rPr sz="1800" spc="-10" dirty="0">
                          <a:latin typeface="Times New Roman"/>
                          <a:cs typeface="Times New Roman"/>
                        </a:rPr>
                        <a:t>16.67</a:t>
                      </a:r>
                      <a:endParaRPr sz="1800">
                        <a:latin typeface="Times New Roman"/>
                        <a:cs typeface="Times New Roman"/>
                      </a:endParaRPr>
                    </a:p>
                  </a:txBody>
                  <a:tcPr marL="0" marR="0" marT="3810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gn="ctr">
                        <a:lnSpc>
                          <a:spcPct val="100000"/>
                        </a:lnSpc>
                        <a:spcBef>
                          <a:spcPts val="300"/>
                        </a:spcBef>
                      </a:pPr>
                      <a:r>
                        <a:rPr sz="1800" dirty="0">
                          <a:latin typeface="Times New Roman"/>
                          <a:cs typeface="Times New Roman"/>
                        </a:rPr>
                        <a:t>-</a:t>
                      </a:r>
                      <a:r>
                        <a:rPr sz="1800" spc="-10" dirty="0">
                          <a:latin typeface="Times New Roman"/>
                          <a:cs typeface="Times New Roman"/>
                        </a:rPr>
                        <a:t> 17.78</a:t>
                      </a:r>
                      <a:endParaRPr sz="1800">
                        <a:latin typeface="Times New Roman"/>
                        <a:cs typeface="Times New Roman"/>
                      </a:endParaRPr>
                    </a:p>
                  </a:txBody>
                  <a:tcPr marL="0" marR="0" marT="3810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3"/>
                  </a:ext>
                </a:extLst>
              </a:tr>
              <a:tr h="374015">
                <a:tc>
                  <a:txBody>
                    <a:bodyPr/>
                    <a:lstStyle/>
                    <a:p>
                      <a:pPr algn="ctr">
                        <a:lnSpc>
                          <a:spcPct val="100000"/>
                        </a:lnSpc>
                        <a:spcBef>
                          <a:spcPts val="305"/>
                        </a:spcBef>
                      </a:pPr>
                      <a:r>
                        <a:rPr sz="1800" spc="-50" dirty="0">
                          <a:latin typeface="Times New Roman"/>
                          <a:cs typeface="Times New Roman"/>
                        </a:rPr>
                        <a:t>6</a:t>
                      </a:r>
                      <a:endParaRPr sz="1800">
                        <a:latin typeface="Times New Roman"/>
                        <a:cs typeface="Times New Roman"/>
                      </a:endParaRPr>
                    </a:p>
                  </a:txBody>
                  <a:tcPr marL="0" marR="0" marT="3873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gn="ctr">
                        <a:lnSpc>
                          <a:spcPct val="100000"/>
                        </a:lnSpc>
                        <a:spcBef>
                          <a:spcPts val="305"/>
                        </a:spcBef>
                      </a:pPr>
                      <a:r>
                        <a:rPr sz="1800" spc="-50" dirty="0">
                          <a:latin typeface="Times New Roman"/>
                          <a:cs typeface="Times New Roman"/>
                        </a:rPr>
                        <a:t>0</a:t>
                      </a:r>
                      <a:endParaRPr sz="1800">
                        <a:latin typeface="Times New Roman"/>
                        <a:cs typeface="Times New Roman"/>
                      </a:endParaRPr>
                    </a:p>
                  </a:txBody>
                  <a:tcPr marL="0" marR="0" marT="3873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gn="ctr">
                        <a:lnSpc>
                          <a:spcPct val="100000"/>
                        </a:lnSpc>
                        <a:spcBef>
                          <a:spcPts val="305"/>
                        </a:spcBef>
                      </a:pPr>
                      <a:r>
                        <a:rPr sz="1800" spc="-50" dirty="0">
                          <a:latin typeface="Times New Roman"/>
                          <a:cs typeface="Times New Roman"/>
                        </a:rPr>
                        <a:t>0</a:t>
                      </a:r>
                      <a:endParaRPr sz="1800">
                        <a:latin typeface="Times New Roman"/>
                        <a:cs typeface="Times New Roman"/>
                      </a:endParaRPr>
                    </a:p>
                  </a:txBody>
                  <a:tcPr marL="0" marR="0" marT="3873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4"/>
                  </a:ext>
                </a:extLst>
              </a:tr>
            </a:tbl>
          </a:graphicData>
        </a:graphic>
      </p:graphicFrame>
      <p:grpSp>
        <p:nvGrpSpPr>
          <p:cNvPr id="99" name="object 99"/>
          <p:cNvGrpSpPr/>
          <p:nvPr/>
        </p:nvGrpSpPr>
        <p:grpSpPr>
          <a:xfrm>
            <a:off x="3151642" y="3777234"/>
            <a:ext cx="994150" cy="379730"/>
            <a:chOff x="3150870" y="3777234"/>
            <a:chExt cx="994410" cy="379730"/>
          </a:xfrm>
        </p:grpSpPr>
        <p:sp>
          <p:nvSpPr>
            <p:cNvPr id="100" name="object 100"/>
            <p:cNvSpPr/>
            <p:nvPr/>
          </p:nvSpPr>
          <p:spPr>
            <a:xfrm>
              <a:off x="3155823" y="3782187"/>
              <a:ext cx="984885" cy="369570"/>
            </a:xfrm>
            <a:custGeom>
              <a:avLst/>
              <a:gdLst/>
              <a:ahLst/>
              <a:cxnLst/>
              <a:rect l="l" t="t" r="r" b="b"/>
              <a:pathLst>
                <a:path w="984885" h="369570">
                  <a:moveTo>
                    <a:pt x="984503" y="0"/>
                  </a:moveTo>
                  <a:lnTo>
                    <a:pt x="0" y="0"/>
                  </a:lnTo>
                  <a:lnTo>
                    <a:pt x="0" y="369569"/>
                  </a:lnTo>
                  <a:lnTo>
                    <a:pt x="984503" y="369569"/>
                  </a:lnTo>
                  <a:lnTo>
                    <a:pt x="984503" y="0"/>
                  </a:lnTo>
                  <a:close/>
                </a:path>
              </a:pathLst>
            </a:custGeom>
            <a:solidFill>
              <a:srgbClr val="F4A973"/>
            </a:solidFill>
          </p:spPr>
          <p:txBody>
            <a:bodyPr wrap="square" lIns="0" tIns="0" rIns="0" bIns="0" rtlCol="0"/>
            <a:lstStyle/>
            <a:p>
              <a:endParaRPr kern="0">
                <a:solidFill>
                  <a:sysClr val="windowText" lastClr="000000"/>
                </a:solidFill>
              </a:endParaRPr>
            </a:p>
          </p:txBody>
        </p:sp>
        <p:sp>
          <p:nvSpPr>
            <p:cNvPr id="101" name="object 101"/>
            <p:cNvSpPr/>
            <p:nvPr/>
          </p:nvSpPr>
          <p:spPr>
            <a:xfrm>
              <a:off x="3155823" y="3782187"/>
              <a:ext cx="984885" cy="369570"/>
            </a:xfrm>
            <a:custGeom>
              <a:avLst/>
              <a:gdLst/>
              <a:ahLst/>
              <a:cxnLst/>
              <a:rect l="l" t="t" r="r" b="b"/>
              <a:pathLst>
                <a:path w="984885" h="369570">
                  <a:moveTo>
                    <a:pt x="0" y="369569"/>
                  </a:moveTo>
                  <a:lnTo>
                    <a:pt x="984503" y="369569"/>
                  </a:lnTo>
                  <a:lnTo>
                    <a:pt x="984503" y="0"/>
                  </a:lnTo>
                  <a:lnTo>
                    <a:pt x="0" y="0"/>
                  </a:lnTo>
                  <a:lnTo>
                    <a:pt x="0" y="369569"/>
                  </a:lnTo>
                  <a:close/>
                </a:path>
              </a:pathLst>
            </a:custGeom>
            <a:ln w="9906">
              <a:solidFill>
                <a:srgbClr val="000000"/>
              </a:solidFill>
            </a:ln>
          </p:spPr>
          <p:txBody>
            <a:bodyPr wrap="square" lIns="0" tIns="0" rIns="0" bIns="0" rtlCol="0"/>
            <a:lstStyle/>
            <a:p>
              <a:endParaRPr kern="0">
                <a:solidFill>
                  <a:sysClr val="windowText" lastClr="000000"/>
                </a:solidFill>
              </a:endParaRPr>
            </a:p>
          </p:txBody>
        </p:sp>
      </p:grpSp>
      <p:grpSp>
        <p:nvGrpSpPr>
          <p:cNvPr id="102" name="object 102"/>
          <p:cNvGrpSpPr/>
          <p:nvPr/>
        </p:nvGrpSpPr>
        <p:grpSpPr>
          <a:xfrm>
            <a:off x="3151642" y="5487923"/>
            <a:ext cx="994150" cy="379730"/>
            <a:chOff x="3150870" y="5487923"/>
            <a:chExt cx="994410" cy="379730"/>
          </a:xfrm>
        </p:grpSpPr>
        <p:sp>
          <p:nvSpPr>
            <p:cNvPr id="103" name="object 103"/>
            <p:cNvSpPr/>
            <p:nvPr/>
          </p:nvSpPr>
          <p:spPr>
            <a:xfrm>
              <a:off x="3155823" y="5492876"/>
              <a:ext cx="984885" cy="369570"/>
            </a:xfrm>
            <a:custGeom>
              <a:avLst/>
              <a:gdLst/>
              <a:ahLst/>
              <a:cxnLst/>
              <a:rect l="l" t="t" r="r" b="b"/>
              <a:pathLst>
                <a:path w="984885" h="369570">
                  <a:moveTo>
                    <a:pt x="984503" y="0"/>
                  </a:moveTo>
                  <a:lnTo>
                    <a:pt x="0" y="0"/>
                  </a:lnTo>
                  <a:lnTo>
                    <a:pt x="0" y="369570"/>
                  </a:lnTo>
                  <a:lnTo>
                    <a:pt x="984503" y="369570"/>
                  </a:lnTo>
                  <a:lnTo>
                    <a:pt x="984503" y="0"/>
                  </a:lnTo>
                  <a:close/>
                </a:path>
              </a:pathLst>
            </a:custGeom>
            <a:solidFill>
              <a:srgbClr val="EF917A"/>
            </a:solidFill>
          </p:spPr>
          <p:txBody>
            <a:bodyPr wrap="square" lIns="0" tIns="0" rIns="0" bIns="0" rtlCol="0"/>
            <a:lstStyle/>
            <a:p>
              <a:endParaRPr kern="0">
                <a:solidFill>
                  <a:sysClr val="windowText" lastClr="000000"/>
                </a:solidFill>
              </a:endParaRPr>
            </a:p>
          </p:txBody>
        </p:sp>
        <p:sp>
          <p:nvSpPr>
            <p:cNvPr id="104" name="object 104"/>
            <p:cNvSpPr/>
            <p:nvPr/>
          </p:nvSpPr>
          <p:spPr>
            <a:xfrm>
              <a:off x="3155823" y="5492876"/>
              <a:ext cx="984885" cy="369570"/>
            </a:xfrm>
            <a:custGeom>
              <a:avLst/>
              <a:gdLst/>
              <a:ahLst/>
              <a:cxnLst/>
              <a:rect l="l" t="t" r="r" b="b"/>
              <a:pathLst>
                <a:path w="984885" h="369570">
                  <a:moveTo>
                    <a:pt x="0" y="369570"/>
                  </a:moveTo>
                  <a:lnTo>
                    <a:pt x="984503" y="369570"/>
                  </a:lnTo>
                  <a:lnTo>
                    <a:pt x="984503" y="0"/>
                  </a:lnTo>
                  <a:lnTo>
                    <a:pt x="0" y="0"/>
                  </a:lnTo>
                  <a:lnTo>
                    <a:pt x="0" y="369570"/>
                  </a:lnTo>
                  <a:close/>
                </a:path>
              </a:pathLst>
            </a:custGeom>
            <a:ln w="9906">
              <a:solidFill>
                <a:srgbClr val="000000"/>
              </a:solidFill>
            </a:ln>
          </p:spPr>
          <p:txBody>
            <a:bodyPr wrap="square" lIns="0" tIns="0" rIns="0" bIns="0" rtlCol="0"/>
            <a:lstStyle/>
            <a:p>
              <a:endParaRPr kern="0">
                <a:solidFill>
                  <a:sysClr val="windowText" lastClr="000000"/>
                </a:solidFill>
              </a:endParaRPr>
            </a:p>
          </p:txBody>
        </p:sp>
      </p:grpSp>
      <p:graphicFrame>
        <p:nvGraphicFramePr>
          <p:cNvPr id="105" name="object 105"/>
          <p:cNvGraphicFramePr>
            <a:graphicFrameLocks noGrp="1"/>
          </p:cNvGraphicFramePr>
          <p:nvPr/>
        </p:nvGraphicFramePr>
        <p:xfrm>
          <a:off x="2378413" y="2686433"/>
          <a:ext cx="2713283" cy="3535680"/>
        </p:xfrm>
        <a:graphic>
          <a:graphicData uri="http://schemas.openxmlformats.org/drawingml/2006/table">
            <a:tbl>
              <a:tblPr firstRow="1" bandRow="1">
                <a:tableStyleId>{2D5ABB26-0587-4C30-8999-92F81FD0307C}</a:tableStyleId>
              </a:tblPr>
              <a:tblGrid>
                <a:gridCol w="2713283">
                  <a:extLst>
                    <a:ext uri="{9D8B030D-6E8A-4147-A177-3AD203B41FA5}">
                      <a16:colId xmlns:a16="http://schemas.microsoft.com/office/drawing/2014/main" val="20000"/>
                    </a:ext>
                  </a:extLst>
                </a:gridCol>
              </a:tblGrid>
              <a:tr h="895985">
                <a:tc>
                  <a:txBody>
                    <a:bodyPr/>
                    <a:lstStyle/>
                    <a:p>
                      <a:pPr algn="r">
                        <a:lnSpc>
                          <a:spcPct val="100000"/>
                        </a:lnSpc>
                        <a:spcBef>
                          <a:spcPts val="980"/>
                        </a:spcBef>
                      </a:pPr>
                      <a:r>
                        <a:rPr sz="1800" dirty="0">
                          <a:latin typeface="Cambria Math"/>
                          <a:cs typeface="Cambria Math"/>
                        </a:rPr>
                        <a:t>2</a:t>
                      </a:r>
                      <a:r>
                        <a:rPr sz="1950" baseline="27777" dirty="0">
                          <a:latin typeface="Cambria Math"/>
                          <a:cs typeface="Cambria Math"/>
                        </a:rPr>
                        <a:t>0</a:t>
                      </a:r>
                      <a:r>
                        <a:rPr sz="1950" spc="375" baseline="27777" dirty="0">
                          <a:latin typeface="Cambria Math"/>
                          <a:cs typeface="Cambria Math"/>
                        </a:rPr>
                        <a:t> </a:t>
                      </a:r>
                      <a:r>
                        <a:rPr sz="1800" spc="-35" dirty="0">
                          <a:latin typeface="Times New Roman"/>
                          <a:cs typeface="Times New Roman"/>
                        </a:rPr>
                        <a:t>Cu</a:t>
                      </a:r>
                      <a:endParaRPr sz="1800">
                        <a:latin typeface="Times New Roman"/>
                        <a:cs typeface="Times New Roman"/>
                      </a:endParaRPr>
                    </a:p>
                  </a:txBody>
                  <a:tcPr marL="0" marR="0" marT="124460" marB="0">
                    <a:lnL w="12700">
                      <a:solidFill>
                        <a:srgbClr val="E64722"/>
                      </a:solidFill>
                      <a:prstDash val="sysDash"/>
                    </a:lnL>
                    <a:lnR w="12700">
                      <a:solidFill>
                        <a:srgbClr val="E64722"/>
                      </a:solidFill>
                      <a:prstDash val="sysDash"/>
                    </a:lnR>
                    <a:lnB w="28575">
                      <a:solidFill>
                        <a:srgbClr val="6F2F9F"/>
                      </a:solidFill>
                      <a:prstDash val="solid"/>
                    </a:lnB>
                  </a:tcPr>
                </a:tc>
                <a:extLst>
                  <a:ext uri="{0D108BD9-81ED-4DB2-BD59-A6C34878D82A}">
                    <a16:rowId xmlns:a16="http://schemas.microsoft.com/office/drawing/2014/main" val="10000"/>
                  </a:ext>
                </a:extLst>
              </a:tr>
              <a:tr h="1049655">
                <a:tc>
                  <a:txBody>
                    <a:bodyPr/>
                    <a:lstStyle/>
                    <a:p>
                      <a:pPr marR="175895" algn="ctr">
                        <a:lnSpc>
                          <a:spcPct val="100000"/>
                        </a:lnSpc>
                        <a:spcBef>
                          <a:spcPts val="1870"/>
                        </a:spcBef>
                      </a:pPr>
                      <a:r>
                        <a:rPr sz="1800" spc="-25" dirty="0">
                          <a:latin typeface="Times New Roman"/>
                          <a:cs typeface="Times New Roman"/>
                        </a:rPr>
                        <a:t>SFD</a:t>
                      </a:r>
                      <a:endParaRPr sz="1800">
                        <a:latin typeface="Times New Roman"/>
                        <a:cs typeface="Times New Roman"/>
                      </a:endParaRPr>
                    </a:p>
                  </a:txBody>
                  <a:tcPr marL="0" marR="0" marT="237490" marB="0">
                    <a:lnL w="12700">
                      <a:solidFill>
                        <a:srgbClr val="E64722"/>
                      </a:solidFill>
                      <a:prstDash val="sysDash"/>
                    </a:lnL>
                    <a:lnR w="12700">
                      <a:solidFill>
                        <a:srgbClr val="E64722"/>
                      </a:solidFill>
                      <a:prstDash val="sysDash"/>
                    </a:lnR>
                    <a:lnT w="28575">
                      <a:solidFill>
                        <a:srgbClr val="6F2F9F"/>
                      </a:solidFill>
                      <a:prstDash val="solid"/>
                    </a:lnT>
                    <a:lnB w="28575">
                      <a:solidFill>
                        <a:srgbClr val="00AF50"/>
                      </a:solidFill>
                      <a:prstDash val="solid"/>
                    </a:lnB>
                  </a:tcPr>
                </a:tc>
                <a:extLst>
                  <a:ext uri="{0D108BD9-81ED-4DB2-BD59-A6C34878D82A}">
                    <a16:rowId xmlns:a16="http://schemas.microsoft.com/office/drawing/2014/main" val="10001"/>
                  </a:ext>
                </a:extLst>
              </a:tr>
              <a:tr h="1590040">
                <a:tc>
                  <a:txBody>
                    <a:bodyPr/>
                    <a:lstStyle/>
                    <a:p>
                      <a:pPr marL="1004569" marR="593725" indent="257810">
                        <a:lnSpc>
                          <a:spcPts val="4650"/>
                        </a:lnSpc>
                        <a:spcBef>
                          <a:spcPts val="505"/>
                        </a:spcBef>
                      </a:pPr>
                      <a:r>
                        <a:rPr sz="1800" dirty="0">
                          <a:latin typeface="Cambria Math"/>
                          <a:cs typeface="Cambria Math"/>
                        </a:rPr>
                        <a:t>3</a:t>
                      </a:r>
                      <a:r>
                        <a:rPr sz="1950" baseline="27777" dirty="0">
                          <a:latin typeface="Cambria Math"/>
                          <a:cs typeface="Cambria Math"/>
                        </a:rPr>
                        <a:t>0</a:t>
                      </a:r>
                      <a:r>
                        <a:rPr sz="1950" spc="375" baseline="27777" dirty="0">
                          <a:latin typeface="Cambria Math"/>
                          <a:cs typeface="Cambria Math"/>
                        </a:rPr>
                        <a:t> </a:t>
                      </a:r>
                      <a:r>
                        <a:rPr sz="1800" spc="-10" dirty="0">
                          <a:latin typeface="Times New Roman"/>
                          <a:cs typeface="Times New Roman"/>
                        </a:rPr>
                        <a:t>Curve </a:t>
                      </a:r>
                      <a:r>
                        <a:rPr sz="1800" spc="-25" dirty="0">
                          <a:latin typeface="Times New Roman"/>
                          <a:cs typeface="Times New Roman"/>
                        </a:rPr>
                        <a:t>BMD</a:t>
                      </a:r>
                      <a:endParaRPr sz="1800">
                        <a:latin typeface="Times New Roman"/>
                        <a:cs typeface="Times New Roman"/>
                      </a:endParaRPr>
                    </a:p>
                  </a:txBody>
                  <a:tcPr marL="0" marR="0" marT="64135" marB="0">
                    <a:lnL w="12700">
                      <a:solidFill>
                        <a:srgbClr val="E64722"/>
                      </a:solidFill>
                      <a:prstDash val="sysDash"/>
                    </a:lnL>
                    <a:lnR w="12700">
                      <a:solidFill>
                        <a:srgbClr val="E64722"/>
                      </a:solidFill>
                      <a:prstDash val="sysDash"/>
                    </a:lnR>
                    <a:lnT w="28575">
                      <a:solidFill>
                        <a:srgbClr val="00AF50"/>
                      </a:solidFill>
                      <a:prstDash val="solid"/>
                    </a:lnT>
                  </a:tcPr>
                </a:tc>
                <a:extLst>
                  <a:ext uri="{0D108BD9-81ED-4DB2-BD59-A6C34878D82A}">
                    <a16:rowId xmlns:a16="http://schemas.microsoft.com/office/drawing/2014/main" val="10002"/>
                  </a:ext>
                </a:extLst>
              </a:tr>
            </a:tbl>
          </a:graphicData>
        </a:graphic>
      </p:graphicFrame>
      <p:grpSp>
        <p:nvGrpSpPr>
          <p:cNvPr id="106" name="object 106"/>
          <p:cNvGrpSpPr/>
          <p:nvPr/>
        </p:nvGrpSpPr>
        <p:grpSpPr>
          <a:xfrm>
            <a:off x="4891592" y="4599432"/>
            <a:ext cx="62214" cy="62230"/>
            <a:chOff x="4891278" y="4599432"/>
            <a:chExt cx="62230" cy="62230"/>
          </a:xfrm>
        </p:grpSpPr>
        <p:sp>
          <p:nvSpPr>
            <p:cNvPr id="107" name="object 107"/>
            <p:cNvSpPr/>
            <p:nvPr/>
          </p:nvSpPr>
          <p:spPr>
            <a:xfrm>
              <a:off x="4899279" y="4607433"/>
              <a:ext cx="45720" cy="45720"/>
            </a:xfrm>
            <a:custGeom>
              <a:avLst/>
              <a:gdLst/>
              <a:ahLst/>
              <a:cxnLst/>
              <a:rect l="l" t="t" r="r" b="b"/>
              <a:pathLst>
                <a:path w="45720" h="45720">
                  <a:moveTo>
                    <a:pt x="22860" y="0"/>
                  </a:moveTo>
                  <a:lnTo>
                    <a:pt x="13983" y="1803"/>
                  </a:lnTo>
                  <a:lnTo>
                    <a:pt x="6715" y="6715"/>
                  </a:lnTo>
                  <a:lnTo>
                    <a:pt x="1803" y="13983"/>
                  </a:lnTo>
                  <a:lnTo>
                    <a:pt x="0" y="22860"/>
                  </a:lnTo>
                  <a:lnTo>
                    <a:pt x="1803" y="31736"/>
                  </a:lnTo>
                  <a:lnTo>
                    <a:pt x="6715" y="39004"/>
                  </a:lnTo>
                  <a:lnTo>
                    <a:pt x="13983" y="43916"/>
                  </a:lnTo>
                  <a:lnTo>
                    <a:pt x="22860" y="45720"/>
                  </a:lnTo>
                  <a:lnTo>
                    <a:pt x="31736" y="43916"/>
                  </a:lnTo>
                  <a:lnTo>
                    <a:pt x="39004" y="39004"/>
                  </a:lnTo>
                  <a:lnTo>
                    <a:pt x="43916" y="31736"/>
                  </a:lnTo>
                  <a:lnTo>
                    <a:pt x="45720" y="22860"/>
                  </a:lnTo>
                  <a:lnTo>
                    <a:pt x="43916" y="13983"/>
                  </a:lnTo>
                  <a:lnTo>
                    <a:pt x="39004" y="6715"/>
                  </a:lnTo>
                  <a:lnTo>
                    <a:pt x="31736" y="1803"/>
                  </a:lnTo>
                  <a:lnTo>
                    <a:pt x="22860" y="0"/>
                  </a:lnTo>
                  <a:close/>
                </a:path>
              </a:pathLst>
            </a:custGeom>
            <a:solidFill>
              <a:srgbClr val="000000"/>
            </a:solidFill>
          </p:spPr>
          <p:txBody>
            <a:bodyPr wrap="square" lIns="0" tIns="0" rIns="0" bIns="0" rtlCol="0"/>
            <a:lstStyle/>
            <a:p>
              <a:endParaRPr kern="0">
                <a:solidFill>
                  <a:sysClr val="windowText" lastClr="000000"/>
                </a:solidFill>
              </a:endParaRPr>
            </a:p>
          </p:txBody>
        </p:sp>
        <p:sp>
          <p:nvSpPr>
            <p:cNvPr id="108" name="object 108"/>
            <p:cNvSpPr/>
            <p:nvPr/>
          </p:nvSpPr>
          <p:spPr>
            <a:xfrm>
              <a:off x="4899279" y="4607433"/>
              <a:ext cx="45720" cy="45720"/>
            </a:xfrm>
            <a:custGeom>
              <a:avLst/>
              <a:gdLst/>
              <a:ahLst/>
              <a:cxnLst/>
              <a:rect l="l" t="t" r="r" b="b"/>
              <a:pathLst>
                <a:path w="45720" h="45720">
                  <a:moveTo>
                    <a:pt x="0" y="22860"/>
                  </a:moveTo>
                  <a:lnTo>
                    <a:pt x="1803" y="13983"/>
                  </a:lnTo>
                  <a:lnTo>
                    <a:pt x="6715" y="6715"/>
                  </a:lnTo>
                  <a:lnTo>
                    <a:pt x="13983" y="1803"/>
                  </a:lnTo>
                  <a:lnTo>
                    <a:pt x="22860" y="0"/>
                  </a:lnTo>
                  <a:lnTo>
                    <a:pt x="31736" y="1803"/>
                  </a:lnTo>
                  <a:lnTo>
                    <a:pt x="39004" y="6715"/>
                  </a:lnTo>
                  <a:lnTo>
                    <a:pt x="43916" y="13983"/>
                  </a:lnTo>
                  <a:lnTo>
                    <a:pt x="45720" y="22860"/>
                  </a:lnTo>
                  <a:lnTo>
                    <a:pt x="43916" y="31736"/>
                  </a:lnTo>
                  <a:lnTo>
                    <a:pt x="39004" y="39004"/>
                  </a:lnTo>
                  <a:lnTo>
                    <a:pt x="31736" y="43916"/>
                  </a:lnTo>
                  <a:lnTo>
                    <a:pt x="22860" y="45720"/>
                  </a:lnTo>
                  <a:lnTo>
                    <a:pt x="13983" y="43916"/>
                  </a:lnTo>
                  <a:lnTo>
                    <a:pt x="6715" y="39004"/>
                  </a:lnTo>
                  <a:lnTo>
                    <a:pt x="1803" y="31736"/>
                  </a:lnTo>
                  <a:lnTo>
                    <a:pt x="0" y="22860"/>
                  </a:lnTo>
                  <a:close/>
                </a:path>
              </a:pathLst>
            </a:custGeom>
            <a:ln w="16002">
              <a:solidFill>
                <a:srgbClr val="000000"/>
              </a:solidFill>
            </a:ln>
          </p:spPr>
          <p:txBody>
            <a:bodyPr wrap="square" lIns="0" tIns="0" rIns="0" bIns="0" rtlCol="0"/>
            <a:lstStyle/>
            <a:p>
              <a:endParaRPr kern="0">
                <a:solidFill>
                  <a:sysClr val="windowText" lastClr="000000"/>
                </a:solidFill>
              </a:endParaRPr>
            </a:p>
          </p:txBody>
        </p:sp>
      </p:grpSp>
      <p:grpSp>
        <p:nvGrpSpPr>
          <p:cNvPr id="109" name="object 109"/>
          <p:cNvGrpSpPr/>
          <p:nvPr/>
        </p:nvGrpSpPr>
        <p:grpSpPr>
          <a:xfrm>
            <a:off x="2344159" y="2927652"/>
            <a:ext cx="2618693" cy="685165"/>
            <a:chOff x="2343150" y="2927604"/>
            <a:chExt cx="2619375" cy="685165"/>
          </a:xfrm>
        </p:grpSpPr>
        <p:sp>
          <p:nvSpPr>
            <p:cNvPr id="110" name="object 110"/>
            <p:cNvSpPr/>
            <p:nvPr/>
          </p:nvSpPr>
          <p:spPr>
            <a:xfrm>
              <a:off x="2373630" y="2958846"/>
              <a:ext cx="2559050" cy="619760"/>
            </a:xfrm>
            <a:custGeom>
              <a:avLst/>
              <a:gdLst/>
              <a:ahLst/>
              <a:cxnLst/>
              <a:rect l="l" t="t" r="r" b="b"/>
              <a:pathLst>
                <a:path w="2559050" h="619760">
                  <a:moveTo>
                    <a:pt x="0" y="0"/>
                  </a:moveTo>
                  <a:lnTo>
                    <a:pt x="0" y="613155"/>
                  </a:lnTo>
                  <a:lnTo>
                    <a:pt x="2558796" y="619505"/>
                  </a:lnTo>
                  <a:lnTo>
                    <a:pt x="2323846" y="441578"/>
                  </a:lnTo>
                  <a:lnTo>
                    <a:pt x="2022220" y="324103"/>
                  </a:lnTo>
                  <a:lnTo>
                    <a:pt x="1584197" y="216026"/>
                  </a:lnTo>
                  <a:lnTo>
                    <a:pt x="1069847" y="104901"/>
                  </a:lnTo>
                  <a:lnTo>
                    <a:pt x="787272" y="53975"/>
                  </a:lnTo>
                  <a:lnTo>
                    <a:pt x="390525" y="6350"/>
                  </a:lnTo>
                  <a:lnTo>
                    <a:pt x="0" y="0"/>
                  </a:lnTo>
                  <a:close/>
                </a:path>
              </a:pathLst>
            </a:custGeom>
            <a:solidFill>
              <a:srgbClr val="6F2F9F"/>
            </a:solidFill>
          </p:spPr>
          <p:txBody>
            <a:bodyPr wrap="square" lIns="0" tIns="0" rIns="0" bIns="0" rtlCol="0"/>
            <a:lstStyle/>
            <a:p>
              <a:endParaRPr kern="0">
                <a:solidFill>
                  <a:sysClr val="windowText" lastClr="000000"/>
                </a:solidFill>
              </a:endParaRPr>
            </a:p>
          </p:txBody>
        </p:sp>
        <p:sp>
          <p:nvSpPr>
            <p:cNvPr id="111" name="object 111"/>
            <p:cNvSpPr/>
            <p:nvPr/>
          </p:nvSpPr>
          <p:spPr>
            <a:xfrm>
              <a:off x="3143630" y="2986659"/>
              <a:ext cx="45720" cy="45720"/>
            </a:xfrm>
            <a:custGeom>
              <a:avLst/>
              <a:gdLst/>
              <a:ahLst/>
              <a:cxnLst/>
              <a:rect l="l" t="t" r="r" b="b"/>
              <a:pathLst>
                <a:path w="45719" h="45719">
                  <a:moveTo>
                    <a:pt x="22860" y="0"/>
                  </a:moveTo>
                  <a:lnTo>
                    <a:pt x="13983" y="1803"/>
                  </a:lnTo>
                  <a:lnTo>
                    <a:pt x="6715" y="6715"/>
                  </a:lnTo>
                  <a:lnTo>
                    <a:pt x="1803" y="13983"/>
                  </a:lnTo>
                  <a:lnTo>
                    <a:pt x="0" y="22860"/>
                  </a:lnTo>
                  <a:lnTo>
                    <a:pt x="1803" y="31736"/>
                  </a:lnTo>
                  <a:lnTo>
                    <a:pt x="6715" y="39004"/>
                  </a:lnTo>
                  <a:lnTo>
                    <a:pt x="13983" y="43916"/>
                  </a:lnTo>
                  <a:lnTo>
                    <a:pt x="22860" y="45719"/>
                  </a:lnTo>
                  <a:lnTo>
                    <a:pt x="31736" y="43916"/>
                  </a:lnTo>
                  <a:lnTo>
                    <a:pt x="39004" y="39004"/>
                  </a:lnTo>
                  <a:lnTo>
                    <a:pt x="43916" y="31736"/>
                  </a:lnTo>
                  <a:lnTo>
                    <a:pt x="45719" y="22860"/>
                  </a:lnTo>
                  <a:lnTo>
                    <a:pt x="43916" y="13983"/>
                  </a:lnTo>
                  <a:lnTo>
                    <a:pt x="39004" y="6715"/>
                  </a:lnTo>
                  <a:lnTo>
                    <a:pt x="31736" y="1803"/>
                  </a:lnTo>
                  <a:lnTo>
                    <a:pt x="22860" y="0"/>
                  </a:lnTo>
                  <a:close/>
                </a:path>
              </a:pathLst>
            </a:custGeom>
            <a:solidFill>
              <a:srgbClr val="000000"/>
            </a:solidFill>
          </p:spPr>
          <p:txBody>
            <a:bodyPr wrap="square" lIns="0" tIns="0" rIns="0" bIns="0" rtlCol="0"/>
            <a:lstStyle/>
            <a:p>
              <a:endParaRPr kern="0">
                <a:solidFill>
                  <a:sysClr val="windowText" lastClr="000000"/>
                </a:solidFill>
              </a:endParaRPr>
            </a:p>
          </p:txBody>
        </p:sp>
        <p:sp>
          <p:nvSpPr>
            <p:cNvPr id="112" name="object 112"/>
            <p:cNvSpPr/>
            <p:nvPr/>
          </p:nvSpPr>
          <p:spPr>
            <a:xfrm>
              <a:off x="3143630" y="2986659"/>
              <a:ext cx="45720" cy="45720"/>
            </a:xfrm>
            <a:custGeom>
              <a:avLst/>
              <a:gdLst/>
              <a:ahLst/>
              <a:cxnLst/>
              <a:rect l="l" t="t" r="r" b="b"/>
              <a:pathLst>
                <a:path w="45719" h="45719">
                  <a:moveTo>
                    <a:pt x="0" y="22860"/>
                  </a:moveTo>
                  <a:lnTo>
                    <a:pt x="1803" y="13983"/>
                  </a:lnTo>
                  <a:lnTo>
                    <a:pt x="6715" y="6715"/>
                  </a:lnTo>
                  <a:lnTo>
                    <a:pt x="13983" y="1803"/>
                  </a:lnTo>
                  <a:lnTo>
                    <a:pt x="22860" y="0"/>
                  </a:lnTo>
                  <a:lnTo>
                    <a:pt x="31736" y="1803"/>
                  </a:lnTo>
                  <a:lnTo>
                    <a:pt x="39004" y="6715"/>
                  </a:lnTo>
                  <a:lnTo>
                    <a:pt x="43916" y="13983"/>
                  </a:lnTo>
                  <a:lnTo>
                    <a:pt x="45719" y="22860"/>
                  </a:lnTo>
                  <a:lnTo>
                    <a:pt x="43916" y="31736"/>
                  </a:lnTo>
                  <a:lnTo>
                    <a:pt x="39004" y="39004"/>
                  </a:lnTo>
                  <a:lnTo>
                    <a:pt x="31736" y="43916"/>
                  </a:lnTo>
                  <a:lnTo>
                    <a:pt x="22860" y="45719"/>
                  </a:lnTo>
                  <a:lnTo>
                    <a:pt x="13983" y="43916"/>
                  </a:lnTo>
                  <a:lnTo>
                    <a:pt x="6715" y="39004"/>
                  </a:lnTo>
                  <a:lnTo>
                    <a:pt x="1803" y="31736"/>
                  </a:lnTo>
                  <a:lnTo>
                    <a:pt x="0" y="22860"/>
                  </a:lnTo>
                  <a:close/>
                </a:path>
              </a:pathLst>
            </a:custGeom>
            <a:ln w="16002">
              <a:solidFill>
                <a:srgbClr val="000000"/>
              </a:solidFill>
            </a:ln>
          </p:spPr>
          <p:txBody>
            <a:bodyPr wrap="square" lIns="0" tIns="0" rIns="0" bIns="0" rtlCol="0"/>
            <a:lstStyle/>
            <a:p>
              <a:endParaRPr kern="0">
                <a:solidFill>
                  <a:sysClr val="windowText" lastClr="000000"/>
                </a:solidFill>
              </a:endParaRPr>
            </a:p>
          </p:txBody>
        </p:sp>
        <p:sp>
          <p:nvSpPr>
            <p:cNvPr id="113" name="object 113"/>
            <p:cNvSpPr/>
            <p:nvPr/>
          </p:nvSpPr>
          <p:spPr>
            <a:xfrm>
              <a:off x="4070223" y="3182493"/>
              <a:ext cx="45720" cy="45720"/>
            </a:xfrm>
            <a:custGeom>
              <a:avLst/>
              <a:gdLst/>
              <a:ahLst/>
              <a:cxnLst/>
              <a:rect l="l" t="t" r="r" b="b"/>
              <a:pathLst>
                <a:path w="45720" h="45719">
                  <a:moveTo>
                    <a:pt x="22860" y="0"/>
                  </a:moveTo>
                  <a:lnTo>
                    <a:pt x="13983" y="1803"/>
                  </a:lnTo>
                  <a:lnTo>
                    <a:pt x="6715" y="6715"/>
                  </a:lnTo>
                  <a:lnTo>
                    <a:pt x="1803" y="13983"/>
                  </a:lnTo>
                  <a:lnTo>
                    <a:pt x="0" y="22860"/>
                  </a:lnTo>
                  <a:lnTo>
                    <a:pt x="1803" y="31736"/>
                  </a:lnTo>
                  <a:lnTo>
                    <a:pt x="6715" y="39004"/>
                  </a:lnTo>
                  <a:lnTo>
                    <a:pt x="13983" y="43916"/>
                  </a:lnTo>
                  <a:lnTo>
                    <a:pt x="22860" y="45720"/>
                  </a:lnTo>
                  <a:lnTo>
                    <a:pt x="31736" y="43916"/>
                  </a:lnTo>
                  <a:lnTo>
                    <a:pt x="39004" y="39004"/>
                  </a:lnTo>
                  <a:lnTo>
                    <a:pt x="43916" y="31736"/>
                  </a:lnTo>
                  <a:lnTo>
                    <a:pt x="45719" y="22860"/>
                  </a:lnTo>
                  <a:lnTo>
                    <a:pt x="43916" y="13983"/>
                  </a:lnTo>
                  <a:lnTo>
                    <a:pt x="39004" y="6715"/>
                  </a:lnTo>
                  <a:lnTo>
                    <a:pt x="31736" y="1803"/>
                  </a:lnTo>
                  <a:lnTo>
                    <a:pt x="22860" y="0"/>
                  </a:lnTo>
                  <a:close/>
                </a:path>
              </a:pathLst>
            </a:custGeom>
            <a:solidFill>
              <a:srgbClr val="000000"/>
            </a:solidFill>
          </p:spPr>
          <p:txBody>
            <a:bodyPr wrap="square" lIns="0" tIns="0" rIns="0" bIns="0" rtlCol="0"/>
            <a:lstStyle/>
            <a:p>
              <a:endParaRPr kern="0">
                <a:solidFill>
                  <a:sysClr val="windowText" lastClr="000000"/>
                </a:solidFill>
              </a:endParaRPr>
            </a:p>
          </p:txBody>
        </p:sp>
        <p:sp>
          <p:nvSpPr>
            <p:cNvPr id="114" name="object 114"/>
            <p:cNvSpPr/>
            <p:nvPr/>
          </p:nvSpPr>
          <p:spPr>
            <a:xfrm>
              <a:off x="4070223" y="3182493"/>
              <a:ext cx="45720" cy="45720"/>
            </a:xfrm>
            <a:custGeom>
              <a:avLst/>
              <a:gdLst/>
              <a:ahLst/>
              <a:cxnLst/>
              <a:rect l="l" t="t" r="r" b="b"/>
              <a:pathLst>
                <a:path w="45720" h="45719">
                  <a:moveTo>
                    <a:pt x="0" y="22860"/>
                  </a:moveTo>
                  <a:lnTo>
                    <a:pt x="1803" y="13983"/>
                  </a:lnTo>
                  <a:lnTo>
                    <a:pt x="6715" y="6715"/>
                  </a:lnTo>
                  <a:lnTo>
                    <a:pt x="13983" y="1803"/>
                  </a:lnTo>
                  <a:lnTo>
                    <a:pt x="22860" y="0"/>
                  </a:lnTo>
                  <a:lnTo>
                    <a:pt x="31736" y="1803"/>
                  </a:lnTo>
                  <a:lnTo>
                    <a:pt x="39004" y="6715"/>
                  </a:lnTo>
                  <a:lnTo>
                    <a:pt x="43916" y="13983"/>
                  </a:lnTo>
                  <a:lnTo>
                    <a:pt x="45719" y="22860"/>
                  </a:lnTo>
                  <a:lnTo>
                    <a:pt x="43916" y="31736"/>
                  </a:lnTo>
                  <a:lnTo>
                    <a:pt x="39004" y="39004"/>
                  </a:lnTo>
                  <a:lnTo>
                    <a:pt x="31736" y="43916"/>
                  </a:lnTo>
                  <a:lnTo>
                    <a:pt x="22860" y="45720"/>
                  </a:lnTo>
                  <a:lnTo>
                    <a:pt x="13983" y="43916"/>
                  </a:lnTo>
                  <a:lnTo>
                    <a:pt x="6715" y="39004"/>
                  </a:lnTo>
                  <a:lnTo>
                    <a:pt x="1803" y="31736"/>
                  </a:lnTo>
                  <a:lnTo>
                    <a:pt x="0" y="22860"/>
                  </a:lnTo>
                  <a:close/>
                </a:path>
              </a:pathLst>
            </a:custGeom>
            <a:ln w="16002">
              <a:solidFill>
                <a:srgbClr val="000000"/>
              </a:solidFill>
            </a:ln>
          </p:spPr>
          <p:txBody>
            <a:bodyPr wrap="square" lIns="0" tIns="0" rIns="0" bIns="0" rtlCol="0"/>
            <a:lstStyle/>
            <a:p>
              <a:endParaRPr kern="0">
                <a:solidFill>
                  <a:sysClr val="windowText" lastClr="000000"/>
                </a:solidFill>
              </a:endParaRPr>
            </a:p>
          </p:txBody>
        </p:sp>
        <p:sp>
          <p:nvSpPr>
            <p:cNvPr id="115" name="object 115"/>
            <p:cNvSpPr/>
            <p:nvPr/>
          </p:nvSpPr>
          <p:spPr>
            <a:xfrm>
              <a:off x="2351150" y="2935605"/>
              <a:ext cx="45720" cy="45720"/>
            </a:xfrm>
            <a:custGeom>
              <a:avLst/>
              <a:gdLst/>
              <a:ahLst/>
              <a:cxnLst/>
              <a:rect l="l" t="t" r="r" b="b"/>
              <a:pathLst>
                <a:path w="45719" h="45719">
                  <a:moveTo>
                    <a:pt x="22860" y="0"/>
                  </a:moveTo>
                  <a:lnTo>
                    <a:pt x="13983" y="1803"/>
                  </a:lnTo>
                  <a:lnTo>
                    <a:pt x="6715" y="6715"/>
                  </a:lnTo>
                  <a:lnTo>
                    <a:pt x="1803" y="13983"/>
                  </a:lnTo>
                  <a:lnTo>
                    <a:pt x="0" y="22860"/>
                  </a:lnTo>
                  <a:lnTo>
                    <a:pt x="1803" y="31736"/>
                  </a:lnTo>
                  <a:lnTo>
                    <a:pt x="6715" y="39004"/>
                  </a:lnTo>
                  <a:lnTo>
                    <a:pt x="13983" y="43916"/>
                  </a:lnTo>
                  <a:lnTo>
                    <a:pt x="22860" y="45720"/>
                  </a:lnTo>
                  <a:lnTo>
                    <a:pt x="31736" y="43916"/>
                  </a:lnTo>
                  <a:lnTo>
                    <a:pt x="39004" y="39004"/>
                  </a:lnTo>
                  <a:lnTo>
                    <a:pt x="43916" y="31736"/>
                  </a:lnTo>
                  <a:lnTo>
                    <a:pt x="45719" y="22860"/>
                  </a:lnTo>
                  <a:lnTo>
                    <a:pt x="43916" y="13983"/>
                  </a:lnTo>
                  <a:lnTo>
                    <a:pt x="39004" y="6715"/>
                  </a:lnTo>
                  <a:lnTo>
                    <a:pt x="31736" y="1803"/>
                  </a:lnTo>
                  <a:lnTo>
                    <a:pt x="22860" y="0"/>
                  </a:lnTo>
                  <a:close/>
                </a:path>
              </a:pathLst>
            </a:custGeom>
            <a:solidFill>
              <a:srgbClr val="000000"/>
            </a:solidFill>
          </p:spPr>
          <p:txBody>
            <a:bodyPr wrap="square" lIns="0" tIns="0" rIns="0" bIns="0" rtlCol="0"/>
            <a:lstStyle/>
            <a:p>
              <a:endParaRPr kern="0">
                <a:solidFill>
                  <a:sysClr val="windowText" lastClr="000000"/>
                </a:solidFill>
              </a:endParaRPr>
            </a:p>
          </p:txBody>
        </p:sp>
        <p:sp>
          <p:nvSpPr>
            <p:cNvPr id="116" name="object 116"/>
            <p:cNvSpPr/>
            <p:nvPr/>
          </p:nvSpPr>
          <p:spPr>
            <a:xfrm>
              <a:off x="2351150" y="2935605"/>
              <a:ext cx="45720" cy="45720"/>
            </a:xfrm>
            <a:custGeom>
              <a:avLst/>
              <a:gdLst/>
              <a:ahLst/>
              <a:cxnLst/>
              <a:rect l="l" t="t" r="r" b="b"/>
              <a:pathLst>
                <a:path w="45719" h="45719">
                  <a:moveTo>
                    <a:pt x="0" y="22860"/>
                  </a:moveTo>
                  <a:lnTo>
                    <a:pt x="1803" y="13983"/>
                  </a:lnTo>
                  <a:lnTo>
                    <a:pt x="6715" y="6715"/>
                  </a:lnTo>
                  <a:lnTo>
                    <a:pt x="13983" y="1803"/>
                  </a:lnTo>
                  <a:lnTo>
                    <a:pt x="22860" y="0"/>
                  </a:lnTo>
                  <a:lnTo>
                    <a:pt x="31736" y="1803"/>
                  </a:lnTo>
                  <a:lnTo>
                    <a:pt x="39004" y="6715"/>
                  </a:lnTo>
                  <a:lnTo>
                    <a:pt x="43916" y="13983"/>
                  </a:lnTo>
                  <a:lnTo>
                    <a:pt x="45719" y="22860"/>
                  </a:lnTo>
                  <a:lnTo>
                    <a:pt x="43916" y="31736"/>
                  </a:lnTo>
                  <a:lnTo>
                    <a:pt x="39004" y="39004"/>
                  </a:lnTo>
                  <a:lnTo>
                    <a:pt x="31736" y="43916"/>
                  </a:lnTo>
                  <a:lnTo>
                    <a:pt x="22860" y="45720"/>
                  </a:lnTo>
                  <a:lnTo>
                    <a:pt x="13983" y="43916"/>
                  </a:lnTo>
                  <a:lnTo>
                    <a:pt x="6715" y="39004"/>
                  </a:lnTo>
                  <a:lnTo>
                    <a:pt x="1803" y="31736"/>
                  </a:lnTo>
                  <a:lnTo>
                    <a:pt x="0" y="22860"/>
                  </a:lnTo>
                  <a:close/>
                </a:path>
              </a:pathLst>
            </a:custGeom>
            <a:ln w="16002">
              <a:solidFill>
                <a:srgbClr val="000000"/>
              </a:solidFill>
            </a:ln>
          </p:spPr>
          <p:txBody>
            <a:bodyPr wrap="square" lIns="0" tIns="0" rIns="0" bIns="0" rtlCol="0"/>
            <a:lstStyle/>
            <a:p>
              <a:endParaRPr kern="0">
                <a:solidFill>
                  <a:sysClr val="windowText" lastClr="000000"/>
                </a:solidFill>
              </a:endParaRPr>
            </a:p>
          </p:txBody>
        </p:sp>
        <p:sp>
          <p:nvSpPr>
            <p:cNvPr id="117" name="object 117"/>
            <p:cNvSpPr/>
            <p:nvPr/>
          </p:nvSpPr>
          <p:spPr>
            <a:xfrm>
              <a:off x="4908423" y="3558921"/>
              <a:ext cx="45720" cy="45720"/>
            </a:xfrm>
            <a:custGeom>
              <a:avLst/>
              <a:gdLst/>
              <a:ahLst/>
              <a:cxnLst/>
              <a:rect l="l" t="t" r="r" b="b"/>
              <a:pathLst>
                <a:path w="45720" h="45720">
                  <a:moveTo>
                    <a:pt x="22860" y="0"/>
                  </a:moveTo>
                  <a:lnTo>
                    <a:pt x="13983" y="1803"/>
                  </a:lnTo>
                  <a:lnTo>
                    <a:pt x="6715" y="6715"/>
                  </a:lnTo>
                  <a:lnTo>
                    <a:pt x="1803" y="13983"/>
                  </a:lnTo>
                  <a:lnTo>
                    <a:pt x="0" y="22859"/>
                  </a:lnTo>
                  <a:lnTo>
                    <a:pt x="1803" y="31736"/>
                  </a:lnTo>
                  <a:lnTo>
                    <a:pt x="6715" y="39004"/>
                  </a:lnTo>
                  <a:lnTo>
                    <a:pt x="13983" y="43916"/>
                  </a:lnTo>
                  <a:lnTo>
                    <a:pt x="22860" y="45719"/>
                  </a:lnTo>
                  <a:lnTo>
                    <a:pt x="31736" y="43916"/>
                  </a:lnTo>
                  <a:lnTo>
                    <a:pt x="39004" y="39004"/>
                  </a:lnTo>
                  <a:lnTo>
                    <a:pt x="43916" y="31736"/>
                  </a:lnTo>
                  <a:lnTo>
                    <a:pt x="45719" y="22859"/>
                  </a:lnTo>
                  <a:lnTo>
                    <a:pt x="43916" y="13983"/>
                  </a:lnTo>
                  <a:lnTo>
                    <a:pt x="39004" y="6715"/>
                  </a:lnTo>
                  <a:lnTo>
                    <a:pt x="31736" y="1803"/>
                  </a:lnTo>
                  <a:lnTo>
                    <a:pt x="22860" y="0"/>
                  </a:lnTo>
                  <a:close/>
                </a:path>
              </a:pathLst>
            </a:custGeom>
            <a:solidFill>
              <a:srgbClr val="000000"/>
            </a:solidFill>
          </p:spPr>
          <p:txBody>
            <a:bodyPr wrap="square" lIns="0" tIns="0" rIns="0" bIns="0" rtlCol="0"/>
            <a:lstStyle/>
            <a:p>
              <a:endParaRPr kern="0">
                <a:solidFill>
                  <a:sysClr val="windowText" lastClr="000000"/>
                </a:solidFill>
              </a:endParaRPr>
            </a:p>
          </p:txBody>
        </p:sp>
        <p:sp>
          <p:nvSpPr>
            <p:cNvPr id="118" name="object 118"/>
            <p:cNvSpPr/>
            <p:nvPr/>
          </p:nvSpPr>
          <p:spPr>
            <a:xfrm>
              <a:off x="4908423" y="3558921"/>
              <a:ext cx="45720" cy="45720"/>
            </a:xfrm>
            <a:custGeom>
              <a:avLst/>
              <a:gdLst/>
              <a:ahLst/>
              <a:cxnLst/>
              <a:rect l="l" t="t" r="r" b="b"/>
              <a:pathLst>
                <a:path w="45720" h="45720">
                  <a:moveTo>
                    <a:pt x="0" y="22859"/>
                  </a:moveTo>
                  <a:lnTo>
                    <a:pt x="1803" y="13983"/>
                  </a:lnTo>
                  <a:lnTo>
                    <a:pt x="6715" y="6715"/>
                  </a:lnTo>
                  <a:lnTo>
                    <a:pt x="13983" y="1803"/>
                  </a:lnTo>
                  <a:lnTo>
                    <a:pt x="22860" y="0"/>
                  </a:lnTo>
                  <a:lnTo>
                    <a:pt x="31736" y="1803"/>
                  </a:lnTo>
                  <a:lnTo>
                    <a:pt x="39004" y="6715"/>
                  </a:lnTo>
                  <a:lnTo>
                    <a:pt x="43916" y="13983"/>
                  </a:lnTo>
                  <a:lnTo>
                    <a:pt x="45719" y="22859"/>
                  </a:lnTo>
                  <a:lnTo>
                    <a:pt x="43916" y="31736"/>
                  </a:lnTo>
                  <a:lnTo>
                    <a:pt x="39004" y="39004"/>
                  </a:lnTo>
                  <a:lnTo>
                    <a:pt x="31736" y="43916"/>
                  </a:lnTo>
                  <a:lnTo>
                    <a:pt x="22860" y="45719"/>
                  </a:lnTo>
                  <a:lnTo>
                    <a:pt x="13983" y="43916"/>
                  </a:lnTo>
                  <a:lnTo>
                    <a:pt x="6715" y="39004"/>
                  </a:lnTo>
                  <a:lnTo>
                    <a:pt x="1803" y="31736"/>
                  </a:lnTo>
                  <a:lnTo>
                    <a:pt x="0" y="22859"/>
                  </a:lnTo>
                  <a:close/>
                </a:path>
              </a:pathLst>
            </a:custGeom>
            <a:ln w="16002">
              <a:solidFill>
                <a:srgbClr val="000000"/>
              </a:solidFill>
            </a:ln>
          </p:spPr>
          <p:txBody>
            <a:bodyPr wrap="square" lIns="0" tIns="0" rIns="0" bIns="0" rtlCol="0"/>
            <a:lstStyle/>
            <a:p>
              <a:endParaRPr kern="0">
                <a:solidFill>
                  <a:sysClr val="windowText" lastClr="000000"/>
                </a:solidFill>
              </a:endParaRPr>
            </a:p>
          </p:txBody>
        </p:sp>
      </p:grpSp>
      <p:sp>
        <p:nvSpPr>
          <p:cNvPr id="119" name="Slide Number Placeholder 118"/>
          <p:cNvSpPr>
            <a:spLocks noGrp="1"/>
          </p:cNvSpPr>
          <p:nvPr>
            <p:ph type="sldNum" sz="quarter" idx="7"/>
          </p:nvPr>
        </p:nvSpPr>
        <p:spPr>
          <a:xfrm>
            <a:off x="8775954" y="6377984"/>
            <a:ext cx="2803430" cy="276999"/>
          </a:xfrm>
          <a:prstGeom prst="rect">
            <a:avLst/>
          </a:prstGeom>
        </p:spPr>
        <p:txBody>
          <a:bodyPr wrap="square" lIns="0" tIns="0" rIns="0" bIns="0">
            <a:spAutoFit/>
          </a:bodyPr>
          <a:lstStyle>
            <a:defPPr>
              <a:defRPr lang="en-US"/>
            </a:defPPr>
            <a:lvl1pPr marL="0" algn="r" defTabSz="914293" rtl="0" eaLnBrk="1" latinLnBrk="0" hangingPunct="1">
              <a:defRPr sz="1800" kern="1200">
                <a:solidFill>
                  <a:schemeClr val="tx1">
                    <a:tint val="75000"/>
                  </a:schemeClr>
                </a:solidFill>
                <a:latin typeface="+mn-lt"/>
                <a:ea typeface="+mn-ea"/>
                <a:cs typeface="+mn-cs"/>
              </a:defRPr>
            </a:lvl1pPr>
            <a:lvl2pPr marL="457146" algn="l" defTabSz="914293" rtl="0" eaLnBrk="1" latinLnBrk="0" hangingPunct="1">
              <a:defRPr sz="1800" kern="1200">
                <a:solidFill>
                  <a:schemeClr val="tx1"/>
                </a:solidFill>
                <a:latin typeface="+mn-lt"/>
                <a:ea typeface="+mn-ea"/>
                <a:cs typeface="+mn-cs"/>
              </a:defRPr>
            </a:lvl2pPr>
            <a:lvl3pPr marL="914293" algn="l" defTabSz="914293" rtl="0" eaLnBrk="1" latinLnBrk="0" hangingPunct="1">
              <a:defRPr sz="1800" kern="1200">
                <a:solidFill>
                  <a:schemeClr val="tx1"/>
                </a:solidFill>
                <a:latin typeface="+mn-lt"/>
                <a:ea typeface="+mn-ea"/>
                <a:cs typeface="+mn-cs"/>
              </a:defRPr>
            </a:lvl3pPr>
            <a:lvl4pPr marL="1371440" algn="l" defTabSz="914293" rtl="0" eaLnBrk="1" latinLnBrk="0" hangingPunct="1">
              <a:defRPr sz="1800" kern="1200">
                <a:solidFill>
                  <a:schemeClr val="tx1"/>
                </a:solidFill>
                <a:latin typeface="+mn-lt"/>
                <a:ea typeface="+mn-ea"/>
                <a:cs typeface="+mn-cs"/>
              </a:defRPr>
            </a:lvl4pPr>
            <a:lvl5pPr marL="1828587" algn="l" defTabSz="914293" rtl="0" eaLnBrk="1" latinLnBrk="0" hangingPunct="1">
              <a:defRPr sz="1800" kern="1200">
                <a:solidFill>
                  <a:schemeClr val="tx1"/>
                </a:solidFill>
                <a:latin typeface="+mn-lt"/>
                <a:ea typeface="+mn-ea"/>
                <a:cs typeface="+mn-cs"/>
              </a:defRPr>
            </a:lvl5pPr>
            <a:lvl6pPr marL="2285733" algn="l" defTabSz="914293" rtl="0" eaLnBrk="1" latinLnBrk="0" hangingPunct="1">
              <a:defRPr sz="1800" kern="1200">
                <a:solidFill>
                  <a:schemeClr val="tx1"/>
                </a:solidFill>
                <a:latin typeface="+mn-lt"/>
                <a:ea typeface="+mn-ea"/>
                <a:cs typeface="+mn-cs"/>
              </a:defRPr>
            </a:lvl6pPr>
            <a:lvl7pPr marL="2742880" algn="l" defTabSz="914293" rtl="0" eaLnBrk="1" latinLnBrk="0" hangingPunct="1">
              <a:defRPr sz="1800" kern="1200">
                <a:solidFill>
                  <a:schemeClr val="tx1"/>
                </a:solidFill>
                <a:latin typeface="+mn-lt"/>
                <a:ea typeface="+mn-ea"/>
                <a:cs typeface="+mn-cs"/>
              </a:defRPr>
            </a:lvl7pPr>
            <a:lvl8pPr marL="3200026" algn="l" defTabSz="914293" rtl="0" eaLnBrk="1" latinLnBrk="0" hangingPunct="1">
              <a:defRPr sz="1800" kern="1200">
                <a:solidFill>
                  <a:schemeClr val="tx1"/>
                </a:solidFill>
                <a:latin typeface="+mn-lt"/>
                <a:ea typeface="+mn-ea"/>
                <a:cs typeface="+mn-cs"/>
              </a:defRPr>
            </a:lvl8pPr>
            <a:lvl9pPr marL="3657173" algn="l" defTabSz="914293" rtl="0" eaLnBrk="1" latinLnBrk="0" hangingPunct="1">
              <a:defRPr sz="1800" kern="1200">
                <a:solidFill>
                  <a:schemeClr val="tx1"/>
                </a:solidFill>
                <a:latin typeface="+mn-lt"/>
                <a:ea typeface="+mn-ea"/>
                <a:cs typeface="+mn-cs"/>
              </a:defRPr>
            </a:lvl9pPr>
          </a:lstStyle>
          <a:p>
            <a:fld id="{B6F15528-21DE-4FAA-801E-634DDDAF4B2B}" type="slidenum">
              <a:rPr lang="en-US" smtClean="0">
                <a:solidFill>
                  <a:prstClr val="black">
                    <a:tint val="75000"/>
                  </a:prstClr>
                </a:solidFill>
              </a:rPr>
              <a:pPr/>
              <a:t>56</a:t>
            </a:fld>
            <a:endParaRPr lang="en-US">
              <a:solidFill>
                <a:prstClr val="black">
                  <a:tint val="75000"/>
                </a:prstClr>
              </a:solidFill>
            </a:endParaRPr>
          </a:p>
        </p:txBody>
      </p:sp>
    </p:spTree>
    <p:extLst>
      <p:ext uri="{BB962C8B-B14F-4D97-AF65-F5344CB8AC3E}">
        <p14:creationId xmlns:p14="http://schemas.microsoft.com/office/powerpoint/2010/main" val="138499020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663843" y="85190"/>
            <a:ext cx="9862156" cy="2044149"/>
          </a:xfrm>
          <a:prstGeom prst="rect">
            <a:avLst/>
          </a:prstGeom>
        </p:spPr>
        <p:txBody>
          <a:bodyPr vert="horz" wrap="square" lIns="0" tIns="12700" rIns="0" bIns="0" rtlCol="0" anchor="ctr">
            <a:spAutoFit/>
          </a:bodyPr>
          <a:lstStyle/>
          <a:p>
            <a:pPr marL="12700" marR="5080">
              <a:lnSpc>
                <a:spcPct val="100000"/>
              </a:lnSpc>
              <a:spcBef>
                <a:spcPts val="100"/>
              </a:spcBef>
            </a:pPr>
            <a:r>
              <a:rPr spc="-10" dirty="0">
                <a:solidFill>
                  <a:srgbClr val="00AF50"/>
                </a:solidFill>
              </a:rPr>
              <a:t>Problem-</a:t>
            </a:r>
            <a:r>
              <a:rPr dirty="0">
                <a:solidFill>
                  <a:srgbClr val="00AF50"/>
                </a:solidFill>
              </a:rPr>
              <a:t>10:</a:t>
            </a:r>
            <a:r>
              <a:rPr spc="110" dirty="0">
                <a:solidFill>
                  <a:srgbClr val="00AF50"/>
                </a:solidFill>
              </a:rPr>
              <a:t> </a:t>
            </a:r>
            <a:r>
              <a:rPr dirty="0"/>
              <a:t>Find</a:t>
            </a:r>
            <a:r>
              <a:rPr spc="100" dirty="0"/>
              <a:t> </a:t>
            </a:r>
            <a:r>
              <a:rPr dirty="0"/>
              <a:t>the</a:t>
            </a:r>
            <a:r>
              <a:rPr spc="120" dirty="0"/>
              <a:t> </a:t>
            </a:r>
            <a:r>
              <a:rPr dirty="0"/>
              <a:t>SFD</a:t>
            </a:r>
            <a:r>
              <a:rPr spc="110" dirty="0"/>
              <a:t> </a:t>
            </a:r>
            <a:r>
              <a:rPr dirty="0"/>
              <a:t>(Shear</a:t>
            </a:r>
            <a:r>
              <a:rPr spc="105" dirty="0"/>
              <a:t> </a:t>
            </a:r>
            <a:r>
              <a:rPr dirty="0"/>
              <a:t>Force</a:t>
            </a:r>
            <a:r>
              <a:rPr spc="110" dirty="0"/>
              <a:t> </a:t>
            </a:r>
            <a:r>
              <a:rPr dirty="0"/>
              <a:t>Diagram)</a:t>
            </a:r>
            <a:r>
              <a:rPr spc="105" dirty="0"/>
              <a:t> </a:t>
            </a:r>
            <a:r>
              <a:rPr dirty="0"/>
              <a:t>&amp;</a:t>
            </a:r>
            <a:r>
              <a:rPr spc="110" dirty="0"/>
              <a:t> </a:t>
            </a:r>
            <a:r>
              <a:rPr dirty="0"/>
              <a:t>BMD</a:t>
            </a:r>
            <a:r>
              <a:rPr spc="110" dirty="0"/>
              <a:t> </a:t>
            </a:r>
            <a:r>
              <a:rPr dirty="0"/>
              <a:t>(Bending</a:t>
            </a:r>
            <a:r>
              <a:rPr spc="114" dirty="0"/>
              <a:t> </a:t>
            </a:r>
            <a:r>
              <a:rPr spc="-10" dirty="0"/>
              <a:t>Moment </a:t>
            </a:r>
            <a:r>
              <a:rPr dirty="0"/>
              <a:t>Diagram)</a:t>
            </a:r>
            <a:r>
              <a:rPr spc="-15" dirty="0"/>
              <a:t> </a:t>
            </a:r>
            <a:r>
              <a:rPr dirty="0"/>
              <a:t>of</a:t>
            </a:r>
            <a:r>
              <a:rPr spc="-5" dirty="0"/>
              <a:t> </a:t>
            </a:r>
            <a:r>
              <a:rPr dirty="0"/>
              <a:t>the</a:t>
            </a:r>
            <a:r>
              <a:rPr spc="-15" dirty="0"/>
              <a:t> </a:t>
            </a:r>
            <a:r>
              <a:rPr dirty="0"/>
              <a:t>following</a:t>
            </a:r>
            <a:r>
              <a:rPr spc="-15" dirty="0"/>
              <a:t> </a:t>
            </a:r>
            <a:r>
              <a:rPr spc="-10" dirty="0"/>
              <a:t>beam.</a:t>
            </a:r>
          </a:p>
        </p:txBody>
      </p:sp>
      <p:sp>
        <p:nvSpPr>
          <p:cNvPr id="3" name="object 3"/>
          <p:cNvSpPr txBox="1"/>
          <p:nvPr/>
        </p:nvSpPr>
        <p:spPr>
          <a:xfrm>
            <a:off x="6249633" y="3427482"/>
            <a:ext cx="262186" cy="289823"/>
          </a:xfrm>
          <a:prstGeom prst="rect">
            <a:avLst/>
          </a:prstGeom>
        </p:spPr>
        <p:txBody>
          <a:bodyPr vert="horz" wrap="square" lIns="0" tIns="12700" rIns="0" bIns="0" rtlCol="0">
            <a:spAutoFit/>
          </a:bodyPr>
          <a:lstStyle/>
          <a:p>
            <a:pPr marL="38100">
              <a:spcBef>
                <a:spcPts val="100"/>
              </a:spcBef>
            </a:pPr>
            <a:r>
              <a:rPr sz="2700" kern="0" spc="44" baseline="-20061" dirty="0">
                <a:solidFill>
                  <a:sysClr val="windowText" lastClr="000000"/>
                </a:solidFill>
                <a:latin typeface="Cambria Math"/>
                <a:cs typeface="Cambria Math"/>
              </a:rPr>
              <a:t>6</a:t>
            </a:r>
            <a:r>
              <a:rPr sz="1300" kern="0" spc="30" dirty="0">
                <a:solidFill>
                  <a:sysClr val="windowText" lastClr="000000"/>
                </a:solidFill>
                <a:latin typeface="Cambria Math"/>
                <a:cs typeface="Cambria Math"/>
              </a:rPr>
              <a:t>′</a:t>
            </a:r>
            <a:endParaRPr sz="1300" kern="0">
              <a:solidFill>
                <a:sysClr val="windowText" lastClr="000000"/>
              </a:solidFill>
              <a:latin typeface="Cambria Math"/>
              <a:cs typeface="Cambria Math"/>
            </a:endParaRPr>
          </a:p>
        </p:txBody>
      </p:sp>
      <p:sp>
        <p:nvSpPr>
          <p:cNvPr id="4" name="object 4"/>
          <p:cNvSpPr txBox="1"/>
          <p:nvPr/>
        </p:nvSpPr>
        <p:spPr>
          <a:xfrm>
            <a:off x="4465490" y="3875532"/>
            <a:ext cx="190450" cy="299720"/>
          </a:xfrm>
          <a:prstGeom prst="rect">
            <a:avLst/>
          </a:prstGeom>
        </p:spPr>
        <p:txBody>
          <a:bodyPr vert="horz" wrap="square" lIns="0" tIns="12700" rIns="0" bIns="0" rtlCol="0">
            <a:spAutoFit/>
          </a:bodyPr>
          <a:lstStyle/>
          <a:p>
            <a:pPr marL="12700">
              <a:spcBef>
                <a:spcPts val="100"/>
              </a:spcBef>
            </a:pPr>
            <a:r>
              <a:rPr b="1" kern="0" spc="-50" dirty="0">
                <a:solidFill>
                  <a:sysClr val="windowText" lastClr="000000"/>
                </a:solidFill>
                <a:latin typeface="Times New Roman"/>
                <a:cs typeface="Times New Roman"/>
              </a:rPr>
              <a:t>A</a:t>
            </a:r>
            <a:endParaRPr kern="0">
              <a:solidFill>
                <a:sysClr val="windowText" lastClr="000000"/>
              </a:solidFill>
              <a:latin typeface="Times New Roman"/>
              <a:cs typeface="Times New Roman"/>
            </a:endParaRPr>
          </a:p>
        </p:txBody>
      </p:sp>
      <p:grpSp>
        <p:nvGrpSpPr>
          <p:cNvPr id="5" name="object 5"/>
          <p:cNvGrpSpPr/>
          <p:nvPr/>
        </p:nvGrpSpPr>
        <p:grpSpPr>
          <a:xfrm>
            <a:off x="4338524" y="2827880"/>
            <a:ext cx="3816626" cy="1030605"/>
            <a:chOff x="4338065" y="2827832"/>
            <a:chExt cx="3817620" cy="1030605"/>
          </a:xfrm>
        </p:grpSpPr>
        <p:pic>
          <p:nvPicPr>
            <p:cNvPr id="6" name="object 6"/>
            <p:cNvPicPr/>
            <p:nvPr/>
          </p:nvPicPr>
          <p:blipFill>
            <a:blip r:embed="rId2" cstate="print"/>
            <a:stretch>
              <a:fillRect/>
            </a:stretch>
          </p:blipFill>
          <p:spPr>
            <a:xfrm>
              <a:off x="4592573" y="3326909"/>
              <a:ext cx="3436620" cy="92692"/>
            </a:xfrm>
            <a:prstGeom prst="rect">
              <a:avLst/>
            </a:prstGeom>
          </p:spPr>
        </p:pic>
        <p:sp>
          <p:nvSpPr>
            <p:cNvPr id="7" name="object 7"/>
            <p:cNvSpPr/>
            <p:nvPr/>
          </p:nvSpPr>
          <p:spPr>
            <a:xfrm>
              <a:off x="4642484" y="3351656"/>
              <a:ext cx="3343910" cy="0"/>
            </a:xfrm>
            <a:custGeom>
              <a:avLst/>
              <a:gdLst/>
              <a:ahLst/>
              <a:cxnLst/>
              <a:rect l="l" t="t" r="r" b="b"/>
              <a:pathLst>
                <a:path w="3343909">
                  <a:moveTo>
                    <a:pt x="0" y="0"/>
                  </a:moveTo>
                  <a:lnTo>
                    <a:pt x="3343656" y="0"/>
                  </a:lnTo>
                </a:path>
              </a:pathLst>
            </a:custGeom>
            <a:ln w="22098">
              <a:solidFill>
                <a:srgbClr val="000000"/>
              </a:solidFill>
            </a:ln>
          </p:spPr>
          <p:txBody>
            <a:bodyPr wrap="square" lIns="0" tIns="0" rIns="0" bIns="0" rtlCol="0"/>
            <a:lstStyle/>
            <a:p>
              <a:endParaRPr kern="0">
                <a:solidFill>
                  <a:sysClr val="windowText" lastClr="000000"/>
                </a:solidFill>
              </a:endParaRPr>
            </a:p>
          </p:txBody>
        </p:sp>
        <p:pic>
          <p:nvPicPr>
            <p:cNvPr id="8" name="object 8"/>
            <p:cNvPicPr/>
            <p:nvPr/>
          </p:nvPicPr>
          <p:blipFill>
            <a:blip r:embed="rId3" cstate="print"/>
            <a:stretch>
              <a:fillRect/>
            </a:stretch>
          </p:blipFill>
          <p:spPr>
            <a:xfrm>
              <a:off x="4424933" y="3603515"/>
              <a:ext cx="401624" cy="92692"/>
            </a:xfrm>
            <a:prstGeom prst="rect">
              <a:avLst/>
            </a:prstGeom>
          </p:spPr>
        </p:pic>
        <p:sp>
          <p:nvSpPr>
            <p:cNvPr id="9" name="object 9"/>
            <p:cNvSpPr/>
            <p:nvPr/>
          </p:nvSpPr>
          <p:spPr>
            <a:xfrm>
              <a:off x="4474844" y="3628263"/>
              <a:ext cx="308610" cy="0"/>
            </a:xfrm>
            <a:custGeom>
              <a:avLst/>
              <a:gdLst/>
              <a:ahLst/>
              <a:cxnLst/>
              <a:rect l="l" t="t" r="r" b="b"/>
              <a:pathLst>
                <a:path w="308610">
                  <a:moveTo>
                    <a:pt x="0" y="0"/>
                  </a:moveTo>
                  <a:lnTo>
                    <a:pt x="308482" y="0"/>
                  </a:lnTo>
                </a:path>
              </a:pathLst>
            </a:custGeom>
            <a:ln w="22098">
              <a:solidFill>
                <a:srgbClr val="000000"/>
              </a:solidFill>
            </a:ln>
          </p:spPr>
          <p:txBody>
            <a:bodyPr wrap="square" lIns="0" tIns="0" rIns="0" bIns="0" rtlCol="0"/>
            <a:lstStyle/>
            <a:p>
              <a:endParaRPr kern="0">
                <a:solidFill>
                  <a:sysClr val="windowText" lastClr="000000"/>
                </a:solidFill>
              </a:endParaRPr>
            </a:p>
          </p:txBody>
        </p:sp>
        <p:pic>
          <p:nvPicPr>
            <p:cNvPr id="10" name="object 10"/>
            <p:cNvPicPr/>
            <p:nvPr/>
          </p:nvPicPr>
          <p:blipFill>
            <a:blip r:embed="rId4" cstate="print"/>
            <a:stretch>
              <a:fillRect/>
            </a:stretch>
          </p:blipFill>
          <p:spPr>
            <a:xfrm>
              <a:off x="4338065" y="3603523"/>
              <a:ext cx="180759" cy="254482"/>
            </a:xfrm>
            <a:prstGeom prst="rect">
              <a:avLst/>
            </a:prstGeom>
          </p:spPr>
        </p:pic>
        <p:sp>
          <p:nvSpPr>
            <p:cNvPr id="11" name="object 11"/>
            <p:cNvSpPr/>
            <p:nvPr/>
          </p:nvSpPr>
          <p:spPr>
            <a:xfrm>
              <a:off x="4387976" y="3628263"/>
              <a:ext cx="87630" cy="161290"/>
            </a:xfrm>
            <a:custGeom>
              <a:avLst/>
              <a:gdLst/>
              <a:ahLst/>
              <a:cxnLst/>
              <a:rect l="l" t="t" r="r" b="b"/>
              <a:pathLst>
                <a:path w="87629" h="161289">
                  <a:moveTo>
                    <a:pt x="87502" y="0"/>
                  </a:moveTo>
                  <a:lnTo>
                    <a:pt x="0" y="161162"/>
                  </a:lnTo>
                </a:path>
              </a:pathLst>
            </a:custGeom>
            <a:ln w="22098">
              <a:solidFill>
                <a:srgbClr val="000000"/>
              </a:solidFill>
            </a:ln>
          </p:spPr>
          <p:txBody>
            <a:bodyPr wrap="square" lIns="0" tIns="0" rIns="0" bIns="0" rtlCol="0"/>
            <a:lstStyle/>
            <a:p>
              <a:endParaRPr kern="0">
                <a:solidFill>
                  <a:sysClr val="windowText" lastClr="000000"/>
                </a:solidFill>
              </a:endParaRPr>
            </a:p>
          </p:txBody>
        </p:sp>
        <p:pic>
          <p:nvPicPr>
            <p:cNvPr id="12" name="object 12"/>
            <p:cNvPicPr/>
            <p:nvPr/>
          </p:nvPicPr>
          <p:blipFill>
            <a:blip r:embed="rId4" cstate="print"/>
            <a:stretch>
              <a:fillRect/>
            </a:stretch>
          </p:blipFill>
          <p:spPr>
            <a:xfrm>
              <a:off x="4491989" y="3603523"/>
              <a:ext cx="180759" cy="254482"/>
            </a:xfrm>
            <a:prstGeom prst="rect">
              <a:avLst/>
            </a:prstGeom>
          </p:spPr>
        </p:pic>
        <p:sp>
          <p:nvSpPr>
            <p:cNvPr id="13" name="object 13"/>
            <p:cNvSpPr/>
            <p:nvPr/>
          </p:nvSpPr>
          <p:spPr>
            <a:xfrm>
              <a:off x="4541900" y="3628263"/>
              <a:ext cx="87630" cy="161290"/>
            </a:xfrm>
            <a:custGeom>
              <a:avLst/>
              <a:gdLst/>
              <a:ahLst/>
              <a:cxnLst/>
              <a:rect l="l" t="t" r="r" b="b"/>
              <a:pathLst>
                <a:path w="87629" h="161289">
                  <a:moveTo>
                    <a:pt x="87502" y="0"/>
                  </a:moveTo>
                  <a:lnTo>
                    <a:pt x="0" y="161162"/>
                  </a:lnTo>
                </a:path>
              </a:pathLst>
            </a:custGeom>
            <a:ln w="22098">
              <a:solidFill>
                <a:srgbClr val="000000"/>
              </a:solidFill>
            </a:ln>
          </p:spPr>
          <p:txBody>
            <a:bodyPr wrap="square" lIns="0" tIns="0" rIns="0" bIns="0" rtlCol="0"/>
            <a:lstStyle/>
            <a:p>
              <a:endParaRPr kern="0">
                <a:solidFill>
                  <a:sysClr val="windowText" lastClr="000000"/>
                </a:solidFill>
              </a:endParaRPr>
            </a:p>
          </p:txBody>
        </p:sp>
        <p:pic>
          <p:nvPicPr>
            <p:cNvPr id="14" name="object 14"/>
            <p:cNvPicPr/>
            <p:nvPr/>
          </p:nvPicPr>
          <p:blipFill>
            <a:blip r:embed="rId4" cstate="print"/>
            <a:stretch>
              <a:fillRect/>
            </a:stretch>
          </p:blipFill>
          <p:spPr>
            <a:xfrm>
              <a:off x="4644389" y="3603523"/>
              <a:ext cx="180759" cy="254482"/>
            </a:xfrm>
            <a:prstGeom prst="rect">
              <a:avLst/>
            </a:prstGeom>
          </p:spPr>
        </p:pic>
        <p:sp>
          <p:nvSpPr>
            <p:cNvPr id="15" name="object 15"/>
            <p:cNvSpPr/>
            <p:nvPr/>
          </p:nvSpPr>
          <p:spPr>
            <a:xfrm>
              <a:off x="4694300" y="3628263"/>
              <a:ext cx="87630" cy="161290"/>
            </a:xfrm>
            <a:custGeom>
              <a:avLst/>
              <a:gdLst/>
              <a:ahLst/>
              <a:cxnLst/>
              <a:rect l="l" t="t" r="r" b="b"/>
              <a:pathLst>
                <a:path w="87629" h="161289">
                  <a:moveTo>
                    <a:pt x="87502" y="0"/>
                  </a:moveTo>
                  <a:lnTo>
                    <a:pt x="0" y="161162"/>
                  </a:lnTo>
                </a:path>
              </a:pathLst>
            </a:custGeom>
            <a:ln w="22098">
              <a:solidFill>
                <a:srgbClr val="000000"/>
              </a:solidFill>
            </a:ln>
          </p:spPr>
          <p:txBody>
            <a:bodyPr wrap="square" lIns="0" tIns="0" rIns="0" bIns="0" rtlCol="0"/>
            <a:lstStyle/>
            <a:p>
              <a:endParaRPr kern="0">
                <a:solidFill>
                  <a:sysClr val="windowText" lastClr="000000"/>
                </a:solidFill>
              </a:endParaRPr>
            </a:p>
          </p:txBody>
        </p:sp>
        <p:sp>
          <p:nvSpPr>
            <p:cNvPr id="16" name="object 16"/>
            <p:cNvSpPr/>
            <p:nvPr/>
          </p:nvSpPr>
          <p:spPr>
            <a:xfrm>
              <a:off x="4474844" y="3353181"/>
              <a:ext cx="314960" cy="272415"/>
            </a:xfrm>
            <a:custGeom>
              <a:avLst/>
              <a:gdLst/>
              <a:ahLst/>
              <a:cxnLst/>
              <a:rect l="l" t="t" r="r" b="b"/>
              <a:pathLst>
                <a:path w="314960" h="272414">
                  <a:moveTo>
                    <a:pt x="157352" y="0"/>
                  </a:moveTo>
                  <a:lnTo>
                    <a:pt x="0" y="272034"/>
                  </a:lnTo>
                  <a:lnTo>
                    <a:pt x="314705" y="272034"/>
                  </a:lnTo>
                  <a:lnTo>
                    <a:pt x="157352" y="0"/>
                  </a:lnTo>
                  <a:close/>
                </a:path>
              </a:pathLst>
            </a:custGeom>
            <a:solidFill>
              <a:srgbClr val="7E7E7E"/>
            </a:solidFill>
          </p:spPr>
          <p:txBody>
            <a:bodyPr wrap="square" lIns="0" tIns="0" rIns="0" bIns="0" rtlCol="0"/>
            <a:lstStyle/>
            <a:p>
              <a:endParaRPr kern="0">
                <a:solidFill>
                  <a:sysClr val="windowText" lastClr="000000"/>
                </a:solidFill>
              </a:endParaRPr>
            </a:p>
          </p:txBody>
        </p:sp>
        <p:sp>
          <p:nvSpPr>
            <p:cNvPr id="17" name="object 17"/>
            <p:cNvSpPr/>
            <p:nvPr/>
          </p:nvSpPr>
          <p:spPr>
            <a:xfrm>
              <a:off x="4474844" y="3353181"/>
              <a:ext cx="314960" cy="272415"/>
            </a:xfrm>
            <a:custGeom>
              <a:avLst/>
              <a:gdLst/>
              <a:ahLst/>
              <a:cxnLst/>
              <a:rect l="l" t="t" r="r" b="b"/>
              <a:pathLst>
                <a:path w="314960" h="272414">
                  <a:moveTo>
                    <a:pt x="0" y="272034"/>
                  </a:moveTo>
                  <a:lnTo>
                    <a:pt x="157352" y="0"/>
                  </a:lnTo>
                  <a:lnTo>
                    <a:pt x="314705" y="272034"/>
                  </a:lnTo>
                  <a:lnTo>
                    <a:pt x="0" y="272034"/>
                  </a:lnTo>
                  <a:close/>
                </a:path>
              </a:pathLst>
            </a:custGeom>
            <a:ln w="16001">
              <a:solidFill>
                <a:srgbClr val="000000"/>
              </a:solidFill>
            </a:ln>
          </p:spPr>
          <p:txBody>
            <a:bodyPr wrap="square" lIns="0" tIns="0" rIns="0" bIns="0" rtlCol="0"/>
            <a:lstStyle/>
            <a:p>
              <a:endParaRPr kern="0">
                <a:solidFill>
                  <a:sysClr val="windowText" lastClr="000000"/>
                </a:solidFill>
              </a:endParaRPr>
            </a:p>
          </p:txBody>
        </p:sp>
        <p:pic>
          <p:nvPicPr>
            <p:cNvPr id="18" name="object 18"/>
            <p:cNvPicPr/>
            <p:nvPr/>
          </p:nvPicPr>
          <p:blipFill>
            <a:blip r:embed="rId5" cstate="print"/>
            <a:stretch>
              <a:fillRect/>
            </a:stretch>
          </p:blipFill>
          <p:spPr>
            <a:xfrm>
              <a:off x="4591049" y="3452622"/>
              <a:ext cx="85343" cy="85343"/>
            </a:xfrm>
            <a:prstGeom prst="rect">
              <a:avLst/>
            </a:prstGeom>
          </p:spPr>
        </p:pic>
        <p:pic>
          <p:nvPicPr>
            <p:cNvPr id="19" name="object 19"/>
            <p:cNvPicPr/>
            <p:nvPr/>
          </p:nvPicPr>
          <p:blipFill>
            <a:blip r:embed="rId6" cstate="print"/>
            <a:stretch>
              <a:fillRect/>
            </a:stretch>
          </p:blipFill>
          <p:spPr>
            <a:xfrm>
              <a:off x="7803641" y="3548651"/>
              <a:ext cx="351993" cy="92692"/>
            </a:xfrm>
            <a:prstGeom prst="rect">
              <a:avLst/>
            </a:prstGeom>
          </p:spPr>
        </p:pic>
        <p:sp>
          <p:nvSpPr>
            <p:cNvPr id="20" name="object 20"/>
            <p:cNvSpPr/>
            <p:nvPr/>
          </p:nvSpPr>
          <p:spPr>
            <a:xfrm>
              <a:off x="7853552" y="3573399"/>
              <a:ext cx="259715" cy="0"/>
            </a:xfrm>
            <a:custGeom>
              <a:avLst/>
              <a:gdLst/>
              <a:ahLst/>
              <a:cxnLst/>
              <a:rect l="l" t="t" r="r" b="b"/>
              <a:pathLst>
                <a:path w="259715">
                  <a:moveTo>
                    <a:pt x="0" y="0"/>
                  </a:moveTo>
                  <a:lnTo>
                    <a:pt x="259333" y="0"/>
                  </a:lnTo>
                </a:path>
              </a:pathLst>
            </a:custGeom>
            <a:ln w="22098">
              <a:solidFill>
                <a:srgbClr val="000000"/>
              </a:solidFill>
            </a:ln>
          </p:spPr>
          <p:txBody>
            <a:bodyPr wrap="square" lIns="0" tIns="0" rIns="0" bIns="0" rtlCol="0"/>
            <a:lstStyle/>
            <a:p>
              <a:endParaRPr kern="0">
                <a:solidFill>
                  <a:sysClr val="windowText" lastClr="000000"/>
                </a:solidFill>
              </a:endParaRPr>
            </a:p>
          </p:txBody>
        </p:sp>
        <p:pic>
          <p:nvPicPr>
            <p:cNvPr id="21" name="object 21"/>
            <p:cNvPicPr/>
            <p:nvPr/>
          </p:nvPicPr>
          <p:blipFill>
            <a:blip r:embed="rId7" cstate="print"/>
            <a:stretch>
              <a:fillRect/>
            </a:stretch>
          </p:blipFill>
          <p:spPr>
            <a:xfrm>
              <a:off x="7730489" y="3548570"/>
              <a:ext cx="166319" cy="228536"/>
            </a:xfrm>
            <a:prstGeom prst="rect">
              <a:avLst/>
            </a:prstGeom>
          </p:spPr>
        </p:pic>
        <p:sp>
          <p:nvSpPr>
            <p:cNvPr id="22" name="object 22"/>
            <p:cNvSpPr/>
            <p:nvPr/>
          </p:nvSpPr>
          <p:spPr>
            <a:xfrm>
              <a:off x="7780400" y="3573399"/>
              <a:ext cx="73660" cy="135890"/>
            </a:xfrm>
            <a:custGeom>
              <a:avLst/>
              <a:gdLst/>
              <a:ahLst/>
              <a:cxnLst/>
              <a:rect l="l" t="t" r="r" b="b"/>
              <a:pathLst>
                <a:path w="73659" h="135889">
                  <a:moveTo>
                    <a:pt x="73532" y="0"/>
                  </a:moveTo>
                  <a:lnTo>
                    <a:pt x="0" y="135508"/>
                  </a:lnTo>
                </a:path>
              </a:pathLst>
            </a:custGeom>
            <a:ln w="22098">
              <a:solidFill>
                <a:srgbClr val="000000"/>
              </a:solidFill>
            </a:ln>
          </p:spPr>
          <p:txBody>
            <a:bodyPr wrap="square" lIns="0" tIns="0" rIns="0" bIns="0" rtlCol="0"/>
            <a:lstStyle/>
            <a:p>
              <a:endParaRPr kern="0">
                <a:solidFill>
                  <a:sysClr val="windowText" lastClr="000000"/>
                </a:solidFill>
              </a:endParaRPr>
            </a:p>
          </p:txBody>
        </p:sp>
        <p:pic>
          <p:nvPicPr>
            <p:cNvPr id="23" name="object 23"/>
            <p:cNvPicPr/>
            <p:nvPr/>
          </p:nvPicPr>
          <p:blipFill>
            <a:blip r:embed="rId7" cstate="print"/>
            <a:stretch>
              <a:fillRect/>
            </a:stretch>
          </p:blipFill>
          <p:spPr>
            <a:xfrm>
              <a:off x="7860029" y="3548570"/>
              <a:ext cx="166319" cy="228536"/>
            </a:xfrm>
            <a:prstGeom prst="rect">
              <a:avLst/>
            </a:prstGeom>
          </p:spPr>
        </p:pic>
        <p:sp>
          <p:nvSpPr>
            <p:cNvPr id="24" name="object 24"/>
            <p:cNvSpPr/>
            <p:nvPr/>
          </p:nvSpPr>
          <p:spPr>
            <a:xfrm>
              <a:off x="7909940" y="3573399"/>
              <a:ext cx="73660" cy="135890"/>
            </a:xfrm>
            <a:custGeom>
              <a:avLst/>
              <a:gdLst/>
              <a:ahLst/>
              <a:cxnLst/>
              <a:rect l="l" t="t" r="r" b="b"/>
              <a:pathLst>
                <a:path w="73659" h="135889">
                  <a:moveTo>
                    <a:pt x="73532" y="0"/>
                  </a:moveTo>
                  <a:lnTo>
                    <a:pt x="0" y="135508"/>
                  </a:lnTo>
                </a:path>
              </a:pathLst>
            </a:custGeom>
            <a:ln w="22098">
              <a:solidFill>
                <a:srgbClr val="000000"/>
              </a:solidFill>
            </a:ln>
          </p:spPr>
          <p:txBody>
            <a:bodyPr wrap="square" lIns="0" tIns="0" rIns="0" bIns="0" rtlCol="0"/>
            <a:lstStyle/>
            <a:p>
              <a:endParaRPr kern="0">
                <a:solidFill>
                  <a:sysClr val="windowText" lastClr="000000"/>
                </a:solidFill>
              </a:endParaRPr>
            </a:p>
          </p:txBody>
        </p:sp>
        <p:pic>
          <p:nvPicPr>
            <p:cNvPr id="25" name="object 25"/>
            <p:cNvPicPr/>
            <p:nvPr/>
          </p:nvPicPr>
          <p:blipFill>
            <a:blip r:embed="rId7" cstate="print"/>
            <a:stretch>
              <a:fillRect/>
            </a:stretch>
          </p:blipFill>
          <p:spPr>
            <a:xfrm>
              <a:off x="7988045" y="3548570"/>
              <a:ext cx="166319" cy="228536"/>
            </a:xfrm>
            <a:prstGeom prst="rect">
              <a:avLst/>
            </a:prstGeom>
          </p:spPr>
        </p:pic>
        <p:sp>
          <p:nvSpPr>
            <p:cNvPr id="26" name="object 26"/>
            <p:cNvSpPr/>
            <p:nvPr/>
          </p:nvSpPr>
          <p:spPr>
            <a:xfrm>
              <a:off x="8037956" y="3573399"/>
              <a:ext cx="73660" cy="135890"/>
            </a:xfrm>
            <a:custGeom>
              <a:avLst/>
              <a:gdLst/>
              <a:ahLst/>
              <a:cxnLst/>
              <a:rect l="l" t="t" r="r" b="b"/>
              <a:pathLst>
                <a:path w="73659" h="135889">
                  <a:moveTo>
                    <a:pt x="73533" y="0"/>
                  </a:moveTo>
                  <a:lnTo>
                    <a:pt x="0" y="135508"/>
                  </a:lnTo>
                </a:path>
              </a:pathLst>
            </a:custGeom>
            <a:ln w="22098">
              <a:solidFill>
                <a:srgbClr val="000000"/>
              </a:solidFill>
            </a:ln>
          </p:spPr>
          <p:txBody>
            <a:bodyPr wrap="square" lIns="0" tIns="0" rIns="0" bIns="0" rtlCol="0"/>
            <a:lstStyle/>
            <a:p>
              <a:endParaRPr kern="0">
                <a:solidFill>
                  <a:sysClr val="windowText" lastClr="000000"/>
                </a:solidFill>
              </a:endParaRPr>
            </a:p>
          </p:txBody>
        </p:sp>
        <p:sp>
          <p:nvSpPr>
            <p:cNvPr id="27" name="object 27"/>
            <p:cNvSpPr/>
            <p:nvPr/>
          </p:nvSpPr>
          <p:spPr>
            <a:xfrm>
              <a:off x="7888985" y="3380994"/>
              <a:ext cx="176530" cy="176530"/>
            </a:xfrm>
            <a:custGeom>
              <a:avLst/>
              <a:gdLst/>
              <a:ahLst/>
              <a:cxnLst/>
              <a:rect l="l" t="t" r="r" b="b"/>
              <a:pathLst>
                <a:path w="176529" h="176529">
                  <a:moveTo>
                    <a:pt x="88011" y="0"/>
                  </a:moveTo>
                  <a:lnTo>
                    <a:pt x="53738" y="6911"/>
                  </a:lnTo>
                  <a:lnTo>
                    <a:pt x="25765" y="25765"/>
                  </a:lnTo>
                  <a:lnTo>
                    <a:pt x="6911" y="53738"/>
                  </a:lnTo>
                  <a:lnTo>
                    <a:pt x="0" y="88010"/>
                  </a:lnTo>
                  <a:lnTo>
                    <a:pt x="6911" y="122283"/>
                  </a:lnTo>
                  <a:lnTo>
                    <a:pt x="25765" y="150256"/>
                  </a:lnTo>
                  <a:lnTo>
                    <a:pt x="53738" y="169110"/>
                  </a:lnTo>
                  <a:lnTo>
                    <a:pt x="88011" y="176021"/>
                  </a:lnTo>
                  <a:lnTo>
                    <a:pt x="122283" y="169110"/>
                  </a:lnTo>
                  <a:lnTo>
                    <a:pt x="150256" y="150256"/>
                  </a:lnTo>
                  <a:lnTo>
                    <a:pt x="169110" y="122283"/>
                  </a:lnTo>
                  <a:lnTo>
                    <a:pt x="176022" y="88010"/>
                  </a:lnTo>
                  <a:lnTo>
                    <a:pt x="169110" y="53738"/>
                  </a:lnTo>
                  <a:lnTo>
                    <a:pt x="150256" y="25765"/>
                  </a:lnTo>
                  <a:lnTo>
                    <a:pt x="122283" y="6911"/>
                  </a:lnTo>
                  <a:lnTo>
                    <a:pt x="88011" y="0"/>
                  </a:lnTo>
                  <a:close/>
                </a:path>
              </a:pathLst>
            </a:custGeom>
            <a:solidFill>
              <a:srgbClr val="A6A6A6"/>
            </a:solidFill>
          </p:spPr>
          <p:txBody>
            <a:bodyPr wrap="square" lIns="0" tIns="0" rIns="0" bIns="0" rtlCol="0"/>
            <a:lstStyle/>
            <a:p>
              <a:endParaRPr kern="0">
                <a:solidFill>
                  <a:sysClr val="windowText" lastClr="000000"/>
                </a:solidFill>
              </a:endParaRPr>
            </a:p>
          </p:txBody>
        </p:sp>
        <p:sp>
          <p:nvSpPr>
            <p:cNvPr id="28" name="object 28"/>
            <p:cNvSpPr/>
            <p:nvPr/>
          </p:nvSpPr>
          <p:spPr>
            <a:xfrm>
              <a:off x="7888985" y="3380994"/>
              <a:ext cx="176530" cy="176530"/>
            </a:xfrm>
            <a:custGeom>
              <a:avLst/>
              <a:gdLst/>
              <a:ahLst/>
              <a:cxnLst/>
              <a:rect l="l" t="t" r="r" b="b"/>
              <a:pathLst>
                <a:path w="176529" h="176529">
                  <a:moveTo>
                    <a:pt x="88011" y="0"/>
                  </a:moveTo>
                  <a:lnTo>
                    <a:pt x="122283" y="6911"/>
                  </a:lnTo>
                  <a:lnTo>
                    <a:pt x="150256" y="25765"/>
                  </a:lnTo>
                  <a:lnTo>
                    <a:pt x="169110" y="53738"/>
                  </a:lnTo>
                  <a:lnTo>
                    <a:pt x="176022" y="88010"/>
                  </a:lnTo>
                  <a:lnTo>
                    <a:pt x="169110" y="122283"/>
                  </a:lnTo>
                  <a:lnTo>
                    <a:pt x="150256" y="150256"/>
                  </a:lnTo>
                  <a:lnTo>
                    <a:pt x="122283" y="169110"/>
                  </a:lnTo>
                  <a:lnTo>
                    <a:pt x="88011" y="176021"/>
                  </a:lnTo>
                  <a:lnTo>
                    <a:pt x="53738" y="169110"/>
                  </a:lnTo>
                  <a:lnTo>
                    <a:pt x="25765" y="150256"/>
                  </a:lnTo>
                  <a:lnTo>
                    <a:pt x="6911" y="122283"/>
                  </a:lnTo>
                  <a:lnTo>
                    <a:pt x="0" y="88010"/>
                  </a:lnTo>
                  <a:lnTo>
                    <a:pt x="6911" y="53738"/>
                  </a:lnTo>
                  <a:lnTo>
                    <a:pt x="25765" y="25765"/>
                  </a:lnTo>
                  <a:lnTo>
                    <a:pt x="53738" y="6911"/>
                  </a:lnTo>
                  <a:lnTo>
                    <a:pt x="88011" y="0"/>
                  </a:lnTo>
                  <a:close/>
                </a:path>
              </a:pathLst>
            </a:custGeom>
            <a:ln w="28956">
              <a:solidFill>
                <a:srgbClr val="000000"/>
              </a:solidFill>
            </a:ln>
          </p:spPr>
          <p:txBody>
            <a:bodyPr wrap="square" lIns="0" tIns="0" rIns="0" bIns="0" rtlCol="0"/>
            <a:lstStyle/>
            <a:p>
              <a:endParaRPr kern="0">
                <a:solidFill>
                  <a:sysClr val="windowText" lastClr="000000"/>
                </a:solidFill>
              </a:endParaRPr>
            </a:p>
          </p:txBody>
        </p:sp>
        <p:pic>
          <p:nvPicPr>
            <p:cNvPr id="29" name="object 29"/>
            <p:cNvPicPr/>
            <p:nvPr/>
          </p:nvPicPr>
          <p:blipFill>
            <a:blip r:embed="rId8" cstate="print"/>
            <a:stretch>
              <a:fillRect/>
            </a:stretch>
          </p:blipFill>
          <p:spPr>
            <a:xfrm>
              <a:off x="5479541" y="2827832"/>
              <a:ext cx="224091" cy="657682"/>
            </a:xfrm>
            <a:prstGeom prst="rect">
              <a:avLst/>
            </a:prstGeom>
          </p:spPr>
        </p:pic>
        <p:sp>
          <p:nvSpPr>
            <p:cNvPr id="30" name="object 30"/>
            <p:cNvSpPr/>
            <p:nvPr/>
          </p:nvSpPr>
          <p:spPr>
            <a:xfrm>
              <a:off x="5556884" y="2841498"/>
              <a:ext cx="76200" cy="509905"/>
            </a:xfrm>
            <a:custGeom>
              <a:avLst/>
              <a:gdLst/>
              <a:ahLst/>
              <a:cxnLst/>
              <a:rect l="l" t="t" r="r" b="b"/>
              <a:pathLst>
                <a:path w="76200" h="509904">
                  <a:moveTo>
                    <a:pt x="27050" y="433577"/>
                  </a:moveTo>
                  <a:lnTo>
                    <a:pt x="0" y="433577"/>
                  </a:lnTo>
                  <a:lnTo>
                    <a:pt x="38100" y="509777"/>
                  </a:lnTo>
                  <a:lnTo>
                    <a:pt x="64325" y="457326"/>
                  </a:lnTo>
                  <a:lnTo>
                    <a:pt x="32003" y="457326"/>
                  </a:lnTo>
                  <a:lnTo>
                    <a:pt x="27050" y="452374"/>
                  </a:lnTo>
                  <a:lnTo>
                    <a:pt x="27050" y="433577"/>
                  </a:lnTo>
                  <a:close/>
                </a:path>
                <a:path w="76200" h="509904">
                  <a:moveTo>
                    <a:pt x="44195" y="0"/>
                  </a:moveTo>
                  <a:lnTo>
                    <a:pt x="32003" y="0"/>
                  </a:lnTo>
                  <a:lnTo>
                    <a:pt x="27050" y="4952"/>
                  </a:lnTo>
                  <a:lnTo>
                    <a:pt x="27050" y="452374"/>
                  </a:lnTo>
                  <a:lnTo>
                    <a:pt x="32003" y="457326"/>
                  </a:lnTo>
                  <a:lnTo>
                    <a:pt x="44195" y="457326"/>
                  </a:lnTo>
                  <a:lnTo>
                    <a:pt x="49149" y="452374"/>
                  </a:lnTo>
                  <a:lnTo>
                    <a:pt x="49149" y="4952"/>
                  </a:lnTo>
                  <a:lnTo>
                    <a:pt x="44195" y="0"/>
                  </a:lnTo>
                  <a:close/>
                </a:path>
                <a:path w="76200" h="509904">
                  <a:moveTo>
                    <a:pt x="76200" y="433577"/>
                  </a:moveTo>
                  <a:lnTo>
                    <a:pt x="49149" y="433577"/>
                  </a:lnTo>
                  <a:lnTo>
                    <a:pt x="49149" y="452374"/>
                  </a:lnTo>
                  <a:lnTo>
                    <a:pt x="44195" y="457326"/>
                  </a:lnTo>
                  <a:lnTo>
                    <a:pt x="64325" y="457326"/>
                  </a:lnTo>
                  <a:lnTo>
                    <a:pt x="76200" y="433577"/>
                  </a:lnTo>
                  <a:close/>
                </a:path>
              </a:pathLst>
            </a:custGeom>
            <a:solidFill>
              <a:srgbClr val="000000"/>
            </a:solidFill>
          </p:spPr>
          <p:txBody>
            <a:bodyPr wrap="square" lIns="0" tIns="0" rIns="0" bIns="0" rtlCol="0"/>
            <a:lstStyle/>
            <a:p>
              <a:endParaRPr kern="0">
                <a:solidFill>
                  <a:sysClr val="windowText" lastClr="000000"/>
                </a:solidFill>
              </a:endParaRPr>
            </a:p>
          </p:txBody>
        </p:sp>
        <p:pic>
          <p:nvPicPr>
            <p:cNvPr id="31" name="object 31"/>
            <p:cNvPicPr/>
            <p:nvPr/>
          </p:nvPicPr>
          <p:blipFill>
            <a:blip r:embed="rId8" cstate="print"/>
            <a:stretch>
              <a:fillRect/>
            </a:stretch>
          </p:blipFill>
          <p:spPr>
            <a:xfrm>
              <a:off x="7003541" y="2827832"/>
              <a:ext cx="224091" cy="657682"/>
            </a:xfrm>
            <a:prstGeom prst="rect">
              <a:avLst/>
            </a:prstGeom>
          </p:spPr>
        </p:pic>
        <p:sp>
          <p:nvSpPr>
            <p:cNvPr id="32" name="object 32"/>
            <p:cNvSpPr/>
            <p:nvPr/>
          </p:nvSpPr>
          <p:spPr>
            <a:xfrm>
              <a:off x="7080884" y="2841498"/>
              <a:ext cx="76200" cy="509905"/>
            </a:xfrm>
            <a:custGeom>
              <a:avLst/>
              <a:gdLst/>
              <a:ahLst/>
              <a:cxnLst/>
              <a:rect l="l" t="t" r="r" b="b"/>
              <a:pathLst>
                <a:path w="76200" h="509904">
                  <a:moveTo>
                    <a:pt x="27050" y="433577"/>
                  </a:moveTo>
                  <a:lnTo>
                    <a:pt x="0" y="433577"/>
                  </a:lnTo>
                  <a:lnTo>
                    <a:pt x="38100" y="509777"/>
                  </a:lnTo>
                  <a:lnTo>
                    <a:pt x="64325" y="457326"/>
                  </a:lnTo>
                  <a:lnTo>
                    <a:pt x="32004" y="457326"/>
                  </a:lnTo>
                  <a:lnTo>
                    <a:pt x="27050" y="452374"/>
                  </a:lnTo>
                  <a:lnTo>
                    <a:pt x="27050" y="433577"/>
                  </a:lnTo>
                  <a:close/>
                </a:path>
                <a:path w="76200" h="509904">
                  <a:moveTo>
                    <a:pt x="44196" y="0"/>
                  </a:moveTo>
                  <a:lnTo>
                    <a:pt x="32004" y="0"/>
                  </a:lnTo>
                  <a:lnTo>
                    <a:pt x="27050" y="4952"/>
                  </a:lnTo>
                  <a:lnTo>
                    <a:pt x="27050" y="452374"/>
                  </a:lnTo>
                  <a:lnTo>
                    <a:pt x="32004" y="457326"/>
                  </a:lnTo>
                  <a:lnTo>
                    <a:pt x="44196" y="457326"/>
                  </a:lnTo>
                  <a:lnTo>
                    <a:pt x="49149" y="452374"/>
                  </a:lnTo>
                  <a:lnTo>
                    <a:pt x="49149" y="4952"/>
                  </a:lnTo>
                  <a:lnTo>
                    <a:pt x="44196" y="0"/>
                  </a:lnTo>
                  <a:close/>
                </a:path>
                <a:path w="76200" h="509904">
                  <a:moveTo>
                    <a:pt x="76200" y="433577"/>
                  </a:moveTo>
                  <a:lnTo>
                    <a:pt x="49149" y="433577"/>
                  </a:lnTo>
                  <a:lnTo>
                    <a:pt x="49149" y="452374"/>
                  </a:lnTo>
                  <a:lnTo>
                    <a:pt x="44196" y="457326"/>
                  </a:lnTo>
                  <a:lnTo>
                    <a:pt x="64325" y="457326"/>
                  </a:lnTo>
                  <a:lnTo>
                    <a:pt x="76200" y="433577"/>
                  </a:lnTo>
                  <a:close/>
                </a:path>
              </a:pathLst>
            </a:custGeom>
            <a:solidFill>
              <a:srgbClr val="000000"/>
            </a:solidFill>
          </p:spPr>
          <p:txBody>
            <a:bodyPr wrap="square" lIns="0" tIns="0" rIns="0" bIns="0" rtlCol="0"/>
            <a:lstStyle/>
            <a:p>
              <a:endParaRPr kern="0">
                <a:solidFill>
                  <a:sysClr val="windowText" lastClr="000000"/>
                </a:solidFill>
              </a:endParaRPr>
            </a:p>
          </p:txBody>
        </p:sp>
      </p:grpSp>
      <p:sp>
        <p:nvSpPr>
          <p:cNvPr id="33" name="object 33"/>
          <p:cNvSpPr txBox="1"/>
          <p:nvPr/>
        </p:nvSpPr>
        <p:spPr>
          <a:xfrm>
            <a:off x="5356292" y="2471444"/>
            <a:ext cx="476127" cy="289823"/>
          </a:xfrm>
          <a:prstGeom prst="rect">
            <a:avLst/>
          </a:prstGeom>
        </p:spPr>
        <p:txBody>
          <a:bodyPr vert="horz" wrap="square" lIns="0" tIns="12700" rIns="0" bIns="0" rtlCol="0">
            <a:spAutoFit/>
          </a:bodyPr>
          <a:lstStyle/>
          <a:p>
            <a:pPr marL="12700">
              <a:spcBef>
                <a:spcPts val="100"/>
              </a:spcBef>
            </a:pPr>
            <a:r>
              <a:rPr kern="0" dirty="0">
                <a:solidFill>
                  <a:sysClr val="windowText" lastClr="000000"/>
                </a:solidFill>
                <a:latin typeface="Times New Roman"/>
                <a:cs typeface="Times New Roman"/>
              </a:rPr>
              <a:t>10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34" name="object 34"/>
          <p:cNvSpPr txBox="1"/>
          <p:nvPr/>
        </p:nvSpPr>
        <p:spPr>
          <a:xfrm>
            <a:off x="6879895" y="2478556"/>
            <a:ext cx="476127" cy="289823"/>
          </a:xfrm>
          <a:prstGeom prst="rect">
            <a:avLst/>
          </a:prstGeom>
        </p:spPr>
        <p:txBody>
          <a:bodyPr vert="horz" wrap="square" lIns="0" tIns="12700" rIns="0" bIns="0" rtlCol="0">
            <a:spAutoFit/>
          </a:bodyPr>
          <a:lstStyle/>
          <a:p>
            <a:pPr marL="12700">
              <a:spcBef>
                <a:spcPts val="100"/>
              </a:spcBef>
            </a:pPr>
            <a:r>
              <a:rPr kern="0" dirty="0">
                <a:solidFill>
                  <a:sysClr val="windowText" lastClr="000000"/>
                </a:solidFill>
                <a:latin typeface="Times New Roman"/>
                <a:cs typeface="Times New Roman"/>
              </a:rPr>
              <a:t>10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35" name="object 35"/>
          <p:cNvSpPr txBox="1"/>
          <p:nvPr/>
        </p:nvSpPr>
        <p:spPr>
          <a:xfrm>
            <a:off x="7820721" y="3875532"/>
            <a:ext cx="178390" cy="299720"/>
          </a:xfrm>
          <a:prstGeom prst="rect">
            <a:avLst/>
          </a:prstGeom>
        </p:spPr>
        <p:txBody>
          <a:bodyPr vert="horz" wrap="square" lIns="0" tIns="12700" rIns="0" bIns="0" rtlCol="0">
            <a:spAutoFit/>
          </a:bodyPr>
          <a:lstStyle/>
          <a:p>
            <a:pPr marL="12700">
              <a:spcBef>
                <a:spcPts val="100"/>
              </a:spcBef>
            </a:pPr>
            <a:r>
              <a:rPr b="1" kern="0" spc="-50" dirty="0">
                <a:solidFill>
                  <a:sysClr val="windowText" lastClr="000000"/>
                </a:solidFill>
                <a:latin typeface="Times New Roman"/>
                <a:cs typeface="Times New Roman"/>
              </a:rPr>
              <a:t>B</a:t>
            </a:r>
            <a:endParaRPr kern="0">
              <a:solidFill>
                <a:sysClr val="windowText" lastClr="000000"/>
              </a:solidFill>
              <a:latin typeface="Times New Roman"/>
              <a:cs typeface="Times New Roman"/>
            </a:endParaRPr>
          </a:p>
        </p:txBody>
      </p:sp>
      <p:sp>
        <p:nvSpPr>
          <p:cNvPr id="36" name="object 36"/>
          <p:cNvSpPr txBox="1"/>
          <p:nvPr/>
        </p:nvSpPr>
        <p:spPr>
          <a:xfrm>
            <a:off x="7275526" y="3423675"/>
            <a:ext cx="262186" cy="289823"/>
          </a:xfrm>
          <a:prstGeom prst="rect">
            <a:avLst/>
          </a:prstGeom>
        </p:spPr>
        <p:txBody>
          <a:bodyPr vert="horz" wrap="square" lIns="0" tIns="12700" rIns="0" bIns="0" rtlCol="0">
            <a:spAutoFit/>
          </a:bodyPr>
          <a:lstStyle/>
          <a:p>
            <a:pPr marL="38100">
              <a:spcBef>
                <a:spcPts val="100"/>
              </a:spcBef>
            </a:pPr>
            <a:r>
              <a:rPr sz="2700" kern="0" spc="44" baseline="-20061" dirty="0">
                <a:solidFill>
                  <a:sysClr val="windowText" lastClr="000000"/>
                </a:solidFill>
                <a:latin typeface="Cambria Math"/>
                <a:cs typeface="Cambria Math"/>
              </a:rPr>
              <a:t>3</a:t>
            </a:r>
            <a:r>
              <a:rPr sz="1300" kern="0" spc="30" dirty="0">
                <a:solidFill>
                  <a:sysClr val="windowText" lastClr="000000"/>
                </a:solidFill>
                <a:latin typeface="Cambria Math"/>
                <a:cs typeface="Cambria Math"/>
              </a:rPr>
              <a:t>′</a:t>
            </a:r>
            <a:endParaRPr sz="1300" kern="0">
              <a:solidFill>
                <a:sysClr val="windowText" lastClr="000000"/>
              </a:solidFill>
              <a:latin typeface="Cambria Math"/>
              <a:cs typeface="Cambria Math"/>
            </a:endParaRPr>
          </a:p>
        </p:txBody>
      </p:sp>
      <p:sp>
        <p:nvSpPr>
          <p:cNvPr id="37" name="object 37"/>
          <p:cNvSpPr txBox="1"/>
          <p:nvPr/>
        </p:nvSpPr>
        <p:spPr>
          <a:xfrm>
            <a:off x="5047005" y="3406652"/>
            <a:ext cx="262186" cy="289823"/>
          </a:xfrm>
          <a:prstGeom prst="rect">
            <a:avLst/>
          </a:prstGeom>
        </p:spPr>
        <p:txBody>
          <a:bodyPr vert="horz" wrap="square" lIns="0" tIns="12700" rIns="0" bIns="0" rtlCol="0">
            <a:spAutoFit/>
          </a:bodyPr>
          <a:lstStyle/>
          <a:p>
            <a:pPr marL="38100">
              <a:spcBef>
                <a:spcPts val="100"/>
              </a:spcBef>
            </a:pPr>
            <a:r>
              <a:rPr sz="2700" kern="0" spc="44" baseline="-20061" dirty="0">
                <a:solidFill>
                  <a:sysClr val="windowText" lastClr="000000"/>
                </a:solidFill>
                <a:latin typeface="Cambria Math"/>
                <a:cs typeface="Cambria Math"/>
              </a:rPr>
              <a:t>3</a:t>
            </a:r>
            <a:r>
              <a:rPr sz="1300" kern="0" spc="30" dirty="0">
                <a:solidFill>
                  <a:sysClr val="windowText" lastClr="000000"/>
                </a:solidFill>
                <a:latin typeface="Cambria Math"/>
                <a:cs typeface="Cambria Math"/>
              </a:rPr>
              <a:t>′</a:t>
            </a:r>
            <a:endParaRPr sz="1300" kern="0">
              <a:solidFill>
                <a:sysClr val="windowText" lastClr="000000"/>
              </a:solidFill>
              <a:latin typeface="Cambria Math"/>
              <a:cs typeface="Cambria Math"/>
            </a:endParaRPr>
          </a:p>
        </p:txBody>
      </p:sp>
      <p:sp>
        <p:nvSpPr>
          <p:cNvPr id="38" name="Slide Number Placeholder 37"/>
          <p:cNvSpPr>
            <a:spLocks noGrp="1"/>
          </p:cNvSpPr>
          <p:nvPr>
            <p:ph type="sldNum" sz="quarter" idx="7"/>
          </p:nvPr>
        </p:nvSpPr>
        <p:spPr>
          <a:xfrm>
            <a:off x="8775954" y="6377984"/>
            <a:ext cx="2803430" cy="276999"/>
          </a:xfrm>
          <a:prstGeom prst="rect">
            <a:avLst/>
          </a:prstGeom>
        </p:spPr>
        <p:txBody>
          <a:bodyPr wrap="square" lIns="0" tIns="0" rIns="0" bIns="0">
            <a:spAutoFit/>
          </a:bodyPr>
          <a:lstStyle>
            <a:defPPr>
              <a:defRPr lang="en-US"/>
            </a:defPPr>
            <a:lvl1pPr marL="0" algn="r" defTabSz="914293" rtl="0" eaLnBrk="1" latinLnBrk="0" hangingPunct="1">
              <a:defRPr sz="1800" kern="1200">
                <a:solidFill>
                  <a:schemeClr val="tx1">
                    <a:tint val="75000"/>
                  </a:schemeClr>
                </a:solidFill>
                <a:latin typeface="+mn-lt"/>
                <a:ea typeface="+mn-ea"/>
                <a:cs typeface="+mn-cs"/>
              </a:defRPr>
            </a:lvl1pPr>
            <a:lvl2pPr marL="457146" algn="l" defTabSz="914293" rtl="0" eaLnBrk="1" latinLnBrk="0" hangingPunct="1">
              <a:defRPr sz="1800" kern="1200">
                <a:solidFill>
                  <a:schemeClr val="tx1"/>
                </a:solidFill>
                <a:latin typeface="+mn-lt"/>
                <a:ea typeface="+mn-ea"/>
                <a:cs typeface="+mn-cs"/>
              </a:defRPr>
            </a:lvl2pPr>
            <a:lvl3pPr marL="914293" algn="l" defTabSz="914293" rtl="0" eaLnBrk="1" latinLnBrk="0" hangingPunct="1">
              <a:defRPr sz="1800" kern="1200">
                <a:solidFill>
                  <a:schemeClr val="tx1"/>
                </a:solidFill>
                <a:latin typeface="+mn-lt"/>
                <a:ea typeface="+mn-ea"/>
                <a:cs typeface="+mn-cs"/>
              </a:defRPr>
            </a:lvl3pPr>
            <a:lvl4pPr marL="1371440" algn="l" defTabSz="914293" rtl="0" eaLnBrk="1" latinLnBrk="0" hangingPunct="1">
              <a:defRPr sz="1800" kern="1200">
                <a:solidFill>
                  <a:schemeClr val="tx1"/>
                </a:solidFill>
                <a:latin typeface="+mn-lt"/>
                <a:ea typeface="+mn-ea"/>
                <a:cs typeface="+mn-cs"/>
              </a:defRPr>
            </a:lvl4pPr>
            <a:lvl5pPr marL="1828587" algn="l" defTabSz="914293" rtl="0" eaLnBrk="1" latinLnBrk="0" hangingPunct="1">
              <a:defRPr sz="1800" kern="1200">
                <a:solidFill>
                  <a:schemeClr val="tx1"/>
                </a:solidFill>
                <a:latin typeface="+mn-lt"/>
                <a:ea typeface="+mn-ea"/>
                <a:cs typeface="+mn-cs"/>
              </a:defRPr>
            </a:lvl5pPr>
            <a:lvl6pPr marL="2285733" algn="l" defTabSz="914293" rtl="0" eaLnBrk="1" latinLnBrk="0" hangingPunct="1">
              <a:defRPr sz="1800" kern="1200">
                <a:solidFill>
                  <a:schemeClr val="tx1"/>
                </a:solidFill>
                <a:latin typeface="+mn-lt"/>
                <a:ea typeface="+mn-ea"/>
                <a:cs typeface="+mn-cs"/>
              </a:defRPr>
            </a:lvl6pPr>
            <a:lvl7pPr marL="2742880" algn="l" defTabSz="914293" rtl="0" eaLnBrk="1" latinLnBrk="0" hangingPunct="1">
              <a:defRPr sz="1800" kern="1200">
                <a:solidFill>
                  <a:schemeClr val="tx1"/>
                </a:solidFill>
                <a:latin typeface="+mn-lt"/>
                <a:ea typeface="+mn-ea"/>
                <a:cs typeface="+mn-cs"/>
              </a:defRPr>
            </a:lvl7pPr>
            <a:lvl8pPr marL="3200026" algn="l" defTabSz="914293" rtl="0" eaLnBrk="1" latinLnBrk="0" hangingPunct="1">
              <a:defRPr sz="1800" kern="1200">
                <a:solidFill>
                  <a:schemeClr val="tx1"/>
                </a:solidFill>
                <a:latin typeface="+mn-lt"/>
                <a:ea typeface="+mn-ea"/>
                <a:cs typeface="+mn-cs"/>
              </a:defRPr>
            </a:lvl8pPr>
            <a:lvl9pPr marL="3657173" algn="l" defTabSz="914293" rtl="0" eaLnBrk="1" latinLnBrk="0" hangingPunct="1">
              <a:defRPr sz="1800" kern="1200">
                <a:solidFill>
                  <a:schemeClr val="tx1"/>
                </a:solidFill>
                <a:latin typeface="+mn-lt"/>
                <a:ea typeface="+mn-ea"/>
                <a:cs typeface="+mn-cs"/>
              </a:defRPr>
            </a:lvl9pPr>
          </a:lstStyle>
          <a:p>
            <a:fld id="{B6F15528-21DE-4FAA-801E-634DDDAF4B2B}" type="slidenum">
              <a:rPr lang="en-US" smtClean="0">
                <a:solidFill>
                  <a:prstClr val="black">
                    <a:tint val="75000"/>
                  </a:prstClr>
                </a:solidFill>
              </a:rPr>
              <a:pPr/>
              <a:t>57</a:t>
            </a:fld>
            <a:endParaRPr lang="en-US">
              <a:solidFill>
                <a:prstClr val="black">
                  <a:tint val="75000"/>
                </a:prstClr>
              </a:solidFill>
            </a:endParaRPr>
          </a:p>
        </p:txBody>
      </p:sp>
    </p:spTree>
    <p:extLst>
      <p:ext uri="{BB962C8B-B14F-4D97-AF65-F5344CB8AC3E}">
        <p14:creationId xmlns:p14="http://schemas.microsoft.com/office/powerpoint/2010/main" val="88534084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53694" y="743965"/>
            <a:ext cx="1142702" cy="382156"/>
          </a:xfrm>
          <a:prstGeom prst="rect">
            <a:avLst/>
          </a:prstGeom>
        </p:spPr>
        <p:txBody>
          <a:bodyPr vert="horz" wrap="square" lIns="0" tIns="12700" rIns="0" bIns="0" rtlCol="0">
            <a:spAutoFit/>
          </a:bodyPr>
          <a:lstStyle/>
          <a:p>
            <a:pPr marL="12700">
              <a:spcBef>
                <a:spcPts val="100"/>
              </a:spcBef>
            </a:pPr>
            <a:r>
              <a:rPr sz="2400" kern="0" spc="-10" dirty="0">
                <a:solidFill>
                  <a:srgbClr val="00AF50"/>
                </a:solidFill>
                <a:latin typeface="Times New Roman"/>
                <a:cs typeface="Times New Roman"/>
              </a:rPr>
              <a:t>Solution:</a:t>
            </a:r>
            <a:endParaRPr sz="2400" kern="0">
              <a:solidFill>
                <a:sysClr val="windowText" lastClr="000000"/>
              </a:solidFill>
              <a:latin typeface="Times New Roman"/>
              <a:cs typeface="Times New Roman"/>
            </a:endParaRPr>
          </a:p>
        </p:txBody>
      </p:sp>
      <p:grpSp>
        <p:nvGrpSpPr>
          <p:cNvPr id="3" name="object 3"/>
          <p:cNvGrpSpPr/>
          <p:nvPr/>
        </p:nvGrpSpPr>
        <p:grpSpPr>
          <a:xfrm>
            <a:off x="2724267" y="1690843"/>
            <a:ext cx="224096" cy="484505"/>
            <a:chOff x="2723388" y="1690839"/>
            <a:chExt cx="224154" cy="484505"/>
          </a:xfrm>
        </p:grpSpPr>
        <p:pic>
          <p:nvPicPr>
            <p:cNvPr id="4" name="object 4"/>
            <p:cNvPicPr/>
            <p:nvPr/>
          </p:nvPicPr>
          <p:blipFill>
            <a:blip r:embed="rId2" cstate="print"/>
            <a:stretch>
              <a:fillRect/>
            </a:stretch>
          </p:blipFill>
          <p:spPr>
            <a:xfrm>
              <a:off x="2723388" y="1690839"/>
              <a:ext cx="224091" cy="483908"/>
            </a:xfrm>
            <a:prstGeom prst="rect">
              <a:avLst/>
            </a:prstGeom>
          </p:spPr>
        </p:pic>
        <p:sp>
          <p:nvSpPr>
            <p:cNvPr id="5" name="object 5"/>
            <p:cNvSpPr/>
            <p:nvPr/>
          </p:nvSpPr>
          <p:spPr>
            <a:xfrm>
              <a:off x="2800731" y="1781174"/>
              <a:ext cx="76200" cy="335915"/>
            </a:xfrm>
            <a:custGeom>
              <a:avLst/>
              <a:gdLst/>
              <a:ahLst/>
              <a:cxnLst/>
              <a:rect l="l" t="t" r="r" b="b"/>
              <a:pathLst>
                <a:path w="76200" h="335914">
                  <a:moveTo>
                    <a:pt x="44195" y="52450"/>
                  </a:moveTo>
                  <a:lnTo>
                    <a:pt x="32004" y="52450"/>
                  </a:lnTo>
                  <a:lnTo>
                    <a:pt x="27050" y="57403"/>
                  </a:lnTo>
                  <a:lnTo>
                    <a:pt x="27050" y="330962"/>
                  </a:lnTo>
                  <a:lnTo>
                    <a:pt x="32004" y="335914"/>
                  </a:lnTo>
                  <a:lnTo>
                    <a:pt x="44195" y="335914"/>
                  </a:lnTo>
                  <a:lnTo>
                    <a:pt x="49149" y="330962"/>
                  </a:lnTo>
                  <a:lnTo>
                    <a:pt x="49149" y="57403"/>
                  </a:lnTo>
                  <a:lnTo>
                    <a:pt x="44195" y="52450"/>
                  </a:lnTo>
                  <a:close/>
                </a:path>
                <a:path w="76200" h="335914">
                  <a:moveTo>
                    <a:pt x="38100" y="0"/>
                  </a:moveTo>
                  <a:lnTo>
                    <a:pt x="0" y="76200"/>
                  </a:lnTo>
                  <a:lnTo>
                    <a:pt x="27050" y="76200"/>
                  </a:lnTo>
                  <a:lnTo>
                    <a:pt x="27050" y="57403"/>
                  </a:lnTo>
                  <a:lnTo>
                    <a:pt x="32004" y="52450"/>
                  </a:lnTo>
                  <a:lnTo>
                    <a:pt x="64325" y="52450"/>
                  </a:lnTo>
                  <a:lnTo>
                    <a:pt x="38100" y="0"/>
                  </a:lnTo>
                  <a:close/>
                </a:path>
                <a:path w="76200" h="335914">
                  <a:moveTo>
                    <a:pt x="64325" y="52450"/>
                  </a:moveTo>
                  <a:lnTo>
                    <a:pt x="44195" y="52450"/>
                  </a:lnTo>
                  <a:lnTo>
                    <a:pt x="49149" y="57403"/>
                  </a:lnTo>
                  <a:lnTo>
                    <a:pt x="49149" y="76200"/>
                  </a:lnTo>
                  <a:lnTo>
                    <a:pt x="76200" y="76200"/>
                  </a:lnTo>
                  <a:lnTo>
                    <a:pt x="64325" y="52450"/>
                  </a:lnTo>
                  <a:close/>
                </a:path>
              </a:pathLst>
            </a:custGeom>
            <a:solidFill>
              <a:srgbClr val="000000"/>
            </a:solidFill>
          </p:spPr>
          <p:txBody>
            <a:bodyPr wrap="square" lIns="0" tIns="0" rIns="0" bIns="0" rtlCol="0"/>
            <a:lstStyle/>
            <a:p>
              <a:endParaRPr kern="0">
                <a:solidFill>
                  <a:sysClr val="windowText" lastClr="000000"/>
                </a:solidFill>
              </a:endParaRPr>
            </a:p>
          </p:txBody>
        </p:sp>
      </p:grpSp>
      <p:grpSp>
        <p:nvGrpSpPr>
          <p:cNvPr id="6" name="object 6"/>
          <p:cNvGrpSpPr/>
          <p:nvPr/>
        </p:nvGrpSpPr>
        <p:grpSpPr>
          <a:xfrm>
            <a:off x="2790547" y="2841546"/>
            <a:ext cx="3422394" cy="727075"/>
            <a:chOff x="2789682" y="2841498"/>
            <a:chExt cx="3423285" cy="727075"/>
          </a:xfrm>
        </p:grpSpPr>
        <p:pic>
          <p:nvPicPr>
            <p:cNvPr id="7" name="object 7"/>
            <p:cNvPicPr/>
            <p:nvPr/>
          </p:nvPicPr>
          <p:blipFill>
            <a:blip r:embed="rId3" cstate="print"/>
            <a:stretch>
              <a:fillRect/>
            </a:stretch>
          </p:blipFill>
          <p:spPr>
            <a:xfrm>
              <a:off x="2789682" y="3192035"/>
              <a:ext cx="3422904" cy="92692"/>
            </a:xfrm>
            <a:prstGeom prst="rect">
              <a:avLst/>
            </a:prstGeom>
          </p:spPr>
        </p:pic>
        <p:sp>
          <p:nvSpPr>
            <p:cNvPr id="8" name="object 8"/>
            <p:cNvSpPr/>
            <p:nvPr/>
          </p:nvSpPr>
          <p:spPr>
            <a:xfrm>
              <a:off x="2827020" y="2841497"/>
              <a:ext cx="3354704" cy="727075"/>
            </a:xfrm>
            <a:custGeom>
              <a:avLst/>
              <a:gdLst/>
              <a:ahLst/>
              <a:cxnLst/>
              <a:rect l="l" t="t" r="r" b="b"/>
              <a:pathLst>
                <a:path w="3354704" h="727075">
                  <a:moveTo>
                    <a:pt x="944880" y="0"/>
                  </a:moveTo>
                  <a:lnTo>
                    <a:pt x="0" y="0"/>
                  </a:lnTo>
                  <a:lnTo>
                    <a:pt x="0" y="352679"/>
                  </a:lnTo>
                  <a:lnTo>
                    <a:pt x="944880" y="365760"/>
                  </a:lnTo>
                  <a:lnTo>
                    <a:pt x="944880" y="0"/>
                  </a:lnTo>
                  <a:close/>
                </a:path>
                <a:path w="3354704" h="727075">
                  <a:moveTo>
                    <a:pt x="3354324" y="361188"/>
                  </a:moveTo>
                  <a:lnTo>
                    <a:pt x="2478024" y="361188"/>
                  </a:lnTo>
                  <a:lnTo>
                    <a:pt x="2478024" y="713867"/>
                  </a:lnTo>
                  <a:lnTo>
                    <a:pt x="3354324" y="726960"/>
                  </a:lnTo>
                  <a:lnTo>
                    <a:pt x="3354324" y="361188"/>
                  </a:lnTo>
                  <a:close/>
                </a:path>
              </a:pathLst>
            </a:custGeom>
            <a:solidFill>
              <a:srgbClr val="6F2F9F"/>
            </a:solidFill>
          </p:spPr>
          <p:txBody>
            <a:bodyPr wrap="square" lIns="0" tIns="0" rIns="0" bIns="0" rtlCol="0"/>
            <a:lstStyle/>
            <a:p>
              <a:endParaRPr kern="0">
                <a:solidFill>
                  <a:sysClr val="windowText" lastClr="000000"/>
                </a:solidFill>
              </a:endParaRPr>
            </a:p>
          </p:txBody>
        </p:sp>
      </p:grpSp>
      <p:sp>
        <p:nvSpPr>
          <p:cNvPr id="9" name="object 9"/>
          <p:cNvSpPr txBox="1"/>
          <p:nvPr/>
        </p:nvSpPr>
        <p:spPr>
          <a:xfrm>
            <a:off x="2312134" y="2114065"/>
            <a:ext cx="1046207" cy="289823"/>
          </a:xfrm>
          <a:prstGeom prst="rect">
            <a:avLst/>
          </a:prstGeom>
        </p:spPr>
        <p:txBody>
          <a:bodyPr vert="horz" wrap="square" lIns="0" tIns="12700" rIns="0" bIns="0" rtlCol="0">
            <a:spAutoFit/>
          </a:bodyPr>
          <a:lstStyle/>
          <a:p>
            <a:pPr marL="38100">
              <a:spcBef>
                <a:spcPts val="100"/>
              </a:spcBef>
            </a:pPr>
            <a:r>
              <a:rPr kern="0" spc="85" dirty="0">
                <a:solidFill>
                  <a:sysClr val="windowText" lastClr="000000"/>
                </a:solidFill>
                <a:latin typeface="Cambria Math"/>
                <a:cs typeface="Cambria Math"/>
              </a:rPr>
              <a:t>R</a:t>
            </a:r>
            <a:r>
              <a:rPr sz="1950" kern="0" spc="127" baseline="-14957" dirty="0">
                <a:solidFill>
                  <a:sysClr val="windowText" lastClr="000000"/>
                </a:solidFill>
                <a:latin typeface="Cambria Math"/>
                <a:cs typeface="Cambria Math"/>
              </a:rPr>
              <a:t>A</a:t>
            </a:r>
            <a:r>
              <a:rPr sz="1950" kern="0" spc="337" baseline="-14957" dirty="0">
                <a:solidFill>
                  <a:sysClr val="windowText" lastClr="000000"/>
                </a:solidFill>
                <a:latin typeface="Cambria Math"/>
                <a:cs typeface="Cambria Math"/>
              </a:rPr>
              <a:t> </a:t>
            </a:r>
            <a:r>
              <a:rPr kern="0" dirty="0">
                <a:solidFill>
                  <a:sysClr val="windowText" lastClr="000000"/>
                </a:solidFill>
                <a:latin typeface="Times New Roman"/>
                <a:cs typeface="Times New Roman"/>
              </a:rPr>
              <a:t>= 10</a:t>
            </a:r>
            <a:r>
              <a:rPr kern="0" spc="5" dirty="0">
                <a:solidFill>
                  <a:sysClr val="windowText" lastClr="000000"/>
                </a:solidFill>
                <a:latin typeface="Times New Roman"/>
                <a:cs typeface="Times New Roman"/>
              </a:rPr>
              <a:t>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10" name="object 10"/>
          <p:cNvSpPr txBox="1"/>
          <p:nvPr/>
        </p:nvSpPr>
        <p:spPr>
          <a:xfrm>
            <a:off x="7416456" y="3567274"/>
            <a:ext cx="3926452" cy="1485663"/>
          </a:xfrm>
          <a:prstGeom prst="rect">
            <a:avLst/>
          </a:prstGeom>
        </p:spPr>
        <p:txBody>
          <a:bodyPr vert="horz" wrap="square" lIns="0" tIns="173355" rIns="0" bIns="0" rtlCol="0">
            <a:spAutoFit/>
          </a:bodyPr>
          <a:lstStyle/>
          <a:p>
            <a:pPr marL="38100">
              <a:spcBef>
                <a:spcPts val="1365"/>
              </a:spcBef>
            </a:pPr>
            <a:r>
              <a:rPr sz="2200" kern="0" dirty="0">
                <a:solidFill>
                  <a:sysClr val="windowText" lastClr="000000"/>
                </a:solidFill>
                <a:latin typeface="Times New Roman"/>
                <a:cs typeface="Times New Roman"/>
              </a:rPr>
              <a:t>∑</a:t>
            </a:r>
            <a:r>
              <a:rPr sz="2200" kern="0" spc="-10" dirty="0">
                <a:solidFill>
                  <a:sysClr val="windowText" lastClr="000000"/>
                </a:solidFill>
                <a:latin typeface="Times New Roman"/>
                <a:cs typeface="Times New Roman"/>
              </a:rPr>
              <a:t> </a:t>
            </a:r>
            <a:r>
              <a:rPr sz="2200" kern="0" spc="50" dirty="0">
                <a:solidFill>
                  <a:sysClr val="windowText" lastClr="000000"/>
                </a:solidFill>
                <a:latin typeface="Cambria Math"/>
                <a:cs typeface="Cambria Math"/>
              </a:rPr>
              <a:t>F</a:t>
            </a:r>
            <a:r>
              <a:rPr sz="2400" kern="0" spc="75" baseline="-15625" dirty="0">
                <a:solidFill>
                  <a:sysClr val="windowText" lastClr="000000"/>
                </a:solidFill>
                <a:latin typeface="Cambria Math"/>
                <a:cs typeface="Cambria Math"/>
              </a:rPr>
              <a:t>y</a:t>
            </a:r>
            <a:r>
              <a:rPr sz="2400" kern="0" spc="412" baseline="-15625" dirty="0">
                <a:solidFill>
                  <a:sysClr val="windowText" lastClr="000000"/>
                </a:solidFill>
                <a:latin typeface="Cambria Math"/>
                <a:cs typeface="Cambria Math"/>
              </a:rPr>
              <a:t> </a:t>
            </a:r>
            <a:r>
              <a:rPr sz="2200" kern="0" dirty="0">
                <a:solidFill>
                  <a:sysClr val="windowText" lastClr="000000"/>
                </a:solidFill>
                <a:latin typeface="Times New Roman"/>
                <a:cs typeface="Times New Roman"/>
              </a:rPr>
              <a:t>= </a:t>
            </a:r>
            <a:r>
              <a:rPr sz="2200" kern="0" spc="-50" dirty="0">
                <a:solidFill>
                  <a:sysClr val="windowText" lastClr="000000"/>
                </a:solidFill>
                <a:latin typeface="Times New Roman"/>
                <a:cs typeface="Times New Roman"/>
              </a:rPr>
              <a:t>0</a:t>
            </a:r>
            <a:endParaRPr sz="2200" kern="0">
              <a:solidFill>
                <a:sysClr val="windowText" lastClr="000000"/>
              </a:solidFill>
              <a:latin typeface="Times New Roman"/>
              <a:cs typeface="Times New Roman"/>
            </a:endParaRPr>
          </a:p>
          <a:p>
            <a:pPr marL="38100">
              <a:spcBef>
                <a:spcPts val="1265"/>
              </a:spcBef>
            </a:pPr>
            <a:r>
              <a:rPr sz="2200" kern="0" dirty="0">
                <a:solidFill>
                  <a:sysClr val="windowText" lastClr="000000"/>
                </a:solidFill>
                <a:latin typeface="Times New Roman"/>
                <a:cs typeface="Times New Roman"/>
              </a:rPr>
              <a:t>=&gt;</a:t>
            </a:r>
            <a:r>
              <a:rPr sz="2200" kern="0" spc="-15" dirty="0">
                <a:solidFill>
                  <a:sysClr val="windowText" lastClr="000000"/>
                </a:solidFill>
                <a:latin typeface="Times New Roman"/>
                <a:cs typeface="Times New Roman"/>
              </a:rPr>
              <a:t> </a:t>
            </a:r>
            <a:r>
              <a:rPr sz="2200" kern="0" spc="100" dirty="0">
                <a:solidFill>
                  <a:srgbClr val="404040"/>
                </a:solidFill>
                <a:latin typeface="Cambria Math"/>
                <a:cs typeface="Cambria Math"/>
              </a:rPr>
              <a:t>R</a:t>
            </a:r>
            <a:r>
              <a:rPr sz="2400" kern="0" spc="150" baseline="-15625" dirty="0">
                <a:solidFill>
                  <a:srgbClr val="404040"/>
                </a:solidFill>
                <a:latin typeface="Cambria Math"/>
                <a:cs typeface="Cambria Math"/>
              </a:rPr>
              <a:t>A</a:t>
            </a:r>
            <a:r>
              <a:rPr sz="2400" kern="0" spc="427" baseline="-15625" dirty="0">
                <a:solidFill>
                  <a:srgbClr val="404040"/>
                </a:solidFill>
                <a:latin typeface="Cambria Math"/>
                <a:cs typeface="Cambria Math"/>
              </a:rPr>
              <a:t> </a:t>
            </a:r>
            <a:r>
              <a:rPr sz="2200" kern="0" dirty="0">
                <a:solidFill>
                  <a:sysClr val="windowText" lastClr="000000"/>
                </a:solidFill>
                <a:latin typeface="Times New Roman"/>
                <a:cs typeface="Times New Roman"/>
              </a:rPr>
              <a:t>+</a:t>
            </a:r>
            <a:r>
              <a:rPr sz="2200" kern="0" spc="-5" dirty="0">
                <a:solidFill>
                  <a:sysClr val="windowText" lastClr="000000"/>
                </a:solidFill>
                <a:latin typeface="Times New Roman"/>
                <a:cs typeface="Times New Roman"/>
              </a:rPr>
              <a:t> </a:t>
            </a:r>
            <a:r>
              <a:rPr sz="2200" kern="0" spc="95" dirty="0">
                <a:solidFill>
                  <a:srgbClr val="404040"/>
                </a:solidFill>
                <a:latin typeface="Cambria Math"/>
                <a:cs typeface="Cambria Math"/>
              </a:rPr>
              <a:t>R</a:t>
            </a:r>
            <a:r>
              <a:rPr sz="2400" kern="0" spc="142" baseline="-15625" dirty="0">
                <a:solidFill>
                  <a:srgbClr val="404040"/>
                </a:solidFill>
                <a:latin typeface="Cambria Math"/>
                <a:cs typeface="Cambria Math"/>
              </a:rPr>
              <a:t>B</a:t>
            </a:r>
            <a:r>
              <a:rPr sz="2400" kern="0" spc="427" baseline="-15625" dirty="0">
                <a:solidFill>
                  <a:srgbClr val="404040"/>
                </a:solidFill>
                <a:latin typeface="Cambria Math"/>
                <a:cs typeface="Cambria Math"/>
              </a:rPr>
              <a:t> </a:t>
            </a:r>
            <a:r>
              <a:rPr sz="2200" kern="0" dirty="0">
                <a:solidFill>
                  <a:sysClr val="windowText" lastClr="000000"/>
                </a:solidFill>
                <a:latin typeface="Times New Roman"/>
                <a:cs typeface="Times New Roman"/>
              </a:rPr>
              <a:t>- 10</a:t>
            </a:r>
            <a:r>
              <a:rPr sz="2200" kern="0" spc="-10"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a:t>
            </a:r>
            <a:r>
              <a:rPr sz="2200" kern="0" spc="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10</a:t>
            </a:r>
            <a:r>
              <a:rPr sz="2200" kern="0" spc="-10"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a:t>
            </a:r>
            <a:r>
              <a:rPr sz="2200" kern="0" spc="-5" dirty="0">
                <a:solidFill>
                  <a:sysClr val="windowText" lastClr="000000"/>
                </a:solidFill>
                <a:latin typeface="Times New Roman"/>
                <a:cs typeface="Times New Roman"/>
              </a:rPr>
              <a:t> </a:t>
            </a:r>
            <a:r>
              <a:rPr sz="2200" kern="0" spc="-50" dirty="0">
                <a:solidFill>
                  <a:sysClr val="windowText" lastClr="000000"/>
                </a:solidFill>
                <a:latin typeface="Times New Roman"/>
                <a:cs typeface="Times New Roman"/>
              </a:rPr>
              <a:t>0</a:t>
            </a:r>
            <a:endParaRPr sz="2200" kern="0">
              <a:solidFill>
                <a:sysClr val="windowText" lastClr="000000"/>
              </a:solidFill>
              <a:latin typeface="Times New Roman"/>
              <a:cs typeface="Times New Roman"/>
            </a:endParaRPr>
          </a:p>
          <a:p>
            <a:pPr marL="38100">
              <a:spcBef>
                <a:spcPts val="1000"/>
              </a:spcBef>
            </a:pPr>
            <a:r>
              <a:rPr sz="2200" kern="0" dirty="0">
                <a:solidFill>
                  <a:sysClr val="windowText" lastClr="000000"/>
                </a:solidFill>
                <a:latin typeface="Times New Roman"/>
                <a:cs typeface="Times New Roman"/>
              </a:rPr>
              <a:t>=&gt;</a:t>
            </a:r>
            <a:r>
              <a:rPr sz="2200" kern="0" spc="-10" dirty="0">
                <a:solidFill>
                  <a:sysClr val="windowText" lastClr="000000"/>
                </a:solidFill>
                <a:latin typeface="Times New Roman"/>
                <a:cs typeface="Times New Roman"/>
              </a:rPr>
              <a:t> </a:t>
            </a:r>
            <a:r>
              <a:rPr sz="2200" kern="0" spc="100" dirty="0">
                <a:solidFill>
                  <a:srgbClr val="404040"/>
                </a:solidFill>
                <a:latin typeface="Cambria Math"/>
                <a:cs typeface="Cambria Math"/>
              </a:rPr>
              <a:t>R</a:t>
            </a:r>
            <a:r>
              <a:rPr sz="2400" kern="0" spc="150" baseline="-15625" dirty="0">
                <a:solidFill>
                  <a:srgbClr val="404040"/>
                </a:solidFill>
                <a:latin typeface="Cambria Math"/>
                <a:cs typeface="Cambria Math"/>
              </a:rPr>
              <a:t>A</a:t>
            </a:r>
            <a:r>
              <a:rPr sz="2400" kern="0" spc="419" baseline="-15625" dirty="0">
                <a:solidFill>
                  <a:srgbClr val="404040"/>
                </a:solidFill>
                <a:latin typeface="Cambria Math"/>
                <a:cs typeface="Cambria Math"/>
              </a:rPr>
              <a:t> </a:t>
            </a:r>
            <a:r>
              <a:rPr sz="2200" kern="0" dirty="0">
                <a:solidFill>
                  <a:sysClr val="windowText" lastClr="000000"/>
                </a:solidFill>
                <a:latin typeface="Times New Roman"/>
                <a:cs typeface="Times New Roman"/>
              </a:rPr>
              <a:t>=</a:t>
            </a:r>
            <a:r>
              <a:rPr sz="2200" kern="0" spc="-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20</a:t>
            </a:r>
            <a:r>
              <a:rPr sz="2200" kern="0" spc="-10"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a:t>
            </a:r>
            <a:r>
              <a:rPr sz="2200" kern="0" spc="5" dirty="0">
                <a:solidFill>
                  <a:sysClr val="windowText" lastClr="000000"/>
                </a:solidFill>
                <a:latin typeface="Times New Roman"/>
                <a:cs typeface="Times New Roman"/>
              </a:rPr>
              <a:t> </a:t>
            </a:r>
            <a:r>
              <a:rPr sz="2200" kern="0" spc="95" dirty="0">
                <a:solidFill>
                  <a:srgbClr val="404040"/>
                </a:solidFill>
                <a:latin typeface="Cambria Math"/>
                <a:cs typeface="Cambria Math"/>
              </a:rPr>
              <a:t>R</a:t>
            </a:r>
            <a:r>
              <a:rPr sz="2400" kern="0" spc="142" baseline="-15625" dirty="0">
                <a:solidFill>
                  <a:srgbClr val="404040"/>
                </a:solidFill>
                <a:latin typeface="Cambria Math"/>
                <a:cs typeface="Cambria Math"/>
              </a:rPr>
              <a:t>B</a:t>
            </a:r>
            <a:r>
              <a:rPr sz="2400" kern="0" spc="427" baseline="-15625" dirty="0">
                <a:solidFill>
                  <a:srgbClr val="404040"/>
                </a:solidFill>
                <a:latin typeface="Cambria Math"/>
                <a:cs typeface="Cambria Math"/>
              </a:rPr>
              <a:t> </a:t>
            </a:r>
            <a:r>
              <a:rPr sz="2200" kern="0" dirty="0">
                <a:solidFill>
                  <a:sysClr val="windowText" lastClr="000000"/>
                </a:solidFill>
                <a:latin typeface="Times New Roman"/>
                <a:cs typeface="Times New Roman"/>
              </a:rPr>
              <a:t>=</a:t>
            </a:r>
            <a:r>
              <a:rPr sz="2200" kern="0" spc="-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20</a:t>
            </a:r>
            <a:r>
              <a:rPr sz="2200" kern="0" spc="-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a:t>
            </a:r>
            <a:r>
              <a:rPr sz="2200" kern="0" spc="-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10</a:t>
            </a:r>
            <a:r>
              <a:rPr sz="2200" kern="0" spc="-10"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a:t>
            </a:r>
            <a:r>
              <a:rPr sz="2200" kern="0" spc="-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10</a:t>
            </a:r>
            <a:r>
              <a:rPr sz="2200" kern="0" spc="-10" dirty="0">
                <a:solidFill>
                  <a:sysClr val="windowText" lastClr="000000"/>
                </a:solidFill>
                <a:latin typeface="Times New Roman"/>
                <a:cs typeface="Times New Roman"/>
              </a:rPr>
              <a:t> </a:t>
            </a:r>
            <a:r>
              <a:rPr sz="2200" kern="0" spc="-50" dirty="0">
                <a:solidFill>
                  <a:sysClr val="windowText" lastClr="000000"/>
                </a:solidFill>
                <a:latin typeface="Times New Roman"/>
                <a:cs typeface="Times New Roman"/>
              </a:rPr>
              <a:t>K</a:t>
            </a:r>
            <a:endParaRPr sz="2200" kern="0">
              <a:solidFill>
                <a:sysClr val="windowText" lastClr="000000"/>
              </a:solidFill>
              <a:latin typeface="Times New Roman"/>
              <a:cs typeface="Times New Roman"/>
            </a:endParaRPr>
          </a:p>
        </p:txBody>
      </p:sp>
      <p:sp>
        <p:nvSpPr>
          <p:cNvPr id="11" name="object 11"/>
          <p:cNvSpPr txBox="1"/>
          <p:nvPr/>
        </p:nvSpPr>
        <p:spPr>
          <a:xfrm>
            <a:off x="7416461" y="1641276"/>
            <a:ext cx="3200201" cy="961802"/>
          </a:xfrm>
          <a:prstGeom prst="rect">
            <a:avLst/>
          </a:prstGeom>
        </p:spPr>
        <p:txBody>
          <a:bodyPr vert="horz" wrap="square" lIns="0" tIns="124460" rIns="0" bIns="0" rtlCol="0">
            <a:spAutoFit/>
          </a:bodyPr>
          <a:lstStyle/>
          <a:p>
            <a:pPr marL="38100">
              <a:spcBef>
                <a:spcPts val="980"/>
              </a:spcBef>
            </a:pPr>
            <a:r>
              <a:rPr sz="2200" kern="0" dirty="0">
                <a:solidFill>
                  <a:sysClr val="windowText" lastClr="000000"/>
                </a:solidFill>
                <a:latin typeface="Times New Roman"/>
                <a:cs typeface="Times New Roman"/>
              </a:rPr>
              <a:t>∑</a:t>
            </a:r>
            <a:r>
              <a:rPr sz="2200" kern="0" spc="20" dirty="0">
                <a:solidFill>
                  <a:sysClr val="windowText" lastClr="000000"/>
                </a:solidFill>
                <a:latin typeface="Times New Roman"/>
                <a:cs typeface="Times New Roman"/>
              </a:rPr>
              <a:t> </a:t>
            </a:r>
            <a:r>
              <a:rPr sz="2200" kern="0" dirty="0">
                <a:solidFill>
                  <a:sysClr val="windowText" lastClr="000000"/>
                </a:solidFill>
                <a:latin typeface="Cambria Math"/>
                <a:cs typeface="Cambria Math"/>
              </a:rPr>
              <a:t>M</a:t>
            </a:r>
            <a:r>
              <a:rPr sz="2400" kern="0" baseline="-15625" dirty="0">
                <a:solidFill>
                  <a:sysClr val="windowText" lastClr="000000"/>
                </a:solidFill>
                <a:latin typeface="Cambria Math"/>
                <a:cs typeface="Cambria Math"/>
              </a:rPr>
              <a:t>A</a:t>
            </a:r>
            <a:r>
              <a:rPr sz="2400" kern="0" spc="494" baseline="-15625" dirty="0">
                <a:solidFill>
                  <a:sysClr val="windowText" lastClr="000000"/>
                </a:solidFill>
                <a:latin typeface="Cambria Math"/>
                <a:cs typeface="Cambria Math"/>
              </a:rPr>
              <a:t> </a:t>
            </a:r>
            <a:r>
              <a:rPr sz="2200" kern="0" dirty="0">
                <a:solidFill>
                  <a:sysClr val="windowText" lastClr="000000"/>
                </a:solidFill>
                <a:latin typeface="Times New Roman"/>
                <a:cs typeface="Times New Roman"/>
              </a:rPr>
              <a:t>=</a:t>
            </a:r>
            <a:r>
              <a:rPr sz="2200" kern="0" spc="25" dirty="0">
                <a:solidFill>
                  <a:sysClr val="windowText" lastClr="000000"/>
                </a:solidFill>
                <a:latin typeface="Times New Roman"/>
                <a:cs typeface="Times New Roman"/>
              </a:rPr>
              <a:t> </a:t>
            </a:r>
            <a:r>
              <a:rPr sz="2200" kern="0" spc="-50" dirty="0">
                <a:solidFill>
                  <a:sysClr val="windowText" lastClr="000000"/>
                </a:solidFill>
                <a:latin typeface="Times New Roman"/>
                <a:cs typeface="Times New Roman"/>
              </a:rPr>
              <a:t>0</a:t>
            </a:r>
            <a:endParaRPr sz="2200" kern="0">
              <a:solidFill>
                <a:sysClr val="windowText" lastClr="000000"/>
              </a:solidFill>
              <a:latin typeface="Times New Roman"/>
              <a:cs typeface="Times New Roman"/>
            </a:endParaRPr>
          </a:p>
          <a:p>
            <a:pPr marL="38100">
              <a:spcBef>
                <a:spcPts val="955"/>
              </a:spcBef>
            </a:pPr>
            <a:r>
              <a:rPr sz="2200" kern="0" dirty="0">
                <a:solidFill>
                  <a:sysClr val="windowText" lastClr="000000"/>
                </a:solidFill>
                <a:latin typeface="Times New Roman"/>
                <a:cs typeface="Times New Roman"/>
              </a:rPr>
              <a:t>=&gt;</a:t>
            </a:r>
            <a:r>
              <a:rPr sz="2200" kern="0" spc="-1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10</a:t>
            </a:r>
            <a:r>
              <a:rPr sz="2200" kern="0" spc="-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x</a:t>
            </a:r>
            <a:r>
              <a:rPr sz="2200" kern="0" spc="-10"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3</a:t>
            </a:r>
            <a:r>
              <a:rPr sz="2200" kern="0" spc="-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a:t>
            </a:r>
            <a:r>
              <a:rPr sz="2200" kern="0" spc="-1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10</a:t>
            </a:r>
            <a:r>
              <a:rPr sz="2200" kern="0" spc="-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x</a:t>
            </a:r>
            <a:r>
              <a:rPr sz="2200" kern="0" spc="-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(6</a:t>
            </a:r>
            <a:r>
              <a:rPr sz="2200" kern="0" spc="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a:t>
            </a:r>
            <a:r>
              <a:rPr sz="2200" kern="0" spc="-10"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3) -</a:t>
            </a:r>
            <a:r>
              <a:rPr sz="2200" kern="0" spc="-5" dirty="0">
                <a:solidFill>
                  <a:sysClr val="windowText" lastClr="000000"/>
                </a:solidFill>
                <a:latin typeface="Times New Roman"/>
                <a:cs typeface="Times New Roman"/>
              </a:rPr>
              <a:t> </a:t>
            </a:r>
            <a:r>
              <a:rPr sz="2400" kern="0" spc="-50" dirty="0">
                <a:solidFill>
                  <a:srgbClr val="404040"/>
                </a:solidFill>
                <a:latin typeface="Cambria Math"/>
                <a:cs typeface="Cambria Math"/>
              </a:rPr>
              <a:t>R</a:t>
            </a:r>
            <a:endParaRPr sz="2400" kern="0">
              <a:solidFill>
                <a:sysClr val="windowText" lastClr="000000"/>
              </a:solidFill>
              <a:latin typeface="Cambria Math"/>
              <a:cs typeface="Cambria Math"/>
            </a:endParaRPr>
          </a:p>
        </p:txBody>
      </p:sp>
      <p:sp>
        <p:nvSpPr>
          <p:cNvPr id="12" name="object 12"/>
          <p:cNvSpPr txBox="1"/>
          <p:nvPr/>
        </p:nvSpPr>
        <p:spPr>
          <a:xfrm>
            <a:off x="10577683" y="2354881"/>
            <a:ext cx="177119" cy="292735"/>
          </a:xfrm>
          <a:prstGeom prst="rect">
            <a:avLst/>
          </a:prstGeom>
        </p:spPr>
        <p:txBody>
          <a:bodyPr vert="horz" wrap="square" lIns="0" tIns="12700" rIns="0" bIns="0" rtlCol="0">
            <a:spAutoFit/>
          </a:bodyPr>
          <a:lstStyle/>
          <a:p>
            <a:pPr marL="12700">
              <a:spcBef>
                <a:spcPts val="100"/>
              </a:spcBef>
            </a:pPr>
            <a:r>
              <a:rPr sz="1750" kern="0" spc="65" dirty="0">
                <a:solidFill>
                  <a:srgbClr val="404040"/>
                </a:solidFill>
                <a:latin typeface="Cambria Math"/>
                <a:cs typeface="Cambria Math"/>
              </a:rPr>
              <a:t>B</a:t>
            </a:r>
            <a:endParaRPr sz="1750" kern="0">
              <a:solidFill>
                <a:sysClr val="windowText" lastClr="000000"/>
              </a:solidFill>
              <a:latin typeface="Cambria Math"/>
              <a:cs typeface="Cambria Math"/>
            </a:endParaRPr>
          </a:p>
        </p:txBody>
      </p:sp>
      <p:sp>
        <p:nvSpPr>
          <p:cNvPr id="13" name="object 13"/>
          <p:cNvSpPr txBox="1"/>
          <p:nvPr/>
        </p:nvSpPr>
        <p:spPr>
          <a:xfrm>
            <a:off x="10812314" y="2235203"/>
            <a:ext cx="950982" cy="351378"/>
          </a:xfrm>
          <a:prstGeom prst="rect">
            <a:avLst/>
          </a:prstGeom>
        </p:spPr>
        <p:txBody>
          <a:bodyPr vert="horz" wrap="square" lIns="0" tIns="12700" rIns="0" bIns="0" rtlCol="0">
            <a:spAutoFit/>
          </a:bodyPr>
          <a:lstStyle/>
          <a:p>
            <a:pPr marL="12700">
              <a:spcBef>
                <a:spcPts val="100"/>
              </a:spcBef>
            </a:pPr>
            <a:r>
              <a:rPr sz="2200" kern="0" dirty="0">
                <a:solidFill>
                  <a:sysClr val="windowText" lastClr="000000"/>
                </a:solidFill>
                <a:latin typeface="Times New Roman"/>
                <a:cs typeface="Times New Roman"/>
              </a:rPr>
              <a:t>x</a:t>
            </a:r>
            <a:r>
              <a:rPr sz="2200" kern="0" spc="-1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12</a:t>
            </a:r>
            <a:r>
              <a:rPr sz="2200" kern="0" spc="-10"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a:t>
            </a:r>
            <a:r>
              <a:rPr sz="2200" kern="0" spc="-5" dirty="0">
                <a:solidFill>
                  <a:sysClr val="windowText" lastClr="000000"/>
                </a:solidFill>
                <a:latin typeface="Times New Roman"/>
                <a:cs typeface="Times New Roman"/>
              </a:rPr>
              <a:t> </a:t>
            </a:r>
            <a:r>
              <a:rPr sz="2200" kern="0" spc="-50" dirty="0">
                <a:solidFill>
                  <a:sysClr val="windowText" lastClr="000000"/>
                </a:solidFill>
                <a:latin typeface="Times New Roman"/>
                <a:cs typeface="Times New Roman"/>
              </a:rPr>
              <a:t>0</a:t>
            </a:r>
            <a:endParaRPr sz="2200" kern="0">
              <a:solidFill>
                <a:sysClr val="windowText" lastClr="000000"/>
              </a:solidFill>
              <a:latin typeface="Times New Roman"/>
              <a:cs typeface="Times New Roman"/>
            </a:endParaRPr>
          </a:p>
        </p:txBody>
      </p:sp>
      <p:sp>
        <p:nvSpPr>
          <p:cNvPr id="14" name="object 14"/>
          <p:cNvSpPr txBox="1"/>
          <p:nvPr/>
        </p:nvSpPr>
        <p:spPr>
          <a:xfrm>
            <a:off x="7416461" y="2699008"/>
            <a:ext cx="3473815" cy="382156"/>
          </a:xfrm>
          <a:prstGeom prst="rect">
            <a:avLst/>
          </a:prstGeom>
        </p:spPr>
        <p:txBody>
          <a:bodyPr vert="horz" wrap="square" lIns="0" tIns="12700" rIns="0" bIns="0" rtlCol="0">
            <a:spAutoFit/>
          </a:bodyPr>
          <a:lstStyle/>
          <a:p>
            <a:pPr marL="38100">
              <a:spcBef>
                <a:spcPts val="100"/>
              </a:spcBef>
            </a:pPr>
            <a:r>
              <a:rPr sz="2200" kern="0" dirty="0">
                <a:solidFill>
                  <a:sysClr val="windowText" lastClr="000000"/>
                </a:solidFill>
                <a:latin typeface="Times New Roman"/>
                <a:cs typeface="Times New Roman"/>
              </a:rPr>
              <a:t>=&gt;</a:t>
            </a:r>
            <a:r>
              <a:rPr sz="2200" kern="0" spc="-20" dirty="0">
                <a:solidFill>
                  <a:sysClr val="windowText" lastClr="000000"/>
                </a:solidFill>
                <a:latin typeface="Times New Roman"/>
                <a:cs typeface="Times New Roman"/>
              </a:rPr>
              <a:t> </a:t>
            </a:r>
            <a:r>
              <a:rPr sz="2400" kern="0" spc="100" dirty="0">
                <a:solidFill>
                  <a:srgbClr val="404040"/>
                </a:solidFill>
                <a:latin typeface="Cambria Math"/>
                <a:cs typeface="Cambria Math"/>
              </a:rPr>
              <a:t>R</a:t>
            </a:r>
            <a:r>
              <a:rPr sz="2625" kern="0" spc="150" baseline="-15873" dirty="0">
                <a:solidFill>
                  <a:srgbClr val="404040"/>
                </a:solidFill>
                <a:latin typeface="Cambria Math"/>
                <a:cs typeface="Cambria Math"/>
              </a:rPr>
              <a:t>B</a:t>
            </a:r>
            <a:r>
              <a:rPr sz="2625" kern="0" spc="472" baseline="-15873" dirty="0">
                <a:solidFill>
                  <a:srgbClr val="404040"/>
                </a:solidFill>
                <a:latin typeface="Cambria Math"/>
                <a:cs typeface="Cambria Math"/>
              </a:rPr>
              <a:t> </a:t>
            </a:r>
            <a:r>
              <a:rPr sz="2400" kern="0" dirty="0">
                <a:solidFill>
                  <a:sysClr val="windowText" lastClr="000000"/>
                </a:solidFill>
                <a:latin typeface="Times New Roman"/>
                <a:cs typeface="Times New Roman"/>
              </a:rPr>
              <a:t>x</a:t>
            </a:r>
            <a:r>
              <a:rPr sz="2400" kern="0" spc="-5" dirty="0">
                <a:solidFill>
                  <a:sysClr val="windowText" lastClr="000000"/>
                </a:solidFill>
                <a:latin typeface="Times New Roman"/>
                <a:cs typeface="Times New Roman"/>
              </a:rPr>
              <a:t> </a:t>
            </a:r>
            <a:r>
              <a:rPr sz="2400" kern="0" dirty="0">
                <a:solidFill>
                  <a:sysClr val="windowText" lastClr="000000"/>
                </a:solidFill>
                <a:latin typeface="Times New Roman"/>
                <a:cs typeface="Times New Roman"/>
              </a:rPr>
              <a:t>12</a:t>
            </a:r>
            <a:r>
              <a:rPr sz="2400" kern="0" spc="-5" dirty="0">
                <a:solidFill>
                  <a:sysClr val="windowText" lastClr="000000"/>
                </a:solidFill>
                <a:latin typeface="Times New Roman"/>
                <a:cs typeface="Times New Roman"/>
              </a:rPr>
              <a:t> </a:t>
            </a:r>
            <a:r>
              <a:rPr sz="2400" kern="0" dirty="0">
                <a:solidFill>
                  <a:sysClr val="windowText" lastClr="000000"/>
                </a:solidFill>
                <a:latin typeface="Times New Roman"/>
                <a:cs typeface="Times New Roman"/>
              </a:rPr>
              <a:t>=</a:t>
            </a:r>
            <a:r>
              <a:rPr sz="2400" kern="0" spc="-5" dirty="0">
                <a:solidFill>
                  <a:sysClr val="windowText" lastClr="000000"/>
                </a:solidFill>
                <a:latin typeface="Times New Roman"/>
                <a:cs typeface="Times New Roman"/>
              </a:rPr>
              <a:t> </a:t>
            </a:r>
            <a:r>
              <a:rPr sz="2400" kern="0" dirty="0">
                <a:solidFill>
                  <a:sysClr val="windowText" lastClr="000000"/>
                </a:solidFill>
                <a:latin typeface="Times New Roman"/>
                <a:cs typeface="Times New Roman"/>
              </a:rPr>
              <a:t>30</a:t>
            </a:r>
            <a:r>
              <a:rPr sz="2400" kern="0" spc="-5" dirty="0">
                <a:solidFill>
                  <a:sysClr val="windowText" lastClr="000000"/>
                </a:solidFill>
                <a:latin typeface="Times New Roman"/>
                <a:cs typeface="Times New Roman"/>
              </a:rPr>
              <a:t> </a:t>
            </a:r>
            <a:r>
              <a:rPr sz="2400" kern="0" dirty="0">
                <a:solidFill>
                  <a:sysClr val="windowText" lastClr="000000"/>
                </a:solidFill>
                <a:latin typeface="Times New Roman"/>
                <a:cs typeface="Times New Roman"/>
              </a:rPr>
              <a:t>+</a:t>
            </a:r>
            <a:r>
              <a:rPr sz="2400" kern="0" spc="-10" dirty="0">
                <a:solidFill>
                  <a:sysClr val="windowText" lastClr="000000"/>
                </a:solidFill>
                <a:latin typeface="Times New Roman"/>
                <a:cs typeface="Times New Roman"/>
              </a:rPr>
              <a:t> </a:t>
            </a:r>
            <a:r>
              <a:rPr sz="2400" kern="0" dirty="0">
                <a:solidFill>
                  <a:sysClr val="windowText" lastClr="000000"/>
                </a:solidFill>
                <a:latin typeface="Times New Roman"/>
                <a:cs typeface="Times New Roman"/>
              </a:rPr>
              <a:t>90</a:t>
            </a:r>
            <a:r>
              <a:rPr sz="2400" kern="0" spc="-5" dirty="0">
                <a:solidFill>
                  <a:sysClr val="windowText" lastClr="000000"/>
                </a:solidFill>
                <a:latin typeface="Times New Roman"/>
                <a:cs typeface="Times New Roman"/>
              </a:rPr>
              <a:t> </a:t>
            </a:r>
            <a:r>
              <a:rPr sz="2400" kern="0" dirty="0">
                <a:solidFill>
                  <a:sysClr val="windowText" lastClr="000000"/>
                </a:solidFill>
                <a:latin typeface="Times New Roman"/>
                <a:cs typeface="Times New Roman"/>
              </a:rPr>
              <a:t>=</a:t>
            </a:r>
            <a:r>
              <a:rPr sz="2400" kern="0" spc="-5" dirty="0">
                <a:solidFill>
                  <a:sysClr val="windowText" lastClr="000000"/>
                </a:solidFill>
                <a:latin typeface="Times New Roman"/>
                <a:cs typeface="Times New Roman"/>
              </a:rPr>
              <a:t> </a:t>
            </a:r>
            <a:r>
              <a:rPr sz="2400" kern="0" spc="-25" dirty="0">
                <a:solidFill>
                  <a:sysClr val="windowText" lastClr="000000"/>
                </a:solidFill>
                <a:latin typeface="Times New Roman"/>
                <a:cs typeface="Times New Roman"/>
              </a:rPr>
              <a:t>120</a:t>
            </a:r>
            <a:endParaRPr sz="2400" kern="0">
              <a:solidFill>
                <a:sysClr val="windowText" lastClr="000000"/>
              </a:solidFill>
              <a:latin typeface="Times New Roman"/>
              <a:cs typeface="Times New Roman"/>
            </a:endParaRPr>
          </a:p>
        </p:txBody>
      </p:sp>
      <p:sp>
        <p:nvSpPr>
          <p:cNvPr id="15" name="object 15"/>
          <p:cNvSpPr txBox="1"/>
          <p:nvPr/>
        </p:nvSpPr>
        <p:spPr>
          <a:xfrm>
            <a:off x="8061962" y="3336547"/>
            <a:ext cx="177119" cy="292735"/>
          </a:xfrm>
          <a:prstGeom prst="rect">
            <a:avLst/>
          </a:prstGeom>
        </p:spPr>
        <p:txBody>
          <a:bodyPr vert="horz" wrap="square" lIns="0" tIns="12700" rIns="0" bIns="0" rtlCol="0">
            <a:spAutoFit/>
          </a:bodyPr>
          <a:lstStyle/>
          <a:p>
            <a:pPr marL="12700">
              <a:spcBef>
                <a:spcPts val="100"/>
              </a:spcBef>
            </a:pPr>
            <a:r>
              <a:rPr sz="1750" kern="0" spc="65" dirty="0">
                <a:solidFill>
                  <a:srgbClr val="404040"/>
                </a:solidFill>
                <a:latin typeface="Cambria Math"/>
                <a:cs typeface="Cambria Math"/>
              </a:rPr>
              <a:t>B</a:t>
            </a:r>
            <a:endParaRPr sz="1750" kern="0">
              <a:solidFill>
                <a:sysClr val="windowText" lastClr="000000"/>
              </a:solidFill>
              <a:latin typeface="Cambria Math"/>
              <a:cs typeface="Cambria Math"/>
            </a:endParaRPr>
          </a:p>
        </p:txBody>
      </p:sp>
      <p:sp>
        <p:nvSpPr>
          <p:cNvPr id="16" name="object 16"/>
          <p:cNvSpPr txBox="1"/>
          <p:nvPr/>
        </p:nvSpPr>
        <p:spPr>
          <a:xfrm>
            <a:off x="7441851" y="3191764"/>
            <a:ext cx="2905003" cy="382156"/>
          </a:xfrm>
          <a:prstGeom prst="rect">
            <a:avLst/>
          </a:prstGeom>
        </p:spPr>
        <p:txBody>
          <a:bodyPr vert="horz" wrap="square" lIns="0" tIns="12700" rIns="0" bIns="0" rtlCol="0">
            <a:spAutoFit/>
          </a:bodyPr>
          <a:lstStyle/>
          <a:p>
            <a:pPr marL="12700">
              <a:spcBef>
                <a:spcPts val="100"/>
              </a:spcBef>
              <a:tabLst>
                <a:tab pos="873125" algn="l"/>
              </a:tabLst>
            </a:pPr>
            <a:r>
              <a:rPr sz="2400" kern="0" dirty="0">
                <a:solidFill>
                  <a:sysClr val="windowText" lastClr="000000"/>
                </a:solidFill>
                <a:latin typeface="Times New Roman"/>
                <a:cs typeface="Times New Roman"/>
              </a:rPr>
              <a:t>=&gt;</a:t>
            </a:r>
            <a:r>
              <a:rPr sz="2400" kern="0" spc="-10" dirty="0">
                <a:solidFill>
                  <a:sysClr val="windowText" lastClr="000000"/>
                </a:solidFill>
                <a:latin typeface="Times New Roman"/>
                <a:cs typeface="Times New Roman"/>
              </a:rPr>
              <a:t> </a:t>
            </a:r>
            <a:r>
              <a:rPr sz="2400" kern="0" spc="-50" dirty="0">
                <a:solidFill>
                  <a:srgbClr val="404040"/>
                </a:solidFill>
                <a:latin typeface="Cambria Math"/>
                <a:cs typeface="Cambria Math"/>
              </a:rPr>
              <a:t>R</a:t>
            </a:r>
            <a:r>
              <a:rPr sz="2400" kern="0" dirty="0">
                <a:solidFill>
                  <a:srgbClr val="404040"/>
                </a:solidFill>
                <a:latin typeface="Cambria Math"/>
                <a:cs typeface="Cambria Math"/>
              </a:rPr>
              <a:t>	</a:t>
            </a:r>
            <a:r>
              <a:rPr sz="2400" kern="0" dirty="0">
                <a:solidFill>
                  <a:sysClr val="windowText" lastClr="000000"/>
                </a:solidFill>
                <a:latin typeface="Times New Roman"/>
                <a:cs typeface="Times New Roman"/>
              </a:rPr>
              <a:t>=</a:t>
            </a:r>
            <a:r>
              <a:rPr sz="2400" kern="0" spc="-10" dirty="0">
                <a:solidFill>
                  <a:sysClr val="windowText" lastClr="000000"/>
                </a:solidFill>
                <a:latin typeface="Times New Roman"/>
                <a:cs typeface="Times New Roman"/>
              </a:rPr>
              <a:t> </a:t>
            </a:r>
            <a:r>
              <a:rPr sz="2400" kern="0" dirty="0">
                <a:solidFill>
                  <a:sysClr val="windowText" lastClr="000000"/>
                </a:solidFill>
                <a:latin typeface="Times New Roman"/>
                <a:cs typeface="Times New Roman"/>
              </a:rPr>
              <a:t>120/12</a:t>
            </a:r>
            <a:r>
              <a:rPr sz="2400" kern="0" spc="-10" dirty="0">
                <a:solidFill>
                  <a:sysClr val="windowText" lastClr="000000"/>
                </a:solidFill>
                <a:latin typeface="Times New Roman"/>
                <a:cs typeface="Times New Roman"/>
              </a:rPr>
              <a:t> </a:t>
            </a:r>
            <a:r>
              <a:rPr sz="2400" kern="0" dirty="0">
                <a:solidFill>
                  <a:sysClr val="windowText" lastClr="000000"/>
                </a:solidFill>
                <a:latin typeface="Times New Roman"/>
                <a:cs typeface="Times New Roman"/>
              </a:rPr>
              <a:t>=</a:t>
            </a:r>
            <a:r>
              <a:rPr sz="2400" kern="0" spc="-5" dirty="0">
                <a:solidFill>
                  <a:sysClr val="windowText" lastClr="000000"/>
                </a:solidFill>
                <a:latin typeface="Times New Roman"/>
                <a:cs typeface="Times New Roman"/>
              </a:rPr>
              <a:t> </a:t>
            </a:r>
            <a:r>
              <a:rPr sz="2400" kern="0" dirty="0">
                <a:solidFill>
                  <a:sysClr val="windowText" lastClr="000000"/>
                </a:solidFill>
                <a:latin typeface="Times New Roman"/>
                <a:cs typeface="Times New Roman"/>
              </a:rPr>
              <a:t>10 </a:t>
            </a:r>
            <a:r>
              <a:rPr sz="2400" kern="0" spc="-50" dirty="0">
                <a:solidFill>
                  <a:sysClr val="windowText" lastClr="000000"/>
                </a:solidFill>
                <a:latin typeface="Times New Roman"/>
                <a:cs typeface="Times New Roman"/>
              </a:rPr>
              <a:t>K</a:t>
            </a:r>
            <a:endParaRPr sz="2400" kern="0">
              <a:solidFill>
                <a:sysClr val="windowText" lastClr="000000"/>
              </a:solidFill>
              <a:latin typeface="Times New Roman"/>
              <a:cs typeface="Times New Roman"/>
            </a:endParaRPr>
          </a:p>
        </p:txBody>
      </p:sp>
      <p:sp>
        <p:nvSpPr>
          <p:cNvPr id="17" name="object 17"/>
          <p:cNvSpPr txBox="1"/>
          <p:nvPr/>
        </p:nvSpPr>
        <p:spPr>
          <a:xfrm>
            <a:off x="6233890" y="3409447"/>
            <a:ext cx="476127" cy="289823"/>
          </a:xfrm>
          <a:prstGeom prst="rect">
            <a:avLst/>
          </a:prstGeom>
        </p:spPr>
        <p:txBody>
          <a:bodyPr vert="horz" wrap="square" lIns="0" tIns="12700" rIns="0" bIns="0" rtlCol="0">
            <a:spAutoFit/>
          </a:bodyPr>
          <a:lstStyle/>
          <a:p>
            <a:pPr marL="12700">
              <a:spcBef>
                <a:spcPts val="100"/>
              </a:spcBef>
            </a:pPr>
            <a:r>
              <a:rPr kern="0" dirty="0">
                <a:solidFill>
                  <a:sysClr val="windowText" lastClr="000000"/>
                </a:solidFill>
                <a:latin typeface="Times New Roman"/>
                <a:cs typeface="Times New Roman"/>
              </a:rPr>
              <a:t>10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18" name="object 18"/>
          <p:cNvSpPr txBox="1"/>
          <p:nvPr/>
        </p:nvSpPr>
        <p:spPr>
          <a:xfrm>
            <a:off x="2154698" y="5015507"/>
            <a:ext cx="635469" cy="289823"/>
          </a:xfrm>
          <a:prstGeom prst="rect">
            <a:avLst/>
          </a:prstGeom>
        </p:spPr>
        <p:txBody>
          <a:bodyPr vert="horz" wrap="square" lIns="0" tIns="12700" rIns="0" bIns="0" rtlCol="0">
            <a:spAutoFit/>
          </a:bodyPr>
          <a:lstStyle/>
          <a:p>
            <a:pPr marL="12700">
              <a:spcBef>
                <a:spcPts val="100"/>
              </a:spcBef>
            </a:pPr>
            <a:r>
              <a:rPr kern="0" dirty="0">
                <a:solidFill>
                  <a:sysClr val="windowText" lastClr="000000"/>
                </a:solidFill>
                <a:latin typeface="Times New Roman"/>
                <a:cs typeface="Times New Roman"/>
              </a:rPr>
              <a:t>0</a:t>
            </a:r>
            <a:r>
              <a:rPr kern="0" spc="10"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K-</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p:txBody>
      </p:sp>
      <p:grpSp>
        <p:nvGrpSpPr>
          <p:cNvPr id="19" name="object 19"/>
          <p:cNvGrpSpPr/>
          <p:nvPr/>
        </p:nvGrpSpPr>
        <p:grpSpPr>
          <a:xfrm>
            <a:off x="2802732" y="4808220"/>
            <a:ext cx="3410332" cy="427990"/>
            <a:chOff x="2801873" y="4808220"/>
            <a:chExt cx="3411220" cy="427990"/>
          </a:xfrm>
        </p:grpSpPr>
        <p:pic>
          <p:nvPicPr>
            <p:cNvPr id="20" name="object 20"/>
            <p:cNvPicPr/>
            <p:nvPr/>
          </p:nvPicPr>
          <p:blipFill>
            <a:blip r:embed="rId4" cstate="print"/>
            <a:stretch>
              <a:fillRect/>
            </a:stretch>
          </p:blipFill>
          <p:spPr>
            <a:xfrm>
              <a:off x="2801873" y="5143517"/>
              <a:ext cx="3410712" cy="92692"/>
            </a:xfrm>
            <a:prstGeom prst="rect">
              <a:avLst/>
            </a:prstGeom>
          </p:spPr>
        </p:pic>
        <p:sp>
          <p:nvSpPr>
            <p:cNvPr id="21" name="object 21"/>
            <p:cNvSpPr/>
            <p:nvPr/>
          </p:nvSpPr>
          <p:spPr>
            <a:xfrm>
              <a:off x="2825495" y="4808220"/>
              <a:ext cx="3352800" cy="349885"/>
            </a:xfrm>
            <a:custGeom>
              <a:avLst/>
              <a:gdLst/>
              <a:ahLst/>
              <a:cxnLst/>
              <a:rect l="l" t="t" r="r" b="b"/>
              <a:pathLst>
                <a:path w="3352800" h="349885">
                  <a:moveTo>
                    <a:pt x="2463800" y="0"/>
                  </a:moveTo>
                  <a:lnTo>
                    <a:pt x="939800" y="0"/>
                  </a:lnTo>
                  <a:lnTo>
                    <a:pt x="0" y="343407"/>
                  </a:lnTo>
                  <a:lnTo>
                    <a:pt x="3352800" y="349757"/>
                  </a:lnTo>
                  <a:lnTo>
                    <a:pt x="2463800" y="0"/>
                  </a:lnTo>
                  <a:close/>
                </a:path>
              </a:pathLst>
            </a:custGeom>
            <a:solidFill>
              <a:srgbClr val="00AF50"/>
            </a:solidFill>
          </p:spPr>
          <p:txBody>
            <a:bodyPr wrap="square" lIns="0" tIns="0" rIns="0" bIns="0" rtlCol="0"/>
            <a:lstStyle/>
            <a:p>
              <a:endParaRPr kern="0">
                <a:solidFill>
                  <a:sysClr val="windowText" lastClr="000000"/>
                </a:solidFill>
              </a:endParaRPr>
            </a:p>
          </p:txBody>
        </p:sp>
      </p:grpSp>
      <p:sp>
        <p:nvSpPr>
          <p:cNvPr id="22" name="object 22"/>
          <p:cNvSpPr txBox="1"/>
          <p:nvPr/>
        </p:nvSpPr>
        <p:spPr>
          <a:xfrm>
            <a:off x="4433497" y="1284756"/>
            <a:ext cx="262186" cy="289823"/>
          </a:xfrm>
          <a:prstGeom prst="rect">
            <a:avLst/>
          </a:prstGeom>
        </p:spPr>
        <p:txBody>
          <a:bodyPr vert="horz" wrap="square" lIns="0" tIns="12700" rIns="0" bIns="0" rtlCol="0">
            <a:spAutoFit/>
          </a:bodyPr>
          <a:lstStyle/>
          <a:p>
            <a:pPr marL="38100">
              <a:spcBef>
                <a:spcPts val="100"/>
              </a:spcBef>
            </a:pPr>
            <a:r>
              <a:rPr sz="2700" kern="0" spc="44" baseline="-20061" dirty="0">
                <a:solidFill>
                  <a:sysClr val="windowText" lastClr="000000"/>
                </a:solidFill>
                <a:latin typeface="Cambria Math"/>
                <a:cs typeface="Cambria Math"/>
              </a:rPr>
              <a:t>6</a:t>
            </a:r>
            <a:r>
              <a:rPr sz="1300" kern="0" spc="30" dirty="0">
                <a:solidFill>
                  <a:sysClr val="windowText" lastClr="000000"/>
                </a:solidFill>
                <a:latin typeface="Cambria Math"/>
                <a:cs typeface="Cambria Math"/>
              </a:rPr>
              <a:t>′</a:t>
            </a:r>
            <a:endParaRPr sz="1300" kern="0">
              <a:solidFill>
                <a:sysClr val="windowText" lastClr="000000"/>
              </a:solidFill>
              <a:latin typeface="Cambria Math"/>
              <a:cs typeface="Cambria Math"/>
            </a:endParaRPr>
          </a:p>
        </p:txBody>
      </p:sp>
      <p:sp>
        <p:nvSpPr>
          <p:cNvPr id="23" name="object 23"/>
          <p:cNvSpPr txBox="1"/>
          <p:nvPr/>
        </p:nvSpPr>
        <p:spPr>
          <a:xfrm>
            <a:off x="2738997" y="830326"/>
            <a:ext cx="190450" cy="299720"/>
          </a:xfrm>
          <a:prstGeom prst="rect">
            <a:avLst/>
          </a:prstGeom>
        </p:spPr>
        <p:txBody>
          <a:bodyPr vert="horz" wrap="square" lIns="0" tIns="12700" rIns="0" bIns="0" rtlCol="0">
            <a:spAutoFit/>
          </a:bodyPr>
          <a:lstStyle/>
          <a:p>
            <a:pPr marL="12700">
              <a:spcBef>
                <a:spcPts val="100"/>
              </a:spcBef>
            </a:pPr>
            <a:r>
              <a:rPr b="1" kern="0" spc="-50" dirty="0">
                <a:solidFill>
                  <a:sysClr val="windowText" lastClr="000000"/>
                </a:solidFill>
                <a:latin typeface="Times New Roman"/>
                <a:cs typeface="Times New Roman"/>
              </a:rPr>
              <a:t>A</a:t>
            </a:r>
            <a:endParaRPr kern="0">
              <a:solidFill>
                <a:sysClr val="windowText" lastClr="000000"/>
              </a:solidFill>
              <a:latin typeface="Times New Roman"/>
              <a:cs typeface="Times New Roman"/>
            </a:endParaRPr>
          </a:p>
        </p:txBody>
      </p:sp>
      <p:grpSp>
        <p:nvGrpSpPr>
          <p:cNvPr id="24" name="object 24"/>
          <p:cNvGrpSpPr/>
          <p:nvPr/>
        </p:nvGrpSpPr>
        <p:grpSpPr>
          <a:xfrm>
            <a:off x="2522389" y="685898"/>
            <a:ext cx="3816626" cy="1029969"/>
            <a:chOff x="2521457" y="685850"/>
            <a:chExt cx="3817620" cy="1029969"/>
          </a:xfrm>
        </p:grpSpPr>
        <p:pic>
          <p:nvPicPr>
            <p:cNvPr id="25" name="object 25"/>
            <p:cNvPicPr/>
            <p:nvPr/>
          </p:nvPicPr>
          <p:blipFill>
            <a:blip r:embed="rId5" cstate="print"/>
            <a:stretch>
              <a:fillRect/>
            </a:stretch>
          </p:blipFill>
          <p:spPr>
            <a:xfrm>
              <a:off x="2775965" y="1184165"/>
              <a:ext cx="3436620" cy="92692"/>
            </a:xfrm>
            <a:prstGeom prst="rect">
              <a:avLst/>
            </a:prstGeom>
          </p:spPr>
        </p:pic>
        <p:sp>
          <p:nvSpPr>
            <p:cNvPr id="26" name="object 26"/>
            <p:cNvSpPr/>
            <p:nvPr/>
          </p:nvSpPr>
          <p:spPr>
            <a:xfrm>
              <a:off x="2825876" y="1208913"/>
              <a:ext cx="3343910" cy="0"/>
            </a:xfrm>
            <a:custGeom>
              <a:avLst/>
              <a:gdLst/>
              <a:ahLst/>
              <a:cxnLst/>
              <a:rect l="l" t="t" r="r" b="b"/>
              <a:pathLst>
                <a:path w="3343910">
                  <a:moveTo>
                    <a:pt x="0" y="0"/>
                  </a:moveTo>
                  <a:lnTo>
                    <a:pt x="3343656" y="0"/>
                  </a:lnTo>
                </a:path>
              </a:pathLst>
            </a:custGeom>
            <a:ln w="22098">
              <a:solidFill>
                <a:srgbClr val="000000"/>
              </a:solidFill>
            </a:ln>
          </p:spPr>
          <p:txBody>
            <a:bodyPr wrap="square" lIns="0" tIns="0" rIns="0" bIns="0" rtlCol="0"/>
            <a:lstStyle/>
            <a:p>
              <a:endParaRPr kern="0">
                <a:solidFill>
                  <a:sysClr val="windowText" lastClr="000000"/>
                </a:solidFill>
              </a:endParaRPr>
            </a:p>
          </p:txBody>
        </p:sp>
        <p:pic>
          <p:nvPicPr>
            <p:cNvPr id="27" name="object 27"/>
            <p:cNvPicPr/>
            <p:nvPr/>
          </p:nvPicPr>
          <p:blipFill>
            <a:blip r:embed="rId6" cstate="print"/>
            <a:stretch>
              <a:fillRect/>
            </a:stretch>
          </p:blipFill>
          <p:spPr>
            <a:xfrm>
              <a:off x="2608325" y="1460771"/>
              <a:ext cx="401624" cy="92692"/>
            </a:xfrm>
            <a:prstGeom prst="rect">
              <a:avLst/>
            </a:prstGeom>
          </p:spPr>
        </p:pic>
        <p:sp>
          <p:nvSpPr>
            <p:cNvPr id="28" name="object 28"/>
            <p:cNvSpPr/>
            <p:nvPr/>
          </p:nvSpPr>
          <p:spPr>
            <a:xfrm>
              <a:off x="2658236" y="1485519"/>
              <a:ext cx="308610" cy="0"/>
            </a:xfrm>
            <a:custGeom>
              <a:avLst/>
              <a:gdLst/>
              <a:ahLst/>
              <a:cxnLst/>
              <a:rect l="l" t="t" r="r" b="b"/>
              <a:pathLst>
                <a:path w="308610">
                  <a:moveTo>
                    <a:pt x="0" y="0"/>
                  </a:moveTo>
                  <a:lnTo>
                    <a:pt x="308482" y="0"/>
                  </a:lnTo>
                </a:path>
              </a:pathLst>
            </a:custGeom>
            <a:ln w="22098">
              <a:solidFill>
                <a:srgbClr val="000000"/>
              </a:solidFill>
            </a:ln>
          </p:spPr>
          <p:txBody>
            <a:bodyPr wrap="square" lIns="0" tIns="0" rIns="0" bIns="0" rtlCol="0"/>
            <a:lstStyle/>
            <a:p>
              <a:endParaRPr kern="0">
                <a:solidFill>
                  <a:sysClr val="windowText" lastClr="000000"/>
                </a:solidFill>
              </a:endParaRPr>
            </a:p>
          </p:txBody>
        </p:sp>
        <p:pic>
          <p:nvPicPr>
            <p:cNvPr id="29" name="object 29"/>
            <p:cNvPicPr/>
            <p:nvPr/>
          </p:nvPicPr>
          <p:blipFill>
            <a:blip r:embed="rId7" cstate="print"/>
            <a:stretch>
              <a:fillRect/>
            </a:stretch>
          </p:blipFill>
          <p:spPr>
            <a:xfrm>
              <a:off x="2521457" y="1460779"/>
              <a:ext cx="180759" cy="254482"/>
            </a:xfrm>
            <a:prstGeom prst="rect">
              <a:avLst/>
            </a:prstGeom>
          </p:spPr>
        </p:pic>
        <p:sp>
          <p:nvSpPr>
            <p:cNvPr id="30" name="object 30"/>
            <p:cNvSpPr/>
            <p:nvPr/>
          </p:nvSpPr>
          <p:spPr>
            <a:xfrm>
              <a:off x="2571368" y="1485519"/>
              <a:ext cx="87630" cy="161290"/>
            </a:xfrm>
            <a:custGeom>
              <a:avLst/>
              <a:gdLst/>
              <a:ahLst/>
              <a:cxnLst/>
              <a:rect l="l" t="t" r="r" b="b"/>
              <a:pathLst>
                <a:path w="87630" h="161289">
                  <a:moveTo>
                    <a:pt x="87503" y="0"/>
                  </a:moveTo>
                  <a:lnTo>
                    <a:pt x="0" y="161162"/>
                  </a:lnTo>
                </a:path>
              </a:pathLst>
            </a:custGeom>
            <a:ln w="22098">
              <a:solidFill>
                <a:srgbClr val="000000"/>
              </a:solidFill>
            </a:ln>
          </p:spPr>
          <p:txBody>
            <a:bodyPr wrap="square" lIns="0" tIns="0" rIns="0" bIns="0" rtlCol="0"/>
            <a:lstStyle/>
            <a:p>
              <a:endParaRPr kern="0">
                <a:solidFill>
                  <a:sysClr val="windowText" lastClr="000000"/>
                </a:solidFill>
              </a:endParaRPr>
            </a:p>
          </p:txBody>
        </p:sp>
        <p:pic>
          <p:nvPicPr>
            <p:cNvPr id="31" name="object 31"/>
            <p:cNvPicPr/>
            <p:nvPr/>
          </p:nvPicPr>
          <p:blipFill>
            <a:blip r:embed="rId7" cstate="print"/>
            <a:stretch>
              <a:fillRect/>
            </a:stretch>
          </p:blipFill>
          <p:spPr>
            <a:xfrm>
              <a:off x="2675381" y="1460779"/>
              <a:ext cx="180759" cy="254482"/>
            </a:xfrm>
            <a:prstGeom prst="rect">
              <a:avLst/>
            </a:prstGeom>
          </p:spPr>
        </p:pic>
        <p:sp>
          <p:nvSpPr>
            <p:cNvPr id="32" name="object 32"/>
            <p:cNvSpPr/>
            <p:nvPr/>
          </p:nvSpPr>
          <p:spPr>
            <a:xfrm>
              <a:off x="2725292" y="1485519"/>
              <a:ext cx="87630" cy="161290"/>
            </a:xfrm>
            <a:custGeom>
              <a:avLst/>
              <a:gdLst/>
              <a:ahLst/>
              <a:cxnLst/>
              <a:rect l="l" t="t" r="r" b="b"/>
              <a:pathLst>
                <a:path w="87630" h="161289">
                  <a:moveTo>
                    <a:pt x="87502" y="0"/>
                  </a:moveTo>
                  <a:lnTo>
                    <a:pt x="0" y="161162"/>
                  </a:lnTo>
                </a:path>
              </a:pathLst>
            </a:custGeom>
            <a:ln w="22098">
              <a:solidFill>
                <a:srgbClr val="000000"/>
              </a:solidFill>
            </a:ln>
          </p:spPr>
          <p:txBody>
            <a:bodyPr wrap="square" lIns="0" tIns="0" rIns="0" bIns="0" rtlCol="0"/>
            <a:lstStyle/>
            <a:p>
              <a:endParaRPr kern="0">
                <a:solidFill>
                  <a:sysClr val="windowText" lastClr="000000"/>
                </a:solidFill>
              </a:endParaRPr>
            </a:p>
          </p:txBody>
        </p:sp>
        <p:pic>
          <p:nvPicPr>
            <p:cNvPr id="33" name="object 33"/>
            <p:cNvPicPr/>
            <p:nvPr/>
          </p:nvPicPr>
          <p:blipFill>
            <a:blip r:embed="rId7" cstate="print"/>
            <a:stretch>
              <a:fillRect/>
            </a:stretch>
          </p:blipFill>
          <p:spPr>
            <a:xfrm>
              <a:off x="2827781" y="1460779"/>
              <a:ext cx="180759" cy="254482"/>
            </a:xfrm>
            <a:prstGeom prst="rect">
              <a:avLst/>
            </a:prstGeom>
          </p:spPr>
        </p:pic>
        <p:sp>
          <p:nvSpPr>
            <p:cNvPr id="34" name="object 34"/>
            <p:cNvSpPr/>
            <p:nvPr/>
          </p:nvSpPr>
          <p:spPr>
            <a:xfrm>
              <a:off x="2877692" y="1485519"/>
              <a:ext cx="87630" cy="161290"/>
            </a:xfrm>
            <a:custGeom>
              <a:avLst/>
              <a:gdLst/>
              <a:ahLst/>
              <a:cxnLst/>
              <a:rect l="l" t="t" r="r" b="b"/>
              <a:pathLst>
                <a:path w="87630" h="161289">
                  <a:moveTo>
                    <a:pt x="87502" y="0"/>
                  </a:moveTo>
                  <a:lnTo>
                    <a:pt x="0" y="161162"/>
                  </a:lnTo>
                </a:path>
              </a:pathLst>
            </a:custGeom>
            <a:ln w="22098">
              <a:solidFill>
                <a:srgbClr val="000000"/>
              </a:solidFill>
            </a:ln>
          </p:spPr>
          <p:txBody>
            <a:bodyPr wrap="square" lIns="0" tIns="0" rIns="0" bIns="0" rtlCol="0"/>
            <a:lstStyle/>
            <a:p>
              <a:endParaRPr kern="0">
                <a:solidFill>
                  <a:sysClr val="windowText" lastClr="000000"/>
                </a:solidFill>
              </a:endParaRPr>
            </a:p>
          </p:txBody>
        </p:sp>
        <p:sp>
          <p:nvSpPr>
            <p:cNvPr id="35" name="object 35"/>
            <p:cNvSpPr/>
            <p:nvPr/>
          </p:nvSpPr>
          <p:spPr>
            <a:xfrm>
              <a:off x="2658236" y="1211199"/>
              <a:ext cx="315595" cy="271780"/>
            </a:xfrm>
            <a:custGeom>
              <a:avLst/>
              <a:gdLst/>
              <a:ahLst/>
              <a:cxnLst/>
              <a:rect l="l" t="t" r="r" b="b"/>
              <a:pathLst>
                <a:path w="315594" h="271780">
                  <a:moveTo>
                    <a:pt x="157733" y="0"/>
                  </a:moveTo>
                  <a:lnTo>
                    <a:pt x="0" y="271272"/>
                  </a:lnTo>
                  <a:lnTo>
                    <a:pt x="315468" y="271272"/>
                  </a:lnTo>
                  <a:lnTo>
                    <a:pt x="157733" y="0"/>
                  </a:lnTo>
                  <a:close/>
                </a:path>
              </a:pathLst>
            </a:custGeom>
            <a:solidFill>
              <a:srgbClr val="7E7E7E"/>
            </a:solidFill>
          </p:spPr>
          <p:txBody>
            <a:bodyPr wrap="square" lIns="0" tIns="0" rIns="0" bIns="0" rtlCol="0"/>
            <a:lstStyle/>
            <a:p>
              <a:endParaRPr kern="0">
                <a:solidFill>
                  <a:sysClr val="windowText" lastClr="000000"/>
                </a:solidFill>
              </a:endParaRPr>
            </a:p>
          </p:txBody>
        </p:sp>
        <p:sp>
          <p:nvSpPr>
            <p:cNvPr id="36" name="object 36"/>
            <p:cNvSpPr/>
            <p:nvPr/>
          </p:nvSpPr>
          <p:spPr>
            <a:xfrm>
              <a:off x="2658236" y="1211199"/>
              <a:ext cx="315595" cy="271780"/>
            </a:xfrm>
            <a:custGeom>
              <a:avLst/>
              <a:gdLst/>
              <a:ahLst/>
              <a:cxnLst/>
              <a:rect l="l" t="t" r="r" b="b"/>
              <a:pathLst>
                <a:path w="315594" h="271780">
                  <a:moveTo>
                    <a:pt x="0" y="271272"/>
                  </a:moveTo>
                  <a:lnTo>
                    <a:pt x="157733" y="0"/>
                  </a:lnTo>
                  <a:lnTo>
                    <a:pt x="315468" y="271272"/>
                  </a:lnTo>
                  <a:lnTo>
                    <a:pt x="0" y="271272"/>
                  </a:lnTo>
                  <a:close/>
                </a:path>
              </a:pathLst>
            </a:custGeom>
            <a:ln w="16002">
              <a:solidFill>
                <a:srgbClr val="000000"/>
              </a:solidFill>
            </a:ln>
          </p:spPr>
          <p:txBody>
            <a:bodyPr wrap="square" lIns="0" tIns="0" rIns="0" bIns="0" rtlCol="0"/>
            <a:lstStyle/>
            <a:p>
              <a:endParaRPr kern="0">
                <a:solidFill>
                  <a:sysClr val="windowText" lastClr="000000"/>
                </a:solidFill>
              </a:endParaRPr>
            </a:p>
          </p:txBody>
        </p:sp>
        <p:pic>
          <p:nvPicPr>
            <p:cNvPr id="37" name="object 37"/>
            <p:cNvPicPr/>
            <p:nvPr/>
          </p:nvPicPr>
          <p:blipFill>
            <a:blip r:embed="rId8" cstate="print"/>
            <a:stretch>
              <a:fillRect/>
            </a:stretch>
          </p:blipFill>
          <p:spPr>
            <a:xfrm>
              <a:off x="2774441" y="1309878"/>
              <a:ext cx="85343" cy="85344"/>
            </a:xfrm>
            <a:prstGeom prst="rect">
              <a:avLst/>
            </a:prstGeom>
          </p:spPr>
        </p:pic>
        <p:pic>
          <p:nvPicPr>
            <p:cNvPr id="38" name="object 38"/>
            <p:cNvPicPr/>
            <p:nvPr/>
          </p:nvPicPr>
          <p:blipFill>
            <a:blip r:embed="rId9" cstate="print"/>
            <a:stretch>
              <a:fillRect/>
            </a:stretch>
          </p:blipFill>
          <p:spPr>
            <a:xfrm>
              <a:off x="5987033" y="1405907"/>
              <a:ext cx="352005" cy="92692"/>
            </a:xfrm>
            <a:prstGeom prst="rect">
              <a:avLst/>
            </a:prstGeom>
          </p:spPr>
        </p:pic>
        <p:sp>
          <p:nvSpPr>
            <p:cNvPr id="39" name="object 39"/>
            <p:cNvSpPr/>
            <p:nvPr/>
          </p:nvSpPr>
          <p:spPr>
            <a:xfrm>
              <a:off x="6036944" y="1430655"/>
              <a:ext cx="259715" cy="0"/>
            </a:xfrm>
            <a:custGeom>
              <a:avLst/>
              <a:gdLst/>
              <a:ahLst/>
              <a:cxnLst/>
              <a:rect l="l" t="t" r="r" b="b"/>
              <a:pathLst>
                <a:path w="259714">
                  <a:moveTo>
                    <a:pt x="0" y="0"/>
                  </a:moveTo>
                  <a:lnTo>
                    <a:pt x="259333" y="0"/>
                  </a:lnTo>
                </a:path>
              </a:pathLst>
            </a:custGeom>
            <a:ln w="22098">
              <a:solidFill>
                <a:srgbClr val="000000"/>
              </a:solidFill>
            </a:ln>
          </p:spPr>
          <p:txBody>
            <a:bodyPr wrap="square" lIns="0" tIns="0" rIns="0" bIns="0" rtlCol="0"/>
            <a:lstStyle/>
            <a:p>
              <a:endParaRPr kern="0">
                <a:solidFill>
                  <a:sysClr val="windowText" lastClr="000000"/>
                </a:solidFill>
              </a:endParaRPr>
            </a:p>
          </p:txBody>
        </p:sp>
        <p:pic>
          <p:nvPicPr>
            <p:cNvPr id="40" name="object 40"/>
            <p:cNvPicPr/>
            <p:nvPr/>
          </p:nvPicPr>
          <p:blipFill>
            <a:blip r:embed="rId10" cstate="print"/>
            <a:stretch>
              <a:fillRect/>
            </a:stretch>
          </p:blipFill>
          <p:spPr>
            <a:xfrm>
              <a:off x="5913881" y="1405826"/>
              <a:ext cx="166319" cy="228536"/>
            </a:xfrm>
            <a:prstGeom prst="rect">
              <a:avLst/>
            </a:prstGeom>
          </p:spPr>
        </p:pic>
        <p:sp>
          <p:nvSpPr>
            <p:cNvPr id="41" name="object 41"/>
            <p:cNvSpPr/>
            <p:nvPr/>
          </p:nvSpPr>
          <p:spPr>
            <a:xfrm>
              <a:off x="5963792" y="1430655"/>
              <a:ext cx="73660" cy="135890"/>
            </a:xfrm>
            <a:custGeom>
              <a:avLst/>
              <a:gdLst/>
              <a:ahLst/>
              <a:cxnLst/>
              <a:rect l="l" t="t" r="r" b="b"/>
              <a:pathLst>
                <a:path w="73660" h="135890">
                  <a:moveTo>
                    <a:pt x="73533" y="0"/>
                  </a:moveTo>
                  <a:lnTo>
                    <a:pt x="0" y="135509"/>
                  </a:lnTo>
                </a:path>
              </a:pathLst>
            </a:custGeom>
            <a:ln w="22097">
              <a:solidFill>
                <a:srgbClr val="000000"/>
              </a:solidFill>
            </a:ln>
          </p:spPr>
          <p:txBody>
            <a:bodyPr wrap="square" lIns="0" tIns="0" rIns="0" bIns="0" rtlCol="0"/>
            <a:lstStyle/>
            <a:p>
              <a:endParaRPr kern="0">
                <a:solidFill>
                  <a:sysClr val="windowText" lastClr="000000"/>
                </a:solidFill>
              </a:endParaRPr>
            </a:p>
          </p:txBody>
        </p:sp>
        <p:pic>
          <p:nvPicPr>
            <p:cNvPr id="42" name="object 42"/>
            <p:cNvPicPr/>
            <p:nvPr/>
          </p:nvPicPr>
          <p:blipFill>
            <a:blip r:embed="rId10" cstate="print"/>
            <a:stretch>
              <a:fillRect/>
            </a:stretch>
          </p:blipFill>
          <p:spPr>
            <a:xfrm>
              <a:off x="6043422" y="1405826"/>
              <a:ext cx="166319" cy="228536"/>
            </a:xfrm>
            <a:prstGeom prst="rect">
              <a:avLst/>
            </a:prstGeom>
          </p:spPr>
        </p:pic>
        <p:sp>
          <p:nvSpPr>
            <p:cNvPr id="43" name="object 43"/>
            <p:cNvSpPr/>
            <p:nvPr/>
          </p:nvSpPr>
          <p:spPr>
            <a:xfrm>
              <a:off x="6093332" y="1430655"/>
              <a:ext cx="73660" cy="135890"/>
            </a:xfrm>
            <a:custGeom>
              <a:avLst/>
              <a:gdLst/>
              <a:ahLst/>
              <a:cxnLst/>
              <a:rect l="l" t="t" r="r" b="b"/>
              <a:pathLst>
                <a:path w="73660" h="135890">
                  <a:moveTo>
                    <a:pt x="73532" y="0"/>
                  </a:moveTo>
                  <a:lnTo>
                    <a:pt x="0" y="135509"/>
                  </a:lnTo>
                </a:path>
              </a:pathLst>
            </a:custGeom>
            <a:ln w="22097">
              <a:solidFill>
                <a:srgbClr val="000000"/>
              </a:solidFill>
            </a:ln>
          </p:spPr>
          <p:txBody>
            <a:bodyPr wrap="square" lIns="0" tIns="0" rIns="0" bIns="0" rtlCol="0"/>
            <a:lstStyle/>
            <a:p>
              <a:endParaRPr kern="0">
                <a:solidFill>
                  <a:sysClr val="windowText" lastClr="000000"/>
                </a:solidFill>
              </a:endParaRPr>
            </a:p>
          </p:txBody>
        </p:sp>
        <p:pic>
          <p:nvPicPr>
            <p:cNvPr id="44" name="object 44"/>
            <p:cNvPicPr/>
            <p:nvPr/>
          </p:nvPicPr>
          <p:blipFill>
            <a:blip r:embed="rId10" cstate="print"/>
            <a:stretch>
              <a:fillRect/>
            </a:stretch>
          </p:blipFill>
          <p:spPr>
            <a:xfrm>
              <a:off x="6171437" y="1405826"/>
              <a:ext cx="166319" cy="228536"/>
            </a:xfrm>
            <a:prstGeom prst="rect">
              <a:avLst/>
            </a:prstGeom>
          </p:spPr>
        </p:pic>
        <p:sp>
          <p:nvSpPr>
            <p:cNvPr id="45" name="object 45"/>
            <p:cNvSpPr/>
            <p:nvPr/>
          </p:nvSpPr>
          <p:spPr>
            <a:xfrm>
              <a:off x="6221348" y="1430655"/>
              <a:ext cx="73660" cy="135890"/>
            </a:xfrm>
            <a:custGeom>
              <a:avLst/>
              <a:gdLst/>
              <a:ahLst/>
              <a:cxnLst/>
              <a:rect l="l" t="t" r="r" b="b"/>
              <a:pathLst>
                <a:path w="73660" h="135890">
                  <a:moveTo>
                    <a:pt x="73533" y="0"/>
                  </a:moveTo>
                  <a:lnTo>
                    <a:pt x="0" y="135509"/>
                  </a:lnTo>
                </a:path>
              </a:pathLst>
            </a:custGeom>
            <a:ln w="22097">
              <a:solidFill>
                <a:srgbClr val="000000"/>
              </a:solidFill>
            </a:ln>
          </p:spPr>
          <p:txBody>
            <a:bodyPr wrap="square" lIns="0" tIns="0" rIns="0" bIns="0" rtlCol="0"/>
            <a:lstStyle/>
            <a:p>
              <a:endParaRPr kern="0">
                <a:solidFill>
                  <a:sysClr val="windowText" lastClr="000000"/>
                </a:solidFill>
              </a:endParaRPr>
            </a:p>
          </p:txBody>
        </p:sp>
        <p:sp>
          <p:nvSpPr>
            <p:cNvPr id="46" name="object 46"/>
            <p:cNvSpPr/>
            <p:nvPr/>
          </p:nvSpPr>
          <p:spPr>
            <a:xfrm>
              <a:off x="6072377" y="1238250"/>
              <a:ext cx="176530" cy="176530"/>
            </a:xfrm>
            <a:custGeom>
              <a:avLst/>
              <a:gdLst/>
              <a:ahLst/>
              <a:cxnLst/>
              <a:rect l="l" t="t" r="r" b="b"/>
              <a:pathLst>
                <a:path w="176529" h="176530">
                  <a:moveTo>
                    <a:pt x="88011" y="0"/>
                  </a:moveTo>
                  <a:lnTo>
                    <a:pt x="53738" y="6911"/>
                  </a:lnTo>
                  <a:lnTo>
                    <a:pt x="25765" y="25765"/>
                  </a:lnTo>
                  <a:lnTo>
                    <a:pt x="6911" y="53738"/>
                  </a:lnTo>
                  <a:lnTo>
                    <a:pt x="0" y="88011"/>
                  </a:lnTo>
                  <a:lnTo>
                    <a:pt x="6911" y="122283"/>
                  </a:lnTo>
                  <a:lnTo>
                    <a:pt x="25765" y="150256"/>
                  </a:lnTo>
                  <a:lnTo>
                    <a:pt x="53738" y="169110"/>
                  </a:lnTo>
                  <a:lnTo>
                    <a:pt x="88011" y="176022"/>
                  </a:lnTo>
                  <a:lnTo>
                    <a:pt x="122283" y="169110"/>
                  </a:lnTo>
                  <a:lnTo>
                    <a:pt x="150256" y="150256"/>
                  </a:lnTo>
                  <a:lnTo>
                    <a:pt x="169110" y="122283"/>
                  </a:lnTo>
                  <a:lnTo>
                    <a:pt x="176022" y="88011"/>
                  </a:lnTo>
                  <a:lnTo>
                    <a:pt x="169110" y="53738"/>
                  </a:lnTo>
                  <a:lnTo>
                    <a:pt x="150256" y="25765"/>
                  </a:lnTo>
                  <a:lnTo>
                    <a:pt x="122283" y="6911"/>
                  </a:lnTo>
                  <a:lnTo>
                    <a:pt x="88011" y="0"/>
                  </a:lnTo>
                  <a:close/>
                </a:path>
              </a:pathLst>
            </a:custGeom>
            <a:solidFill>
              <a:srgbClr val="A6A6A6"/>
            </a:solidFill>
          </p:spPr>
          <p:txBody>
            <a:bodyPr wrap="square" lIns="0" tIns="0" rIns="0" bIns="0" rtlCol="0"/>
            <a:lstStyle/>
            <a:p>
              <a:endParaRPr kern="0">
                <a:solidFill>
                  <a:sysClr val="windowText" lastClr="000000"/>
                </a:solidFill>
              </a:endParaRPr>
            </a:p>
          </p:txBody>
        </p:sp>
        <p:sp>
          <p:nvSpPr>
            <p:cNvPr id="47" name="object 47"/>
            <p:cNvSpPr/>
            <p:nvPr/>
          </p:nvSpPr>
          <p:spPr>
            <a:xfrm>
              <a:off x="6072377" y="1238250"/>
              <a:ext cx="176530" cy="176530"/>
            </a:xfrm>
            <a:custGeom>
              <a:avLst/>
              <a:gdLst/>
              <a:ahLst/>
              <a:cxnLst/>
              <a:rect l="l" t="t" r="r" b="b"/>
              <a:pathLst>
                <a:path w="176529" h="176530">
                  <a:moveTo>
                    <a:pt x="88011" y="0"/>
                  </a:moveTo>
                  <a:lnTo>
                    <a:pt x="122283" y="6911"/>
                  </a:lnTo>
                  <a:lnTo>
                    <a:pt x="150256" y="25765"/>
                  </a:lnTo>
                  <a:lnTo>
                    <a:pt x="169110" y="53738"/>
                  </a:lnTo>
                  <a:lnTo>
                    <a:pt x="176022" y="88011"/>
                  </a:lnTo>
                  <a:lnTo>
                    <a:pt x="169110" y="122283"/>
                  </a:lnTo>
                  <a:lnTo>
                    <a:pt x="150256" y="150256"/>
                  </a:lnTo>
                  <a:lnTo>
                    <a:pt x="122283" y="169110"/>
                  </a:lnTo>
                  <a:lnTo>
                    <a:pt x="88011" y="176022"/>
                  </a:lnTo>
                  <a:lnTo>
                    <a:pt x="53738" y="169110"/>
                  </a:lnTo>
                  <a:lnTo>
                    <a:pt x="25765" y="150256"/>
                  </a:lnTo>
                  <a:lnTo>
                    <a:pt x="6911" y="122283"/>
                  </a:lnTo>
                  <a:lnTo>
                    <a:pt x="0" y="88011"/>
                  </a:lnTo>
                  <a:lnTo>
                    <a:pt x="6911" y="53738"/>
                  </a:lnTo>
                  <a:lnTo>
                    <a:pt x="25765" y="25765"/>
                  </a:lnTo>
                  <a:lnTo>
                    <a:pt x="53738" y="6911"/>
                  </a:lnTo>
                  <a:lnTo>
                    <a:pt x="88011" y="0"/>
                  </a:lnTo>
                  <a:close/>
                </a:path>
              </a:pathLst>
            </a:custGeom>
            <a:ln w="28956">
              <a:solidFill>
                <a:srgbClr val="000000"/>
              </a:solidFill>
            </a:ln>
          </p:spPr>
          <p:txBody>
            <a:bodyPr wrap="square" lIns="0" tIns="0" rIns="0" bIns="0" rtlCol="0"/>
            <a:lstStyle/>
            <a:p>
              <a:endParaRPr kern="0">
                <a:solidFill>
                  <a:sysClr val="windowText" lastClr="000000"/>
                </a:solidFill>
              </a:endParaRPr>
            </a:p>
          </p:txBody>
        </p:sp>
        <p:pic>
          <p:nvPicPr>
            <p:cNvPr id="48" name="object 48"/>
            <p:cNvPicPr/>
            <p:nvPr/>
          </p:nvPicPr>
          <p:blipFill>
            <a:blip r:embed="rId11" cstate="print"/>
            <a:stretch>
              <a:fillRect/>
            </a:stretch>
          </p:blipFill>
          <p:spPr>
            <a:xfrm>
              <a:off x="3662933" y="685850"/>
              <a:ext cx="224091" cy="657682"/>
            </a:xfrm>
            <a:prstGeom prst="rect">
              <a:avLst/>
            </a:prstGeom>
          </p:spPr>
        </p:pic>
        <p:sp>
          <p:nvSpPr>
            <p:cNvPr id="49" name="object 49"/>
            <p:cNvSpPr/>
            <p:nvPr/>
          </p:nvSpPr>
          <p:spPr>
            <a:xfrm>
              <a:off x="3740276" y="699516"/>
              <a:ext cx="76200" cy="509905"/>
            </a:xfrm>
            <a:custGeom>
              <a:avLst/>
              <a:gdLst/>
              <a:ahLst/>
              <a:cxnLst/>
              <a:rect l="l" t="t" r="r" b="b"/>
              <a:pathLst>
                <a:path w="76200" h="509905">
                  <a:moveTo>
                    <a:pt x="27050" y="433578"/>
                  </a:moveTo>
                  <a:lnTo>
                    <a:pt x="0" y="433578"/>
                  </a:lnTo>
                  <a:lnTo>
                    <a:pt x="38100" y="509778"/>
                  </a:lnTo>
                  <a:lnTo>
                    <a:pt x="64325" y="457326"/>
                  </a:lnTo>
                  <a:lnTo>
                    <a:pt x="32003" y="457326"/>
                  </a:lnTo>
                  <a:lnTo>
                    <a:pt x="27050" y="452374"/>
                  </a:lnTo>
                  <a:lnTo>
                    <a:pt x="27050" y="433578"/>
                  </a:lnTo>
                  <a:close/>
                </a:path>
                <a:path w="76200" h="509905">
                  <a:moveTo>
                    <a:pt x="44196" y="0"/>
                  </a:moveTo>
                  <a:lnTo>
                    <a:pt x="32003" y="0"/>
                  </a:lnTo>
                  <a:lnTo>
                    <a:pt x="27050" y="4953"/>
                  </a:lnTo>
                  <a:lnTo>
                    <a:pt x="27050" y="452374"/>
                  </a:lnTo>
                  <a:lnTo>
                    <a:pt x="32003" y="457326"/>
                  </a:lnTo>
                  <a:lnTo>
                    <a:pt x="44196" y="457326"/>
                  </a:lnTo>
                  <a:lnTo>
                    <a:pt x="49149" y="452374"/>
                  </a:lnTo>
                  <a:lnTo>
                    <a:pt x="49149" y="4953"/>
                  </a:lnTo>
                  <a:lnTo>
                    <a:pt x="44196" y="0"/>
                  </a:lnTo>
                  <a:close/>
                </a:path>
                <a:path w="76200" h="509905">
                  <a:moveTo>
                    <a:pt x="76200" y="433578"/>
                  </a:moveTo>
                  <a:lnTo>
                    <a:pt x="49149" y="433578"/>
                  </a:lnTo>
                  <a:lnTo>
                    <a:pt x="49149" y="452374"/>
                  </a:lnTo>
                  <a:lnTo>
                    <a:pt x="44196" y="457326"/>
                  </a:lnTo>
                  <a:lnTo>
                    <a:pt x="64325" y="457326"/>
                  </a:lnTo>
                  <a:lnTo>
                    <a:pt x="76200" y="433578"/>
                  </a:lnTo>
                  <a:close/>
                </a:path>
              </a:pathLst>
            </a:custGeom>
            <a:solidFill>
              <a:srgbClr val="000000"/>
            </a:solidFill>
          </p:spPr>
          <p:txBody>
            <a:bodyPr wrap="square" lIns="0" tIns="0" rIns="0" bIns="0" rtlCol="0"/>
            <a:lstStyle/>
            <a:p>
              <a:endParaRPr kern="0">
                <a:solidFill>
                  <a:sysClr val="windowText" lastClr="000000"/>
                </a:solidFill>
              </a:endParaRPr>
            </a:p>
          </p:txBody>
        </p:sp>
        <p:pic>
          <p:nvPicPr>
            <p:cNvPr id="50" name="object 50"/>
            <p:cNvPicPr/>
            <p:nvPr/>
          </p:nvPicPr>
          <p:blipFill>
            <a:blip r:embed="rId11" cstate="print"/>
            <a:stretch>
              <a:fillRect/>
            </a:stretch>
          </p:blipFill>
          <p:spPr>
            <a:xfrm>
              <a:off x="5186933" y="685850"/>
              <a:ext cx="224091" cy="657682"/>
            </a:xfrm>
            <a:prstGeom prst="rect">
              <a:avLst/>
            </a:prstGeom>
          </p:spPr>
        </p:pic>
        <p:sp>
          <p:nvSpPr>
            <p:cNvPr id="51" name="object 51"/>
            <p:cNvSpPr/>
            <p:nvPr/>
          </p:nvSpPr>
          <p:spPr>
            <a:xfrm>
              <a:off x="5264276" y="699516"/>
              <a:ext cx="76200" cy="509905"/>
            </a:xfrm>
            <a:custGeom>
              <a:avLst/>
              <a:gdLst/>
              <a:ahLst/>
              <a:cxnLst/>
              <a:rect l="l" t="t" r="r" b="b"/>
              <a:pathLst>
                <a:path w="76200" h="509905">
                  <a:moveTo>
                    <a:pt x="27050" y="433578"/>
                  </a:moveTo>
                  <a:lnTo>
                    <a:pt x="0" y="433578"/>
                  </a:lnTo>
                  <a:lnTo>
                    <a:pt x="38100" y="509778"/>
                  </a:lnTo>
                  <a:lnTo>
                    <a:pt x="64325" y="457326"/>
                  </a:lnTo>
                  <a:lnTo>
                    <a:pt x="32003" y="457326"/>
                  </a:lnTo>
                  <a:lnTo>
                    <a:pt x="27050" y="452374"/>
                  </a:lnTo>
                  <a:lnTo>
                    <a:pt x="27050" y="433578"/>
                  </a:lnTo>
                  <a:close/>
                </a:path>
                <a:path w="76200" h="509905">
                  <a:moveTo>
                    <a:pt x="44196" y="0"/>
                  </a:moveTo>
                  <a:lnTo>
                    <a:pt x="32003" y="0"/>
                  </a:lnTo>
                  <a:lnTo>
                    <a:pt x="27050" y="4953"/>
                  </a:lnTo>
                  <a:lnTo>
                    <a:pt x="27050" y="452374"/>
                  </a:lnTo>
                  <a:lnTo>
                    <a:pt x="32003" y="457326"/>
                  </a:lnTo>
                  <a:lnTo>
                    <a:pt x="44196" y="457326"/>
                  </a:lnTo>
                  <a:lnTo>
                    <a:pt x="49149" y="452374"/>
                  </a:lnTo>
                  <a:lnTo>
                    <a:pt x="49149" y="4953"/>
                  </a:lnTo>
                  <a:lnTo>
                    <a:pt x="44196" y="0"/>
                  </a:lnTo>
                  <a:close/>
                </a:path>
                <a:path w="76200" h="509905">
                  <a:moveTo>
                    <a:pt x="76200" y="433578"/>
                  </a:moveTo>
                  <a:lnTo>
                    <a:pt x="49149" y="433578"/>
                  </a:lnTo>
                  <a:lnTo>
                    <a:pt x="49149" y="452374"/>
                  </a:lnTo>
                  <a:lnTo>
                    <a:pt x="44196" y="457326"/>
                  </a:lnTo>
                  <a:lnTo>
                    <a:pt x="64325" y="457326"/>
                  </a:lnTo>
                  <a:lnTo>
                    <a:pt x="76200" y="433578"/>
                  </a:lnTo>
                  <a:close/>
                </a:path>
              </a:pathLst>
            </a:custGeom>
            <a:solidFill>
              <a:srgbClr val="000000"/>
            </a:solidFill>
          </p:spPr>
          <p:txBody>
            <a:bodyPr wrap="square" lIns="0" tIns="0" rIns="0" bIns="0" rtlCol="0"/>
            <a:lstStyle/>
            <a:p>
              <a:endParaRPr kern="0">
                <a:solidFill>
                  <a:sysClr val="windowText" lastClr="000000"/>
                </a:solidFill>
              </a:endParaRPr>
            </a:p>
          </p:txBody>
        </p:sp>
      </p:grpSp>
      <p:sp>
        <p:nvSpPr>
          <p:cNvPr id="52" name="object 52"/>
          <p:cNvSpPr txBox="1"/>
          <p:nvPr/>
        </p:nvSpPr>
        <p:spPr>
          <a:xfrm>
            <a:off x="3540158" y="328934"/>
            <a:ext cx="476127" cy="289823"/>
          </a:xfrm>
          <a:prstGeom prst="rect">
            <a:avLst/>
          </a:prstGeom>
        </p:spPr>
        <p:txBody>
          <a:bodyPr vert="horz" wrap="square" lIns="0" tIns="12700" rIns="0" bIns="0" rtlCol="0">
            <a:spAutoFit/>
          </a:bodyPr>
          <a:lstStyle/>
          <a:p>
            <a:pPr marL="12700">
              <a:spcBef>
                <a:spcPts val="100"/>
              </a:spcBef>
            </a:pPr>
            <a:r>
              <a:rPr kern="0" dirty="0">
                <a:solidFill>
                  <a:sysClr val="windowText" lastClr="000000"/>
                </a:solidFill>
                <a:latin typeface="Times New Roman"/>
                <a:cs typeface="Times New Roman"/>
              </a:rPr>
              <a:t>10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53" name="object 53"/>
          <p:cNvSpPr txBox="1"/>
          <p:nvPr/>
        </p:nvSpPr>
        <p:spPr>
          <a:xfrm>
            <a:off x="5063763" y="336043"/>
            <a:ext cx="476127" cy="289823"/>
          </a:xfrm>
          <a:prstGeom prst="rect">
            <a:avLst/>
          </a:prstGeom>
        </p:spPr>
        <p:txBody>
          <a:bodyPr vert="horz" wrap="square" lIns="0" tIns="12700" rIns="0" bIns="0" rtlCol="0">
            <a:spAutoFit/>
          </a:bodyPr>
          <a:lstStyle/>
          <a:p>
            <a:pPr marL="12700">
              <a:spcBef>
                <a:spcPts val="100"/>
              </a:spcBef>
            </a:pPr>
            <a:r>
              <a:rPr kern="0" dirty="0">
                <a:solidFill>
                  <a:sysClr val="windowText" lastClr="000000"/>
                </a:solidFill>
                <a:latin typeface="Times New Roman"/>
                <a:cs typeface="Times New Roman"/>
              </a:rPr>
              <a:t>10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54" name="object 54"/>
          <p:cNvSpPr txBox="1"/>
          <p:nvPr/>
        </p:nvSpPr>
        <p:spPr>
          <a:xfrm>
            <a:off x="6054105" y="869441"/>
            <a:ext cx="178390" cy="299720"/>
          </a:xfrm>
          <a:prstGeom prst="rect">
            <a:avLst/>
          </a:prstGeom>
        </p:spPr>
        <p:txBody>
          <a:bodyPr vert="horz" wrap="square" lIns="0" tIns="12700" rIns="0" bIns="0" rtlCol="0">
            <a:spAutoFit/>
          </a:bodyPr>
          <a:lstStyle/>
          <a:p>
            <a:pPr marL="12700">
              <a:spcBef>
                <a:spcPts val="100"/>
              </a:spcBef>
            </a:pPr>
            <a:r>
              <a:rPr b="1" kern="0" spc="-50" dirty="0">
                <a:solidFill>
                  <a:sysClr val="windowText" lastClr="000000"/>
                </a:solidFill>
                <a:latin typeface="Times New Roman"/>
                <a:cs typeface="Times New Roman"/>
              </a:rPr>
              <a:t>B</a:t>
            </a:r>
            <a:endParaRPr kern="0">
              <a:solidFill>
                <a:sysClr val="windowText" lastClr="000000"/>
              </a:solidFill>
              <a:latin typeface="Times New Roman"/>
              <a:cs typeface="Times New Roman"/>
            </a:endParaRPr>
          </a:p>
        </p:txBody>
      </p:sp>
      <p:sp>
        <p:nvSpPr>
          <p:cNvPr id="55" name="object 55"/>
          <p:cNvSpPr txBox="1"/>
          <p:nvPr/>
        </p:nvSpPr>
        <p:spPr>
          <a:xfrm>
            <a:off x="5459139" y="1280945"/>
            <a:ext cx="262186" cy="289823"/>
          </a:xfrm>
          <a:prstGeom prst="rect">
            <a:avLst/>
          </a:prstGeom>
        </p:spPr>
        <p:txBody>
          <a:bodyPr vert="horz" wrap="square" lIns="0" tIns="12700" rIns="0" bIns="0" rtlCol="0">
            <a:spAutoFit/>
          </a:bodyPr>
          <a:lstStyle/>
          <a:p>
            <a:pPr marL="38100">
              <a:spcBef>
                <a:spcPts val="100"/>
              </a:spcBef>
            </a:pPr>
            <a:r>
              <a:rPr sz="2700" kern="0" spc="44" baseline="-20061" dirty="0">
                <a:solidFill>
                  <a:sysClr val="windowText" lastClr="000000"/>
                </a:solidFill>
                <a:latin typeface="Cambria Math"/>
                <a:cs typeface="Cambria Math"/>
              </a:rPr>
              <a:t>3</a:t>
            </a:r>
            <a:r>
              <a:rPr sz="1300" kern="0" spc="30" dirty="0">
                <a:solidFill>
                  <a:sysClr val="windowText" lastClr="000000"/>
                </a:solidFill>
                <a:latin typeface="Cambria Math"/>
                <a:cs typeface="Cambria Math"/>
              </a:rPr>
              <a:t>′</a:t>
            </a:r>
            <a:endParaRPr sz="1300" kern="0">
              <a:solidFill>
                <a:sysClr val="windowText" lastClr="000000"/>
              </a:solidFill>
              <a:latin typeface="Cambria Math"/>
              <a:cs typeface="Cambria Math"/>
            </a:endParaRPr>
          </a:p>
        </p:txBody>
      </p:sp>
      <p:sp>
        <p:nvSpPr>
          <p:cNvPr id="56" name="object 56"/>
          <p:cNvSpPr txBox="1"/>
          <p:nvPr/>
        </p:nvSpPr>
        <p:spPr>
          <a:xfrm>
            <a:off x="3230866" y="1263927"/>
            <a:ext cx="262186" cy="289823"/>
          </a:xfrm>
          <a:prstGeom prst="rect">
            <a:avLst/>
          </a:prstGeom>
        </p:spPr>
        <p:txBody>
          <a:bodyPr vert="horz" wrap="square" lIns="0" tIns="12700" rIns="0" bIns="0" rtlCol="0">
            <a:spAutoFit/>
          </a:bodyPr>
          <a:lstStyle/>
          <a:p>
            <a:pPr marL="38100">
              <a:spcBef>
                <a:spcPts val="100"/>
              </a:spcBef>
            </a:pPr>
            <a:r>
              <a:rPr sz="2700" kern="0" spc="44" baseline="-20061" dirty="0">
                <a:solidFill>
                  <a:sysClr val="windowText" lastClr="000000"/>
                </a:solidFill>
                <a:latin typeface="Cambria Math"/>
                <a:cs typeface="Cambria Math"/>
              </a:rPr>
              <a:t>3</a:t>
            </a:r>
            <a:r>
              <a:rPr sz="1300" kern="0" spc="30" dirty="0">
                <a:solidFill>
                  <a:sysClr val="windowText" lastClr="000000"/>
                </a:solidFill>
                <a:latin typeface="Cambria Math"/>
                <a:cs typeface="Cambria Math"/>
              </a:rPr>
              <a:t>′</a:t>
            </a:r>
            <a:endParaRPr sz="1300" kern="0">
              <a:solidFill>
                <a:sysClr val="windowText" lastClr="000000"/>
              </a:solidFill>
              <a:latin typeface="Cambria Math"/>
              <a:cs typeface="Cambria Math"/>
            </a:endParaRPr>
          </a:p>
        </p:txBody>
      </p:sp>
      <p:grpSp>
        <p:nvGrpSpPr>
          <p:cNvPr id="57" name="object 57"/>
          <p:cNvGrpSpPr/>
          <p:nvPr/>
        </p:nvGrpSpPr>
        <p:grpSpPr>
          <a:xfrm>
            <a:off x="6046483" y="1674076"/>
            <a:ext cx="224096" cy="484505"/>
            <a:chOff x="6046470" y="1674075"/>
            <a:chExt cx="224154" cy="484505"/>
          </a:xfrm>
        </p:grpSpPr>
        <p:pic>
          <p:nvPicPr>
            <p:cNvPr id="58" name="object 58"/>
            <p:cNvPicPr/>
            <p:nvPr/>
          </p:nvPicPr>
          <p:blipFill>
            <a:blip r:embed="rId2" cstate="print"/>
            <a:stretch>
              <a:fillRect/>
            </a:stretch>
          </p:blipFill>
          <p:spPr>
            <a:xfrm>
              <a:off x="6046470" y="1674075"/>
              <a:ext cx="224091" cy="483908"/>
            </a:xfrm>
            <a:prstGeom prst="rect">
              <a:avLst/>
            </a:prstGeom>
          </p:spPr>
        </p:pic>
        <p:sp>
          <p:nvSpPr>
            <p:cNvPr id="59" name="object 59"/>
            <p:cNvSpPr/>
            <p:nvPr/>
          </p:nvSpPr>
          <p:spPr>
            <a:xfrm>
              <a:off x="6123813" y="1764411"/>
              <a:ext cx="76200" cy="335915"/>
            </a:xfrm>
            <a:custGeom>
              <a:avLst/>
              <a:gdLst/>
              <a:ahLst/>
              <a:cxnLst/>
              <a:rect l="l" t="t" r="r" b="b"/>
              <a:pathLst>
                <a:path w="76200" h="335914">
                  <a:moveTo>
                    <a:pt x="44196" y="52450"/>
                  </a:moveTo>
                  <a:lnTo>
                    <a:pt x="32003" y="52450"/>
                  </a:lnTo>
                  <a:lnTo>
                    <a:pt x="27050" y="57403"/>
                  </a:lnTo>
                  <a:lnTo>
                    <a:pt x="27050" y="330962"/>
                  </a:lnTo>
                  <a:lnTo>
                    <a:pt x="32003" y="335914"/>
                  </a:lnTo>
                  <a:lnTo>
                    <a:pt x="44196" y="335914"/>
                  </a:lnTo>
                  <a:lnTo>
                    <a:pt x="49149" y="330962"/>
                  </a:lnTo>
                  <a:lnTo>
                    <a:pt x="49149" y="57403"/>
                  </a:lnTo>
                  <a:lnTo>
                    <a:pt x="44196" y="52450"/>
                  </a:lnTo>
                  <a:close/>
                </a:path>
                <a:path w="76200" h="335914">
                  <a:moveTo>
                    <a:pt x="38100" y="0"/>
                  </a:moveTo>
                  <a:lnTo>
                    <a:pt x="0" y="76200"/>
                  </a:lnTo>
                  <a:lnTo>
                    <a:pt x="27050" y="76200"/>
                  </a:lnTo>
                  <a:lnTo>
                    <a:pt x="27050" y="57403"/>
                  </a:lnTo>
                  <a:lnTo>
                    <a:pt x="32003" y="52450"/>
                  </a:lnTo>
                  <a:lnTo>
                    <a:pt x="64325" y="52450"/>
                  </a:lnTo>
                  <a:lnTo>
                    <a:pt x="38100" y="0"/>
                  </a:lnTo>
                  <a:close/>
                </a:path>
                <a:path w="76200" h="335914">
                  <a:moveTo>
                    <a:pt x="64325" y="52450"/>
                  </a:moveTo>
                  <a:lnTo>
                    <a:pt x="44196" y="52450"/>
                  </a:lnTo>
                  <a:lnTo>
                    <a:pt x="49149" y="57403"/>
                  </a:lnTo>
                  <a:lnTo>
                    <a:pt x="49149" y="76200"/>
                  </a:lnTo>
                  <a:lnTo>
                    <a:pt x="76200" y="76200"/>
                  </a:lnTo>
                  <a:lnTo>
                    <a:pt x="64325" y="52450"/>
                  </a:lnTo>
                  <a:close/>
                </a:path>
              </a:pathLst>
            </a:custGeom>
            <a:solidFill>
              <a:srgbClr val="000000"/>
            </a:solidFill>
          </p:spPr>
          <p:txBody>
            <a:bodyPr wrap="square" lIns="0" tIns="0" rIns="0" bIns="0" rtlCol="0"/>
            <a:lstStyle/>
            <a:p>
              <a:endParaRPr kern="0">
                <a:solidFill>
                  <a:sysClr val="windowText" lastClr="000000"/>
                </a:solidFill>
              </a:endParaRPr>
            </a:p>
          </p:txBody>
        </p:sp>
      </p:grpSp>
      <p:sp>
        <p:nvSpPr>
          <p:cNvPr id="60" name="object 60"/>
          <p:cNvSpPr txBox="1"/>
          <p:nvPr/>
        </p:nvSpPr>
        <p:spPr>
          <a:xfrm>
            <a:off x="5635110" y="2096539"/>
            <a:ext cx="1044938" cy="289823"/>
          </a:xfrm>
          <a:prstGeom prst="rect">
            <a:avLst/>
          </a:prstGeom>
        </p:spPr>
        <p:txBody>
          <a:bodyPr vert="horz" wrap="square" lIns="0" tIns="12700" rIns="0" bIns="0" rtlCol="0">
            <a:spAutoFit/>
          </a:bodyPr>
          <a:lstStyle/>
          <a:p>
            <a:pPr marL="38100">
              <a:spcBef>
                <a:spcPts val="100"/>
              </a:spcBef>
            </a:pPr>
            <a:r>
              <a:rPr kern="0" spc="75" dirty="0">
                <a:solidFill>
                  <a:sysClr val="windowText" lastClr="000000"/>
                </a:solidFill>
                <a:latin typeface="Cambria Math"/>
                <a:cs typeface="Cambria Math"/>
              </a:rPr>
              <a:t>R</a:t>
            </a:r>
            <a:r>
              <a:rPr sz="1950" kern="0" spc="112" baseline="-14957" dirty="0">
                <a:solidFill>
                  <a:sysClr val="windowText" lastClr="000000"/>
                </a:solidFill>
                <a:latin typeface="Cambria Math"/>
                <a:cs typeface="Cambria Math"/>
              </a:rPr>
              <a:t>B</a:t>
            </a:r>
            <a:r>
              <a:rPr sz="1950" kern="0" spc="352" baseline="-14957" dirty="0">
                <a:solidFill>
                  <a:sysClr val="windowText" lastClr="000000"/>
                </a:solidFill>
                <a:latin typeface="Cambria Math"/>
                <a:cs typeface="Cambria Math"/>
              </a:rPr>
              <a:t> </a:t>
            </a:r>
            <a:r>
              <a:rPr kern="0" dirty="0">
                <a:solidFill>
                  <a:sysClr val="windowText" lastClr="000000"/>
                </a:solidFill>
                <a:latin typeface="Times New Roman"/>
                <a:cs typeface="Times New Roman"/>
              </a:rPr>
              <a:t>=</a:t>
            </a:r>
            <a:r>
              <a:rPr kern="0" spc="5" dirty="0">
                <a:solidFill>
                  <a:sysClr val="windowText" lastClr="000000"/>
                </a:solidFill>
                <a:latin typeface="Times New Roman"/>
                <a:cs typeface="Times New Roman"/>
              </a:rPr>
              <a:t> </a:t>
            </a:r>
            <a:r>
              <a:rPr kern="0" dirty="0">
                <a:solidFill>
                  <a:sysClr val="windowText" lastClr="000000"/>
                </a:solidFill>
                <a:latin typeface="Times New Roman"/>
                <a:cs typeface="Times New Roman"/>
              </a:rPr>
              <a:t>10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61" name="object 61"/>
          <p:cNvSpPr txBox="1"/>
          <p:nvPr/>
        </p:nvSpPr>
        <p:spPr>
          <a:xfrm>
            <a:off x="2243063" y="2626134"/>
            <a:ext cx="476127" cy="725199"/>
          </a:xfrm>
          <a:prstGeom prst="rect">
            <a:avLst/>
          </a:prstGeom>
        </p:spPr>
        <p:txBody>
          <a:bodyPr vert="horz" wrap="square" lIns="0" tIns="93345" rIns="0" bIns="0" rtlCol="0">
            <a:spAutoFit/>
          </a:bodyPr>
          <a:lstStyle/>
          <a:p>
            <a:pPr marL="12700">
              <a:spcBef>
                <a:spcPts val="735"/>
              </a:spcBef>
            </a:pPr>
            <a:r>
              <a:rPr kern="0" dirty="0">
                <a:solidFill>
                  <a:sysClr val="windowText" lastClr="000000"/>
                </a:solidFill>
                <a:latin typeface="Times New Roman"/>
                <a:cs typeface="Times New Roman"/>
              </a:rPr>
              <a:t>10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a:p>
            <a:pPr marL="68580">
              <a:spcBef>
                <a:spcPts val="635"/>
              </a:spcBef>
            </a:pPr>
            <a:r>
              <a:rPr kern="0" dirty="0">
                <a:solidFill>
                  <a:sysClr val="windowText" lastClr="000000"/>
                </a:solidFill>
                <a:latin typeface="Times New Roman"/>
                <a:cs typeface="Times New Roman"/>
              </a:rPr>
              <a:t>0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grpSp>
        <p:nvGrpSpPr>
          <p:cNvPr id="62" name="object 62"/>
          <p:cNvGrpSpPr/>
          <p:nvPr/>
        </p:nvGrpSpPr>
        <p:grpSpPr>
          <a:xfrm>
            <a:off x="3973621" y="3731514"/>
            <a:ext cx="995421" cy="379730"/>
            <a:chOff x="3973067" y="3731514"/>
            <a:chExt cx="995680" cy="379730"/>
          </a:xfrm>
        </p:grpSpPr>
        <p:sp>
          <p:nvSpPr>
            <p:cNvPr id="63" name="object 63"/>
            <p:cNvSpPr/>
            <p:nvPr/>
          </p:nvSpPr>
          <p:spPr>
            <a:xfrm>
              <a:off x="3978020" y="3736467"/>
              <a:ext cx="985519" cy="369570"/>
            </a:xfrm>
            <a:custGeom>
              <a:avLst/>
              <a:gdLst/>
              <a:ahLst/>
              <a:cxnLst/>
              <a:rect l="l" t="t" r="r" b="b"/>
              <a:pathLst>
                <a:path w="985520" h="369570">
                  <a:moveTo>
                    <a:pt x="985265" y="0"/>
                  </a:moveTo>
                  <a:lnTo>
                    <a:pt x="0" y="0"/>
                  </a:lnTo>
                  <a:lnTo>
                    <a:pt x="0" y="369569"/>
                  </a:lnTo>
                  <a:lnTo>
                    <a:pt x="985265" y="369569"/>
                  </a:lnTo>
                  <a:lnTo>
                    <a:pt x="985265" y="0"/>
                  </a:lnTo>
                  <a:close/>
                </a:path>
              </a:pathLst>
            </a:custGeom>
            <a:solidFill>
              <a:srgbClr val="F4A973"/>
            </a:solidFill>
          </p:spPr>
          <p:txBody>
            <a:bodyPr wrap="square" lIns="0" tIns="0" rIns="0" bIns="0" rtlCol="0"/>
            <a:lstStyle/>
            <a:p>
              <a:endParaRPr kern="0">
                <a:solidFill>
                  <a:sysClr val="windowText" lastClr="000000"/>
                </a:solidFill>
              </a:endParaRPr>
            </a:p>
          </p:txBody>
        </p:sp>
        <p:sp>
          <p:nvSpPr>
            <p:cNvPr id="64" name="object 64"/>
            <p:cNvSpPr/>
            <p:nvPr/>
          </p:nvSpPr>
          <p:spPr>
            <a:xfrm>
              <a:off x="3978020" y="3736467"/>
              <a:ext cx="985519" cy="369570"/>
            </a:xfrm>
            <a:custGeom>
              <a:avLst/>
              <a:gdLst/>
              <a:ahLst/>
              <a:cxnLst/>
              <a:rect l="l" t="t" r="r" b="b"/>
              <a:pathLst>
                <a:path w="985520" h="369570">
                  <a:moveTo>
                    <a:pt x="0" y="369569"/>
                  </a:moveTo>
                  <a:lnTo>
                    <a:pt x="985265" y="369569"/>
                  </a:lnTo>
                  <a:lnTo>
                    <a:pt x="985265" y="0"/>
                  </a:lnTo>
                  <a:lnTo>
                    <a:pt x="0" y="0"/>
                  </a:lnTo>
                  <a:lnTo>
                    <a:pt x="0" y="369569"/>
                  </a:lnTo>
                  <a:close/>
                </a:path>
              </a:pathLst>
            </a:custGeom>
            <a:ln w="9906">
              <a:solidFill>
                <a:srgbClr val="000000"/>
              </a:solidFill>
            </a:ln>
          </p:spPr>
          <p:txBody>
            <a:bodyPr wrap="square" lIns="0" tIns="0" rIns="0" bIns="0" rtlCol="0"/>
            <a:lstStyle/>
            <a:p>
              <a:endParaRPr kern="0">
                <a:solidFill>
                  <a:sysClr val="windowText" lastClr="000000"/>
                </a:solidFill>
              </a:endParaRPr>
            </a:p>
          </p:txBody>
        </p:sp>
      </p:grpSp>
      <p:grpSp>
        <p:nvGrpSpPr>
          <p:cNvPr id="65" name="object 65"/>
          <p:cNvGrpSpPr/>
          <p:nvPr/>
        </p:nvGrpSpPr>
        <p:grpSpPr>
          <a:xfrm>
            <a:off x="3973621" y="5598414"/>
            <a:ext cx="995421" cy="379730"/>
            <a:chOff x="3973067" y="5598414"/>
            <a:chExt cx="995680" cy="379730"/>
          </a:xfrm>
        </p:grpSpPr>
        <p:sp>
          <p:nvSpPr>
            <p:cNvPr id="66" name="object 66"/>
            <p:cNvSpPr/>
            <p:nvPr/>
          </p:nvSpPr>
          <p:spPr>
            <a:xfrm>
              <a:off x="3978020" y="5603367"/>
              <a:ext cx="985519" cy="369570"/>
            </a:xfrm>
            <a:custGeom>
              <a:avLst/>
              <a:gdLst/>
              <a:ahLst/>
              <a:cxnLst/>
              <a:rect l="l" t="t" r="r" b="b"/>
              <a:pathLst>
                <a:path w="985520" h="369570">
                  <a:moveTo>
                    <a:pt x="985265" y="0"/>
                  </a:moveTo>
                  <a:lnTo>
                    <a:pt x="0" y="0"/>
                  </a:lnTo>
                  <a:lnTo>
                    <a:pt x="0" y="369569"/>
                  </a:lnTo>
                  <a:lnTo>
                    <a:pt x="985265" y="369569"/>
                  </a:lnTo>
                  <a:lnTo>
                    <a:pt x="985265" y="0"/>
                  </a:lnTo>
                  <a:close/>
                </a:path>
              </a:pathLst>
            </a:custGeom>
            <a:solidFill>
              <a:srgbClr val="EF917A"/>
            </a:solidFill>
          </p:spPr>
          <p:txBody>
            <a:bodyPr wrap="square" lIns="0" tIns="0" rIns="0" bIns="0" rtlCol="0"/>
            <a:lstStyle/>
            <a:p>
              <a:endParaRPr kern="0">
                <a:solidFill>
                  <a:sysClr val="windowText" lastClr="000000"/>
                </a:solidFill>
              </a:endParaRPr>
            </a:p>
          </p:txBody>
        </p:sp>
        <p:sp>
          <p:nvSpPr>
            <p:cNvPr id="67" name="object 67"/>
            <p:cNvSpPr/>
            <p:nvPr/>
          </p:nvSpPr>
          <p:spPr>
            <a:xfrm>
              <a:off x="3978020" y="5603367"/>
              <a:ext cx="985519" cy="369570"/>
            </a:xfrm>
            <a:custGeom>
              <a:avLst/>
              <a:gdLst/>
              <a:ahLst/>
              <a:cxnLst/>
              <a:rect l="l" t="t" r="r" b="b"/>
              <a:pathLst>
                <a:path w="985520" h="369570">
                  <a:moveTo>
                    <a:pt x="0" y="369569"/>
                  </a:moveTo>
                  <a:lnTo>
                    <a:pt x="985265" y="369569"/>
                  </a:lnTo>
                  <a:lnTo>
                    <a:pt x="985265" y="0"/>
                  </a:lnTo>
                  <a:lnTo>
                    <a:pt x="0" y="0"/>
                  </a:lnTo>
                  <a:lnTo>
                    <a:pt x="0" y="369569"/>
                  </a:lnTo>
                  <a:close/>
                </a:path>
              </a:pathLst>
            </a:custGeom>
            <a:ln w="9906">
              <a:solidFill>
                <a:srgbClr val="000000"/>
              </a:solidFill>
            </a:ln>
          </p:spPr>
          <p:txBody>
            <a:bodyPr wrap="square" lIns="0" tIns="0" rIns="0" bIns="0" rtlCol="0"/>
            <a:lstStyle/>
            <a:p>
              <a:endParaRPr kern="0">
                <a:solidFill>
                  <a:sysClr val="windowText" lastClr="000000"/>
                </a:solidFill>
              </a:endParaRPr>
            </a:p>
          </p:txBody>
        </p:sp>
      </p:grpSp>
      <p:graphicFrame>
        <p:nvGraphicFramePr>
          <p:cNvPr id="68" name="object 68"/>
          <p:cNvGraphicFramePr>
            <a:graphicFrameLocks noGrp="1"/>
          </p:cNvGraphicFramePr>
          <p:nvPr/>
        </p:nvGraphicFramePr>
        <p:xfrm>
          <a:off x="2822541" y="2657523"/>
          <a:ext cx="3347483" cy="3707765"/>
        </p:xfrm>
        <a:graphic>
          <a:graphicData uri="http://schemas.openxmlformats.org/drawingml/2006/table">
            <a:tbl>
              <a:tblPr firstRow="1" bandRow="1">
                <a:tableStyleId>{2D5ABB26-0587-4C30-8999-92F81FD0307C}</a:tableStyleId>
              </a:tblPr>
              <a:tblGrid>
                <a:gridCol w="938286">
                  <a:extLst>
                    <a:ext uri="{9D8B030D-6E8A-4147-A177-3AD203B41FA5}">
                      <a16:colId xmlns:a16="http://schemas.microsoft.com/office/drawing/2014/main" val="20000"/>
                    </a:ext>
                  </a:extLst>
                </a:gridCol>
                <a:gridCol w="1535665">
                  <a:extLst>
                    <a:ext uri="{9D8B030D-6E8A-4147-A177-3AD203B41FA5}">
                      <a16:colId xmlns:a16="http://schemas.microsoft.com/office/drawing/2014/main" val="20001"/>
                    </a:ext>
                  </a:extLst>
                </a:gridCol>
                <a:gridCol w="873532">
                  <a:extLst>
                    <a:ext uri="{9D8B030D-6E8A-4147-A177-3AD203B41FA5}">
                      <a16:colId xmlns:a16="http://schemas.microsoft.com/office/drawing/2014/main" val="20002"/>
                    </a:ext>
                  </a:extLst>
                </a:gridCol>
              </a:tblGrid>
              <a:tr h="558800">
                <a:tc>
                  <a:txBody>
                    <a:bodyPr/>
                    <a:lstStyle/>
                    <a:p>
                      <a:pPr>
                        <a:lnSpc>
                          <a:spcPct val="100000"/>
                        </a:lnSpc>
                      </a:pPr>
                      <a:endParaRPr sz="2000">
                        <a:latin typeface="Times New Roman"/>
                        <a:cs typeface="Times New Roman"/>
                      </a:endParaRPr>
                    </a:p>
                  </a:txBody>
                  <a:tcPr marL="0" marR="0" marT="0" marB="0">
                    <a:lnL w="12700">
                      <a:solidFill>
                        <a:srgbClr val="E64722"/>
                      </a:solidFill>
                      <a:prstDash val="sysDash"/>
                    </a:lnL>
                    <a:lnR w="12700">
                      <a:solidFill>
                        <a:srgbClr val="E64722"/>
                      </a:solidFill>
                      <a:prstDash val="sysDash"/>
                    </a:lnR>
                    <a:lnB w="28575">
                      <a:solidFill>
                        <a:srgbClr val="6F2F9F"/>
                      </a:solidFill>
                      <a:prstDash val="solid"/>
                    </a:lnB>
                  </a:tcPr>
                </a:tc>
                <a:tc>
                  <a:txBody>
                    <a:bodyPr/>
                    <a:lstStyle/>
                    <a:p>
                      <a:pPr>
                        <a:lnSpc>
                          <a:spcPct val="100000"/>
                        </a:lnSpc>
                      </a:pPr>
                      <a:endParaRPr sz="2000">
                        <a:latin typeface="Times New Roman"/>
                        <a:cs typeface="Times New Roman"/>
                      </a:endParaRPr>
                    </a:p>
                  </a:txBody>
                  <a:tcPr marL="0" marR="0" marT="0" marB="0">
                    <a:lnL w="12700">
                      <a:solidFill>
                        <a:srgbClr val="E64722"/>
                      </a:solidFill>
                      <a:prstDash val="sysDash"/>
                    </a:lnL>
                    <a:lnR w="12700">
                      <a:solidFill>
                        <a:srgbClr val="E64722"/>
                      </a:solidFill>
                      <a:prstDash val="sysDash"/>
                    </a:lnR>
                    <a:lnB w="28575">
                      <a:solidFill>
                        <a:srgbClr val="6F2F9F"/>
                      </a:solidFill>
                      <a:prstDash val="solid"/>
                    </a:lnB>
                  </a:tcPr>
                </a:tc>
                <a:tc>
                  <a:txBody>
                    <a:bodyPr/>
                    <a:lstStyle/>
                    <a:p>
                      <a:pPr>
                        <a:lnSpc>
                          <a:spcPct val="100000"/>
                        </a:lnSpc>
                      </a:pPr>
                      <a:endParaRPr sz="2000">
                        <a:latin typeface="Times New Roman"/>
                        <a:cs typeface="Times New Roman"/>
                      </a:endParaRPr>
                    </a:p>
                  </a:txBody>
                  <a:tcPr marL="0" marR="0" marT="0" marB="0">
                    <a:lnL w="12700">
                      <a:solidFill>
                        <a:srgbClr val="E64722"/>
                      </a:solidFill>
                      <a:prstDash val="sysDash"/>
                    </a:lnL>
                    <a:lnR w="12700">
                      <a:solidFill>
                        <a:srgbClr val="E64722"/>
                      </a:solidFill>
                      <a:prstDash val="sysDash"/>
                    </a:lnR>
                    <a:lnB w="28575">
                      <a:solidFill>
                        <a:srgbClr val="6F2F9F"/>
                      </a:solidFill>
                      <a:prstDash val="solid"/>
                    </a:lnB>
                  </a:tcPr>
                </a:tc>
                <a:extLst>
                  <a:ext uri="{0D108BD9-81ED-4DB2-BD59-A6C34878D82A}">
                    <a16:rowId xmlns:a16="http://schemas.microsoft.com/office/drawing/2014/main" val="10000"/>
                  </a:ext>
                </a:extLst>
              </a:tr>
              <a:tr h="1951355">
                <a:tc>
                  <a:txBody>
                    <a:bodyPr/>
                    <a:lstStyle/>
                    <a:p>
                      <a:pPr>
                        <a:lnSpc>
                          <a:spcPct val="100000"/>
                        </a:lnSpc>
                      </a:pPr>
                      <a:endParaRPr sz="1800">
                        <a:latin typeface="Times New Roman"/>
                        <a:cs typeface="Times New Roman"/>
                      </a:endParaRPr>
                    </a:p>
                    <a:p>
                      <a:pPr>
                        <a:lnSpc>
                          <a:spcPct val="100000"/>
                        </a:lnSpc>
                      </a:pPr>
                      <a:endParaRPr sz="1800">
                        <a:latin typeface="Times New Roman"/>
                        <a:cs typeface="Times New Roman"/>
                      </a:endParaRPr>
                    </a:p>
                    <a:p>
                      <a:pPr>
                        <a:lnSpc>
                          <a:spcPct val="100000"/>
                        </a:lnSpc>
                      </a:pPr>
                      <a:endParaRPr sz="1800">
                        <a:latin typeface="Times New Roman"/>
                        <a:cs typeface="Times New Roman"/>
                      </a:endParaRPr>
                    </a:p>
                    <a:p>
                      <a:pPr>
                        <a:lnSpc>
                          <a:spcPct val="100000"/>
                        </a:lnSpc>
                        <a:spcBef>
                          <a:spcPts val="2065"/>
                        </a:spcBef>
                      </a:pPr>
                      <a:endParaRPr sz="1800">
                        <a:latin typeface="Times New Roman"/>
                        <a:cs typeface="Times New Roman"/>
                      </a:endParaRPr>
                    </a:p>
                    <a:p>
                      <a:pPr marL="474345">
                        <a:lnSpc>
                          <a:spcPct val="100000"/>
                        </a:lnSpc>
                      </a:pPr>
                      <a:r>
                        <a:rPr sz="1800" dirty="0">
                          <a:latin typeface="Times New Roman"/>
                          <a:cs typeface="Times New Roman"/>
                        </a:rPr>
                        <a:t>30 </a:t>
                      </a:r>
                      <a:r>
                        <a:rPr sz="1800" spc="-50" dirty="0">
                          <a:latin typeface="Times New Roman"/>
                          <a:cs typeface="Times New Roman"/>
                        </a:rPr>
                        <a:t>K</a:t>
                      </a:r>
                      <a:endParaRPr sz="1800">
                        <a:latin typeface="Times New Roman"/>
                        <a:cs typeface="Times New Roman"/>
                      </a:endParaRPr>
                    </a:p>
                  </a:txBody>
                  <a:tcPr marL="0" marR="0" marT="0" marB="0">
                    <a:lnL w="12700">
                      <a:solidFill>
                        <a:srgbClr val="E64722"/>
                      </a:solidFill>
                      <a:prstDash val="sysDash"/>
                    </a:lnL>
                    <a:lnR w="12700">
                      <a:solidFill>
                        <a:srgbClr val="E64722"/>
                      </a:solidFill>
                      <a:prstDash val="sysDash"/>
                    </a:lnR>
                    <a:lnT w="28575">
                      <a:solidFill>
                        <a:srgbClr val="6F2F9F"/>
                      </a:solidFill>
                      <a:prstDash val="solid"/>
                    </a:lnT>
                    <a:lnB w="28575">
                      <a:solidFill>
                        <a:srgbClr val="00AF50"/>
                      </a:solidFill>
                      <a:prstDash val="solid"/>
                    </a:lnB>
                  </a:tcPr>
                </a:tc>
                <a:tc>
                  <a:txBody>
                    <a:bodyPr/>
                    <a:lstStyle/>
                    <a:p>
                      <a:pPr>
                        <a:lnSpc>
                          <a:spcPct val="100000"/>
                        </a:lnSpc>
                      </a:pPr>
                      <a:endParaRPr sz="1800">
                        <a:latin typeface="Times New Roman"/>
                        <a:cs typeface="Times New Roman"/>
                      </a:endParaRPr>
                    </a:p>
                    <a:p>
                      <a:pPr>
                        <a:lnSpc>
                          <a:spcPct val="100000"/>
                        </a:lnSpc>
                        <a:spcBef>
                          <a:spcPts val="250"/>
                        </a:spcBef>
                      </a:pPr>
                      <a:endParaRPr sz="1800">
                        <a:latin typeface="Times New Roman"/>
                        <a:cs typeface="Times New Roman"/>
                      </a:endParaRPr>
                    </a:p>
                    <a:p>
                      <a:pPr marL="494665">
                        <a:lnSpc>
                          <a:spcPct val="100000"/>
                        </a:lnSpc>
                      </a:pPr>
                      <a:r>
                        <a:rPr sz="1800" spc="-25" dirty="0">
                          <a:latin typeface="Times New Roman"/>
                          <a:cs typeface="Times New Roman"/>
                        </a:rPr>
                        <a:t>SFD</a:t>
                      </a:r>
                      <a:endParaRPr sz="1800">
                        <a:latin typeface="Times New Roman"/>
                        <a:cs typeface="Times New Roman"/>
                      </a:endParaRPr>
                    </a:p>
                    <a:p>
                      <a:pPr>
                        <a:lnSpc>
                          <a:spcPct val="100000"/>
                        </a:lnSpc>
                        <a:spcBef>
                          <a:spcPts val="1725"/>
                        </a:spcBef>
                      </a:pPr>
                      <a:endParaRPr sz="1800">
                        <a:latin typeface="Times New Roman"/>
                        <a:cs typeface="Times New Roman"/>
                      </a:endParaRPr>
                    </a:p>
                    <a:p>
                      <a:pPr>
                        <a:lnSpc>
                          <a:spcPct val="100000"/>
                        </a:lnSpc>
                        <a:tabLst>
                          <a:tab pos="1268730" algn="l"/>
                        </a:tabLst>
                      </a:pPr>
                      <a:r>
                        <a:rPr sz="1800" spc="-10" dirty="0">
                          <a:latin typeface="Times New Roman"/>
                          <a:cs typeface="Times New Roman"/>
                        </a:rPr>
                        <a:t>-</a:t>
                      </a:r>
                      <a:r>
                        <a:rPr sz="1800" spc="-25" dirty="0">
                          <a:latin typeface="Times New Roman"/>
                          <a:cs typeface="Times New Roman"/>
                        </a:rPr>
                        <a:t>ft.</a:t>
                      </a:r>
                      <a:r>
                        <a:rPr sz="1800" dirty="0">
                          <a:latin typeface="Times New Roman"/>
                          <a:cs typeface="Times New Roman"/>
                        </a:rPr>
                        <a:t>	</a:t>
                      </a:r>
                      <a:r>
                        <a:rPr sz="1800" spc="-25" dirty="0">
                          <a:latin typeface="Times New Roman"/>
                          <a:cs typeface="Times New Roman"/>
                        </a:rPr>
                        <a:t>30</a:t>
                      </a:r>
                      <a:endParaRPr sz="1800">
                        <a:latin typeface="Times New Roman"/>
                        <a:cs typeface="Times New Roman"/>
                      </a:endParaRPr>
                    </a:p>
                  </a:txBody>
                  <a:tcPr marL="0" marR="0" marT="0" marB="0">
                    <a:lnL w="12700">
                      <a:solidFill>
                        <a:srgbClr val="E64722"/>
                      </a:solidFill>
                      <a:prstDash val="sysDash"/>
                    </a:lnL>
                    <a:lnR w="12700">
                      <a:solidFill>
                        <a:srgbClr val="E64722"/>
                      </a:solidFill>
                      <a:prstDash val="sysDash"/>
                    </a:lnR>
                    <a:lnT w="28575">
                      <a:solidFill>
                        <a:srgbClr val="6F2F9F"/>
                      </a:solidFill>
                      <a:prstDash val="solid"/>
                    </a:lnT>
                    <a:lnB w="28575">
                      <a:solidFill>
                        <a:srgbClr val="00AF50"/>
                      </a:solidFill>
                      <a:prstDash val="solid"/>
                    </a:lnB>
                  </a:tcPr>
                </a:tc>
                <a:tc>
                  <a:txBody>
                    <a:bodyPr/>
                    <a:lstStyle/>
                    <a:p>
                      <a:pPr>
                        <a:lnSpc>
                          <a:spcPct val="100000"/>
                        </a:lnSpc>
                      </a:pPr>
                      <a:endParaRPr sz="1800">
                        <a:latin typeface="Times New Roman"/>
                        <a:cs typeface="Times New Roman"/>
                      </a:endParaRPr>
                    </a:p>
                    <a:p>
                      <a:pPr>
                        <a:lnSpc>
                          <a:spcPct val="100000"/>
                        </a:lnSpc>
                      </a:pPr>
                      <a:endParaRPr sz="1800">
                        <a:latin typeface="Times New Roman"/>
                        <a:cs typeface="Times New Roman"/>
                      </a:endParaRPr>
                    </a:p>
                    <a:p>
                      <a:pPr>
                        <a:lnSpc>
                          <a:spcPct val="100000"/>
                        </a:lnSpc>
                      </a:pPr>
                      <a:endParaRPr sz="1800">
                        <a:latin typeface="Times New Roman"/>
                        <a:cs typeface="Times New Roman"/>
                      </a:endParaRPr>
                    </a:p>
                    <a:p>
                      <a:pPr>
                        <a:lnSpc>
                          <a:spcPct val="100000"/>
                        </a:lnSpc>
                        <a:spcBef>
                          <a:spcPts val="2065"/>
                        </a:spcBef>
                      </a:pPr>
                      <a:endParaRPr sz="1800">
                        <a:latin typeface="Times New Roman"/>
                        <a:cs typeface="Times New Roman"/>
                      </a:endParaRPr>
                    </a:p>
                    <a:p>
                      <a:pPr marL="18415">
                        <a:lnSpc>
                          <a:spcPct val="100000"/>
                        </a:lnSpc>
                      </a:pPr>
                      <a:r>
                        <a:rPr sz="1800" spc="-10" dirty="0">
                          <a:latin typeface="Times New Roman"/>
                          <a:cs typeface="Times New Roman"/>
                        </a:rPr>
                        <a:t>K-</a:t>
                      </a:r>
                      <a:r>
                        <a:rPr sz="1800" spc="-25" dirty="0">
                          <a:latin typeface="Times New Roman"/>
                          <a:cs typeface="Times New Roman"/>
                        </a:rPr>
                        <a:t>ft.</a:t>
                      </a:r>
                      <a:endParaRPr sz="1800">
                        <a:latin typeface="Times New Roman"/>
                        <a:cs typeface="Times New Roman"/>
                      </a:endParaRPr>
                    </a:p>
                  </a:txBody>
                  <a:tcPr marL="0" marR="0" marT="0" marB="0">
                    <a:lnL w="12700">
                      <a:solidFill>
                        <a:srgbClr val="E64722"/>
                      </a:solidFill>
                      <a:prstDash val="sysDash"/>
                    </a:lnL>
                    <a:lnR w="12700">
                      <a:solidFill>
                        <a:srgbClr val="E64722"/>
                      </a:solidFill>
                      <a:prstDash val="sysDash"/>
                    </a:lnR>
                    <a:lnT w="28575">
                      <a:solidFill>
                        <a:srgbClr val="6F2F9F"/>
                      </a:solidFill>
                      <a:prstDash val="solid"/>
                    </a:lnT>
                    <a:lnB w="28575">
                      <a:solidFill>
                        <a:srgbClr val="00AF50"/>
                      </a:solidFill>
                      <a:prstDash val="solid"/>
                    </a:lnB>
                  </a:tcPr>
                </a:tc>
                <a:extLst>
                  <a:ext uri="{0D108BD9-81ED-4DB2-BD59-A6C34878D82A}">
                    <a16:rowId xmlns:a16="http://schemas.microsoft.com/office/drawing/2014/main" val="10001"/>
                  </a:ext>
                </a:extLst>
              </a:tr>
              <a:tr h="1197610">
                <a:tc>
                  <a:txBody>
                    <a:bodyPr/>
                    <a:lstStyle/>
                    <a:p>
                      <a:pPr>
                        <a:lnSpc>
                          <a:spcPct val="100000"/>
                        </a:lnSpc>
                      </a:pPr>
                      <a:endParaRPr sz="2000">
                        <a:latin typeface="Times New Roman"/>
                        <a:cs typeface="Times New Roman"/>
                      </a:endParaRPr>
                    </a:p>
                  </a:txBody>
                  <a:tcPr marL="0" marR="0" marT="0" marB="0">
                    <a:lnL w="12700">
                      <a:solidFill>
                        <a:srgbClr val="E64722"/>
                      </a:solidFill>
                      <a:prstDash val="sysDash"/>
                    </a:lnL>
                    <a:lnR w="12700">
                      <a:solidFill>
                        <a:srgbClr val="E64722"/>
                      </a:solidFill>
                      <a:prstDash val="sysDash"/>
                    </a:lnR>
                    <a:lnT w="28575">
                      <a:solidFill>
                        <a:srgbClr val="00AF50"/>
                      </a:solidFill>
                      <a:prstDash val="solid"/>
                    </a:lnT>
                  </a:tcPr>
                </a:tc>
                <a:tc>
                  <a:txBody>
                    <a:bodyPr/>
                    <a:lstStyle/>
                    <a:p>
                      <a:pPr>
                        <a:lnSpc>
                          <a:spcPct val="100000"/>
                        </a:lnSpc>
                        <a:spcBef>
                          <a:spcPts val="1655"/>
                        </a:spcBef>
                      </a:pPr>
                      <a:endParaRPr sz="1800">
                        <a:latin typeface="Times New Roman"/>
                        <a:cs typeface="Times New Roman"/>
                      </a:endParaRPr>
                    </a:p>
                    <a:p>
                      <a:pPr marL="444500">
                        <a:lnSpc>
                          <a:spcPct val="100000"/>
                        </a:lnSpc>
                        <a:spcBef>
                          <a:spcPts val="5"/>
                        </a:spcBef>
                      </a:pPr>
                      <a:r>
                        <a:rPr sz="1800" spc="-25" dirty="0">
                          <a:latin typeface="Times New Roman"/>
                          <a:cs typeface="Times New Roman"/>
                        </a:rPr>
                        <a:t>BMD</a:t>
                      </a:r>
                      <a:endParaRPr sz="1800">
                        <a:latin typeface="Times New Roman"/>
                        <a:cs typeface="Times New Roman"/>
                      </a:endParaRPr>
                    </a:p>
                  </a:txBody>
                  <a:tcPr marL="0" marR="0" marT="210185" marB="0">
                    <a:lnL w="12700">
                      <a:solidFill>
                        <a:srgbClr val="E64722"/>
                      </a:solidFill>
                      <a:prstDash val="sysDash"/>
                    </a:lnL>
                    <a:lnR w="12700">
                      <a:solidFill>
                        <a:srgbClr val="E64722"/>
                      </a:solidFill>
                      <a:prstDash val="sysDash"/>
                    </a:lnR>
                    <a:lnT w="28575">
                      <a:solidFill>
                        <a:srgbClr val="00AF50"/>
                      </a:solidFill>
                      <a:prstDash val="solid"/>
                    </a:lnT>
                  </a:tcPr>
                </a:tc>
                <a:tc>
                  <a:txBody>
                    <a:bodyPr/>
                    <a:lstStyle/>
                    <a:p>
                      <a:pPr>
                        <a:lnSpc>
                          <a:spcPct val="100000"/>
                        </a:lnSpc>
                      </a:pPr>
                      <a:endParaRPr sz="2000">
                        <a:latin typeface="Times New Roman"/>
                        <a:cs typeface="Times New Roman"/>
                      </a:endParaRPr>
                    </a:p>
                  </a:txBody>
                  <a:tcPr marL="0" marR="0" marT="0" marB="0">
                    <a:lnL w="12700">
                      <a:solidFill>
                        <a:srgbClr val="E64722"/>
                      </a:solidFill>
                      <a:prstDash val="sysDash"/>
                    </a:lnL>
                    <a:lnR w="12700">
                      <a:solidFill>
                        <a:srgbClr val="E64722"/>
                      </a:solidFill>
                      <a:prstDash val="sysDash"/>
                    </a:lnR>
                    <a:lnT w="28575">
                      <a:solidFill>
                        <a:srgbClr val="00AF50"/>
                      </a:solidFill>
                      <a:prstDash val="solid"/>
                    </a:lnT>
                  </a:tcPr>
                </a:tc>
                <a:extLst>
                  <a:ext uri="{0D108BD9-81ED-4DB2-BD59-A6C34878D82A}">
                    <a16:rowId xmlns:a16="http://schemas.microsoft.com/office/drawing/2014/main" val="10002"/>
                  </a:ext>
                </a:extLst>
              </a:tr>
            </a:tbl>
          </a:graphicData>
        </a:graphic>
      </p:graphicFrame>
      <p:sp>
        <p:nvSpPr>
          <p:cNvPr id="69" name="Slide Number Placeholder 68"/>
          <p:cNvSpPr>
            <a:spLocks noGrp="1"/>
          </p:cNvSpPr>
          <p:nvPr>
            <p:ph type="sldNum" sz="quarter" idx="7"/>
          </p:nvPr>
        </p:nvSpPr>
        <p:spPr>
          <a:xfrm>
            <a:off x="8775954" y="6377984"/>
            <a:ext cx="2803430" cy="276999"/>
          </a:xfrm>
          <a:prstGeom prst="rect">
            <a:avLst/>
          </a:prstGeom>
        </p:spPr>
        <p:txBody>
          <a:bodyPr wrap="square" lIns="0" tIns="0" rIns="0" bIns="0">
            <a:spAutoFit/>
          </a:bodyPr>
          <a:lstStyle>
            <a:defPPr>
              <a:defRPr lang="en-US"/>
            </a:defPPr>
            <a:lvl1pPr marL="0" algn="r" defTabSz="914293" rtl="0" eaLnBrk="1" latinLnBrk="0" hangingPunct="1">
              <a:defRPr sz="1800" kern="1200">
                <a:solidFill>
                  <a:schemeClr val="tx1">
                    <a:tint val="75000"/>
                  </a:schemeClr>
                </a:solidFill>
                <a:latin typeface="+mn-lt"/>
                <a:ea typeface="+mn-ea"/>
                <a:cs typeface="+mn-cs"/>
              </a:defRPr>
            </a:lvl1pPr>
            <a:lvl2pPr marL="457146" algn="l" defTabSz="914293" rtl="0" eaLnBrk="1" latinLnBrk="0" hangingPunct="1">
              <a:defRPr sz="1800" kern="1200">
                <a:solidFill>
                  <a:schemeClr val="tx1"/>
                </a:solidFill>
                <a:latin typeface="+mn-lt"/>
                <a:ea typeface="+mn-ea"/>
                <a:cs typeface="+mn-cs"/>
              </a:defRPr>
            </a:lvl2pPr>
            <a:lvl3pPr marL="914293" algn="l" defTabSz="914293" rtl="0" eaLnBrk="1" latinLnBrk="0" hangingPunct="1">
              <a:defRPr sz="1800" kern="1200">
                <a:solidFill>
                  <a:schemeClr val="tx1"/>
                </a:solidFill>
                <a:latin typeface="+mn-lt"/>
                <a:ea typeface="+mn-ea"/>
                <a:cs typeface="+mn-cs"/>
              </a:defRPr>
            </a:lvl3pPr>
            <a:lvl4pPr marL="1371440" algn="l" defTabSz="914293" rtl="0" eaLnBrk="1" latinLnBrk="0" hangingPunct="1">
              <a:defRPr sz="1800" kern="1200">
                <a:solidFill>
                  <a:schemeClr val="tx1"/>
                </a:solidFill>
                <a:latin typeface="+mn-lt"/>
                <a:ea typeface="+mn-ea"/>
                <a:cs typeface="+mn-cs"/>
              </a:defRPr>
            </a:lvl4pPr>
            <a:lvl5pPr marL="1828587" algn="l" defTabSz="914293" rtl="0" eaLnBrk="1" latinLnBrk="0" hangingPunct="1">
              <a:defRPr sz="1800" kern="1200">
                <a:solidFill>
                  <a:schemeClr val="tx1"/>
                </a:solidFill>
                <a:latin typeface="+mn-lt"/>
                <a:ea typeface="+mn-ea"/>
                <a:cs typeface="+mn-cs"/>
              </a:defRPr>
            </a:lvl5pPr>
            <a:lvl6pPr marL="2285733" algn="l" defTabSz="914293" rtl="0" eaLnBrk="1" latinLnBrk="0" hangingPunct="1">
              <a:defRPr sz="1800" kern="1200">
                <a:solidFill>
                  <a:schemeClr val="tx1"/>
                </a:solidFill>
                <a:latin typeface="+mn-lt"/>
                <a:ea typeface="+mn-ea"/>
                <a:cs typeface="+mn-cs"/>
              </a:defRPr>
            </a:lvl6pPr>
            <a:lvl7pPr marL="2742880" algn="l" defTabSz="914293" rtl="0" eaLnBrk="1" latinLnBrk="0" hangingPunct="1">
              <a:defRPr sz="1800" kern="1200">
                <a:solidFill>
                  <a:schemeClr val="tx1"/>
                </a:solidFill>
                <a:latin typeface="+mn-lt"/>
                <a:ea typeface="+mn-ea"/>
                <a:cs typeface="+mn-cs"/>
              </a:defRPr>
            </a:lvl7pPr>
            <a:lvl8pPr marL="3200026" algn="l" defTabSz="914293" rtl="0" eaLnBrk="1" latinLnBrk="0" hangingPunct="1">
              <a:defRPr sz="1800" kern="1200">
                <a:solidFill>
                  <a:schemeClr val="tx1"/>
                </a:solidFill>
                <a:latin typeface="+mn-lt"/>
                <a:ea typeface="+mn-ea"/>
                <a:cs typeface="+mn-cs"/>
              </a:defRPr>
            </a:lvl8pPr>
            <a:lvl9pPr marL="3657173" algn="l" defTabSz="914293" rtl="0" eaLnBrk="1" latinLnBrk="0" hangingPunct="1">
              <a:defRPr sz="1800" kern="1200">
                <a:solidFill>
                  <a:schemeClr val="tx1"/>
                </a:solidFill>
                <a:latin typeface="+mn-lt"/>
                <a:ea typeface="+mn-ea"/>
                <a:cs typeface="+mn-cs"/>
              </a:defRPr>
            </a:lvl9pPr>
          </a:lstStyle>
          <a:p>
            <a:fld id="{B6F15528-21DE-4FAA-801E-634DDDAF4B2B}" type="slidenum">
              <a:rPr lang="en-US" smtClean="0">
                <a:solidFill>
                  <a:prstClr val="black">
                    <a:tint val="75000"/>
                  </a:prstClr>
                </a:solidFill>
              </a:rPr>
              <a:pPr/>
              <a:t>58</a:t>
            </a:fld>
            <a:endParaRPr lang="en-US">
              <a:solidFill>
                <a:prstClr val="black">
                  <a:tint val="75000"/>
                </a:prstClr>
              </a:solidFill>
            </a:endParaRPr>
          </a:p>
        </p:txBody>
      </p:sp>
    </p:spTree>
    <p:extLst>
      <p:ext uri="{BB962C8B-B14F-4D97-AF65-F5344CB8AC3E}">
        <p14:creationId xmlns:p14="http://schemas.microsoft.com/office/powerpoint/2010/main" val="196635105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47416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861547868"/>
              </p:ext>
            </p:extLst>
          </p:nvPr>
        </p:nvGraphicFramePr>
        <p:xfrm>
          <a:off x="0" y="323910"/>
          <a:ext cx="12192001" cy="6534091"/>
        </p:xfrm>
        <a:graphic>
          <a:graphicData uri="http://schemas.openxmlformats.org/drawingml/2006/table">
            <a:tbl>
              <a:tblPr firstRow="1" firstCol="1" bandRow="1"/>
              <a:tblGrid>
                <a:gridCol w="681487">
                  <a:extLst>
                    <a:ext uri="{9D8B030D-6E8A-4147-A177-3AD203B41FA5}">
                      <a16:colId xmlns:a16="http://schemas.microsoft.com/office/drawing/2014/main" val="20000"/>
                    </a:ext>
                  </a:extLst>
                </a:gridCol>
                <a:gridCol w="5013499">
                  <a:extLst>
                    <a:ext uri="{9D8B030D-6E8A-4147-A177-3AD203B41FA5}">
                      <a16:colId xmlns:a16="http://schemas.microsoft.com/office/drawing/2014/main" val="20001"/>
                    </a:ext>
                  </a:extLst>
                </a:gridCol>
                <a:gridCol w="2340404">
                  <a:extLst>
                    <a:ext uri="{9D8B030D-6E8A-4147-A177-3AD203B41FA5}">
                      <a16:colId xmlns:a16="http://schemas.microsoft.com/office/drawing/2014/main" val="20002"/>
                    </a:ext>
                  </a:extLst>
                </a:gridCol>
                <a:gridCol w="2557330">
                  <a:extLst>
                    <a:ext uri="{9D8B030D-6E8A-4147-A177-3AD203B41FA5}">
                      <a16:colId xmlns:a16="http://schemas.microsoft.com/office/drawing/2014/main" val="20003"/>
                    </a:ext>
                  </a:extLst>
                </a:gridCol>
                <a:gridCol w="1599281">
                  <a:extLst>
                    <a:ext uri="{9D8B030D-6E8A-4147-A177-3AD203B41FA5}">
                      <a16:colId xmlns:a16="http://schemas.microsoft.com/office/drawing/2014/main" val="20004"/>
                    </a:ext>
                  </a:extLst>
                </a:gridCol>
              </a:tblGrid>
              <a:tr h="582900">
                <a:tc>
                  <a:txBody>
                    <a:bodyPr/>
                    <a:lstStyle/>
                    <a:p>
                      <a:pPr marL="0" marR="0" algn="ctr">
                        <a:lnSpc>
                          <a:spcPct val="107000"/>
                        </a:lnSpc>
                        <a:spcBef>
                          <a:spcPts val="0"/>
                        </a:spcBef>
                        <a:spcAft>
                          <a:spcPts val="0"/>
                        </a:spcAft>
                      </a:pP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Week</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5103" marR="551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Topic</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5103" marR="551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Teaching-Learning Strategy</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5103" marR="551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Assessment Strategy</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5103" marR="551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Corresponding CLOs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5103" marR="551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671588">
                <a:tc>
                  <a:txBody>
                    <a:bodyPr/>
                    <a:lstStyle/>
                    <a:p>
                      <a:pPr marL="0" marR="0" algn="ctr">
                        <a:lnSpc>
                          <a:spcPct val="107000"/>
                        </a:lnSpc>
                        <a:spcBef>
                          <a:spcPts val="0"/>
                        </a:spcBef>
                        <a:spcAft>
                          <a:spcPts val="0"/>
                        </a:spcAft>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1</a:t>
                      </a:r>
                    </a:p>
                  </a:txBody>
                  <a:tcPr marL="55103" marR="551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just" defTabSz="914400" rtl="0" eaLnBrk="1" fontAlgn="auto" latinLnBrk="0" hangingPunct="1">
                        <a:lnSpc>
                          <a:spcPct val="107000"/>
                        </a:lnSpc>
                        <a:spcBef>
                          <a:spcPts val="0"/>
                        </a:spcBef>
                        <a:spcAft>
                          <a:spcPts val="0"/>
                        </a:spcAft>
                        <a:buClrTx/>
                        <a:buSzTx/>
                        <a:buFontTx/>
                        <a:buNone/>
                        <a:tabLst/>
                        <a:defRPr/>
                      </a:pPr>
                      <a:r>
                        <a:rPr lang="en-US" sz="1200" dirty="0">
                          <a:solidFill>
                            <a:srgbClr val="000000"/>
                          </a:solidFill>
                          <a:effectLst/>
                          <a:latin typeface="Times New Roman" panose="02020603050405020304" pitchFamily="18" charset="0"/>
                          <a:ea typeface="Times New Roman"/>
                          <a:cs typeface="Times New Roman" panose="02020603050405020304" pitchFamily="18" charset="0"/>
                        </a:rPr>
                        <a:t>Tension, compression, axial stress, strain, Shear stress, shear force, bending moment, deformation</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103" marR="551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Lecture, discussion, group work</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5103" marR="551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1200">
                          <a:effectLst/>
                          <a:latin typeface="Times New Roman" panose="02020603050405020304" pitchFamily="18" charset="0"/>
                          <a:ea typeface="Calibri" panose="020F0502020204030204" pitchFamily="34" charset="0"/>
                          <a:cs typeface="Times New Roman" panose="02020603050405020304" pitchFamily="18" charset="0"/>
                        </a:rPr>
                        <a:t>Quiz, Written Exam</a:t>
                      </a:r>
                    </a:p>
                  </a:txBody>
                  <a:tcPr marL="55103" marR="551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CLO1</a:t>
                      </a:r>
                    </a:p>
                  </a:txBody>
                  <a:tcPr marL="55103" marR="551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584322">
                <a:tc>
                  <a:txBody>
                    <a:bodyPr/>
                    <a:lstStyle/>
                    <a:p>
                      <a:pPr marL="0" marR="0" algn="ctr">
                        <a:lnSpc>
                          <a:spcPct val="107000"/>
                        </a:lnSpc>
                        <a:spcBef>
                          <a:spcPts val="0"/>
                        </a:spcBef>
                        <a:spcAft>
                          <a:spcPts val="0"/>
                        </a:spcAft>
                      </a:pPr>
                      <a:r>
                        <a:rPr lang="en-US" sz="1200">
                          <a:effectLst/>
                          <a:latin typeface="Times New Roman" panose="02020603050405020304" pitchFamily="18" charset="0"/>
                          <a:ea typeface="Calibri" panose="020F0502020204030204" pitchFamily="34" charset="0"/>
                          <a:cs typeface="Times New Roman" panose="02020603050405020304" pitchFamily="18" charset="0"/>
                        </a:rPr>
                        <a:t>2</a:t>
                      </a:r>
                    </a:p>
                  </a:txBody>
                  <a:tcPr marL="55103" marR="551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just" defTabSz="914400" rtl="0" eaLnBrk="1" fontAlgn="auto" latinLnBrk="0" hangingPunct="1">
                        <a:lnSpc>
                          <a:spcPct val="107000"/>
                        </a:lnSpc>
                        <a:spcBef>
                          <a:spcPts val="0"/>
                        </a:spcBef>
                        <a:spcAft>
                          <a:spcPts val="0"/>
                        </a:spcAft>
                        <a:buClrTx/>
                        <a:buSzTx/>
                        <a:buFontTx/>
                        <a:buNone/>
                        <a:tabLst/>
                        <a:defRPr/>
                      </a:pPr>
                      <a:r>
                        <a:rPr lang="en-US" sz="1200" dirty="0">
                          <a:solidFill>
                            <a:srgbClr val="000000"/>
                          </a:solidFill>
                          <a:effectLst/>
                          <a:latin typeface="Times New Roman" panose="02020603050405020304" pitchFamily="18" charset="0"/>
                          <a:ea typeface="Times New Roman"/>
                          <a:cs typeface="Times New Roman" panose="02020603050405020304" pitchFamily="18" charset="0"/>
                        </a:rPr>
                        <a:t>Tensile stress-strain diagram</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103" marR="551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Oral Presentation, Lecture, discussion, group work</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103" marR="551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1200">
                          <a:effectLst/>
                          <a:latin typeface="Times New Roman" panose="02020603050405020304" pitchFamily="18" charset="0"/>
                          <a:ea typeface="Calibri" panose="020F0502020204030204" pitchFamily="34" charset="0"/>
                          <a:cs typeface="Times New Roman" panose="02020603050405020304" pitchFamily="18" charset="0"/>
                        </a:rPr>
                        <a:t>Assignment, Written, Quiz</a:t>
                      </a:r>
                    </a:p>
                  </a:txBody>
                  <a:tcPr marL="55103" marR="551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CLO1</a:t>
                      </a:r>
                    </a:p>
                  </a:txBody>
                  <a:tcPr marL="55103" marR="551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898809">
                <a:tc>
                  <a:txBody>
                    <a:bodyPr/>
                    <a:lstStyle/>
                    <a:p>
                      <a:pPr marL="0" marR="0" algn="ctr">
                        <a:lnSpc>
                          <a:spcPct val="107000"/>
                        </a:lnSpc>
                        <a:spcBef>
                          <a:spcPts val="0"/>
                        </a:spcBef>
                        <a:spcAft>
                          <a:spcPts val="0"/>
                        </a:spcAft>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3</a:t>
                      </a:r>
                    </a:p>
                  </a:txBody>
                  <a:tcPr marL="55103" marR="551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just" defTabSz="914400" rtl="0" eaLnBrk="1" fontAlgn="auto" latinLnBrk="0" hangingPunct="1">
                        <a:lnSpc>
                          <a:spcPct val="107000"/>
                        </a:lnSpc>
                        <a:spcBef>
                          <a:spcPts val="0"/>
                        </a:spcBef>
                        <a:spcAft>
                          <a:spcPts val="0"/>
                        </a:spcAft>
                        <a:buClrTx/>
                        <a:buSzTx/>
                        <a:buFontTx/>
                        <a:buNone/>
                        <a:tabLst/>
                        <a:defRPr/>
                      </a:pPr>
                      <a:r>
                        <a:rPr lang="en-US" sz="1200" dirty="0">
                          <a:solidFill>
                            <a:srgbClr val="000000"/>
                          </a:solidFill>
                          <a:effectLst/>
                          <a:latin typeface="Times New Roman" panose="02020603050405020304" pitchFamily="18" charset="0"/>
                          <a:ea typeface="Times New Roman"/>
                          <a:cs typeface="Times New Roman" panose="02020603050405020304" pitchFamily="18" charset="0"/>
                        </a:rPr>
                        <a:t>Elasticity, rigidity, yield strength, ultimate strength, Elastic limits, plastic limit and fracture point, Strain hardening and strain softening properties</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103" marR="551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Video lecture</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103" marR="551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Report writing, Demonstration</a:t>
                      </a:r>
                    </a:p>
                  </a:txBody>
                  <a:tcPr marL="55103" marR="551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CLO1</a:t>
                      </a:r>
                    </a:p>
                  </a:txBody>
                  <a:tcPr marL="55103" marR="551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671588">
                <a:tc>
                  <a:txBody>
                    <a:bodyPr/>
                    <a:lstStyle/>
                    <a:p>
                      <a:pPr marL="0" marR="0" algn="ctr">
                        <a:lnSpc>
                          <a:spcPct val="107000"/>
                        </a:lnSpc>
                        <a:spcBef>
                          <a:spcPts val="0"/>
                        </a:spcBef>
                        <a:spcAft>
                          <a:spcPts val="0"/>
                        </a:spcAft>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4</a:t>
                      </a:r>
                    </a:p>
                  </a:txBody>
                  <a:tcPr marL="55103" marR="551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just" defTabSz="914400" rtl="0" eaLnBrk="1" fontAlgn="auto" latinLnBrk="0" hangingPunct="1">
                        <a:lnSpc>
                          <a:spcPct val="107000"/>
                        </a:lnSpc>
                        <a:spcBef>
                          <a:spcPts val="0"/>
                        </a:spcBef>
                        <a:spcAft>
                          <a:spcPts val="0"/>
                        </a:spcAft>
                        <a:buClrTx/>
                        <a:buSzTx/>
                        <a:buFontTx/>
                        <a:buNone/>
                        <a:tabLst/>
                        <a:defRPr/>
                      </a:pPr>
                      <a:r>
                        <a:rPr lang="en-US" sz="1200" dirty="0">
                          <a:solidFill>
                            <a:srgbClr val="000000"/>
                          </a:solidFill>
                          <a:effectLst/>
                          <a:latin typeface="Times New Roman" panose="02020603050405020304" pitchFamily="18" charset="0"/>
                          <a:ea typeface="Times New Roman"/>
                          <a:cs typeface="Times New Roman" panose="02020603050405020304" pitchFamily="18" charset="0"/>
                        </a:rPr>
                        <a:t>Details of ductility, True stress-strain Diagram, Bone shear failure</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103" marR="551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Lecture</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103" marR="551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Viva, Quiz</a:t>
                      </a:r>
                    </a:p>
                  </a:txBody>
                  <a:tcPr marL="55103" marR="551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CLO1, CLO2</a:t>
                      </a:r>
                    </a:p>
                  </a:txBody>
                  <a:tcPr marL="55103" marR="551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671588">
                <a:tc>
                  <a:txBody>
                    <a:bodyPr/>
                    <a:lstStyle/>
                    <a:p>
                      <a:pPr marL="0" marR="0" algn="ctr">
                        <a:lnSpc>
                          <a:spcPct val="107000"/>
                        </a:lnSpc>
                        <a:spcBef>
                          <a:spcPts val="0"/>
                        </a:spcBef>
                        <a:spcAft>
                          <a:spcPts val="0"/>
                        </a:spcAft>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5</a:t>
                      </a:r>
                    </a:p>
                  </a:txBody>
                  <a:tcPr marL="55103" marR="551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just" defTabSz="914400" rtl="0" eaLnBrk="1" fontAlgn="auto" latinLnBrk="0" hangingPunct="1">
                        <a:lnSpc>
                          <a:spcPct val="107000"/>
                        </a:lnSpc>
                        <a:spcBef>
                          <a:spcPts val="0"/>
                        </a:spcBef>
                        <a:spcAft>
                          <a:spcPts val="0"/>
                        </a:spcAft>
                        <a:buClrTx/>
                        <a:buSzTx/>
                        <a:buFontTx/>
                        <a:buNone/>
                        <a:tabLst/>
                        <a:defRPr/>
                      </a:pPr>
                      <a:r>
                        <a:rPr lang="en-US" sz="1200" dirty="0">
                          <a:solidFill>
                            <a:srgbClr val="000000"/>
                          </a:solidFill>
                          <a:effectLst/>
                          <a:latin typeface="Times New Roman" panose="02020603050405020304" pitchFamily="18" charset="0"/>
                          <a:ea typeface="Times New Roman"/>
                          <a:cs typeface="Times New Roman" panose="02020603050405020304" pitchFamily="18" charset="0"/>
                        </a:rPr>
                        <a:t>Hardness and brittleness, Resilience and toughness, Poisson’s ratio and torque</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103" marR="551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Lecture, discussion, group work</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103" marR="551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Project, Field visit</a:t>
                      </a:r>
                    </a:p>
                  </a:txBody>
                  <a:tcPr marL="55103" marR="551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CLO2</a:t>
                      </a:r>
                    </a:p>
                  </a:txBody>
                  <a:tcPr marL="55103" marR="551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478343">
                <a:tc>
                  <a:txBody>
                    <a:bodyPr/>
                    <a:lstStyle/>
                    <a:p>
                      <a:pPr marL="0" marR="0" algn="ctr">
                        <a:lnSpc>
                          <a:spcPct val="107000"/>
                        </a:lnSpc>
                        <a:spcBef>
                          <a:spcPts val="0"/>
                        </a:spcBef>
                        <a:spcAft>
                          <a:spcPts val="0"/>
                        </a:spcAft>
                      </a:pPr>
                      <a:r>
                        <a:rPr lang="en-US" sz="1200">
                          <a:effectLst/>
                          <a:latin typeface="Times New Roman" panose="02020603050405020304" pitchFamily="18" charset="0"/>
                          <a:ea typeface="Calibri" panose="020F0502020204030204" pitchFamily="34" charset="0"/>
                          <a:cs typeface="Times New Roman" panose="02020603050405020304" pitchFamily="18" charset="0"/>
                        </a:rPr>
                        <a:t>6</a:t>
                      </a:r>
                    </a:p>
                  </a:txBody>
                  <a:tcPr marL="55103" marR="551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just" defTabSz="914400" rtl="0" eaLnBrk="1" fontAlgn="auto" latinLnBrk="0" hangingPunct="1">
                        <a:lnSpc>
                          <a:spcPct val="107000"/>
                        </a:lnSpc>
                        <a:spcBef>
                          <a:spcPts val="0"/>
                        </a:spcBef>
                        <a:spcAft>
                          <a:spcPts val="0"/>
                        </a:spcAft>
                        <a:buClrTx/>
                        <a:buSzTx/>
                        <a:buFontTx/>
                        <a:buNone/>
                        <a:tabLst/>
                        <a:defRPr/>
                      </a:pPr>
                      <a:r>
                        <a:rPr lang="en-US" sz="1200" dirty="0">
                          <a:effectLst/>
                          <a:latin typeface="Times New Roman" panose="02020603050405020304" pitchFamily="18" charset="0"/>
                          <a:ea typeface="Times New Roman"/>
                          <a:cs typeface="Times New Roman" panose="02020603050405020304" pitchFamily="18" charset="0"/>
                        </a:rPr>
                        <a:t>hoop stress and longitudinal stress</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103" marR="551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Discussion, Video Presentation</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103" marR="551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Quiz, Written Exam</a:t>
                      </a:r>
                    </a:p>
                  </a:txBody>
                  <a:tcPr marL="55103" marR="551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CLO2</a:t>
                      </a:r>
                    </a:p>
                  </a:txBody>
                  <a:tcPr marL="55103" marR="551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671588">
                <a:tc>
                  <a:txBody>
                    <a:bodyPr/>
                    <a:lstStyle/>
                    <a:p>
                      <a:pPr marL="0" marR="0" algn="ctr">
                        <a:lnSpc>
                          <a:spcPct val="107000"/>
                        </a:lnSpc>
                        <a:spcBef>
                          <a:spcPts val="0"/>
                        </a:spcBef>
                        <a:spcAft>
                          <a:spcPts val="0"/>
                        </a:spcAft>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7</a:t>
                      </a:r>
                    </a:p>
                  </a:txBody>
                  <a:tcPr marL="55103" marR="551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just" defTabSz="914400" rtl="0" eaLnBrk="1" fontAlgn="auto" latinLnBrk="0" hangingPunct="1">
                        <a:lnSpc>
                          <a:spcPct val="107000"/>
                        </a:lnSpc>
                        <a:spcBef>
                          <a:spcPts val="0"/>
                        </a:spcBef>
                        <a:spcAft>
                          <a:spcPts val="0"/>
                        </a:spcAft>
                        <a:buClrTx/>
                        <a:buSzTx/>
                        <a:buFontTx/>
                        <a:buNone/>
                        <a:tabLst/>
                        <a:defRPr/>
                      </a:pPr>
                      <a:r>
                        <a:rPr lang="en-US" sz="1200" dirty="0">
                          <a:effectLst/>
                          <a:latin typeface="Times New Roman" panose="02020603050405020304" pitchFamily="18" charset="0"/>
                          <a:ea typeface="Times New Roman"/>
                          <a:cs typeface="Times New Roman" panose="02020603050405020304" pitchFamily="18" charset="0"/>
                        </a:rPr>
                        <a:t>SFD and BMD Problem solving</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103" marR="551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Case-based Learning, Demonstration</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103" marR="551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Assignment, Written, Quiz</a:t>
                      </a:r>
                    </a:p>
                  </a:txBody>
                  <a:tcPr marL="55103" marR="551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CLO2</a:t>
                      </a:r>
                    </a:p>
                  </a:txBody>
                  <a:tcPr marL="55103" marR="551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470409">
                <a:tc>
                  <a:txBody>
                    <a:bodyPr/>
                    <a:lstStyle/>
                    <a:p>
                      <a:pPr marL="0" marR="0" algn="ctr">
                        <a:lnSpc>
                          <a:spcPct val="107000"/>
                        </a:lnSpc>
                        <a:spcBef>
                          <a:spcPts val="0"/>
                        </a:spcBef>
                        <a:spcAft>
                          <a:spcPts val="0"/>
                        </a:spcAft>
                      </a:pPr>
                      <a:r>
                        <a:rPr lang="en-US" sz="1200">
                          <a:effectLst/>
                          <a:latin typeface="Times New Roman" panose="02020603050405020304" pitchFamily="18" charset="0"/>
                          <a:ea typeface="Calibri" panose="020F0502020204030204" pitchFamily="34" charset="0"/>
                          <a:cs typeface="Times New Roman" panose="02020603050405020304" pitchFamily="18" charset="0"/>
                        </a:rPr>
                        <a:t>8</a:t>
                      </a:r>
                    </a:p>
                  </a:txBody>
                  <a:tcPr marL="55103" marR="551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just" defTabSz="914400" rtl="0" eaLnBrk="1" fontAlgn="auto" latinLnBrk="0" hangingPunct="1">
                        <a:lnSpc>
                          <a:spcPct val="107000"/>
                        </a:lnSpc>
                        <a:spcBef>
                          <a:spcPts val="0"/>
                        </a:spcBef>
                        <a:spcAft>
                          <a:spcPts val="0"/>
                        </a:spcAft>
                        <a:buClrTx/>
                        <a:buSzTx/>
                        <a:buFontTx/>
                        <a:buNone/>
                        <a:tabLst/>
                        <a:defRPr/>
                      </a:pPr>
                      <a:r>
                        <a:rPr lang="en-US" sz="1200" dirty="0">
                          <a:effectLst/>
                          <a:latin typeface="Times New Roman"/>
                          <a:ea typeface="Times New Roman"/>
                        </a:rPr>
                        <a:t>Thin Walled Pressure Vessel Equation</a:t>
                      </a:r>
                      <a:r>
                        <a:rPr lang="en-US" sz="1200" dirty="0">
                          <a:effectLst/>
                          <a:latin typeface="Times New Roman" panose="02020603050405020304" pitchFamily="18" charset="0"/>
                          <a:ea typeface="Times New Roman"/>
                          <a:cs typeface="Times New Roman" panose="02020603050405020304" pitchFamily="18" charset="0"/>
                        </a:rPr>
                        <a:t>, Problem Solving</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5103" marR="551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Lecture, discussion, group work</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103" marR="551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Report writing, Demonstration</a:t>
                      </a:r>
                    </a:p>
                  </a:txBody>
                  <a:tcPr marL="55103" marR="551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CLO2</a:t>
                      </a:r>
                    </a:p>
                  </a:txBody>
                  <a:tcPr marL="55103" marR="551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443236">
                <a:tc>
                  <a:txBody>
                    <a:bodyPr/>
                    <a:lstStyle/>
                    <a:p>
                      <a:pPr marL="0" marR="0" algn="ctr">
                        <a:lnSpc>
                          <a:spcPct val="107000"/>
                        </a:lnSpc>
                        <a:spcBef>
                          <a:spcPts val="0"/>
                        </a:spcBef>
                        <a:spcAft>
                          <a:spcPts val="0"/>
                        </a:spcAft>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9</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5103" marR="551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just" defTabSz="914400" rtl="0" eaLnBrk="1" fontAlgn="auto" latinLnBrk="0" hangingPunct="1">
                        <a:lnSpc>
                          <a:spcPct val="107000"/>
                        </a:lnSpc>
                        <a:spcBef>
                          <a:spcPts val="0"/>
                        </a:spcBef>
                        <a:spcAft>
                          <a:spcPts val="0"/>
                        </a:spcAft>
                        <a:buClrTx/>
                        <a:buSzTx/>
                        <a:buFontTx/>
                        <a:buNone/>
                        <a:tabLst/>
                        <a:defRPr/>
                      </a:pPr>
                      <a:r>
                        <a:rPr lang="en-US" sz="1200" dirty="0">
                          <a:effectLst/>
                          <a:latin typeface="Times New Roman" panose="02020603050405020304" pitchFamily="18" charset="0"/>
                          <a:ea typeface="Times New Roman"/>
                          <a:cs typeface="Times New Roman" panose="02020603050405020304" pitchFamily="18" charset="0"/>
                        </a:rPr>
                        <a:t>Thermal Stress-strain Equation</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5103" marR="551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Oral Presentation, debate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5103" marR="551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Viva, Quiz</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5103" marR="551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CLO2</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5103" marR="551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389720">
                <a:tc>
                  <a:txBody>
                    <a:bodyPr/>
                    <a:lstStyle/>
                    <a:p>
                      <a:pPr marL="0" marR="0" algn="ctr">
                        <a:lnSpc>
                          <a:spcPct val="107000"/>
                        </a:lnSpc>
                        <a:spcBef>
                          <a:spcPts val="0"/>
                        </a:spcBef>
                        <a:spcAft>
                          <a:spcPts val="0"/>
                        </a:spcAft>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10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5103" marR="551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just" defTabSz="914400" rtl="0" eaLnBrk="1" fontAlgn="auto" latinLnBrk="0" hangingPunct="1">
                        <a:lnSpc>
                          <a:spcPct val="107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Expression for bending Stress</a:t>
                      </a:r>
                    </a:p>
                    <a:p>
                      <a:pPr marL="0" marR="0" algn="just">
                        <a:lnSpc>
                          <a:spcPct val="107000"/>
                        </a:lnSpc>
                        <a:spcBef>
                          <a:spcPts val="0"/>
                        </a:spcBef>
                        <a:spcAft>
                          <a:spcPts val="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5103" marR="551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Video lecture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5103" marR="551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Project, Field visit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5103" marR="551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CLO3</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5103" marR="551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bl>
          </a:graphicData>
        </a:graphic>
      </p:graphicFrame>
      <p:sp>
        <p:nvSpPr>
          <p:cNvPr id="3" name="Rectangle 1"/>
          <p:cNvSpPr>
            <a:spLocks noChangeArrowheads="1"/>
          </p:cNvSpPr>
          <p:nvPr/>
        </p:nvSpPr>
        <p:spPr bwMode="auto">
          <a:xfrm>
            <a:off x="768904" y="-76195"/>
            <a:ext cx="10584927" cy="400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29" tIns="45715" rIns="91429" bIns="45715" numCol="1" anchor="ctr" anchorCtr="0" compatLnSpc="1">
            <a:prstTxWarp prst="textNoShape">
              <a:avLst/>
            </a:prstTxWarp>
            <a:spAutoFit/>
          </a:bodyPr>
          <a:lstStyle/>
          <a:p>
            <a:pPr algn="just" eaLnBrk="0" fontAlgn="base" hangingPunct="0">
              <a:spcBef>
                <a:spcPct val="0"/>
              </a:spcBef>
              <a:spcAft>
                <a:spcPct val="0"/>
              </a:spcAft>
            </a:pP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Course plan specifying content, CLOs, teaching learning and assessment strategy mapped with CLOs</a:t>
            </a:r>
            <a:endParaRPr lang="en-US" sz="2000" dirty="0">
              <a:solidFill>
                <a:srgbClr val="000000"/>
              </a:solidFill>
              <a:latin typeface="Arial" panose="020B0604020202020204" pitchFamily="34" charset="0"/>
            </a:endParaRPr>
          </a:p>
        </p:txBody>
      </p:sp>
      <p:sp>
        <p:nvSpPr>
          <p:cNvPr id="4" name="Slide Number Placeholder 3"/>
          <p:cNvSpPr>
            <a:spLocks noGrp="1"/>
          </p:cNvSpPr>
          <p:nvPr>
            <p:ph type="sldNum" sz="quarter" idx="12"/>
          </p:nvPr>
        </p:nvSpPr>
        <p:spPr>
          <a:xfrm>
            <a:off x="9869470" y="6355080"/>
            <a:ext cx="670385" cy="502920"/>
          </a:xfrm>
        </p:spPr>
        <p:txBody>
          <a:bodyPr/>
          <a:lstStyle/>
          <a:p>
            <a:fld id="{34216374-E7D6-4C74-ADA3-2C9987A1DEB2}" type="slidenum">
              <a:rPr lang="en-US" smtClean="0"/>
              <a:pPr/>
              <a:t>6</a:t>
            </a:fld>
            <a:endParaRPr lang="en-US"/>
          </a:p>
        </p:txBody>
      </p:sp>
    </p:spTree>
    <p:extLst>
      <p:ext uri="{BB962C8B-B14F-4D97-AF65-F5344CB8AC3E}">
        <p14:creationId xmlns:p14="http://schemas.microsoft.com/office/powerpoint/2010/main" val="363719201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4052047" y="2933828"/>
            <a:ext cx="4338918" cy="17235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9" tIns="45715" rIns="91429" bIns="45715" numCol="1" anchor="ctr" anchorCtr="0" compatLnSpc="1">
            <a:prstTxWarp prst="textNoShape">
              <a:avLst/>
            </a:prstTxWarp>
            <a:spAutoFit/>
          </a:bodyPr>
          <a:lstStyle/>
          <a:p>
            <a:pPr algn="ctr" eaLnBrk="0" fontAlgn="base" hangingPunct="0">
              <a:spcBef>
                <a:spcPct val="0"/>
              </a:spcBef>
              <a:spcAft>
                <a:spcPct val="0"/>
              </a:spcAft>
            </a:pPr>
            <a:r>
              <a:rPr lang="en-US" sz="6000" b="1" dirty="0">
                <a:solidFill>
                  <a:srgbClr val="000000"/>
                </a:solidFill>
                <a:latin typeface="Times New Roman" pitchFamily="18" charset="0"/>
                <a:ea typeface="Times New Roman" pitchFamily="18" charset="0"/>
                <a:cs typeface="Times New Roman" pitchFamily="18" charset="0"/>
              </a:rPr>
              <a:t>Week 8</a:t>
            </a:r>
          </a:p>
          <a:p>
            <a:pPr algn="ctr" eaLnBrk="0" fontAlgn="base" hangingPunct="0">
              <a:spcBef>
                <a:spcPct val="0"/>
              </a:spcBef>
              <a:spcAft>
                <a:spcPct val="0"/>
              </a:spcAft>
            </a:pPr>
            <a:r>
              <a:rPr lang="en-US" sz="2800" b="1" dirty="0">
                <a:solidFill>
                  <a:srgbClr val="000000"/>
                </a:solidFill>
                <a:latin typeface="Times New Roman" pitchFamily="18" charset="0"/>
                <a:cs typeface="Times New Roman" pitchFamily="18" charset="0"/>
              </a:rPr>
              <a:t>Pages (61-73)</a:t>
            </a:r>
            <a:endParaRPr lang="en-US" sz="2800" dirty="0">
              <a:solidFill>
                <a:srgbClr val="000000"/>
              </a:solidFill>
              <a:latin typeface="Times New Roman" pitchFamily="18" charset="0"/>
              <a:cs typeface="Times New Roman" pitchFamily="18" charset="0"/>
            </a:endParaRPr>
          </a:p>
          <a:p>
            <a:pPr eaLnBrk="0" fontAlgn="base" hangingPunct="0">
              <a:spcBef>
                <a:spcPct val="0"/>
              </a:spcBef>
              <a:spcAft>
                <a:spcPct val="0"/>
              </a:spcAft>
            </a:pPr>
            <a:endParaRPr lang="en-US" dirty="0">
              <a:solidFill>
                <a:srgbClr val="000000"/>
              </a:solidFill>
              <a:latin typeface="Arial" panose="020B0604020202020204" pitchFamily="34" charset="0"/>
            </a:endParaRPr>
          </a:p>
        </p:txBody>
      </p:sp>
      <p:sp>
        <p:nvSpPr>
          <p:cNvPr id="2" name="Slide Number Placeholder 1"/>
          <p:cNvSpPr>
            <a:spLocks noGrp="1"/>
          </p:cNvSpPr>
          <p:nvPr>
            <p:ph type="sldNum" sz="quarter" idx="12"/>
          </p:nvPr>
        </p:nvSpPr>
        <p:spPr/>
        <p:txBody>
          <a:bodyPr/>
          <a:lstStyle/>
          <a:p>
            <a:fld id="{34216374-E7D6-4C74-ADA3-2C9987A1DEB2}" type="slidenum">
              <a:rPr lang="en-US" smtClean="0"/>
              <a:pPr/>
              <a:t>60</a:t>
            </a:fld>
            <a:endParaRPr lang="en-US"/>
          </a:p>
        </p:txBody>
      </p:sp>
      <p:sp>
        <p:nvSpPr>
          <p:cNvPr id="3" name="TextBox 2"/>
          <p:cNvSpPr txBox="1"/>
          <p:nvPr/>
        </p:nvSpPr>
        <p:spPr>
          <a:xfrm>
            <a:off x="2057401" y="976568"/>
            <a:ext cx="8305800" cy="1754316"/>
          </a:xfrm>
          <a:prstGeom prst="rect">
            <a:avLst/>
          </a:prstGeom>
          <a:noFill/>
        </p:spPr>
        <p:txBody>
          <a:bodyPr wrap="square" lIns="91429" tIns="45715" rIns="91429" bIns="45715" rtlCol="0">
            <a:spAutoFit/>
          </a:bodyPr>
          <a:lstStyle/>
          <a:p>
            <a:pPr algn="ctr"/>
            <a:r>
              <a:rPr lang="en-US" sz="5400" b="1" dirty="0">
                <a:solidFill>
                  <a:srgbClr val="0070C0"/>
                </a:solidFill>
                <a:latin typeface="Times New Roman" panose="02020603050405020304" pitchFamily="18" charset="0"/>
                <a:cs typeface="Times New Roman" panose="02020603050405020304" pitchFamily="18" charset="0"/>
              </a:rPr>
              <a:t>Thin Walled Pressure Vessel</a:t>
            </a:r>
          </a:p>
        </p:txBody>
      </p:sp>
    </p:spTree>
    <p:extLst>
      <p:ext uri="{BB962C8B-B14F-4D97-AF65-F5344CB8AC3E}">
        <p14:creationId xmlns:p14="http://schemas.microsoft.com/office/powerpoint/2010/main" val="224260602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2">
            <a:extLst>
              <a:ext uri="{FF2B5EF4-FFF2-40B4-BE49-F238E27FC236}">
                <a16:creationId xmlns:a16="http://schemas.microsoft.com/office/drawing/2014/main" id="{A4592F61-508B-4C04-AE81-9CD6B332BB34}"/>
              </a:ext>
            </a:extLst>
          </p:cNvPr>
          <p:cNvPicPr/>
          <p:nvPr/>
        </p:nvPicPr>
        <p:blipFill>
          <a:blip r:embed="rId2" cstate="print"/>
          <a:stretch>
            <a:fillRect/>
          </a:stretch>
        </p:blipFill>
        <p:spPr>
          <a:xfrm>
            <a:off x="2346325" y="591502"/>
            <a:ext cx="7499350" cy="5674995"/>
          </a:xfrm>
          <a:prstGeom prst="rect">
            <a:avLst/>
          </a:prstGeom>
        </p:spPr>
      </p:pic>
    </p:spTree>
    <p:extLst>
      <p:ext uri="{BB962C8B-B14F-4D97-AF65-F5344CB8AC3E}">
        <p14:creationId xmlns:p14="http://schemas.microsoft.com/office/powerpoint/2010/main" val="160914574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3">
            <a:extLst>
              <a:ext uri="{FF2B5EF4-FFF2-40B4-BE49-F238E27FC236}">
                <a16:creationId xmlns:a16="http://schemas.microsoft.com/office/drawing/2014/main" id="{66626E14-6E82-44BA-A955-E0F027B3CF13}"/>
              </a:ext>
            </a:extLst>
          </p:cNvPr>
          <p:cNvPicPr/>
          <p:nvPr/>
        </p:nvPicPr>
        <p:blipFill>
          <a:blip r:embed="rId2" cstate="print"/>
          <a:stretch>
            <a:fillRect/>
          </a:stretch>
        </p:blipFill>
        <p:spPr>
          <a:xfrm>
            <a:off x="1882588" y="1199515"/>
            <a:ext cx="8534399" cy="4458970"/>
          </a:xfrm>
          <a:prstGeom prst="rect">
            <a:avLst/>
          </a:prstGeom>
        </p:spPr>
      </p:pic>
    </p:spTree>
    <p:extLst>
      <p:ext uri="{BB962C8B-B14F-4D97-AF65-F5344CB8AC3E}">
        <p14:creationId xmlns:p14="http://schemas.microsoft.com/office/powerpoint/2010/main" val="252305855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5">
            <a:extLst>
              <a:ext uri="{FF2B5EF4-FFF2-40B4-BE49-F238E27FC236}">
                <a16:creationId xmlns:a16="http://schemas.microsoft.com/office/drawing/2014/main" id="{49A46DB8-DD91-4589-828E-31E2C5D2107B}"/>
              </a:ext>
            </a:extLst>
          </p:cNvPr>
          <p:cNvPicPr/>
          <p:nvPr/>
        </p:nvPicPr>
        <p:blipFill>
          <a:blip r:embed="rId2" cstate="print"/>
          <a:stretch>
            <a:fillRect/>
          </a:stretch>
        </p:blipFill>
        <p:spPr>
          <a:xfrm>
            <a:off x="0" y="0"/>
            <a:ext cx="12192000" cy="6858000"/>
          </a:xfrm>
          <a:prstGeom prst="rect">
            <a:avLst/>
          </a:prstGeom>
        </p:spPr>
      </p:pic>
    </p:spTree>
    <p:extLst>
      <p:ext uri="{BB962C8B-B14F-4D97-AF65-F5344CB8AC3E}">
        <p14:creationId xmlns:p14="http://schemas.microsoft.com/office/powerpoint/2010/main" val="247387762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6">
            <a:extLst>
              <a:ext uri="{FF2B5EF4-FFF2-40B4-BE49-F238E27FC236}">
                <a16:creationId xmlns:a16="http://schemas.microsoft.com/office/drawing/2014/main" id="{3BB1A249-CC66-4E08-A970-B0319617AC05}"/>
              </a:ext>
            </a:extLst>
          </p:cNvPr>
          <p:cNvPicPr/>
          <p:nvPr/>
        </p:nvPicPr>
        <p:blipFill>
          <a:blip r:embed="rId2" cstate="print"/>
          <a:stretch>
            <a:fillRect/>
          </a:stretch>
        </p:blipFill>
        <p:spPr>
          <a:xfrm>
            <a:off x="0" y="0"/>
            <a:ext cx="12192000" cy="6858000"/>
          </a:xfrm>
          <a:prstGeom prst="rect">
            <a:avLst/>
          </a:prstGeom>
        </p:spPr>
      </p:pic>
    </p:spTree>
    <p:extLst>
      <p:ext uri="{BB962C8B-B14F-4D97-AF65-F5344CB8AC3E}">
        <p14:creationId xmlns:p14="http://schemas.microsoft.com/office/powerpoint/2010/main" val="426337682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9">
            <a:extLst>
              <a:ext uri="{FF2B5EF4-FFF2-40B4-BE49-F238E27FC236}">
                <a16:creationId xmlns:a16="http://schemas.microsoft.com/office/drawing/2014/main" id="{54691745-0AF2-405E-9344-338AA52BBE01}"/>
              </a:ext>
            </a:extLst>
          </p:cNvPr>
          <p:cNvPicPr/>
          <p:nvPr/>
        </p:nvPicPr>
        <p:blipFill>
          <a:blip r:embed="rId2" cstate="print"/>
          <a:stretch>
            <a:fillRect/>
          </a:stretch>
        </p:blipFill>
        <p:spPr>
          <a:xfrm>
            <a:off x="0" y="1"/>
            <a:ext cx="12192000" cy="6795246"/>
          </a:xfrm>
          <a:prstGeom prst="rect">
            <a:avLst/>
          </a:prstGeom>
        </p:spPr>
      </p:pic>
    </p:spTree>
    <p:extLst>
      <p:ext uri="{BB962C8B-B14F-4D97-AF65-F5344CB8AC3E}">
        <p14:creationId xmlns:p14="http://schemas.microsoft.com/office/powerpoint/2010/main" val="134072843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1">
            <a:extLst>
              <a:ext uri="{FF2B5EF4-FFF2-40B4-BE49-F238E27FC236}">
                <a16:creationId xmlns:a16="http://schemas.microsoft.com/office/drawing/2014/main" id="{6585D450-1EF9-4DBD-9FA1-77927CDD2933}"/>
              </a:ext>
            </a:extLst>
          </p:cNvPr>
          <p:cNvPicPr/>
          <p:nvPr/>
        </p:nvPicPr>
        <p:blipFill>
          <a:blip r:embed="rId2" cstate="print"/>
          <a:stretch>
            <a:fillRect/>
          </a:stretch>
        </p:blipFill>
        <p:spPr>
          <a:xfrm>
            <a:off x="0" y="0"/>
            <a:ext cx="12192000" cy="6858000"/>
          </a:xfrm>
          <a:prstGeom prst="rect">
            <a:avLst/>
          </a:prstGeom>
        </p:spPr>
      </p:pic>
    </p:spTree>
    <p:extLst>
      <p:ext uri="{BB962C8B-B14F-4D97-AF65-F5344CB8AC3E}">
        <p14:creationId xmlns:p14="http://schemas.microsoft.com/office/powerpoint/2010/main" val="385738787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2">
            <a:extLst>
              <a:ext uri="{FF2B5EF4-FFF2-40B4-BE49-F238E27FC236}">
                <a16:creationId xmlns:a16="http://schemas.microsoft.com/office/drawing/2014/main" id="{C855B3E9-7BEF-4251-A81E-59DC4E8E12E8}"/>
              </a:ext>
            </a:extLst>
          </p:cNvPr>
          <p:cNvPicPr/>
          <p:nvPr/>
        </p:nvPicPr>
        <p:blipFill>
          <a:blip r:embed="rId2" cstate="print"/>
          <a:stretch>
            <a:fillRect/>
          </a:stretch>
        </p:blipFill>
        <p:spPr>
          <a:xfrm>
            <a:off x="0" y="0"/>
            <a:ext cx="12192000" cy="6858000"/>
          </a:xfrm>
          <a:prstGeom prst="rect">
            <a:avLst/>
          </a:prstGeom>
        </p:spPr>
      </p:pic>
    </p:spTree>
    <p:extLst>
      <p:ext uri="{BB962C8B-B14F-4D97-AF65-F5344CB8AC3E}">
        <p14:creationId xmlns:p14="http://schemas.microsoft.com/office/powerpoint/2010/main" val="60467920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5">
            <a:extLst>
              <a:ext uri="{FF2B5EF4-FFF2-40B4-BE49-F238E27FC236}">
                <a16:creationId xmlns:a16="http://schemas.microsoft.com/office/drawing/2014/main" id="{840EF023-0BBD-4ED5-98D9-B5C9F73F2CCC}"/>
              </a:ext>
            </a:extLst>
          </p:cNvPr>
          <p:cNvPicPr/>
          <p:nvPr/>
        </p:nvPicPr>
        <p:blipFill>
          <a:blip r:embed="rId2" cstate="print"/>
          <a:stretch>
            <a:fillRect/>
          </a:stretch>
        </p:blipFill>
        <p:spPr>
          <a:xfrm>
            <a:off x="0" y="0"/>
            <a:ext cx="12192000" cy="6858000"/>
          </a:xfrm>
          <a:prstGeom prst="rect">
            <a:avLst/>
          </a:prstGeom>
        </p:spPr>
      </p:pic>
    </p:spTree>
    <p:extLst>
      <p:ext uri="{BB962C8B-B14F-4D97-AF65-F5344CB8AC3E}">
        <p14:creationId xmlns:p14="http://schemas.microsoft.com/office/powerpoint/2010/main" val="141670757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7">
            <a:extLst>
              <a:ext uri="{FF2B5EF4-FFF2-40B4-BE49-F238E27FC236}">
                <a16:creationId xmlns:a16="http://schemas.microsoft.com/office/drawing/2014/main" id="{B31CB00D-6C73-44A2-8128-7BC3B7F9C939}"/>
              </a:ext>
            </a:extLst>
          </p:cNvPr>
          <p:cNvPicPr/>
          <p:nvPr/>
        </p:nvPicPr>
        <p:blipFill>
          <a:blip r:embed="rId2" cstate="print"/>
          <a:stretch>
            <a:fillRect/>
          </a:stretch>
        </p:blipFill>
        <p:spPr>
          <a:xfrm>
            <a:off x="0" y="0"/>
            <a:ext cx="12192000" cy="6858000"/>
          </a:xfrm>
          <a:prstGeom prst="rect">
            <a:avLst/>
          </a:prstGeom>
        </p:spPr>
      </p:pic>
    </p:spTree>
    <p:extLst>
      <p:ext uri="{BB962C8B-B14F-4D97-AF65-F5344CB8AC3E}">
        <p14:creationId xmlns:p14="http://schemas.microsoft.com/office/powerpoint/2010/main" val="25577075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763022532"/>
              </p:ext>
            </p:extLst>
          </p:nvPr>
        </p:nvGraphicFramePr>
        <p:xfrm>
          <a:off x="208137" y="990600"/>
          <a:ext cx="11821061" cy="5201472"/>
        </p:xfrm>
        <a:graphic>
          <a:graphicData uri="http://schemas.openxmlformats.org/drawingml/2006/table">
            <a:tbl>
              <a:tblPr firstRow="1" firstCol="1" bandRow="1"/>
              <a:tblGrid>
                <a:gridCol w="680796">
                  <a:extLst>
                    <a:ext uri="{9D8B030D-6E8A-4147-A177-3AD203B41FA5}">
                      <a16:colId xmlns:a16="http://schemas.microsoft.com/office/drawing/2014/main" val="20000"/>
                    </a:ext>
                  </a:extLst>
                </a:gridCol>
                <a:gridCol w="5179955">
                  <a:extLst>
                    <a:ext uri="{9D8B030D-6E8A-4147-A177-3AD203B41FA5}">
                      <a16:colId xmlns:a16="http://schemas.microsoft.com/office/drawing/2014/main" val="20001"/>
                    </a:ext>
                  </a:extLst>
                </a:gridCol>
                <a:gridCol w="2219982">
                  <a:extLst>
                    <a:ext uri="{9D8B030D-6E8A-4147-A177-3AD203B41FA5}">
                      <a16:colId xmlns:a16="http://schemas.microsoft.com/office/drawing/2014/main" val="20002"/>
                    </a:ext>
                  </a:extLst>
                </a:gridCol>
                <a:gridCol w="2145985">
                  <a:extLst>
                    <a:ext uri="{9D8B030D-6E8A-4147-A177-3AD203B41FA5}">
                      <a16:colId xmlns:a16="http://schemas.microsoft.com/office/drawing/2014/main" val="20003"/>
                    </a:ext>
                  </a:extLst>
                </a:gridCol>
                <a:gridCol w="1594343">
                  <a:extLst>
                    <a:ext uri="{9D8B030D-6E8A-4147-A177-3AD203B41FA5}">
                      <a16:colId xmlns:a16="http://schemas.microsoft.com/office/drawing/2014/main" val="20004"/>
                    </a:ext>
                  </a:extLst>
                </a:gridCol>
              </a:tblGrid>
              <a:tr h="587079">
                <a:tc>
                  <a:txBody>
                    <a:bodyPr/>
                    <a:lstStyle/>
                    <a:p>
                      <a:pPr marL="0" marR="0" algn="ctr">
                        <a:lnSpc>
                          <a:spcPct val="107000"/>
                        </a:lnSpc>
                        <a:spcBef>
                          <a:spcPts val="0"/>
                        </a:spcBef>
                        <a:spcAft>
                          <a:spcPts val="0"/>
                        </a:spcAft>
                      </a:pP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Week</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5103" marR="551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Topic</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5103" marR="551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Teaching-Learning Strategy</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5103" marR="551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Assessment Strategy</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5103" marR="551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Corresponding CLOs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5103" marR="551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587079">
                <a:tc>
                  <a:txBody>
                    <a:bodyPr/>
                    <a:lstStyle/>
                    <a:p>
                      <a:pPr marL="0" marR="0" algn="ctr">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11</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5103" marR="551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just" defTabSz="914400" rtl="0" eaLnBrk="1" fontAlgn="auto" latinLnBrk="0" hangingPunct="1">
                        <a:lnSpc>
                          <a:spcPct val="107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Bending stress related problem</a:t>
                      </a:r>
                    </a:p>
                    <a:p>
                      <a:pPr marL="0" marR="0" algn="just">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5103" marR="551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Lecture, Oral Presentation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5103" marR="551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Quiz, Written Exam</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5103" marR="551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CLO3</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5103" marR="551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811524">
                <a:tc>
                  <a:txBody>
                    <a:bodyPr/>
                    <a:lstStyle/>
                    <a:p>
                      <a:pPr marL="0" marR="0" algn="ctr">
                        <a:lnSpc>
                          <a:spcPct val="107000"/>
                        </a:lnSpc>
                        <a:spcBef>
                          <a:spcPts val="0"/>
                        </a:spcBef>
                        <a:spcAft>
                          <a:spcPts val="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12</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55103" marR="551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Torsion</a:t>
                      </a:r>
                    </a:p>
                    <a:p>
                      <a:pPr marL="0" marR="0">
                        <a:spcBef>
                          <a:spcPts val="0"/>
                        </a:spcBef>
                        <a:spcAft>
                          <a:spcPts val="0"/>
                        </a:spcAft>
                      </a:pPr>
                      <a:endParaRPr lang="en-US" sz="1800" dirty="0">
                        <a:effectLst/>
                        <a:latin typeface="Times New Roman"/>
                        <a:ea typeface="Times New Roman"/>
                      </a:endParaRPr>
                    </a:p>
                  </a:txBody>
                  <a:tcPr marL="55103" marR="551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Lecture, discussion,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5103" marR="551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Assignment, Written, Quiz</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5103" marR="551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CLO3</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5103" marR="551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587079">
                <a:tc>
                  <a:txBody>
                    <a:bodyPr/>
                    <a:lstStyle/>
                    <a:p>
                      <a:pPr marL="0" marR="0" algn="ctr">
                        <a:lnSpc>
                          <a:spcPct val="107000"/>
                        </a:lnSpc>
                        <a:spcBef>
                          <a:spcPts val="0"/>
                        </a:spcBef>
                        <a:spcAft>
                          <a:spcPts val="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13</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55103" marR="551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just" defTabSz="914400" rtl="0" eaLnBrk="1" fontAlgn="auto" latinLnBrk="0" hangingPunct="1">
                        <a:lnSpc>
                          <a:spcPct val="107000"/>
                        </a:lnSpc>
                        <a:spcBef>
                          <a:spcPts val="0"/>
                        </a:spcBef>
                        <a:spcAft>
                          <a:spcPts val="0"/>
                        </a:spcAft>
                        <a:buClrTx/>
                        <a:buSzTx/>
                        <a:buFontTx/>
                        <a:buNone/>
                        <a:tabLst/>
                        <a:defRPr/>
                      </a:pPr>
                      <a:r>
                        <a:rPr lang="en-US" sz="1800" b="0" i="0" u="none" strike="noStrike" kern="1200" dirty="0">
                          <a:solidFill>
                            <a:schemeClr val="tx1"/>
                          </a:solidFill>
                          <a:effectLst/>
                          <a:latin typeface="+mn-lt"/>
                          <a:ea typeface="+mn-ea"/>
                          <a:cs typeface="+mn-cs"/>
                        </a:rPr>
                        <a:t>Torsion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5103" marR="551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Discussion, Video Presentation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5103" marR="551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Report writing, Demonstration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5103" marR="551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CLO 3</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5103" marR="551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587079">
                <a:tc>
                  <a:txBody>
                    <a:bodyPr/>
                    <a:lstStyle/>
                    <a:p>
                      <a:pPr marL="0" marR="0" algn="ctr">
                        <a:lnSpc>
                          <a:spcPct val="107000"/>
                        </a:lnSpc>
                        <a:spcBef>
                          <a:spcPts val="0"/>
                        </a:spcBef>
                        <a:spcAft>
                          <a:spcPts val="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14</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55103" marR="551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just" defTabSz="914400" rtl="0" eaLnBrk="1" fontAlgn="auto" latinLnBrk="0" hangingPunct="1">
                        <a:lnSpc>
                          <a:spcPct val="107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Mohr Circle construction Principle</a:t>
                      </a:r>
                    </a:p>
                    <a:p>
                      <a:pPr marL="0" marR="0" algn="just">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5103" marR="551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Case-based Learning, Demonstration</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55103" marR="551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Viva, Quiz</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5103" marR="551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CLO3</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5103" marR="551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587079">
                <a:tc>
                  <a:txBody>
                    <a:bodyPr/>
                    <a:lstStyle/>
                    <a:p>
                      <a:pPr marL="0" marR="0" algn="ctr">
                        <a:lnSpc>
                          <a:spcPct val="107000"/>
                        </a:lnSpc>
                        <a:spcBef>
                          <a:spcPts val="0"/>
                        </a:spcBef>
                        <a:spcAft>
                          <a:spcPts val="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15</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55103" marR="551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just" defTabSz="914400" rtl="0" eaLnBrk="1" fontAlgn="auto" latinLnBrk="0" hangingPunct="1">
                        <a:lnSpc>
                          <a:spcPct val="107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Mohr Circle Related Problem</a:t>
                      </a:r>
                    </a:p>
                    <a:p>
                      <a:pPr marL="0" marR="0" algn="just">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5103" marR="551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Lecture, discussion, group work</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5103" marR="551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Project, Field visit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5103" marR="551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CLO4</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5103" marR="551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587079">
                <a:tc>
                  <a:txBody>
                    <a:bodyPr/>
                    <a:lstStyle/>
                    <a:p>
                      <a:pPr marL="0" marR="0" algn="ctr">
                        <a:lnSpc>
                          <a:spcPct val="107000"/>
                        </a:lnSpc>
                        <a:spcBef>
                          <a:spcPts val="0"/>
                        </a:spcBef>
                        <a:spcAft>
                          <a:spcPts val="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16</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55103" marR="551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just" defTabSz="914400" rtl="0" eaLnBrk="1" fontAlgn="auto" latinLnBrk="0" hangingPunct="1">
                        <a:lnSpc>
                          <a:spcPct val="107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Mohr Circle Related Problem</a:t>
                      </a:r>
                    </a:p>
                    <a:p>
                      <a:pPr marL="0" marR="0" algn="just">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5103" marR="551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Oral Presentation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5103" marR="551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Quiz, Written Exam</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5103" marR="551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CLO4</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5103" marR="551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587079">
                <a:tc>
                  <a:txBody>
                    <a:bodyPr/>
                    <a:lstStyle/>
                    <a:p>
                      <a:pPr marL="0" marR="0" algn="ctr">
                        <a:lnSpc>
                          <a:spcPct val="107000"/>
                        </a:lnSpc>
                        <a:spcBef>
                          <a:spcPts val="0"/>
                        </a:spcBef>
                        <a:spcAft>
                          <a:spcPts val="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17</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55103" marR="551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Practice and Exercise, Practice and Exercise, Practice and Exercise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5103" marR="551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Group Discussion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5103" marR="551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Assignment, Written, Quiz</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5103" marR="551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CLO3,</a:t>
                      </a:r>
                      <a:r>
                        <a:rPr lang="en-US" sz="1800" baseline="0" dirty="0">
                          <a:effectLst/>
                          <a:latin typeface="Times New Roman" panose="02020603050405020304" pitchFamily="18" charset="0"/>
                          <a:ea typeface="Calibri" panose="020F0502020204030204" pitchFamily="34" charset="0"/>
                          <a:cs typeface="Times New Roman" panose="02020603050405020304" pitchFamily="18" charset="0"/>
                        </a:rPr>
                        <a:t> CLO4</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5103" marR="551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
        <p:nvSpPr>
          <p:cNvPr id="3" name="Rectangle 1"/>
          <p:cNvSpPr>
            <a:spLocks noChangeArrowheads="1"/>
          </p:cNvSpPr>
          <p:nvPr/>
        </p:nvSpPr>
        <p:spPr bwMode="auto">
          <a:xfrm>
            <a:off x="826231" y="268399"/>
            <a:ext cx="10584927" cy="400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29" tIns="45715" rIns="91429" bIns="45715" numCol="1" anchor="ctr" anchorCtr="0" compatLnSpc="1">
            <a:prstTxWarp prst="textNoShape">
              <a:avLst/>
            </a:prstTxWarp>
            <a:spAutoFit/>
          </a:bodyPr>
          <a:lstStyle/>
          <a:p>
            <a:pPr algn="just" eaLnBrk="0" fontAlgn="base" hangingPunct="0">
              <a:spcBef>
                <a:spcPct val="0"/>
              </a:spcBef>
              <a:spcAft>
                <a:spcPct val="0"/>
              </a:spcAft>
            </a:pP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Course plan specifying content, CLOs, teaching learning and assessment strategy mapped with CLOs</a:t>
            </a:r>
            <a:endParaRPr lang="en-US" sz="2000" dirty="0">
              <a:solidFill>
                <a:srgbClr val="000000"/>
              </a:solidFill>
              <a:latin typeface="Arial" panose="020B0604020202020204" pitchFamily="34" charset="0"/>
            </a:endParaRPr>
          </a:p>
        </p:txBody>
      </p:sp>
      <p:sp>
        <p:nvSpPr>
          <p:cNvPr id="4" name="Slide Number Placeholder 3"/>
          <p:cNvSpPr>
            <a:spLocks noGrp="1"/>
          </p:cNvSpPr>
          <p:nvPr>
            <p:ph type="sldNum" sz="quarter" idx="12"/>
          </p:nvPr>
        </p:nvSpPr>
        <p:spPr>
          <a:xfrm>
            <a:off x="11074575" y="6172200"/>
            <a:ext cx="670385" cy="502920"/>
          </a:xfrm>
        </p:spPr>
        <p:txBody>
          <a:bodyPr/>
          <a:lstStyle/>
          <a:p>
            <a:fld id="{34216374-E7D6-4C74-ADA3-2C9987A1DEB2}" type="slidenum">
              <a:rPr lang="en-US" smtClean="0"/>
              <a:pPr/>
              <a:t>7</a:t>
            </a:fld>
            <a:endParaRPr lang="en-US"/>
          </a:p>
        </p:txBody>
      </p:sp>
    </p:spTree>
    <p:extLst>
      <p:ext uri="{BB962C8B-B14F-4D97-AF65-F5344CB8AC3E}">
        <p14:creationId xmlns:p14="http://schemas.microsoft.com/office/powerpoint/2010/main" val="304656545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9">
            <a:extLst>
              <a:ext uri="{FF2B5EF4-FFF2-40B4-BE49-F238E27FC236}">
                <a16:creationId xmlns:a16="http://schemas.microsoft.com/office/drawing/2014/main" id="{26079E4A-6887-450B-8BCA-71B95AA82E05}"/>
              </a:ext>
            </a:extLst>
          </p:cNvPr>
          <p:cNvPicPr/>
          <p:nvPr/>
        </p:nvPicPr>
        <p:blipFill>
          <a:blip r:embed="rId2" cstate="print"/>
          <a:stretch>
            <a:fillRect/>
          </a:stretch>
        </p:blipFill>
        <p:spPr>
          <a:xfrm>
            <a:off x="0" y="0"/>
            <a:ext cx="12192000" cy="6858000"/>
          </a:xfrm>
          <a:prstGeom prst="rect">
            <a:avLst/>
          </a:prstGeom>
        </p:spPr>
      </p:pic>
    </p:spTree>
    <p:extLst>
      <p:ext uri="{BB962C8B-B14F-4D97-AF65-F5344CB8AC3E}">
        <p14:creationId xmlns:p14="http://schemas.microsoft.com/office/powerpoint/2010/main" val="240959882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9">
            <a:extLst>
              <a:ext uri="{FF2B5EF4-FFF2-40B4-BE49-F238E27FC236}">
                <a16:creationId xmlns:a16="http://schemas.microsoft.com/office/drawing/2014/main" id="{6C8BD14C-CB64-4AF5-B4D7-415FA5531263}"/>
              </a:ext>
            </a:extLst>
          </p:cNvPr>
          <p:cNvPicPr/>
          <p:nvPr/>
        </p:nvPicPr>
        <p:blipFill>
          <a:blip r:embed="rId2" cstate="print"/>
          <a:stretch>
            <a:fillRect/>
          </a:stretch>
        </p:blipFill>
        <p:spPr>
          <a:xfrm>
            <a:off x="2599690" y="996950"/>
            <a:ext cx="6992620" cy="4864100"/>
          </a:xfrm>
          <a:prstGeom prst="rect">
            <a:avLst/>
          </a:prstGeom>
        </p:spPr>
      </p:pic>
    </p:spTree>
    <p:extLst>
      <p:ext uri="{BB962C8B-B14F-4D97-AF65-F5344CB8AC3E}">
        <p14:creationId xmlns:p14="http://schemas.microsoft.com/office/powerpoint/2010/main" val="243077529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0">
            <a:extLst>
              <a:ext uri="{FF2B5EF4-FFF2-40B4-BE49-F238E27FC236}">
                <a16:creationId xmlns:a16="http://schemas.microsoft.com/office/drawing/2014/main" id="{B372300E-5152-4B7F-8C3B-C06B8FDF8B9A}"/>
              </a:ext>
            </a:extLst>
          </p:cNvPr>
          <p:cNvPicPr/>
          <p:nvPr/>
        </p:nvPicPr>
        <p:blipFill>
          <a:blip r:embed="rId2" cstate="print"/>
          <a:stretch>
            <a:fillRect/>
          </a:stretch>
        </p:blipFill>
        <p:spPr>
          <a:xfrm>
            <a:off x="2606040" y="1155065"/>
            <a:ext cx="6979920" cy="4547870"/>
          </a:xfrm>
          <a:prstGeom prst="rect">
            <a:avLst/>
          </a:prstGeom>
        </p:spPr>
      </p:pic>
    </p:spTree>
    <p:extLst>
      <p:ext uri="{BB962C8B-B14F-4D97-AF65-F5344CB8AC3E}">
        <p14:creationId xmlns:p14="http://schemas.microsoft.com/office/powerpoint/2010/main" val="239809542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3">
            <a:extLst>
              <a:ext uri="{FF2B5EF4-FFF2-40B4-BE49-F238E27FC236}">
                <a16:creationId xmlns:a16="http://schemas.microsoft.com/office/drawing/2014/main" id="{93F97C67-F8EF-4E71-B044-C9B67D78DF20}"/>
              </a:ext>
            </a:extLst>
          </p:cNvPr>
          <p:cNvPicPr/>
          <p:nvPr/>
        </p:nvPicPr>
        <p:blipFill>
          <a:blip r:embed="rId2" cstate="print"/>
          <a:stretch>
            <a:fillRect/>
          </a:stretch>
        </p:blipFill>
        <p:spPr>
          <a:xfrm>
            <a:off x="2593340" y="946150"/>
            <a:ext cx="7005320" cy="4965700"/>
          </a:xfrm>
          <a:prstGeom prst="rect">
            <a:avLst/>
          </a:prstGeom>
        </p:spPr>
      </p:pic>
    </p:spTree>
    <p:extLst>
      <p:ext uri="{BB962C8B-B14F-4D97-AF65-F5344CB8AC3E}">
        <p14:creationId xmlns:p14="http://schemas.microsoft.com/office/powerpoint/2010/main" val="349592081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4052046" y="2998721"/>
            <a:ext cx="4558553" cy="17235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9" tIns="45715" rIns="91429" bIns="45715" numCol="1" anchor="ctr" anchorCtr="0" compatLnSpc="1">
            <a:prstTxWarp prst="textNoShape">
              <a:avLst/>
            </a:prstTxWarp>
            <a:spAutoFit/>
          </a:bodyPr>
          <a:lstStyle/>
          <a:p>
            <a:pPr algn="ctr" eaLnBrk="0" fontAlgn="base" hangingPunct="0">
              <a:spcBef>
                <a:spcPct val="0"/>
              </a:spcBef>
              <a:spcAft>
                <a:spcPct val="0"/>
              </a:spcAft>
            </a:pPr>
            <a:r>
              <a:rPr lang="en-US" sz="6000" b="1" dirty="0">
                <a:solidFill>
                  <a:srgbClr val="000000"/>
                </a:solidFill>
                <a:latin typeface="Times New Roman" pitchFamily="18" charset="0"/>
                <a:ea typeface="Times New Roman" pitchFamily="18" charset="0"/>
                <a:cs typeface="Times New Roman" pitchFamily="18" charset="0"/>
              </a:rPr>
              <a:t>Week 9</a:t>
            </a:r>
          </a:p>
          <a:p>
            <a:pPr algn="ctr" eaLnBrk="0" fontAlgn="base" hangingPunct="0">
              <a:spcBef>
                <a:spcPct val="0"/>
              </a:spcBef>
              <a:spcAft>
                <a:spcPct val="0"/>
              </a:spcAft>
            </a:pPr>
            <a:r>
              <a:rPr lang="en-US" sz="2800" b="1" dirty="0">
                <a:solidFill>
                  <a:srgbClr val="000000"/>
                </a:solidFill>
                <a:latin typeface="Times New Roman" pitchFamily="18" charset="0"/>
                <a:cs typeface="Times New Roman" pitchFamily="18" charset="0"/>
              </a:rPr>
              <a:t>Pages (75-80)</a:t>
            </a:r>
            <a:endParaRPr lang="en-US" sz="2800" dirty="0">
              <a:solidFill>
                <a:srgbClr val="000000"/>
              </a:solidFill>
              <a:latin typeface="Times New Roman" pitchFamily="18" charset="0"/>
              <a:cs typeface="Times New Roman" pitchFamily="18" charset="0"/>
            </a:endParaRPr>
          </a:p>
          <a:p>
            <a:pPr eaLnBrk="0" fontAlgn="base" hangingPunct="0">
              <a:spcBef>
                <a:spcPct val="0"/>
              </a:spcBef>
              <a:spcAft>
                <a:spcPct val="0"/>
              </a:spcAft>
            </a:pPr>
            <a:endParaRPr lang="en-US" dirty="0">
              <a:solidFill>
                <a:srgbClr val="000000"/>
              </a:solidFill>
              <a:latin typeface="Arial" panose="020B0604020202020204" pitchFamily="34" charset="0"/>
            </a:endParaRPr>
          </a:p>
        </p:txBody>
      </p:sp>
      <p:sp>
        <p:nvSpPr>
          <p:cNvPr id="2" name="Slide Number Placeholder 1"/>
          <p:cNvSpPr>
            <a:spLocks noGrp="1"/>
          </p:cNvSpPr>
          <p:nvPr>
            <p:ph type="sldNum" sz="quarter" idx="12"/>
          </p:nvPr>
        </p:nvSpPr>
        <p:spPr/>
        <p:txBody>
          <a:bodyPr/>
          <a:lstStyle/>
          <a:p>
            <a:fld id="{34216374-E7D6-4C74-ADA3-2C9987A1DEB2}" type="slidenum">
              <a:rPr lang="en-US" smtClean="0"/>
              <a:pPr/>
              <a:t>74</a:t>
            </a:fld>
            <a:endParaRPr lang="en-US"/>
          </a:p>
        </p:txBody>
      </p:sp>
      <p:sp>
        <p:nvSpPr>
          <p:cNvPr id="3" name="TextBox 2"/>
          <p:cNvSpPr txBox="1"/>
          <p:nvPr/>
        </p:nvSpPr>
        <p:spPr>
          <a:xfrm>
            <a:off x="2057401" y="976568"/>
            <a:ext cx="8305800" cy="923320"/>
          </a:xfrm>
          <a:prstGeom prst="rect">
            <a:avLst/>
          </a:prstGeom>
          <a:noFill/>
        </p:spPr>
        <p:txBody>
          <a:bodyPr wrap="square" lIns="91429" tIns="45715" rIns="91429" bIns="45715" rtlCol="0">
            <a:spAutoFit/>
          </a:bodyPr>
          <a:lstStyle/>
          <a:p>
            <a:pPr algn="ctr"/>
            <a:r>
              <a:rPr lang="en-US" sz="5400" b="1" dirty="0">
                <a:solidFill>
                  <a:srgbClr val="0070C0"/>
                </a:solidFill>
                <a:latin typeface="Times New Roman" panose="02020603050405020304" pitchFamily="18" charset="0"/>
                <a:cs typeface="Times New Roman" panose="02020603050405020304" pitchFamily="18" charset="0"/>
              </a:rPr>
              <a:t>Thermal Stress-Strain</a:t>
            </a:r>
          </a:p>
        </p:txBody>
      </p:sp>
    </p:spTree>
    <p:extLst>
      <p:ext uri="{BB962C8B-B14F-4D97-AF65-F5344CB8AC3E}">
        <p14:creationId xmlns:p14="http://schemas.microsoft.com/office/powerpoint/2010/main" val="162849419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2">
            <a:extLst>
              <a:ext uri="{FF2B5EF4-FFF2-40B4-BE49-F238E27FC236}">
                <a16:creationId xmlns:a16="http://schemas.microsoft.com/office/drawing/2014/main" id="{EF4E68CB-AC1C-4DB1-AAA5-0300F43BFE0D}"/>
              </a:ext>
            </a:extLst>
          </p:cNvPr>
          <p:cNvPicPr/>
          <p:nvPr/>
        </p:nvPicPr>
        <p:blipFill>
          <a:blip r:embed="rId2" cstate="print"/>
          <a:stretch>
            <a:fillRect/>
          </a:stretch>
        </p:blipFill>
        <p:spPr>
          <a:xfrm>
            <a:off x="0" y="0"/>
            <a:ext cx="12192000" cy="6858000"/>
          </a:xfrm>
          <a:prstGeom prst="rect">
            <a:avLst/>
          </a:prstGeom>
        </p:spPr>
      </p:pic>
    </p:spTree>
    <p:extLst>
      <p:ext uri="{BB962C8B-B14F-4D97-AF65-F5344CB8AC3E}">
        <p14:creationId xmlns:p14="http://schemas.microsoft.com/office/powerpoint/2010/main" val="304461410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3">
            <a:extLst>
              <a:ext uri="{FF2B5EF4-FFF2-40B4-BE49-F238E27FC236}">
                <a16:creationId xmlns:a16="http://schemas.microsoft.com/office/drawing/2014/main" id="{4E1052CA-A8DA-4264-B22A-79484BBD7A79}"/>
              </a:ext>
            </a:extLst>
          </p:cNvPr>
          <p:cNvPicPr/>
          <p:nvPr/>
        </p:nvPicPr>
        <p:blipFill>
          <a:blip r:embed="rId2" cstate="print"/>
          <a:stretch>
            <a:fillRect/>
          </a:stretch>
        </p:blipFill>
        <p:spPr>
          <a:xfrm>
            <a:off x="2044700" y="393700"/>
            <a:ext cx="8102600" cy="6070600"/>
          </a:xfrm>
          <a:prstGeom prst="rect">
            <a:avLst/>
          </a:prstGeom>
        </p:spPr>
      </p:pic>
    </p:spTree>
    <p:extLst>
      <p:ext uri="{BB962C8B-B14F-4D97-AF65-F5344CB8AC3E}">
        <p14:creationId xmlns:p14="http://schemas.microsoft.com/office/powerpoint/2010/main" val="203768482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4">
            <a:extLst>
              <a:ext uri="{FF2B5EF4-FFF2-40B4-BE49-F238E27FC236}">
                <a16:creationId xmlns:a16="http://schemas.microsoft.com/office/drawing/2014/main" id="{C292424C-8A3B-4103-A88C-3DFC048082B1}"/>
              </a:ext>
            </a:extLst>
          </p:cNvPr>
          <p:cNvPicPr/>
          <p:nvPr/>
        </p:nvPicPr>
        <p:blipFill>
          <a:blip r:embed="rId2" cstate="print"/>
          <a:stretch>
            <a:fillRect/>
          </a:stretch>
        </p:blipFill>
        <p:spPr>
          <a:xfrm>
            <a:off x="2044700" y="393700"/>
            <a:ext cx="8102600" cy="6070600"/>
          </a:xfrm>
          <a:prstGeom prst="rect">
            <a:avLst/>
          </a:prstGeom>
        </p:spPr>
      </p:pic>
    </p:spTree>
    <p:extLst>
      <p:ext uri="{BB962C8B-B14F-4D97-AF65-F5344CB8AC3E}">
        <p14:creationId xmlns:p14="http://schemas.microsoft.com/office/powerpoint/2010/main" val="55752241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5">
            <a:extLst>
              <a:ext uri="{FF2B5EF4-FFF2-40B4-BE49-F238E27FC236}">
                <a16:creationId xmlns:a16="http://schemas.microsoft.com/office/drawing/2014/main" id="{54AEAF73-4F28-4FE7-85ED-06A425BC1F99}"/>
              </a:ext>
            </a:extLst>
          </p:cNvPr>
          <p:cNvPicPr/>
          <p:nvPr/>
        </p:nvPicPr>
        <p:blipFill>
          <a:blip r:embed="rId2" cstate="print"/>
          <a:stretch>
            <a:fillRect/>
          </a:stretch>
        </p:blipFill>
        <p:spPr>
          <a:xfrm>
            <a:off x="2044700" y="393700"/>
            <a:ext cx="8102600" cy="6070600"/>
          </a:xfrm>
          <a:prstGeom prst="rect">
            <a:avLst/>
          </a:prstGeom>
        </p:spPr>
      </p:pic>
    </p:spTree>
    <p:extLst>
      <p:ext uri="{BB962C8B-B14F-4D97-AF65-F5344CB8AC3E}">
        <p14:creationId xmlns:p14="http://schemas.microsoft.com/office/powerpoint/2010/main" val="264477946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6">
            <a:extLst>
              <a:ext uri="{FF2B5EF4-FFF2-40B4-BE49-F238E27FC236}">
                <a16:creationId xmlns:a16="http://schemas.microsoft.com/office/drawing/2014/main" id="{980F5A60-2164-4804-9660-E81AE7D72B3A}"/>
              </a:ext>
            </a:extLst>
          </p:cNvPr>
          <p:cNvPicPr/>
          <p:nvPr/>
        </p:nvPicPr>
        <p:blipFill>
          <a:blip r:embed="rId2" cstate="print"/>
          <a:stretch>
            <a:fillRect/>
          </a:stretch>
        </p:blipFill>
        <p:spPr>
          <a:xfrm>
            <a:off x="2044700" y="393700"/>
            <a:ext cx="8102600" cy="6070600"/>
          </a:xfrm>
          <a:prstGeom prst="rect">
            <a:avLst/>
          </a:prstGeom>
        </p:spPr>
      </p:pic>
    </p:spTree>
    <p:extLst>
      <p:ext uri="{BB962C8B-B14F-4D97-AF65-F5344CB8AC3E}">
        <p14:creationId xmlns:p14="http://schemas.microsoft.com/office/powerpoint/2010/main" val="33138557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3960524" y="2256473"/>
            <a:ext cx="4363399" cy="1723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9" tIns="45715" rIns="91429" bIns="45715" numCol="1" anchor="ctr" anchorCtr="0" compatLnSpc="1">
            <a:prstTxWarp prst="textNoShape">
              <a:avLst/>
            </a:prstTxWarp>
            <a:spAutoFit/>
          </a:bodyPr>
          <a:lstStyle/>
          <a:p>
            <a:pPr algn="ctr" eaLnBrk="0" fontAlgn="base" hangingPunct="0">
              <a:spcBef>
                <a:spcPct val="0"/>
              </a:spcBef>
              <a:spcAft>
                <a:spcPct val="0"/>
              </a:spcAft>
            </a:pPr>
            <a:r>
              <a:rPr lang="en-US" sz="6000" b="1" dirty="0">
                <a:solidFill>
                  <a:srgbClr val="000000"/>
                </a:solidFill>
                <a:latin typeface="Times New Roman" pitchFamily="18" charset="0"/>
                <a:ea typeface="Times New Roman" pitchFamily="18" charset="0"/>
                <a:cs typeface="Times New Roman" pitchFamily="18" charset="0"/>
              </a:rPr>
              <a:t>Week 1</a:t>
            </a:r>
          </a:p>
          <a:p>
            <a:pPr algn="ctr" eaLnBrk="0" fontAlgn="base" hangingPunct="0">
              <a:spcBef>
                <a:spcPct val="0"/>
              </a:spcBef>
              <a:spcAft>
                <a:spcPct val="0"/>
              </a:spcAft>
            </a:pPr>
            <a:r>
              <a:rPr lang="en-US" sz="2800" b="1" dirty="0">
                <a:solidFill>
                  <a:srgbClr val="000000"/>
                </a:solidFill>
                <a:latin typeface="Times New Roman" pitchFamily="18" charset="0"/>
                <a:cs typeface="Times New Roman" pitchFamily="18" charset="0"/>
              </a:rPr>
              <a:t>Pages (9-16)</a:t>
            </a:r>
            <a:endParaRPr lang="en-US" sz="2800" dirty="0">
              <a:solidFill>
                <a:srgbClr val="000000"/>
              </a:solidFill>
              <a:latin typeface="Times New Roman" pitchFamily="18" charset="0"/>
              <a:cs typeface="Times New Roman" pitchFamily="18" charset="0"/>
            </a:endParaRPr>
          </a:p>
          <a:p>
            <a:pPr eaLnBrk="0" fontAlgn="base" hangingPunct="0">
              <a:spcBef>
                <a:spcPct val="0"/>
              </a:spcBef>
              <a:spcAft>
                <a:spcPct val="0"/>
              </a:spcAft>
            </a:pPr>
            <a:endParaRPr lang="en-US" dirty="0">
              <a:solidFill>
                <a:srgbClr val="000000"/>
              </a:solidFill>
              <a:latin typeface="Arial" panose="020B0604020202020204" pitchFamily="34" charset="0"/>
            </a:endParaRPr>
          </a:p>
        </p:txBody>
      </p:sp>
      <p:sp>
        <p:nvSpPr>
          <p:cNvPr id="2" name="Slide Number Placeholder 1"/>
          <p:cNvSpPr>
            <a:spLocks noGrp="1"/>
          </p:cNvSpPr>
          <p:nvPr>
            <p:ph type="sldNum" sz="quarter" idx="12"/>
          </p:nvPr>
        </p:nvSpPr>
        <p:spPr/>
        <p:txBody>
          <a:bodyPr/>
          <a:lstStyle/>
          <a:p>
            <a:fld id="{34216374-E7D6-4C74-ADA3-2C9987A1DEB2}" type="slidenum">
              <a:rPr lang="en-US" smtClean="0"/>
              <a:pPr/>
              <a:t>8</a:t>
            </a:fld>
            <a:endParaRPr lang="en-US"/>
          </a:p>
        </p:txBody>
      </p:sp>
      <p:sp>
        <p:nvSpPr>
          <p:cNvPr id="3" name="TextBox 2"/>
          <p:cNvSpPr txBox="1"/>
          <p:nvPr/>
        </p:nvSpPr>
        <p:spPr>
          <a:xfrm>
            <a:off x="2057401" y="976568"/>
            <a:ext cx="8305800" cy="923320"/>
          </a:xfrm>
          <a:prstGeom prst="rect">
            <a:avLst/>
          </a:prstGeom>
          <a:noFill/>
        </p:spPr>
        <p:txBody>
          <a:bodyPr wrap="square" lIns="91429" tIns="45715" rIns="91429" bIns="45715" rtlCol="0">
            <a:spAutoFit/>
          </a:bodyPr>
          <a:lstStyle/>
          <a:p>
            <a:pPr algn="ctr"/>
            <a:r>
              <a:rPr lang="en-US" sz="5400" b="1" dirty="0">
                <a:solidFill>
                  <a:srgbClr val="0070C0"/>
                </a:solidFill>
                <a:latin typeface="Times New Roman" panose="02020603050405020304" pitchFamily="18" charset="0"/>
                <a:cs typeface="Times New Roman" panose="02020603050405020304" pitchFamily="18" charset="0"/>
              </a:rPr>
              <a:t>Basic Materials Properties</a:t>
            </a:r>
          </a:p>
        </p:txBody>
      </p:sp>
    </p:spTree>
    <p:extLst>
      <p:ext uri="{BB962C8B-B14F-4D97-AF65-F5344CB8AC3E}">
        <p14:creationId xmlns:p14="http://schemas.microsoft.com/office/powerpoint/2010/main" val="401772712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2">
            <a:extLst>
              <a:ext uri="{FF2B5EF4-FFF2-40B4-BE49-F238E27FC236}">
                <a16:creationId xmlns:a16="http://schemas.microsoft.com/office/drawing/2014/main" id="{B15D9FD1-9E0E-46F2-AC5B-FC66F05346B7}"/>
              </a:ext>
            </a:extLst>
          </p:cNvPr>
          <p:cNvPicPr/>
          <p:nvPr/>
        </p:nvPicPr>
        <p:blipFill>
          <a:blip r:embed="rId2" cstate="print"/>
          <a:stretch>
            <a:fillRect/>
          </a:stretch>
        </p:blipFill>
        <p:spPr>
          <a:xfrm>
            <a:off x="2044700" y="393700"/>
            <a:ext cx="8102600" cy="6070600"/>
          </a:xfrm>
          <a:prstGeom prst="rect">
            <a:avLst/>
          </a:prstGeom>
        </p:spPr>
      </p:pic>
    </p:spTree>
    <p:extLst>
      <p:ext uri="{BB962C8B-B14F-4D97-AF65-F5344CB8AC3E}">
        <p14:creationId xmlns:p14="http://schemas.microsoft.com/office/powerpoint/2010/main" val="204190332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42317D7-D746-04B2-D0FB-AB7421FF4797}"/>
              </a:ext>
            </a:extLst>
          </p:cNvPr>
          <p:cNvSpPr>
            <a:spLocks noGrp="1"/>
          </p:cNvSpPr>
          <p:nvPr>
            <p:ph type="sldNum" sz="quarter" idx="12"/>
          </p:nvPr>
        </p:nvSpPr>
        <p:spPr/>
        <p:txBody>
          <a:bodyPr/>
          <a:lstStyle/>
          <a:p>
            <a:fld id="{34216374-E7D6-4C74-ADA3-2C9987A1DEB2}" type="slidenum">
              <a:rPr lang="en-US" smtClean="0"/>
              <a:t>81</a:t>
            </a:fld>
            <a:endParaRPr lang="en-US"/>
          </a:p>
        </p:txBody>
      </p:sp>
      <p:sp>
        <p:nvSpPr>
          <p:cNvPr id="6" name="TextBox 5">
            <a:extLst>
              <a:ext uri="{FF2B5EF4-FFF2-40B4-BE49-F238E27FC236}">
                <a16:creationId xmlns:a16="http://schemas.microsoft.com/office/drawing/2014/main" id="{B234ABEC-062F-E49E-07AD-3BC73D9C5E1F}"/>
              </a:ext>
            </a:extLst>
          </p:cNvPr>
          <p:cNvSpPr txBox="1"/>
          <p:nvPr/>
        </p:nvSpPr>
        <p:spPr>
          <a:xfrm>
            <a:off x="2617341" y="1795136"/>
            <a:ext cx="6097712" cy="2634760"/>
          </a:xfrm>
          <a:prstGeom prst="rect">
            <a:avLst/>
          </a:prstGeom>
          <a:noFill/>
        </p:spPr>
        <p:txBody>
          <a:bodyPr wrap="square">
            <a:spAutoFit/>
          </a:bodyPr>
          <a:lstStyle/>
          <a:p>
            <a:pPr marL="0" marR="0" algn="just">
              <a:lnSpc>
                <a:spcPct val="107000"/>
              </a:lnSpc>
              <a:spcBef>
                <a:spcPts val="0"/>
              </a:spcBef>
              <a:spcAft>
                <a:spcPts val="0"/>
              </a:spcAft>
            </a:pPr>
            <a:r>
              <a:rPr lang="en-US" sz="3600" b="1" dirty="0">
                <a:effectLst/>
                <a:latin typeface="Calibri" panose="020F0502020204030204" pitchFamily="34" charset="0"/>
                <a:ea typeface="Calibri" panose="020F0502020204030204" pitchFamily="34" charset="0"/>
                <a:cs typeface="Times New Roman" panose="02020603050405020304" pitchFamily="18" charset="0"/>
              </a:rPr>
              <a:t>Expression for bending Stress</a:t>
            </a:r>
          </a:p>
          <a:p>
            <a:pPr marL="0" marR="0" algn="just">
              <a:lnSpc>
                <a:spcPct val="107000"/>
              </a:lnSpc>
              <a:spcBef>
                <a:spcPts val="0"/>
              </a:spcBef>
              <a:spcAft>
                <a:spcPts val="0"/>
              </a:spcAft>
            </a:pPr>
            <a:endParaRPr lang="en-US" sz="36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en-US" sz="4800" dirty="0">
                <a:latin typeface="Calibri" panose="020F0502020204030204" pitchFamily="34" charset="0"/>
                <a:ea typeface="Calibri" panose="020F0502020204030204" pitchFamily="34" charset="0"/>
                <a:cs typeface="Times New Roman" panose="02020603050405020304" pitchFamily="18" charset="0"/>
              </a:rPr>
              <a:t>            </a:t>
            </a:r>
            <a:r>
              <a:rPr lang="en-US" sz="4800" b="1" dirty="0">
                <a:latin typeface="Calibri" panose="020F0502020204030204" pitchFamily="34" charset="0"/>
                <a:ea typeface="Calibri" panose="020F0502020204030204" pitchFamily="34" charset="0"/>
                <a:cs typeface="Times New Roman" panose="02020603050405020304" pitchFamily="18" charset="0"/>
              </a:rPr>
              <a:t>Week 10</a:t>
            </a:r>
          </a:p>
          <a:p>
            <a:pPr marL="0" marR="0" algn="just">
              <a:lnSpc>
                <a:spcPct val="107000"/>
              </a:lnSpc>
              <a:spcBef>
                <a:spcPts val="0"/>
              </a:spcBef>
              <a:spcAft>
                <a:spcPts val="0"/>
              </a:spcAft>
            </a:pPr>
            <a:r>
              <a:rPr lang="en-US" sz="3600" dirty="0">
                <a:effectLst/>
                <a:latin typeface="Calibri" panose="020F0502020204030204" pitchFamily="34" charset="0"/>
                <a:ea typeface="Calibri" panose="020F0502020204030204" pitchFamily="34" charset="0"/>
                <a:cs typeface="Times New Roman" panose="02020603050405020304" pitchFamily="18" charset="0"/>
              </a:rPr>
              <a:t>               Pages (82-94)</a:t>
            </a:r>
          </a:p>
        </p:txBody>
      </p:sp>
    </p:spTree>
    <p:extLst>
      <p:ext uri="{BB962C8B-B14F-4D97-AF65-F5344CB8AC3E}">
        <p14:creationId xmlns:p14="http://schemas.microsoft.com/office/powerpoint/2010/main" val="212186373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5E978D3-5453-875D-3287-01CB51B7C739}"/>
              </a:ext>
            </a:extLst>
          </p:cNvPr>
          <p:cNvPicPr>
            <a:picLocks noChangeAspect="1"/>
          </p:cNvPicPr>
          <p:nvPr/>
        </p:nvPicPr>
        <p:blipFill>
          <a:blip r:embed="rId2"/>
          <a:stretch>
            <a:fillRect/>
          </a:stretch>
        </p:blipFill>
        <p:spPr>
          <a:xfrm>
            <a:off x="145472" y="207818"/>
            <a:ext cx="11430001" cy="6005945"/>
          </a:xfrm>
          <a:prstGeom prst="rect">
            <a:avLst/>
          </a:prstGeom>
        </p:spPr>
      </p:pic>
    </p:spTree>
    <p:extLst>
      <p:ext uri="{BB962C8B-B14F-4D97-AF65-F5344CB8AC3E}">
        <p14:creationId xmlns:p14="http://schemas.microsoft.com/office/powerpoint/2010/main" val="425669344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CB5A2EB-DD91-14A2-BA0E-A75F24EDBA82}"/>
              </a:ext>
            </a:extLst>
          </p:cNvPr>
          <p:cNvPicPr>
            <a:picLocks noChangeAspect="1"/>
          </p:cNvPicPr>
          <p:nvPr/>
        </p:nvPicPr>
        <p:blipFill>
          <a:blip r:embed="rId2"/>
          <a:stretch>
            <a:fillRect/>
          </a:stretch>
        </p:blipFill>
        <p:spPr>
          <a:xfrm>
            <a:off x="852055" y="259773"/>
            <a:ext cx="10214263" cy="6005945"/>
          </a:xfrm>
          <a:prstGeom prst="rect">
            <a:avLst/>
          </a:prstGeom>
        </p:spPr>
      </p:pic>
    </p:spTree>
    <p:extLst>
      <p:ext uri="{BB962C8B-B14F-4D97-AF65-F5344CB8AC3E}">
        <p14:creationId xmlns:p14="http://schemas.microsoft.com/office/powerpoint/2010/main" val="377260810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E71C604-B404-4234-2761-8E718D332699}"/>
              </a:ext>
            </a:extLst>
          </p:cNvPr>
          <p:cNvSpPr>
            <a:spLocks noGrp="1"/>
          </p:cNvSpPr>
          <p:nvPr>
            <p:ph type="sldNum" sz="quarter" idx="12"/>
          </p:nvPr>
        </p:nvSpPr>
        <p:spPr/>
        <p:txBody>
          <a:bodyPr/>
          <a:lstStyle/>
          <a:p>
            <a:fld id="{34216374-E7D6-4C74-ADA3-2C9987A1DEB2}" type="slidenum">
              <a:rPr lang="en-US" smtClean="0"/>
              <a:t>84</a:t>
            </a:fld>
            <a:endParaRPr lang="en-US"/>
          </a:p>
        </p:txBody>
      </p:sp>
      <p:pic>
        <p:nvPicPr>
          <p:cNvPr id="5" name="Picture 4">
            <a:extLst>
              <a:ext uri="{FF2B5EF4-FFF2-40B4-BE49-F238E27FC236}">
                <a16:creationId xmlns:a16="http://schemas.microsoft.com/office/drawing/2014/main" id="{B873B7CB-8050-B434-E97B-701DB9139E26}"/>
              </a:ext>
            </a:extLst>
          </p:cNvPr>
          <p:cNvPicPr>
            <a:picLocks noChangeAspect="1"/>
          </p:cNvPicPr>
          <p:nvPr/>
        </p:nvPicPr>
        <p:blipFill>
          <a:blip r:embed="rId2"/>
          <a:stretch>
            <a:fillRect/>
          </a:stretch>
        </p:blipFill>
        <p:spPr>
          <a:xfrm>
            <a:off x="592281" y="426027"/>
            <a:ext cx="10494818" cy="6005945"/>
          </a:xfrm>
          <a:prstGeom prst="rect">
            <a:avLst/>
          </a:prstGeom>
        </p:spPr>
      </p:pic>
    </p:spTree>
    <p:extLst>
      <p:ext uri="{BB962C8B-B14F-4D97-AF65-F5344CB8AC3E}">
        <p14:creationId xmlns:p14="http://schemas.microsoft.com/office/powerpoint/2010/main" val="326060967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D96E0D9-15F8-0B80-AE7D-DF46BD0A23A8}"/>
              </a:ext>
            </a:extLst>
          </p:cNvPr>
          <p:cNvSpPr>
            <a:spLocks noGrp="1"/>
          </p:cNvSpPr>
          <p:nvPr>
            <p:ph type="sldNum" sz="quarter" idx="12"/>
          </p:nvPr>
        </p:nvSpPr>
        <p:spPr/>
        <p:txBody>
          <a:bodyPr/>
          <a:lstStyle/>
          <a:p>
            <a:fld id="{34216374-E7D6-4C74-ADA3-2C9987A1DEB2}" type="slidenum">
              <a:rPr lang="en-US" smtClean="0"/>
              <a:t>85</a:t>
            </a:fld>
            <a:endParaRPr lang="en-US"/>
          </a:p>
        </p:txBody>
      </p:sp>
      <p:pic>
        <p:nvPicPr>
          <p:cNvPr id="5" name="Picture 4">
            <a:extLst>
              <a:ext uri="{FF2B5EF4-FFF2-40B4-BE49-F238E27FC236}">
                <a16:creationId xmlns:a16="http://schemas.microsoft.com/office/drawing/2014/main" id="{421DAC3C-E003-5B3A-C702-CCFA1B2B7818}"/>
              </a:ext>
            </a:extLst>
          </p:cNvPr>
          <p:cNvPicPr>
            <a:picLocks noChangeAspect="1"/>
          </p:cNvPicPr>
          <p:nvPr/>
        </p:nvPicPr>
        <p:blipFill>
          <a:blip r:embed="rId2"/>
          <a:stretch>
            <a:fillRect/>
          </a:stretch>
        </p:blipFill>
        <p:spPr>
          <a:xfrm>
            <a:off x="1059873" y="426027"/>
            <a:ext cx="9715500" cy="6005945"/>
          </a:xfrm>
          <a:prstGeom prst="rect">
            <a:avLst/>
          </a:prstGeom>
        </p:spPr>
      </p:pic>
    </p:spTree>
    <p:extLst>
      <p:ext uri="{BB962C8B-B14F-4D97-AF65-F5344CB8AC3E}">
        <p14:creationId xmlns:p14="http://schemas.microsoft.com/office/powerpoint/2010/main" val="386986711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551D06A-0596-68AE-EC4B-AD51DC0E15E3}"/>
              </a:ext>
            </a:extLst>
          </p:cNvPr>
          <p:cNvSpPr>
            <a:spLocks noGrp="1"/>
          </p:cNvSpPr>
          <p:nvPr>
            <p:ph type="sldNum" sz="quarter" idx="12"/>
          </p:nvPr>
        </p:nvSpPr>
        <p:spPr/>
        <p:txBody>
          <a:bodyPr/>
          <a:lstStyle/>
          <a:p>
            <a:fld id="{34216374-E7D6-4C74-ADA3-2C9987A1DEB2}" type="slidenum">
              <a:rPr lang="en-US" smtClean="0"/>
              <a:t>86</a:t>
            </a:fld>
            <a:endParaRPr lang="en-US"/>
          </a:p>
        </p:txBody>
      </p:sp>
      <p:pic>
        <p:nvPicPr>
          <p:cNvPr id="5" name="Picture 4">
            <a:extLst>
              <a:ext uri="{FF2B5EF4-FFF2-40B4-BE49-F238E27FC236}">
                <a16:creationId xmlns:a16="http://schemas.microsoft.com/office/drawing/2014/main" id="{5DD66C16-B089-224E-D88A-901342490BC1}"/>
              </a:ext>
            </a:extLst>
          </p:cNvPr>
          <p:cNvPicPr>
            <a:picLocks noChangeAspect="1"/>
          </p:cNvPicPr>
          <p:nvPr/>
        </p:nvPicPr>
        <p:blipFill>
          <a:blip r:embed="rId2"/>
          <a:stretch>
            <a:fillRect/>
          </a:stretch>
        </p:blipFill>
        <p:spPr>
          <a:xfrm>
            <a:off x="432954" y="426027"/>
            <a:ext cx="10920846" cy="6005945"/>
          </a:xfrm>
          <a:prstGeom prst="rect">
            <a:avLst/>
          </a:prstGeom>
        </p:spPr>
      </p:pic>
    </p:spTree>
    <p:extLst>
      <p:ext uri="{BB962C8B-B14F-4D97-AF65-F5344CB8AC3E}">
        <p14:creationId xmlns:p14="http://schemas.microsoft.com/office/powerpoint/2010/main" val="378896282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2A1FA98-9144-3DC8-8AFC-B576D14CD637}"/>
              </a:ext>
            </a:extLst>
          </p:cNvPr>
          <p:cNvSpPr>
            <a:spLocks noGrp="1"/>
          </p:cNvSpPr>
          <p:nvPr>
            <p:ph type="sldNum" sz="quarter" idx="12"/>
          </p:nvPr>
        </p:nvSpPr>
        <p:spPr/>
        <p:txBody>
          <a:bodyPr/>
          <a:lstStyle/>
          <a:p>
            <a:fld id="{34216374-E7D6-4C74-ADA3-2C9987A1DEB2}" type="slidenum">
              <a:rPr lang="en-US" smtClean="0"/>
              <a:t>87</a:t>
            </a:fld>
            <a:endParaRPr lang="en-US"/>
          </a:p>
        </p:txBody>
      </p:sp>
      <p:pic>
        <p:nvPicPr>
          <p:cNvPr id="5" name="Picture 4">
            <a:extLst>
              <a:ext uri="{FF2B5EF4-FFF2-40B4-BE49-F238E27FC236}">
                <a16:creationId xmlns:a16="http://schemas.microsoft.com/office/drawing/2014/main" id="{BBD6DA6A-EFFC-560E-5C13-E953455A22FC}"/>
              </a:ext>
            </a:extLst>
          </p:cNvPr>
          <p:cNvPicPr>
            <a:picLocks noChangeAspect="1"/>
          </p:cNvPicPr>
          <p:nvPr/>
        </p:nvPicPr>
        <p:blipFill>
          <a:blip r:embed="rId2"/>
          <a:stretch>
            <a:fillRect/>
          </a:stretch>
        </p:blipFill>
        <p:spPr>
          <a:xfrm>
            <a:off x="1101435" y="426027"/>
            <a:ext cx="10048009" cy="6005945"/>
          </a:xfrm>
          <a:prstGeom prst="rect">
            <a:avLst/>
          </a:prstGeom>
        </p:spPr>
      </p:pic>
    </p:spTree>
    <p:extLst>
      <p:ext uri="{BB962C8B-B14F-4D97-AF65-F5344CB8AC3E}">
        <p14:creationId xmlns:p14="http://schemas.microsoft.com/office/powerpoint/2010/main" val="222626742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766AF8F-6BA4-78AB-64C3-AC3FD41FEEA9}"/>
              </a:ext>
            </a:extLst>
          </p:cNvPr>
          <p:cNvSpPr>
            <a:spLocks noGrp="1"/>
          </p:cNvSpPr>
          <p:nvPr>
            <p:ph type="sldNum" sz="quarter" idx="12"/>
          </p:nvPr>
        </p:nvSpPr>
        <p:spPr/>
        <p:txBody>
          <a:bodyPr/>
          <a:lstStyle/>
          <a:p>
            <a:fld id="{34216374-E7D6-4C74-ADA3-2C9987A1DEB2}" type="slidenum">
              <a:rPr lang="en-US" smtClean="0"/>
              <a:t>88</a:t>
            </a:fld>
            <a:endParaRPr lang="en-US"/>
          </a:p>
        </p:txBody>
      </p:sp>
      <p:pic>
        <p:nvPicPr>
          <p:cNvPr id="5" name="Picture 4">
            <a:extLst>
              <a:ext uri="{FF2B5EF4-FFF2-40B4-BE49-F238E27FC236}">
                <a16:creationId xmlns:a16="http://schemas.microsoft.com/office/drawing/2014/main" id="{6834FAEA-AA6B-C7BB-F05F-F58111E8B947}"/>
              </a:ext>
            </a:extLst>
          </p:cNvPr>
          <p:cNvPicPr>
            <a:picLocks noChangeAspect="1"/>
          </p:cNvPicPr>
          <p:nvPr/>
        </p:nvPicPr>
        <p:blipFill>
          <a:blip r:embed="rId2"/>
          <a:stretch>
            <a:fillRect/>
          </a:stretch>
        </p:blipFill>
        <p:spPr>
          <a:xfrm>
            <a:off x="519545" y="426027"/>
            <a:ext cx="10834255" cy="6005945"/>
          </a:xfrm>
          <a:prstGeom prst="rect">
            <a:avLst/>
          </a:prstGeom>
        </p:spPr>
      </p:pic>
    </p:spTree>
    <p:extLst>
      <p:ext uri="{BB962C8B-B14F-4D97-AF65-F5344CB8AC3E}">
        <p14:creationId xmlns:p14="http://schemas.microsoft.com/office/powerpoint/2010/main" val="418229630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886834" y="623722"/>
            <a:ext cx="8300923" cy="559994"/>
          </a:xfrm>
          <a:prstGeom prst="rect">
            <a:avLst/>
          </a:prstGeom>
        </p:spPr>
        <p:txBody>
          <a:bodyPr vert="horz" wrap="square" lIns="0" tIns="70390" rIns="0" bIns="0" rtlCol="0">
            <a:spAutoFit/>
          </a:bodyPr>
          <a:lstStyle/>
          <a:p>
            <a:pPr marL="11206">
              <a:spcBef>
                <a:spcPts val="88"/>
              </a:spcBef>
            </a:pPr>
            <a:r>
              <a:rPr spc="-265" dirty="0"/>
              <a:t>Expression</a:t>
            </a:r>
            <a:r>
              <a:rPr spc="-31" dirty="0"/>
              <a:t> </a:t>
            </a:r>
            <a:r>
              <a:rPr dirty="0"/>
              <a:t>for</a:t>
            </a:r>
            <a:r>
              <a:rPr spc="-53" dirty="0"/>
              <a:t> </a:t>
            </a:r>
            <a:r>
              <a:rPr spc="-224" dirty="0"/>
              <a:t>Bending</a:t>
            </a:r>
            <a:r>
              <a:rPr dirty="0"/>
              <a:t> </a:t>
            </a:r>
            <a:r>
              <a:rPr spc="-313" dirty="0"/>
              <a:t>Stress</a:t>
            </a:r>
          </a:p>
        </p:txBody>
      </p:sp>
      <p:pic>
        <p:nvPicPr>
          <p:cNvPr id="3" name="object 3"/>
          <p:cNvPicPr/>
          <p:nvPr/>
        </p:nvPicPr>
        <p:blipFill>
          <a:blip r:embed="rId2" cstate="print"/>
          <a:stretch>
            <a:fillRect/>
          </a:stretch>
        </p:blipFill>
        <p:spPr>
          <a:xfrm>
            <a:off x="5595770" y="2307515"/>
            <a:ext cx="3178884" cy="629321"/>
          </a:xfrm>
          <a:prstGeom prst="rect">
            <a:avLst/>
          </a:prstGeom>
        </p:spPr>
      </p:pic>
      <p:grpSp>
        <p:nvGrpSpPr>
          <p:cNvPr id="4" name="object 4"/>
          <p:cNvGrpSpPr/>
          <p:nvPr/>
        </p:nvGrpSpPr>
        <p:grpSpPr>
          <a:xfrm>
            <a:off x="5256903" y="3324112"/>
            <a:ext cx="2789144" cy="575982"/>
            <a:chOff x="4078223" y="3767327"/>
            <a:chExt cx="3161030" cy="652780"/>
          </a:xfrm>
        </p:grpSpPr>
        <p:pic>
          <p:nvPicPr>
            <p:cNvPr id="5" name="object 5"/>
            <p:cNvPicPr/>
            <p:nvPr/>
          </p:nvPicPr>
          <p:blipFill>
            <a:blip r:embed="rId3" cstate="print"/>
            <a:stretch>
              <a:fillRect/>
            </a:stretch>
          </p:blipFill>
          <p:spPr>
            <a:xfrm>
              <a:off x="6821423" y="3767327"/>
              <a:ext cx="417576" cy="128016"/>
            </a:xfrm>
            <a:prstGeom prst="rect">
              <a:avLst/>
            </a:prstGeom>
          </p:spPr>
        </p:pic>
        <p:pic>
          <p:nvPicPr>
            <p:cNvPr id="6" name="object 6"/>
            <p:cNvPicPr/>
            <p:nvPr/>
          </p:nvPicPr>
          <p:blipFill>
            <a:blip r:embed="rId4" cstate="print"/>
            <a:stretch>
              <a:fillRect/>
            </a:stretch>
          </p:blipFill>
          <p:spPr>
            <a:xfrm>
              <a:off x="4114799" y="3895343"/>
              <a:ext cx="3090671" cy="219456"/>
            </a:xfrm>
            <a:prstGeom prst="rect">
              <a:avLst/>
            </a:prstGeom>
          </p:spPr>
        </p:pic>
        <p:sp>
          <p:nvSpPr>
            <p:cNvPr id="7" name="object 7"/>
            <p:cNvSpPr/>
            <p:nvPr/>
          </p:nvSpPr>
          <p:spPr>
            <a:xfrm>
              <a:off x="6803135" y="4105655"/>
              <a:ext cx="436245" cy="0"/>
            </a:xfrm>
            <a:custGeom>
              <a:avLst/>
              <a:gdLst/>
              <a:ahLst/>
              <a:cxnLst/>
              <a:rect l="l" t="t" r="r" b="b"/>
              <a:pathLst>
                <a:path w="436245">
                  <a:moveTo>
                    <a:pt x="0" y="0"/>
                  </a:moveTo>
                  <a:lnTo>
                    <a:pt x="435864" y="0"/>
                  </a:lnTo>
                </a:path>
              </a:pathLst>
            </a:custGeom>
            <a:ln w="18287">
              <a:solidFill>
                <a:srgbClr val="000000"/>
              </a:solidFill>
            </a:ln>
          </p:spPr>
          <p:txBody>
            <a:bodyPr wrap="square" lIns="0" tIns="0" rIns="0" bIns="0" rtlCol="0"/>
            <a:lstStyle/>
            <a:p>
              <a:pPr defTabSz="806867"/>
              <a:endParaRPr sz="1588" kern="0">
                <a:solidFill>
                  <a:sysClr val="windowText" lastClr="000000"/>
                </a:solidFill>
              </a:endParaRPr>
            </a:p>
          </p:txBody>
        </p:sp>
        <p:pic>
          <p:nvPicPr>
            <p:cNvPr id="8" name="object 8"/>
            <p:cNvPicPr/>
            <p:nvPr/>
          </p:nvPicPr>
          <p:blipFill>
            <a:blip r:embed="rId5" cstate="print"/>
            <a:stretch>
              <a:fillRect/>
            </a:stretch>
          </p:blipFill>
          <p:spPr>
            <a:xfrm>
              <a:off x="4078223" y="4114799"/>
              <a:ext cx="2999231" cy="304799"/>
            </a:xfrm>
            <a:prstGeom prst="rect">
              <a:avLst/>
            </a:prstGeom>
          </p:spPr>
        </p:pic>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4216374-E7D6-4C74-ADA3-2C9987A1DEB2}" type="slidenum">
              <a:rPr lang="en-US" smtClean="0"/>
              <a:pPr/>
              <a:t>9</a:t>
            </a:fld>
            <a:endParaRPr lang="en-US"/>
          </a:p>
        </p:txBody>
      </p:sp>
      <p:sp>
        <p:nvSpPr>
          <p:cNvPr id="3" name="TextBox 2"/>
          <p:cNvSpPr txBox="1"/>
          <p:nvPr/>
        </p:nvSpPr>
        <p:spPr>
          <a:xfrm>
            <a:off x="228638" y="304822"/>
            <a:ext cx="4114799" cy="523210"/>
          </a:xfrm>
          <a:prstGeom prst="rect">
            <a:avLst/>
          </a:prstGeom>
          <a:noFill/>
        </p:spPr>
        <p:txBody>
          <a:bodyPr wrap="square" lIns="91429" tIns="45715" rIns="91429" bIns="45715" rtlCol="0">
            <a:spAutoFit/>
          </a:bodyPr>
          <a:lstStyle/>
          <a:p>
            <a:pPr algn="ctr">
              <a:spcAft>
                <a:spcPts val="600"/>
              </a:spcAft>
            </a:pPr>
            <a:r>
              <a:rPr lang="en-US" sz="2800" b="1" dirty="0">
                <a:solidFill>
                  <a:srgbClr val="000000"/>
                </a:solidFill>
                <a:latin typeface="Times New Roman" panose="02020603050405020304" pitchFamily="18" charset="0"/>
                <a:cs typeface="Times New Roman" panose="02020603050405020304" pitchFamily="18" charset="0"/>
              </a:rPr>
              <a:t>Tension and Compression</a:t>
            </a:r>
          </a:p>
        </p:txBody>
      </p:sp>
      <p:sp>
        <p:nvSpPr>
          <p:cNvPr id="6" name="TextBox 5"/>
          <p:cNvSpPr txBox="1"/>
          <p:nvPr/>
        </p:nvSpPr>
        <p:spPr>
          <a:xfrm>
            <a:off x="228600" y="1143000"/>
            <a:ext cx="5257800" cy="369332"/>
          </a:xfrm>
          <a:prstGeom prst="rect">
            <a:avLst/>
          </a:prstGeom>
          <a:noFill/>
        </p:spPr>
        <p:txBody>
          <a:bodyPr wrap="square" lIns="91429" tIns="45715" rIns="91429" bIns="45715" rtlCol="0">
            <a:spAutoFit/>
          </a:bodyPr>
          <a:lstStyle/>
          <a:p>
            <a:endParaRPr lang="en-US" dirty="0">
              <a:solidFill>
                <a:srgbClr val="000000"/>
              </a:solidFill>
            </a:endParaRPr>
          </a:p>
        </p:txBody>
      </p:sp>
      <p:sp>
        <p:nvSpPr>
          <p:cNvPr id="7" name="Rectangle 6"/>
          <p:cNvSpPr/>
          <p:nvPr/>
        </p:nvSpPr>
        <p:spPr>
          <a:xfrm>
            <a:off x="228600" y="914401"/>
            <a:ext cx="11506200" cy="3200866"/>
          </a:xfrm>
          <a:prstGeom prst="rect">
            <a:avLst/>
          </a:prstGeom>
        </p:spPr>
        <p:txBody>
          <a:bodyPr wrap="square" lIns="91429" tIns="45715" rIns="91429" bIns="45715">
            <a:spAutoFit/>
          </a:bodyPr>
          <a:lstStyle/>
          <a:p>
            <a:pPr algn="just" fontAlgn="ctr">
              <a:spcAft>
                <a:spcPts val="600"/>
              </a:spcAft>
            </a:pPr>
            <a:r>
              <a:rPr lang="en-GB" sz="2400" dirty="0">
                <a:solidFill>
                  <a:srgbClr val="000000"/>
                </a:solidFill>
                <a:latin typeface="Times New Roman" pitchFamily="18" charset="0"/>
                <a:cs typeface="Times New Roman" pitchFamily="18" charset="0"/>
              </a:rPr>
              <a:t>Tension and compression are forces that act on materials, causing them to stretch or squeeze in different ways: </a:t>
            </a:r>
          </a:p>
          <a:p>
            <a:pPr algn="just" fontAlgn="ctr"/>
            <a:r>
              <a:rPr lang="en-GB" sz="2400" b="1" dirty="0">
                <a:solidFill>
                  <a:srgbClr val="000000"/>
                </a:solidFill>
                <a:latin typeface="Times New Roman" pitchFamily="18" charset="0"/>
                <a:cs typeface="Times New Roman" pitchFamily="18" charset="0"/>
              </a:rPr>
              <a:t>Tension</a:t>
            </a:r>
          </a:p>
          <a:p>
            <a:pPr algn="just" fontAlgn="ctr">
              <a:spcAft>
                <a:spcPts val="600"/>
              </a:spcAft>
            </a:pPr>
            <a:r>
              <a:rPr lang="en-GB" sz="2400" dirty="0">
                <a:solidFill>
                  <a:srgbClr val="000000"/>
                </a:solidFill>
                <a:latin typeface="Times New Roman" pitchFamily="18" charset="0"/>
                <a:cs typeface="Times New Roman" pitchFamily="18" charset="0"/>
              </a:rPr>
              <a:t>A pulling or stretching force that causes a material to elongate or deform. Tension is often referred to as positive stress.</a:t>
            </a:r>
          </a:p>
          <a:p>
            <a:pPr algn="just" fontAlgn="ctr"/>
            <a:r>
              <a:rPr lang="en-GB" sz="2400" b="1" dirty="0">
                <a:solidFill>
                  <a:srgbClr val="000000"/>
                </a:solidFill>
                <a:latin typeface="Times New Roman" pitchFamily="18" charset="0"/>
                <a:cs typeface="Times New Roman" pitchFamily="18" charset="0"/>
              </a:rPr>
              <a:t>Compression</a:t>
            </a:r>
          </a:p>
          <a:p>
            <a:pPr algn="just" fontAlgn="ctr"/>
            <a:r>
              <a:rPr lang="en-GB" sz="2400" dirty="0">
                <a:solidFill>
                  <a:srgbClr val="000000"/>
                </a:solidFill>
                <a:latin typeface="Times New Roman" pitchFamily="18" charset="0"/>
                <a:cs typeface="Times New Roman" pitchFamily="18" charset="0"/>
              </a:rPr>
              <a:t>A pushing or squeezing force that causes a material to shorten or deform. Compression is often referred to as negative stress.</a:t>
            </a:r>
          </a:p>
        </p:txBody>
      </p:sp>
    </p:spTree>
    <p:extLst>
      <p:ext uri="{BB962C8B-B14F-4D97-AF65-F5344CB8AC3E}">
        <p14:creationId xmlns:p14="http://schemas.microsoft.com/office/powerpoint/2010/main" val="12939910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92164F9-A980-4464-BE1A-F26ED94EB5DD}"/>
              </a:ext>
            </a:extLst>
          </p:cNvPr>
          <p:cNvSpPr>
            <a:spLocks noGrp="1"/>
          </p:cNvSpPr>
          <p:nvPr>
            <p:ph type="sldNum" sz="quarter" idx="12"/>
          </p:nvPr>
        </p:nvSpPr>
        <p:spPr/>
        <p:txBody>
          <a:bodyPr/>
          <a:lstStyle/>
          <a:p>
            <a:fld id="{34216374-E7D6-4C74-ADA3-2C9987A1DEB2}" type="slidenum">
              <a:rPr lang="en-US" smtClean="0"/>
              <a:t>90</a:t>
            </a:fld>
            <a:endParaRPr lang="en-US"/>
          </a:p>
        </p:txBody>
      </p:sp>
      <p:pic>
        <p:nvPicPr>
          <p:cNvPr id="4" name="Picture 3">
            <a:extLst>
              <a:ext uri="{FF2B5EF4-FFF2-40B4-BE49-F238E27FC236}">
                <a16:creationId xmlns:a16="http://schemas.microsoft.com/office/drawing/2014/main" id="{4787979B-73C4-3370-4BBC-0587EBD8472B}"/>
              </a:ext>
            </a:extLst>
          </p:cNvPr>
          <p:cNvPicPr>
            <a:picLocks noChangeAspect="1"/>
          </p:cNvPicPr>
          <p:nvPr/>
        </p:nvPicPr>
        <p:blipFill>
          <a:blip r:embed="rId2"/>
          <a:stretch>
            <a:fillRect/>
          </a:stretch>
        </p:blipFill>
        <p:spPr>
          <a:xfrm>
            <a:off x="976745" y="426027"/>
            <a:ext cx="10131137" cy="6005945"/>
          </a:xfrm>
          <a:prstGeom prst="rect">
            <a:avLst/>
          </a:prstGeom>
        </p:spPr>
      </p:pic>
    </p:spTree>
    <p:extLst>
      <p:ext uri="{BB962C8B-B14F-4D97-AF65-F5344CB8AC3E}">
        <p14:creationId xmlns:p14="http://schemas.microsoft.com/office/powerpoint/2010/main" val="196066864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82B7E42-1F9C-EE8C-1D93-AF999E789E7D}"/>
              </a:ext>
            </a:extLst>
          </p:cNvPr>
          <p:cNvSpPr>
            <a:spLocks noGrp="1"/>
          </p:cNvSpPr>
          <p:nvPr>
            <p:ph type="sldNum" sz="quarter" idx="12"/>
          </p:nvPr>
        </p:nvSpPr>
        <p:spPr/>
        <p:txBody>
          <a:bodyPr/>
          <a:lstStyle/>
          <a:p>
            <a:fld id="{34216374-E7D6-4C74-ADA3-2C9987A1DEB2}" type="slidenum">
              <a:rPr lang="en-US" smtClean="0"/>
              <a:t>91</a:t>
            </a:fld>
            <a:endParaRPr lang="en-US"/>
          </a:p>
        </p:txBody>
      </p:sp>
      <p:pic>
        <p:nvPicPr>
          <p:cNvPr id="4" name="Picture 3">
            <a:extLst>
              <a:ext uri="{FF2B5EF4-FFF2-40B4-BE49-F238E27FC236}">
                <a16:creationId xmlns:a16="http://schemas.microsoft.com/office/drawing/2014/main" id="{F4034A09-882C-7876-812A-3BBBC7339433}"/>
              </a:ext>
            </a:extLst>
          </p:cNvPr>
          <p:cNvPicPr>
            <a:picLocks noChangeAspect="1"/>
          </p:cNvPicPr>
          <p:nvPr/>
        </p:nvPicPr>
        <p:blipFill>
          <a:blip r:embed="rId2"/>
          <a:stretch>
            <a:fillRect/>
          </a:stretch>
        </p:blipFill>
        <p:spPr>
          <a:xfrm>
            <a:off x="1122218" y="426027"/>
            <a:ext cx="10006446" cy="6005945"/>
          </a:xfrm>
          <a:prstGeom prst="rect">
            <a:avLst/>
          </a:prstGeom>
        </p:spPr>
      </p:pic>
    </p:spTree>
    <p:extLst>
      <p:ext uri="{BB962C8B-B14F-4D97-AF65-F5344CB8AC3E}">
        <p14:creationId xmlns:p14="http://schemas.microsoft.com/office/powerpoint/2010/main" val="392608884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E32F906-1E0E-9C6A-D545-E1EE06ADCB30}"/>
              </a:ext>
            </a:extLst>
          </p:cNvPr>
          <p:cNvSpPr>
            <a:spLocks noGrp="1"/>
          </p:cNvSpPr>
          <p:nvPr>
            <p:ph type="sldNum" sz="quarter" idx="12"/>
          </p:nvPr>
        </p:nvSpPr>
        <p:spPr/>
        <p:txBody>
          <a:bodyPr/>
          <a:lstStyle/>
          <a:p>
            <a:fld id="{34216374-E7D6-4C74-ADA3-2C9987A1DEB2}" type="slidenum">
              <a:rPr lang="en-US" smtClean="0"/>
              <a:t>92</a:t>
            </a:fld>
            <a:endParaRPr lang="en-US"/>
          </a:p>
        </p:txBody>
      </p:sp>
      <p:pic>
        <p:nvPicPr>
          <p:cNvPr id="4" name="Picture 3">
            <a:extLst>
              <a:ext uri="{FF2B5EF4-FFF2-40B4-BE49-F238E27FC236}">
                <a16:creationId xmlns:a16="http://schemas.microsoft.com/office/drawing/2014/main" id="{16043726-AE3A-75AD-CBD2-65F994194EFC}"/>
              </a:ext>
            </a:extLst>
          </p:cNvPr>
          <p:cNvPicPr>
            <a:picLocks noChangeAspect="1"/>
          </p:cNvPicPr>
          <p:nvPr/>
        </p:nvPicPr>
        <p:blipFill>
          <a:blip r:embed="rId2"/>
          <a:stretch>
            <a:fillRect/>
          </a:stretch>
        </p:blipFill>
        <p:spPr>
          <a:xfrm>
            <a:off x="1007918" y="350405"/>
            <a:ext cx="9850582" cy="6005945"/>
          </a:xfrm>
          <a:prstGeom prst="rect">
            <a:avLst/>
          </a:prstGeom>
        </p:spPr>
      </p:pic>
    </p:spTree>
    <p:extLst>
      <p:ext uri="{BB962C8B-B14F-4D97-AF65-F5344CB8AC3E}">
        <p14:creationId xmlns:p14="http://schemas.microsoft.com/office/powerpoint/2010/main" val="323336948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2F6CBBA-1BFD-DDC1-3588-3B7BCF99C673}"/>
              </a:ext>
            </a:extLst>
          </p:cNvPr>
          <p:cNvSpPr>
            <a:spLocks noGrp="1"/>
          </p:cNvSpPr>
          <p:nvPr>
            <p:ph type="sldNum" sz="quarter" idx="12"/>
          </p:nvPr>
        </p:nvSpPr>
        <p:spPr/>
        <p:txBody>
          <a:bodyPr/>
          <a:lstStyle/>
          <a:p>
            <a:fld id="{34216374-E7D6-4C74-ADA3-2C9987A1DEB2}" type="slidenum">
              <a:rPr lang="en-US" smtClean="0"/>
              <a:t>93</a:t>
            </a:fld>
            <a:endParaRPr lang="en-US"/>
          </a:p>
        </p:txBody>
      </p:sp>
      <p:pic>
        <p:nvPicPr>
          <p:cNvPr id="4" name="Picture 3">
            <a:extLst>
              <a:ext uri="{FF2B5EF4-FFF2-40B4-BE49-F238E27FC236}">
                <a16:creationId xmlns:a16="http://schemas.microsoft.com/office/drawing/2014/main" id="{DD27CBF0-5777-0B71-96DD-4C7C9D50A14C}"/>
              </a:ext>
            </a:extLst>
          </p:cNvPr>
          <p:cNvPicPr>
            <a:picLocks noChangeAspect="1"/>
          </p:cNvPicPr>
          <p:nvPr/>
        </p:nvPicPr>
        <p:blipFill>
          <a:blip r:embed="rId2"/>
          <a:stretch>
            <a:fillRect/>
          </a:stretch>
        </p:blipFill>
        <p:spPr>
          <a:xfrm>
            <a:off x="1163781" y="426027"/>
            <a:ext cx="9497291" cy="6005945"/>
          </a:xfrm>
          <a:prstGeom prst="rect">
            <a:avLst/>
          </a:prstGeom>
        </p:spPr>
      </p:pic>
    </p:spTree>
    <p:extLst>
      <p:ext uri="{BB962C8B-B14F-4D97-AF65-F5344CB8AC3E}">
        <p14:creationId xmlns:p14="http://schemas.microsoft.com/office/powerpoint/2010/main" val="416077424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07A3466-434E-0CBB-7F05-E892650A1A44}"/>
              </a:ext>
            </a:extLst>
          </p:cNvPr>
          <p:cNvSpPr>
            <a:spLocks noGrp="1"/>
          </p:cNvSpPr>
          <p:nvPr>
            <p:ph type="sldNum" sz="quarter" idx="12"/>
          </p:nvPr>
        </p:nvSpPr>
        <p:spPr/>
        <p:txBody>
          <a:bodyPr/>
          <a:lstStyle/>
          <a:p>
            <a:fld id="{34216374-E7D6-4C74-ADA3-2C9987A1DEB2}" type="slidenum">
              <a:rPr lang="en-US" smtClean="0"/>
              <a:t>94</a:t>
            </a:fld>
            <a:endParaRPr lang="en-US"/>
          </a:p>
        </p:txBody>
      </p:sp>
      <p:pic>
        <p:nvPicPr>
          <p:cNvPr id="4" name="Picture 3">
            <a:extLst>
              <a:ext uri="{FF2B5EF4-FFF2-40B4-BE49-F238E27FC236}">
                <a16:creationId xmlns:a16="http://schemas.microsoft.com/office/drawing/2014/main" id="{30551D21-64E9-5D34-C674-8895E8947E6B}"/>
              </a:ext>
            </a:extLst>
          </p:cNvPr>
          <p:cNvPicPr>
            <a:picLocks noChangeAspect="1"/>
          </p:cNvPicPr>
          <p:nvPr/>
        </p:nvPicPr>
        <p:blipFill>
          <a:blip r:embed="rId2"/>
          <a:stretch>
            <a:fillRect/>
          </a:stretch>
        </p:blipFill>
        <p:spPr>
          <a:xfrm>
            <a:off x="838200" y="426027"/>
            <a:ext cx="9788236" cy="6005945"/>
          </a:xfrm>
          <a:prstGeom prst="rect">
            <a:avLst/>
          </a:prstGeom>
        </p:spPr>
      </p:pic>
    </p:spTree>
    <p:extLst>
      <p:ext uri="{BB962C8B-B14F-4D97-AF65-F5344CB8AC3E}">
        <p14:creationId xmlns:p14="http://schemas.microsoft.com/office/powerpoint/2010/main" val="398306314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F6C427C-FB0B-F58B-3944-0E530E0909FB}"/>
              </a:ext>
            </a:extLst>
          </p:cNvPr>
          <p:cNvSpPr>
            <a:spLocks noGrp="1"/>
          </p:cNvSpPr>
          <p:nvPr>
            <p:ph type="sldNum" sz="quarter" idx="12"/>
          </p:nvPr>
        </p:nvSpPr>
        <p:spPr/>
        <p:txBody>
          <a:bodyPr/>
          <a:lstStyle/>
          <a:p>
            <a:fld id="{34216374-E7D6-4C74-ADA3-2C9987A1DEB2}" type="slidenum">
              <a:rPr lang="en-US" smtClean="0"/>
              <a:t>95</a:t>
            </a:fld>
            <a:endParaRPr lang="en-US"/>
          </a:p>
        </p:txBody>
      </p:sp>
      <p:sp>
        <p:nvSpPr>
          <p:cNvPr id="5" name="TextBox 4">
            <a:extLst>
              <a:ext uri="{FF2B5EF4-FFF2-40B4-BE49-F238E27FC236}">
                <a16:creationId xmlns:a16="http://schemas.microsoft.com/office/drawing/2014/main" id="{01DBB739-EA00-D49C-9BF5-68E59C40642F}"/>
              </a:ext>
            </a:extLst>
          </p:cNvPr>
          <p:cNvSpPr txBox="1"/>
          <p:nvPr/>
        </p:nvSpPr>
        <p:spPr>
          <a:xfrm>
            <a:off x="2591959" y="1502725"/>
            <a:ext cx="6097712" cy="2694777"/>
          </a:xfrm>
          <a:prstGeom prst="rect">
            <a:avLst/>
          </a:prstGeom>
          <a:noFill/>
        </p:spPr>
        <p:txBody>
          <a:bodyPr wrap="square">
            <a:spAutoFit/>
          </a:bodyPr>
          <a:lstStyle/>
          <a:p>
            <a:pPr marL="0" marR="0" algn="just">
              <a:lnSpc>
                <a:spcPct val="107000"/>
              </a:lnSpc>
              <a:spcBef>
                <a:spcPts val="0"/>
              </a:spcBef>
              <a:spcAft>
                <a:spcPts val="0"/>
              </a:spcAft>
            </a:pPr>
            <a:r>
              <a:rPr lang="en-US" sz="3600" b="1" dirty="0">
                <a:effectLst/>
                <a:latin typeface="Calibri" panose="020F0502020204030204" pitchFamily="34" charset="0"/>
                <a:ea typeface="Calibri" panose="020F0502020204030204" pitchFamily="34" charset="0"/>
                <a:cs typeface="Times New Roman" panose="02020603050405020304" pitchFamily="18" charset="0"/>
              </a:rPr>
              <a:t>Bending stress related problem</a:t>
            </a:r>
          </a:p>
          <a:p>
            <a:pPr marL="0" marR="0" algn="just">
              <a:lnSpc>
                <a:spcPct val="107000"/>
              </a:lnSpc>
              <a:spcBef>
                <a:spcPts val="0"/>
              </a:spcBef>
              <a:spcAft>
                <a:spcPts val="0"/>
              </a:spcAft>
            </a:pPr>
            <a:r>
              <a:rPr lang="en-US" sz="3600" dirty="0">
                <a:latin typeface="Calibri" panose="020F0502020204030204" pitchFamily="34" charset="0"/>
                <a:ea typeface="Calibri" panose="020F0502020204030204" pitchFamily="34" charset="0"/>
                <a:cs typeface="Times New Roman" panose="02020603050405020304" pitchFamily="18" charset="0"/>
              </a:rPr>
              <a:t>                  </a:t>
            </a:r>
          </a:p>
          <a:p>
            <a:pPr marL="0" marR="0" algn="just">
              <a:lnSpc>
                <a:spcPct val="107000"/>
              </a:lnSpc>
              <a:spcBef>
                <a:spcPts val="0"/>
              </a:spcBef>
              <a:spcAft>
                <a:spcPts val="0"/>
              </a:spcAft>
            </a:pPr>
            <a:r>
              <a:rPr lang="en-US" sz="4400" b="1" dirty="0">
                <a:latin typeface="Calibri" panose="020F0502020204030204" pitchFamily="34" charset="0"/>
                <a:ea typeface="Calibri" panose="020F0502020204030204" pitchFamily="34" charset="0"/>
                <a:cs typeface="Times New Roman" panose="02020603050405020304" pitchFamily="18" charset="0"/>
              </a:rPr>
              <a:t>              Week 11</a:t>
            </a:r>
          </a:p>
          <a:p>
            <a:pPr marL="0" marR="0" algn="just">
              <a:lnSpc>
                <a:spcPct val="107000"/>
              </a:lnSpc>
              <a:spcBef>
                <a:spcPts val="0"/>
              </a:spcBef>
              <a:spcAft>
                <a:spcPts val="0"/>
              </a:spcAft>
            </a:pPr>
            <a:r>
              <a:rPr lang="en-US" sz="4400" b="1" dirty="0">
                <a:effectLst/>
                <a:latin typeface="Calibri" panose="020F0502020204030204" pitchFamily="34" charset="0"/>
                <a:ea typeface="Calibri" panose="020F0502020204030204" pitchFamily="34" charset="0"/>
                <a:cs typeface="Times New Roman" panose="02020603050405020304" pitchFamily="18" charset="0"/>
              </a:rPr>
              <a:t>            </a:t>
            </a:r>
            <a:r>
              <a:rPr lang="en-US" sz="3600" b="1" dirty="0">
                <a:latin typeface="Calibri" panose="020F0502020204030204" pitchFamily="34" charset="0"/>
                <a:ea typeface="Calibri" panose="020F0502020204030204" pitchFamily="34" charset="0"/>
                <a:cs typeface="Times New Roman" panose="02020603050405020304" pitchFamily="18" charset="0"/>
              </a:rPr>
              <a:t>Pages (96-102)</a:t>
            </a:r>
            <a:endParaRPr lang="en-US" sz="44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9004916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886834" y="623722"/>
            <a:ext cx="8300923" cy="559994"/>
          </a:xfrm>
          <a:prstGeom prst="rect">
            <a:avLst/>
          </a:prstGeom>
        </p:spPr>
        <p:txBody>
          <a:bodyPr vert="horz" wrap="square" lIns="0" tIns="70390" rIns="0" bIns="0" rtlCol="0">
            <a:spAutoFit/>
          </a:bodyPr>
          <a:lstStyle/>
          <a:p>
            <a:pPr marL="11206">
              <a:spcBef>
                <a:spcPts val="88"/>
              </a:spcBef>
            </a:pPr>
            <a:r>
              <a:rPr spc="-221" dirty="0"/>
              <a:t>Example</a:t>
            </a:r>
            <a:r>
              <a:rPr spc="13" dirty="0"/>
              <a:t> </a:t>
            </a:r>
            <a:r>
              <a:rPr spc="132" dirty="0"/>
              <a:t>#1</a:t>
            </a:r>
          </a:p>
        </p:txBody>
      </p:sp>
      <p:sp>
        <p:nvSpPr>
          <p:cNvPr id="3" name="object 3"/>
          <p:cNvSpPr txBox="1"/>
          <p:nvPr/>
        </p:nvSpPr>
        <p:spPr>
          <a:xfrm>
            <a:off x="2671950" y="1829737"/>
            <a:ext cx="6921874" cy="1315006"/>
          </a:xfrm>
          <a:prstGeom prst="rect">
            <a:avLst/>
          </a:prstGeom>
        </p:spPr>
        <p:txBody>
          <a:bodyPr vert="horz" wrap="square" lIns="0" tIns="11206" rIns="0" bIns="0" rtlCol="0">
            <a:spAutoFit/>
          </a:bodyPr>
          <a:lstStyle/>
          <a:p>
            <a:pPr marL="293049" marR="4483" indent="-282403" defTabSz="806867">
              <a:spcBef>
                <a:spcPts val="88"/>
              </a:spcBef>
              <a:buClr>
                <a:srgbClr val="DD8046"/>
              </a:buClr>
              <a:buSzPct val="60416"/>
              <a:buFont typeface="Wingdings"/>
              <a:buChar char=""/>
              <a:tabLst>
                <a:tab pos="293049" algn="l"/>
              </a:tabLst>
            </a:pPr>
            <a:r>
              <a:rPr sz="2118" kern="0" dirty="0">
                <a:solidFill>
                  <a:sysClr val="windowText" lastClr="000000"/>
                </a:solidFill>
                <a:latin typeface="Arial MT"/>
                <a:cs typeface="Arial MT"/>
              </a:rPr>
              <a:t>A</a:t>
            </a:r>
            <a:r>
              <a:rPr sz="2118" kern="0" spc="-150" dirty="0">
                <a:solidFill>
                  <a:sysClr val="windowText" lastClr="000000"/>
                </a:solidFill>
                <a:latin typeface="Arial MT"/>
                <a:cs typeface="Arial MT"/>
              </a:rPr>
              <a:t> </a:t>
            </a:r>
            <a:r>
              <a:rPr sz="2118" kern="0" spc="-132" dirty="0">
                <a:solidFill>
                  <a:sysClr val="windowText" lastClr="000000"/>
                </a:solidFill>
                <a:latin typeface="Arial MT"/>
                <a:cs typeface="Arial MT"/>
              </a:rPr>
              <a:t>beam</a:t>
            </a:r>
            <a:r>
              <a:rPr sz="2118" kern="0" spc="-13" dirty="0">
                <a:solidFill>
                  <a:sysClr val="windowText" lastClr="000000"/>
                </a:solidFill>
                <a:latin typeface="Arial MT"/>
                <a:cs typeface="Arial MT"/>
              </a:rPr>
              <a:t> </a:t>
            </a:r>
            <a:r>
              <a:rPr sz="2118" kern="0" spc="-194" dirty="0">
                <a:solidFill>
                  <a:sysClr val="windowText" lastClr="000000"/>
                </a:solidFill>
                <a:latin typeface="Arial MT"/>
                <a:cs typeface="Arial MT"/>
              </a:rPr>
              <a:t>is</a:t>
            </a:r>
            <a:r>
              <a:rPr sz="2118" kern="0" spc="-4" dirty="0">
                <a:solidFill>
                  <a:sysClr val="windowText" lastClr="000000"/>
                </a:solidFill>
                <a:latin typeface="Arial MT"/>
                <a:cs typeface="Arial MT"/>
              </a:rPr>
              <a:t> </a:t>
            </a:r>
            <a:r>
              <a:rPr sz="2118" kern="0" spc="-35" dirty="0">
                <a:solidFill>
                  <a:sysClr val="windowText" lastClr="000000"/>
                </a:solidFill>
                <a:latin typeface="Arial MT"/>
                <a:cs typeface="Arial MT"/>
              </a:rPr>
              <a:t>loaded</a:t>
            </a:r>
            <a:r>
              <a:rPr sz="2118" kern="0" spc="-66" dirty="0">
                <a:solidFill>
                  <a:sysClr val="windowText" lastClr="000000"/>
                </a:solidFill>
                <a:latin typeface="Arial MT"/>
                <a:cs typeface="Arial MT"/>
              </a:rPr>
              <a:t> </a:t>
            </a:r>
            <a:r>
              <a:rPr sz="2118" kern="0" dirty="0">
                <a:solidFill>
                  <a:sysClr val="windowText" lastClr="000000"/>
                </a:solidFill>
                <a:latin typeface="Arial MT"/>
                <a:cs typeface="Arial MT"/>
              </a:rPr>
              <a:t>by</a:t>
            </a:r>
            <a:r>
              <a:rPr sz="2118" kern="0" spc="-31" dirty="0">
                <a:solidFill>
                  <a:sysClr val="windowText" lastClr="000000"/>
                </a:solidFill>
                <a:latin typeface="Arial MT"/>
                <a:cs typeface="Arial MT"/>
              </a:rPr>
              <a:t> </a:t>
            </a:r>
            <a:r>
              <a:rPr sz="2118" kern="0" dirty="0">
                <a:solidFill>
                  <a:sysClr val="windowText" lastClr="000000"/>
                </a:solidFill>
                <a:latin typeface="Arial MT"/>
                <a:cs typeface="Arial MT"/>
              </a:rPr>
              <a:t>a</a:t>
            </a:r>
            <a:r>
              <a:rPr sz="2118" kern="0" spc="-35" dirty="0">
                <a:solidFill>
                  <a:sysClr val="windowText" lastClr="000000"/>
                </a:solidFill>
                <a:latin typeface="Arial MT"/>
                <a:cs typeface="Arial MT"/>
              </a:rPr>
              <a:t> </a:t>
            </a:r>
            <a:r>
              <a:rPr sz="2118" kern="0" spc="-137" dirty="0">
                <a:solidFill>
                  <a:sysClr val="windowText" lastClr="000000"/>
                </a:solidFill>
                <a:latin typeface="Arial MT"/>
                <a:cs typeface="Arial MT"/>
              </a:rPr>
              <a:t>couple</a:t>
            </a:r>
            <a:r>
              <a:rPr sz="2118" kern="0" spc="-9" dirty="0">
                <a:solidFill>
                  <a:sysClr val="windowText" lastClr="000000"/>
                </a:solidFill>
                <a:latin typeface="Arial MT"/>
                <a:cs typeface="Arial MT"/>
              </a:rPr>
              <a:t> </a:t>
            </a:r>
            <a:r>
              <a:rPr sz="2118" kern="0" dirty="0">
                <a:solidFill>
                  <a:sysClr val="windowText" lastClr="000000"/>
                </a:solidFill>
                <a:latin typeface="Arial MT"/>
                <a:cs typeface="Arial MT"/>
              </a:rPr>
              <a:t>of</a:t>
            </a:r>
            <a:r>
              <a:rPr sz="2118" kern="0" spc="26" dirty="0">
                <a:solidFill>
                  <a:sysClr val="windowText" lastClr="000000"/>
                </a:solidFill>
                <a:latin typeface="Arial MT"/>
                <a:cs typeface="Arial MT"/>
              </a:rPr>
              <a:t> </a:t>
            </a:r>
            <a:r>
              <a:rPr sz="2118" kern="0" dirty="0">
                <a:solidFill>
                  <a:sysClr val="windowText" lastClr="000000"/>
                </a:solidFill>
                <a:latin typeface="Arial MT"/>
                <a:cs typeface="Arial MT"/>
              </a:rPr>
              <a:t>1400</a:t>
            </a:r>
            <a:r>
              <a:rPr sz="2118" kern="0" spc="-35" dirty="0">
                <a:solidFill>
                  <a:sysClr val="windowText" lastClr="000000"/>
                </a:solidFill>
                <a:latin typeface="Arial MT"/>
                <a:cs typeface="Arial MT"/>
              </a:rPr>
              <a:t> </a:t>
            </a:r>
            <a:r>
              <a:rPr sz="2118" kern="0" spc="-75" dirty="0">
                <a:solidFill>
                  <a:sysClr val="windowText" lastClr="000000"/>
                </a:solidFill>
                <a:latin typeface="Arial MT"/>
                <a:cs typeface="Arial MT"/>
              </a:rPr>
              <a:t>N-</a:t>
            </a:r>
            <a:r>
              <a:rPr sz="2118" kern="0" spc="-353" dirty="0">
                <a:solidFill>
                  <a:sysClr val="windowText" lastClr="000000"/>
                </a:solidFill>
                <a:latin typeface="Arial MT"/>
                <a:cs typeface="Arial MT"/>
              </a:rPr>
              <a:t>m</a:t>
            </a:r>
            <a:r>
              <a:rPr sz="2118" kern="0" spc="9" dirty="0">
                <a:solidFill>
                  <a:sysClr val="windowText" lastClr="000000"/>
                </a:solidFill>
                <a:latin typeface="Arial MT"/>
                <a:cs typeface="Arial MT"/>
              </a:rPr>
              <a:t> </a:t>
            </a:r>
            <a:r>
              <a:rPr sz="2118" kern="0" dirty="0">
                <a:solidFill>
                  <a:sysClr val="windowText" lastClr="000000"/>
                </a:solidFill>
                <a:latin typeface="Arial MT"/>
                <a:cs typeface="Arial MT"/>
              </a:rPr>
              <a:t>at</a:t>
            </a:r>
            <a:r>
              <a:rPr sz="2118" kern="0" spc="-53" dirty="0">
                <a:solidFill>
                  <a:sysClr val="windowText" lastClr="000000"/>
                </a:solidFill>
                <a:latin typeface="Arial MT"/>
                <a:cs typeface="Arial MT"/>
              </a:rPr>
              <a:t> </a:t>
            </a:r>
            <a:r>
              <a:rPr sz="2118" kern="0" spc="-146" dirty="0">
                <a:solidFill>
                  <a:sysClr val="windowText" lastClr="000000"/>
                </a:solidFill>
                <a:latin typeface="Arial MT"/>
                <a:cs typeface="Arial MT"/>
              </a:rPr>
              <a:t>each</a:t>
            </a:r>
            <a:r>
              <a:rPr sz="2118" kern="0" dirty="0">
                <a:solidFill>
                  <a:sysClr val="windowText" lastClr="000000"/>
                </a:solidFill>
                <a:latin typeface="Arial MT"/>
                <a:cs typeface="Arial MT"/>
              </a:rPr>
              <a:t> of</a:t>
            </a:r>
            <a:r>
              <a:rPr sz="2118" kern="0" spc="22" dirty="0">
                <a:solidFill>
                  <a:sysClr val="windowText" lastClr="000000"/>
                </a:solidFill>
                <a:latin typeface="Arial MT"/>
                <a:cs typeface="Arial MT"/>
              </a:rPr>
              <a:t> </a:t>
            </a:r>
            <a:r>
              <a:rPr sz="2118" kern="0" spc="-22" dirty="0">
                <a:solidFill>
                  <a:sysClr val="windowText" lastClr="000000"/>
                </a:solidFill>
                <a:latin typeface="Arial MT"/>
                <a:cs typeface="Arial MT"/>
              </a:rPr>
              <a:t>its </a:t>
            </a:r>
            <a:r>
              <a:rPr sz="2118" kern="0" spc="-190" dirty="0">
                <a:solidFill>
                  <a:sysClr val="windowText" lastClr="000000"/>
                </a:solidFill>
                <a:latin typeface="Arial MT"/>
                <a:cs typeface="Arial MT"/>
              </a:rPr>
              <a:t>ends,</a:t>
            </a:r>
            <a:r>
              <a:rPr sz="2118" kern="0" spc="-22" dirty="0">
                <a:solidFill>
                  <a:sysClr val="windowText" lastClr="000000"/>
                </a:solidFill>
                <a:latin typeface="Arial MT"/>
                <a:cs typeface="Arial MT"/>
              </a:rPr>
              <a:t> </a:t>
            </a:r>
            <a:r>
              <a:rPr sz="2118" kern="0" spc="-185" dirty="0">
                <a:solidFill>
                  <a:sysClr val="windowText" lastClr="000000"/>
                </a:solidFill>
                <a:latin typeface="Arial MT"/>
                <a:cs typeface="Arial MT"/>
              </a:rPr>
              <a:t>as</a:t>
            </a:r>
            <a:r>
              <a:rPr sz="2118" kern="0" spc="13" dirty="0">
                <a:solidFill>
                  <a:sysClr val="windowText" lastClr="000000"/>
                </a:solidFill>
                <a:latin typeface="Arial MT"/>
                <a:cs typeface="Arial MT"/>
              </a:rPr>
              <a:t> </a:t>
            </a:r>
            <a:r>
              <a:rPr sz="2118" kern="0" spc="-243" dirty="0">
                <a:solidFill>
                  <a:sysClr val="windowText" lastClr="000000"/>
                </a:solidFill>
                <a:latin typeface="Arial MT"/>
                <a:cs typeface="Arial MT"/>
              </a:rPr>
              <a:t>shown</a:t>
            </a:r>
            <a:r>
              <a:rPr sz="2118" kern="0" spc="9" dirty="0">
                <a:solidFill>
                  <a:sysClr val="windowText" lastClr="000000"/>
                </a:solidFill>
                <a:latin typeface="Arial MT"/>
                <a:cs typeface="Arial MT"/>
              </a:rPr>
              <a:t> </a:t>
            </a:r>
            <a:r>
              <a:rPr sz="2118" kern="0" spc="-146" dirty="0">
                <a:solidFill>
                  <a:sysClr val="windowText" lastClr="000000"/>
                </a:solidFill>
                <a:latin typeface="Arial MT"/>
                <a:cs typeface="Arial MT"/>
              </a:rPr>
              <a:t>in</a:t>
            </a:r>
            <a:r>
              <a:rPr sz="2118" kern="0" spc="26" dirty="0">
                <a:solidFill>
                  <a:sysClr val="windowText" lastClr="000000"/>
                </a:solidFill>
                <a:latin typeface="Arial MT"/>
                <a:cs typeface="Arial MT"/>
              </a:rPr>
              <a:t> </a:t>
            </a:r>
            <a:r>
              <a:rPr sz="2118" kern="0" spc="-141" dirty="0">
                <a:solidFill>
                  <a:sysClr val="windowText" lastClr="000000"/>
                </a:solidFill>
                <a:latin typeface="Arial MT"/>
                <a:cs typeface="Arial MT"/>
              </a:rPr>
              <a:t>Figure.</a:t>
            </a:r>
            <a:r>
              <a:rPr sz="2118" kern="0" spc="-18" dirty="0">
                <a:solidFill>
                  <a:sysClr val="windowText" lastClr="000000"/>
                </a:solidFill>
                <a:latin typeface="Arial MT"/>
                <a:cs typeface="Arial MT"/>
              </a:rPr>
              <a:t> </a:t>
            </a:r>
            <a:r>
              <a:rPr sz="2118" kern="0" spc="-146" dirty="0">
                <a:solidFill>
                  <a:sysClr val="windowText" lastClr="000000"/>
                </a:solidFill>
                <a:latin typeface="Arial MT"/>
                <a:cs typeface="Arial MT"/>
              </a:rPr>
              <a:t>Determine</a:t>
            </a:r>
            <a:r>
              <a:rPr sz="2118" kern="0" spc="22" dirty="0">
                <a:solidFill>
                  <a:sysClr val="windowText" lastClr="000000"/>
                </a:solidFill>
                <a:latin typeface="Arial MT"/>
                <a:cs typeface="Arial MT"/>
              </a:rPr>
              <a:t> </a:t>
            </a:r>
            <a:r>
              <a:rPr sz="2118" kern="0" spc="-128" dirty="0">
                <a:solidFill>
                  <a:sysClr val="windowText" lastClr="000000"/>
                </a:solidFill>
                <a:latin typeface="Arial MT"/>
                <a:cs typeface="Arial MT"/>
              </a:rPr>
              <a:t>the</a:t>
            </a:r>
            <a:r>
              <a:rPr sz="2118" kern="0" spc="26" dirty="0">
                <a:solidFill>
                  <a:sysClr val="windowText" lastClr="000000"/>
                </a:solidFill>
                <a:latin typeface="Arial MT"/>
                <a:cs typeface="Arial MT"/>
              </a:rPr>
              <a:t> </a:t>
            </a:r>
            <a:r>
              <a:rPr sz="2118" kern="0" spc="-194" dirty="0">
                <a:solidFill>
                  <a:sysClr val="windowText" lastClr="000000"/>
                </a:solidFill>
                <a:latin typeface="Arial MT"/>
                <a:cs typeface="Arial MT"/>
              </a:rPr>
              <a:t>maximum</a:t>
            </a:r>
            <a:r>
              <a:rPr sz="2118" kern="0" spc="4" dirty="0">
                <a:solidFill>
                  <a:sysClr val="windowText" lastClr="000000"/>
                </a:solidFill>
                <a:latin typeface="Arial MT"/>
                <a:cs typeface="Arial MT"/>
              </a:rPr>
              <a:t> </a:t>
            </a:r>
            <a:r>
              <a:rPr sz="2118" kern="0" spc="-9" dirty="0">
                <a:solidFill>
                  <a:sysClr val="windowText" lastClr="000000"/>
                </a:solidFill>
                <a:latin typeface="Arial MT"/>
                <a:cs typeface="Arial MT"/>
              </a:rPr>
              <a:t>bending </a:t>
            </a:r>
            <a:r>
              <a:rPr sz="2118" kern="0" spc="-212" dirty="0">
                <a:solidFill>
                  <a:sysClr val="windowText" lastClr="000000"/>
                </a:solidFill>
                <a:latin typeface="Arial MT"/>
                <a:cs typeface="Arial MT"/>
              </a:rPr>
              <a:t>stress</a:t>
            </a:r>
            <a:r>
              <a:rPr sz="2118" kern="0" spc="-4" dirty="0">
                <a:solidFill>
                  <a:sysClr val="windowText" lastClr="000000"/>
                </a:solidFill>
                <a:latin typeface="Arial MT"/>
                <a:cs typeface="Arial MT"/>
              </a:rPr>
              <a:t> </a:t>
            </a:r>
            <a:r>
              <a:rPr sz="2118" kern="0" spc="-146" dirty="0">
                <a:solidFill>
                  <a:sysClr val="windowText" lastClr="000000"/>
                </a:solidFill>
                <a:latin typeface="Arial MT"/>
                <a:cs typeface="Arial MT"/>
              </a:rPr>
              <a:t>in</a:t>
            </a:r>
            <a:r>
              <a:rPr sz="2118" kern="0" spc="-13" dirty="0">
                <a:solidFill>
                  <a:sysClr val="windowText" lastClr="000000"/>
                </a:solidFill>
                <a:latin typeface="Arial MT"/>
                <a:cs typeface="Arial MT"/>
              </a:rPr>
              <a:t> </a:t>
            </a:r>
            <a:r>
              <a:rPr sz="2118" kern="0" spc="-137" dirty="0">
                <a:solidFill>
                  <a:sysClr val="windowText" lastClr="000000"/>
                </a:solidFill>
                <a:latin typeface="Arial MT"/>
                <a:cs typeface="Arial MT"/>
              </a:rPr>
              <a:t>the</a:t>
            </a:r>
            <a:r>
              <a:rPr sz="2118" kern="0" spc="-18" dirty="0">
                <a:solidFill>
                  <a:sysClr val="windowText" lastClr="000000"/>
                </a:solidFill>
                <a:latin typeface="Arial MT"/>
                <a:cs typeface="Arial MT"/>
              </a:rPr>
              <a:t> </a:t>
            </a:r>
            <a:r>
              <a:rPr sz="2118" kern="0" spc="-128" dirty="0">
                <a:solidFill>
                  <a:sysClr val="windowText" lastClr="000000"/>
                </a:solidFill>
                <a:latin typeface="Arial MT"/>
                <a:cs typeface="Arial MT"/>
              </a:rPr>
              <a:t>beam</a:t>
            </a:r>
            <a:r>
              <a:rPr sz="2118" kern="0" spc="-22" dirty="0">
                <a:solidFill>
                  <a:sysClr val="windowText" lastClr="000000"/>
                </a:solidFill>
                <a:latin typeface="Arial MT"/>
                <a:cs typeface="Arial MT"/>
              </a:rPr>
              <a:t> </a:t>
            </a:r>
            <a:r>
              <a:rPr sz="2118" kern="0" spc="-79" dirty="0">
                <a:solidFill>
                  <a:sysClr val="windowText" lastClr="000000"/>
                </a:solidFill>
                <a:latin typeface="Arial MT"/>
                <a:cs typeface="Arial MT"/>
              </a:rPr>
              <a:t>and</a:t>
            </a:r>
            <a:r>
              <a:rPr sz="2118" kern="0" spc="-9" dirty="0">
                <a:solidFill>
                  <a:sysClr val="windowText" lastClr="000000"/>
                </a:solidFill>
                <a:latin typeface="Arial MT"/>
                <a:cs typeface="Arial MT"/>
              </a:rPr>
              <a:t> </a:t>
            </a:r>
            <a:r>
              <a:rPr sz="2118" kern="0" spc="-88" dirty="0">
                <a:solidFill>
                  <a:sysClr val="windowText" lastClr="000000"/>
                </a:solidFill>
                <a:latin typeface="Arial MT"/>
                <a:cs typeface="Arial MT"/>
              </a:rPr>
              <a:t>indicate</a:t>
            </a:r>
            <a:r>
              <a:rPr sz="2118" kern="0" spc="-4" dirty="0">
                <a:solidFill>
                  <a:sysClr val="windowText" lastClr="000000"/>
                </a:solidFill>
                <a:latin typeface="Arial MT"/>
                <a:cs typeface="Arial MT"/>
              </a:rPr>
              <a:t> </a:t>
            </a:r>
            <a:r>
              <a:rPr sz="2118" kern="0" spc="-137" dirty="0">
                <a:solidFill>
                  <a:sysClr val="windowText" lastClr="000000"/>
                </a:solidFill>
                <a:latin typeface="Arial MT"/>
                <a:cs typeface="Arial MT"/>
              </a:rPr>
              <a:t>the</a:t>
            </a:r>
            <a:r>
              <a:rPr sz="2118" kern="0" spc="-18" dirty="0">
                <a:solidFill>
                  <a:sysClr val="windowText" lastClr="000000"/>
                </a:solidFill>
                <a:latin typeface="Arial MT"/>
                <a:cs typeface="Arial MT"/>
              </a:rPr>
              <a:t> </a:t>
            </a:r>
            <a:r>
              <a:rPr sz="2118" kern="0" spc="-71" dirty="0">
                <a:solidFill>
                  <a:sysClr val="windowText" lastClr="000000"/>
                </a:solidFill>
                <a:latin typeface="Arial MT"/>
                <a:cs typeface="Arial MT"/>
              </a:rPr>
              <a:t>variation</a:t>
            </a:r>
            <a:r>
              <a:rPr sz="2118" kern="0" spc="-18" dirty="0">
                <a:solidFill>
                  <a:sysClr val="windowText" lastClr="000000"/>
                </a:solidFill>
                <a:latin typeface="Arial MT"/>
                <a:cs typeface="Arial MT"/>
              </a:rPr>
              <a:t> </a:t>
            </a:r>
            <a:r>
              <a:rPr sz="2118" kern="0" dirty="0">
                <a:solidFill>
                  <a:sysClr val="windowText" lastClr="000000"/>
                </a:solidFill>
                <a:latin typeface="Arial MT"/>
                <a:cs typeface="Arial MT"/>
              </a:rPr>
              <a:t>of</a:t>
            </a:r>
            <a:r>
              <a:rPr sz="2118" kern="0" spc="53" dirty="0">
                <a:solidFill>
                  <a:sysClr val="windowText" lastClr="000000"/>
                </a:solidFill>
                <a:latin typeface="Arial MT"/>
                <a:cs typeface="Arial MT"/>
              </a:rPr>
              <a:t> </a:t>
            </a:r>
            <a:r>
              <a:rPr sz="2118" kern="0" spc="-97" dirty="0">
                <a:solidFill>
                  <a:sysClr val="windowText" lastClr="000000"/>
                </a:solidFill>
                <a:latin typeface="Arial MT"/>
                <a:cs typeface="Arial MT"/>
              </a:rPr>
              <a:t>bending</a:t>
            </a:r>
            <a:r>
              <a:rPr sz="2118" kern="0" spc="-4" dirty="0">
                <a:solidFill>
                  <a:sysClr val="windowText" lastClr="000000"/>
                </a:solidFill>
                <a:latin typeface="Arial MT"/>
                <a:cs typeface="Arial MT"/>
              </a:rPr>
              <a:t> </a:t>
            </a:r>
            <a:r>
              <a:rPr sz="2118" kern="0" spc="-150" dirty="0">
                <a:solidFill>
                  <a:sysClr val="windowText" lastClr="000000"/>
                </a:solidFill>
                <a:latin typeface="Arial MT"/>
                <a:cs typeface="Arial MT"/>
              </a:rPr>
              <a:t>stress </a:t>
            </a:r>
            <a:r>
              <a:rPr sz="2118" kern="0" spc="-115" dirty="0">
                <a:solidFill>
                  <a:sysClr val="windowText" lastClr="000000"/>
                </a:solidFill>
                <a:latin typeface="Arial MT"/>
                <a:cs typeface="Arial MT"/>
              </a:rPr>
              <a:t>over</a:t>
            </a:r>
            <a:r>
              <a:rPr sz="2118" kern="0" spc="-35" dirty="0">
                <a:solidFill>
                  <a:sysClr val="windowText" lastClr="000000"/>
                </a:solidFill>
                <a:latin typeface="Arial MT"/>
                <a:cs typeface="Arial MT"/>
              </a:rPr>
              <a:t> </a:t>
            </a:r>
            <a:r>
              <a:rPr sz="2118" kern="0" spc="-128" dirty="0">
                <a:solidFill>
                  <a:sysClr val="windowText" lastClr="000000"/>
                </a:solidFill>
                <a:latin typeface="Arial MT"/>
                <a:cs typeface="Arial MT"/>
              </a:rPr>
              <a:t>the</a:t>
            </a:r>
            <a:r>
              <a:rPr sz="2118" kern="0" spc="-18" dirty="0">
                <a:solidFill>
                  <a:sysClr val="windowText" lastClr="000000"/>
                </a:solidFill>
                <a:latin typeface="Arial MT"/>
                <a:cs typeface="Arial MT"/>
              </a:rPr>
              <a:t> </a:t>
            </a:r>
            <a:r>
              <a:rPr sz="2118" kern="0" spc="-75" dirty="0">
                <a:solidFill>
                  <a:sysClr val="windowText" lastClr="000000"/>
                </a:solidFill>
                <a:latin typeface="Arial MT"/>
                <a:cs typeface="Arial MT"/>
              </a:rPr>
              <a:t>depth</a:t>
            </a:r>
            <a:r>
              <a:rPr sz="2118" kern="0" spc="-22" dirty="0">
                <a:solidFill>
                  <a:sysClr val="windowText" lastClr="000000"/>
                </a:solidFill>
                <a:latin typeface="Arial MT"/>
                <a:cs typeface="Arial MT"/>
              </a:rPr>
              <a:t> </a:t>
            </a:r>
            <a:r>
              <a:rPr sz="2118" kern="0" dirty="0">
                <a:solidFill>
                  <a:sysClr val="windowText" lastClr="000000"/>
                </a:solidFill>
                <a:latin typeface="Arial MT"/>
                <a:cs typeface="Arial MT"/>
              </a:rPr>
              <a:t>of</a:t>
            </a:r>
            <a:r>
              <a:rPr sz="2118" kern="0" spc="44" dirty="0">
                <a:solidFill>
                  <a:sysClr val="windowText" lastClr="000000"/>
                </a:solidFill>
                <a:latin typeface="Arial MT"/>
                <a:cs typeface="Arial MT"/>
              </a:rPr>
              <a:t> </a:t>
            </a:r>
            <a:r>
              <a:rPr sz="2118" kern="0" spc="-137" dirty="0">
                <a:solidFill>
                  <a:sysClr val="windowText" lastClr="000000"/>
                </a:solidFill>
                <a:latin typeface="Arial MT"/>
                <a:cs typeface="Arial MT"/>
              </a:rPr>
              <a:t>the</a:t>
            </a:r>
            <a:r>
              <a:rPr sz="2118" kern="0" spc="-18" dirty="0">
                <a:solidFill>
                  <a:sysClr val="windowText" lastClr="000000"/>
                </a:solidFill>
                <a:latin typeface="Arial MT"/>
                <a:cs typeface="Arial MT"/>
              </a:rPr>
              <a:t> </a:t>
            </a:r>
            <a:r>
              <a:rPr sz="2118" kern="0" spc="-9" dirty="0">
                <a:solidFill>
                  <a:sysClr val="windowText" lastClr="000000"/>
                </a:solidFill>
                <a:latin typeface="Arial MT"/>
                <a:cs typeface="Arial MT"/>
              </a:rPr>
              <a:t>beam.</a:t>
            </a:r>
            <a:endParaRPr sz="2118" kern="0">
              <a:solidFill>
                <a:sysClr val="windowText" lastClr="000000"/>
              </a:solidFill>
              <a:latin typeface="Arial MT"/>
              <a:cs typeface="Arial MT"/>
            </a:endParaRPr>
          </a:p>
        </p:txBody>
      </p:sp>
      <p:pic>
        <p:nvPicPr>
          <p:cNvPr id="4" name="object 4"/>
          <p:cNvPicPr/>
          <p:nvPr/>
        </p:nvPicPr>
        <p:blipFill>
          <a:blip r:embed="rId2" cstate="print"/>
          <a:stretch>
            <a:fillRect/>
          </a:stretch>
        </p:blipFill>
        <p:spPr>
          <a:xfrm>
            <a:off x="3464305" y="3429000"/>
            <a:ext cx="5553634" cy="1748118"/>
          </a:xfrm>
          <a:prstGeom prst="rect">
            <a:avLst/>
          </a:prstGeom>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671972" y="1825706"/>
            <a:ext cx="1381685" cy="405141"/>
          </a:xfrm>
          <a:prstGeom prst="rect">
            <a:avLst/>
          </a:prstGeom>
        </p:spPr>
        <p:txBody>
          <a:bodyPr vert="horz" wrap="square" lIns="0" tIns="11206" rIns="0" bIns="0" rtlCol="0">
            <a:spAutoFit/>
          </a:bodyPr>
          <a:lstStyle/>
          <a:p>
            <a:pPr marL="293049" indent="-281843">
              <a:spcBef>
                <a:spcPts val="88"/>
              </a:spcBef>
              <a:buClr>
                <a:srgbClr val="DD8046"/>
              </a:buClr>
              <a:buSzPct val="60344"/>
              <a:buFont typeface="Wingdings"/>
              <a:buChar char=""/>
              <a:tabLst>
                <a:tab pos="293049" algn="l"/>
              </a:tabLst>
            </a:pPr>
            <a:r>
              <a:rPr sz="2559" spc="-168" dirty="0">
                <a:solidFill>
                  <a:srgbClr val="000000"/>
                </a:solidFill>
              </a:rPr>
              <a:t>Solution:</a:t>
            </a:r>
            <a:endParaRPr sz="2559"/>
          </a:p>
        </p:txBody>
      </p:sp>
      <p:grpSp>
        <p:nvGrpSpPr>
          <p:cNvPr id="3" name="object 3"/>
          <p:cNvGrpSpPr/>
          <p:nvPr/>
        </p:nvGrpSpPr>
        <p:grpSpPr>
          <a:xfrm>
            <a:off x="3003177" y="1827456"/>
            <a:ext cx="5591735" cy="4164666"/>
            <a:chOff x="1524000" y="2071116"/>
            <a:chExt cx="6337300" cy="4719955"/>
          </a:xfrm>
        </p:grpSpPr>
        <p:pic>
          <p:nvPicPr>
            <p:cNvPr id="4" name="object 4"/>
            <p:cNvPicPr/>
            <p:nvPr/>
          </p:nvPicPr>
          <p:blipFill>
            <a:blip r:embed="rId2" cstate="print"/>
            <a:stretch>
              <a:fillRect/>
            </a:stretch>
          </p:blipFill>
          <p:spPr>
            <a:xfrm>
              <a:off x="1524000" y="2071116"/>
              <a:ext cx="6336792" cy="1353311"/>
            </a:xfrm>
            <a:prstGeom prst="rect">
              <a:avLst/>
            </a:prstGeom>
          </p:spPr>
        </p:pic>
        <p:pic>
          <p:nvPicPr>
            <p:cNvPr id="5" name="object 5"/>
            <p:cNvPicPr/>
            <p:nvPr/>
          </p:nvPicPr>
          <p:blipFill>
            <a:blip r:embed="rId3" cstate="print"/>
            <a:stretch>
              <a:fillRect/>
            </a:stretch>
          </p:blipFill>
          <p:spPr>
            <a:xfrm>
              <a:off x="3505200" y="3276600"/>
              <a:ext cx="3429000" cy="3514343"/>
            </a:xfrm>
            <a:prstGeom prst="rect">
              <a:avLst/>
            </a:prstGeom>
          </p:spPr>
        </p:pic>
      </p:gr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886834" y="623722"/>
            <a:ext cx="8300923" cy="559994"/>
          </a:xfrm>
          <a:prstGeom prst="rect">
            <a:avLst/>
          </a:prstGeom>
        </p:spPr>
        <p:txBody>
          <a:bodyPr vert="horz" wrap="square" lIns="0" tIns="70390" rIns="0" bIns="0" rtlCol="0">
            <a:spAutoFit/>
          </a:bodyPr>
          <a:lstStyle/>
          <a:p>
            <a:pPr marL="11206">
              <a:spcBef>
                <a:spcPts val="88"/>
              </a:spcBef>
            </a:pPr>
            <a:r>
              <a:rPr spc="-221" dirty="0"/>
              <a:t>Example</a:t>
            </a:r>
            <a:r>
              <a:rPr spc="13" dirty="0"/>
              <a:t> </a:t>
            </a:r>
            <a:r>
              <a:rPr spc="132" dirty="0"/>
              <a:t>#2</a:t>
            </a:r>
          </a:p>
        </p:txBody>
      </p:sp>
      <p:sp>
        <p:nvSpPr>
          <p:cNvPr id="3" name="object 3"/>
          <p:cNvSpPr txBox="1"/>
          <p:nvPr/>
        </p:nvSpPr>
        <p:spPr>
          <a:xfrm>
            <a:off x="2671951" y="1829737"/>
            <a:ext cx="7012640" cy="1640929"/>
          </a:xfrm>
          <a:prstGeom prst="rect">
            <a:avLst/>
          </a:prstGeom>
        </p:spPr>
        <p:txBody>
          <a:bodyPr vert="horz" wrap="square" lIns="0" tIns="11206" rIns="0" bIns="0" rtlCol="0">
            <a:spAutoFit/>
          </a:bodyPr>
          <a:lstStyle/>
          <a:p>
            <a:pPr marL="293049" marR="4483" indent="-282403" defTabSz="806867">
              <a:spcBef>
                <a:spcPts val="88"/>
              </a:spcBef>
              <a:buClr>
                <a:srgbClr val="DD8046"/>
              </a:buClr>
              <a:buSzPct val="60416"/>
              <a:buFont typeface="Wingdings"/>
              <a:buChar char=""/>
              <a:tabLst>
                <a:tab pos="293049" algn="l"/>
                <a:tab pos="1604208" algn="l"/>
                <a:tab pos="5200367" algn="l"/>
              </a:tabLst>
            </a:pPr>
            <a:r>
              <a:rPr sz="2118" kern="0" dirty="0">
                <a:solidFill>
                  <a:sysClr val="windowText" lastClr="000000"/>
                </a:solidFill>
                <a:latin typeface="Times New Roman" panose="02020603050405020304" pitchFamily="18" charset="0"/>
                <a:cs typeface="Times New Roman" panose="02020603050405020304" pitchFamily="18" charset="0"/>
              </a:rPr>
              <a:t>A</a:t>
            </a:r>
            <a:r>
              <a:rPr sz="2118" kern="0" spc="-88" dirty="0">
                <a:solidFill>
                  <a:sysClr val="windowText" lastClr="000000"/>
                </a:solidFill>
                <a:latin typeface="Times New Roman" panose="02020603050405020304" pitchFamily="18" charset="0"/>
                <a:cs typeface="Times New Roman" panose="02020603050405020304" pitchFamily="18" charset="0"/>
              </a:rPr>
              <a:t> </a:t>
            </a:r>
            <a:r>
              <a:rPr sz="2118" kern="0" spc="-154" dirty="0">
                <a:solidFill>
                  <a:sysClr val="windowText" lastClr="000000"/>
                </a:solidFill>
                <a:latin typeface="Times New Roman" panose="02020603050405020304" pitchFamily="18" charset="0"/>
                <a:cs typeface="Times New Roman" panose="02020603050405020304" pitchFamily="18" charset="0"/>
              </a:rPr>
              <a:t>simple</a:t>
            </a:r>
            <a:r>
              <a:rPr sz="2118" kern="0" spc="-18" dirty="0">
                <a:solidFill>
                  <a:sysClr val="windowText" lastClr="000000"/>
                </a:solidFill>
                <a:latin typeface="Times New Roman" panose="02020603050405020304" pitchFamily="18" charset="0"/>
                <a:cs typeface="Times New Roman" panose="02020603050405020304" pitchFamily="18" charset="0"/>
              </a:rPr>
              <a:t> </a:t>
            </a:r>
            <a:r>
              <a:rPr sz="2118" kern="0" spc="-128" dirty="0">
                <a:solidFill>
                  <a:sysClr val="windowText" lastClr="000000"/>
                </a:solidFill>
                <a:latin typeface="Times New Roman" panose="02020603050405020304" pitchFamily="18" charset="0"/>
                <a:cs typeface="Times New Roman" panose="02020603050405020304" pitchFamily="18" charset="0"/>
              </a:rPr>
              <a:t>beam</a:t>
            </a:r>
            <a:r>
              <a:rPr sz="2118" kern="0" spc="-4" dirty="0">
                <a:solidFill>
                  <a:sysClr val="windowText" lastClr="000000"/>
                </a:solidFill>
                <a:latin typeface="Times New Roman" panose="02020603050405020304" pitchFamily="18" charset="0"/>
                <a:cs typeface="Times New Roman" panose="02020603050405020304" pitchFamily="18" charset="0"/>
              </a:rPr>
              <a:t> </a:t>
            </a:r>
            <a:r>
              <a:rPr sz="2118" i="1" kern="0" spc="-251" dirty="0">
                <a:solidFill>
                  <a:sysClr val="windowText" lastClr="000000"/>
                </a:solidFill>
                <a:latin typeface="Times New Roman" panose="02020603050405020304" pitchFamily="18" charset="0"/>
                <a:cs typeface="Times New Roman" panose="02020603050405020304" pitchFamily="18" charset="0"/>
              </a:rPr>
              <a:t>AB</a:t>
            </a:r>
            <a:r>
              <a:rPr sz="2118" i="1" kern="0" spc="4" dirty="0">
                <a:solidFill>
                  <a:sysClr val="windowText" lastClr="000000"/>
                </a:solidFill>
                <a:latin typeface="Times New Roman" panose="02020603050405020304" pitchFamily="18" charset="0"/>
                <a:cs typeface="Times New Roman" panose="02020603050405020304" pitchFamily="18" charset="0"/>
              </a:rPr>
              <a:t> </a:t>
            </a:r>
            <a:r>
              <a:rPr sz="2118" i="1" kern="0" dirty="0">
                <a:solidFill>
                  <a:sysClr val="windowText" lastClr="000000"/>
                </a:solidFill>
                <a:latin typeface="Times New Roman" panose="02020603050405020304" pitchFamily="18" charset="0"/>
                <a:cs typeface="Times New Roman" panose="02020603050405020304" pitchFamily="18" charset="0"/>
              </a:rPr>
              <a:t>of</a:t>
            </a:r>
            <a:r>
              <a:rPr sz="2118" i="1" kern="0" spc="150" dirty="0">
                <a:solidFill>
                  <a:sysClr val="windowText" lastClr="000000"/>
                </a:solidFill>
                <a:latin typeface="Times New Roman" panose="02020603050405020304" pitchFamily="18" charset="0"/>
                <a:cs typeface="Times New Roman" panose="02020603050405020304" pitchFamily="18" charset="0"/>
              </a:rPr>
              <a:t> </a:t>
            </a:r>
            <a:r>
              <a:rPr sz="2118" i="1" kern="0" spc="-224" dirty="0">
                <a:solidFill>
                  <a:sysClr val="windowText" lastClr="000000"/>
                </a:solidFill>
                <a:latin typeface="Times New Roman" panose="02020603050405020304" pitchFamily="18" charset="0"/>
                <a:cs typeface="Times New Roman" panose="02020603050405020304" pitchFamily="18" charset="0"/>
              </a:rPr>
              <a:t>span</a:t>
            </a:r>
            <a:r>
              <a:rPr sz="2118" i="1" kern="0" spc="9" dirty="0">
                <a:solidFill>
                  <a:sysClr val="windowText" lastClr="000000"/>
                </a:solidFill>
                <a:latin typeface="Times New Roman" panose="02020603050405020304" pitchFamily="18" charset="0"/>
                <a:cs typeface="Times New Roman" panose="02020603050405020304" pitchFamily="18" charset="0"/>
              </a:rPr>
              <a:t> </a:t>
            </a:r>
            <a:r>
              <a:rPr sz="2118" i="1" kern="0" spc="-141" dirty="0">
                <a:solidFill>
                  <a:sysClr val="windowText" lastClr="000000"/>
                </a:solidFill>
                <a:latin typeface="Times New Roman" panose="02020603050405020304" pitchFamily="18" charset="0"/>
                <a:cs typeface="Times New Roman" panose="02020603050405020304" pitchFamily="18" charset="0"/>
              </a:rPr>
              <a:t>length</a:t>
            </a:r>
            <a:r>
              <a:rPr sz="2118" i="1" kern="0" spc="-4" dirty="0">
                <a:solidFill>
                  <a:sysClr val="windowText" lastClr="000000"/>
                </a:solidFill>
                <a:latin typeface="Times New Roman" panose="02020603050405020304" pitchFamily="18" charset="0"/>
                <a:cs typeface="Times New Roman" panose="02020603050405020304" pitchFamily="18" charset="0"/>
              </a:rPr>
              <a:t> </a:t>
            </a:r>
            <a:r>
              <a:rPr sz="2118" i="1" kern="0" dirty="0">
                <a:solidFill>
                  <a:sysClr val="windowText" lastClr="000000"/>
                </a:solidFill>
                <a:latin typeface="Times New Roman" panose="02020603050405020304" pitchFamily="18" charset="0"/>
                <a:cs typeface="Times New Roman" panose="02020603050405020304" pitchFamily="18" charset="0"/>
              </a:rPr>
              <a:t>22</a:t>
            </a:r>
            <a:r>
              <a:rPr sz="2118" i="1" kern="0" spc="-13" dirty="0">
                <a:solidFill>
                  <a:sysClr val="windowText" lastClr="000000"/>
                </a:solidFill>
                <a:latin typeface="Times New Roman" panose="02020603050405020304" pitchFamily="18" charset="0"/>
                <a:cs typeface="Times New Roman" panose="02020603050405020304" pitchFamily="18" charset="0"/>
              </a:rPr>
              <a:t> </a:t>
            </a:r>
            <a:r>
              <a:rPr sz="2118" i="1" kern="0" spc="44" dirty="0">
                <a:solidFill>
                  <a:sysClr val="windowText" lastClr="000000"/>
                </a:solidFill>
                <a:latin typeface="Times New Roman" panose="02020603050405020304" pitchFamily="18" charset="0"/>
                <a:cs typeface="Times New Roman" panose="02020603050405020304" pitchFamily="18" charset="0"/>
              </a:rPr>
              <a:t>ft</a:t>
            </a:r>
            <a:r>
              <a:rPr sz="2118" i="1" kern="0" spc="-18" dirty="0">
                <a:solidFill>
                  <a:sysClr val="windowText" lastClr="000000"/>
                </a:solidFill>
                <a:latin typeface="Times New Roman" panose="02020603050405020304" pitchFamily="18" charset="0"/>
                <a:cs typeface="Times New Roman" panose="02020603050405020304" pitchFamily="18" charset="0"/>
              </a:rPr>
              <a:t> </a:t>
            </a:r>
            <a:r>
              <a:rPr sz="2118" i="1" kern="0" spc="-185" dirty="0">
                <a:solidFill>
                  <a:sysClr val="windowText" lastClr="000000"/>
                </a:solidFill>
                <a:latin typeface="Times New Roman" panose="02020603050405020304" pitchFamily="18" charset="0"/>
                <a:cs typeface="Times New Roman" panose="02020603050405020304" pitchFamily="18" charset="0"/>
              </a:rPr>
              <a:t>supports</a:t>
            </a:r>
            <a:r>
              <a:rPr sz="2118" i="1" kern="0" spc="-26" dirty="0">
                <a:solidFill>
                  <a:sysClr val="windowText" lastClr="000000"/>
                </a:solidFill>
                <a:latin typeface="Times New Roman" panose="02020603050405020304" pitchFamily="18" charset="0"/>
                <a:cs typeface="Times New Roman" panose="02020603050405020304" pitchFamily="18" charset="0"/>
              </a:rPr>
              <a:t> </a:t>
            </a:r>
            <a:r>
              <a:rPr sz="2118" i="1" kern="0" dirty="0">
                <a:solidFill>
                  <a:sysClr val="windowText" lastClr="000000"/>
                </a:solidFill>
                <a:latin typeface="Times New Roman" panose="02020603050405020304" pitchFamily="18" charset="0"/>
                <a:cs typeface="Times New Roman" panose="02020603050405020304" pitchFamily="18" charset="0"/>
              </a:rPr>
              <a:t>a</a:t>
            </a:r>
            <a:r>
              <a:rPr sz="2118" i="1" kern="0" spc="-9" dirty="0">
                <a:solidFill>
                  <a:sysClr val="windowText" lastClr="000000"/>
                </a:solidFill>
                <a:latin typeface="Times New Roman" panose="02020603050405020304" pitchFamily="18" charset="0"/>
                <a:cs typeface="Times New Roman" panose="02020603050405020304" pitchFamily="18" charset="0"/>
              </a:rPr>
              <a:t> </a:t>
            </a:r>
            <a:r>
              <a:rPr sz="2118" i="1" kern="0" spc="-141" dirty="0">
                <a:solidFill>
                  <a:sysClr val="windowText" lastClr="000000"/>
                </a:solidFill>
                <a:latin typeface="Times New Roman" panose="02020603050405020304" pitchFamily="18" charset="0"/>
                <a:cs typeface="Times New Roman" panose="02020603050405020304" pitchFamily="18" charset="0"/>
              </a:rPr>
              <a:t>uniform</a:t>
            </a:r>
            <a:r>
              <a:rPr sz="2118" i="1" kern="0" spc="-9" dirty="0">
                <a:solidFill>
                  <a:sysClr val="windowText" lastClr="000000"/>
                </a:solidFill>
                <a:latin typeface="Times New Roman" panose="02020603050405020304" pitchFamily="18" charset="0"/>
                <a:cs typeface="Times New Roman" panose="02020603050405020304" pitchFamily="18" charset="0"/>
              </a:rPr>
              <a:t> </a:t>
            </a:r>
            <a:r>
              <a:rPr sz="2118" i="1" kern="0" spc="-18" dirty="0">
                <a:solidFill>
                  <a:sysClr val="windowText" lastClr="000000"/>
                </a:solidFill>
                <a:latin typeface="Times New Roman" panose="02020603050405020304" pitchFamily="18" charset="0"/>
                <a:cs typeface="Times New Roman" panose="02020603050405020304" pitchFamily="18" charset="0"/>
              </a:rPr>
              <a:t>load </a:t>
            </a:r>
            <a:r>
              <a:rPr sz="2118" kern="0" dirty="0">
                <a:solidFill>
                  <a:sysClr val="windowText" lastClr="000000"/>
                </a:solidFill>
                <a:latin typeface="Times New Roman" panose="02020603050405020304" pitchFamily="18" charset="0"/>
                <a:cs typeface="Times New Roman" panose="02020603050405020304" pitchFamily="18" charset="0"/>
              </a:rPr>
              <a:t>of</a:t>
            </a:r>
            <a:r>
              <a:rPr sz="2118" kern="0" spc="49" dirty="0">
                <a:solidFill>
                  <a:sysClr val="windowText" lastClr="000000"/>
                </a:solidFill>
                <a:latin typeface="Times New Roman" panose="02020603050405020304" pitchFamily="18" charset="0"/>
                <a:cs typeface="Times New Roman" panose="02020603050405020304" pitchFamily="18" charset="0"/>
              </a:rPr>
              <a:t> </a:t>
            </a:r>
            <a:r>
              <a:rPr sz="2118" kern="0" spc="-9" dirty="0">
                <a:solidFill>
                  <a:sysClr val="windowText" lastClr="000000"/>
                </a:solidFill>
                <a:latin typeface="Times New Roman" panose="02020603050405020304" pitchFamily="18" charset="0"/>
                <a:cs typeface="Times New Roman" panose="02020603050405020304" pitchFamily="18" charset="0"/>
              </a:rPr>
              <a:t>intensity</a:t>
            </a:r>
            <a:r>
              <a:rPr sz="2118" kern="0" dirty="0">
                <a:solidFill>
                  <a:sysClr val="windowText" lastClr="000000"/>
                </a:solidFill>
                <a:latin typeface="Times New Roman" panose="02020603050405020304" pitchFamily="18" charset="0"/>
                <a:cs typeface="Times New Roman" panose="02020603050405020304" pitchFamily="18" charset="0"/>
              </a:rPr>
              <a:t>	</a:t>
            </a:r>
            <a:r>
              <a:rPr sz="2118" i="1" kern="0" spc="-9" dirty="0">
                <a:solidFill>
                  <a:sysClr val="windowText" lastClr="000000"/>
                </a:solidFill>
                <a:latin typeface="Times New Roman" panose="02020603050405020304" pitchFamily="18" charset="0"/>
                <a:cs typeface="Times New Roman" panose="02020603050405020304" pitchFamily="18" charset="0"/>
              </a:rPr>
              <a:t>1.5</a:t>
            </a:r>
            <a:r>
              <a:rPr sz="2118" i="1" kern="0" spc="-71" dirty="0">
                <a:solidFill>
                  <a:sysClr val="windowText" lastClr="000000"/>
                </a:solidFill>
                <a:latin typeface="Times New Roman" panose="02020603050405020304" pitchFamily="18" charset="0"/>
                <a:cs typeface="Times New Roman" panose="02020603050405020304" pitchFamily="18" charset="0"/>
              </a:rPr>
              <a:t> </a:t>
            </a:r>
            <a:r>
              <a:rPr sz="2118" i="1" kern="0" spc="110" dirty="0">
                <a:solidFill>
                  <a:sysClr val="windowText" lastClr="000000"/>
                </a:solidFill>
                <a:latin typeface="Times New Roman" panose="02020603050405020304" pitchFamily="18" charset="0"/>
                <a:cs typeface="Times New Roman" panose="02020603050405020304" pitchFamily="18" charset="0"/>
              </a:rPr>
              <a:t>k/ft</a:t>
            </a:r>
            <a:r>
              <a:rPr sz="2118" i="1" kern="0" spc="-44" dirty="0">
                <a:solidFill>
                  <a:sysClr val="windowText" lastClr="000000"/>
                </a:solidFill>
                <a:latin typeface="Times New Roman" panose="02020603050405020304" pitchFamily="18" charset="0"/>
                <a:cs typeface="Times New Roman" panose="02020603050405020304" pitchFamily="18" charset="0"/>
              </a:rPr>
              <a:t> </a:t>
            </a:r>
            <a:r>
              <a:rPr sz="2118" i="1" kern="0" spc="-185" dirty="0">
                <a:solidFill>
                  <a:sysClr val="windowText" lastClr="000000"/>
                </a:solidFill>
                <a:latin typeface="Times New Roman" panose="02020603050405020304" pitchFamily="18" charset="0"/>
                <a:cs typeface="Times New Roman" panose="02020603050405020304" pitchFamily="18" charset="0"/>
              </a:rPr>
              <a:t>and</a:t>
            </a:r>
            <a:r>
              <a:rPr sz="2118" i="1" kern="0" spc="4" dirty="0">
                <a:solidFill>
                  <a:sysClr val="windowText" lastClr="000000"/>
                </a:solidFill>
                <a:latin typeface="Times New Roman" panose="02020603050405020304" pitchFamily="18" charset="0"/>
                <a:cs typeface="Times New Roman" panose="02020603050405020304" pitchFamily="18" charset="0"/>
              </a:rPr>
              <a:t> </a:t>
            </a:r>
            <a:r>
              <a:rPr sz="2118" i="1" kern="0" dirty="0">
                <a:solidFill>
                  <a:sysClr val="windowText" lastClr="000000"/>
                </a:solidFill>
                <a:latin typeface="Times New Roman" panose="02020603050405020304" pitchFamily="18" charset="0"/>
                <a:cs typeface="Times New Roman" panose="02020603050405020304" pitchFamily="18" charset="0"/>
              </a:rPr>
              <a:t>a</a:t>
            </a:r>
            <a:r>
              <a:rPr sz="2118" i="1" kern="0" spc="-22" dirty="0">
                <a:solidFill>
                  <a:sysClr val="windowText" lastClr="000000"/>
                </a:solidFill>
                <a:latin typeface="Times New Roman" panose="02020603050405020304" pitchFamily="18" charset="0"/>
                <a:cs typeface="Times New Roman" panose="02020603050405020304" pitchFamily="18" charset="0"/>
              </a:rPr>
              <a:t> </a:t>
            </a:r>
            <a:r>
              <a:rPr sz="2118" i="1" kern="0" spc="-172" dirty="0">
                <a:solidFill>
                  <a:sysClr val="windowText" lastClr="000000"/>
                </a:solidFill>
                <a:latin typeface="Times New Roman" panose="02020603050405020304" pitchFamily="18" charset="0"/>
                <a:cs typeface="Times New Roman" panose="02020603050405020304" pitchFamily="18" charset="0"/>
              </a:rPr>
              <a:t>concentrated</a:t>
            </a:r>
            <a:r>
              <a:rPr sz="2118" i="1" kern="0" spc="4" dirty="0">
                <a:solidFill>
                  <a:sysClr val="windowText" lastClr="000000"/>
                </a:solidFill>
                <a:latin typeface="Times New Roman" panose="02020603050405020304" pitchFamily="18" charset="0"/>
                <a:cs typeface="Times New Roman" panose="02020603050405020304" pitchFamily="18" charset="0"/>
              </a:rPr>
              <a:t> </a:t>
            </a:r>
            <a:r>
              <a:rPr sz="2118" i="1" kern="0" spc="-18" dirty="0">
                <a:solidFill>
                  <a:sysClr val="windowText" lastClr="000000"/>
                </a:solidFill>
                <a:latin typeface="Times New Roman" panose="02020603050405020304" pitchFamily="18" charset="0"/>
                <a:cs typeface="Times New Roman" panose="02020603050405020304" pitchFamily="18" charset="0"/>
              </a:rPr>
              <a:t>load</a:t>
            </a:r>
            <a:r>
              <a:rPr sz="2118" i="1" kern="0" dirty="0">
                <a:solidFill>
                  <a:sysClr val="windowText" lastClr="000000"/>
                </a:solidFill>
                <a:latin typeface="Times New Roman" panose="02020603050405020304" pitchFamily="18" charset="0"/>
                <a:cs typeface="Times New Roman" panose="02020603050405020304" pitchFamily="18" charset="0"/>
              </a:rPr>
              <a:t>	12</a:t>
            </a:r>
            <a:r>
              <a:rPr sz="2118" i="1" kern="0" spc="-18" dirty="0">
                <a:solidFill>
                  <a:sysClr val="windowText" lastClr="000000"/>
                </a:solidFill>
                <a:latin typeface="Times New Roman" panose="02020603050405020304" pitchFamily="18" charset="0"/>
                <a:cs typeface="Times New Roman" panose="02020603050405020304" pitchFamily="18" charset="0"/>
              </a:rPr>
              <a:t> </a:t>
            </a:r>
            <a:r>
              <a:rPr sz="2118" i="1" kern="0" spc="-137" dirty="0">
                <a:solidFill>
                  <a:sysClr val="windowText" lastClr="000000"/>
                </a:solidFill>
                <a:latin typeface="Times New Roman" panose="02020603050405020304" pitchFamily="18" charset="0"/>
                <a:cs typeface="Times New Roman" panose="02020603050405020304" pitchFamily="18" charset="0"/>
              </a:rPr>
              <a:t>k.</a:t>
            </a:r>
            <a:r>
              <a:rPr sz="2118" i="1" kern="0" spc="-18" dirty="0">
                <a:solidFill>
                  <a:sysClr val="windowText" lastClr="000000"/>
                </a:solidFill>
                <a:latin typeface="Times New Roman" panose="02020603050405020304" pitchFamily="18" charset="0"/>
                <a:cs typeface="Times New Roman" panose="02020603050405020304" pitchFamily="18" charset="0"/>
              </a:rPr>
              <a:t> </a:t>
            </a:r>
            <a:r>
              <a:rPr sz="2118" kern="0" spc="-278" dirty="0">
                <a:solidFill>
                  <a:sysClr val="windowText" lastClr="000000"/>
                </a:solidFill>
                <a:latin typeface="Times New Roman" panose="02020603050405020304" pitchFamily="18" charset="0"/>
                <a:cs typeface="Times New Roman" panose="02020603050405020304" pitchFamily="18" charset="0"/>
              </a:rPr>
              <a:t>The </a:t>
            </a:r>
            <a:r>
              <a:rPr sz="2118" kern="0" spc="-132" dirty="0">
                <a:solidFill>
                  <a:sysClr val="windowText" lastClr="000000"/>
                </a:solidFill>
                <a:latin typeface="Times New Roman" panose="02020603050405020304" pitchFamily="18" charset="0"/>
                <a:cs typeface="Times New Roman" panose="02020603050405020304" pitchFamily="18" charset="0"/>
              </a:rPr>
              <a:t>concentrated</a:t>
            </a:r>
            <a:r>
              <a:rPr sz="2118" kern="0" spc="-18" dirty="0">
                <a:solidFill>
                  <a:sysClr val="windowText" lastClr="000000"/>
                </a:solidFill>
                <a:latin typeface="Times New Roman" panose="02020603050405020304" pitchFamily="18" charset="0"/>
                <a:cs typeface="Times New Roman" panose="02020603050405020304" pitchFamily="18" charset="0"/>
              </a:rPr>
              <a:t> load</a:t>
            </a:r>
            <a:r>
              <a:rPr sz="2118" kern="0" spc="-53" dirty="0">
                <a:solidFill>
                  <a:sysClr val="windowText" lastClr="000000"/>
                </a:solidFill>
                <a:latin typeface="Times New Roman" panose="02020603050405020304" pitchFamily="18" charset="0"/>
                <a:cs typeface="Times New Roman" panose="02020603050405020304" pitchFamily="18" charset="0"/>
              </a:rPr>
              <a:t> </a:t>
            </a:r>
            <a:r>
              <a:rPr sz="2118" kern="0" spc="-172" dirty="0">
                <a:solidFill>
                  <a:sysClr val="windowText" lastClr="000000"/>
                </a:solidFill>
                <a:latin typeface="Times New Roman" panose="02020603050405020304" pitchFamily="18" charset="0"/>
                <a:cs typeface="Times New Roman" panose="02020603050405020304" pitchFamily="18" charset="0"/>
              </a:rPr>
              <a:t>acts</a:t>
            </a:r>
            <a:r>
              <a:rPr sz="2118" kern="0" spc="18" dirty="0">
                <a:solidFill>
                  <a:sysClr val="windowText" lastClr="000000"/>
                </a:solidFill>
                <a:latin typeface="Times New Roman" panose="02020603050405020304" pitchFamily="18" charset="0"/>
                <a:cs typeface="Times New Roman" panose="02020603050405020304" pitchFamily="18" charset="0"/>
              </a:rPr>
              <a:t> </a:t>
            </a:r>
            <a:r>
              <a:rPr sz="2118" kern="0" dirty="0">
                <a:solidFill>
                  <a:sysClr val="windowText" lastClr="000000"/>
                </a:solidFill>
                <a:latin typeface="Times New Roman" panose="02020603050405020304" pitchFamily="18" charset="0"/>
                <a:cs typeface="Times New Roman" panose="02020603050405020304" pitchFamily="18" charset="0"/>
              </a:rPr>
              <a:t>at</a:t>
            </a:r>
            <a:r>
              <a:rPr sz="2118" kern="0" spc="-13" dirty="0">
                <a:solidFill>
                  <a:sysClr val="windowText" lastClr="000000"/>
                </a:solidFill>
                <a:latin typeface="Times New Roman" panose="02020603050405020304" pitchFamily="18" charset="0"/>
                <a:cs typeface="Times New Roman" panose="02020603050405020304" pitchFamily="18" charset="0"/>
              </a:rPr>
              <a:t> </a:t>
            </a:r>
            <a:r>
              <a:rPr sz="2118" kern="0" dirty="0">
                <a:solidFill>
                  <a:sysClr val="windowText" lastClr="000000"/>
                </a:solidFill>
                <a:latin typeface="Times New Roman" panose="02020603050405020304" pitchFamily="18" charset="0"/>
                <a:cs typeface="Times New Roman" panose="02020603050405020304" pitchFamily="18" charset="0"/>
              </a:rPr>
              <a:t>a</a:t>
            </a:r>
            <a:r>
              <a:rPr sz="2118" kern="0" spc="-13" dirty="0">
                <a:solidFill>
                  <a:sysClr val="windowText" lastClr="000000"/>
                </a:solidFill>
                <a:latin typeface="Times New Roman" panose="02020603050405020304" pitchFamily="18" charset="0"/>
                <a:cs typeface="Times New Roman" panose="02020603050405020304" pitchFamily="18" charset="0"/>
              </a:rPr>
              <a:t> </a:t>
            </a:r>
            <a:r>
              <a:rPr sz="2118" kern="0" spc="-75" dirty="0">
                <a:solidFill>
                  <a:sysClr val="windowText" lastClr="000000"/>
                </a:solidFill>
                <a:latin typeface="Times New Roman" panose="02020603050405020304" pitchFamily="18" charset="0"/>
                <a:cs typeface="Times New Roman" panose="02020603050405020304" pitchFamily="18" charset="0"/>
              </a:rPr>
              <a:t>point</a:t>
            </a:r>
            <a:r>
              <a:rPr sz="2118" kern="0" spc="-13" dirty="0">
                <a:solidFill>
                  <a:sysClr val="windowText" lastClr="000000"/>
                </a:solidFill>
                <a:latin typeface="Times New Roman" panose="02020603050405020304" pitchFamily="18" charset="0"/>
                <a:cs typeface="Times New Roman" panose="02020603050405020304" pitchFamily="18" charset="0"/>
              </a:rPr>
              <a:t> </a:t>
            </a:r>
            <a:r>
              <a:rPr sz="2118" kern="0" spc="-18" dirty="0">
                <a:solidFill>
                  <a:sysClr val="windowText" lastClr="000000"/>
                </a:solidFill>
                <a:latin typeface="Times New Roman" panose="02020603050405020304" pitchFamily="18" charset="0"/>
                <a:cs typeface="Times New Roman" panose="02020603050405020304" pitchFamily="18" charset="0"/>
              </a:rPr>
              <a:t>9.0</a:t>
            </a:r>
            <a:r>
              <a:rPr sz="2118" kern="0" spc="-35" dirty="0">
                <a:solidFill>
                  <a:sysClr val="windowText" lastClr="000000"/>
                </a:solidFill>
                <a:latin typeface="Times New Roman" panose="02020603050405020304" pitchFamily="18" charset="0"/>
                <a:cs typeface="Times New Roman" panose="02020603050405020304" pitchFamily="18" charset="0"/>
              </a:rPr>
              <a:t> </a:t>
            </a:r>
            <a:r>
              <a:rPr sz="2118" kern="0" spc="57" dirty="0">
                <a:solidFill>
                  <a:sysClr val="windowText" lastClr="000000"/>
                </a:solidFill>
                <a:latin typeface="Times New Roman" panose="02020603050405020304" pitchFamily="18" charset="0"/>
                <a:cs typeface="Times New Roman" panose="02020603050405020304" pitchFamily="18" charset="0"/>
              </a:rPr>
              <a:t>ft</a:t>
            </a:r>
            <a:r>
              <a:rPr sz="2118" kern="0" spc="-13" dirty="0">
                <a:solidFill>
                  <a:sysClr val="windowText" lastClr="000000"/>
                </a:solidFill>
                <a:latin typeface="Times New Roman" panose="02020603050405020304" pitchFamily="18" charset="0"/>
                <a:cs typeface="Times New Roman" panose="02020603050405020304" pitchFamily="18" charset="0"/>
              </a:rPr>
              <a:t> </a:t>
            </a:r>
            <a:r>
              <a:rPr sz="2118" kern="0" spc="-101" dirty="0">
                <a:solidFill>
                  <a:sysClr val="windowText" lastClr="000000"/>
                </a:solidFill>
                <a:latin typeface="Times New Roman" panose="02020603050405020304" pitchFamily="18" charset="0"/>
                <a:cs typeface="Times New Roman" panose="02020603050405020304" pitchFamily="18" charset="0"/>
              </a:rPr>
              <a:t>from</a:t>
            </a:r>
            <a:r>
              <a:rPr sz="2118" kern="0" spc="-22" dirty="0">
                <a:solidFill>
                  <a:sysClr val="windowText" lastClr="000000"/>
                </a:solidFill>
                <a:latin typeface="Times New Roman" panose="02020603050405020304" pitchFamily="18" charset="0"/>
                <a:cs typeface="Times New Roman" panose="02020603050405020304" pitchFamily="18" charset="0"/>
              </a:rPr>
              <a:t> </a:t>
            </a:r>
            <a:r>
              <a:rPr sz="2118" kern="0" spc="-137" dirty="0">
                <a:solidFill>
                  <a:sysClr val="windowText" lastClr="000000"/>
                </a:solidFill>
                <a:latin typeface="Times New Roman" panose="02020603050405020304" pitchFamily="18" charset="0"/>
                <a:cs typeface="Times New Roman" panose="02020603050405020304" pitchFamily="18" charset="0"/>
              </a:rPr>
              <a:t>the</a:t>
            </a:r>
            <a:r>
              <a:rPr sz="2118" kern="0" spc="-18" dirty="0">
                <a:solidFill>
                  <a:sysClr val="windowText" lastClr="000000"/>
                </a:solidFill>
                <a:latin typeface="Times New Roman" panose="02020603050405020304" pitchFamily="18" charset="0"/>
                <a:cs typeface="Times New Roman" panose="02020603050405020304" pitchFamily="18" charset="0"/>
              </a:rPr>
              <a:t> left-</a:t>
            </a:r>
            <a:r>
              <a:rPr sz="2118" kern="0" spc="-146" dirty="0">
                <a:solidFill>
                  <a:sysClr val="windowText" lastClr="000000"/>
                </a:solidFill>
                <a:latin typeface="Times New Roman" panose="02020603050405020304" pitchFamily="18" charset="0"/>
                <a:cs typeface="Times New Roman" panose="02020603050405020304" pitchFamily="18" charset="0"/>
              </a:rPr>
              <a:t>hand</a:t>
            </a:r>
            <a:r>
              <a:rPr sz="2118" kern="0" spc="-22" dirty="0">
                <a:solidFill>
                  <a:sysClr val="windowText" lastClr="000000"/>
                </a:solidFill>
                <a:latin typeface="Times New Roman" panose="02020603050405020304" pitchFamily="18" charset="0"/>
                <a:cs typeface="Times New Roman" panose="02020603050405020304" pitchFamily="18" charset="0"/>
              </a:rPr>
              <a:t> </a:t>
            </a:r>
            <a:r>
              <a:rPr sz="2118" kern="0" spc="-31" dirty="0">
                <a:solidFill>
                  <a:sysClr val="windowText" lastClr="000000"/>
                </a:solidFill>
                <a:latin typeface="Times New Roman" panose="02020603050405020304" pitchFamily="18" charset="0"/>
                <a:cs typeface="Times New Roman" panose="02020603050405020304" pitchFamily="18" charset="0"/>
              </a:rPr>
              <a:t>end </a:t>
            </a:r>
            <a:r>
              <a:rPr sz="2118" kern="0" dirty="0">
                <a:solidFill>
                  <a:sysClr val="windowText" lastClr="000000"/>
                </a:solidFill>
                <a:latin typeface="Times New Roman" panose="02020603050405020304" pitchFamily="18" charset="0"/>
                <a:cs typeface="Times New Roman" panose="02020603050405020304" pitchFamily="18" charset="0"/>
              </a:rPr>
              <a:t>of</a:t>
            </a:r>
            <a:r>
              <a:rPr sz="2118" kern="0" spc="-4" dirty="0">
                <a:solidFill>
                  <a:sysClr val="windowText" lastClr="000000"/>
                </a:solidFill>
                <a:latin typeface="Times New Roman" panose="02020603050405020304" pitchFamily="18" charset="0"/>
                <a:cs typeface="Times New Roman" panose="02020603050405020304" pitchFamily="18" charset="0"/>
              </a:rPr>
              <a:t> </a:t>
            </a:r>
            <a:r>
              <a:rPr sz="2118" kern="0" spc="-137" dirty="0">
                <a:solidFill>
                  <a:sysClr val="windowText" lastClr="000000"/>
                </a:solidFill>
                <a:latin typeface="Times New Roman" panose="02020603050405020304" pitchFamily="18" charset="0"/>
                <a:cs typeface="Times New Roman" panose="02020603050405020304" pitchFamily="18" charset="0"/>
              </a:rPr>
              <a:t>the</a:t>
            </a:r>
            <a:r>
              <a:rPr sz="2118" kern="0" spc="-18" dirty="0">
                <a:solidFill>
                  <a:sysClr val="windowText" lastClr="000000"/>
                </a:solidFill>
                <a:latin typeface="Times New Roman" panose="02020603050405020304" pitchFamily="18" charset="0"/>
                <a:cs typeface="Times New Roman" panose="02020603050405020304" pitchFamily="18" charset="0"/>
              </a:rPr>
              <a:t> </a:t>
            </a:r>
            <a:r>
              <a:rPr sz="2118" kern="0" spc="-124" dirty="0">
                <a:solidFill>
                  <a:sysClr val="windowText" lastClr="000000"/>
                </a:solidFill>
                <a:latin typeface="Times New Roman" panose="02020603050405020304" pitchFamily="18" charset="0"/>
                <a:cs typeface="Times New Roman" panose="02020603050405020304" pitchFamily="18" charset="0"/>
              </a:rPr>
              <a:t>beam.</a:t>
            </a:r>
            <a:r>
              <a:rPr sz="2118" kern="0" spc="-4" dirty="0">
                <a:solidFill>
                  <a:sysClr val="windowText" lastClr="000000"/>
                </a:solidFill>
                <a:latin typeface="Times New Roman" panose="02020603050405020304" pitchFamily="18" charset="0"/>
                <a:cs typeface="Times New Roman" panose="02020603050405020304" pitchFamily="18" charset="0"/>
              </a:rPr>
              <a:t> </a:t>
            </a:r>
            <a:r>
              <a:rPr sz="2118" kern="0" spc="-256" dirty="0">
                <a:solidFill>
                  <a:sysClr val="windowText" lastClr="000000"/>
                </a:solidFill>
                <a:latin typeface="Times New Roman" panose="02020603050405020304" pitchFamily="18" charset="0"/>
                <a:cs typeface="Times New Roman" panose="02020603050405020304" pitchFamily="18" charset="0"/>
              </a:rPr>
              <a:t>The</a:t>
            </a:r>
            <a:r>
              <a:rPr sz="2118" kern="0" spc="-18" dirty="0">
                <a:solidFill>
                  <a:sysClr val="windowText" lastClr="000000"/>
                </a:solidFill>
                <a:latin typeface="Times New Roman" panose="02020603050405020304" pitchFamily="18" charset="0"/>
                <a:cs typeface="Times New Roman" panose="02020603050405020304" pitchFamily="18" charset="0"/>
              </a:rPr>
              <a:t> </a:t>
            </a:r>
            <a:r>
              <a:rPr sz="2118" kern="0" spc="-137" dirty="0">
                <a:solidFill>
                  <a:sysClr val="windowText" lastClr="000000"/>
                </a:solidFill>
                <a:latin typeface="Times New Roman" panose="02020603050405020304" pitchFamily="18" charset="0"/>
                <a:cs typeface="Times New Roman" panose="02020603050405020304" pitchFamily="18" charset="0"/>
              </a:rPr>
              <a:t>beam</a:t>
            </a:r>
            <a:r>
              <a:rPr sz="2118" kern="0" spc="-13" dirty="0">
                <a:solidFill>
                  <a:sysClr val="windowText" lastClr="000000"/>
                </a:solidFill>
                <a:latin typeface="Times New Roman" panose="02020603050405020304" pitchFamily="18" charset="0"/>
                <a:cs typeface="Times New Roman" panose="02020603050405020304" pitchFamily="18" charset="0"/>
              </a:rPr>
              <a:t> </a:t>
            </a:r>
            <a:r>
              <a:rPr sz="2118" kern="0" spc="-221" dirty="0">
                <a:solidFill>
                  <a:sysClr val="windowText" lastClr="000000"/>
                </a:solidFill>
                <a:latin typeface="Times New Roman" panose="02020603050405020304" pitchFamily="18" charset="0"/>
                <a:cs typeface="Times New Roman" panose="02020603050405020304" pitchFamily="18" charset="0"/>
              </a:rPr>
              <a:t>has</a:t>
            </a:r>
            <a:r>
              <a:rPr sz="2118" kern="0" spc="-4" dirty="0">
                <a:solidFill>
                  <a:sysClr val="windowText" lastClr="000000"/>
                </a:solidFill>
                <a:latin typeface="Times New Roman" panose="02020603050405020304" pitchFamily="18" charset="0"/>
                <a:cs typeface="Times New Roman" panose="02020603050405020304" pitchFamily="18" charset="0"/>
              </a:rPr>
              <a:t> </a:t>
            </a:r>
            <a:r>
              <a:rPr sz="2118" kern="0" dirty="0">
                <a:solidFill>
                  <a:sysClr val="windowText" lastClr="000000"/>
                </a:solidFill>
                <a:latin typeface="Times New Roman" panose="02020603050405020304" pitchFamily="18" charset="0"/>
                <a:cs typeface="Times New Roman" panose="02020603050405020304" pitchFamily="18" charset="0"/>
              </a:rPr>
              <a:t>a</a:t>
            </a:r>
            <a:r>
              <a:rPr sz="2118" kern="0" spc="-9" dirty="0">
                <a:solidFill>
                  <a:sysClr val="windowText" lastClr="000000"/>
                </a:solidFill>
                <a:latin typeface="Times New Roman" panose="02020603050405020304" pitchFamily="18" charset="0"/>
                <a:cs typeface="Times New Roman" panose="02020603050405020304" pitchFamily="18" charset="0"/>
              </a:rPr>
              <a:t> </a:t>
            </a:r>
            <a:r>
              <a:rPr sz="2118" kern="0" spc="-234" dirty="0">
                <a:solidFill>
                  <a:sysClr val="windowText" lastClr="000000"/>
                </a:solidFill>
                <a:latin typeface="Times New Roman" panose="02020603050405020304" pitchFamily="18" charset="0"/>
                <a:cs typeface="Times New Roman" panose="02020603050405020304" pitchFamily="18" charset="0"/>
              </a:rPr>
              <a:t>cross</a:t>
            </a:r>
            <a:r>
              <a:rPr sz="2118" kern="0" spc="-4" dirty="0">
                <a:solidFill>
                  <a:sysClr val="windowText" lastClr="000000"/>
                </a:solidFill>
                <a:latin typeface="Times New Roman" panose="02020603050405020304" pitchFamily="18" charset="0"/>
                <a:cs typeface="Times New Roman" panose="02020603050405020304" pitchFamily="18" charset="0"/>
              </a:rPr>
              <a:t> </a:t>
            </a:r>
            <a:r>
              <a:rPr sz="2118" kern="0" spc="-172" dirty="0">
                <a:solidFill>
                  <a:sysClr val="windowText" lastClr="000000"/>
                </a:solidFill>
                <a:latin typeface="Times New Roman" panose="02020603050405020304" pitchFamily="18" charset="0"/>
                <a:cs typeface="Times New Roman" panose="02020603050405020304" pitchFamily="18" charset="0"/>
              </a:rPr>
              <a:t>section</a:t>
            </a:r>
            <a:r>
              <a:rPr sz="2118" kern="0" spc="9" dirty="0">
                <a:solidFill>
                  <a:sysClr val="windowText" lastClr="000000"/>
                </a:solidFill>
                <a:latin typeface="Times New Roman" panose="02020603050405020304" pitchFamily="18" charset="0"/>
                <a:cs typeface="Times New Roman" panose="02020603050405020304" pitchFamily="18" charset="0"/>
              </a:rPr>
              <a:t> </a:t>
            </a:r>
            <a:r>
              <a:rPr sz="2118" kern="0" dirty="0">
                <a:solidFill>
                  <a:sysClr val="windowText" lastClr="000000"/>
                </a:solidFill>
                <a:latin typeface="Times New Roman" panose="02020603050405020304" pitchFamily="18" charset="0"/>
                <a:cs typeface="Times New Roman" panose="02020603050405020304" pitchFamily="18" charset="0"/>
              </a:rPr>
              <a:t>of</a:t>
            </a:r>
            <a:r>
              <a:rPr sz="2118" kern="0" spc="31" dirty="0">
                <a:solidFill>
                  <a:sysClr val="windowText" lastClr="000000"/>
                </a:solidFill>
                <a:latin typeface="Times New Roman" panose="02020603050405020304" pitchFamily="18" charset="0"/>
                <a:cs typeface="Times New Roman" panose="02020603050405020304" pitchFamily="18" charset="0"/>
              </a:rPr>
              <a:t> </a:t>
            </a:r>
            <a:r>
              <a:rPr sz="2118" kern="0" spc="-75" dirty="0">
                <a:solidFill>
                  <a:sysClr val="windowText" lastClr="000000"/>
                </a:solidFill>
                <a:latin typeface="Times New Roman" panose="02020603050405020304" pitchFamily="18" charset="0"/>
                <a:cs typeface="Times New Roman" panose="02020603050405020304" pitchFamily="18" charset="0"/>
              </a:rPr>
              <a:t>width</a:t>
            </a:r>
            <a:r>
              <a:rPr sz="2118" kern="0" spc="-13" dirty="0">
                <a:solidFill>
                  <a:sysClr val="windowText" lastClr="000000"/>
                </a:solidFill>
                <a:latin typeface="Times New Roman" panose="02020603050405020304" pitchFamily="18" charset="0"/>
                <a:cs typeface="Times New Roman" panose="02020603050405020304" pitchFamily="18" charset="0"/>
              </a:rPr>
              <a:t> </a:t>
            </a:r>
            <a:r>
              <a:rPr sz="2118" i="1" kern="0" spc="-132" dirty="0">
                <a:solidFill>
                  <a:sysClr val="windowText" lastClr="000000"/>
                </a:solidFill>
                <a:latin typeface="Times New Roman" panose="02020603050405020304" pitchFamily="18" charset="0"/>
                <a:cs typeface="Times New Roman" panose="02020603050405020304" pitchFamily="18" charset="0"/>
              </a:rPr>
              <a:t>b</a:t>
            </a:r>
            <a:r>
              <a:rPr sz="2118" i="1" kern="0" spc="-18" dirty="0">
                <a:solidFill>
                  <a:sysClr val="windowText" lastClr="000000"/>
                </a:solidFill>
                <a:latin typeface="Times New Roman" panose="02020603050405020304" pitchFamily="18" charset="0"/>
                <a:cs typeface="Times New Roman" panose="02020603050405020304" pitchFamily="18" charset="0"/>
              </a:rPr>
              <a:t> </a:t>
            </a:r>
            <a:r>
              <a:rPr sz="2118" i="1" kern="0" spc="172" dirty="0">
                <a:solidFill>
                  <a:sysClr val="windowText" lastClr="000000"/>
                </a:solidFill>
                <a:latin typeface="Times New Roman" panose="02020603050405020304" pitchFamily="18" charset="0"/>
                <a:cs typeface="Times New Roman" panose="02020603050405020304" pitchFamily="18" charset="0"/>
              </a:rPr>
              <a:t>=</a:t>
            </a:r>
            <a:r>
              <a:rPr sz="2118" i="1" kern="0" spc="-22" dirty="0">
                <a:solidFill>
                  <a:sysClr val="windowText" lastClr="000000"/>
                </a:solidFill>
                <a:latin typeface="Times New Roman" panose="02020603050405020304" pitchFamily="18" charset="0"/>
                <a:cs typeface="Times New Roman" panose="02020603050405020304" pitchFamily="18" charset="0"/>
              </a:rPr>
              <a:t> </a:t>
            </a:r>
            <a:r>
              <a:rPr sz="2118" i="1" kern="0" spc="-9" dirty="0">
                <a:solidFill>
                  <a:sysClr val="windowText" lastClr="000000"/>
                </a:solidFill>
                <a:latin typeface="Times New Roman" panose="02020603050405020304" pitchFamily="18" charset="0"/>
                <a:cs typeface="Times New Roman" panose="02020603050405020304" pitchFamily="18" charset="0"/>
              </a:rPr>
              <a:t>9.0 </a:t>
            </a:r>
            <a:r>
              <a:rPr sz="2118" i="1" kern="0" spc="-22" dirty="0">
                <a:solidFill>
                  <a:sysClr val="windowText" lastClr="000000"/>
                </a:solidFill>
                <a:latin typeface="Times New Roman" panose="02020603050405020304" pitchFamily="18" charset="0"/>
                <a:cs typeface="Times New Roman" panose="02020603050405020304" pitchFamily="18" charset="0"/>
              </a:rPr>
              <a:t>in. </a:t>
            </a:r>
            <a:r>
              <a:rPr sz="2118" i="1" kern="0" spc="-176" dirty="0">
                <a:solidFill>
                  <a:sysClr val="windowText" lastClr="000000"/>
                </a:solidFill>
                <a:latin typeface="Times New Roman" panose="02020603050405020304" pitchFamily="18" charset="0"/>
                <a:cs typeface="Times New Roman" panose="02020603050405020304" pitchFamily="18" charset="0"/>
              </a:rPr>
              <a:t>and</a:t>
            </a:r>
            <a:r>
              <a:rPr sz="2118" i="1" kern="0" spc="-18" dirty="0">
                <a:solidFill>
                  <a:sysClr val="windowText" lastClr="000000"/>
                </a:solidFill>
                <a:latin typeface="Times New Roman" panose="02020603050405020304" pitchFamily="18" charset="0"/>
                <a:cs typeface="Times New Roman" panose="02020603050405020304" pitchFamily="18" charset="0"/>
              </a:rPr>
              <a:t> </a:t>
            </a:r>
            <a:r>
              <a:rPr sz="2118" i="1" kern="0" spc="-141" dirty="0">
                <a:solidFill>
                  <a:sysClr val="windowText" lastClr="000000"/>
                </a:solidFill>
                <a:latin typeface="Times New Roman" panose="02020603050405020304" pitchFamily="18" charset="0"/>
                <a:cs typeface="Times New Roman" panose="02020603050405020304" pitchFamily="18" charset="0"/>
              </a:rPr>
              <a:t>height</a:t>
            </a:r>
            <a:r>
              <a:rPr sz="2118" i="1" kern="0" spc="-9" dirty="0">
                <a:solidFill>
                  <a:sysClr val="windowText" lastClr="000000"/>
                </a:solidFill>
                <a:latin typeface="Times New Roman" panose="02020603050405020304" pitchFamily="18" charset="0"/>
                <a:cs typeface="Times New Roman" panose="02020603050405020304" pitchFamily="18" charset="0"/>
              </a:rPr>
              <a:t> </a:t>
            </a:r>
            <a:r>
              <a:rPr sz="2118" i="1" kern="0" spc="-260" dirty="0">
                <a:solidFill>
                  <a:sysClr val="windowText" lastClr="000000"/>
                </a:solidFill>
                <a:latin typeface="Times New Roman" panose="02020603050405020304" pitchFamily="18" charset="0"/>
                <a:cs typeface="Times New Roman" panose="02020603050405020304" pitchFamily="18" charset="0"/>
              </a:rPr>
              <a:t>h</a:t>
            </a:r>
            <a:r>
              <a:rPr sz="2118" i="1" kern="0" spc="-9" dirty="0">
                <a:solidFill>
                  <a:sysClr val="windowText" lastClr="000000"/>
                </a:solidFill>
                <a:latin typeface="Times New Roman" panose="02020603050405020304" pitchFamily="18" charset="0"/>
                <a:cs typeface="Times New Roman" panose="02020603050405020304" pitchFamily="18" charset="0"/>
              </a:rPr>
              <a:t> </a:t>
            </a:r>
            <a:r>
              <a:rPr sz="2118" i="1" kern="0" spc="172" dirty="0">
                <a:solidFill>
                  <a:sysClr val="windowText" lastClr="000000"/>
                </a:solidFill>
                <a:latin typeface="Times New Roman" panose="02020603050405020304" pitchFamily="18" charset="0"/>
                <a:cs typeface="Times New Roman" panose="02020603050405020304" pitchFamily="18" charset="0"/>
              </a:rPr>
              <a:t>=</a:t>
            </a:r>
            <a:r>
              <a:rPr sz="2118" i="1" kern="0" dirty="0">
                <a:solidFill>
                  <a:sysClr val="windowText" lastClr="000000"/>
                </a:solidFill>
                <a:latin typeface="Times New Roman" panose="02020603050405020304" pitchFamily="18" charset="0"/>
                <a:cs typeface="Times New Roman" panose="02020603050405020304" pitchFamily="18" charset="0"/>
              </a:rPr>
              <a:t> 27</a:t>
            </a:r>
            <a:r>
              <a:rPr sz="2118" i="1" kern="0" spc="22" dirty="0">
                <a:solidFill>
                  <a:sysClr val="windowText" lastClr="000000"/>
                </a:solidFill>
                <a:latin typeface="Times New Roman" panose="02020603050405020304" pitchFamily="18" charset="0"/>
                <a:cs typeface="Times New Roman" panose="02020603050405020304" pitchFamily="18" charset="0"/>
              </a:rPr>
              <a:t> </a:t>
            </a:r>
            <a:r>
              <a:rPr sz="2118" i="1" kern="0" spc="-22" dirty="0">
                <a:solidFill>
                  <a:sysClr val="windowText" lastClr="000000"/>
                </a:solidFill>
                <a:latin typeface="Times New Roman" panose="02020603050405020304" pitchFamily="18" charset="0"/>
                <a:cs typeface="Times New Roman" panose="02020603050405020304" pitchFamily="18" charset="0"/>
              </a:rPr>
              <a:t>in.</a:t>
            </a:r>
            <a:endParaRPr sz="2118" kern="0" dirty="0">
              <a:solidFill>
                <a:sysClr val="windowText" lastClr="000000"/>
              </a:solidFill>
              <a:latin typeface="Times New Roman" panose="02020603050405020304" pitchFamily="18" charset="0"/>
              <a:cs typeface="Times New Roman" panose="02020603050405020304" pitchFamily="18" charset="0"/>
            </a:endParaRPr>
          </a:p>
        </p:txBody>
      </p:sp>
      <p:grpSp>
        <p:nvGrpSpPr>
          <p:cNvPr id="4" name="object 4"/>
          <p:cNvGrpSpPr/>
          <p:nvPr/>
        </p:nvGrpSpPr>
        <p:grpSpPr>
          <a:xfrm>
            <a:off x="2061883" y="3429000"/>
            <a:ext cx="8068235" cy="3025588"/>
            <a:chOff x="457200" y="3886200"/>
            <a:chExt cx="9144000" cy="3429000"/>
          </a:xfrm>
        </p:grpSpPr>
        <p:sp>
          <p:nvSpPr>
            <p:cNvPr id="5" name="object 5"/>
            <p:cNvSpPr/>
            <p:nvPr/>
          </p:nvSpPr>
          <p:spPr>
            <a:xfrm>
              <a:off x="457200" y="3886200"/>
              <a:ext cx="9144000" cy="3429000"/>
            </a:xfrm>
            <a:custGeom>
              <a:avLst/>
              <a:gdLst/>
              <a:ahLst/>
              <a:cxnLst/>
              <a:rect l="l" t="t" r="r" b="b"/>
              <a:pathLst>
                <a:path w="9144000" h="3429000">
                  <a:moveTo>
                    <a:pt x="9144000" y="3429000"/>
                  </a:moveTo>
                  <a:lnTo>
                    <a:pt x="0" y="3429000"/>
                  </a:lnTo>
                  <a:lnTo>
                    <a:pt x="0" y="0"/>
                  </a:lnTo>
                  <a:lnTo>
                    <a:pt x="9144000" y="0"/>
                  </a:lnTo>
                  <a:lnTo>
                    <a:pt x="9144000" y="3429000"/>
                  </a:lnTo>
                  <a:close/>
                </a:path>
              </a:pathLst>
            </a:custGeom>
            <a:solidFill>
              <a:srgbClr val="FFFFFF"/>
            </a:solidFill>
          </p:spPr>
          <p:txBody>
            <a:bodyPr wrap="square" lIns="0" tIns="0" rIns="0" bIns="0" rtlCol="0"/>
            <a:lstStyle/>
            <a:p>
              <a:pPr defTabSz="806867"/>
              <a:endParaRPr sz="1588" kern="0">
                <a:solidFill>
                  <a:sysClr val="windowText" lastClr="000000"/>
                </a:solidFill>
              </a:endParaRPr>
            </a:p>
          </p:txBody>
        </p:sp>
        <p:pic>
          <p:nvPicPr>
            <p:cNvPr id="6" name="object 6"/>
            <p:cNvPicPr/>
            <p:nvPr/>
          </p:nvPicPr>
          <p:blipFill>
            <a:blip r:embed="rId2" cstate="print"/>
            <a:stretch>
              <a:fillRect/>
            </a:stretch>
          </p:blipFill>
          <p:spPr>
            <a:xfrm>
              <a:off x="3124200" y="4172712"/>
              <a:ext cx="4191000" cy="1999487"/>
            </a:xfrm>
            <a:prstGeom prst="rect">
              <a:avLst/>
            </a:prstGeom>
          </p:spPr>
        </p:pic>
      </p:gr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2330824" y="739588"/>
            <a:ext cx="3754531" cy="2689412"/>
            <a:chOff x="762000" y="838200"/>
            <a:chExt cx="4255135" cy="3048000"/>
          </a:xfrm>
        </p:grpSpPr>
        <p:pic>
          <p:nvPicPr>
            <p:cNvPr id="3" name="object 3"/>
            <p:cNvPicPr/>
            <p:nvPr/>
          </p:nvPicPr>
          <p:blipFill>
            <a:blip r:embed="rId2" cstate="print"/>
            <a:stretch>
              <a:fillRect/>
            </a:stretch>
          </p:blipFill>
          <p:spPr>
            <a:xfrm>
              <a:off x="838200" y="838200"/>
              <a:ext cx="4178781" cy="1991483"/>
            </a:xfrm>
            <a:prstGeom prst="rect">
              <a:avLst/>
            </a:prstGeom>
          </p:spPr>
        </p:pic>
        <p:pic>
          <p:nvPicPr>
            <p:cNvPr id="4" name="object 4"/>
            <p:cNvPicPr/>
            <p:nvPr/>
          </p:nvPicPr>
          <p:blipFill>
            <a:blip r:embed="rId3" cstate="print"/>
            <a:stretch>
              <a:fillRect/>
            </a:stretch>
          </p:blipFill>
          <p:spPr>
            <a:xfrm>
              <a:off x="762000" y="2743199"/>
              <a:ext cx="4114800" cy="1143000"/>
            </a:xfrm>
            <a:prstGeom prst="rect">
              <a:avLst/>
            </a:prstGeom>
          </p:spPr>
        </p:pic>
        <p:sp>
          <p:nvSpPr>
            <p:cNvPr id="5" name="object 5"/>
            <p:cNvSpPr/>
            <p:nvPr/>
          </p:nvSpPr>
          <p:spPr>
            <a:xfrm>
              <a:off x="1088136" y="2209799"/>
              <a:ext cx="114300" cy="685800"/>
            </a:xfrm>
            <a:custGeom>
              <a:avLst/>
              <a:gdLst/>
              <a:ahLst/>
              <a:cxnLst/>
              <a:rect l="l" t="t" r="r" b="b"/>
              <a:pathLst>
                <a:path w="114300" h="685800">
                  <a:moveTo>
                    <a:pt x="38051" y="114807"/>
                  </a:moveTo>
                  <a:lnTo>
                    <a:pt x="0" y="114300"/>
                  </a:lnTo>
                  <a:lnTo>
                    <a:pt x="57912" y="0"/>
                  </a:lnTo>
                  <a:lnTo>
                    <a:pt x="104654" y="96012"/>
                  </a:lnTo>
                  <a:lnTo>
                    <a:pt x="38100" y="96012"/>
                  </a:lnTo>
                  <a:lnTo>
                    <a:pt x="38051" y="114807"/>
                  </a:lnTo>
                  <a:close/>
                </a:path>
                <a:path w="114300" h="685800">
                  <a:moveTo>
                    <a:pt x="76150" y="115315"/>
                  </a:moveTo>
                  <a:lnTo>
                    <a:pt x="38051" y="114807"/>
                  </a:lnTo>
                  <a:lnTo>
                    <a:pt x="38100" y="96012"/>
                  </a:lnTo>
                  <a:lnTo>
                    <a:pt x="76200" y="96012"/>
                  </a:lnTo>
                  <a:lnTo>
                    <a:pt x="76150" y="115315"/>
                  </a:lnTo>
                  <a:close/>
                </a:path>
                <a:path w="114300" h="685800">
                  <a:moveTo>
                    <a:pt x="114300" y="115824"/>
                  </a:moveTo>
                  <a:lnTo>
                    <a:pt x="76150" y="115315"/>
                  </a:lnTo>
                  <a:lnTo>
                    <a:pt x="76200" y="96012"/>
                  </a:lnTo>
                  <a:lnTo>
                    <a:pt x="104654" y="96012"/>
                  </a:lnTo>
                  <a:lnTo>
                    <a:pt x="114300" y="115824"/>
                  </a:lnTo>
                  <a:close/>
                </a:path>
                <a:path w="114300" h="685800">
                  <a:moveTo>
                    <a:pt x="74676" y="685800"/>
                  </a:moveTo>
                  <a:lnTo>
                    <a:pt x="36576" y="685800"/>
                  </a:lnTo>
                  <a:lnTo>
                    <a:pt x="38048" y="115824"/>
                  </a:lnTo>
                  <a:lnTo>
                    <a:pt x="38051" y="114807"/>
                  </a:lnTo>
                  <a:lnTo>
                    <a:pt x="76150" y="115315"/>
                  </a:lnTo>
                  <a:lnTo>
                    <a:pt x="74676" y="685800"/>
                  </a:lnTo>
                  <a:close/>
                </a:path>
              </a:pathLst>
            </a:custGeom>
            <a:solidFill>
              <a:srgbClr val="FFBF00"/>
            </a:solidFill>
          </p:spPr>
          <p:txBody>
            <a:bodyPr wrap="square" lIns="0" tIns="0" rIns="0" bIns="0" rtlCol="0"/>
            <a:lstStyle/>
            <a:p>
              <a:pPr defTabSz="806867"/>
              <a:endParaRPr sz="1588" kern="0">
                <a:solidFill>
                  <a:sysClr val="windowText" lastClr="000000"/>
                </a:solidFill>
              </a:endParaRPr>
            </a:p>
          </p:txBody>
        </p:sp>
      </p:grpSp>
      <p:sp>
        <p:nvSpPr>
          <p:cNvPr id="6" name="object 6"/>
          <p:cNvSpPr txBox="1"/>
          <p:nvPr/>
        </p:nvSpPr>
        <p:spPr>
          <a:xfrm>
            <a:off x="2243396" y="2100021"/>
            <a:ext cx="270622" cy="283494"/>
          </a:xfrm>
          <a:prstGeom prst="rect">
            <a:avLst/>
          </a:prstGeom>
        </p:spPr>
        <p:txBody>
          <a:bodyPr vert="horz" wrap="square" lIns="0" tIns="11766" rIns="0" bIns="0" rtlCol="0">
            <a:spAutoFit/>
          </a:bodyPr>
          <a:lstStyle/>
          <a:p>
            <a:pPr marL="33619" defTabSz="806867">
              <a:spcBef>
                <a:spcPts val="93"/>
              </a:spcBef>
            </a:pPr>
            <a:r>
              <a:rPr sz="1765" kern="0" spc="-247" dirty="0">
                <a:solidFill>
                  <a:sysClr val="windowText" lastClr="000000"/>
                </a:solidFill>
                <a:latin typeface="Arial MT"/>
                <a:cs typeface="Arial MT"/>
              </a:rPr>
              <a:t>R</a:t>
            </a:r>
            <a:r>
              <a:rPr sz="1721" kern="0" spc="-370" baseline="-21367" dirty="0">
                <a:solidFill>
                  <a:sysClr val="windowText" lastClr="000000"/>
                </a:solidFill>
                <a:latin typeface="Arial MT"/>
                <a:cs typeface="Arial MT"/>
              </a:rPr>
              <a:t>A</a:t>
            </a:r>
            <a:endParaRPr sz="1721" kern="0" baseline="-21367">
              <a:solidFill>
                <a:sysClr val="windowText" lastClr="000000"/>
              </a:solidFill>
              <a:latin typeface="Arial MT"/>
              <a:cs typeface="Arial MT"/>
            </a:endParaRPr>
          </a:p>
        </p:txBody>
      </p:sp>
      <p:grpSp>
        <p:nvGrpSpPr>
          <p:cNvPr id="7" name="object 7"/>
          <p:cNvGrpSpPr/>
          <p:nvPr/>
        </p:nvGrpSpPr>
        <p:grpSpPr>
          <a:xfrm>
            <a:off x="3358988" y="1949823"/>
            <a:ext cx="2570629" cy="2110068"/>
            <a:chOff x="1927253" y="2209800"/>
            <a:chExt cx="2913380" cy="2391410"/>
          </a:xfrm>
        </p:grpSpPr>
        <p:sp>
          <p:nvSpPr>
            <p:cNvPr id="8" name="object 8"/>
            <p:cNvSpPr/>
            <p:nvPr/>
          </p:nvSpPr>
          <p:spPr>
            <a:xfrm>
              <a:off x="4591812" y="2209800"/>
              <a:ext cx="114300" cy="685800"/>
            </a:xfrm>
            <a:custGeom>
              <a:avLst/>
              <a:gdLst/>
              <a:ahLst/>
              <a:cxnLst/>
              <a:rect l="l" t="t" r="r" b="b"/>
              <a:pathLst>
                <a:path w="114300" h="685800">
                  <a:moveTo>
                    <a:pt x="38051" y="114807"/>
                  </a:moveTo>
                  <a:lnTo>
                    <a:pt x="0" y="114300"/>
                  </a:lnTo>
                  <a:lnTo>
                    <a:pt x="56388" y="0"/>
                  </a:lnTo>
                  <a:lnTo>
                    <a:pt x="104394" y="96012"/>
                  </a:lnTo>
                  <a:lnTo>
                    <a:pt x="38100" y="96012"/>
                  </a:lnTo>
                  <a:lnTo>
                    <a:pt x="38051" y="114807"/>
                  </a:lnTo>
                  <a:close/>
                </a:path>
                <a:path w="114300" h="685800">
                  <a:moveTo>
                    <a:pt x="76150" y="115315"/>
                  </a:moveTo>
                  <a:lnTo>
                    <a:pt x="38051" y="114807"/>
                  </a:lnTo>
                  <a:lnTo>
                    <a:pt x="38100" y="96012"/>
                  </a:lnTo>
                  <a:lnTo>
                    <a:pt x="76200" y="96012"/>
                  </a:lnTo>
                  <a:lnTo>
                    <a:pt x="76150" y="115315"/>
                  </a:lnTo>
                  <a:close/>
                </a:path>
                <a:path w="114300" h="685800">
                  <a:moveTo>
                    <a:pt x="114300" y="115824"/>
                  </a:moveTo>
                  <a:lnTo>
                    <a:pt x="76150" y="115315"/>
                  </a:lnTo>
                  <a:lnTo>
                    <a:pt x="76200" y="96012"/>
                  </a:lnTo>
                  <a:lnTo>
                    <a:pt x="104394" y="96012"/>
                  </a:lnTo>
                  <a:lnTo>
                    <a:pt x="114300" y="115824"/>
                  </a:lnTo>
                  <a:close/>
                </a:path>
                <a:path w="114300" h="685800">
                  <a:moveTo>
                    <a:pt x="74676" y="685800"/>
                  </a:moveTo>
                  <a:lnTo>
                    <a:pt x="36576" y="685800"/>
                  </a:lnTo>
                  <a:lnTo>
                    <a:pt x="38048" y="115824"/>
                  </a:lnTo>
                  <a:lnTo>
                    <a:pt x="38051" y="114807"/>
                  </a:lnTo>
                  <a:lnTo>
                    <a:pt x="76150" y="115315"/>
                  </a:lnTo>
                  <a:lnTo>
                    <a:pt x="74676" y="685800"/>
                  </a:lnTo>
                  <a:close/>
                </a:path>
              </a:pathLst>
            </a:custGeom>
            <a:solidFill>
              <a:srgbClr val="FFBF00"/>
            </a:solidFill>
          </p:spPr>
          <p:txBody>
            <a:bodyPr wrap="square" lIns="0" tIns="0" rIns="0" bIns="0" rtlCol="0"/>
            <a:lstStyle/>
            <a:p>
              <a:pPr defTabSz="806867"/>
              <a:endParaRPr sz="1588" kern="0">
                <a:solidFill>
                  <a:sysClr val="windowText" lastClr="000000"/>
                </a:solidFill>
              </a:endParaRPr>
            </a:p>
          </p:txBody>
        </p:sp>
        <p:pic>
          <p:nvPicPr>
            <p:cNvPr id="9" name="object 9"/>
            <p:cNvPicPr/>
            <p:nvPr/>
          </p:nvPicPr>
          <p:blipFill>
            <a:blip r:embed="rId4" cstate="print"/>
            <a:stretch>
              <a:fillRect/>
            </a:stretch>
          </p:blipFill>
          <p:spPr>
            <a:xfrm>
              <a:off x="1927253" y="3886200"/>
              <a:ext cx="2913132" cy="714756"/>
            </a:xfrm>
            <a:prstGeom prst="rect">
              <a:avLst/>
            </a:prstGeom>
          </p:spPr>
        </p:pic>
      </p:grpSp>
      <p:sp>
        <p:nvSpPr>
          <p:cNvPr id="10" name="object 10"/>
          <p:cNvSpPr txBox="1"/>
          <p:nvPr/>
        </p:nvSpPr>
        <p:spPr>
          <a:xfrm>
            <a:off x="5874172" y="2167237"/>
            <a:ext cx="254934" cy="283494"/>
          </a:xfrm>
          <a:prstGeom prst="rect">
            <a:avLst/>
          </a:prstGeom>
        </p:spPr>
        <p:txBody>
          <a:bodyPr vert="horz" wrap="square" lIns="0" tIns="11766" rIns="0" bIns="0" rtlCol="0">
            <a:spAutoFit/>
          </a:bodyPr>
          <a:lstStyle/>
          <a:p>
            <a:pPr marL="33619" defTabSz="806867">
              <a:spcBef>
                <a:spcPts val="93"/>
              </a:spcBef>
            </a:pPr>
            <a:r>
              <a:rPr sz="1765" kern="0" spc="-309" dirty="0">
                <a:solidFill>
                  <a:sysClr val="windowText" lastClr="000000"/>
                </a:solidFill>
                <a:latin typeface="Arial MT"/>
                <a:cs typeface="Arial MT"/>
              </a:rPr>
              <a:t>R</a:t>
            </a:r>
            <a:r>
              <a:rPr sz="1721" kern="0" spc="-463" baseline="-21367" dirty="0">
                <a:solidFill>
                  <a:sysClr val="windowText" lastClr="000000"/>
                </a:solidFill>
                <a:latin typeface="Arial MT"/>
                <a:cs typeface="Arial MT"/>
              </a:rPr>
              <a:t>B</a:t>
            </a:r>
            <a:endParaRPr sz="1721" kern="0" baseline="-21367">
              <a:solidFill>
                <a:sysClr val="windowText" lastClr="000000"/>
              </a:solidFill>
              <a:latin typeface="Arial MT"/>
              <a:cs typeface="Arial MT"/>
            </a:endParaRPr>
          </a:p>
        </p:txBody>
      </p:sp>
      <p:sp>
        <p:nvSpPr>
          <p:cNvPr id="11" name="object 11"/>
          <p:cNvSpPr txBox="1">
            <a:spLocks noGrp="1"/>
          </p:cNvSpPr>
          <p:nvPr>
            <p:ph type="title"/>
          </p:nvPr>
        </p:nvSpPr>
        <p:spPr>
          <a:xfrm>
            <a:off x="6288676" y="955693"/>
            <a:ext cx="3650876" cy="663161"/>
          </a:xfrm>
          <a:prstGeom prst="rect">
            <a:avLst/>
          </a:prstGeom>
        </p:spPr>
        <p:txBody>
          <a:bodyPr vert="horz" wrap="square" lIns="0" tIns="11206" rIns="0" bIns="0" rtlCol="0">
            <a:spAutoFit/>
          </a:bodyPr>
          <a:lstStyle/>
          <a:p>
            <a:pPr marL="22413">
              <a:spcBef>
                <a:spcPts val="88"/>
              </a:spcBef>
            </a:pPr>
            <a:r>
              <a:rPr sz="2118" spc="-22" dirty="0">
                <a:solidFill>
                  <a:srgbClr val="000000"/>
                </a:solidFill>
              </a:rPr>
              <a:t>∑M</a:t>
            </a:r>
            <a:r>
              <a:rPr sz="2118" spc="-33" baseline="-20833" dirty="0">
                <a:solidFill>
                  <a:srgbClr val="000000"/>
                </a:solidFill>
              </a:rPr>
              <a:t>A</a:t>
            </a:r>
            <a:r>
              <a:rPr sz="2118" spc="125" baseline="-20833" dirty="0">
                <a:solidFill>
                  <a:srgbClr val="000000"/>
                </a:solidFill>
              </a:rPr>
              <a:t> </a:t>
            </a:r>
            <a:r>
              <a:rPr sz="2118" spc="172" dirty="0">
                <a:solidFill>
                  <a:srgbClr val="000000"/>
                </a:solidFill>
              </a:rPr>
              <a:t>=</a:t>
            </a:r>
            <a:r>
              <a:rPr sz="2118" spc="-106" dirty="0">
                <a:solidFill>
                  <a:srgbClr val="000000"/>
                </a:solidFill>
              </a:rPr>
              <a:t> </a:t>
            </a:r>
            <a:r>
              <a:rPr sz="2118" spc="-44" dirty="0">
                <a:solidFill>
                  <a:srgbClr val="000000"/>
                </a:solidFill>
              </a:rPr>
              <a:t>0</a:t>
            </a:r>
            <a:endParaRPr sz="2118"/>
          </a:p>
          <a:p>
            <a:pPr marL="22413"/>
            <a:r>
              <a:rPr sz="2118" spc="-9" dirty="0">
                <a:solidFill>
                  <a:srgbClr val="000000"/>
                </a:solidFill>
              </a:rPr>
              <a:t>1.5</a:t>
            </a:r>
            <a:r>
              <a:rPr sz="2118" spc="-53" dirty="0">
                <a:solidFill>
                  <a:srgbClr val="000000"/>
                </a:solidFill>
              </a:rPr>
              <a:t> </a:t>
            </a:r>
            <a:r>
              <a:rPr sz="2118" spc="71" dirty="0">
                <a:solidFill>
                  <a:srgbClr val="000000"/>
                </a:solidFill>
              </a:rPr>
              <a:t>*22*22/2</a:t>
            </a:r>
            <a:r>
              <a:rPr sz="2118" spc="-26" dirty="0">
                <a:solidFill>
                  <a:srgbClr val="000000"/>
                </a:solidFill>
              </a:rPr>
              <a:t> </a:t>
            </a:r>
            <a:r>
              <a:rPr sz="2118" spc="172" dirty="0">
                <a:solidFill>
                  <a:srgbClr val="000000"/>
                </a:solidFill>
              </a:rPr>
              <a:t>+</a:t>
            </a:r>
            <a:r>
              <a:rPr sz="2118" spc="-40" dirty="0">
                <a:solidFill>
                  <a:srgbClr val="000000"/>
                </a:solidFill>
              </a:rPr>
              <a:t> </a:t>
            </a:r>
            <a:r>
              <a:rPr sz="2118" dirty="0">
                <a:solidFill>
                  <a:srgbClr val="000000"/>
                </a:solidFill>
              </a:rPr>
              <a:t>12*9</a:t>
            </a:r>
            <a:r>
              <a:rPr sz="2118" spc="-26" dirty="0">
                <a:solidFill>
                  <a:srgbClr val="000000"/>
                </a:solidFill>
              </a:rPr>
              <a:t> </a:t>
            </a:r>
            <a:r>
              <a:rPr sz="2118" dirty="0">
                <a:solidFill>
                  <a:srgbClr val="000000"/>
                </a:solidFill>
              </a:rPr>
              <a:t>–</a:t>
            </a:r>
            <a:r>
              <a:rPr sz="2118" spc="-22" dirty="0">
                <a:solidFill>
                  <a:srgbClr val="000000"/>
                </a:solidFill>
              </a:rPr>
              <a:t> </a:t>
            </a:r>
            <a:r>
              <a:rPr sz="2118" spc="-132" dirty="0">
                <a:solidFill>
                  <a:srgbClr val="000000"/>
                </a:solidFill>
              </a:rPr>
              <a:t>R</a:t>
            </a:r>
            <a:r>
              <a:rPr sz="2118" spc="-199" baseline="-20833" dirty="0">
                <a:solidFill>
                  <a:srgbClr val="000000"/>
                </a:solidFill>
              </a:rPr>
              <a:t>B</a:t>
            </a:r>
            <a:r>
              <a:rPr sz="2118" spc="-132" dirty="0">
                <a:solidFill>
                  <a:srgbClr val="000000"/>
                </a:solidFill>
              </a:rPr>
              <a:t>*22</a:t>
            </a:r>
            <a:r>
              <a:rPr sz="2118" spc="-22" dirty="0">
                <a:solidFill>
                  <a:srgbClr val="000000"/>
                </a:solidFill>
              </a:rPr>
              <a:t> </a:t>
            </a:r>
            <a:r>
              <a:rPr sz="2118" spc="128" dirty="0">
                <a:solidFill>
                  <a:srgbClr val="000000"/>
                </a:solidFill>
              </a:rPr>
              <a:t>=</a:t>
            </a:r>
            <a:endParaRPr sz="2118"/>
          </a:p>
        </p:txBody>
      </p:sp>
      <p:sp>
        <p:nvSpPr>
          <p:cNvPr id="12" name="object 12"/>
          <p:cNvSpPr txBox="1"/>
          <p:nvPr/>
        </p:nvSpPr>
        <p:spPr>
          <a:xfrm>
            <a:off x="6299882" y="1601124"/>
            <a:ext cx="170890" cy="337238"/>
          </a:xfrm>
          <a:prstGeom prst="rect">
            <a:avLst/>
          </a:prstGeom>
        </p:spPr>
        <p:txBody>
          <a:bodyPr vert="horz" wrap="square" lIns="0" tIns="11206" rIns="0" bIns="0" rtlCol="0">
            <a:spAutoFit/>
          </a:bodyPr>
          <a:lstStyle/>
          <a:p>
            <a:pPr marL="11206" defTabSz="806867">
              <a:spcBef>
                <a:spcPts val="88"/>
              </a:spcBef>
            </a:pPr>
            <a:r>
              <a:rPr sz="2118" kern="0" spc="-44" dirty="0">
                <a:solidFill>
                  <a:sysClr val="windowText" lastClr="000000"/>
                </a:solidFill>
                <a:latin typeface="Arial MT"/>
                <a:cs typeface="Arial MT"/>
              </a:rPr>
              <a:t>0</a:t>
            </a:r>
            <a:endParaRPr sz="2118" kern="0">
              <a:solidFill>
                <a:sysClr val="windowText" lastClr="000000"/>
              </a:solidFill>
              <a:latin typeface="Arial MT"/>
              <a:cs typeface="Arial MT"/>
            </a:endParaRPr>
          </a:p>
        </p:txBody>
      </p:sp>
      <p:sp>
        <p:nvSpPr>
          <p:cNvPr id="13" name="object 13"/>
          <p:cNvSpPr txBox="1"/>
          <p:nvPr/>
        </p:nvSpPr>
        <p:spPr>
          <a:xfrm>
            <a:off x="6277471" y="1923774"/>
            <a:ext cx="2726951" cy="337238"/>
          </a:xfrm>
          <a:prstGeom prst="rect">
            <a:avLst/>
          </a:prstGeom>
        </p:spPr>
        <p:txBody>
          <a:bodyPr vert="horz" wrap="square" lIns="0" tIns="11206" rIns="0" bIns="0" rtlCol="0">
            <a:spAutoFit/>
          </a:bodyPr>
          <a:lstStyle/>
          <a:p>
            <a:pPr marL="33619" defTabSz="806867">
              <a:spcBef>
                <a:spcPts val="88"/>
              </a:spcBef>
            </a:pPr>
            <a:r>
              <a:rPr sz="2118" kern="0" spc="-185" dirty="0">
                <a:solidFill>
                  <a:sysClr val="windowText" lastClr="000000"/>
                </a:solidFill>
                <a:latin typeface="Arial MT"/>
                <a:cs typeface="Arial MT"/>
              </a:rPr>
              <a:t>R</a:t>
            </a:r>
            <a:r>
              <a:rPr sz="2118" kern="0" spc="-278" baseline="-20833" dirty="0">
                <a:solidFill>
                  <a:sysClr val="windowText" lastClr="000000"/>
                </a:solidFill>
                <a:latin typeface="Arial MT"/>
                <a:cs typeface="Arial MT"/>
              </a:rPr>
              <a:t>B</a:t>
            </a:r>
            <a:r>
              <a:rPr sz="2118" kern="0" spc="-185" dirty="0">
                <a:solidFill>
                  <a:sysClr val="windowText" lastClr="000000"/>
                </a:solidFill>
                <a:latin typeface="Arial MT"/>
                <a:cs typeface="Arial MT"/>
              </a:rPr>
              <a:t>=</a:t>
            </a:r>
            <a:r>
              <a:rPr sz="2118" kern="0" spc="-13" dirty="0">
                <a:solidFill>
                  <a:sysClr val="windowText" lastClr="000000"/>
                </a:solidFill>
                <a:latin typeface="Arial MT"/>
                <a:cs typeface="Arial MT"/>
              </a:rPr>
              <a:t> </a:t>
            </a:r>
            <a:r>
              <a:rPr sz="2118" kern="0" spc="-35" dirty="0">
                <a:solidFill>
                  <a:sysClr val="windowText" lastClr="000000"/>
                </a:solidFill>
                <a:latin typeface="Arial MT"/>
                <a:cs typeface="Arial MT"/>
              </a:rPr>
              <a:t>21.41k</a:t>
            </a:r>
            <a:r>
              <a:rPr sz="2118" kern="0" spc="-53" dirty="0">
                <a:solidFill>
                  <a:sysClr val="windowText" lastClr="000000"/>
                </a:solidFill>
                <a:latin typeface="Arial MT"/>
                <a:cs typeface="Arial MT"/>
              </a:rPr>
              <a:t> </a:t>
            </a:r>
            <a:r>
              <a:rPr sz="2118" kern="0" spc="-291" dirty="0">
                <a:solidFill>
                  <a:sysClr val="windowText" lastClr="000000"/>
                </a:solidFill>
                <a:latin typeface="Arial MT"/>
                <a:cs typeface="Arial MT"/>
              </a:rPr>
              <a:t>R</a:t>
            </a:r>
            <a:r>
              <a:rPr sz="2118" kern="0" spc="-436" baseline="-20833" dirty="0">
                <a:solidFill>
                  <a:sysClr val="windowText" lastClr="000000"/>
                </a:solidFill>
                <a:latin typeface="Arial MT"/>
                <a:cs typeface="Arial MT"/>
              </a:rPr>
              <a:t>A</a:t>
            </a:r>
            <a:r>
              <a:rPr sz="2118" kern="0" spc="284" baseline="-20833" dirty="0">
                <a:solidFill>
                  <a:sysClr val="windowText" lastClr="000000"/>
                </a:solidFill>
                <a:latin typeface="Arial MT"/>
                <a:cs typeface="Arial MT"/>
              </a:rPr>
              <a:t> </a:t>
            </a:r>
            <a:r>
              <a:rPr sz="2118" kern="0" spc="172" dirty="0">
                <a:solidFill>
                  <a:sysClr val="windowText" lastClr="000000"/>
                </a:solidFill>
                <a:latin typeface="Arial MT"/>
                <a:cs typeface="Arial MT"/>
              </a:rPr>
              <a:t>=</a:t>
            </a:r>
            <a:r>
              <a:rPr sz="2118" kern="0" spc="-35" dirty="0">
                <a:solidFill>
                  <a:sysClr val="windowText" lastClr="000000"/>
                </a:solidFill>
                <a:latin typeface="Arial MT"/>
                <a:cs typeface="Arial MT"/>
              </a:rPr>
              <a:t> </a:t>
            </a:r>
            <a:r>
              <a:rPr sz="2118" kern="0" spc="-9" dirty="0">
                <a:solidFill>
                  <a:sysClr val="windowText" lastClr="000000"/>
                </a:solidFill>
                <a:latin typeface="Arial MT"/>
                <a:cs typeface="Arial MT"/>
              </a:rPr>
              <a:t>23.59k</a:t>
            </a:r>
            <a:endParaRPr sz="2118" kern="0">
              <a:solidFill>
                <a:sysClr val="windowText" lastClr="000000"/>
              </a:solidFill>
              <a:latin typeface="Arial MT"/>
              <a:cs typeface="Arial MT"/>
            </a:endParaRPr>
          </a:p>
        </p:txBody>
      </p:sp>
      <p:sp>
        <p:nvSpPr>
          <p:cNvPr id="14" name="object 14"/>
          <p:cNvSpPr txBox="1"/>
          <p:nvPr/>
        </p:nvSpPr>
        <p:spPr>
          <a:xfrm>
            <a:off x="6479229" y="2772293"/>
            <a:ext cx="3263713" cy="826719"/>
          </a:xfrm>
          <a:prstGeom prst="rect">
            <a:avLst/>
          </a:prstGeom>
        </p:spPr>
        <p:txBody>
          <a:bodyPr vert="horz" wrap="square" lIns="0" tIns="11766" rIns="0" bIns="0" rtlCol="0">
            <a:spAutoFit/>
          </a:bodyPr>
          <a:lstStyle/>
          <a:p>
            <a:pPr marL="33619" defTabSz="806867">
              <a:spcBef>
                <a:spcPts val="93"/>
              </a:spcBef>
            </a:pPr>
            <a:r>
              <a:rPr sz="1765" kern="0" spc="-132" dirty="0">
                <a:solidFill>
                  <a:sysClr val="windowText" lastClr="000000"/>
                </a:solidFill>
                <a:latin typeface="Arial MT"/>
                <a:cs typeface="Arial MT"/>
              </a:rPr>
              <a:t>Shear</a:t>
            </a:r>
            <a:r>
              <a:rPr sz="1765" kern="0" spc="-40" dirty="0">
                <a:solidFill>
                  <a:sysClr val="windowText" lastClr="000000"/>
                </a:solidFill>
                <a:latin typeface="Arial MT"/>
                <a:cs typeface="Arial MT"/>
              </a:rPr>
              <a:t> </a:t>
            </a:r>
            <a:r>
              <a:rPr sz="1765" kern="0" dirty="0">
                <a:solidFill>
                  <a:sysClr val="windowText" lastClr="000000"/>
                </a:solidFill>
                <a:latin typeface="Arial MT"/>
                <a:cs typeface="Arial MT"/>
              </a:rPr>
              <a:t>at</a:t>
            </a:r>
            <a:r>
              <a:rPr sz="1765" kern="0" spc="-57" dirty="0">
                <a:solidFill>
                  <a:sysClr val="windowText" lastClr="000000"/>
                </a:solidFill>
                <a:latin typeface="Arial MT"/>
                <a:cs typeface="Arial MT"/>
              </a:rPr>
              <a:t> </a:t>
            </a:r>
            <a:r>
              <a:rPr sz="1765" kern="0" spc="-71" dirty="0">
                <a:solidFill>
                  <a:sysClr val="windowText" lastClr="000000"/>
                </a:solidFill>
                <a:latin typeface="Arial MT"/>
                <a:cs typeface="Arial MT"/>
              </a:rPr>
              <a:t>point</a:t>
            </a:r>
            <a:r>
              <a:rPr sz="1765" kern="0" spc="-53" dirty="0">
                <a:solidFill>
                  <a:sysClr val="windowText" lastClr="000000"/>
                </a:solidFill>
                <a:latin typeface="Arial MT"/>
                <a:cs typeface="Arial MT"/>
              </a:rPr>
              <a:t> </a:t>
            </a:r>
            <a:r>
              <a:rPr sz="1765" kern="0" spc="-18" dirty="0">
                <a:solidFill>
                  <a:sysClr val="windowText" lastClr="000000"/>
                </a:solidFill>
                <a:latin typeface="Arial MT"/>
                <a:cs typeface="Arial MT"/>
              </a:rPr>
              <a:t>load</a:t>
            </a:r>
            <a:r>
              <a:rPr sz="1765" kern="0" spc="-53" dirty="0">
                <a:solidFill>
                  <a:sysClr val="windowText" lastClr="000000"/>
                </a:solidFill>
                <a:latin typeface="Arial MT"/>
                <a:cs typeface="Arial MT"/>
              </a:rPr>
              <a:t> </a:t>
            </a:r>
            <a:r>
              <a:rPr sz="1765" kern="0" spc="141" dirty="0">
                <a:solidFill>
                  <a:sysClr val="windowText" lastClr="000000"/>
                </a:solidFill>
                <a:latin typeface="Arial MT"/>
                <a:cs typeface="Arial MT"/>
              </a:rPr>
              <a:t>=</a:t>
            </a:r>
            <a:r>
              <a:rPr sz="1765" kern="0" spc="-31" dirty="0">
                <a:solidFill>
                  <a:sysClr val="windowText" lastClr="000000"/>
                </a:solidFill>
                <a:latin typeface="Arial MT"/>
                <a:cs typeface="Arial MT"/>
              </a:rPr>
              <a:t> </a:t>
            </a:r>
            <a:r>
              <a:rPr sz="1765" kern="0" spc="-224" dirty="0">
                <a:solidFill>
                  <a:sysClr val="windowText" lastClr="000000"/>
                </a:solidFill>
                <a:latin typeface="Arial MT"/>
                <a:cs typeface="Arial MT"/>
              </a:rPr>
              <a:t>R</a:t>
            </a:r>
            <a:r>
              <a:rPr sz="1721" kern="0" spc="-337" baseline="-21367" dirty="0">
                <a:solidFill>
                  <a:sysClr val="windowText" lastClr="000000"/>
                </a:solidFill>
                <a:latin typeface="Arial MT"/>
                <a:cs typeface="Arial MT"/>
              </a:rPr>
              <a:t>A</a:t>
            </a:r>
            <a:r>
              <a:rPr sz="1721" kern="0" spc="-19" baseline="-21367" dirty="0">
                <a:solidFill>
                  <a:sysClr val="windowText" lastClr="000000"/>
                </a:solidFill>
                <a:latin typeface="Arial MT"/>
                <a:cs typeface="Arial MT"/>
              </a:rPr>
              <a:t> </a:t>
            </a:r>
            <a:r>
              <a:rPr sz="1765" kern="0" dirty="0">
                <a:solidFill>
                  <a:sysClr val="windowText" lastClr="000000"/>
                </a:solidFill>
                <a:latin typeface="Arial MT"/>
                <a:cs typeface="Arial MT"/>
              </a:rPr>
              <a:t>–</a:t>
            </a:r>
            <a:r>
              <a:rPr sz="1765" kern="0" spc="-31" dirty="0">
                <a:solidFill>
                  <a:sysClr val="windowText" lastClr="000000"/>
                </a:solidFill>
                <a:latin typeface="Arial MT"/>
                <a:cs typeface="Arial MT"/>
              </a:rPr>
              <a:t> </a:t>
            </a:r>
            <a:r>
              <a:rPr sz="1765" kern="0" spc="-9" dirty="0">
                <a:solidFill>
                  <a:sysClr val="windowText" lastClr="000000"/>
                </a:solidFill>
                <a:latin typeface="Arial MT"/>
                <a:cs typeface="Arial MT"/>
              </a:rPr>
              <a:t>1.5*9</a:t>
            </a:r>
            <a:endParaRPr sz="1765" kern="0">
              <a:solidFill>
                <a:sysClr val="windowText" lastClr="000000"/>
              </a:solidFill>
              <a:latin typeface="Arial MT"/>
              <a:cs typeface="Arial MT"/>
            </a:endParaRPr>
          </a:p>
          <a:p>
            <a:pPr marL="1819372" defTabSz="806867"/>
            <a:r>
              <a:rPr sz="1765" kern="0" spc="141" dirty="0">
                <a:solidFill>
                  <a:sysClr val="windowText" lastClr="000000"/>
                </a:solidFill>
                <a:latin typeface="Arial MT"/>
                <a:cs typeface="Arial MT"/>
              </a:rPr>
              <a:t>=</a:t>
            </a:r>
            <a:r>
              <a:rPr sz="1765" kern="0" spc="-66" dirty="0">
                <a:solidFill>
                  <a:sysClr val="windowText" lastClr="000000"/>
                </a:solidFill>
                <a:latin typeface="Arial MT"/>
                <a:cs typeface="Arial MT"/>
              </a:rPr>
              <a:t> </a:t>
            </a:r>
            <a:r>
              <a:rPr sz="1765" kern="0" spc="-18" dirty="0">
                <a:solidFill>
                  <a:sysClr val="windowText" lastClr="000000"/>
                </a:solidFill>
                <a:latin typeface="Arial MT"/>
                <a:cs typeface="Arial MT"/>
              </a:rPr>
              <a:t>23.59</a:t>
            </a:r>
            <a:r>
              <a:rPr sz="1765" kern="0" spc="-71" dirty="0">
                <a:solidFill>
                  <a:sysClr val="windowText" lastClr="000000"/>
                </a:solidFill>
                <a:latin typeface="Arial MT"/>
                <a:cs typeface="Arial MT"/>
              </a:rPr>
              <a:t> </a:t>
            </a:r>
            <a:r>
              <a:rPr sz="1765" kern="0" dirty="0">
                <a:solidFill>
                  <a:sysClr val="windowText" lastClr="000000"/>
                </a:solidFill>
                <a:latin typeface="Arial MT"/>
                <a:cs typeface="Arial MT"/>
              </a:rPr>
              <a:t>–</a:t>
            </a:r>
            <a:r>
              <a:rPr sz="1765" kern="0" spc="-49" dirty="0">
                <a:solidFill>
                  <a:sysClr val="windowText" lastClr="000000"/>
                </a:solidFill>
                <a:latin typeface="Arial MT"/>
                <a:cs typeface="Arial MT"/>
              </a:rPr>
              <a:t> </a:t>
            </a:r>
            <a:r>
              <a:rPr sz="1765" kern="0" spc="-18" dirty="0">
                <a:solidFill>
                  <a:sysClr val="windowText" lastClr="000000"/>
                </a:solidFill>
                <a:latin typeface="Arial MT"/>
                <a:cs typeface="Arial MT"/>
              </a:rPr>
              <a:t>13.5</a:t>
            </a:r>
            <a:endParaRPr sz="1765" kern="0">
              <a:solidFill>
                <a:sysClr val="windowText" lastClr="000000"/>
              </a:solidFill>
              <a:latin typeface="Arial MT"/>
              <a:cs typeface="Arial MT"/>
            </a:endParaRPr>
          </a:p>
          <a:p>
            <a:pPr marL="1819372" defTabSz="806867"/>
            <a:r>
              <a:rPr sz="1765" kern="0" spc="141" dirty="0">
                <a:solidFill>
                  <a:sysClr val="windowText" lastClr="000000"/>
                </a:solidFill>
                <a:latin typeface="Arial MT"/>
                <a:cs typeface="Arial MT"/>
              </a:rPr>
              <a:t>=</a:t>
            </a:r>
            <a:r>
              <a:rPr sz="1765" kern="0" spc="-44" dirty="0">
                <a:solidFill>
                  <a:sysClr val="windowText" lastClr="000000"/>
                </a:solidFill>
                <a:latin typeface="Arial MT"/>
                <a:cs typeface="Arial MT"/>
              </a:rPr>
              <a:t> </a:t>
            </a:r>
            <a:r>
              <a:rPr sz="1765" kern="0" spc="-18" dirty="0">
                <a:solidFill>
                  <a:sysClr val="windowText" lastClr="000000"/>
                </a:solidFill>
                <a:latin typeface="Arial MT"/>
                <a:cs typeface="Arial MT"/>
              </a:rPr>
              <a:t>10.09</a:t>
            </a:r>
            <a:r>
              <a:rPr sz="1765" kern="0" spc="-49" dirty="0">
                <a:solidFill>
                  <a:sysClr val="windowText" lastClr="000000"/>
                </a:solidFill>
                <a:latin typeface="Arial MT"/>
                <a:cs typeface="Arial MT"/>
              </a:rPr>
              <a:t> </a:t>
            </a:r>
            <a:r>
              <a:rPr sz="1765" kern="0" spc="-44" dirty="0">
                <a:solidFill>
                  <a:sysClr val="windowText" lastClr="000000"/>
                </a:solidFill>
                <a:latin typeface="Arial MT"/>
                <a:cs typeface="Arial MT"/>
              </a:rPr>
              <a:t>k</a:t>
            </a:r>
            <a:endParaRPr sz="1765" kern="0">
              <a:solidFill>
                <a:sysClr val="windowText" lastClr="000000"/>
              </a:solidFill>
              <a:latin typeface="Arial MT"/>
              <a:cs typeface="Arial MT"/>
            </a:endParaRPr>
          </a:p>
        </p:txBody>
      </p:sp>
      <p:pic>
        <p:nvPicPr>
          <p:cNvPr id="15" name="object 15"/>
          <p:cNvPicPr/>
          <p:nvPr/>
        </p:nvPicPr>
        <p:blipFill>
          <a:blip r:embed="rId5" cstate="print"/>
          <a:stretch>
            <a:fillRect/>
          </a:stretch>
        </p:blipFill>
        <p:spPr>
          <a:xfrm>
            <a:off x="2465294" y="4555863"/>
            <a:ext cx="3485065" cy="1083540"/>
          </a:xfrm>
          <a:prstGeom prst="rect">
            <a:avLst/>
          </a:prstGeom>
        </p:spPr>
      </p:pic>
      <p:sp>
        <p:nvSpPr>
          <p:cNvPr id="16" name="object 16"/>
          <p:cNvSpPr txBox="1"/>
          <p:nvPr/>
        </p:nvSpPr>
        <p:spPr>
          <a:xfrm>
            <a:off x="5941388" y="4700623"/>
            <a:ext cx="3979209" cy="826719"/>
          </a:xfrm>
          <a:prstGeom prst="rect">
            <a:avLst/>
          </a:prstGeom>
        </p:spPr>
        <p:txBody>
          <a:bodyPr vert="horz" wrap="square" lIns="0" tIns="11766" rIns="0" bIns="0" rtlCol="0">
            <a:spAutoFit/>
          </a:bodyPr>
          <a:lstStyle/>
          <a:p>
            <a:pPr marL="33619" defTabSz="806867">
              <a:spcBef>
                <a:spcPts val="93"/>
              </a:spcBef>
            </a:pPr>
            <a:r>
              <a:rPr sz="1765" kern="0" spc="-146" dirty="0">
                <a:solidFill>
                  <a:srgbClr val="001F60"/>
                </a:solidFill>
                <a:latin typeface="Arial MT"/>
                <a:cs typeface="Arial MT"/>
              </a:rPr>
              <a:t>Moment</a:t>
            </a:r>
            <a:r>
              <a:rPr sz="1765" kern="0" spc="-35" dirty="0">
                <a:solidFill>
                  <a:srgbClr val="001F60"/>
                </a:solidFill>
                <a:latin typeface="Arial MT"/>
                <a:cs typeface="Arial MT"/>
              </a:rPr>
              <a:t> </a:t>
            </a:r>
            <a:r>
              <a:rPr sz="1765" kern="0" dirty="0">
                <a:solidFill>
                  <a:srgbClr val="001F60"/>
                </a:solidFill>
                <a:latin typeface="Arial MT"/>
                <a:cs typeface="Arial MT"/>
              </a:rPr>
              <a:t>at</a:t>
            </a:r>
            <a:r>
              <a:rPr sz="1765" kern="0" spc="-62" dirty="0">
                <a:solidFill>
                  <a:srgbClr val="001F60"/>
                </a:solidFill>
                <a:latin typeface="Arial MT"/>
                <a:cs typeface="Arial MT"/>
              </a:rPr>
              <a:t> </a:t>
            </a:r>
            <a:r>
              <a:rPr sz="1765" kern="0" spc="-71" dirty="0">
                <a:solidFill>
                  <a:srgbClr val="001F60"/>
                </a:solidFill>
                <a:latin typeface="Arial MT"/>
                <a:cs typeface="Arial MT"/>
              </a:rPr>
              <a:t>point</a:t>
            </a:r>
            <a:r>
              <a:rPr sz="1765" kern="0" spc="-49" dirty="0">
                <a:solidFill>
                  <a:srgbClr val="001F60"/>
                </a:solidFill>
                <a:latin typeface="Arial MT"/>
                <a:cs typeface="Arial MT"/>
              </a:rPr>
              <a:t> </a:t>
            </a:r>
            <a:r>
              <a:rPr sz="1765" kern="0" spc="-18" dirty="0">
                <a:solidFill>
                  <a:srgbClr val="001F60"/>
                </a:solidFill>
                <a:latin typeface="Arial MT"/>
                <a:cs typeface="Arial MT"/>
              </a:rPr>
              <a:t>load</a:t>
            </a:r>
            <a:r>
              <a:rPr sz="1765" kern="0" spc="-44" dirty="0">
                <a:solidFill>
                  <a:srgbClr val="001F60"/>
                </a:solidFill>
                <a:latin typeface="Arial MT"/>
                <a:cs typeface="Arial MT"/>
              </a:rPr>
              <a:t> </a:t>
            </a:r>
            <a:r>
              <a:rPr sz="1765" kern="0" spc="141" dirty="0">
                <a:solidFill>
                  <a:srgbClr val="001F60"/>
                </a:solidFill>
                <a:latin typeface="Arial MT"/>
                <a:cs typeface="Arial MT"/>
              </a:rPr>
              <a:t>=</a:t>
            </a:r>
            <a:r>
              <a:rPr sz="1765" kern="0" spc="-22" dirty="0">
                <a:solidFill>
                  <a:srgbClr val="001F60"/>
                </a:solidFill>
                <a:latin typeface="Arial MT"/>
                <a:cs typeface="Arial MT"/>
              </a:rPr>
              <a:t> </a:t>
            </a:r>
            <a:r>
              <a:rPr sz="1765" kern="0" spc="-224" dirty="0">
                <a:solidFill>
                  <a:srgbClr val="001F60"/>
                </a:solidFill>
                <a:latin typeface="Arial MT"/>
                <a:cs typeface="Arial MT"/>
              </a:rPr>
              <a:t>R</a:t>
            </a:r>
            <a:r>
              <a:rPr sz="1721" kern="0" spc="-337" baseline="-21367" dirty="0">
                <a:solidFill>
                  <a:srgbClr val="001F60"/>
                </a:solidFill>
                <a:latin typeface="Arial MT"/>
                <a:cs typeface="Arial MT"/>
              </a:rPr>
              <a:t>A</a:t>
            </a:r>
            <a:r>
              <a:rPr sz="1721" kern="0" spc="-6" baseline="-21367" dirty="0">
                <a:solidFill>
                  <a:srgbClr val="001F60"/>
                </a:solidFill>
                <a:latin typeface="Arial MT"/>
                <a:cs typeface="Arial MT"/>
              </a:rPr>
              <a:t> </a:t>
            </a:r>
            <a:r>
              <a:rPr sz="1765" kern="0" spc="88" dirty="0">
                <a:solidFill>
                  <a:srgbClr val="001F60"/>
                </a:solidFill>
                <a:latin typeface="Arial MT"/>
                <a:cs typeface="Arial MT"/>
              </a:rPr>
              <a:t>*</a:t>
            </a:r>
            <a:r>
              <a:rPr sz="1765" kern="0" spc="-26" dirty="0">
                <a:solidFill>
                  <a:srgbClr val="001F60"/>
                </a:solidFill>
                <a:latin typeface="Arial MT"/>
                <a:cs typeface="Arial MT"/>
              </a:rPr>
              <a:t> </a:t>
            </a:r>
            <a:r>
              <a:rPr sz="1765" kern="0" spc="-18" dirty="0">
                <a:solidFill>
                  <a:srgbClr val="001F60"/>
                </a:solidFill>
                <a:latin typeface="Arial MT"/>
                <a:cs typeface="Arial MT"/>
              </a:rPr>
              <a:t>9</a:t>
            </a:r>
            <a:r>
              <a:rPr sz="1765" kern="0" spc="-176" dirty="0">
                <a:solidFill>
                  <a:srgbClr val="001F60"/>
                </a:solidFill>
                <a:latin typeface="Arial MT"/>
                <a:cs typeface="Arial MT"/>
              </a:rPr>
              <a:t> </a:t>
            </a:r>
            <a:r>
              <a:rPr sz="1765" kern="0" dirty="0">
                <a:solidFill>
                  <a:srgbClr val="001F60"/>
                </a:solidFill>
                <a:latin typeface="Arial MT"/>
                <a:cs typeface="Arial MT"/>
              </a:rPr>
              <a:t>–</a:t>
            </a:r>
            <a:r>
              <a:rPr sz="1765" kern="0" spc="-26" dirty="0">
                <a:solidFill>
                  <a:srgbClr val="001F60"/>
                </a:solidFill>
                <a:latin typeface="Arial MT"/>
                <a:cs typeface="Arial MT"/>
              </a:rPr>
              <a:t> </a:t>
            </a:r>
            <a:r>
              <a:rPr sz="1765" kern="0" spc="35" dirty="0">
                <a:solidFill>
                  <a:srgbClr val="001F60"/>
                </a:solidFill>
                <a:latin typeface="Arial MT"/>
                <a:cs typeface="Arial MT"/>
              </a:rPr>
              <a:t>1.5*9*9/2</a:t>
            </a:r>
            <a:endParaRPr sz="1765" kern="0">
              <a:solidFill>
                <a:sysClr val="windowText" lastClr="000000"/>
              </a:solidFill>
              <a:latin typeface="Arial MT"/>
              <a:cs typeface="Arial MT"/>
            </a:endParaRPr>
          </a:p>
          <a:p>
            <a:pPr marL="1819372" defTabSz="806867"/>
            <a:r>
              <a:rPr sz="1765" kern="0" spc="141" dirty="0">
                <a:solidFill>
                  <a:srgbClr val="001F60"/>
                </a:solidFill>
                <a:latin typeface="Arial MT"/>
                <a:cs typeface="Arial MT"/>
              </a:rPr>
              <a:t>=</a:t>
            </a:r>
            <a:r>
              <a:rPr sz="1765" kern="0" spc="-71" dirty="0">
                <a:solidFill>
                  <a:srgbClr val="001F60"/>
                </a:solidFill>
                <a:latin typeface="Arial MT"/>
                <a:cs typeface="Arial MT"/>
              </a:rPr>
              <a:t> </a:t>
            </a:r>
            <a:r>
              <a:rPr sz="1765" kern="0" dirty="0">
                <a:solidFill>
                  <a:srgbClr val="001F60"/>
                </a:solidFill>
                <a:latin typeface="Arial MT"/>
                <a:cs typeface="Arial MT"/>
              </a:rPr>
              <a:t>23.59*9</a:t>
            </a:r>
            <a:r>
              <a:rPr sz="1765" kern="0" spc="-75" dirty="0">
                <a:solidFill>
                  <a:srgbClr val="001F60"/>
                </a:solidFill>
                <a:latin typeface="Arial MT"/>
                <a:cs typeface="Arial MT"/>
              </a:rPr>
              <a:t> </a:t>
            </a:r>
            <a:r>
              <a:rPr sz="1765" kern="0" dirty="0">
                <a:solidFill>
                  <a:srgbClr val="001F60"/>
                </a:solidFill>
                <a:latin typeface="Arial MT"/>
                <a:cs typeface="Arial MT"/>
              </a:rPr>
              <a:t>–</a:t>
            </a:r>
            <a:r>
              <a:rPr sz="1765" kern="0" spc="-71" dirty="0">
                <a:solidFill>
                  <a:srgbClr val="001F60"/>
                </a:solidFill>
                <a:latin typeface="Arial MT"/>
                <a:cs typeface="Arial MT"/>
              </a:rPr>
              <a:t> </a:t>
            </a:r>
            <a:r>
              <a:rPr sz="1765" kern="0" spc="-9" dirty="0">
                <a:solidFill>
                  <a:srgbClr val="001F60"/>
                </a:solidFill>
                <a:latin typeface="Arial MT"/>
                <a:cs typeface="Arial MT"/>
              </a:rPr>
              <a:t>13.5*4.5</a:t>
            </a:r>
            <a:endParaRPr sz="1765" kern="0">
              <a:solidFill>
                <a:sysClr val="windowText" lastClr="000000"/>
              </a:solidFill>
              <a:latin typeface="Arial MT"/>
              <a:cs typeface="Arial MT"/>
            </a:endParaRPr>
          </a:p>
          <a:p>
            <a:pPr marL="1819372" defTabSz="806867"/>
            <a:r>
              <a:rPr sz="1765" kern="0" spc="141" dirty="0">
                <a:solidFill>
                  <a:srgbClr val="001F60"/>
                </a:solidFill>
                <a:latin typeface="Arial MT"/>
                <a:cs typeface="Arial MT"/>
              </a:rPr>
              <a:t>=</a:t>
            </a:r>
            <a:r>
              <a:rPr sz="1765" kern="0" spc="-44" dirty="0">
                <a:solidFill>
                  <a:srgbClr val="001F60"/>
                </a:solidFill>
                <a:latin typeface="Arial MT"/>
                <a:cs typeface="Arial MT"/>
              </a:rPr>
              <a:t> </a:t>
            </a:r>
            <a:r>
              <a:rPr sz="1765" kern="0" spc="-18" dirty="0">
                <a:solidFill>
                  <a:srgbClr val="001F60"/>
                </a:solidFill>
                <a:latin typeface="Arial MT"/>
                <a:cs typeface="Arial MT"/>
              </a:rPr>
              <a:t>151.6</a:t>
            </a:r>
            <a:r>
              <a:rPr sz="1765" kern="0" spc="-49" dirty="0">
                <a:solidFill>
                  <a:srgbClr val="001F60"/>
                </a:solidFill>
                <a:latin typeface="Arial MT"/>
                <a:cs typeface="Arial MT"/>
              </a:rPr>
              <a:t> </a:t>
            </a:r>
            <a:r>
              <a:rPr sz="1765" kern="0" spc="-62" dirty="0">
                <a:solidFill>
                  <a:srgbClr val="001F60"/>
                </a:solidFill>
                <a:latin typeface="Arial MT"/>
                <a:cs typeface="Arial MT"/>
              </a:rPr>
              <a:t>k-</a:t>
            </a:r>
            <a:r>
              <a:rPr sz="1765" kern="0" spc="26" dirty="0">
                <a:solidFill>
                  <a:srgbClr val="001F60"/>
                </a:solidFill>
                <a:latin typeface="Arial MT"/>
                <a:cs typeface="Arial MT"/>
              </a:rPr>
              <a:t>ft</a:t>
            </a:r>
            <a:endParaRPr sz="1765" kern="0">
              <a:solidFill>
                <a:sysClr val="windowText" lastClr="000000"/>
              </a:solidFill>
              <a:latin typeface="Arial MT"/>
              <a:cs typeface="Arial MT"/>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116</TotalTime>
  <Words>4490</Words>
  <Application>Microsoft Office PowerPoint</Application>
  <PresentationFormat>Widescreen</PresentationFormat>
  <Paragraphs>854</Paragraphs>
  <Slides>123</Slides>
  <Notes>1</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123</vt:i4>
      </vt:variant>
    </vt:vector>
  </HeadingPairs>
  <TitlesOfParts>
    <vt:vector size="134" baseType="lpstr">
      <vt:lpstr>Arial</vt:lpstr>
      <vt:lpstr>Arial MT</vt:lpstr>
      <vt:lpstr>Calibri</vt:lpstr>
      <vt:lpstr>Calibri Light</vt:lpstr>
      <vt:lpstr>Cambria Math</vt:lpstr>
      <vt:lpstr>DM Sans Semi Bold</vt:lpstr>
      <vt:lpstr>Montserrat Bold</vt:lpstr>
      <vt:lpstr>Public Sans Bold</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Problem-1: Find the SFD (Shear Force Diagram) &amp; BMD (Bending Moment Diagram) of the following beam.</vt:lpstr>
      <vt:lpstr>Solution:</vt:lpstr>
      <vt:lpstr>Problem-2: Find the SFD (Shear Force Diagram) &amp; BMD (Bending Moment Diagram) of the following beam.</vt:lpstr>
      <vt:lpstr>Solution:</vt:lpstr>
      <vt:lpstr>Problem-3: Find the SFD (Shear Force Diagram) &amp; BMD (Bending Moment Diagram) of the following beam.</vt:lpstr>
      <vt:lpstr>Solution:</vt:lpstr>
      <vt:lpstr>Problem-4: Find the SFD (Shear Force Diagram) &amp; BMD (Bending Moment Diagram) of the following beam.</vt:lpstr>
      <vt:lpstr>Solution:</vt:lpstr>
      <vt:lpstr>Problem-5: Find the SFD (Shear Force Diagram) &amp; BMD (Bending Moment Diagram) of the following beam.</vt:lpstr>
      <vt:lpstr>Solution:</vt:lpstr>
      <vt:lpstr>Solution:</vt:lpstr>
      <vt:lpstr>Problem-6: Find the SFD (Shear Force Diagram) &amp; BMD (Bending Moment Diagram) of the following beam.</vt:lpstr>
      <vt:lpstr>Solution:</vt:lpstr>
      <vt:lpstr>Problem-7: Find the SFD (Shear Force Diagram) &amp; BMD (Bending Moment Diagram) of the following beam.</vt:lpstr>
      <vt:lpstr>Solution:</vt:lpstr>
      <vt:lpstr>Problem-8: Find the SFD (Shear Force Diagram) &amp; BMD (Bending Moment Diagram) of the following beam.</vt:lpstr>
      <vt:lpstr>PowerPoint Presentation</vt:lpstr>
      <vt:lpstr>Problem-9: Find the SFD (Shear Force Diagram) &amp; BMD (Bending Moment Diagram) of the following beam.</vt:lpstr>
      <vt:lpstr>PowerPoint Presentation</vt:lpstr>
      <vt:lpstr>Problem-10: Find the SFD (Shear Force Diagram) &amp; BMD (Bending Moment Diagram) of the following beam.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Expression for Bending Stress</vt:lpstr>
      <vt:lpstr>PowerPoint Presentation</vt:lpstr>
      <vt:lpstr>PowerPoint Presentation</vt:lpstr>
      <vt:lpstr>PowerPoint Presentation</vt:lpstr>
      <vt:lpstr>PowerPoint Presentation</vt:lpstr>
      <vt:lpstr>PowerPoint Presentation</vt:lpstr>
      <vt:lpstr>PowerPoint Presentation</vt:lpstr>
      <vt:lpstr>Example #1</vt:lpstr>
      <vt:lpstr>Solution:</vt:lpstr>
      <vt:lpstr>Example #2</vt:lpstr>
      <vt:lpstr>∑MA = 0 1.5 *22*22/2 + 12*9 – RB*22 =</vt:lpstr>
      <vt:lpstr>Moment of inertia I = bh3/12 = 9*(27)3/12</vt:lpstr>
      <vt:lpstr>A steel cantilever beam 6 m in length is subjected to a concentrated load of 1200 N acting at the free end of the bar. Determine the magnitude and location of the maximum tensile and compressive bending stresses in the beam.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Hp</dc:creator>
  <cp:lastModifiedBy>Hp</cp:lastModifiedBy>
  <cp:revision>6</cp:revision>
  <dcterms:created xsi:type="dcterms:W3CDTF">2024-12-21T18:42:06Z</dcterms:created>
  <dcterms:modified xsi:type="dcterms:W3CDTF">2025-01-01T09:48:03Z</dcterms:modified>
</cp:coreProperties>
</file>