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9">
  <p:sldMasterIdLst>
    <p:sldMasterId id="2147483915" r:id="rId1"/>
  </p:sldMasterIdLst>
  <p:notesMasterIdLst>
    <p:notesMasterId r:id="rId284"/>
  </p:notesMasterIdLst>
  <p:handoutMasterIdLst>
    <p:handoutMasterId r:id="rId285"/>
  </p:handoutMasterIdLst>
  <p:sldIdLst>
    <p:sldId id="41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8" r:id="rId11"/>
    <p:sldId id="269" r:id="rId12"/>
    <p:sldId id="468" r:id="rId13"/>
    <p:sldId id="479" r:id="rId14"/>
    <p:sldId id="731" r:id="rId15"/>
    <p:sldId id="734" r:id="rId16"/>
    <p:sldId id="732" r:id="rId17"/>
    <p:sldId id="480" r:id="rId18"/>
    <p:sldId id="481" r:id="rId19"/>
    <p:sldId id="482" r:id="rId20"/>
    <p:sldId id="733" r:id="rId21"/>
    <p:sldId id="483" r:id="rId22"/>
    <p:sldId id="487" r:id="rId23"/>
    <p:sldId id="484" r:id="rId24"/>
    <p:sldId id="486" r:id="rId25"/>
    <p:sldId id="485" r:id="rId26"/>
    <p:sldId id="488" r:id="rId27"/>
    <p:sldId id="489" r:id="rId28"/>
    <p:sldId id="491" r:id="rId29"/>
    <p:sldId id="492" r:id="rId30"/>
    <p:sldId id="498" r:id="rId31"/>
    <p:sldId id="499" r:id="rId32"/>
    <p:sldId id="500" r:id="rId33"/>
    <p:sldId id="493" r:id="rId34"/>
    <p:sldId id="501" r:id="rId35"/>
    <p:sldId id="502" r:id="rId36"/>
    <p:sldId id="505" r:id="rId37"/>
    <p:sldId id="504" r:id="rId38"/>
    <p:sldId id="506" r:id="rId39"/>
    <p:sldId id="507" r:id="rId40"/>
    <p:sldId id="509" r:id="rId41"/>
    <p:sldId id="508" r:id="rId42"/>
    <p:sldId id="510" r:id="rId43"/>
    <p:sldId id="511" r:id="rId44"/>
    <p:sldId id="513" r:id="rId45"/>
    <p:sldId id="514" r:id="rId46"/>
    <p:sldId id="515" r:id="rId47"/>
    <p:sldId id="533" r:id="rId48"/>
    <p:sldId id="558" r:id="rId49"/>
    <p:sldId id="559" r:id="rId50"/>
    <p:sldId id="534" r:id="rId51"/>
    <p:sldId id="535" r:id="rId52"/>
    <p:sldId id="560" r:id="rId53"/>
    <p:sldId id="561" r:id="rId54"/>
    <p:sldId id="562" r:id="rId55"/>
    <p:sldId id="563" r:id="rId56"/>
    <p:sldId id="564" r:id="rId57"/>
    <p:sldId id="565" r:id="rId58"/>
    <p:sldId id="566" r:id="rId59"/>
    <p:sldId id="567" r:id="rId60"/>
    <p:sldId id="568" r:id="rId61"/>
    <p:sldId id="554" r:id="rId62"/>
    <p:sldId id="555" r:id="rId63"/>
    <p:sldId id="569" r:id="rId64"/>
    <p:sldId id="518" r:id="rId65"/>
    <p:sldId id="520" r:id="rId66"/>
    <p:sldId id="556" r:id="rId67"/>
    <p:sldId id="516" r:id="rId68"/>
    <p:sldId id="570" r:id="rId69"/>
    <p:sldId id="571" r:id="rId70"/>
    <p:sldId id="572" r:id="rId71"/>
    <p:sldId id="573" r:id="rId72"/>
    <p:sldId id="574" r:id="rId73"/>
    <p:sldId id="575" r:id="rId74"/>
    <p:sldId id="576" r:id="rId75"/>
    <p:sldId id="577" r:id="rId76"/>
    <p:sldId id="578" r:id="rId77"/>
    <p:sldId id="579" r:id="rId78"/>
    <p:sldId id="580" r:id="rId79"/>
    <p:sldId id="557" r:id="rId80"/>
    <p:sldId id="581" r:id="rId81"/>
    <p:sldId id="582" r:id="rId82"/>
    <p:sldId id="583" r:id="rId83"/>
    <p:sldId id="584" r:id="rId84"/>
    <p:sldId id="585" r:id="rId85"/>
    <p:sldId id="503" r:id="rId86"/>
    <p:sldId id="517" r:id="rId87"/>
    <p:sldId id="586" r:id="rId88"/>
    <p:sldId id="497" r:id="rId89"/>
    <p:sldId id="496" r:id="rId90"/>
    <p:sldId id="540" r:id="rId91"/>
    <p:sldId id="545" r:id="rId92"/>
    <p:sldId id="543" r:id="rId93"/>
    <p:sldId id="544" r:id="rId94"/>
    <p:sldId id="523" r:id="rId95"/>
    <p:sldId id="494" r:id="rId96"/>
    <p:sldId id="495" r:id="rId97"/>
    <p:sldId id="587" r:id="rId98"/>
    <p:sldId id="588" r:id="rId99"/>
    <p:sldId id="490" r:id="rId100"/>
    <p:sldId id="589" r:id="rId101"/>
    <p:sldId id="590" r:id="rId102"/>
    <p:sldId id="524" r:id="rId103"/>
    <p:sldId id="526" r:id="rId104"/>
    <p:sldId id="527" r:id="rId105"/>
    <p:sldId id="521" r:id="rId106"/>
    <p:sldId id="528" r:id="rId107"/>
    <p:sldId id="530" r:id="rId108"/>
    <p:sldId id="529" r:id="rId109"/>
    <p:sldId id="542" r:id="rId110"/>
    <p:sldId id="591" r:id="rId111"/>
    <p:sldId id="592" r:id="rId112"/>
    <p:sldId id="536" r:id="rId113"/>
    <p:sldId id="537" r:id="rId114"/>
    <p:sldId id="538" r:id="rId115"/>
    <p:sldId id="541" r:id="rId116"/>
    <p:sldId id="531" r:id="rId117"/>
    <p:sldId id="532" r:id="rId118"/>
    <p:sldId id="546" r:id="rId119"/>
    <p:sldId id="547" r:id="rId120"/>
    <p:sldId id="548" r:id="rId121"/>
    <p:sldId id="549" r:id="rId122"/>
    <p:sldId id="550" r:id="rId123"/>
    <p:sldId id="551" r:id="rId124"/>
    <p:sldId id="552" r:id="rId125"/>
    <p:sldId id="735" r:id="rId126"/>
    <p:sldId id="736" r:id="rId127"/>
    <p:sldId id="737" r:id="rId128"/>
    <p:sldId id="738" r:id="rId129"/>
    <p:sldId id="739" r:id="rId130"/>
    <p:sldId id="740" r:id="rId131"/>
    <p:sldId id="741" r:id="rId132"/>
    <p:sldId id="742" r:id="rId133"/>
    <p:sldId id="743" r:id="rId134"/>
    <p:sldId id="744" r:id="rId135"/>
    <p:sldId id="746" r:id="rId136"/>
    <p:sldId id="745" r:id="rId137"/>
    <p:sldId id="747" r:id="rId138"/>
    <p:sldId id="754" r:id="rId139"/>
    <p:sldId id="749" r:id="rId140"/>
    <p:sldId id="750" r:id="rId141"/>
    <p:sldId id="751" r:id="rId142"/>
    <p:sldId id="752" r:id="rId143"/>
    <p:sldId id="753" r:id="rId144"/>
    <p:sldId id="755" r:id="rId145"/>
    <p:sldId id="756" r:id="rId146"/>
    <p:sldId id="594" r:id="rId147"/>
    <p:sldId id="595" r:id="rId148"/>
    <p:sldId id="596" r:id="rId149"/>
    <p:sldId id="597" r:id="rId150"/>
    <p:sldId id="598" r:id="rId151"/>
    <p:sldId id="599" r:id="rId152"/>
    <p:sldId id="600" r:id="rId153"/>
    <p:sldId id="601" r:id="rId154"/>
    <p:sldId id="602" r:id="rId155"/>
    <p:sldId id="603" r:id="rId156"/>
    <p:sldId id="604" r:id="rId157"/>
    <p:sldId id="605" r:id="rId158"/>
    <p:sldId id="606" r:id="rId159"/>
    <p:sldId id="607" r:id="rId160"/>
    <p:sldId id="608" r:id="rId161"/>
    <p:sldId id="609" r:id="rId162"/>
    <p:sldId id="610" r:id="rId163"/>
    <p:sldId id="611" r:id="rId164"/>
    <p:sldId id="612" r:id="rId165"/>
    <p:sldId id="613" r:id="rId166"/>
    <p:sldId id="614" r:id="rId167"/>
    <p:sldId id="615" r:id="rId168"/>
    <p:sldId id="616" r:id="rId169"/>
    <p:sldId id="617" r:id="rId170"/>
    <p:sldId id="618" r:id="rId171"/>
    <p:sldId id="757" r:id="rId172"/>
    <p:sldId id="758" r:id="rId173"/>
    <p:sldId id="759" r:id="rId174"/>
    <p:sldId id="620" r:id="rId175"/>
    <p:sldId id="621" r:id="rId176"/>
    <p:sldId id="622" r:id="rId177"/>
    <p:sldId id="623" r:id="rId178"/>
    <p:sldId id="624" r:id="rId179"/>
    <p:sldId id="625" r:id="rId180"/>
    <p:sldId id="626" r:id="rId181"/>
    <p:sldId id="627" r:id="rId182"/>
    <p:sldId id="628" r:id="rId183"/>
    <p:sldId id="629" r:id="rId184"/>
    <p:sldId id="630" r:id="rId185"/>
    <p:sldId id="631" r:id="rId186"/>
    <p:sldId id="632" r:id="rId187"/>
    <p:sldId id="512" r:id="rId188"/>
    <p:sldId id="633" r:id="rId189"/>
    <p:sldId id="634" r:id="rId190"/>
    <p:sldId id="635" r:id="rId191"/>
    <p:sldId id="636" r:id="rId192"/>
    <p:sldId id="637" r:id="rId193"/>
    <p:sldId id="638" r:id="rId194"/>
    <p:sldId id="639" r:id="rId195"/>
    <p:sldId id="640" r:id="rId196"/>
    <p:sldId id="641" r:id="rId197"/>
    <p:sldId id="642" r:id="rId198"/>
    <p:sldId id="643" r:id="rId199"/>
    <p:sldId id="644" r:id="rId200"/>
    <p:sldId id="645" r:id="rId201"/>
    <p:sldId id="646" r:id="rId202"/>
    <p:sldId id="647" r:id="rId203"/>
    <p:sldId id="648" r:id="rId204"/>
    <p:sldId id="649" r:id="rId205"/>
    <p:sldId id="650" r:id="rId206"/>
    <p:sldId id="651" r:id="rId207"/>
    <p:sldId id="677" r:id="rId208"/>
    <p:sldId id="653" r:id="rId209"/>
    <p:sldId id="654" r:id="rId210"/>
    <p:sldId id="655" r:id="rId211"/>
    <p:sldId id="656" r:id="rId212"/>
    <p:sldId id="657" r:id="rId213"/>
    <p:sldId id="658" r:id="rId214"/>
    <p:sldId id="659" r:id="rId215"/>
    <p:sldId id="660" r:id="rId216"/>
    <p:sldId id="661" r:id="rId217"/>
    <p:sldId id="662" r:id="rId218"/>
    <p:sldId id="663" r:id="rId219"/>
    <p:sldId id="664" r:id="rId220"/>
    <p:sldId id="665" r:id="rId221"/>
    <p:sldId id="666" r:id="rId222"/>
    <p:sldId id="667" r:id="rId223"/>
    <p:sldId id="668" r:id="rId224"/>
    <p:sldId id="669" r:id="rId225"/>
    <p:sldId id="670" r:id="rId226"/>
    <p:sldId id="671" r:id="rId227"/>
    <p:sldId id="672" r:id="rId228"/>
    <p:sldId id="673" r:id="rId229"/>
    <p:sldId id="674" r:id="rId230"/>
    <p:sldId id="675" r:id="rId231"/>
    <p:sldId id="676" r:id="rId232"/>
    <p:sldId id="679" r:id="rId233"/>
    <p:sldId id="680" r:id="rId234"/>
    <p:sldId id="681" r:id="rId235"/>
    <p:sldId id="682" r:id="rId236"/>
    <p:sldId id="683" r:id="rId237"/>
    <p:sldId id="684" r:id="rId238"/>
    <p:sldId id="685" r:id="rId239"/>
    <p:sldId id="686" r:id="rId240"/>
    <p:sldId id="687" r:id="rId241"/>
    <p:sldId id="688" r:id="rId242"/>
    <p:sldId id="689" r:id="rId243"/>
    <p:sldId id="690" r:id="rId244"/>
    <p:sldId id="691" r:id="rId245"/>
    <p:sldId id="692" r:id="rId246"/>
    <p:sldId id="693" r:id="rId247"/>
    <p:sldId id="729" r:id="rId248"/>
    <p:sldId id="694" r:id="rId249"/>
    <p:sldId id="695" r:id="rId250"/>
    <p:sldId id="696" r:id="rId251"/>
    <p:sldId id="697" r:id="rId252"/>
    <p:sldId id="698" r:id="rId253"/>
    <p:sldId id="699" r:id="rId254"/>
    <p:sldId id="700" r:id="rId255"/>
    <p:sldId id="701" r:id="rId256"/>
    <p:sldId id="702" r:id="rId257"/>
    <p:sldId id="703" r:id="rId258"/>
    <p:sldId id="704" r:id="rId259"/>
    <p:sldId id="705" r:id="rId260"/>
    <p:sldId id="706" r:id="rId261"/>
    <p:sldId id="707" r:id="rId262"/>
    <p:sldId id="708" r:id="rId263"/>
    <p:sldId id="709" r:id="rId264"/>
    <p:sldId id="710" r:id="rId265"/>
    <p:sldId id="711" r:id="rId266"/>
    <p:sldId id="712" r:id="rId267"/>
    <p:sldId id="713" r:id="rId268"/>
    <p:sldId id="714" r:id="rId269"/>
    <p:sldId id="716" r:id="rId270"/>
    <p:sldId id="717" r:id="rId271"/>
    <p:sldId id="718" r:id="rId272"/>
    <p:sldId id="719" r:id="rId273"/>
    <p:sldId id="720" r:id="rId274"/>
    <p:sldId id="721" r:id="rId275"/>
    <p:sldId id="722" r:id="rId276"/>
    <p:sldId id="723" r:id="rId277"/>
    <p:sldId id="724" r:id="rId278"/>
    <p:sldId id="725" r:id="rId279"/>
    <p:sldId id="726" r:id="rId280"/>
    <p:sldId id="727" r:id="rId281"/>
    <p:sldId id="728" r:id="rId282"/>
    <p:sldId id="730" r:id="rId283"/>
  </p:sldIdLst>
  <p:sldSz cx="11887200" cy="6858000"/>
  <p:notesSz cx="6858000" cy="9144000"/>
  <p:defaultTextStyle>
    <a:defPPr>
      <a:defRPr lang="en-US"/>
    </a:defPPr>
    <a:lvl1pPr marL="0" algn="l" defTabSz="109719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595" algn="l" defTabSz="109719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190" algn="l" defTabSz="109719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785" algn="l" defTabSz="109719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380" algn="l" defTabSz="109719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2976" algn="l" defTabSz="109719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571" algn="l" defTabSz="109719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166" algn="l" defTabSz="109719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8761" algn="l" defTabSz="109719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uz datto" initials="sd" lastIdx="1" clrIdx="0">
    <p:extLst>
      <p:ext uri="{19B8F6BF-5375-455C-9EA6-DF929625EA0E}">
        <p15:presenceInfo xmlns:p15="http://schemas.microsoft.com/office/powerpoint/2012/main" userId="66b6aaa0cb675c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3E4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095" autoAdjust="0"/>
  </p:normalViewPr>
  <p:slideViewPr>
    <p:cSldViewPr snapToGrid="0">
      <p:cViewPr varScale="1">
        <p:scale>
          <a:sx n="59" d="100"/>
          <a:sy n="59" d="100"/>
        </p:scale>
        <p:origin x="900" y="80"/>
      </p:cViewPr>
      <p:guideLst/>
    </p:cSldViewPr>
  </p:slideViewPr>
  <p:outlineViewPr>
    <p:cViewPr>
      <p:scale>
        <a:sx n="33" d="100"/>
        <a:sy n="33" d="100"/>
      </p:scale>
      <p:origin x="0" y="-12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tableStyles" Target="tableStyles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notesMaster" Target="notesMasters/notesMaster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handoutMaster" Target="handoutMasters/handoutMaster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commentAuthors" Target="commentAuthors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presProps" Target="presProps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viewProps" Target="viewProps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theme" Target="theme/theme1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64762-6CD4-4DE4-9F0C-1FCF21F39AC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12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7C92A-BB66-433B-859D-649C143BBC6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A9A1D-8AAB-4DF0-B30F-18198B0F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5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9719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595" algn="l" defTabSz="109719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190" algn="l" defTabSz="109719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785" algn="l" defTabSz="109719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380" algn="l" defTabSz="109719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2976" algn="l" defTabSz="109719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571" algn="l" defTabSz="109719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166" algn="l" defTabSz="109719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8761" algn="l" defTabSz="109719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0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439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8822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9651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6592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0694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4658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98860-B82A-8B57-0EFD-884F45249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F49EED-E627-2760-1D1F-3842FC692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8B22BA-CB3F-2A18-C50B-95F69414A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7AA44-BD6F-C407-28E7-4C4CA8032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4221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E76BB-F395-3236-6D8E-A9FCD9171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41E194-E56D-B156-9889-DBA8A9FB2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B285B7-AAA7-DBB2-5695-E9701D7A7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4D41E-665E-D198-32A5-037FFBBF1D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532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D611F-82A2-F482-015E-26E5EA1F3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F327B7-661A-9A98-3AB9-0500B122B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40D7BD-065A-3CD7-37B5-C139CD65E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64927-7ED2-4514-BB03-05C23E1CD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8723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5D8E6-98C5-8E94-D010-B1A9550D0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A21260-4C41-24C0-B091-03FCF9CE0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05894F-E832-B896-AEAC-4C2C2FE61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9A4F7-CE3C-FD00-1688-E0C63C797E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43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21FB0-4EC6-188D-3EB4-F787D112A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042857-DE00-5690-08B0-7BB09EEE3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FB3E37-EA1B-BEDC-525C-2AC5ED8A5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3EF73-C525-3D30-A63D-9B35DBBCB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5843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9E4A2-F154-4EA4-6D48-8F76B251C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DBBA0F-0A52-4331-B69A-185F6CBED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189709-93B9-14C5-132D-014FD2E36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60999-C75C-A12D-2565-193FE9F78B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2308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517E2-A4BE-2591-89E8-A03873D18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94654-9752-CB8B-E6A5-5689A2A77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B92A64-5AA9-28BD-3ACB-401C38402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44784-2BAB-98C7-4749-7D6C815872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5257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99603-04A4-CEE0-F0EB-E1CC3D0F2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99555B-88FA-0940-55C5-BFD3BE7ABB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466702-B4F1-1D94-A4CE-A86C50105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8F6C1-D179-579A-DBC2-14FF334EF2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0855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544A1-EF6D-4143-5D36-24A158907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1CD3F2-B4B1-CDC6-7D5C-4C5DE6637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D8B447-005B-989C-9EE4-FF56E28C6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C53B3-DABC-7C31-4956-65C8E880DA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6432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60132-39B3-7717-3BF6-369C9E1A7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8F8DCC-D54D-9B54-B553-569C652DE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EF9493-3015-AD96-9D89-4DB2B4CEE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F2110-2AAE-E6CE-7A37-21375E4DE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3375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2DAED-2921-D433-F128-2F46BC8FA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6AEEEA-BB50-0D53-0561-2B43F442C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45EC69-52A0-A824-C4C6-AE4A851D9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13147-B7A7-3EEB-59D3-D3C1CC648A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8984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21B48-DA21-FFEB-821E-24BB3496B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A491E-E6F7-A220-B83B-121FF5199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A9F79B-81EF-A64D-1EA2-F53281E28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A1D2B-332D-D41D-E2B1-22367FE63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038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E8160-E559-6767-D55B-CDA691269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A46822-F10B-7CE1-6C62-86E447961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EB6A6B-5C8C-5DF4-5223-DF93A1B30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1B69D-D3A7-FD85-5F08-A030BCE2C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35176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04C9D-D7F9-7A7A-27B8-3F95A4D9D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4B36E8-A787-F767-126D-99055F3334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4D327F-842B-5DC2-8330-1C13941B4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53B7-6500-C196-2C93-D7840E7D2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92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9618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2EEEB-FCCE-E4CF-6082-3B7150351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8A6FCA-B647-54FE-A7A4-5199C7B972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6C0D85-6030-9309-5536-596BAE053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4B9CA-C4E7-5C76-73F5-02FF626393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084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32C4D-E060-3AA1-4645-9B3235AAA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6577EC-7591-1F44-0D44-52D1F71C8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0E9E80-2F22-41D7-A099-EE43C049A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E0BB6-F9DA-660A-BBE2-983302005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1755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33106-8633-6876-F09E-8EE4F3E20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39BCBE-6D19-2ADE-2ED7-63251BA5B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517C9C-52CD-3405-A652-D9681147A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1F11B-28CD-8A8C-1A07-5E7EF5CB4B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4757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DC0EB-51EB-80F5-232C-B309A49C2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F29F36-8A7F-208D-8721-261974A04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CB8A99-F3C7-E299-770C-502A21242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E54B5-B0D7-CE9F-7040-7FC4B7BAF1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5788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961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8145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004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0974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38293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44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F4AD2-227E-385D-CDA6-C7659B05D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359860-735B-D7BB-A777-FEFDDC622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3E9CC-F216-B225-26EB-B7E39CF4D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A5F78-C994-1F0C-5FB5-26A935CC8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825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7448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9632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8753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4197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7889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5752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3545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3504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52571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94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FE50D-ECC7-5793-8338-FD6D3F5F2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E68BAB-7E63-7E39-6B73-0F2C3F657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EC383A-9190-C1B2-7693-F86C847C2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D04E4-A429-65A2-604F-5B80563099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3185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40568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71226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68357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118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58271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40862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66EE3-CDE9-D4C4-A295-C06F014B9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112CFE-9E06-CB9F-5779-434B286BB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EEFE52-4A12-DED8-A211-65EA10AAA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2B82A-4EE4-919B-5B30-08B482623C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85448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173C1-73C3-27FA-8C24-D4B75EBC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948697-ECBE-2F26-BBAB-B77F6F1A1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349B49-3C2D-23F6-78FD-D5799A337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14105-5759-9B2E-3143-A43511AE0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37286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9618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92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928F3-6863-D9AF-D709-DFAA4C7DF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4EB7A-C9C3-EE72-9D2D-02BD78C7B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EB4FED-D695-DBF6-603C-8B0A90ADA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CC21A-3D1B-8AF3-6037-86D88D993F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45384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95307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0208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32760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7298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5944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44062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0095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79040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86029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0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11523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10211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89709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67635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22531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8407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04594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76804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9610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24263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9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78365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60713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56006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0824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81945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9618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31451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37598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21340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74419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84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34381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42350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9869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59215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952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75856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27045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33710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03593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01839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73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F7C0B-D8D1-9D23-1ADA-7C9B18F33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131038-CC91-FE83-CBD0-418AE0374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E134E2-0887-37F0-7979-F2EC7E089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A51D3-35BB-E651-73ED-539141F11B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85908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0158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72254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94964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2752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14374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19025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17185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59457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72686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2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92294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04437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07211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2313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4768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15309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97537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6938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13507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46288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17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25138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08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38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8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041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67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39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067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95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093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911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1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317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156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092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943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00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31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96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722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FE7FF9-F4B1-439A-9313-EF20AFD29903}" type="slidenum">
              <a:rPr lang="en-US">
                <a:latin typeface="Calibri" panose="020F0502020204030204" pitchFamily="34" charset="0"/>
              </a:rPr>
              <a:pPr eaLnBrk="1" hangingPunct="1"/>
              <a:t>47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870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FE7FF9-F4B1-439A-9313-EF20AFD29903}" type="slidenum">
              <a:rPr lang="en-US">
                <a:latin typeface="Calibri" panose="020F0502020204030204" pitchFamily="34" charset="0"/>
              </a:rPr>
              <a:pPr eaLnBrk="1" hangingPunct="1"/>
              <a:t>48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128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FE7FF9-F4B1-439A-9313-EF20AFD29903}" type="slidenum">
              <a:rPr lang="en-US">
                <a:latin typeface="Calibri" panose="020F0502020204030204" pitchFamily="34" charset="0"/>
              </a:rPr>
              <a:pPr eaLnBrk="1" hangingPunct="1"/>
              <a:t>49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099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EDC158-1D9E-4836-A6D0-D91DB6BEE844}" type="slidenum">
              <a:rPr lang="en-US">
                <a:latin typeface="Calibri" panose="020F0502020204030204" pitchFamily="34" charset="0"/>
              </a:rPr>
              <a:pPr eaLnBrk="1" hangingPunct="1"/>
              <a:t>50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611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8ECAF0-8787-4A48-803E-1DDD003BD9AB}" type="slidenum">
              <a:rPr lang="en-US">
                <a:latin typeface="Calibri" panose="020F0502020204030204" pitchFamily="34" charset="0"/>
              </a:rPr>
              <a:pPr eaLnBrk="1" hangingPunct="1"/>
              <a:t>51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915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67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8ECAF0-8787-4A48-803E-1DDD003BD9AB}" type="slidenum">
              <a:rPr lang="en-US">
                <a:latin typeface="Calibri" panose="020F0502020204030204" pitchFamily="34" charset="0"/>
              </a:rPr>
              <a:pPr eaLnBrk="1" hangingPunct="1"/>
              <a:t>53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829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8ECAF0-8787-4A48-803E-1DDD003BD9AB}" type="slidenum">
              <a:rPr lang="en-US">
                <a:latin typeface="Calibri" panose="020F0502020204030204" pitchFamily="34" charset="0"/>
              </a:rPr>
              <a:pPr eaLnBrk="1" hangingPunct="1"/>
              <a:t>54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9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8ECAF0-8787-4A48-803E-1DDD003BD9AB}" type="slidenum">
              <a:rPr lang="en-US">
                <a:latin typeface="Calibri" panose="020F0502020204030204" pitchFamily="34" charset="0"/>
              </a:rPr>
              <a:pPr eaLnBrk="1" hangingPunct="1"/>
              <a:t>55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972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8ECAF0-8787-4A48-803E-1DDD003BD9AB}" type="slidenum">
              <a:rPr lang="en-US">
                <a:latin typeface="Calibri" panose="020F0502020204030204" pitchFamily="34" charset="0"/>
              </a:rPr>
              <a:pPr eaLnBrk="1" hangingPunct="1"/>
              <a:t>56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027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8ECAF0-8787-4A48-803E-1DDD003BD9AB}" type="slidenum">
              <a:rPr lang="en-US">
                <a:latin typeface="Calibri" panose="020F0502020204030204" pitchFamily="34" charset="0"/>
              </a:rPr>
              <a:pPr eaLnBrk="1" hangingPunct="1"/>
              <a:t>57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0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556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222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877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252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050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091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06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872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57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2495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868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589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06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917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335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971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0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469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92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29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9194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9460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4755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804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7615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8094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5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958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1138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1867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0571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2246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056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9252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7941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8530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07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64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314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6484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325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654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407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449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1923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9271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9A1D-8AAB-4DF0-B30F-18198B0F661E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4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96" y="6400800"/>
            <a:ext cx="11884104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188410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758952"/>
            <a:ext cx="980694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800" spc="-49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2550" y="4455621"/>
            <a:ext cx="980694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40" cap="all" spc="195" baseline="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445770" indent="0" algn="ctr">
              <a:buNone/>
              <a:defRPr sz="2340"/>
            </a:lvl2pPr>
            <a:lvl3pPr marL="891540" indent="0" algn="ctr">
              <a:buNone/>
              <a:defRPr sz="2340"/>
            </a:lvl3pPr>
            <a:lvl4pPr marL="1337310" indent="0" algn="ctr">
              <a:buNone/>
              <a:defRPr sz="1950"/>
            </a:lvl4pPr>
            <a:lvl5pPr marL="1783080" indent="0" algn="ctr">
              <a:buNone/>
              <a:defRPr sz="1950"/>
            </a:lvl5pPr>
            <a:lvl6pPr marL="2228850" indent="0" algn="ctr">
              <a:buNone/>
              <a:defRPr sz="1950"/>
            </a:lvl6pPr>
            <a:lvl7pPr marL="2674620" indent="0" algn="ctr">
              <a:buNone/>
              <a:defRPr sz="1950"/>
            </a:lvl7pPr>
            <a:lvl8pPr marL="3120390" indent="0" algn="ctr">
              <a:buNone/>
              <a:defRPr sz="1950"/>
            </a:lvl8pPr>
            <a:lvl9pPr marL="3566160" indent="0" algn="ctr">
              <a:buNone/>
              <a:defRPr sz="195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fld id="{353018AE-5732-46FA-A12D-7311261D7C57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177467" y="4343400"/>
            <a:ext cx="962863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BB5259-64C4-E6D2-3073-756F3FE287F4}"/>
              </a:ext>
            </a:extLst>
          </p:cNvPr>
          <p:cNvSpPr txBox="1">
            <a:spLocks/>
          </p:cNvSpPr>
          <p:nvPr userDrawn="1"/>
        </p:nvSpPr>
        <p:spPr>
          <a:xfrm>
            <a:off x="94403" y="6334316"/>
            <a:ext cx="1559911" cy="4202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1097190" rtl="0" eaLnBrk="1" latinLnBrk="0" hangingPunct="1"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595" algn="l" defTabSz="109719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190" algn="l" defTabSz="109719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785" algn="l" defTabSz="109719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380" algn="l" defTabSz="109719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2976" algn="l" defTabSz="109719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571" algn="l" defTabSz="109719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166" algn="l" defTabSz="109719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8761" algn="l" defTabSz="109719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: </a:t>
            </a:r>
            <a:fld id="{AD33D9D5-3F94-4D0E-99A1-5E245C39E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10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5F83-5A9D-4A9D-976E-583A52619ECC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9376" y="6451591"/>
            <a:ext cx="1279224" cy="365125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08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96" y="6400800"/>
            <a:ext cx="11884104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188410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412302"/>
            <a:ext cx="2563178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2302"/>
            <a:ext cx="7540943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566E-742F-4DC1-9D8E-4034231ED725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9376" y="6451591"/>
            <a:ext cx="1279224" cy="365125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4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5CCB-091D-4A1A-94F5-3D92633D7266}" type="datetime1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89376" y="6451591"/>
            <a:ext cx="1279224" cy="365125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081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19" y="1737361"/>
            <a:ext cx="9806940" cy="4023360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4" name="Picture 10" descr="https://lh3.googleusercontent.com/O-QTLAMC8BswJhLk0RcTxiyQf4NrFqXT0UqHcn2eVY7vS43BGAZ3bL9pUdjQk7xK0y8UlLHngGAr141CZoo5d7-pyj_isjE6HrJEoY-r78rNuUzLGuBEgj9r7YbLrbtFpKBM4u4Xs7AvLDo22l-Wxa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130" y="150241"/>
            <a:ext cx="1339808" cy="13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3.googleusercontent.com/Be1KqK94TxpMAIj2y0VLTL3PCZaIjByC9Cv-SBZf0RX9rUxrQXcF-giF_BnWY4BpFQUydqIyouvj8qoBgCiYEFt3QjWQa-hJOb-aLOv2ojS4xSrMWHKDa10oAspvQSSF42fRCnBtvjSHbB8awqqP4M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3" y="298940"/>
            <a:ext cx="974056" cy="12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E5B6B5-02A2-30A8-6BDD-9038CCBDD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2333" y="6426162"/>
            <a:ext cx="241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EFACC56F-5C24-46F7-A615-39268458F93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877B47-C4BE-21AB-4CC5-9E806601F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2483" y="6492875"/>
            <a:ext cx="4702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87747E-4270-1E20-FC30-08225AF43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85" y="6282736"/>
            <a:ext cx="1559911" cy="4202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Page : </a:t>
            </a:r>
            <a:fld id="{AD33D9D5-3F94-4D0E-99A1-5E245C39E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9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96" y="6400800"/>
            <a:ext cx="11884104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188410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758952"/>
            <a:ext cx="980694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4453128"/>
            <a:ext cx="980694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40" cap="all" spc="195" baseline="0">
                <a:solidFill>
                  <a:schemeClr val="tx2"/>
                </a:solidFill>
                <a:latin typeface="+mj-lt"/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2031-22E5-4BD4-A1F9-5C5CE041D90B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177467" y="4343400"/>
            <a:ext cx="962863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0928C16-7D17-EA29-42FB-595FDBB8C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18" y="6282736"/>
            <a:ext cx="1559911" cy="4202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Page : </a:t>
            </a:r>
            <a:fld id="{AD33D9D5-3F94-4D0E-99A1-5E245C39E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14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9848" y="286604"/>
            <a:ext cx="980694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6" y="1845734"/>
            <a:ext cx="4814316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472" y="1845735"/>
            <a:ext cx="4814316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4526-5D8D-448D-B715-714342C5D01E}" type="datetime1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376" y="6451591"/>
            <a:ext cx="1279224" cy="365125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96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69848" y="286604"/>
            <a:ext cx="980694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846052"/>
            <a:ext cx="481431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50" b="0" cap="all" baseline="0">
                <a:solidFill>
                  <a:schemeClr val="tx2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82334"/>
            <a:ext cx="4814316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2472" y="1846052"/>
            <a:ext cx="481431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50" b="0" cap="all" baseline="0">
                <a:solidFill>
                  <a:schemeClr val="tx2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2472" y="2582334"/>
            <a:ext cx="4814316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D25D-6AA9-4500-9677-8EE45FA151F0}" type="datetime1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89376" y="6451591"/>
            <a:ext cx="1279224" cy="365125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68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8C47-B1A2-44D6-85A1-592859CCA097}" type="datetime1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89376" y="6451591"/>
            <a:ext cx="1279224" cy="365125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85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4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6" y="6400800"/>
            <a:ext cx="11884104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188410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66E1-1574-473A-B4E0-2C7A3E000C1B}" type="datetime1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72DA15B-C943-4C62-624F-4128B5E6B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718" y="6282736"/>
            <a:ext cx="1559911" cy="4202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Page : </a:t>
            </a:r>
            <a:fld id="{AD33D9D5-3F94-4D0E-99A1-5E245C39E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15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25994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71419" y="-215652"/>
            <a:ext cx="624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594359"/>
            <a:ext cx="2561151" cy="2286000"/>
          </a:xfrm>
        </p:spPr>
        <p:txBody>
          <a:bodyPr anchor="b">
            <a:normAutofit/>
          </a:bodyPr>
          <a:lstStyle>
            <a:lvl1pPr>
              <a:defRPr sz="351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585" y="731520"/>
            <a:ext cx="6329934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2926080"/>
            <a:ext cx="312039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463">
                <a:solidFill>
                  <a:srgbClr val="FFFFFF"/>
                </a:solidFill>
              </a:defRPr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874" y="6459786"/>
            <a:ext cx="2553047" cy="365125"/>
          </a:xfrm>
        </p:spPr>
        <p:txBody>
          <a:bodyPr/>
          <a:lstStyle>
            <a:lvl1pPr algn="l">
              <a:defRPr/>
            </a:lvl1pPr>
          </a:lstStyle>
          <a:p>
            <a:fld id="{BCA25FBA-5535-409A-B3C5-C1DFA683E81E}" type="datetime1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0585" y="6459786"/>
            <a:ext cx="4531995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9988" y="6459786"/>
            <a:ext cx="12792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33D9D5-3F94-4D0E-99A1-5E245C39E9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0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1884104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188410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074920"/>
            <a:ext cx="9860804" cy="822960"/>
          </a:xfrm>
        </p:spPr>
        <p:txBody>
          <a:bodyPr lIns="91440" tIns="0" rIns="91440" bIns="0" anchor="b">
            <a:noAutofit/>
          </a:bodyPr>
          <a:lstStyle>
            <a:lvl1pPr>
              <a:defRPr sz="351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18871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848" y="5907024"/>
            <a:ext cx="9860432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85"/>
              </a:spcAft>
              <a:buNone/>
              <a:defRPr sz="1463">
                <a:solidFill>
                  <a:srgbClr val="FFFFFF"/>
                </a:solidFill>
              </a:defRPr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BDF5-F85F-4DCB-BBED-0D23DECEB9F1}" type="datetime1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376" y="6451591"/>
            <a:ext cx="1279224" cy="365125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63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" y="6385905"/>
            <a:ext cx="118872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-20396" y="6330335"/>
            <a:ext cx="118871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286604"/>
            <a:ext cx="980694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845734"/>
            <a:ext cx="980694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2333" y="6426162"/>
            <a:ext cx="241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EFACC56F-5C24-46F7-A615-39268458F93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2483" y="6492875"/>
            <a:ext cx="4702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63694" y="1737845"/>
            <a:ext cx="97177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85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87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891540" rtl="0" eaLnBrk="1" latinLnBrk="0" hangingPunct="1">
        <a:lnSpc>
          <a:spcPct val="85000"/>
        </a:lnSpc>
        <a:spcBef>
          <a:spcPct val="0"/>
        </a:spcBef>
        <a:buNone/>
        <a:defRPr sz="4680" kern="1200" spc="-49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89154" indent="-89154" algn="l" defTabSz="891540" rtl="0" eaLnBrk="1" latinLnBrk="0" hangingPunct="1">
        <a:lnSpc>
          <a:spcPct val="90000"/>
        </a:lnSpc>
        <a:spcBef>
          <a:spcPts val="1170"/>
        </a:spcBef>
        <a:spcAft>
          <a:spcPts val="195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74447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Font typeface="Calibri" pitchFamily="34" charset="0"/>
        <a:buChar char="◦"/>
        <a:defRPr sz="175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52755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Font typeface="Calibri" pitchFamily="34" charset="0"/>
        <a:buChar char="◦"/>
        <a:defRPr sz="13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31063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Font typeface="Calibri" pitchFamily="34" charset="0"/>
        <a:buChar char="◦"/>
        <a:defRPr sz="13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09371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Font typeface="Calibri" pitchFamily="34" charset="0"/>
        <a:buChar char="◦"/>
        <a:defRPr sz="13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725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Font typeface="Calibri" pitchFamily="34" charset="0"/>
        <a:buChar char="◦"/>
        <a:defRPr sz="13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675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Font typeface="Calibri" pitchFamily="34" charset="0"/>
        <a:buChar char="◦"/>
        <a:defRPr sz="13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625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Font typeface="Calibri" pitchFamily="34" charset="0"/>
        <a:buChar char="◦"/>
        <a:defRPr sz="13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575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Font typeface="Calibri" pitchFamily="34" charset="0"/>
        <a:buChar char="◦"/>
        <a:defRPr sz="13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7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png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.png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2.png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iadnwu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microsoft.com/office/2007/relationships/hdphoto" Target="../media/hdphoto4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8779204-E5D2-4657-B0D3-E77364C3A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18872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2599F1-A442-4AEE-BCB7-1C5C6A785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1887186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43A5ED-3136-4223-BF40-988E9F56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3693" y="1737845"/>
            <a:ext cx="97177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36748E2-1414-45C6-81ED-B2E62DD7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8872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440478" y="197208"/>
            <a:ext cx="5360173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br>
              <a:rPr lang="en-US" sz="3600" b="1" spc="-5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600" b="1" spc="-5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Object Oriented Programming</a:t>
            </a:r>
            <a:br>
              <a:rPr lang="en-US" sz="3600" b="1" spc="-5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600" b="1" spc="-5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CSE-0613-2203</a:t>
            </a:r>
          </a:p>
        </p:txBody>
      </p:sp>
      <p:pic>
        <p:nvPicPr>
          <p:cNvPr id="3" name="Picture 2" descr="A colorful pie chart with a black background&#10;&#10;AI-generated content may be incorrect.">
            <a:extLst>
              <a:ext uri="{FF2B5EF4-FFF2-40B4-BE49-F238E27FC236}">
                <a16:creationId xmlns:a16="http://schemas.microsoft.com/office/drawing/2014/main" id="{9911CF96-1161-D512-3300-DFCA5A79DD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97" t="12222" r="17530"/>
          <a:stretch>
            <a:fillRect/>
          </a:stretch>
        </p:blipFill>
        <p:spPr>
          <a:xfrm>
            <a:off x="627112" y="1207142"/>
            <a:ext cx="4987463" cy="441383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7E4852-2A91-42C1-8C75-34DF3751E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51391" y="2086188"/>
            <a:ext cx="46300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251391" y="2198914"/>
            <a:ext cx="4998993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Md. Riadul Islam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Assistant Professor</a:t>
            </a:r>
          </a:p>
          <a:p>
            <a:pPr lvl="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Dept. of Computer Science and Engineering(CSE)</a:t>
            </a:r>
          </a:p>
          <a:p>
            <a:pPr lvl="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Global Village (UGV)</a:t>
            </a:r>
            <a:b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308465-3CAC-4219-A8D5-368A1CFCA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1887186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1532E4-FF18-4707-B987-B543B1B7F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18872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17096" y="2374637"/>
            <a:ext cx="1574297" cy="38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92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 descr="https://lh3.googleusercontent.com/Be1KqK94TxpMAIj2y0VLTL3PCZaIjByC9Cv-SBZf0RX9rUxrQXcF-giF_BnWY4BpFQUydqIyouvj8qoBgCiYEFt3QjWQa-hJOb-aLOv2ojS4xSrMWHKDa10oAspvQSSF42fRCnBtvjSHbB8awqqP4M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73" y="264989"/>
            <a:ext cx="1080306" cy="13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4"/>
          </p:nvPr>
        </p:nvSpPr>
        <p:spPr>
          <a:xfrm>
            <a:off x="546100" y="6517283"/>
            <a:ext cx="665480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rgbClr val="7F7F7F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b="1" smtClean="0">
                <a:solidFill>
                  <a:srgbClr val="000000"/>
                </a:solidFill>
              </a:rPr>
              <a:pPr marL="25400"/>
              <a:t>10</a:t>
            </a:fld>
            <a:r>
              <a:rPr lang="en-US" b="1">
                <a:solidFill>
                  <a:srgbClr val="000000"/>
                </a:solidFill>
              </a:rPr>
              <a:t> |</a:t>
            </a:r>
            <a:r>
              <a:rPr lang="en-US" b="1" spc="-5">
                <a:solidFill>
                  <a:srgbClr val="000000"/>
                </a:solidFill>
              </a:rPr>
              <a:t> </a:t>
            </a:r>
            <a:r>
              <a:rPr lang="en-US"/>
              <a:t>P</a:t>
            </a:r>
            <a:r>
              <a:rPr lang="en-US" spc="20"/>
              <a:t> </a:t>
            </a:r>
            <a:r>
              <a:rPr lang="en-US"/>
              <a:t>a</a:t>
            </a:r>
            <a:r>
              <a:rPr lang="en-US" spc="25"/>
              <a:t> </a:t>
            </a:r>
            <a:r>
              <a:rPr lang="en-US"/>
              <a:t>g</a:t>
            </a:r>
            <a:r>
              <a:rPr lang="en-US" spc="20"/>
              <a:t> </a:t>
            </a:r>
            <a:r>
              <a:rPr lang="en-US"/>
              <a:t>e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819274" y="6677303"/>
            <a:ext cx="2623820" cy="487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342265" indent="-635" algn="ctr">
              <a:lnSpc>
                <a:spcPts val="1270"/>
              </a:lnSpc>
            </a:pPr>
            <a:r>
              <a:rPr lang="en-GB" b="1"/>
              <a:t>Prepared</a:t>
            </a:r>
            <a:r>
              <a:rPr lang="en-GB" b="1" spc="-15"/>
              <a:t> </a:t>
            </a:r>
            <a:r>
              <a:rPr lang="en-GB" b="1" spc="-5"/>
              <a:t>B</a:t>
            </a:r>
            <a:r>
              <a:rPr lang="en-GB" b="1"/>
              <a:t>y:</a:t>
            </a:r>
            <a:r>
              <a:rPr lang="en-GB" b="1" spc="-10"/>
              <a:t> </a:t>
            </a:r>
            <a:r>
              <a:rPr lang="en-GB" spc="-5"/>
              <a:t>Md</a:t>
            </a:r>
            <a:r>
              <a:rPr lang="en-GB"/>
              <a:t>. R</a:t>
            </a:r>
            <a:r>
              <a:rPr lang="en-GB" spc="-10"/>
              <a:t>i</a:t>
            </a:r>
            <a:r>
              <a:rPr lang="en-GB"/>
              <a:t>adul</a:t>
            </a:r>
            <a:r>
              <a:rPr lang="en-GB" spc="-5"/>
              <a:t> </a:t>
            </a:r>
            <a:r>
              <a:rPr lang="en-GB" spc="-10"/>
              <a:t>I</a:t>
            </a:r>
            <a:r>
              <a:rPr lang="en-GB" spc="-5"/>
              <a:t>s</a:t>
            </a:r>
            <a:r>
              <a:rPr lang="en-GB" spc="5"/>
              <a:t>l</a:t>
            </a:r>
            <a:r>
              <a:rPr lang="en-GB" spc="-10"/>
              <a:t>a</a:t>
            </a:r>
            <a:r>
              <a:rPr lang="en-GB"/>
              <a:t>m </a:t>
            </a:r>
            <a:r>
              <a:rPr lang="en-GB" spc="-10"/>
              <a:t>A</a:t>
            </a:r>
            <a:r>
              <a:rPr lang="en-GB" spc="-5"/>
              <a:t>s</a:t>
            </a:r>
            <a:r>
              <a:rPr lang="en-GB"/>
              <a:t>si</a:t>
            </a:r>
            <a:r>
              <a:rPr lang="en-GB" spc="-15"/>
              <a:t>s</a:t>
            </a:r>
            <a:r>
              <a:rPr lang="en-GB"/>
              <a:t>ta</a:t>
            </a:r>
            <a:r>
              <a:rPr lang="en-GB" spc="-10"/>
              <a:t>n</a:t>
            </a:r>
            <a:r>
              <a:rPr lang="en-GB"/>
              <a:t>t</a:t>
            </a:r>
            <a:r>
              <a:rPr lang="en-GB" spc="5"/>
              <a:t> </a:t>
            </a:r>
            <a:r>
              <a:rPr lang="en-GB" spc="-5"/>
              <a:t>P</a:t>
            </a:r>
            <a:r>
              <a:rPr lang="en-GB" spc="-10"/>
              <a:t>r</a:t>
            </a:r>
            <a:r>
              <a:rPr lang="en-GB"/>
              <a:t>of</a:t>
            </a:r>
            <a:r>
              <a:rPr lang="en-GB" spc="-10"/>
              <a:t>e</a:t>
            </a:r>
            <a:r>
              <a:rPr lang="en-GB" spc="-5"/>
              <a:t>s</a:t>
            </a:r>
            <a:r>
              <a:rPr lang="en-GB"/>
              <a:t>s</a:t>
            </a:r>
            <a:r>
              <a:rPr lang="en-GB" spc="-15"/>
              <a:t>o</a:t>
            </a:r>
            <a:r>
              <a:rPr lang="en-GB"/>
              <a:t>r, </a:t>
            </a:r>
            <a:r>
              <a:rPr lang="en-GB" spc="-10"/>
              <a:t>D</a:t>
            </a:r>
            <a:r>
              <a:rPr lang="en-GB"/>
              <a:t>e</a:t>
            </a:r>
            <a:r>
              <a:rPr lang="en-GB" spc="-10"/>
              <a:t>p</a:t>
            </a:r>
            <a:r>
              <a:rPr lang="en-GB"/>
              <a:t>t.</a:t>
            </a:r>
            <a:r>
              <a:rPr lang="en-GB" spc="-15"/>
              <a:t> </a:t>
            </a:r>
            <a:r>
              <a:rPr lang="en-GB" spc="-10"/>
              <a:t>O</a:t>
            </a:r>
            <a:r>
              <a:rPr lang="en-GB"/>
              <a:t>f </a:t>
            </a:r>
            <a:r>
              <a:rPr lang="en-GB" spc="-5"/>
              <a:t>CSE</a:t>
            </a:r>
          </a:p>
          <a:p>
            <a:pPr algn="ctr">
              <a:lnSpc>
                <a:spcPts val="1225"/>
              </a:lnSpc>
            </a:pPr>
            <a:r>
              <a:rPr lang="en-GB" spc="-10"/>
              <a:t>U</a:t>
            </a:r>
            <a:r>
              <a:rPr lang="en-GB"/>
              <a:t>nive</a:t>
            </a:r>
            <a:r>
              <a:rPr lang="en-GB" spc="-10"/>
              <a:t>r</a:t>
            </a:r>
            <a:r>
              <a:rPr lang="en-GB" spc="-5"/>
              <a:t>si</a:t>
            </a:r>
            <a:r>
              <a:rPr lang="en-GB"/>
              <a:t>ty </a:t>
            </a:r>
            <a:r>
              <a:rPr lang="en-GB" spc="-10"/>
              <a:t>O</a:t>
            </a:r>
            <a:r>
              <a:rPr lang="en-GB"/>
              <a:t>f </a:t>
            </a:r>
            <a:r>
              <a:rPr lang="en-GB" spc="-20"/>
              <a:t>G</a:t>
            </a:r>
            <a:r>
              <a:rPr lang="en-GB"/>
              <a:t>lob</a:t>
            </a:r>
            <a:r>
              <a:rPr lang="en-GB" spc="-10"/>
              <a:t>a</a:t>
            </a:r>
            <a:r>
              <a:rPr lang="en-GB"/>
              <a:t>l</a:t>
            </a:r>
            <a:r>
              <a:rPr lang="en-GB" spc="5"/>
              <a:t> </a:t>
            </a:r>
            <a:r>
              <a:rPr lang="en-GB" spc="-10"/>
              <a:t>Vi</a:t>
            </a:r>
            <a:r>
              <a:rPr lang="en-GB"/>
              <a:t>l</a:t>
            </a:r>
            <a:r>
              <a:rPr lang="en-GB" spc="-10"/>
              <a:t>la</a:t>
            </a:r>
            <a:r>
              <a:rPr lang="en-GB"/>
              <a:t>ge </a:t>
            </a:r>
            <a:r>
              <a:rPr lang="en-GB" spc="5"/>
              <a:t>(</a:t>
            </a:r>
            <a:r>
              <a:rPr lang="en-GB" spc="-10"/>
              <a:t>UGV</a:t>
            </a:r>
            <a:r>
              <a:rPr lang="en-GB"/>
              <a:t>), </a:t>
            </a:r>
            <a:r>
              <a:rPr lang="en-GB" spc="-5"/>
              <a:t>B</a:t>
            </a:r>
            <a:r>
              <a:rPr lang="en-GB" spc="-10"/>
              <a:t>a</a:t>
            </a:r>
            <a:r>
              <a:rPr lang="en-GB"/>
              <a:t>r</a:t>
            </a:r>
            <a:r>
              <a:rPr lang="en-GB" spc="-10"/>
              <a:t>i</a:t>
            </a:r>
            <a:r>
              <a:rPr lang="en-GB" spc="-5"/>
              <a:t>sh</a:t>
            </a:r>
            <a:r>
              <a:rPr lang="en-GB" spc="-10"/>
              <a:t>a</a:t>
            </a:r>
            <a:r>
              <a:rPr lang="en-GB"/>
              <a:t>l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79811"/>
              </p:ext>
            </p:extLst>
          </p:nvPr>
        </p:nvGraphicFramePr>
        <p:xfrm>
          <a:off x="1926914" y="283722"/>
          <a:ext cx="7728713" cy="23038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7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5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0244">
                <a:tc>
                  <a:txBody>
                    <a:bodyPr/>
                    <a:lstStyle/>
                    <a:p>
                      <a:pPr marL="135255" marR="472440">
                        <a:lnSpc>
                          <a:spcPts val="132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Bloo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's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go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ks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(out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90)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0" marR="503555" algn="ctr">
                        <a:lnSpc>
                          <a:spcPts val="132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ests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(45)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0" marR="403225" indent="-283845">
                        <a:lnSpc>
                          <a:spcPts val="132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Assig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nm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nts (15)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5620" marR="505459" algn="ctr">
                        <a:lnSpc>
                          <a:spcPts val="132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iz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s (15)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7235" marR="730885" algn="ctr">
                        <a:lnSpc>
                          <a:spcPts val="133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nda n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(15)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78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memb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78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Und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rst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nd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012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78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Apply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012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61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lyze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678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Ev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luate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012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678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Cr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te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59103"/>
              </p:ext>
            </p:extLst>
          </p:nvPr>
        </p:nvGraphicFramePr>
        <p:xfrm>
          <a:off x="3760802" y="2870951"/>
          <a:ext cx="5579141" cy="2897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3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848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Bloo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's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 Ca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go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est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24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memb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7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24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Und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rst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7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24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Apply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20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24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lyze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24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Ev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luate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24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Cr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</a:rPr>
              <a:t>const</a:t>
            </a:r>
            <a:r>
              <a:rPr lang="en-US" sz="4800" dirty="0">
                <a:solidFill>
                  <a:srgbClr val="002060"/>
                </a:solidFill>
              </a:rPr>
              <a:t> with Pointers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80222" y="1868733"/>
            <a:ext cx="113433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Constant pointer to a non-constant value: The pointer itself cannot be changed, but the value it points to can be modified.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685" y="3031958"/>
            <a:ext cx="7354116" cy="29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3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</a:rPr>
              <a:t>const</a:t>
            </a:r>
            <a:r>
              <a:rPr lang="en-US" sz="4800" dirty="0">
                <a:solidFill>
                  <a:srgbClr val="002060"/>
                </a:solidFill>
              </a:rPr>
              <a:t> in Function Arguments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26772" y="1787008"/>
            <a:ext cx="1109309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You can pass arguments to a function as </a:t>
            </a:r>
            <a:r>
              <a:rPr lang="en-GB" sz="2800" dirty="0" err="1">
                <a:solidFill>
                  <a:srgbClr val="C00000"/>
                </a:solidFill>
                <a:latin typeface="Arial" panose="020B0604020202020204" pitchFamily="34" charset="0"/>
              </a:rPr>
              <a:t>const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to ensure that they cannot be modified inside the function.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In this case,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value is passed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by reference, but it is </a:t>
            </a:r>
            <a:r>
              <a:rPr lang="en-GB" sz="2800" dirty="0" err="1">
                <a:solidFill>
                  <a:srgbClr val="C00000"/>
                </a:solidFill>
                <a:latin typeface="Arial" panose="020B0604020202020204" pitchFamily="34" charset="0"/>
              </a:rPr>
              <a:t>const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, meaning the function is not allowed to modify value.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154" y="3984609"/>
            <a:ext cx="8755494" cy="19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signed and unsigned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0375" y="1726677"/>
            <a:ext cx="1075145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In C++, both signed and unsigned are used to modify the range of numeric data types like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int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 and char.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The default for most numeric types (e.g.,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int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) is signed.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signed: Can store both positive and negative values.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unsigned: Can only store non-negative values but provides a larger range for positive numbers.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26" y="4170648"/>
            <a:ext cx="9947901" cy="19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1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string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83375" y="1961842"/>
            <a:ext cx="103487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string (from the STL)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</a:rPr>
              <a:t>std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::string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is a part of the C++ Standard Library, used to handle text (sequences of characters).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It provides a more flexible and powerful way to work with 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strings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than using raw character 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arrays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6487" y="3857790"/>
            <a:ext cx="6581892" cy="223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4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string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70771"/>
            <a:ext cx="6058807" cy="441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806" y="3306760"/>
            <a:ext cx="5828393" cy="18809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31293" y="2701343"/>
            <a:ext cx="10919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16699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auto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19945" y="2398875"/>
            <a:ext cx="508217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In C++, the auto 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keyword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 is used for type inference, allowing the compiler to 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automatically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 deduce the type of a variable from its initializer.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This makes code easier to read and write, especially with 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complex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 types or when using templates.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9401"/>
          <a:stretch/>
        </p:blipFill>
        <p:spPr>
          <a:xfrm>
            <a:off x="5537542" y="2695073"/>
            <a:ext cx="6400324" cy="32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589" y="316694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static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89099" y="2049938"/>
            <a:ext cx="903013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In C++, the static keyword has different meanings depending on the context in which it is used.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It can be applied to variables (both global and local), member variables of a class, and member functions of a class.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Let's break down the use of static in each context:</a:t>
            </a:r>
          </a:p>
          <a:p>
            <a:pPr lvl="1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Static Global Variables</a:t>
            </a:r>
          </a:p>
          <a:p>
            <a:pPr lvl="1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Static Local Variables</a:t>
            </a:r>
          </a:p>
        </p:txBody>
      </p:sp>
    </p:spTree>
    <p:extLst>
      <p:ext uri="{BB962C8B-B14F-4D97-AF65-F5344CB8AC3E}">
        <p14:creationId xmlns:p14="http://schemas.microsoft.com/office/powerpoint/2010/main" val="21227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Arial" panose="020B0604020202020204" pitchFamily="34" charset="0"/>
              </a:rPr>
              <a:t>Static Global Variables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5575" y="1946041"/>
            <a:ext cx="372501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A static global variable limits the visibility of the variable to the file in which it is declared.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This makes it internal linkage, meaning it is not accessible from other files in the program.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globalVar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 is accessible only within the file where it is defined.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67" y="1946041"/>
            <a:ext cx="7738933" cy="3552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927" y="5311207"/>
            <a:ext cx="2775885" cy="8726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70232" y="4704206"/>
            <a:ext cx="10919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29455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Arial" panose="020B0604020202020204" pitchFamily="34" charset="0"/>
              </a:rPr>
              <a:t> Static Local Variables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1379" y="2029543"/>
            <a:ext cx="401993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A static local variable inside a function retains its value between function calls.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Normally, a local variable is destroyed once the function ends, but a static local variable keeps its value across multiple calls to the function.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70232" y="4704206"/>
            <a:ext cx="10919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Output: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505" y="1857677"/>
            <a:ext cx="7644318" cy="4463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042" y="5355193"/>
            <a:ext cx="3692781" cy="96604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97664" y="4817334"/>
            <a:ext cx="10919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19268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964" y="1010653"/>
            <a:ext cx="10518969" cy="20501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>
                <a:cs typeface="Times New Roman" panose="02020603050405020304" pitchFamily="18" charset="0"/>
              </a:rPr>
              <a:t>Control Structures</a:t>
            </a:r>
            <a:br>
              <a:rPr lang="en-GB" sz="8000" dirty="0">
                <a:cs typeface="Times New Roman" panose="02020603050405020304" pitchFamily="18" charset="0"/>
              </a:rPr>
            </a:br>
            <a:r>
              <a:rPr lang="en-GB" sz="8000" dirty="0">
                <a:solidFill>
                  <a:srgbClr val="C00000"/>
                </a:solidFill>
                <a:cs typeface="Times New Roman" panose="02020603050405020304" pitchFamily="18" charset="0"/>
              </a:rPr>
              <a:t>week-6</a:t>
            </a:r>
            <a:endParaRPr lang="en-GB" sz="8000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626" y="3665900"/>
            <a:ext cx="5922124" cy="209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8296" y="720331"/>
            <a:ext cx="1020990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000" b="1" spc="4" dirty="0">
                <a:latin typeface="Times New Roman"/>
                <a:cs typeface="Times New Roman"/>
              </a:rPr>
              <a:t>9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r>
              <a:rPr sz="2000" b="1" spc="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Text</a:t>
            </a:r>
            <a:r>
              <a:rPr sz="2000" b="1" spc="-13" dirty="0">
                <a:latin typeface="Times New Roman"/>
                <a:cs typeface="Times New Roman"/>
              </a:rPr>
              <a:t>b</a:t>
            </a:r>
            <a:r>
              <a:rPr sz="2000" b="1" spc="-9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4" dirty="0">
                <a:latin typeface="Times New Roman"/>
                <a:cs typeface="Times New Roman"/>
              </a:rPr>
              <a:t>k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4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-26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oth</a:t>
            </a:r>
            <a:r>
              <a:rPr sz="2000" b="1" spc="-13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r>
              <a:rPr sz="2000" b="1" spc="-13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</a:t>
            </a:r>
            <a:r>
              <a:rPr sz="2000" b="1" spc="-4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4" dirty="0">
                <a:latin typeface="Times New Roman"/>
                <a:cs typeface="Times New Roman"/>
              </a:rPr>
              <a:t>urc</a:t>
            </a:r>
            <a:r>
              <a:rPr sz="2000" b="1" spc="-13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xfrm>
            <a:off x="546100" y="6517283"/>
            <a:ext cx="665480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rgbClr val="7F7F7F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b="1" smtClean="0">
                <a:solidFill>
                  <a:srgbClr val="000000"/>
                </a:solidFill>
              </a:rPr>
              <a:pPr marL="25400"/>
              <a:t>11</a:t>
            </a:fld>
            <a:r>
              <a:rPr lang="en-US" b="1">
                <a:solidFill>
                  <a:srgbClr val="000000"/>
                </a:solidFill>
              </a:rPr>
              <a:t> |</a:t>
            </a:r>
            <a:r>
              <a:rPr lang="en-US" b="1" spc="-5">
                <a:solidFill>
                  <a:srgbClr val="000000"/>
                </a:solidFill>
              </a:rPr>
              <a:t> </a:t>
            </a:r>
            <a:r>
              <a:rPr lang="en-US"/>
              <a:t>P</a:t>
            </a:r>
            <a:r>
              <a:rPr lang="en-US" spc="20"/>
              <a:t> </a:t>
            </a:r>
            <a:r>
              <a:rPr lang="en-US"/>
              <a:t>a</a:t>
            </a:r>
            <a:r>
              <a:rPr lang="en-US" spc="25"/>
              <a:t> </a:t>
            </a:r>
            <a:r>
              <a:rPr lang="en-US"/>
              <a:t>g</a:t>
            </a:r>
            <a:r>
              <a:rPr lang="en-US" spc="20"/>
              <a:t> </a:t>
            </a:r>
            <a:r>
              <a:rPr lang="en-US"/>
              <a:t>e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3819274" y="6677303"/>
            <a:ext cx="2623820" cy="487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342265" indent="-635" algn="ctr">
              <a:lnSpc>
                <a:spcPts val="1270"/>
              </a:lnSpc>
            </a:pPr>
            <a:r>
              <a:rPr lang="en-GB" b="1"/>
              <a:t>Prepared</a:t>
            </a:r>
            <a:r>
              <a:rPr lang="en-GB" b="1" spc="-15"/>
              <a:t> </a:t>
            </a:r>
            <a:r>
              <a:rPr lang="en-GB" b="1" spc="-5"/>
              <a:t>B</a:t>
            </a:r>
            <a:r>
              <a:rPr lang="en-GB" b="1"/>
              <a:t>y:</a:t>
            </a:r>
            <a:r>
              <a:rPr lang="en-GB" b="1" spc="-10"/>
              <a:t> </a:t>
            </a:r>
            <a:r>
              <a:rPr lang="en-GB" spc="-5"/>
              <a:t>Md</a:t>
            </a:r>
            <a:r>
              <a:rPr lang="en-GB"/>
              <a:t>. R</a:t>
            </a:r>
            <a:r>
              <a:rPr lang="en-GB" spc="-10"/>
              <a:t>i</a:t>
            </a:r>
            <a:r>
              <a:rPr lang="en-GB"/>
              <a:t>adul</a:t>
            </a:r>
            <a:r>
              <a:rPr lang="en-GB" spc="-5"/>
              <a:t> </a:t>
            </a:r>
            <a:r>
              <a:rPr lang="en-GB" spc="-10"/>
              <a:t>I</a:t>
            </a:r>
            <a:r>
              <a:rPr lang="en-GB" spc="-5"/>
              <a:t>s</a:t>
            </a:r>
            <a:r>
              <a:rPr lang="en-GB" spc="5"/>
              <a:t>l</a:t>
            </a:r>
            <a:r>
              <a:rPr lang="en-GB" spc="-10"/>
              <a:t>a</a:t>
            </a:r>
            <a:r>
              <a:rPr lang="en-GB"/>
              <a:t>m </a:t>
            </a:r>
            <a:r>
              <a:rPr lang="en-GB" spc="-10"/>
              <a:t>A</a:t>
            </a:r>
            <a:r>
              <a:rPr lang="en-GB" spc="-5"/>
              <a:t>s</a:t>
            </a:r>
            <a:r>
              <a:rPr lang="en-GB"/>
              <a:t>si</a:t>
            </a:r>
            <a:r>
              <a:rPr lang="en-GB" spc="-15"/>
              <a:t>s</a:t>
            </a:r>
            <a:r>
              <a:rPr lang="en-GB"/>
              <a:t>ta</a:t>
            </a:r>
            <a:r>
              <a:rPr lang="en-GB" spc="-10"/>
              <a:t>n</a:t>
            </a:r>
            <a:r>
              <a:rPr lang="en-GB"/>
              <a:t>t</a:t>
            </a:r>
            <a:r>
              <a:rPr lang="en-GB" spc="5"/>
              <a:t> </a:t>
            </a:r>
            <a:r>
              <a:rPr lang="en-GB" spc="-5"/>
              <a:t>P</a:t>
            </a:r>
            <a:r>
              <a:rPr lang="en-GB" spc="-10"/>
              <a:t>r</a:t>
            </a:r>
            <a:r>
              <a:rPr lang="en-GB"/>
              <a:t>of</a:t>
            </a:r>
            <a:r>
              <a:rPr lang="en-GB" spc="-10"/>
              <a:t>e</a:t>
            </a:r>
            <a:r>
              <a:rPr lang="en-GB" spc="-5"/>
              <a:t>s</a:t>
            </a:r>
            <a:r>
              <a:rPr lang="en-GB"/>
              <a:t>s</a:t>
            </a:r>
            <a:r>
              <a:rPr lang="en-GB" spc="-15"/>
              <a:t>o</a:t>
            </a:r>
            <a:r>
              <a:rPr lang="en-GB"/>
              <a:t>r, </a:t>
            </a:r>
            <a:r>
              <a:rPr lang="en-GB" spc="-10"/>
              <a:t>D</a:t>
            </a:r>
            <a:r>
              <a:rPr lang="en-GB"/>
              <a:t>e</a:t>
            </a:r>
            <a:r>
              <a:rPr lang="en-GB" spc="-10"/>
              <a:t>p</a:t>
            </a:r>
            <a:r>
              <a:rPr lang="en-GB"/>
              <a:t>t.</a:t>
            </a:r>
            <a:r>
              <a:rPr lang="en-GB" spc="-15"/>
              <a:t> </a:t>
            </a:r>
            <a:r>
              <a:rPr lang="en-GB" spc="-10"/>
              <a:t>O</a:t>
            </a:r>
            <a:r>
              <a:rPr lang="en-GB"/>
              <a:t>f </a:t>
            </a:r>
            <a:r>
              <a:rPr lang="en-GB" spc="-5"/>
              <a:t>CSE</a:t>
            </a:r>
          </a:p>
          <a:p>
            <a:pPr algn="ctr">
              <a:lnSpc>
                <a:spcPts val="1225"/>
              </a:lnSpc>
            </a:pPr>
            <a:r>
              <a:rPr lang="en-GB" spc="-10"/>
              <a:t>U</a:t>
            </a:r>
            <a:r>
              <a:rPr lang="en-GB"/>
              <a:t>nive</a:t>
            </a:r>
            <a:r>
              <a:rPr lang="en-GB" spc="-10"/>
              <a:t>r</a:t>
            </a:r>
            <a:r>
              <a:rPr lang="en-GB" spc="-5"/>
              <a:t>si</a:t>
            </a:r>
            <a:r>
              <a:rPr lang="en-GB"/>
              <a:t>ty </a:t>
            </a:r>
            <a:r>
              <a:rPr lang="en-GB" spc="-10"/>
              <a:t>O</a:t>
            </a:r>
            <a:r>
              <a:rPr lang="en-GB"/>
              <a:t>f </a:t>
            </a:r>
            <a:r>
              <a:rPr lang="en-GB" spc="-20"/>
              <a:t>G</a:t>
            </a:r>
            <a:r>
              <a:rPr lang="en-GB"/>
              <a:t>lob</a:t>
            </a:r>
            <a:r>
              <a:rPr lang="en-GB" spc="-10"/>
              <a:t>a</a:t>
            </a:r>
            <a:r>
              <a:rPr lang="en-GB"/>
              <a:t>l</a:t>
            </a:r>
            <a:r>
              <a:rPr lang="en-GB" spc="5"/>
              <a:t> </a:t>
            </a:r>
            <a:r>
              <a:rPr lang="en-GB" spc="-10"/>
              <a:t>Vi</a:t>
            </a:r>
            <a:r>
              <a:rPr lang="en-GB"/>
              <a:t>l</a:t>
            </a:r>
            <a:r>
              <a:rPr lang="en-GB" spc="-10"/>
              <a:t>la</a:t>
            </a:r>
            <a:r>
              <a:rPr lang="en-GB"/>
              <a:t>ge </a:t>
            </a:r>
            <a:r>
              <a:rPr lang="en-GB" spc="5"/>
              <a:t>(</a:t>
            </a:r>
            <a:r>
              <a:rPr lang="en-GB" spc="-10"/>
              <a:t>UGV</a:t>
            </a:r>
            <a:r>
              <a:rPr lang="en-GB"/>
              <a:t>), </a:t>
            </a:r>
            <a:r>
              <a:rPr lang="en-GB" spc="-5"/>
              <a:t>B</a:t>
            </a:r>
            <a:r>
              <a:rPr lang="en-GB" spc="-10"/>
              <a:t>a</a:t>
            </a:r>
            <a:r>
              <a:rPr lang="en-GB"/>
              <a:t>r</a:t>
            </a:r>
            <a:r>
              <a:rPr lang="en-GB" spc="-10"/>
              <a:t>i</a:t>
            </a:r>
            <a:r>
              <a:rPr lang="en-GB" spc="-5"/>
              <a:t>sh</a:t>
            </a:r>
            <a:r>
              <a:rPr lang="en-GB" spc="-10"/>
              <a:t>a</a:t>
            </a:r>
            <a:r>
              <a:rPr lang="en-GB"/>
              <a:t>l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296671"/>
              </p:ext>
            </p:extLst>
          </p:nvPr>
        </p:nvGraphicFramePr>
        <p:xfrm>
          <a:off x="2270333" y="1263805"/>
          <a:ext cx="7346533" cy="359122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19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6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538">
                <a:tc>
                  <a:txBody>
                    <a:bodyPr/>
                    <a:lstStyle/>
                    <a:p>
                      <a:pPr marR="170180" algn="ctr">
                        <a:lnSpc>
                          <a:spcPct val="100000"/>
                        </a:lnSpc>
                      </a:pPr>
                      <a:r>
                        <a:rPr sz="1800" b="1" spc="-5" dirty="0"/>
                        <a:t>Ca</a:t>
                      </a:r>
                      <a:r>
                        <a:rPr sz="1800" b="1" spc="-10" dirty="0"/>
                        <a:t>t</a:t>
                      </a:r>
                      <a:r>
                        <a:rPr sz="1800" b="1" spc="-5" dirty="0"/>
                        <a:t>e</a:t>
                      </a:r>
                      <a:r>
                        <a:rPr sz="1800" b="1" dirty="0"/>
                        <a:t>go</a:t>
                      </a:r>
                      <a:r>
                        <a:rPr sz="1800" b="1" spc="-5" dirty="0"/>
                        <a:t>r</a:t>
                      </a:r>
                      <a:r>
                        <a:rPr sz="1800" b="1" dirty="0"/>
                        <a:t>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8710">
                        <a:lnSpc>
                          <a:spcPct val="100000"/>
                        </a:lnSpc>
                      </a:pPr>
                      <a:r>
                        <a:rPr sz="1800" b="1" spc="-5" dirty="0"/>
                        <a:t>D</a:t>
                      </a:r>
                      <a:r>
                        <a:rPr sz="1800" b="1" spc="-10" dirty="0"/>
                        <a:t>e</a:t>
                      </a:r>
                      <a:r>
                        <a:rPr sz="1800" b="1" dirty="0"/>
                        <a:t>tails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961">
                <a:tc>
                  <a:txBody>
                    <a:bodyPr/>
                    <a:lstStyle/>
                    <a:p>
                      <a:pPr marL="808355">
                        <a:lnSpc>
                          <a:spcPct val="100000"/>
                        </a:lnSpc>
                      </a:pPr>
                      <a:r>
                        <a:rPr sz="1800" b="1" spc="-5" dirty="0"/>
                        <a:t>Con</a:t>
                      </a:r>
                      <a:r>
                        <a:rPr sz="1800" b="1" spc="5" dirty="0"/>
                        <a:t>d</a:t>
                      </a:r>
                      <a:r>
                        <a:rPr sz="1800" b="1" dirty="0"/>
                        <a:t>u</a:t>
                      </a:r>
                      <a:r>
                        <a:rPr sz="1800" b="1" spc="-5" dirty="0"/>
                        <a:t>c</a:t>
                      </a:r>
                      <a:r>
                        <a:rPr sz="1800" b="1" dirty="0"/>
                        <a:t>t</a:t>
                      </a:r>
                      <a:r>
                        <a:rPr sz="1800" b="1" spc="-10" dirty="0"/>
                        <a:t>e</a:t>
                      </a:r>
                      <a:r>
                        <a:rPr sz="1800" b="1" dirty="0"/>
                        <a:t>d T</a:t>
                      </a:r>
                      <a:r>
                        <a:rPr sz="1800" b="1" spc="-5" dirty="0"/>
                        <a:t>e</a:t>
                      </a:r>
                      <a:r>
                        <a:rPr sz="1800" b="1" dirty="0"/>
                        <a:t>xtbook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1970" marR="913765" indent="-304800">
                        <a:lnSpc>
                          <a:spcPts val="1380"/>
                        </a:lnSpc>
                        <a:buFont typeface="Symbol"/>
                        <a:buChar char=""/>
                        <a:tabLst>
                          <a:tab pos="522605" algn="l"/>
                        </a:tabLst>
                      </a:pPr>
                      <a:r>
                        <a:rPr sz="1800" spc="-5" dirty="0"/>
                        <a:t>H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rbert S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hildt, C</a:t>
                      </a:r>
                      <a:r>
                        <a:rPr sz="1800" spc="-5" dirty="0"/>
                        <a:t>+</a:t>
                      </a:r>
                      <a:r>
                        <a:rPr sz="1800" dirty="0"/>
                        <a:t>+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The</a:t>
                      </a:r>
                      <a:r>
                        <a:rPr sz="1800" spc="-10" dirty="0"/>
                        <a:t> </a:t>
                      </a:r>
                      <a:r>
                        <a:rPr sz="1800" dirty="0"/>
                        <a:t>Compl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te R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f</a:t>
                      </a:r>
                      <a:r>
                        <a:rPr sz="1800" spc="-10" dirty="0"/>
                        <a:t>e</a:t>
                      </a:r>
                      <a:r>
                        <a:rPr sz="1800" spc="5" dirty="0"/>
                        <a:t>r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n</a:t>
                      </a:r>
                      <a:r>
                        <a:rPr sz="1800" spc="-5" dirty="0"/>
                        <a:t>ce</a:t>
                      </a:r>
                      <a:r>
                        <a:rPr sz="1800" dirty="0"/>
                        <a:t>, </a:t>
                      </a:r>
                      <a:r>
                        <a:rPr sz="1800" spc="-10" dirty="0"/>
                        <a:t>F</a:t>
                      </a:r>
                      <a:r>
                        <a:rPr sz="1800" dirty="0"/>
                        <a:t>ourthEdition, T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ta </a:t>
                      </a:r>
                      <a:r>
                        <a:rPr sz="1800" spc="-5" dirty="0"/>
                        <a:t>M</a:t>
                      </a:r>
                      <a:r>
                        <a:rPr sz="1800" spc="-10" dirty="0"/>
                        <a:t>c</a:t>
                      </a:r>
                      <a:r>
                        <a:rPr sz="1800" spc="5" dirty="0"/>
                        <a:t>G</a:t>
                      </a:r>
                      <a:r>
                        <a:rPr sz="1800" dirty="0"/>
                        <a:t>r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w</a:t>
                      </a:r>
                      <a:r>
                        <a:rPr sz="1800" spc="-5" dirty="0"/>
                        <a:t> H</a:t>
                      </a:r>
                      <a:r>
                        <a:rPr sz="1800" dirty="0"/>
                        <a:t>ill </a:t>
                      </a:r>
                      <a:r>
                        <a:rPr sz="1800" spc="5" dirty="0"/>
                        <a:t>P</a:t>
                      </a:r>
                      <a:r>
                        <a:rPr sz="1800" dirty="0"/>
                        <a:t>ubli</a:t>
                      </a:r>
                      <a:r>
                        <a:rPr sz="1800" spc="-5" dirty="0"/>
                        <a:t>ca</a:t>
                      </a:r>
                      <a:r>
                        <a:rPr sz="1800" dirty="0"/>
                        <a:t>tion.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961">
                <a:tc>
                  <a:txBody>
                    <a:bodyPr/>
                    <a:lstStyle/>
                    <a:p>
                      <a:pPr marL="808355">
                        <a:lnSpc>
                          <a:spcPct val="100000"/>
                        </a:lnSpc>
                      </a:pPr>
                      <a:r>
                        <a:rPr sz="1800" b="1" spc="-5" dirty="0"/>
                        <a:t>R</a:t>
                      </a:r>
                      <a:r>
                        <a:rPr sz="1800" b="1" spc="-10" dirty="0"/>
                        <a:t>e</a:t>
                      </a:r>
                      <a:r>
                        <a:rPr sz="1800" b="1" dirty="0"/>
                        <a:t>fe</a:t>
                      </a:r>
                      <a:r>
                        <a:rPr sz="1800" b="1" spc="-5" dirty="0"/>
                        <a:t>re</a:t>
                      </a:r>
                      <a:r>
                        <a:rPr sz="1800" b="1" dirty="0"/>
                        <a:t>n</a:t>
                      </a:r>
                      <a:r>
                        <a:rPr sz="1800" b="1" spc="-5" dirty="0"/>
                        <a:t>c</a:t>
                      </a:r>
                      <a:r>
                        <a:rPr sz="1800" b="1" dirty="0"/>
                        <a:t>e</a:t>
                      </a:r>
                      <a:r>
                        <a:rPr sz="1800" b="1" spc="-5" dirty="0"/>
                        <a:t> </a:t>
                      </a:r>
                      <a:r>
                        <a:rPr sz="1800" b="1" dirty="0"/>
                        <a:t>Books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1970" marR="501015" indent="-304800">
                        <a:lnSpc>
                          <a:spcPts val="1380"/>
                        </a:lnSpc>
                        <a:buFont typeface="Symbol"/>
                        <a:buChar char=""/>
                        <a:tabLst>
                          <a:tab pos="522605" algn="l"/>
                        </a:tabLst>
                      </a:pPr>
                      <a:r>
                        <a:rPr sz="1800" dirty="0"/>
                        <a:t>Rob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rt L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for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, </a:t>
                      </a:r>
                      <a:r>
                        <a:rPr sz="1800" spc="-5" dirty="0"/>
                        <a:t>Objec</a:t>
                      </a:r>
                      <a:r>
                        <a:rPr sz="1800" dirty="0"/>
                        <a:t>t </a:t>
                      </a:r>
                      <a:r>
                        <a:rPr sz="1800" spc="10" dirty="0"/>
                        <a:t>O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ient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d Prog</a:t>
                      </a:r>
                      <a:r>
                        <a:rPr sz="1800" spc="-10" dirty="0"/>
                        <a:t>r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mming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in C</a:t>
                      </a:r>
                      <a:r>
                        <a:rPr sz="1800" spc="-5" dirty="0"/>
                        <a:t>++</a:t>
                      </a:r>
                      <a:r>
                        <a:rPr sz="1800" dirty="0"/>
                        <a:t>, </a:t>
                      </a:r>
                      <a:r>
                        <a:rPr sz="1800" spc="-10" dirty="0"/>
                        <a:t>F</a:t>
                      </a:r>
                      <a:r>
                        <a:rPr sz="1800" dirty="0"/>
                        <a:t>ourth Edition, S</a:t>
                      </a:r>
                      <a:r>
                        <a:rPr sz="1800" spc="-5" dirty="0"/>
                        <a:t>AM</a:t>
                      </a:r>
                      <a:r>
                        <a:rPr sz="1800" dirty="0"/>
                        <a:t>S pub</a:t>
                      </a:r>
                      <a:r>
                        <a:rPr sz="1800" spc="5" dirty="0"/>
                        <a:t>l</a:t>
                      </a:r>
                      <a:r>
                        <a:rPr sz="1800" dirty="0"/>
                        <a:t>ic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tions.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4762">
                <a:tc>
                  <a:txBody>
                    <a:bodyPr/>
                    <a:lstStyle/>
                    <a:p>
                      <a:pPr marL="808355">
                        <a:lnSpc>
                          <a:spcPct val="100000"/>
                        </a:lnSpc>
                      </a:pPr>
                      <a:r>
                        <a:rPr sz="1800" b="1" dirty="0"/>
                        <a:t>Oth</a:t>
                      </a:r>
                      <a:r>
                        <a:rPr sz="1800" b="1" spc="-5" dirty="0"/>
                        <a:t>e</a:t>
                      </a:r>
                      <a:r>
                        <a:rPr sz="1800" b="1" dirty="0"/>
                        <a:t>r</a:t>
                      </a:r>
                      <a:r>
                        <a:rPr sz="1800" b="1" spc="-5" dirty="0"/>
                        <a:t> R</a:t>
                      </a:r>
                      <a:r>
                        <a:rPr sz="1800" b="1" spc="-10" dirty="0"/>
                        <a:t>e</a:t>
                      </a:r>
                      <a:r>
                        <a:rPr sz="1800" b="1" spc="-5" dirty="0"/>
                        <a:t>so</a:t>
                      </a:r>
                      <a:r>
                        <a:rPr sz="1800" b="1" dirty="0"/>
                        <a:t>u</a:t>
                      </a:r>
                      <a:r>
                        <a:rPr sz="1800" b="1" spc="-5" dirty="0"/>
                        <a:t>r</a:t>
                      </a:r>
                      <a:r>
                        <a:rPr sz="1800" b="1" spc="5" dirty="0"/>
                        <a:t>c</a:t>
                      </a:r>
                      <a:r>
                        <a:rPr sz="1800" b="1" spc="-5" dirty="0"/>
                        <a:t>es: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1970" marR="288925" indent="-304800">
                        <a:lnSpc>
                          <a:spcPts val="1390"/>
                        </a:lnSpc>
                        <a:buFont typeface="Symbol"/>
                        <a:buChar char=""/>
                        <a:tabLst>
                          <a:tab pos="522605" algn="l"/>
                        </a:tabLst>
                      </a:pPr>
                      <a:r>
                        <a:rPr sz="1800" spc="-5" dirty="0"/>
                        <a:t>Onlin</a:t>
                      </a:r>
                      <a:r>
                        <a:rPr sz="1800" dirty="0"/>
                        <a:t>e </a:t>
                      </a:r>
                      <a:r>
                        <a:rPr sz="1800" spc="-5" dirty="0"/>
                        <a:t>T</a:t>
                      </a:r>
                      <a:r>
                        <a:rPr sz="1800" dirty="0"/>
                        <a:t>utori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ls,</a:t>
                      </a:r>
                      <a:r>
                        <a:rPr sz="1800" spc="-5" dirty="0"/>
                        <a:t> YouT</a:t>
                      </a:r>
                      <a:r>
                        <a:rPr sz="1800" spc="10" dirty="0"/>
                        <a:t>u</a:t>
                      </a:r>
                      <a:r>
                        <a:rPr sz="1800" dirty="0"/>
                        <a:t>b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, Simulation vid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o, </a:t>
                      </a:r>
                      <a:r>
                        <a:rPr sz="1800" spc="-5" dirty="0"/>
                        <a:t>Animation </a:t>
                      </a:r>
                      <a:r>
                        <a:rPr sz="1800" dirty="0"/>
                        <a:t>video, 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tc.</a:t>
                      </a:r>
                    </a:p>
                    <a:p>
                      <a:pPr marL="521970" marR="113664" indent="-304800">
                        <a:lnSpc>
                          <a:spcPct val="111300"/>
                        </a:lnSpc>
                        <a:spcBef>
                          <a:spcPts val="910"/>
                        </a:spcBef>
                        <a:buSzPct val="104347"/>
                        <a:buFont typeface="Symbol"/>
                        <a:buChar char=""/>
                        <a:tabLst>
                          <a:tab pos="522605" algn="l"/>
                        </a:tabLst>
                      </a:pPr>
                      <a:r>
                        <a:rPr sz="1400" u="sng" spc="-5" dirty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tt</a:t>
                      </a:r>
                      <a:r>
                        <a:rPr sz="1400" u="sng" spc="-10" dirty="0">
                          <a:solidFill>
                            <a:srgbClr val="0000FF"/>
                          </a:solidFill>
                        </a:rPr>
                        <a:t>p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s:/</a:t>
                      </a:r>
                      <a:r>
                        <a:rPr sz="1400" u="sng" spc="-10" dirty="0">
                          <a:solidFill>
                            <a:srgbClr val="0000FF"/>
                          </a:solidFill>
                        </a:rPr>
                        <a:t>/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d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</a:rPr>
                        <a:t>rive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.</a:t>
                      </a:r>
                      <a:r>
                        <a:rPr sz="1400" u="sng" spc="5" dirty="0">
                          <a:solidFill>
                            <a:srgbClr val="0000FF"/>
                          </a:solidFill>
                        </a:rPr>
                        <a:t>g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sz="1400" u="sng" spc="-10" dirty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g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</a:rPr>
                        <a:t>l</a:t>
                      </a:r>
                      <a:r>
                        <a:rPr sz="1400" u="sng" spc="-10" dirty="0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.c</a:t>
                      </a:r>
                      <a:r>
                        <a:rPr sz="1400" u="sng" spc="-20" dirty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sz="1400" u="sng" spc="-10" dirty="0">
                          <a:solidFill>
                            <a:srgbClr val="0000FF"/>
                          </a:solidFill>
                        </a:rPr>
                        <a:t>/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d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</a:rPr>
                        <a:t>rive</a:t>
                      </a:r>
                      <a:r>
                        <a:rPr sz="1400" u="sng" spc="-10" dirty="0">
                          <a:solidFill>
                            <a:srgbClr val="0000FF"/>
                          </a:solidFill>
                        </a:rPr>
                        <a:t>/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f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</a:rPr>
                        <a:t>older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sz="1400" u="sng" spc="-10" dirty="0">
                          <a:solidFill>
                            <a:srgbClr val="0000FF"/>
                          </a:solidFill>
                        </a:rPr>
                        <a:t>/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1L_</a:t>
                      </a:r>
                      <a:r>
                        <a:rPr sz="1400" u="sng" spc="5" dirty="0">
                          <a:solidFill>
                            <a:srgbClr val="0000FF"/>
                          </a:solidFill>
                        </a:rPr>
                        <a:t>P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sz="1400" u="sng" spc="-15" dirty="0">
                          <a:solidFill>
                            <a:srgbClr val="0000FF"/>
                          </a:solidFill>
                        </a:rPr>
                        <a:t>v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</a:rPr>
                        <a:t>Rw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ot</a:t>
                      </a:r>
                      <a:r>
                        <a:rPr sz="1400" u="sng" spc="5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sz="1400" u="sng" spc="-10" dirty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F</a:t>
                      </a:r>
                      <a:r>
                        <a:rPr sz="140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We</a:t>
                      </a:r>
                      <a:r>
                        <a:rPr sz="1400" u="sng" spc="-10" dirty="0">
                          <a:solidFill>
                            <a:srgbClr val="0000FF"/>
                          </a:solidFill>
                        </a:rPr>
                        <a:t>w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</a:rPr>
                        <a:t>Q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kF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4Devk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</a:rPr>
                        <a:t>-J-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78x</a:t>
                      </a:r>
                      <a:r>
                        <a:rPr sz="1400" u="sng" spc="-15" dirty="0">
                          <a:solidFill>
                            <a:srgbClr val="0000FF"/>
                          </a:solidFill>
                        </a:rPr>
                        <a:t>_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</a:rPr>
                        <a:t>?u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sz="1400" u="sng" spc="-10" dirty="0">
                          <a:solidFill>
                            <a:srgbClr val="0000FF"/>
                          </a:solidFill>
                        </a:rPr>
                        <a:t>p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=s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</a:rPr>
                        <a:t>h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ar</a:t>
                      </a:r>
                      <a:r>
                        <a:rPr sz="1400" u="sng" spc="-10" dirty="0">
                          <a:solidFill>
                            <a:srgbClr val="0000FF"/>
                          </a:solidFill>
                        </a:rPr>
                        <a:t>i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sz="1400" u="sng" dirty="0">
                          <a:solidFill>
                            <a:srgbClr val="0000FF"/>
                          </a:solidFill>
                        </a:rPr>
                        <a:t>g</a:t>
                      </a:r>
                      <a:endParaRPr sz="1400" dirty="0">
                        <a:latin typeface="Segoe UI Historic"/>
                        <a:cs typeface="Segoe UI Histor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cs typeface="Times New Roman" panose="02020603050405020304" pitchFamily="18" charset="0"/>
              </a:rPr>
              <a:t>Control Structures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4648" y="2030995"/>
            <a:ext cx="8157500" cy="40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63" y="1819175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cs typeface="Times New Roman" panose="02020603050405020304" pitchFamily="18" charset="0"/>
              </a:rPr>
              <a:t>Conditional</a:t>
            </a:r>
          </a:p>
        </p:txBody>
      </p:sp>
    </p:spTree>
    <p:extLst>
      <p:ext uri="{BB962C8B-B14F-4D97-AF65-F5344CB8AC3E}">
        <p14:creationId xmlns:p14="http://schemas.microsoft.com/office/powerpoint/2010/main" val="35419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if-else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0375" y="1664902"/>
            <a:ext cx="111765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if-else Statement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The if-else statement is used when you want to test a condition and execute code based on whether that condition is true or false.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It can handle complex conditions, and multiple else if branches can be used.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8663" y="3586225"/>
            <a:ext cx="59436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if (condition) {</a:t>
            </a:r>
          </a:p>
          <a:p>
            <a:r>
              <a:rPr lang="en-GB" dirty="0">
                <a:solidFill>
                  <a:srgbClr val="0070C0"/>
                </a:solidFill>
              </a:rPr>
              <a:t>    // Code block if condition is true</a:t>
            </a:r>
          </a:p>
          <a:p>
            <a:r>
              <a:rPr lang="en-GB" dirty="0">
                <a:solidFill>
                  <a:srgbClr val="0070C0"/>
                </a:solidFill>
              </a:rPr>
              <a:t>} else if (</a:t>
            </a:r>
            <a:r>
              <a:rPr lang="en-GB" dirty="0" err="1">
                <a:solidFill>
                  <a:srgbClr val="0070C0"/>
                </a:solidFill>
              </a:rPr>
              <a:t>another_condition</a:t>
            </a:r>
            <a:r>
              <a:rPr lang="en-GB" dirty="0">
                <a:solidFill>
                  <a:srgbClr val="0070C0"/>
                </a:solidFill>
              </a:rPr>
              <a:t>) {</a:t>
            </a:r>
          </a:p>
          <a:p>
            <a:r>
              <a:rPr lang="en-GB" dirty="0">
                <a:solidFill>
                  <a:srgbClr val="0070C0"/>
                </a:solidFill>
              </a:rPr>
              <a:t>    // Code block if </a:t>
            </a:r>
            <a:r>
              <a:rPr lang="en-GB" dirty="0" err="1">
                <a:solidFill>
                  <a:srgbClr val="0070C0"/>
                </a:solidFill>
              </a:rPr>
              <a:t>another_condition</a:t>
            </a:r>
            <a:r>
              <a:rPr lang="en-GB" dirty="0">
                <a:solidFill>
                  <a:srgbClr val="0070C0"/>
                </a:solidFill>
              </a:rPr>
              <a:t> is true</a:t>
            </a:r>
          </a:p>
          <a:p>
            <a:r>
              <a:rPr lang="en-GB" dirty="0">
                <a:solidFill>
                  <a:srgbClr val="0070C0"/>
                </a:solidFill>
              </a:rPr>
              <a:t>} else {</a:t>
            </a:r>
          </a:p>
          <a:p>
            <a:r>
              <a:rPr lang="en-GB" dirty="0">
                <a:solidFill>
                  <a:srgbClr val="0070C0"/>
                </a:solidFill>
              </a:rPr>
              <a:t>    // Code block if all conditions are false</a:t>
            </a:r>
          </a:p>
          <a:p>
            <a:r>
              <a:rPr lang="en-GB" dirty="0">
                <a:solidFill>
                  <a:srgbClr val="0070C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4351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if-else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315" y="2242686"/>
            <a:ext cx="6111885" cy="3638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575" y="1810343"/>
            <a:ext cx="58618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Explanation: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The program checks whether the entered number is </a:t>
            </a:r>
            <a:r>
              <a:rPr lang="en-GB" sz="2400" dirty="0">
                <a:solidFill>
                  <a:srgbClr val="C00000"/>
                </a:solidFill>
              </a:rPr>
              <a:t>positive, negative, or zero</a:t>
            </a:r>
            <a:r>
              <a:rPr lang="en-GB" sz="2400" dirty="0"/>
              <a:t> and prints the corresponding message.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if checks the first condition (number &gt; 0), and if it’s true, the associated block is executed.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else if is used to check additional conditions (number &lt; 0).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else provides a default action if none of the previous conditions are true.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07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switch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7975" y="2156207"/>
            <a:ext cx="532440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The switch statement is used when you need to select one out of many options based on the value of a single variable (typically an integer or a character).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It’s more efficient than a series of if-else statements when testing the same variable for equality against different values.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318" y="2290562"/>
            <a:ext cx="56102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002060"/>
                </a:solidFill>
              </a:rPr>
              <a:t>if-else </a:t>
            </a:r>
            <a:r>
              <a:rPr lang="en-GB" sz="4800" dirty="0" err="1">
                <a:solidFill>
                  <a:srgbClr val="002060"/>
                </a:solidFill>
              </a:rPr>
              <a:t>vs</a:t>
            </a:r>
            <a:r>
              <a:rPr lang="en-GB" sz="4800" dirty="0">
                <a:solidFill>
                  <a:srgbClr val="002060"/>
                </a:solidFill>
              </a:rPr>
              <a:t> switch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32873" y="2077268"/>
          <a:ext cx="9076299" cy="41502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25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193">
                <a:tc>
                  <a:txBody>
                    <a:bodyPr/>
                    <a:lstStyle/>
                    <a:p>
                      <a:r>
                        <a:rPr lang="en-US" sz="1500" b="1"/>
                        <a:t>Aspect</a:t>
                      </a:r>
                    </a:p>
                  </a:txBody>
                  <a:tcPr marL="79071" marR="79071" marT="39535" marB="39535" anchor="ctr"/>
                </a:tc>
                <a:tc>
                  <a:txBody>
                    <a:bodyPr/>
                    <a:lstStyle/>
                    <a:p>
                      <a:r>
                        <a:rPr lang="en-US" sz="1500" b="1"/>
                        <a:t>if-else</a:t>
                      </a:r>
                    </a:p>
                  </a:txBody>
                  <a:tcPr marL="79071" marR="79071" marT="39535" marB="39535" anchor="ctr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switch</a:t>
                      </a:r>
                    </a:p>
                  </a:txBody>
                  <a:tcPr marL="79071" marR="79071" marT="39535" marB="3953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9">
                <a:tc>
                  <a:txBody>
                    <a:bodyPr/>
                    <a:lstStyle/>
                    <a:p>
                      <a:r>
                        <a:rPr lang="en-US" sz="1500" b="1"/>
                        <a:t>Conditions</a:t>
                      </a:r>
                    </a:p>
                  </a:txBody>
                  <a:tcPr marL="79071" marR="79071" marT="39535" marB="39535" anchor="ctr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Can evaluate complex conditions.</a:t>
                      </a:r>
                    </a:p>
                  </a:txBody>
                  <a:tcPr marL="79071" marR="79071" marT="39535" marB="39535" anchor="ctr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Only evaluates equality of a single value.</a:t>
                      </a:r>
                    </a:p>
                  </a:txBody>
                  <a:tcPr marL="79071" marR="79071" marT="39535" marB="3953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9">
                <a:tc>
                  <a:txBody>
                    <a:bodyPr/>
                    <a:lstStyle/>
                    <a:p>
                      <a:r>
                        <a:rPr lang="en-US" sz="1500" b="1"/>
                        <a:t>Data Types</a:t>
                      </a:r>
                    </a:p>
                  </a:txBody>
                  <a:tcPr marL="79071" marR="79071" marT="39535" marB="39535" anchor="ctr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Works with all data types (int, float, string, etc.).</a:t>
                      </a:r>
                    </a:p>
                  </a:txBody>
                  <a:tcPr marL="79071" marR="79071" marT="39535" marB="39535" anchor="ctr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Works with int, char, or enum types.</a:t>
                      </a:r>
                    </a:p>
                  </a:txBody>
                  <a:tcPr marL="79071" marR="79071" marT="39535" marB="3953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424">
                <a:tc>
                  <a:txBody>
                    <a:bodyPr/>
                    <a:lstStyle/>
                    <a:p>
                      <a:r>
                        <a:rPr lang="en-US" sz="1500" b="1"/>
                        <a:t>Efficiency</a:t>
                      </a:r>
                    </a:p>
                  </a:txBody>
                  <a:tcPr marL="79071" marR="79071" marT="39535" marB="39535" anchor="ctr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Less efficient with many conditions.</a:t>
                      </a:r>
                    </a:p>
                  </a:txBody>
                  <a:tcPr marL="79071" marR="79071" marT="39535" marB="39535" anchor="ctr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More efficient for checking multiple values of the same variable.</a:t>
                      </a:r>
                    </a:p>
                  </a:txBody>
                  <a:tcPr marL="79071" marR="79071" marT="39535" marB="3953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9">
                <a:tc>
                  <a:txBody>
                    <a:bodyPr/>
                    <a:lstStyle/>
                    <a:p>
                      <a:r>
                        <a:rPr lang="en-US" sz="1500" b="1"/>
                        <a:t>Range Checking</a:t>
                      </a:r>
                    </a:p>
                  </a:txBody>
                  <a:tcPr marL="79071" marR="79071" marT="39535" marB="39535" anchor="ctr"/>
                </a:tc>
                <a:tc>
                  <a:txBody>
                    <a:bodyPr/>
                    <a:lstStyle/>
                    <a:p>
                      <a:r>
                        <a:rPr lang="nb-NO" sz="1500"/>
                        <a:t>Can handle ranges (x &gt; 10, x &lt; 5, etc.).</a:t>
                      </a:r>
                    </a:p>
                  </a:txBody>
                  <a:tcPr marL="79071" marR="79071" marT="39535" marB="39535" anchor="ctr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Cannot check ranges directly (only equality).</a:t>
                      </a:r>
                    </a:p>
                  </a:txBody>
                  <a:tcPr marL="79071" marR="79071" marT="39535" marB="3953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9">
                <a:tc>
                  <a:txBody>
                    <a:bodyPr/>
                    <a:lstStyle/>
                    <a:p>
                      <a:r>
                        <a:rPr lang="en-US" sz="1500" b="1"/>
                        <a:t>Fall-through</a:t>
                      </a:r>
                    </a:p>
                  </a:txBody>
                  <a:tcPr marL="79071" marR="79071" marT="39535" marB="39535" anchor="ctr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Does not allow fall-through between conditions.</a:t>
                      </a:r>
                    </a:p>
                  </a:txBody>
                  <a:tcPr marL="79071" marR="79071" marT="39535" marB="39535" anchor="ctr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Allows fall-through between cases unless break is used.</a:t>
                      </a:r>
                    </a:p>
                  </a:txBody>
                  <a:tcPr marL="79071" marR="79071" marT="39535" marB="3953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7424">
                <a:tc>
                  <a:txBody>
                    <a:bodyPr/>
                    <a:lstStyle/>
                    <a:p>
                      <a:r>
                        <a:rPr lang="en-US" sz="1500" b="1" dirty="0"/>
                        <a:t>Usage</a:t>
                      </a:r>
                    </a:p>
                  </a:txBody>
                  <a:tcPr marL="79071" marR="79071" marT="39535" marB="39535" anchor="ctr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Used for complex conditions or when multiple different variables are involved.</a:t>
                      </a:r>
                    </a:p>
                  </a:txBody>
                  <a:tcPr marL="79071" marR="79071" marT="39535" marB="39535" anchor="ctr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Used when comparing a single variable against multiple constant values.</a:t>
                      </a:r>
                    </a:p>
                  </a:txBody>
                  <a:tcPr marL="79071" marR="79071" marT="39535" marB="3953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77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try, catch, and throw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0376" y="2429111"/>
            <a:ext cx="1060867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In C++, try, catch, and throw are used to handle exceptions (runtime errors) in a safe and controlled way.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This mechanism is known as exception handling.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throw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: Used to signal (raise) an exception.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try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: Block of code where exceptions might occur.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catch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: Block of code that handles the exception.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4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try, catch, and throw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67" y="1935380"/>
            <a:ext cx="5706698" cy="4205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686" y="5419416"/>
            <a:ext cx="4393180" cy="5236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69378" y="4884711"/>
            <a:ext cx="10919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17413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964" y="1010653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cs typeface="Times New Roman" panose="02020603050405020304" pitchFamily="18" charset="0"/>
              </a:rPr>
              <a:t>Loops</a:t>
            </a:r>
          </a:p>
        </p:txBody>
      </p:sp>
    </p:spTree>
    <p:extLst>
      <p:ext uri="{BB962C8B-B14F-4D97-AF65-F5344CB8AC3E}">
        <p14:creationId xmlns:p14="http://schemas.microsoft.com/office/powerpoint/2010/main" val="32896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Loops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72129" y="2456609"/>
            <a:ext cx="584417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In C++, for, while, and do-while are control flow statements used to create loops.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They allow you to execute a block of code multiple times based on certain conditions.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9698" name="Picture 2" descr="C - Loops - GeeksforGee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21" y="1913430"/>
            <a:ext cx="3887277" cy="419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18872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7510" y="639097"/>
            <a:ext cx="6096984" cy="3686015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cs typeface="Times New Roman" panose="02020603050405020304" pitchFamily="18" charset="0"/>
              </a:rPr>
              <a:t>Basic Concepts Of Objects Oriented Programming </a:t>
            </a:r>
            <a:br>
              <a:rPr lang="en-GB" sz="6000" dirty="0">
                <a:solidFill>
                  <a:srgbClr val="002060"/>
                </a:solidFill>
              </a:rPr>
            </a:br>
            <a:r>
              <a:rPr lang="en-GB" sz="6000" dirty="0">
                <a:solidFill>
                  <a:srgbClr val="C00000"/>
                </a:solidFill>
              </a:rPr>
              <a:t>week-1</a:t>
            </a:r>
            <a:endParaRPr lang="en-GB" sz="6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 descr="A colorful pie chart with a black background&#10;&#10;AI-generated content may be incorrect.">
            <a:extLst>
              <a:ext uri="{FF2B5EF4-FFF2-40B4-BE49-F238E27FC236}">
                <a16:creationId xmlns:a16="http://schemas.microsoft.com/office/drawing/2014/main" id="{0B381EB0-A8A0-EA33-EACE-6A3D06ACFB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97" t="12222" r="17530"/>
          <a:stretch>
            <a:fillRect/>
          </a:stretch>
        </p:blipFill>
        <p:spPr>
          <a:xfrm>
            <a:off x="96921" y="1063101"/>
            <a:ext cx="5117053" cy="452845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10894" y="4343400"/>
            <a:ext cx="5495204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77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for Loop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5575" y="1952537"/>
            <a:ext cx="552653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The for loop is typically used when the number of iterations is known beforehand.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It consists of three parts: initialization, condition, and increment/decrement.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318" y="1952537"/>
            <a:ext cx="5803453" cy="2321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381" y="4273617"/>
            <a:ext cx="1419436" cy="1895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4797907"/>
            <a:ext cx="51149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0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while Loop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5575" y="1952537"/>
            <a:ext cx="552653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The while loop is used when the number of iterations is not known beforehand and depends on a condition.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loop continues as long as the condition is true.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559" y="4577057"/>
            <a:ext cx="1232035" cy="1645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58" y="4630193"/>
            <a:ext cx="4678545" cy="1539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114" y="1852523"/>
            <a:ext cx="5745480" cy="268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do-while Loop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883858"/>
            <a:ext cx="570778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The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do-while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loop is similar to the while loop, but it guarantees that the code block will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execute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at least once, since the condition is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checked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after the code block is executed.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56" y="4627806"/>
            <a:ext cx="4473036" cy="1524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318" y="1930711"/>
            <a:ext cx="5709332" cy="2913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519" y="4495222"/>
            <a:ext cx="1232035" cy="164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Key Differences Between Loops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123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69973" y="2440304"/>
          <a:ext cx="10220460" cy="33541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55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787">
                <a:tc>
                  <a:txBody>
                    <a:bodyPr/>
                    <a:lstStyle/>
                    <a:p>
                      <a:r>
                        <a:rPr lang="en-US" sz="1800" b="1" dirty="0"/>
                        <a:t>Aspect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for Loop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while Loop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do-while Loop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969">
                <a:tc>
                  <a:txBody>
                    <a:bodyPr/>
                    <a:lstStyle/>
                    <a:p>
                      <a:r>
                        <a:rPr lang="en-US" sz="1800"/>
                        <a:t>Usage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When the number of iterations is known.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When the number of iterations is not known.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When at least one iteration is required.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378">
                <a:tc>
                  <a:txBody>
                    <a:bodyPr/>
                    <a:lstStyle/>
                    <a:p>
                      <a:r>
                        <a:rPr lang="en-US" sz="1800"/>
                        <a:t>Condition Check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At the beginning of each iteration.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At the beginning of each iteration.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At the end of each iteration.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69">
                <a:tc>
                  <a:txBody>
                    <a:bodyPr/>
                    <a:lstStyle/>
                    <a:p>
                      <a:r>
                        <a:rPr lang="en-US" sz="1800"/>
                        <a:t>Execution Guarantee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May not execute if the condition is false.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May not execute if the condition is false.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Will execute at least once, regardless of condition.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1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002060"/>
                </a:solidFill>
              </a:rPr>
              <a:t>When to Use Each Loop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124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7961" y="2254627"/>
            <a:ext cx="10181959" cy="308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for Loop: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Best used when you know the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exact number of iterations beforehand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(e.g., iterating through arrays).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while Loop: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Suitable for situations where you want to repeat a block of code an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indefinite number of times based on a condition.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do-while Loop: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Ideal when you want to ensure the code block runs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at least once before checking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the condition.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4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4C7ED-D05F-8FDF-365E-6785E231B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86C7-F978-964E-AE22-540C38CCA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>
                <a:cs typeface="Times New Roman" panose="02020603050405020304" pitchFamily="18" charset="0"/>
              </a:rPr>
              <a:t>Common C++ Libraries</a:t>
            </a:r>
            <a:br>
              <a:rPr lang="en-GB" sz="8000" dirty="0">
                <a:cs typeface="Times New Roman" panose="02020603050405020304" pitchFamily="18" charset="0"/>
              </a:rPr>
            </a:br>
            <a:r>
              <a:rPr lang="en-GB" sz="8000" dirty="0">
                <a:solidFill>
                  <a:srgbClr val="C00000"/>
                </a:solidFill>
                <a:cs typeface="Times New Roman" panose="02020603050405020304" pitchFamily="18" charset="0"/>
              </a:rPr>
              <a:t>week-7</a:t>
            </a:r>
            <a:endParaRPr lang="en-GB" sz="8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80B96-54B2-F62F-6362-4961F5DFD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D191-9B28-374E-A942-C8FB7ED87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cs typeface="Times New Roman" panose="02020603050405020304" pitchFamily="18" charset="0"/>
              </a:rPr>
              <a:t>	File handling </a:t>
            </a:r>
            <a:r>
              <a:rPr lang="en-GB" sz="8000" dirty="0">
                <a:solidFill>
                  <a:srgbClr val="C00000"/>
                </a:solidFill>
                <a:cs typeface="Times New Roman" panose="02020603050405020304" pitchFamily="18" charset="0"/>
              </a:rPr>
              <a:t>&lt;</a:t>
            </a:r>
            <a:r>
              <a:rPr lang="en-GB" sz="8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fstream</a:t>
            </a:r>
            <a:r>
              <a:rPr lang="en-GB" sz="8000" dirty="0">
                <a:solidFill>
                  <a:srgbClr val="C00000"/>
                </a:solidFill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8211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97671-E8DC-E678-BBFB-05B99556C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8B71-D19E-0AFB-9AEF-D0723047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cs typeface="Times New Roman" panose="02020603050405020304" pitchFamily="18" charset="0"/>
              </a:rPr>
              <a:t>Introduction to File Handling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385C3-50ED-B131-AEE8-92EEB71A3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127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182EF0-0285-7665-AD0D-37DE5042E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5FB75521-9B15-C6ED-A836-358935A36D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3BD72-9DF9-86A0-668D-1ED1FD555432}"/>
              </a:ext>
            </a:extLst>
          </p:cNvPr>
          <p:cNvSpPr/>
          <p:nvPr/>
        </p:nvSpPr>
        <p:spPr>
          <a:xfrm>
            <a:off x="851056" y="2007072"/>
            <a:ext cx="103546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 What is file handling? → </a:t>
            </a:r>
            <a:r>
              <a:rPr lang="en-GB" sz="2400" dirty="0">
                <a:solidFill>
                  <a:srgbClr val="0070C0"/>
                </a:solidFill>
              </a:rPr>
              <a:t>Readin</a:t>
            </a:r>
            <a:r>
              <a:rPr lang="en-GB" sz="2400" dirty="0"/>
              <a:t>g from and writing to files.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Why use it? → Store </a:t>
            </a:r>
            <a:r>
              <a:rPr lang="en-GB" sz="2400" dirty="0">
                <a:solidFill>
                  <a:srgbClr val="0070C0"/>
                </a:solidFill>
              </a:rPr>
              <a:t>data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permanently</a:t>
            </a:r>
            <a:r>
              <a:rPr lang="en-GB" sz="2400" dirty="0"/>
              <a:t>, share data between programs.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Header file needed → </a:t>
            </a:r>
            <a:r>
              <a:rPr lang="en-GB" sz="2400" dirty="0">
                <a:solidFill>
                  <a:srgbClr val="0070C0"/>
                </a:solidFill>
              </a:rPr>
              <a:t>#include &lt;</a:t>
            </a:r>
            <a:r>
              <a:rPr lang="en-GB" sz="2400" dirty="0" err="1">
                <a:solidFill>
                  <a:srgbClr val="0070C0"/>
                </a:solidFill>
              </a:rPr>
              <a:t>fstream</a:t>
            </a:r>
            <a:r>
              <a:rPr lang="en-GB" sz="2400" dirty="0">
                <a:solidFill>
                  <a:srgbClr val="0070C0"/>
                </a:solidFill>
              </a:rPr>
              <a:t>&gt;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File handling classes from </a:t>
            </a:r>
            <a:r>
              <a:rPr lang="en-GB" sz="2400" dirty="0">
                <a:solidFill>
                  <a:srgbClr val="0070C0"/>
                </a:solidFill>
              </a:rPr>
              <a:t>&lt;</a:t>
            </a:r>
            <a:r>
              <a:rPr lang="en-GB" sz="2400" dirty="0" err="1">
                <a:solidFill>
                  <a:srgbClr val="0070C0"/>
                </a:solidFill>
              </a:rPr>
              <a:t>fstream</a:t>
            </a:r>
            <a:r>
              <a:rPr lang="en-GB" sz="2400" dirty="0">
                <a:solidFill>
                  <a:srgbClr val="0070C0"/>
                </a:solidFill>
              </a:rPr>
              <a:t>&gt;: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449821-AE65-59FE-3080-876051DEE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29915"/>
              </p:ext>
            </p:extLst>
          </p:nvPr>
        </p:nvGraphicFramePr>
        <p:xfrm>
          <a:off x="1783938" y="3947067"/>
          <a:ext cx="8488888" cy="1828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44444">
                  <a:extLst>
                    <a:ext uri="{9D8B030D-6E8A-4147-A177-3AD203B41FA5}">
                      <a16:colId xmlns:a16="http://schemas.microsoft.com/office/drawing/2014/main" val="2379917511"/>
                    </a:ext>
                  </a:extLst>
                </a:gridCol>
                <a:gridCol w="4244444">
                  <a:extLst>
                    <a:ext uri="{9D8B030D-6E8A-4147-A177-3AD203B41FA5}">
                      <a16:colId xmlns:a16="http://schemas.microsoft.com/office/drawing/2014/main" val="1400197737"/>
                    </a:ext>
                  </a:extLst>
                </a:gridCol>
              </a:tblGrid>
              <a:tr h="3984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/>
                        <a:t>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dirty="0"/>
                        <a:t>Purpose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4191635"/>
                  </a:ext>
                </a:extLst>
              </a:tr>
              <a:tr h="3984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rgbClr val="C00000"/>
                          </a:solidFill>
                        </a:rPr>
                        <a:t>ifstream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rgbClr val="0070C0"/>
                          </a:solidFill>
                        </a:rPr>
                        <a:t>Read from files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898694"/>
                  </a:ext>
                </a:extLst>
              </a:tr>
              <a:tr h="3984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rgbClr val="C00000"/>
                          </a:solidFill>
                        </a:rPr>
                        <a:t>ofstream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rgbClr val="0070C0"/>
                          </a:solidFill>
                        </a:rPr>
                        <a:t>Write to files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997000"/>
                  </a:ext>
                </a:extLst>
              </a:tr>
              <a:tr h="3984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</a:rPr>
                        <a:t>fstream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Read and write files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337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C4C31-D211-5CDF-E8A3-D766A174E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F27DE-4703-A58F-AA60-E0E1B836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cs typeface="Times New Roman" panose="02020603050405020304" pitchFamily="18" charset="0"/>
              </a:rPr>
              <a:t>Opening and Closing Files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5C565-E1F7-4D47-7237-93DD0E45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53" y="1935190"/>
            <a:ext cx="10580835" cy="497718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Create a file and write text into it, then close it.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94F69-B0A6-4E6B-18C9-969B101F3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128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CB0A06-183C-9026-7819-230347DE1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085291C9-E7D5-AA6C-FD07-3EB8709D81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A012B0-8E0A-43B5-E9AC-A59D1516E228}"/>
              </a:ext>
            </a:extLst>
          </p:cNvPr>
          <p:cNvSpPr/>
          <p:nvPr/>
        </p:nvSpPr>
        <p:spPr>
          <a:xfrm>
            <a:off x="214142" y="2543352"/>
            <a:ext cx="581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This program creates a file </a:t>
            </a:r>
            <a:r>
              <a:rPr lang="en-GB" sz="2400" dirty="0">
                <a:solidFill>
                  <a:srgbClr val="0070C0"/>
                </a:solidFill>
              </a:rPr>
              <a:t>named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example</a:t>
            </a:r>
            <a:r>
              <a:rPr lang="en-GB" sz="2400" dirty="0"/>
              <a:t>.txt and writes a single line of text to it.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The </a:t>
            </a:r>
            <a:r>
              <a:rPr lang="en-GB" sz="2400" dirty="0" err="1">
                <a:solidFill>
                  <a:srgbClr val="0070C0"/>
                </a:solidFill>
              </a:rPr>
              <a:t>ofstream</a:t>
            </a:r>
            <a:r>
              <a:rPr lang="en-GB" sz="2400" dirty="0"/>
              <a:t> class is used for writing data to a file, and the file is automatically created if it does not exist.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After writing, </a:t>
            </a:r>
            <a:r>
              <a:rPr lang="en-GB" sz="2400" dirty="0">
                <a:solidFill>
                  <a:srgbClr val="0070C0"/>
                </a:solidFill>
              </a:rPr>
              <a:t>close</a:t>
            </a:r>
            <a:r>
              <a:rPr lang="en-GB" sz="2400" dirty="0"/>
              <a:t>() is called to free system resources and ensure the data is saved correctly.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DE57E6-3B5E-B4A7-7311-9A9053D42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658" y="2543351"/>
            <a:ext cx="5486400" cy="31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C3083-30BB-06AA-1F23-10141E981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17242-6010-D0F6-C5BD-8ABABB6B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cs typeface="Times New Roman" panose="02020603050405020304" pitchFamily="18" charset="0"/>
              </a:rPr>
              <a:t>Writing to a File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BA506-9DA4-2789-62C9-06C3DBE88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53" y="1935190"/>
            <a:ext cx="10580835" cy="497718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Writes name and age into a text file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2FA52-6C50-C99F-88F7-B660C108B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129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237B75-2F3C-0362-B9F6-FD76D2967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1532EB18-8405-3F04-2087-726A59D92F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139312-446D-7A81-F32C-8918F37665AF}"/>
              </a:ext>
            </a:extLst>
          </p:cNvPr>
          <p:cNvSpPr/>
          <p:nvPr/>
        </p:nvSpPr>
        <p:spPr>
          <a:xfrm>
            <a:off x="214142" y="2543352"/>
            <a:ext cx="61104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This program demonstrates how to </a:t>
            </a:r>
            <a:r>
              <a:rPr lang="en-GB" sz="2800" b="1" dirty="0">
                <a:solidFill>
                  <a:srgbClr val="0070C0"/>
                </a:solidFill>
              </a:rPr>
              <a:t>write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0070C0"/>
                </a:solidFill>
              </a:rPr>
              <a:t>multiple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0070C0"/>
                </a:solidFill>
              </a:rPr>
              <a:t>lines</a:t>
            </a:r>
            <a:r>
              <a:rPr lang="en-GB" sz="2800" dirty="0"/>
              <a:t> of data to a text file.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It checks if the file opened successfully before </a:t>
            </a:r>
            <a:r>
              <a:rPr lang="en-GB" sz="2800" b="1" dirty="0">
                <a:solidFill>
                  <a:srgbClr val="0070C0"/>
                </a:solidFill>
              </a:rPr>
              <a:t>writing</a:t>
            </a:r>
            <a:r>
              <a:rPr lang="en-GB" sz="2800" dirty="0"/>
              <a:t>, to prevent errors like missing permissions or invalid paths.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Finally, </a:t>
            </a:r>
            <a:r>
              <a:rPr lang="en-GB" sz="2800" b="1" dirty="0">
                <a:solidFill>
                  <a:srgbClr val="0070C0"/>
                </a:solidFill>
              </a:rPr>
              <a:t>close</a:t>
            </a:r>
            <a:r>
              <a:rPr lang="en-GB" sz="2800" dirty="0"/>
              <a:t>() ensures that all the </a:t>
            </a:r>
            <a:r>
              <a:rPr lang="en-GB" sz="2800" dirty="0">
                <a:solidFill>
                  <a:srgbClr val="0070C0"/>
                </a:solidFill>
              </a:rPr>
              <a:t>written</a:t>
            </a:r>
            <a:r>
              <a:rPr lang="en-GB" sz="2800" dirty="0"/>
              <a:t> content is saved to disk.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82CE88-CDC5-1E7B-8583-07A6170CC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039" y="1815192"/>
            <a:ext cx="5152026" cy="393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48" y="1584946"/>
            <a:ext cx="9970329" cy="44049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3200" dirty="0"/>
              <a:t>Programmers write instructions in various programming </a:t>
            </a:r>
            <a:r>
              <a:rPr lang="en-GB" sz="3200" dirty="0">
                <a:solidFill>
                  <a:srgbClr val="0070C0"/>
                </a:solidFill>
              </a:rPr>
              <a:t>languages</a:t>
            </a:r>
            <a:r>
              <a:rPr lang="en-GB" sz="3200" dirty="0"/>
              <a:t> to perform their computation </a:t>
            </a:r>
            <a:r>
              <a:rPr lang="en-GB" sz="3200" dirty="0">
                <a:solidFill>
                  <a:srgbClr val="0070C0"/>
                </a:solidFill>
              </a:rPr>
              <a:t>tasks</a:t>
            </a:r>
            <a:r>
              <a:rPr lang="en-GB" sz="3200" dirty="0"/>
              <a:t> such as: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70C0"/>
                </a:solidFill>
              </a:rPr>
              <a:t>Machine</a:t>
            </a:r>
            <a:r>
              <a:rPr lang="en-GB" sz="3200" dirty="0"/>
              <a:t> level Language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70C0"/>
                </a:solidFill>
              </a:rPr>
              <a:t>Assembly</a:t>
            </a:r>
            <a:r>
              <a:rPr lang="en-GB" sz="3200" dirty="0"/>
              <a:t> level Language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70C0"/>
                </a:solidFill>
              </a:rPr>
              <a:t>High</a:t>
            </a:r>
            <a:r>
              <a:rPr lang="en-GB" sz="3200" dirty="0"/>
              <a:t> level Language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vels of Programming Languages. Know the menu before you order the… | by  Mohit Chawla | The Bit Theories">
            <a:extLst>
              <a:ext uri="{FF2B5EF4-FFF2-40B4-BE49-F238E27FC236}">
                <a16:creationId xmlns:a16="http://schemas.microsoft.com/office/drawing/2014/main" id="{EEF67223-FA51-4C3A-F632-116675ED1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2624732"/>
            <a:ext cx="4278312" cy="336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29B47-7DCA-E0C2-8879-DC90DA483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B994-5BB7-51B6-E04D-A40DBBBC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cs typeface="Times New Roman" panose="02020603050405020304" pitchFamily="18" charset="0"/>
              </a:rPr>
              <a:t> Reading from a File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378A7-10ED-F4DC-1FBA-1A9BC0C8D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53" y="1935190"/>
            <a:ext cx="10580835" cy="497718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 Reads the file line by line and displays it.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09944-1F54-54F2-5F16-85C78E0F5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130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31D909-7ED9-EA17-48ED-8C975DFC6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D7E9CD2A-4EF5-25C4-64B7-F31AD5B491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906572-D5ED-467E-20AB-0351A7D0434C}"/>
              </a:ext>
            </a:extLst>
          </p:cNvPr>
          <p:cNvSpPr/>
          <p:nvPr/>
        </p:nvSpPr>
        <p:spPr>
          <a:xfrm>
            <a:off x="214142" y="2543352"/>
            <a:ext cx="61104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This example reads a file line by line using </a:t>
            </a:r>
            <a:r>
              <a:rPr lang="en-GB" sz="2800" dirty="0" err="1">
                <a:solidFill>
                  <a:srgbClr val="C00000"/>
                </a:solidFill>
              </a:rPr>
              <a:t>getline</a:t>
            </a:r>
            <a:r>
              <a:rPr lang="en-GB" sz="2800" dirty="0"/>
              <a:t>().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The </a:t>
            </a:r>
            <a:r>
              <a:rPr lang="en-GB" sz="2800" dirty="0" err="1">
                <a:solidFill>
                  <a:srgbClr val="0070C0"/>
                </a:solidFill>
              </a:rPr>
              <a:t>ifstream</a:t>
            </a:r>
            <a:r>
              <a:rPr lang="en-GB" sz="2800" dirty="0"/>
              <a:t> class opens the file in read mode and stores each line into a string variable.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It continues reading until the </a:t>
            </a:r>
            <a:r>
              <a:rPr lang="en-GB" sz="2800" dirty="0">
                <a:solidFill>
                  <a:srgbClr val="C00000"/>
                </a:solidFill>
              </a:rPr>
              <a:t>end</a:t>
            </a:r>
            <a:r>
              <a:rPr lang="en-GB" sz="2800" dirty="0"/>
              <a:t> of the file is reached, then </a:t>
            </a:r>
            <a:r>
              <a:rPr lang="en-GB" sz="2800" dirty="0">
                <a:solidFill>
                  <a:srgbClr val="0070C0"/>
                </a:solidFill>
              </a:rPr>
              <a:t>closes</a:t>
            </a:r>
            <a:r>
              <a:rPr lang="en-GB" sz="2800" dirty="0"/>
              <a:t> it.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0D2A75-47B3-2EC1-C82D-46DF927EF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432" y="2543352"/>
            <a:ext cx="4942626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12EAC-98B4-12DF-5BCE-ACE6D7FE4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6AD07-C5B0-2AF7-690A-C71CECC6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cs typeface="Times New Roman" panose="02020603050405020304" pitchFamily="18" charset="0"/>
              </a:rPr>
              <a:t>  File Modes in C++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24BA3-DECD-E8D2-9FBD-C6C3E50A9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131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DAF142-39A8-4511-AF2E-9AF3B9D16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8342066A-CE8F-3462-9759-C59A999F6B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C12BAE-4D41-97E2-2075-07EDE8B4CF66}"/>
              </a:ext>
            </a:extLst>
          </p:cNvPr>
          <p:cNvSpPr/>
          <p:nvPr/>
        </p:nvSpPr>
        <p:spPr>
          <a:xfrm>
            <a:off x="1004535" y="1857355"/>
            <a:ext cx="7596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rgbClr val="0070C0"/>
                </a:solidFill>
              </a:rPr>
              <a:t>ios</a:t>
            </a:r>
            <a:r>
              <a:rPr lang="en-GB" sz="2800" dirty="0">
                <a:solidFill>
                  <a:srgbClr val="0070C0"/>
                </a:solidFill>
              </a:rPr>
              <a:t>::in </a:t>
            </a:r>
            <a:r>
              <a:rPr lang="en-GB" sz="2800" dirty="0"/>
              <a:t>→ Read mode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rgbClr val="0070C0"/>
                </a:solidFill>
              </a:rPr>
              <a:t>ios</a:t>
            </a:r>
            <a:r>
              <a:rPr lang="en-GB" sz="2800" dirty="0">
                <a:solidFill>
                  <a:srgbClr val="0070C0"/>
                </a:solidFill>
              </a:rPr>
              <a:t>::out </a:t>
            </a:r>
            <a:r>
              <a:rPr lang="en-GB" sz="2800" dirty="0"/>
              <a:t>→ Write mode (overwrites)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rgbClr val="0070C0"/>
                </a:solidFill>
              </a:rPr>
              <a:t>ios</a:t>
            </a:r>
            <a:r>
              <a:rPr lang="en-GB" sz="2800" dirty="0">
                <a:solidFill>
                  <a:srgbClr val="0070C0"/>
                </a:solidFill>
              </a:rPr>
              <a:t>::app </a:t>
            </a:r>
            <a:r>
              <a:rPr lang="en-GB" sz="2800" dirty="0"/>
              <a:t>→ Append mode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rgbClr val="0070C0"/>
                </a:solidFill>
              </a:rPr>
              <a:t>ios</a:t>
            </a:r>
            <a:r>
              <a:rPr lang="en-GB" sz="2800" dirty="0">
                <a:solidFill>
                  <a:srgbClr val="0070C0"/>
                </a:solidFill>
              </a:rPr>
              <a:t>::ate </a:t>
            </a:r>
            <a:r>
              <a:rPr lang="en-GB" sz="2800" dirty="0"/>
              <a:t>→ Move to end when opened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rgbClr val="0070C0"/>
                </a:solidFill>
              </a:rPr>
              <a:t>ios</a:t>
            </a:r>
            <a:r>
              <a:rPr lang="en-GB" sz="2800" dirty="0">
                <a:solidFill>
                  <a:srgbClr val="0070C0"/>
                </a:solidFill>
              </a:rPr>
              <a:t>::binary </a:t>
            </a:r>
            <a:r>
              <a:rPr lang="en-GB" sz="2800" dirty="0"/>
              <a:t>→ Binary mode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rgbClr val="0070C0"/>
                </a:solidFill>
              </a:rPr>
              <a:t>ios</a:t>
            </a:r>
            <a:r>
              <a:rPr lang="en-GB" sz="2800" dirty="0">
                <a:solidFill>
                  <a:srgbClr val="0070C0"/>
                </a:solidFill>
              </a:rPr>
              <a:t>::</a:t>
            </a:r>
            <a:r>
              <a:rPr lang="en-GB" sz="2800" dirty="0" err="1">
                <a:solidFill>
                  <a:srgbClr val="0070C0"/>
                </a:solidFill>
              </a:rPr>
              <a:t>trunc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/>
              <a:t>→ Remove existing contents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D5A9AC-6FD9-70CE-6B6C-08BF3DFC6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427" y="4783264"/>
            <a:ext cx="5686074" cy="124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CE00F-9D8D-1AD4-EB82-15BBCB315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2BBB4-12E5-7CD9-4490-4AC04EE5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cs typeface="Times New Roman" panose="02020603050405020304" pitchFamily="18" charset="0"/>
              </a:rPr>
              <a:t> Append Mode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7816-49FF-1C42-0733-676006DFE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53" y="1935190"/>
            <a:ext cx="10580835" cy="497718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 Adds new data to the end of the file without overwriting it.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A37D0-DAE3-EBFE-37B1-E617B8DA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132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047D37-D3A6-8D07-C1BA-8F5E7C4DD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8CC8DE22-5EE2-A9D2-E9A6-2618F19CE5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3DD725-B1B7-5F68-3296-A9524991EFB8}"/>
              </a:ext>
            </a:extLst>
          </p:cNvPr>
          <p:cNvSpPr/>
          <p:nvPr/>
        </p:nvSpPr>
        <p:spPr>
          <a:xfrm>
            <a:off x="214142" y="2543352"/>
            <a:ext cx="55552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/>
              <a:t>Here, the file is opened in append mode using </a:t>
            </a:r>
            <a:r>
              <a:rPr lang="en-GB" sz="2800" dirty="0" err="1">
                <a:solidFill>
                  <a:srgbClr val="C00000"/>
                </a:solidFill>
              </a:rPr>
              <a:t>ios</a:t>
            </a:r>
            <a:r>
              <a:rPr lang="en-GB" sz="2800" dirty="0">
                <a:solidFill>
                  <a:srgbClr val="C00000"/>
                </a:solidFill>
              </a:rPr>
              <a:t>::app</a:t>
            </a:r>
            <a:r>
              <a:rPr lang="en-GB" sz="28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/>
              <a:t>Append mode adds new data to the </a:t>
            </a:r>
            <a:r>
              <a:rPr lang="en-GB" sz="2800" dirty="0">
                <a:solidFill>
                  <a:srgbClr val="C00000"/>
                </a:solidFill>
              </a:rPr>
              <a:t>end</a:t>
            </a:r>
            <a:r>
              <a:rPr lang="en-GB" sz="2800" dirty="0"/>
              <a:t> of the file instead of </a:t>
            </a:r>
            <a:r>
              <a:rPr lang="en-GB" sz="2800" dirty="0">
                <a:solidFill>
                  <a:srgbClr val="0070C0"/>
                </a:solidFill>
              </a:rPr>
              <a:t>overwriting</a:t>
            </a:r>
            <a:r>
              <a:rPr lang="en-GB" sz="2800" dirty="0"/>
              <a:t> existing content.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/>
              <a:t>This is useful for </a:t>
            </a:r>
            <a:r>
              <a:rPr lang="en-GB" sz="2800" dirty="0">
                <a:solidFill>
                  <a:srgbClr val="0070C0"/>
                </a:solidFill>
              </a:rPr>
              <a:t>logs</a:t>
            </a:r>
            <a:r>
              <a:rPr lang="en-GB" sz="2800" dirty="0"/>
              <a:t>, where you want to keep </a:t>
            </a:r>
            <a:r>
              <a:rPr lang="en-GB" sz="2800" dirty="0">
                <a:solidFill>
                  <a:srgbClr val="0070C0"/>
                </a:solidFill>
              </a:rPr>
              <a:t>past</a:t>
            </a:r>
            <a:r>
              <a:rPr lang="en-GB" sz="2800" dirty="0"/>
              <a:t> records intact.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48534B-D93C-7493-BC1D-08510AF6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858621"/>
            <a:ext cx="5805721" cy="26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895BB-23C2-4449-9EF7-977027CEB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5161F-2C34-4876-16CD-AB269EE1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cs typeface="Times New Roman" panose="02020603050405020304" pitchFamily="18" charset="0"/>
              </a:rPr>
              <a:t> Copy File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8D2F0-9FFA-B22F-B8F1-B5BB43F39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53" y="1935190"/>
            <a:ext cx="10580835" cy="497718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This program copies the contents of one file to another.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73484-38CD-640B-9630-836C3F5B4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133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86A337-0AB2-D5C5-1C3F-D08D72ADE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91003C8D-392B-371B-FDD0-70BF964CA0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E8073D-BD15-C6EB-173C-4C7734942160}"/>
              </a:ext>
            </a:extLst>
          </p:cNvPr>
          <p:cNvSpPr/>
          <p:nvPr/>
        </p:nvSpPr>
        <p:spPr>
          <a:xfrm>
            <a:off x="214142" y="2682799"/>
            <a:ext cx="55552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/>
              <a:t>The </a:t>
            </a:r>
            <a:r>
              <a:rPr lang="en-GB" sz="2800" dirty="0" err="1">
                <a:solidFill>
                  <a:srgbClr val="0070C0"/>
                </a:solidFill>
              </a:rPr>
              <a:t>rdbuf</a:t>
            </a:r>
            <a:r>
              <a:rPr lang="en-GB" sz="2800" dirty="0"/>
              <a:t>() method transfers all bytes from the source file stream to the </a:t>
            </a:r>
            <a:r>
              <a:rPr lang="en-GB" sz="2800" dirty="0">
                <a:solidFill>
                  <a:srgbClr val="0070C0"/>
                </a:solidFill>
              </a:rPr>
              <a:t>destination</a:t>
            </a:r>
            <a:r>
              <a:rPr lang="en-GB" sz="28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/>
              <a:t>Using </a:t>
            </a:r>
            <a:r>
              <a:rPr lang="en-GB" sz="2800" dirty="0">
                <a:solidFill>
                  <a:srgbClr val="0070C0"/>
                </a:solidFill>
              </a:rPr>
              <a:t>binary</a:t>
            </a:r>
            <a:r>
              <a:rPr lang="en-GB" sz="2800" dirty="0"/>
              <a:t> mode ensures that all data, including special characters, is copied </a:t>
            </a:r>
            <a:r>
              <a:rPr lang="en-GB" sz="2800" dirty="0">
                <a:solidFill>
                  <a:srgbClr val="0070C0"/>
                </a:solidFill>
              </a:rPr>
              <a:t>exactly</a:t>
            </a:r>
            <a:r>
              <a:rPr lang="en-GB" sz="28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96EC24-1A84-A6F9-45C5-544EC04DE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29" y="2822246"/>
            <a:ext cx="5757029" cy="23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53421-1A3C-D3FC-FA6C-4A56A8770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FFE67-591A-C32A-CCC8-DA6B00707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solidFill>
                  <a:srgbClr val="C00000"/>
                </a:solidFill>
                <a:cs typeface="Times New Roman" panose="02020603050405020304" pitchFamily="18" charset="0"/>
              </a:rPr>
              <a:t>std::map </a:t>
            </a:r>
            <a:r>
              <a:rPr lang="en-GB" sz="8000" dirty="0">
                <a:solidFill>
                  <a:srgbClr val="0070C0"/>
                </a:solidFill>
                <a:cs typeface="Times New Roman" panose="02020603050405020304" pitchFamily="18" charset="0"/>
              </a:rPr>
              <a:t>in C++</a:t>
            </a:r>
          </a:p>
        </p:txBody>
      </p:sp>
    </p:spTree>
    <p:extLst>
      <p:ext uri="{BB962C8B-B14F-4D97-AF65-F5344CB8AC3E}">
        <p14:creationId xmlns:p14="http://schemas.microsoft.com/office/powerpoint/2010/main" val="271416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CE0D6-D227-2131-681E-A4B63984E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BA6E-57DC-46C0-13F1-5DD9A06D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cs typeface="Times New Roman" panose="02020603050405020304" pitchFamily="18" charset="0"/>
              </a:rPr>
              <a:t>Introduction to </a:t>
            </a:r>
            <a:r>
              <a:rPr lang="en-GB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std::map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720F1-B535-E7EB-FD13-FE6C8A16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41" y="1763547"/>
            <a:ext cx="11237629" cy="7250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Definition: </a:t>
            </a:r>
            <a:r>
              <a:rPr lang="en-GB" sz="2800" dirty="0">
                <a:solidFill>
                  <a:srgbClr val="C00000"/>
                </a:solidFill>
              </a:rPr>
              <a:t>std::map </a:t>
            </a:r>
            <a:r>
              <a:rPr lang="en-GB" sz="2800" dirty="0"/>
              <a:t>is an associative container that </a:t>
            </a:r>
            <a:r>
              <a:rPr lang="en-GB" sz="2800" dirty="0">
                <a:solidFill>
                  <a:srgbClr val="C00000"/>
                </a:solidFill>
              </a:rPr>
              <a:t>stores key-value pairs </a:t>
            </a:r>
            <a:r>
              <a:rPr lang="en-GB" sz="2800" dirty="0"/>
              <a:t>in sorted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B609B-C092-4B9C-AEC8-88DF1D9BE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135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D1CB83-2575-2114-2072-A250D8EE8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4DE05-6FE9-891F-8886-517C36C4C76E}"/>
              </a:ext>
            </a:extLst>
          </p:cNvPr>
          <p:cNvSpPr/>
          <p:nvPr/>
        </p:nvSpPr>
        <p:spPr>
          <a:xfrm>
            <a:off x="155575" y="2162541"/>
            <a:ext cx="67350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C00000"/>
                </a:solidFill>
              </a:rPr>
              <a:t>std::map </a:t>
            </a:r>
            <a:r>
              <a:rPr lang="en-GB" sz="2800" dirty="0"/>
              <a:t>is an </a:t>
            </a:r>
            <a:r>
              <a:rPr lang="en-GB" sz="2800" dirty="0">
                <a:solidFill>
                  <a:srgbClr val="0070C0"/>
                </a:solidFill>
              </a:rPr>
              <a:t>associative</a:t>
            </a:r>
            <a:r>
              <a:rPr lang="en-GB" sz="2800" dirty="0"/>
              <a:t> container that stores key-value pairs in sorted order (by key).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Header</a:t>
            </a:r>
            <a:r>
              <a:rPr lang="en-GB" sz="2800" dirty="0">
                <a:solidFill>
                  <a:srgbClr val="C00000"/>
                </a:solidFill>
              </a:rPr>
              <a:t>: #include &lt;map&gt;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rgbClr val="0070C0"/>
                </a:solidFill>
              </a:rPr>
              <a:t>Properties</a:t>
            </a:r>
            <a:r>
              <a:rPr lang="en-GB" sz="2800" dirty="0" err="1"/>
              <a:t>:Keys</a:t>
            </a:r>
            <a:r>
              <a:rPr lang="en-GB" sz="2800" dirty="0"/>
              <a:t> are unique.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Automatic sorting </a:t>
            </a:r>
            <a:r>
              <a:rPr lang="en-GB" sz="2800" dirty="0">
                <a:solidFill>
                  <a:srgbClr val="C00000"/>
                </a:solidFill>
              </a:rPr>
              <a:t>using &lt; operator </a:t>
            </a:r>
            <a:r>
              <a:rPr lang="en-GB" sz="2800" dirty="0"/>
              <a:t>by default.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Search, </a:t>
            </a:r>
            <a:r>
              <a:rPr lang="en-GB" sz="2800" dirty="0">
                <a:solidFill>
                  <a:srgbClr val="0070C0"/>
                </a:solidFill>
              </a:rPr>
              <a:t>insert</a:t>
            </a:r>
            <a:r>
              <a:rPr lang="en-GB" sz="2800" dirty="0"/>
              <a:t>, and delete </a:t>
            </a:r>
            <a:r>
              <a:rPr lang="en-GB" sz="2800" dirty="0">
                <a:solidFill>
                  <a:srgbClr val="0070C0"/>
                </a:solidFill>
              </a:rPr>
              <a:t>operations</a:t>
            </a:r>
            <a:r>
              <a:rPr lang="en-GB" sz="2800" dirty="0"/>
              <a:t> have </a:t>
            </a:r>
            <a:r>
              <a:rPr lang="en-GB" sz="2800" dirty="0">
                <a:solidFill>
                  <a:srgbClr val="C00000"/>
                </a:solidFill>
              </a:rPr>
              <a:t>O(log n) </a:t>
            </a:r>
            <a:r>
              <a:rPr lang="en-GB" sz="2800" dirty="0">
                <a:solidFill>
                  <a:srgbClr val="0070C0"/>
                </a:solidFill>
              </a:rPr>
              <a:t>complexity</a:t>
            </a:r>
            <a:r>
              <a:rPr lang="en-GB" sz="28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9993AA-DFF6-8BF9-D60F-0C46D0361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853" y="2710543"/>
            <a:ext cx="47815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A0C99-5913-ACFC-EDDC-481327E9F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20A1-4284-B8DB-F440-7A0DFD7B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cs typeface="Times New Roman" panose="02020603050405020304" pitchFamily="18" charset="0"/>
              </a:rPr>
              <a:t>Declaring a </a:t>
            </a:r>
            <a:r>
              <a:rPr lang="en-GB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Map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985C5-39E9-4B01-4F27-AAA19383B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41" y="1763547"/>
            <a:ext cx="11368259" cy="533339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Define a map to store keys and values of a specific type.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45EC-5B69-9C68-A3D8-D343CC21E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136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B8257D-C1F5-4D30-CDA7-8C63D2257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60EC676B-D610-2107-A1B7-71DE46D97D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7E4C36-4F94-3961-AC76-686A8AE111CE}"/>
              </a:ext>
            </a:extLst>
          </p:cNvPr>
          <p:cNvSpPr/>
          <p:nvPr/>
        </p:nvSpPr>
        <p:spPr>
          <a:xfrm>
            <a:off x="214141" y="2713062"/>
            <a:ext cx="67350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map stores </a:t>
            </a:r>
            <a:r>
              <a:rPr lang="en-GB" sz="2800" b="1" dirty="0">
                <a:solidFill>
                  <a:srgbClr val="0070C0"/>
                </a:solidFill>
              </a:rPr>
              <a:t>key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–value pairs in sorted order of </a:t>
            </a:r>
            <a:r>
              <a:rPr lang="en-GB" sz="2800" b="1" dirty="0">
                <a:solidFill>
                  <a:srgbClr val="0070C0"/>
                </a:solidFill>
              </a:rPr>
              <a:t>keys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Here, </a:t>
            </a:r>
            <a:r>
              <a:rPr lang="en-GB" sz="2800" dirty="0">
                <a:solidFill>
                  <a:srgbClr val="C00000"/>
                </a:solidFill>
              </a:rPr>
              <a:t>int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is the key </a:t>
            </a:r>
            <a:r>
              <a:rPr lang="en-GB" sz="2800" dirty="0">
                <a:solidFill>
                  <a:srgbClr val="C00000"/>
                </a:solidFill>
              </a:rPr>
              <a:t>type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and </a:t>
            </a:r>
            <a:r>
              <a:rPr lang="en-GB" sz="2800" dirty="0">
                <a:solidFill>
                  <a:srgbClr val="C00000"/>
                </a:solidFill>
              </a:rPr>
              <a:t>string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is the value type.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By default, </a:t>
            </a:r>
            <a:r>
              <a:rPr lang="en-GB" sz="2800" b="1" dirty="0">
                <a:solidFill>
                  <a:srgbClr val="0070C0"/>
                </a:solidFill>
              </a:rPr>
              <a:t>sorting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is ascending, and </a:t>
            </a:r>
            <a:r>
              <a:rPr lang="en-GB" sz="2800" b="1" dirty="0">
                <a:solidFill>
                  <a:srgbClr val="0070C0"/>
                </a:solidFill>
              </a:rPr>
              <a:t>keys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must be </a:t>
            </a:r>
            <a:r>
              <a:rPr lang="en-GB" sz="2800" b="1" dirty="0">
                <a:solidFill>
                  <a:srgbClr val="0070C0"/>
                </a:solidFill>
              </a:rPr>
              <a:t>unique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A7B731-3DFD-91F6-3B96-4FA98D4C1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263" y="2595899"/>
            <a:ext cx="5095969" cy="291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34081-2BD2-F053-EB5C-33F1FF580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590D-FCA1-D463-D1B3-F3399F4C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Inserting</a:t>
            </a:r>
            <a:r>
              <a:rPr lang="en-GB" sz="4800" dirty="0">
                <a:solidFill>
                  <a:schemeClr val="tx1"/>
                </a:solidFill>
                <a:cs typeface="Times New Roman" panose="02020603050405020304" pitchFamily="18" charset="0"/>
              </a:rPr>
              <a:t> Elements in a std::map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F59C4-E556-5847-9979-9C19F1630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41" y="1763546"/>
            <a:ext cx="11368259" cy="1665453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Inserting elements into a </a:t>
            </a:r>
            <a:r>
              <a:rPr lang="en-GB" sz="2400" dirty="0">
                <a:solidFill>
                  <a:srgbClr val="C00000"/>
                </a:solidFill>
              </a:rPr>
              <a:t>std</a:t>
            </a:r>
            <a:r>
              <a:rPr lang="en-GB" sz="2400" dirty="0"/>
              <a:t>::</a:t>
            </a:r>
            <a:r>
              <a:rPr lang="en-GB" sz="2400" dirty="0">
                <a:solidFill>
                  <a:srgbClr val="C00000"/>
                </a:solidFill>
              </a:rPr>
              <a:t>map</a:t>
            </a:r>
            <a:r>
              <a:rPr lang="en-GB" sz="2400" dirty="0"/>
              <a:t> adds a new </a:t>
            </a:r>
            <a:r>
              <a:rPr lang="en-GB" sz="2400" dirty="0">
                <a:solidFill>
                  <a:srgbClr val="C00000"/>
                </a:solidFill>
              </a:rPr>
              <a:t>key-value</a:t>
            </a:r>
            <a:r>
              <a:rPr lang="en-GB" sz="2400" dirty="0"/>
              <a:t> pair.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You can insert using the </a:t>
            </a:r>
            <a:r>
              <a:rPr lang="en-GB" sz="2400" dirty="0">
                <a:solidFill>
                  <a:srgbClr val="C00000"/>
                </a:solidFill>
              </a:rPr>
              <a:t>insert</a:t>
            </a:r>
            <a:r>
              <a:rPr lang="en-GB" sz="2400" dirty="0"/>
              <a:t>() method or the [] </a:t>
            </a:r>
            <a:r>
              <a:rPr lang="en-GB" sz="2400" dirty="0">
                <a:solidFill>
                  <a:srgbClr val="C00000"/>
                </a:solidFill>
              </a:rPr>
              <a:t>operator</a:t>
            </a:r>
            <a:r>
              <a:rPr lang="en-GB" sz="2400" dirty="0"/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C00000"/>
                </a:solidFill>
              </a:rPr>
              <a:t>insert()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won’t </a:t>
            </a:r>
            <a:r>
              <a:rPr lang="en-GB" sz="2400" dirty="0">
                <a:solidFill>
                  <a:srgbClr val="C00000"/>
                </a:solidFill>
              </a:rPr>
              <a:t>overwrite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if the key exists, </a:t>
            </a:r>
            <a:r>
              <a:rPr lang="en-GB" sz="2400" dirty="0">
                <a:solidFill>
                  <a:srgbClr val="C00000"/>
                </a:solidFill>
              </a:rPr>
              <a:t>while []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will insert or update the key’s value.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3BE37-00F9-6DAF-6208-ED89A2CFB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6050" y="6474810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137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EB67A6-4DB3-8F9F-8EB5-20E70D10B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1384DE42-F07C-C999-E2B5-AC40873699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F49756-58E5-36E6-836D-F4EBA657AAE2}"/>
              </a:ext>
            </a:extLst>
          </p:cNvPr>
          <p:cNvSpPr/>
          <p:nvPr/>
        </p:nvSpPr>
        <p:spPr>
          <a:xfrm>
            <a:off x="61740" y="3429000"/>
            <a:ext cx="11673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This code inserts two key-value pairs into the map using </a:t>
            </a:r>
            <a:r>
              <a:rPr lang="en-GB" sz="2400" dirty="0">
                <a:solidFill>
                  <a:srgbClr val="C00000"/>
                </a:solidFill>
              </a:rPr>
              <a:t>insert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() and the [] operator.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Then it </a:t>
            </a:r>
            <a:r>
              <a:rPr lang="en-GB" sz="2400" dirty="0">
                <a:solidFill>
                  <a:srgbClr val="C00000"/>
                </a:solidFill>
              </a:rPr>
              <a:t>prints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all pairs in </a:t>
            </a:r>
            <a:r>
              <a:rPr lang="en-GB" sz="2400" dirty="0">
                <a:solidFill>
                  <a:srgbClr val="C00000"/>
                </a:solidFill>
              </a:rPr>
              <a:t>ascending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order of </a:t>
            </a:r>
            <a:r>
              <a:rPr lang="en-GB" sz="2400" dirty="0" err="1">
                <a:solidFill>
                  <a:srgbClr val="C00000"/>
                </a:solidFill>
              </a:rPr>
              <a:t>keys</a:t>
            </a:r>
            <a:r>
              <a:rPr lang="en-GB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r>
              <a:rPr lang="en-GB" sz="2400" dirty="0" err="1">
                <a:solidFill>
                  <a:srgbClr val="C00000"/>
                </a:solidFill>
              </a:rPr>
              <a:t>insert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() adds new pairs only if the key doesn’t exist, while </a:t>
            </a:r>
            <a:r>
              <a:rPr lang="en-GB" sz="2400" dirty="0">
                <a:solidFill>
                  <a:srgbClr val="C00000"/>
                </a:solidFill>
              </a:rPr>
              <a:t>[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] inserts or updates the key’s value.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3922C-EE7D-1B16-BED8-7AC13FCEC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686" y="4842006"/>
            <a:ext cx="7752588" cy="138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CE4A8-6B5E-D871-48EB-8B799D01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D4D7-5018-37B8-6E34-0F0CC30C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Accessing</a:t>
            </a:r>
            <a:r>
              <a:rPr lang="en-GB" sz="4800" dirty="0">
                <a:cs typeface="Times New Roman" panose="02020603050405020304" pitchFamily="18" charset="0"/>
              </a:rPr>
              <a:t> Elements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64B2C-5D21-B4FE-34E5-0D13AEE6A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41" y="1763547"/>
            <a:ext cx="11368259" cy="533339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Accessing Elements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9071B-D18B-77F7-D518-D1D763FB7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138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D46DC5-EB5A-7686-7AFD-300F1AF91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86ABCE18-C407-BB1E-1196-CDC33F830A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5CF0E-1ADB-F63E-8722-630883056F13}"/>
              </a:ext>
            </a:extLst>
          </p:cNvPr>
          <p:cNvSpPr/>
          <p:nvPr/>
        </p:nvSpPr>
        <p:spPr>
          <a:xfrm>
            <a:off x="0" y="2800868"/>
            <a:ext cx="55517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C00000"/>
                </a:solidFill>
              </a:rPr>
              <a:t>The [] o</a:t>
            </a:r>
            <a:r>
              <a:rPr lang="en-GB" sz="2800" dirty="0">
                <a:solidFill>
                  <a:srgbClr val="0070C0"/>
                </a:solidFill>
              </a:rPr>
              <a:t>perator 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returns a reference to the value for a given </a:t>
            </a:r>
            <a:r>
              <a:rPr lang="en-GB" sz="2800" dirty="0">
                <a:solidFill>
                  <a:srgbClr val="C00000"/>
                </a:solidFill>
              </a:rPr>
              <a:t>key.at() 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also returns the </a:t>
            </a:r>
            <a:r>
              <a:rPr lang="en-GB" sz="2800" dirty="0">
                <a:solidFill>
                  <a:srgbClr val="0070C0"/>
                </a:solidFill>
              </a:rPr>
              <a:t>value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but throws an exception if the key is missing.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C00000"/>
                </a:solidFill>
              </a:rPr>
              <a:t>Use at(</a:t>
            </a:r>
            <a:r>
              <a:rPr lang="en-GB" sz="2800" dirty="0">
                <a:solidFill>
                  <a:srgbClr val="0070C0"/>
                </a:solidFill>
              </a:rPr>
              <a:t>)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when you need safe access without </a:t>
            </a:r>
            <a:r>
              <a:rPr lang="en-GB" sz="2800" dirty="0">
                <a:solidFill>
                  <a:srgbClr val="0070C0"/>
                </a:solidFill>
              </a:rPr>
              <a:t>modifying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the map.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E8DCD0-87F6-8EFB-0A50-12110A6F0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158" y="2296886"/>
            <a:ext cx="6498413" cy="351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1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7EBA0-A543-7002-ADBA-6F630CA5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B35F-1514-DAD2-B652-8E76141A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Updating</a:t>
            </a:r>
            <a:r>
              <a:rPr lang="en-GB" sz="4800" dirty="0">
                <a:cs typeface="Times New Roman" panose="02020603050405020304" pitchFamily="18" charset="0"/>
              </a:rPr>
              <a:t> Values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DA039-4900-9BCB-C307-003E5B02B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41" y="1763547"/>
            <a:ext cx="11368259" cy="533339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Updating is done by assigning a new value to an existing key</a:t>
            </a:r>
            <a:endParaRPr lang="en-GB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894EE-F365-7F6B-41AA-77E3E06E2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139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81ADDB-E9D9-5C6A-79F2-6B72CB1AD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7C22BD0C-4A2D-8707-6463-2CCE41CBAF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A4E33-1924-14E2-F064-D6A34F38B6F5}"/>
              </a:ext>
            </a:extLst>
          </p:cNvPr>
          <p:cNvSpPr/>
          <p:nvPr/>
        </p:nvSpPr>
        <p:spPr>
          <a:xfrm>
            <a:off x="214141" y="2270406"/>
            <a:ext cx="104848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If the key is </a:t>
            </a:r>
            <a:r>
              <a:rPr lang="en-GB" sz="2800" dirty="0">
                <a:solidFill>
                  <a:srgbClr val="C00000"/>
                </a:solidFill>
              </a:rPr>
              <a:t>not</a:t>
            </a:r>
            <a:r>
              <a:rPr lang="en-GB" sz="2800" dirty="0">
                <a:solidFill>
                  <a:srgbClr val="0070C0"/>
                </a:solidFill>
              </a:rPr>
              <a:t> found, it will be inserted </a:t>
            </a:r>
            <a:r>
              <a:rPr lang="en-GB" sz="2800" dirty="0">
                <a:solidFill>
                  <a:srgbClr val="C00000"/>
                </a:solidFill>
              </a:rPr>
              <a:t>automatically</a:t>
            </a:r>
            <a:r>
              <a:rPr lang="en-GB" sz="2800" dirty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This </a:t>
            </a:r>
            <a:r>
              <a:rPr lang="en-GB" sz="2800" dirty="0">
                <a:solidFill>
                  <a:srgbClr val="C00000"/>
                </a:solidFill>
              </a:rPr>
              <a:t>makes</a:t>
            </a:r>
            <a:r>
              <a:rPr lang="en-GB" sz="2800" dirty="0">
                <a:solidFill>
                  <a:srgbClr val="0070C0"/>
                </a:solidFill>
              </a:rPr>
              <a:t> [] both an accessor and an inserter.</a:t>
            </a:r>
            <a:endParaRPr lang="en-GB" sz="2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3989CF-0638-A558-960D-5B6276273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30" y="3724286"/>
            <a:ext cx="9993466" cy="188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4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8EC62-B649-A3B6-2856-F5E74D16C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100BA-8568-EFBE-1621-F0D9C2F21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Introduction cont.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7C609-09CD-01D0-B4A7-0D51A62D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96C35D-5B20-722E-B23C-0DE9B05DD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6B5D3982-D8DE-F7F5-467A-0489A724CE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8 Difference between Assembly Language ...">
            <a:extLst>
              <a:ext uri="{FF2B5EF4-FFF2-40B4-BE49-F238E27FC236}">
                <a16:creationId xmlns:a16="http://schemas.microsoft.com/office/drawing/2014/main" id="{2A04CB47-AD94-CB83-7B4F-29CC8B39DF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7" y="2267799"/>
            <a:ext cx="4728029" cy="360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6658C9-2CB7-293F-0F47-30DB04FDE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2474871"/>
            <a:ext cx="5029372" cy="29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783F1-7023-DB19-660D-8A271D880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ED63-41B2-560F-AFC5-5DFC696D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Searching</a:t>
            </a:r>
            <a:r>
              <a:rPr lang="en-GB" sz="4800" dirty="0">
                <a:cs typeface="Times New Roman" panose="02020603050405020304" pitchFamily="18" charset="0"/>
              </a:rPr>
              <a:t> for a Key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334B9-93A3-3DC0-8E77-3488BE48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41" y="2019220"/>
            <a:ext cx="11368259" cy="989278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2800" dirty="0">
                <a:solidFill>
                  <a:srgbClr val="C00000"/>
                </a:solidFill>
              </a:rPr>
              <a:t>find() </a:t>
            </a:r>
            <a:r>
              <a:rPr lang="en-GB" sz="2800" dirty="0"/>
              <a:t>searches for a key and returns an iterator to it if found, otherwise </a:t>
            </a:r>
            <a:r>
              <a:rPr lang="en-GB" sz="2800" dirty="0">
                <a:solidFill>
                  <a:srgbClr val="C00000"/>
                </a:solidFill>
              </a:rPr>
              <a:t>end(</a:t>
            </a:r>
            <a:r>
              <a:rPr lang="en-GB" sz="2800" dirty="0"/>
              <a:t>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B0C55-2532-CD36-A04F-D6637F1AE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140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7A0218-5511-4047-B358-695389B15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984DB173-E8AC-37EB-0674-AB61BEE95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FC349-1749-4C74-BF2E-1837DF857906}"/>
              </a:ext>
            </a:extLst>
          </p:cNvPr>
          <p:cNvSpPr/>
          <p:nvPr/>
        </p:nvSpPr>
        <p:spPr>
          <a:xfrm>
            <a:off x="155575" y="2915299"/>
            <a:ext cx="54551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This searches for </a:t>
            </a:r>
            <a:r>
              <a:rPr lang="en-GB" sz="2800" dirty="0">
                <a:solidFill>
                  <a:srgbClr val="C00000"/>
                </a:solidFill>
              </a:rPr>
              <a:t>key 3 </a:t>
            </a:r>
            <a:r>
              <a:rPr lang="en-GB" sz="2800" dirty="0">
                <a:solidFill>
                  <a:srgbClr val="0070C0"/>
                </a:solidFill>
              </a:rPr>
              <a:t>in students.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If found, it prints "Charlie". Otherwise, "</a:t>
            </a:r>
            <a:r>
              <a:rPr lang="en-GB" sz="2800" dirty="0">
                <a:solidFill>
                  <a:srgbClr val="C00000"/>
                </a:solidFill>
              </a:rPr>
              <a:t>Not found</a:t>
            </a:r>
            <a:r>
              <a:rPr lang="en-GB" sz="2800" dirty="0">
                <a:solidFill>
                  <a:srgbClr val="0070C0"/>
                </a:solidFill>
              </a:rPr>
              <a:t>" is printed.</a:t>
            </a:r>
            <a:endParaRPr lang="en-GB" sz="2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3121E8-7487-06B3-405F-45FFD88B8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561" y="3008498"/>
            <a:ext cx="5690839" cy="238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B69B8-6779-2E1D-2B0D-22626D3EA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DB5D9-60ED-5796-6201-AE64C36E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Checking</a:t>
            </a:r>
            <a:r>
              <a:rPr lang="en-GB" sz="4800" dirty="0">
                <a:cs typeface="Times New Roman" panose="02020603050405020304" pitchFamily="18" charset="0"/>
              </a:rPr>
              <a:t> if a Key Exists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DFA4A-6326-7178-AD77-6CD348491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41" y="2019220"/>
            <a:ext cx="11368259" cy="989278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2800" dirty="0">
                <a:solidFill>
                  <a:srgbClr val="C00000"/>
                </a:solidFill>
              </a:rPr>
              <a:t>count() </a:t>
            </a:r>
            <a:r>
              <a:rPr lang="en-GB" sz="2800" dirty="0">
                <a:solidFill>
                  <a:srgbClr val="0070C0"/>
                </a:solidFill>
              </a:rPr>
              <a:t>returns the number of elements with the given key </a:t>
            </a:r>
            <a:r>
              <a:rPr lang="en-GB" sz="2800" dirty="0">
                <a:solidFill>
                  <a:srgbClr val="C00000"/>
                </a:solidFill>
              </a:rPr>
              <a:t>(either 0 or 1 in map).</a:t>
            </a:r>
            <a:endParaRPr lang="en-GB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EEABD-8DD0-0A7D-B931-1E2745F8D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141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104087-D961-9F37-8CF1-8F65F4E33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D73C0F64-03C1-410C-E125-F77C6A8693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B5B8E2-9194-D83F-4A90-36C1E78086A7}"/>
              </a:ext>
            </a:extLst>
          </p:cNvPr>
          <p:cNvSpPr/>
          <p:nvPr/>
        </p:nvSpPr>
        <p:spPr>
          <a:xfrm>
            <a:off x="133462" y="3008498"/>
            <a:ext cx="54551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Checks if </a:t>
            </a:r>
            <a:r>
              <a:rPr lang="en-GB" sz="2800" dirty="0">
                <a:solidFill>
                  <a:srgbClr val="C00000"/>
                </a:solidFill>
              </a:rPr>
              <a:t>key</a:t>
            </a:r>
            <a:r>
              <a:rPr lang="en-GB" sz="2800" dirty="0">
                <a:solidFill>
                  <a:srgbClr val="0070C0"/>
                </a:solidFill>
              </a:rPr>
              <a:t> 2 exists in the </a:t>
            </a:r>
            <a:r>
              <a:rPr lang="en-GB" sz="2800" dirty="0">
                <a:solidFill>
                  <a:srgbClr val="C00000"/>
                </a:solidFill>
              </a:rPr>
              <a:t>map</a:t>
            </a:r>
            <a:r>
              <a:rPr lang="en-GB" sz="2800" dirty="0">
                <a:solidFill>
                  <a:srgbClr val="0070C0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Since </a:t>
            </a:r>
            <a:r>
              <a:rPr lang="en-GB" sz="2800" dirty="0">
                <a:solidFill>
                  <a:srgbClr val="C00000"/>
                </a:solidFill>
              </a:rPr>
              <a:t>map</a:t>
            </a:r>
            <a:r>
              <a:rPr lang="en-GB" sz="2800" dirty="0">
                <a:solidFill>
                  <a:srgbClr val="0070C0"/>
                </a:solidFill>
              </a:rPr>
              <a:t> allows only </a:t>
            </a:r>
            <a:r>
              <a:rPr lang="en-GB" sz="2800" dirty="0">
                <a:solidFill>
                  <a:srgbClr val="C00000"/>
                </a:solidFill>
              </a:rPr>
              <a:t>unique</a:t>
            </a:r>
            <a:r>
              <a:rPr lang="en-GB" sz="2800" dirty="0">
                <a:solidFill>
                  <a:srgbClr val="0070C0"/>
                </a:solidFill>
              </a:rPr>
              <a:t> keys, </a:t>
            </a:r>
            <a:r>
              <a:rPr lang="en-GB" sz="2800" dirty="0">
                <a:solidFill>
                  <a:srgbClr val="C00000"/>
                </a:solidFill>
              </a:rPr>
              <a:t>count</a:t>
            </a:r>
            <a:r>
              <a:rPr lang="en-GB" sz="2800" dirty="0">
                <a:solidFill>
                  <a:srgbClr val="0070C0"/>
                </a:solidFill>
              </a:rPr>
              <a:t>() will return 1 if it exists, 0 otherwise.</a:t>
            </a:r>
            <a:endParaRPr lang="en-GB" sz="2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186E77-96AA-A532-20CF-2233C740A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842" y="3422510"/>
            <a:ext cx="5444565" cy="25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B6445-5921-D45B-606D-FD59E4FA9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17D6-F18D-329A-727E-D52D2F05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cs typeface="Times New Roman" panose="02020603050405020304" pitchFamily="18" charset="0"/>
              </a:rPr>
              <a:t> </a:t>
            </a:r>
            <a:r>
              <a:rPr lang="en-GB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Deleting</a:t>
            </a:r>
            <a:r>
              <a:rPr lang="en-GB" sz="4800" dirty="0">
                <a:cs typeface="Times New Roman" panose="02020603050405020304" pitchFamily="18" charset="0"/>
              </a:rPr>
              <a:t> Elements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E1476-37D3-BEDE-ED22-A82A377BD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41" y="2019220"/>
            <a:ext cx="11368259" cy="989278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Elements can be </a:t>
            </a:r>
            <a:r>
              <a:rPr lang="en-GB" sz="2800" dirty="0">
                <a:solidFill>
                  <a:srgbClr val="C00000"/>
                </a:solidFill>
              </a:rPr>
              <a:t>removed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using er</a:t>
            </a:r>
            <a:r>
              <a:rPr lang="en-GB" sz="2800" dirty="0">
                <a:solidFill>
                  <a:srgbClr val="C00000"/>
                </a:solidFill>
              </a:rPr>
              <a:t>ase()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by key, iterator, or </a:t>
            </a:r>
            <a:r>
              <a:rPr lang="en-GB" sz="2800" dirty="0">
                <a:solidFill>
                  <a:srgbClr val="C00000"/>
                </a:solidFill>
              </a:rPr>
              <a:t>range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4BB4C-3491-8293-031E-41F619492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142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9172FB-DA58-6908-FC34-93058F5F0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BACEDFE1-81EE-9696-906D-E121F21D97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56039-87A8-D3EC-048A-C6911288D15D}"/>
              </a:ext>
            </a:extLst>
          </p:cNvPr>
          <p:cNvSpPr/>
          <p:nvPr/>
        </p:nvSpPr>
        <p:spPr>
          <a:xfrm>
            <a:off x="518180" y="3033164"/>
            <a:ext cx="54551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This removes the </a:t>
            </a:r>
            <a:r>
              <a:rPr lang="en-GB" sz="2800" dirty="0">
                <a:solidFill>
                  <a:srgbClr val="C00000"/>
                </a:solidFill>
              </a:rPr>
              <a:t>entry</a:t>
            </a:r>
            <a:r>
              <a:rPr lang="en-GB" sz="2800" dirty="0">
                <a:solidFill>
                  <a:srgbClr val="0070C0"/>
                </a:solidFill>
              </a:rPr>
              <a:t> with key 1 ("</a:t>
            </a:r>
            <a:r>
              <a:rPr lang="en-GB" sz="2800" dirty="0">
                <a:solidFill>
                  <a:srgbClr val="C00000"/>
                </a:solidFill>
              </a:rPr>
              <a:t>Alice</a:t>
            </a:r>
            <a:r>
              <a:rPr lang="en-GB" sz="2800" dirty="0">
                <a:solidFill>
                  <a:srgbClr val="0070C0"/>
                </a:solidFill>
              </a:rPr>
              <a:t>") from the map.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The </a:t>
            </a:r>
            <a:r>
              <a:rPr lang="en-GB" sz="2800" dirty="0">
                <a:solidFill>
                  <a:srgbClr val="C00000"/>
                </a:solidFill>
              </a:rPr>
              <a:t>size</a:t>
            </a:r>
            <a:r>
              <a:rPr lang="en-GB" sz="2800" dirty="0">
                <a:solidFill>
                  <a:srgbClr val="0070C0"/>
                </a:solidFill>
              </a:rPr>
              <a:t> of the map </a:t>
            </a:r>
            <a:r>
              <a:rPr lang="en-GB" sz="2800" dirty="0">
                <a:solidFill>
                  <a:srgbClr val="C00000"/>
                </a:solidFill>
              </a:rPr>
              <a:t>decreases</a:t>
            </a:r>
            <a:r>
              <a:rPr lang="en-GB" sz="2800" dirty="0">
                <a:solidFill>
                  <a:srgbClr val="0070C0"/>
                </a:solidFill>
              </a:rPr>
              <a:t> by one.</a:t>
            </a:r>
            <a:endParaRPr lang="en-GB" sz="2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0ECAB1-10D0-6A35-FB19-F9FC88551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805" y="4274664"/>
            <a:ext cx="5102595" cy="8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A1584-E5DC-B48C-0182-29A75502B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87CF9-1760-D8F6-A95A-20E17104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cs typeface="Times New Roman" panose="02020603050405020304" pitchFamily="18" charset="0"/>
              </a:rPr>
              <a:t> </a:t>
            </a:r>
            <a:r>
              <a:rPr lang="en-GB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Iterating </a:t>
            </a:r>
            <a:r>
              <a:rPr lang="en-GB" sz="4800" dirty="0">
                <a:solidFill>
                  <a:schemeClr val="tx1">
                    <a:lumMod val="90000"/>
                    <a:lumOff val="10000"/>
                  </a:schemeClr>
                </a:solidFill>
                <a:cs typeface="Times New Roman" panose="02020603050405020304" pitchFamily="18" charset="0"/>
              </a:rPr>
              <a:t>Over a Map</a:t>
            </a:r>
            <a:endParaRPr lang="en-US" sz="4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BF61B-CEBE-E659-D907-2EAEEF60C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41" y="2019220"/>
            <a:ext cx="11021126" cy="732447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This program demonstrates how to declare and initialize a </a:t>
            </a:r>
            <a:r>
              <a:rPr lang="en-GB" sz="2800" dirty="0">
                <a:solidFill>
                  <a:srgbClr val="C00000"/>
                </a:solidFill>
              </a:rPr>
              <a:t>std::map 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using initializer lists, a feature introduced in </a:t>
            </a:r>
            <a:r>
              <a:rPr lang="en-GB" sz="2800" dirty="0">
                <a:solidFill>
                  <a:srgbClr val="C00000"/>
                </a:solidFill>
              </a:rPr>
              <a:t>C++11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55E56-2387-A8D0-7BE7-2A011CD1A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143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0FB316-4709-6843-75DF-179A62C2B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0908A51D-B45C-EE61-2CF6-BEB8D7C08B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1135C-D79E-90C3-B1A6-AD8C005A98F1}"/>
              </a:ext>
            </a:extLst>
          </p:cNvPr>
          <p:cNvSpPr/>
          <p:nvPr/>
        </p:nvSpPr>
        <p:spPr>
          <a:xfrm>
            <a:off x="90336" y="2687548"/>
            <a:ext cx="60561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The map stores </a:t>
            </a:r>
            <a:r>
              <a:rPr lang="en-GB" sz="2800" dirty="0">
                <a:solidFill>
                  <a:srgbClr val="C00000"/>
                </a:solidFill>
              </a:rPr>
              <a:t>key-value</a:t>
            </a:r>
            <a:r>
              <a:rPr lang="en-GB" sz="2800" dirty="0">
                <a:solidFill>
                  <a:srgbClr val="0070C0"/>
                </a:solidFill>
              </a:rPr>
              <a:t> pairs where keys are integers and values are strings.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The map </a:t>
            </a:r>
            <a:r>
              <a:rPr lang="en-GB" sz="2800" dirty="0">
                <a:solidFill>
                  <a:srgbClr val="C00000"/>
                </a:solidFill>
              </a:rPr>
              <a:t>automatically</a:t>
            </a:r>
            <a:r>
              <a:rPr lang="en-GB" sz="2800" dirty="0">
                <a:solidFill>
                  <a:srgbClr val="0070C0"/>
                </a:solidFill>
              </a:rPr>
              <a:t> sorts the entries by keys in ascending order.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The students’ </a:t>
            </a:r>
            <a:r>
              <a:rPr lang="en-GB" sz="2800" dirty="0">
                <a:solidFill>
                  <a:srgbClr val="C00000"/>
                </a:solidFill>
              </a:rPr>
              <a:t>map</a:t>
            </a:r>
            <a:r>
              <a:rPr lang="en-GB" sz="2800" dirty="0">
                <a:solidFill>
                  <a:srgbClr val="0070C0"/>
                </a:solidFill>
              </a:rPr>
              <a:t> is initialized with three key-value pairs: </a:t>
            </a:r>
            <a:r>
              <a:rPr lang="en-GB" sz="2800" dirty="0">
                <a:solidFill>
                  <a:srgbClr val="C00000"/>
                </a:solidFill>
              </a:rPr>
              <a:t>(1, "Alice"), (2, "Bob"), and (3, "Charlie").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83F768-3C0A-77F0-F866-C136EB4B48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90"/>
          <a:stretch>
            <a:fillRect/>
          </a:stretch>
        </p:blipFill>
        <p:spPr>
          <a:xfrm>
            <a:off x="6270243" y="2751667"/>
            <a:ext cx="5422585" cy="3634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EAD82F-85FF-E73A-77A4-01E766F18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608" y="3142641"/>
            <a:ext cx="21145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D790B-6152-6FDC-6744-65257F2D2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6877-8C9B-70C7-0AD8-2BFFBA32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cs typeface="Times New Roman" panose="02020603050405020304" pitchFamily="18" charset="0"/>
              </a:rPr>
              <a:t> Using </a:t>
            </a:r>
            <a:r>
              <a:rPr lang="en-GB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Structs</a:t>
            </a:r>
            <a:r>
              <a:rPr lang="en-GB" sz="4800" dirty="0">
                <a:cs typeface="Times New Roman" panose="02020603050405020304" pitchFamily="18" charset="0"/>
              </a:rPr>
              <a:t> as </a:t>
            </a:r>
            <a:r>
              <a:rPr lang="en-GB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Values</a:t>
            </a:r>
            <a:r>
              <a:rPr lang="en-GB" sz="4800" dirty="0">
                <a:cs typeface="Times New Roman" panose="02020603050405020304" pitchFamily="18" charset="0"/>
              </a:rPr>
              <a:t> in </a:t>
            </a:r>
            <a:r>
              <a:rPr lang="en-GB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std::map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7BB7-8C23-FEBC-1D85-8F4675BE6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41" y="2019220"/>
            <a:ext cx="11021126" cy="732447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When you want to store </a:t>
            </a:r>
            <a:r>
              <a:rPr lang="en-GB" sz="2800" dirty="0">
                <a:solidFill>
                  <a:srgbClr val="C00000"/>
                </a:solidFill>
              </a:rPr>
              <a:t>multiple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related pieces of information as the value in a </a:t>
            </a:r>
            <a:r>
              <a:rPr lang="en-GB" sz="2800" dirty="0">
                <a:solidFill>
                  <a:srgbClr val="C00000"/>
                </a:solidFill>
              </a:rPr>
              <a:t>std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::</a:t>
            </a:r>
            <a:r>
              <a:rPr lang="en-GB" sz="2800" dirty="0">
                <a:solidFill>
                  <a:srgbClr val="C00000"/>
                </a:solidFill>
              </a:rPr>
              <a:t>map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a good approach is to define a </a:t>
            </a:r>
            <a:r>
              <a:rPr lang="en-GB" sz="2800" dirty="0">
                <a:solidFill>
                  <a:srgbClr val="C00000"/>
                </a:solidFill>
              </a:rPr>
              <a:t>struct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or </a:t>
            </a:r>
            <a:r>
              <a:rPr lang="en-GB" sz="2800" dirty="0">
                <a:solidFill>
                  <a:srgbClr val="C00000"/>
                </a:solidFill>
              </a:rPr>
              <a:t>class</a:t>
            </a:r>
            <a:r>
              <a: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that groups those fields together.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234C4-8753-268B-8811-D880C103E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144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4AC56A-C7B4-5B4B-60E0-DDFB9F390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2F969C13-7A8E-5BB7-08B0-221B2EA74E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C67EB8-EECF-E13D-1BA4-5A1CBFAC4AE9}"/>
              </a:ext>
            </a:extLst>
          </p:cNvPr>
          <p:cNvSpPr/>
          <p:nvPr/>
        </p:nvSpPr>
        <p:spPr>
          <a:xfrm>
            <a:off x="90336" y="2687547"/>
            <a:ext cx="57226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In the example, a Student struct holds three fields: </a:t>
            </a:r>
            <a:r>
              <a:rPr lang="en-GB" sz="2800" dirty="0">
                <a:solidFill>
                  <a:srgbClr val="C00000"/>
                </a:solidFill>
              </a:rPr>
              <a:t>id, name, and email.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The map uses an integer key (like a roll </a:t>
            </a:r>
            <a:r>
              <a:rPr lang="en-GB" sz="2800" dirty="0">
                <a:solidFill>
                  <a:srgbClr val="C00000"/>
                </a:solidFill>
              </a:rPr>
              <a:t>number</a:t>
            </a:r>
            <a:r>
              <a:rPr lang="en-GB" sz="2800" dirty="0">
                <a:solidFill>
                  <a:srgbClr val="0070C0"/>
                </a:solidFill>
              </a:rPr>
              <a:t>) to uniquely identify each student, and the value is a Student struct </a:t>
            </a:r>
            <a:r>
              <a:rPr lang="en-GB" sz="2800" dirty="0">
                <a:solidFill>
                  <a:srgbClr val="C00000"/>
                </a:solidFill>
              </a:rPr>
              <a:t>instance</a:t>
            </a:r>
            <a:r>
              <a:rPr lang="en-GB" sz="2800" dirty="0">
                <a:solidFill>
                  <a:srgbClr val="0070C0"/>
                </a:solidFill>
              </a:rPr>
              <a:t> containing all their info.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5EE6CE-6800-66D7-F45D-F9F438468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318" y="2938804"/>
            <a:ext cx="5814825" cy="26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522CA-5C24-4B71-B31B-24556A56F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F1EDA-232B-920E-C4B8-A912D3DE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cs typeface="Times New Roman" panose="02020603050405020304" pitchFamily="18" charset="0"/>
              </a:rPr>
              <a:t> Using </a:t>
            </a:r>
            <a:r>
              <a:rPr lang="en-GB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Structs</a:t>
            </a:r>
            <a:r>
              <a:rPr lang="en-GB" sz="4800" dirty="0">
                <a:cs typeface="Times New Roman" panose="02020603050405020304" pitchFamily="18" charset="0"/>
              </a:rPr>
              <a:t> as </a:t>
            </a:r>
            <a:r>
              <a:rPr lang="en-GB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Values</a:t>
            </a:r>
            <a:r>
              <a:rPr lang="en-GB" sz="4800" dirty="0">
                <a:cs typeface="Times New Roman" panose="02020603050405020304" pitchFamily="18" charset="0"/>
              </a:rPr>
              <a:t> in </a:t>
            </a:r>
            <a:r>
              <a:rPr lang="en-GB" sz="4800" dirty="0">
                <a:solidFill>
                  <a:srgbClr val="C00000"/>
                </a:solidFill>
                <a:cs typeface="Times New Roman" panose="02020603050405020304" pitchFamily="18" charset="0"/>
              </a:rPr>
              <a:t>std::map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AD660-68E9-9045-A76F-E3B591A99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145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E1AE41-CC9E-9E28-8EE8-DF4666305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65354289-CE93-315C-7073-D6AA102E7C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1498E6-A8B4-81D2-918F-7D1836296014}"/>
              </a:ext>
            </a:extLst>
          </p:cNvPr>
          <p:cNvSpPr/>
          <p:nvPr/>
        </p:nvSpPr>
        <p:spPr>
          <a:xfrm>
            <a:off x="0" y="1607657"/>
            <a:ext cx="11364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The program inserts two </a:t>
            </a:r>
            <a:r>
              <a:rPr lang="en-GB" sz="2800" dirty="0">
                <a:solidFill>
                  <a:srgbClr val="C00000"/>
                </a:solidFill>
              </a:rPr>
              <a:t>students</a:t>
            </a:r>
            <a:r>
              <a:rPr lang="en-GB" sz="2800" dirty="0">
                <a:solidFill>
                  <a:srgbClr val="0070C0"/>
                </a:solidFill>
              </a:rPr>
              <a:t> and iterates over the </a:t>
            </a:r>
            <a:r>
              <a:rPr lang="en-GB" sz="2800" dirty="0">
                <a:solidFill>
                  <a:srgbClr val="C00000"/>
                </a:solidFill>
              </a:rPr>
              <a:t>map</a:t>
            </a:r>
            <a:r>
              <a:rPr lang="en-GB" sz="2800" dirty="0">
                <a:solidFill>
                  <a:srgbClr val="0070C0"/>
                </a:solidFill>
              </a:rPr>
              <a:t> to print all details, showing how </a:t>
            </a:r>
            <a:r>
              <a:rPr lang="en-GB" sz="2800" dirty="0">
                <a:solidFill>
                  <a:srgbClr val="C00000"/>
                </a:solidFill>
              </a:rPr>
              <a:t>multiple</a:t>
            </a:r>
            <a:r>
              <a:rPr lang="en-GB" sz="2800" dirty="0">
                <a:solidFill>
                  <a:srgbClr val="0070C0"/>
                </a:solidFill>
              </a:rPr>
              <a:t> related values can be stored and </a:t>
            </a:r>
            <a:r>
              <a:rPr lang="en-GB" sz="2800" dirty="0">
                <a:solidFill>
                  <a:srgbClr val="C00000"/>
                </a:solidFill>
              </a:rPr>
              <a:t>accessed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easily</a:t>
            </a:r>
            <a:r>
              <a:rPr lang="en-GB" sz="2800" dirty="0">
                <a:solidFill>
                  <a:srgbClr val="0070C0"/>
                </a:solidFill>
              </a:rPr>
              <a:t>.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3912EA-CA8F-2CA8-5620-F7B2A5E1F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064" y="2546736"/>
            <a:ext cx="8106536" cy="33665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4F9C28-96E4-EB5A-4CE6-3BCCB0FB8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555" y="5439710"/>
            <a:ext cx="5125131" cy="8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cs typeface="Times New Roman" panose="02020603050405020304" pitchFamily="18" charset="0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42460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Function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79" y="2054846"/>
            <a:ext cx="10170091" cy="1063739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In C++, functions are used to encapsulate a block of code that performs a specific task. The use of functions offers several advantages: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147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7517" y="3118584"/>
            <a:ext cx="1035465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dirty="0">
                <a:solidFill>
                  <a:srgbClr val="0070C0"/>
                </a:solidFill>
              </a:rPr>
              <a:t>Code Reusability</a:t>
            </a:r>
            <a:r>
              <a:rPr lang="en-GB" dirty="0"/>
              <a:t>: Once you define a function, you can reuse it throughout the program by calling it multiple times without rewriting the same code.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Modularity</a:t>
            </a:r>
            <a:r>
              <a:rPr lang="en-GB" dirty="0"/>
              <a:t>: Functions allow you to break down large, complex problems into smaller, manageable pieces (modules), making the program easier to understand and maintain.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Improved Readability</a:t>
            </a:r>
            <a:r>
              <a:rPr lang="en-GB" dirty="0"/>
              <a:t>: Functions help structure the program more logically, making the code more readable. It is easier to understand what each part of the code does by looking at its function name.</a:t>
            </a:r>
          </a:p>
        </p:txBody>
      </p:sp>
    </p:spTree>
    <p:extLst>
      <p:ext uri="{BB962C8B-B14F-4D97-AF65-F5344CB8AC3E}">
        <p14:creationId xmlns:p14="http://schemas.microsoft.com/office/powerpoint/2010/main" val="3559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Function Cont.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148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5575" y="2375381"/>
            <a:ext cx="110498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</a:rPr>
              <a:t> Easier Debugging: </a:t>
            </a:r>
            <a:r>
              <a:rPr lang="en-GB" sz="2400" dirty="0"/>
              <a:t>Errors can be isolated more easily in functions. If something goes wrong, you can debug a specific function rather than the whole program.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</a:rPr>
              <a:t>Avoid Redundancy: </a:t>
            </a:r>
            <a:r>
              <a:rPr lang="en-GB" sz="2400" dirty="0"/>
              <a:t>Functions reduce redundancy, meaning that you can write a piece of code once and use it many times, leading to cleaner and more efficient code.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</a:rPr>
              <a:t>Abstraction Functions: </a:t>
            </a:r>
            <a:r>
              <a:rPr lang="en-GB" sz="2400" dirty="0"/>
              <a:t>abstract away the details of their implementation, allowing the user to focus on what the function does rather than how it does it.</a:t>
            </a:r>
          </a:p>
        </p:txBody>
      </p:sp>
    </p:spTree>
    <p:extLst>
      <p:ext uri="{BB962C8B-B14F-4D97-AF65-F5344CB8AC3E}">
        <p14:creationId xmlns:p14="http://schemas.microsoft.com/office/powerpoint/2010/main" val="308705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Main Function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149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5574" y="1724039"/>
            <a:ext cx="11616122" cy="83099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In C++, the main function is the entry point of any C++ program. It is the first function that gets executed when the program starts and the place where the program ends.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574" y="2555036"/>
            <a:ext cx="1177169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Key Points about the main Function: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Only One main</a:t>
            </a:r>
            <a:r>
              <a:rPr lang="en-GB" dirty="0"/>
              <a:t>: Every C++ program must have exactly one main function. Without it, the program will not compile or run.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Return Type</a:t>
            </a:r>
            <a:r>
              <a:rPr lang="en-GB" dirty="0"/>
              <a:t>: The return type of main is </a:t>
            </a:r>
            <a:r>
              <a:rPr lang="en-GB" dirty="0" err="1"/>
              <a:t>int</a:t>
            </a:r>
            <a:r>
              <a:rPr lang="en-GB" dirty="0"/>
              <a:t>, meaning it should return an integer value. Typically, a return value of 0 indicates successful program execution, while a non-zero value indicates an error.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97" y="4373061"/>
            <a:ext cx="5258150" cy="16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7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2BDDC-3BA3-9D43-4583-E36423C0B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69E2-7F30-0A20-6D93-A8E4218E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Introduction cont.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A52A6-1CBC-51E8-875E-07B7E1819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02A9B3-C4F1-29EE-BE9B-65A28C445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89F992F3-2C8C-979E-5EBD-8075C04C67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F6D0DB7-DE32-B223-9056-9C50892E6F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7" y="2313319"/>
            <a:ext cx="10795605" cy="32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3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Main Function Cont.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150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7974" y="1881810"/>
            <a:ext cx="1090545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Arguments</a:t>
            </a:r>
            <a:r>
              <a:rPr lang="en-GB" dirty="0"/>
              <a:t>: main can accept arguments, which are typically used for handling command-line input. These arguments are </a:t>
            </a:r>
            <a:r>
              <a:rPr lang="en-GB" dirty="0" err="1"/>
              <a:t>argc</a:t>
            </a:r>
            <a:r>
              <a:rPr lang="en-GB" dirty="0"/>
              <a:t> (argument count) and </a:t>
            </a:r>
            <a:r>
              <a:rPr lang="en-GB" dirty="0" err="1"/>
              <a:t>argv</a:t>
            </a:r>
            <a:r>
              <a:rPr lang="en-GB" dirty="0"/>
              <a:t> (argument vector).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Execution: </a:t>
            </a:r>
            <a:r>
              <a:rPr lang="en-GB" dirty="0"/>
              <a:t>The execution of the program begins from main. The code inside the main function is what gets executed, and once the function completes, the program terminates.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740" y="3896540"/>
            <a:ext cx="6176826" cy="18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function prototype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151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7975" y="1881810"/>
            <a:ext cx="111845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A function prototype in C++ is a declaration of a function that informs the compiler about the </a:t>
            </a:r>
            <a:r>
              <a:rPr lang="en-GB" sz="2400" dirty="0">
                <a:solidFill>
                  <a:srgbClr val="0070C0"/>
                </a:solidFill>
              </a:rPr>
              <a:t>function's name, return type, and parameters </a:t>
            </a:r>
            <a:r>
              <a:rPr lang="en-GB" sz="2400" dirty="0"/>
              <a:t>without providing the full definition of the function.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It is typically placed at the beginning of a program or in a header file.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The purpose of a function prototype is to </a:t>
            </a:r>
            <a:r>
              <a:rPr lang="en-GB" sz="2400" dirty="0">
                <a:solidFill>
                  <a:srgbClr val="0070C0"/>
                </a:solidFill>
              </a:rPr>
              <a:t>allow functions</a:t>
            </a:r>
            <a:r>
              <a:rPr lang="en-GB" sz="2400" dirty="0"/>
              <a:t> to be called before they are defined</a:t>
            </a:r>
            <a:r>
              <a:rPr lang="en-GB" sz="2400" dirty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In C++, the function body is where the actual code or logic of the function is written.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It consists of a block of statements that define what the function does.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The function body is placed inside curly braces </a:t>
            </a:r>
            <a:r>
              <a:rPr lang="en-GB" sz="2400" dirty="0">
                <a:solidFill>
                  <a:srgbClr val="0070C0"/>
                </a:solidFill>
              </a:rPr>
              <a:t>{}</a:t>
            </a:r>
            <a:r>
              <a:rPr lang="en-GB" sz="2400" dirty="0"/>
              <a:t> after the function's declaration.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175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function prototype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152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786" y="1972684"/>
            <a:ext cx="10725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Structure of a Function Definition: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</a:rPr>
              <a:t>Return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Type</a:t>
            </a:r>
            <a:r>
              <a:rPr lang="en-GB" sz="2400" dirty="0"/>
              <a:t>: The type of value the function will return (e.g., </a:t>
            </a:r>
            <a:r>
              <a:rPr lang="en-GB" sz="2400" dirty="0" err="1"/>
              <a:t>int</a:t>
            </a:r>
            <a:r>
              <a:rPr lang="en-GB" sz="2400" dirty="0"/>
              <a:t>, void).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</a:rPr>
              <a:t>Function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Name</a:t>
            </a:r>
            <a:r>
              <a:rPr lang="en-GB" sz="2400" dirty="0"/>
              <a:t>: The name used to call the function.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</a:rPr>
              <a:t>Parameters</a:t>
            </a:r>
            <a:r>
              <a:rPr lang="en-GB" sz="2400" dirty="0"/>
              <a:t>: Variables that receive values from the calling function.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</a:rPr>
              <a:t>Function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Body</a:t>
            </a:r>
            <a:r>
              <a:rPr lang="en-GB" sz="2400" dirty="0"/>
              <a:t>: The block of code inside {} that performs the operation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64" y="4210451"/>
            <a:ext cx="10365807" cy="18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Call by Value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153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575" y="2070508"/>
            <a:ext cx="45177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call by value, the actual value of the argument is passed to the function.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A copy of the argument is made, and changes made to the parameter inside the function do not affect the original variable.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301" y="2070508"/>
            <a:ext cx="6843472" cy="34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Call by Reference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154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575" y="2070508"/>
            <a:ext cx="45177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call by reference, the actual memory address of the argument is passed to the function, allowing the function to modify the original variable directly.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Changes made inside the function are reflected in the original variable.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301" y="2385661"/>
            <a:ext cx="6708414" cy="340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Call by Pointer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155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575" y="1790076"/>
            <a:ext cx="46474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call by pointer, the memory address (pointer) of the variable is passed to the function.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The function can use this pointer to access and modify the original variable.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Like call by reference, changes made inside the function will affect the original variable, but the syntax involves pointers.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06" y="2209615"/>
            <a:ext cx="6898116" cy="358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4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Return by Reference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156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575" y="1790076"/>
            <a:ext cx="600138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dirty="0"/>
              <a:t>When a function returns by reference, it returns a reference (alias) to the original variable. This allows the caller to access and modify the original value directly.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dirty="0"/>
              <a:t>The returned reference should point to a valid object or variable.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dirty="0"/>
              <a:t>Returning by reference can be more efficient than returning by value, especially for large objects, as it avoids copying.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dirty="0"/>
              <a:t>Be cautious not to return a reference to a local variable, as it goes out of scope when the function ends, leading to undefined </a:t>
            </a:r>
            <a:r>
              <a:rPr lang="en-GB" sz="2200" dirty="0" err="1"/>
              <a:t>behavior</a:t>
            </a:r>
            <a:r>
              <a:rPr lang="en-GB" sz="2200" dirty="0"/>
              <a:t>.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60" y="1925054"/>
            <a:ext cx="5675241" cy="41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Return by Pointer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157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575" y="1627694"/>
            <a:ext cx="60013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dirty="0"/>
              <a:t>When a function returns a pointer, it returns the memory address of a variable. The caller can then use this pointer to access or modify the value at that memory address.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dirty="0"/>
              <a:t>The function must ensure the returned pointer points to a valid memory location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dirty="0"/>
              <a:t>Returning pointers is useful when dealing with dynamic memory allocation or when you want to return a null pointer to indicate failure.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dirty="0"/>
              <a:t>Like returning by reference, care must be taken not to return a pointer to a local variable (stack memory), as this would lead to undefined </a:t>
            </a:r>
            <a:r>
              <a:rPr lang="en-GB" sz="2200" dirty="0" err="1"/>
              <a:t>behavior</a:t>
            </a:r>
            <a:r>
              <a:rPr lang="en-GB" sz="2200" dirty="0"/>
              <a:t>.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60" y="1963555"/>
            <a:ext cx="5644699" cy="41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Differences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158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9975" y="2577465"/>
          <a:ext cx="10085704" cy="27934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21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1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358">
                <a:tc>
                  <a:txBody>
                    <a:bodyPr/>
                    <a:lstStyle/>
                    <a:p>
                      <a:r>
                        <a:rPr lang="en-US" sz="1800" b="1" dirty="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What is Passed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Can Modify Original Variable?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Syntax in Function Definition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358">
                <a:tc>
                  <a:txBody>
                    <a:bodyPr/>
                    <a:lstStyle/>
                    <a:p>
                      <a:r>
                        <a:rPr lang="en-US" sz="1800" b="1"/>
                        <a:t>Call by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 copy of the argument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void func(int 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358">
                <a:tc>
                  <a:txBody>
                    <a:bodyPr/>
                    <a:lstStyle/>
                    <a:p>
                      <a:r>
                        <a:rPr lang="en-US" sz="1800" b="1"/>
                        <a:t>Call by Reference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 reference to the argument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void func(int &amp;x)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358">
                <a:tc>
                  <a:txBody>
                    <a:bodyPr/>
                    <a:lstStyle/>
                    <a:p>
                      <a:r>
                        <a:rPr lang="en-US" sz="1800" b="1" dirty="0"/>
                        <a:t>Call by Pointer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 pointer to the argument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void </a:t>
                      </a:r>
                      <a:r>
                        <a:rPr lang="en-US" sz="1800" dirty="0" err="1"/>
                        <a:t>func</a:t>
                      </a:r>
                      <a:r>
                        <a:rPr lang="en-US" sz="1800" dirty="0"/>
                        <a:t>(</a:t>
                      </a:r>
                      <a:r>
                        <a:rPr lang="en-US" sz="1800" dirty="0" err="1"/>
                        <a:t>int</a:t>
                      </a:r>
                      <a:r>
                        <a:rPr lang="en-US" sz="1800" dirty="0"/>
                        <a:t> *x)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7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218" y="205018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cs typeface="Times New Roman" panose="02020603050405020304" pitchFamily="18" charset="0"/>
              </a:rPr>
              <a:t>inline function</a:t>
            </a:r>
          </a:p>
        </p:txBody>
      </p:sp>
    </p:spTree>
    <p:extLst>
      <p:ext uri="{BB962C8B-B14F-4D97-AF65-F5344CB8AC3E}">
        <p14:creationId xmlns:p14="http://schemas.microsoft.com/office/powerpoint/2010/main" val="8459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5AA1E-DB66-4741-86BB-247DC7B3C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34C05-9930-2C6B-EF78-7B4A17B1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Introduction cont.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2AB96-40DC-D814-5D33-43E0FB72B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8F441A-90C4-D8C5-A6FB-47C3CA4BA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325B732B-133B-BF63-48A9-9B7AAFFA45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Image of Levels of Code">
            <a:extLst>
              <a:ext uri="{FF2B5EF4-FFF2-40B4-BE49-F238E27FC236}">
                <a16:creationId xmlns:a16="http://schemas.microsoft.com/office/drawing/2014/main" id="{82897115-2814-40A9-69B4-B464777A6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/>
          <a:stretch>
            <a:fillRect/>
          </a:stretch>
        </p:blipFill>
        <p:spPr bwMode="auto">
          <a:xfrm>
            <a:off x="4573099" y="1666092"/>
            <a:ext cx="7049818" cy="451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AD713F-60EC-B6A1-0A96-616D2E037D11}"/>
              </a:ext>
            </a:extLst>
          </p:cNvPr>
          <p:cNvSpPr txBox="1"/>
          <p:nvPr/>
        </p:nvSpPr>
        <p:spPr>
          <a:xfrm>
            <a:off x="0" y="1937210"/>
            <a:ext cx="45730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b="0" i="0" dirty="0">
                <a:effectLst/>
                <a:latin typeface="Lato" panose="020F0502020204030204" pitchFamily="34" charset="0"/>
              </a:rPr>
              <a:t>Assembly Language is the 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Lato" panose="020F0502020204030204" pitchFamily="34" charset="0"/>
              </a:rPr>
              <a:t>interface</a:t>
            </a:r>
            <a:r>
              <a:rPr lang="en-GB" sz="2800" b="0" i="0" dirty="0">
                <a:effectLst/>
                <a:latin typeface="Lato" panose="020F0502020204030204" pitchFamily="34" charset="0"/>
              </a:rPr>
              <a:t> between 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Lato" panose="020F0502020204030204" pitchFamily="34" charset="0"/>
              </a:rPr>
              <a:t>higher</a:t>
            </a:r>
            <a:r>
              <a:rPr lang="en-GB" sz="2800" b="0" i="0" dirty="0">
                <a:effectLst/>
                <a:latin typeface="Lato" panose="020F0502020204030204" pitchFamily="34" charset="0"/>
              </a:rPr>
              <a:t> level languages (C++, Java, etc) and 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Lato" panose="020F0502020204030204" pitchFamily="34" charset="0"/>
              </a:rPr>
              <a:t>machine</a:t>
            </a:r>
            <a:r>
              <a:rPr lang="en-GB" sz="2800" b="0" i="0" dirty="0">
                <a:effectLst/>
                <a:latin typeface="Lato" panose="020F0502020204030204" pitchFamily="34" charset="0"/>
              </a:rPr>
              <a:t> code (binary).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b="0" i="0" dirty="0">
                <a:solidFill>
                  <a:srgbClr val="0070C0"/>
                </a:solidFill>
                <a:effectLst/>
                <a:latin typeface="Lato" panose="020F0502020204030204" pitchFamily="34" charset="0"/>
              </a:rPr>
              <a:t>For</a:t>
            </a:r>
            <a:r>
              <a:rPr lang="en-GB" sz="2800" b="0" i="0" dirty="0">
                <a:effectLst/>
                <a:latin typeface="Lato" panose="020F0502020204030204" pitchFamily="34" charset="0"/>
              </a:rPr>
              <a:t> a compiled language, the compiler transforms 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Lato" panose="020F0502020204030204" pitchFamily="34" charset="0"/>
              </a:rPr>
              <a:t>higher</a:t>
            </a:r>
            <a:r>
              <a:rPr lang="en-GB" sz="2800" b="0" i="0" dirty="0">
                <a:effectLst/>
                <a:latin typeface="Lato" panose="020F0502020204030204" pitchFamily="34" charset="0"/>
              </a:rPr>
              <a:t> level code into assembly 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Lato" panose="020F0502020204030204" pitchFamily="34" charset="0"/>
              </a:rPr>
              <a:t>language</a:t>
            </a:r>
            <a:r>
              <a:rPr lang="en-GB" sz="2800" b="0" i="0" dirty="0">
                <a:effectLst/>
                <a:latin typeface="Lato" panose="020F0502020204030204" pitchFamily="34" charset="0"/>
              </a:rPr>
              <a:t> code.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50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inline function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160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575" y="1790076"/>
            <a:ext cx="56195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C++, an </a:t>
            </a:r>
            <a:r>
              <a:rPr lang="en-GB" sz="2400" dirty="0">
                <a:solidFill>
                  <a:srgbClr val="0070C0"/>
                </a:solidFill>
              </a:rPr>
              <a:t>inline</a:t>
            </a:r>
            <a:r>
              <a:rPr lang="en-GB" sz="2400" dirty="0"/>
              <a:t> function is a function where the compiler attempts to expand the function's code at the point of </a:t>
            </a:r>
            <a:r>
              <a:rPr lang="en-GB" sz="2400" dirty="0">
                <a:solidFill>
                  <a:srgbClr val="0070C0"/>
                </a:solidFill>
              </a:rPr>
              <a:t>each function </a:t>
            </a:r>
            <a:r>
              <a:rPr lang="en-GB" sz="2400" dirty="0"/>
              <a:t>call rather than performing a normal function call.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This can result in </a:t>
            </a:r>
            <a:r>
              <a:rPr lang="en-GB" sz="2400" dirty="0">
                <a:solidFill>
                  <a:srgbClr val="0070C0"/>
                </a:solidFill>
              </a:rPr>
              <a:t>faster execution </a:t>
            </a:r>
            <a:r>
              <a:rPr lang="en-GB" sz="2400" dirty="0"/>
              <a:t>because it avoids the overhead associated with a typical function call, such as </a:t>
            </a:r>
            <a:r>
              <a:rPr lang="en-GB" sz="2400" dirty="0">
                <a:solidFill>
                  <a:srgbClr val="0070C0"/>
                </a:solidFill>
              </a:rPr>
              <a:t>pushing parameters </a:t>
            </a:r>
            <a:r>
              <a:rPr lang="en-GB" sz="2400" dirty="0"/>
              <a:t>to the stack, jumping to the function's </a:t>
            </a:r>
            <a:r>
              <a:rPr lang="en-GB" sz="2400" dirty="0">
                <a:solidFill>
                  <a:srgbClr val="0070C0"/>
                </a:solidFill>
              </a:rPr>
              <a:t>memory location</a:t>
            </a:r>
            <a:r>
              <a:rPr lang="en-GB" sz="2400" dirty="0"/>
              <a:t>, and returning control back to the caller.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162" y="2199990"/>
            <a:ext cx="5362703" cy="3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Inline Functions cont.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161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7845" y="2030708"/>
            <a:ext cx="10480340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</a:rPr>
              <a:t>How Inline Functions Work</a:t>
            </a:r>
            <a:endParaRPr lang="en-GB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When you declare a function as inline, you are making a request to the compiler to expand the code in place where the function is called, rather than executing the function through the normal call mechanism.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However, it is important to note that inline is just a request, and the compiler may choose to ignore the request if it deems the function too complex or unsuitable for </a:t>
            </a:r>
            <a:r>
              <a:rPr lang="en-GB" dirty="0" err="1"/>
              <a:t>inlining</a:t>
            </a:r>
            <a:r>
              <a:rPr lang="en-GB" dirty="0"/>
              <a:t>.</a:t>
            </a:r>
          </a:p>
          <a:p>
            <a:pPr algn="just"/>
            <a:r>
              <a:rPr lang="en-GB" dirty="0">
                <a:solidFill>
                  <a:srgbClr val="0070C0"/>
                </a:solidFill>
              </a:rPr>
              <a:t>Advantages of Inline Functions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Performance Boost: </a:t>
            </a:r>
            <a:r>
              <a:rPr lang="en-GB" dirty="0"/>
              <a:t>For small functions, eliminating the overhead of function calls can make the program run faster.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Code Readability: </a:t>
            </a:r>
            <a:r>
              <a:rPr lang="en-GB" dirty="0"/>
              <a:t>Even though the function call is replaced with the actual code, it still maintains the readability and structure of the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7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Inline Functions cont.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162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7845" y="2030707"/>
            <a:ext cx="104322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0070C0"/>
                </a:solidFill>
              </a:rPr>
              <a:t>Limitations of Inline Functions:</a:t>
            </a:r>
          </a:p>
          <a:p>
            <a:pPr algn="just"/>
            <a:endParaRPr lang="en-GB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Large Functions: </a:t>
            </a:r>
            <a:r>
              <a:rPr lang="en-GB" dirty="0"/>
              <a:t>If the function is large, </a:t>
            </a:r>
            <a:r>
              <a:rPr lang="en-GB" dirty="0" err="1"/>
              <a:t>inlining</a:t>
            </a:r>
            <a:r>
              <a:rPr lang="en-GB" dirty="0"/>
              <a:t> it can actually increase the binary size of the program, which may negatively impact performance (this is known as code bloat).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Recursive Functions: </a:t>
            </a:r>
            <a:r>
              <a:rPr lang="en-GB" dirty="0"/>
              <a:t>Inline functions cannot be recursive, or </a:t>
            </a:r>
            <a:r>
              <a:rPr lang="en-GB" dirty="0" err="1"/>
              <a:t>inlining</a:t>
            </a:r>
            <a:r>
              <a:rPr lang="en-GB" dirty="0"/>
              <a:t> would result in infinite expansion.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Compiler’s Decision: </a:t>
            </a:r>
            <a:r>
              <a:rPr lang="en-GB" dirty="0"/>
              <a:t>The compiler may choose not to inline a function even if it is declared as inline, especially if the function contains loops, recursion, or other complex structures.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5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218" y="2050180"/>
            <a:ext cx="10518969" cy="20501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/>
              <a:t>Default Arguments  </a:t>
            </a:r>
            <a:r>
              <a:rPr lang="en-GB" sz="8000" dirty="0">
                <a:cs typeface="Times New Roman" panose="02020603050405020304" pitchFamily="18" charset="0"/>
              </a:rPr>
              <a:t>And </a:t>
            </a:r>
            <a:r>
              <a:rPr lang="en-US" sz="8000" dirty="0"/>
              <a:t>Function Overloading </a:t>
            </a:r>
            <a:br>
              <a:rPr lang="en-US" sz="8000" dirty="0"/>
            </a:br>
            <a:r>
              <a:rPr lang="en-GB" sz="8000" dirty="0">
                <a:solidFill>
                  <a:srgbClr val="C00000"/>
                </a:solidFill>
              </a:rPr>
              <a:t>week-8</a:t>
            </a:r>
            <a:r>
              <a:rPr lang="en-US" sz="8000" dirty="0"/>
              <a:t> </a:t>
            </a:r>
            <a:endParaRPr lang="en-GB" sz="8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6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default arguments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164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7845" y="2030707"/>
            <a:ext cx="103359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C++, default arguments allow you to provide default values for function parameters, which are used when the caller of the function does not supply values for those parameters.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Default arguments are specified in the function declaration or prototype, and they allow for more flexibility in function calls by making some parameters optional.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334" y="4937761"/>
            <a:ext cx="8500908" cy="6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default arguments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165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046" y="4659315"/>
            <a:ext cx="1743075" cy="1238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48" y="1921359"/>
            <a:ext cx="7127206" cy="40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Function overloading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166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36838" y="1915134"/>
            <a:ext cx="109134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Function overloading in C++ is a feature that allows multiple functions with the same name to exist in the same scope, provided they differ in the type or number of their parameters.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Key Points: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</a:rPr>
              <a:t>Same Function Name: </a:t>
            </a:r>
            <a:r>
              <a:rPr lang="en-GB" sz="2400" dirty="0"/>
              <a:t>Multiple functions share the same name.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</a:rPr>
              <a:t>Different Parameter List: </a:t>
            </a:r>
            <a:r>
              <a:rPr lang="en-GB" sz="2400" dirty="0"/>
              <a:t>Functions must differ in the number, type, or order of parameters.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</a:rPr>
              <a:t>Return Type Doesn't Matter: </a:t>
            </a:r>
            <a:r>
              <a:rPr lang="en-GB" sz="2400" dirty="0"/>
              <a:t>Function overloading is not based on return type. The compiler resolves which function to call based on the parameter list only.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470" y="5411233"/>
            <a:ext cx="49625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9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Function overloading cont.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167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908" y="1821021"/>
            <a:ext cx="5501839" cy="4473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933" y="4800372"/>
            <a:ext cx="255097" cy="12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/>
              <a:t>Ambiguity Problem with Default Arguments and Function Overloading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168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36837" y="2107639"/>
            <a:ext cx="10913477" cy="19389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When using function overloading and default arguments together in C++, there are potential issues that can lead to ambiguity, making it difficult for the compiler to determine which function to call. </a:t>
            </a:r>
          </a:p>
          <a:p>
            <a:pPr algn="just"/>
            <a:r>
              <a:rPr lang="en-GB" sz="2400" dirty="0"/>
              <a:t>The key issue arises when default arguments in one overloaded function conflict with the parameter lists of other overloaded functions.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36837" y="4356036"/>
            <a:ext cx="1091347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The main problem occurs when the combination of default arguments and function overloading creates ambiguous situations where the compiler cannot decide which function to call. </a:t>
            </a:r>
          </a:p>
        </p:txBody>
      </p:sp>
    </p:spTree>
    <p:extLst>
      <p:ext uri="{BB962C8B-B14F-4D97-AF65-F5344CB8AC3E}">
        <p14:creationId xmlns:p14="http://schemas.microsoft.com/office/powerpoint/2010/main" val="5804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/>
              <a:t>Ambiguity Problem with Default Arguments and Function Overloading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169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32" y="2334728"/>
            <a:ext cx="9132871" cy="373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Machine level Language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80" y="1904956"/>
            <a:ext cx="5777138" cy="420193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Machine </a:t>
            </a:r>
            <a:r>
              <a:rPr lang="en-GB" sz="3200" dirty="0">
                <a:solidFill>
                  <a:srgbClr val="0070C0"/>
                </a:solidFill>
              </a:rPr>
              <a:t>code</a:t>
            </a:r>
            <a:r>
              <a:rPr lang="en-GB" sz="3200" dirty="0"/>
              <a:t> or machine </a:t>
            </a:r>
            <a:r>
              <a:rPr lang="en-GB" sz="3200" dirty="0">
                <a:solidFill>
                  <a:srgbClr val="0070C0"/>
                </a:solidFill>
              </a:rPr>
              <a:t>language</a:t>
            </a:r>
            <a:r>
              <a:rPr lang="en-GB" sz="3200" dirty="0"/>
              <a:t> is a set of instructions executed directly by a computer's central processing unit (</a:t>
            </a:r>
            <a:r>
              <a:rPr lang="en-GB" sz="3200" dirty="0">
                <a:solidFill>
                  <a:srgbClr val="0070C0"/>
                </a:solidFill>
              </a:rPr>
              <a:t>CPU</a:t>
            </a:r>
            <a:r>
              <a:rPr lang="en-GB" sz="3200" dirty="0"/>
              <a:t>).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instruction performs a very specific </a:t>
            </a:r>
            <a:r>
              <a:rPr lang="en-GB" sz="3200" dirty="0">
                <a:solidFill>
                  <a:srgbClr val="0070C0"/>
                </a:solidFill>
              </a:rPr>
              <a:t>task</a:t>
            </a:r>
            <a:r>
              <a:rPr lang="en-GB" sz="3200" dirty="0"/>
              <a:t>, such as a load, a jump, or an ALU operation on a </a:t>
            </a:r>
            <a:r>
              <a:rPr lang="en-GB" sz="3200" dirty="0">
                <a:solidFill>
                  <a:srgbClr val="0070C0"/>
                </a:solidFill>
              </a:rPr>
              <a:t>unit</a:t>
            </a:r>
            <a:r>
              <a:rPr lang="en-GB" sz="3200" dirty="0"/>
              <a:t> of data in a CPU </a:t>
            </a:r>
            <a:r>
              <a:rPr lang="en-GB" sz="3200" dirty="0">
                <a:solidFill>
                  <a:srgbClr val="C00000"/>
                </a:solidFill>
              </a:rPr>
              <a:t>register</a:t>
            </a:r>
            <a:r>
              <a:rPr lang="en-GB" sz="3200" dirty="0"/>
              <a:t> or </a:t>
            </a:r>
            <a:r>
              <a:rPr lang="en-GB" sz="3200" dirty="0">
                <a:solidFill>
                  <a:srgbClr val="0070C0"/>
                </a:solidFill>
              </a:rPr>
              <a:t>memory</a:t>
            </a:r>
            <a:r>
              <a:rPr lang="en-GB" sz="3200" dirty="0"/>
              <a:t>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Every program directly executed by a </a:t>
            </a:r>
            <a:r>
              <a:rPr lang="en-GB" sz="3200" dirty="0">
                <a:solidFill>
                  <a:srgbClr val="0070C0"/>
                </a:solidFill>
              </a:rPr>
              <a:t>CPU</a:t>
            </a:r>
            <a:r>
              <a:rPr lang="en-GB" sz="3200" dirty="0"/>
              <a:t> is made up of a series of such </a:t>
            </a:r>
            <a:r>
              <a:rPr lang="en-GB" sz="3200" dirty="0">
                <a:solidFill>
                  <a:srgbClr val="0070C0"/>
                </a:solidFill>
              </a:rPr>
              <a:t>instructions</a:t>
            </a:r>
            <a:r>
              <a:rPr lang="en-GB" sz="3200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F4763D-A7F8-D397-877C-9889F90CD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2598284"/>
            <a:ext cx="52197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407" y="2325554"/>
            <a:ext cx="5621008" cy="3488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Recursive Functions in C++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170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8710" y="1915427"/>
            <a:ext cx="49995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Recursion is a programming technique where a function calls itself to solve smaller instances of the same problem.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It is particularly useful for problems that can be broken down into similar sub-problems, like tree traversal, factorial calculation, and dynamic programming problems such as Fibonacci sequence generation.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7637" y="3146522"/>
            <a:ext cx="393720" cy="26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23088-BCFA-ED89-6A29-B03F31249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F9E78-09C9-035A-11B9-5658E1FC4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218" y="205018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cs typeface="Times New Roman" panose="02020603050405020304" pitchFamily="18" charset="0"/>
              </a:rPr>
              <a:t>Function Templates</a:t>
            </a:r>
          </a:p>
        </p:txBody>
      </p:sp>
    </p:spTree>
    <p:extLst>
      <p:ext uri="{BB962C8B-B14F-4D97-AF65-F5344CB8AC3E}">
        <p14:creationId xmlns:p14="http://schemas.microsoft.com/office/powerpoint/2010/main" val="14312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A5B4E-1279-42B6-D674-272516F1C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FD7D-E3AD-BB59-B229-3E35DBB0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Function </a:t>
            </a:r>
            <a:r>
              <a:rPr lang="en-GB" sz="4800" dirty="0">
                <a:solidFill>
                  <a:srgbClr val="C00000"/>
                </a:solidFill>
              </a:rPr>
              <a:t>Templates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99413-714E-B1AD-A6D3-889B551A7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172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E87C33-6E9F-C84E-3EBC-6CACA2A6E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D5D9E714-E7CC-8B41-7E0B-8176EC7BE3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43BB22-6F6B-474D-3D8A-D83998B67DBA}"/>
              </a:ext>
            </a:extLst>
          </p:cNvPr>
          <p:cNvSpPr/>
          <p:nvPr/>
        </p:nvSpPr>
        <p:spPr>
          <a:xfrm>
            <a:off x="0" y="1739303"/>
            <a:ext cx="65749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/>
              <a:t>Function </a:t>
            </a:r>
            <a:r>
              <a:rPr lang="en-GB" sz="2800" dirty="0">
                <a:solidFill>
                  <a:srgbClr val="0070C0"/>
                </a:solidFill>
              </a:rPr>
              <a:t>templates</a:t>
            </a:r>
            <a:r>
              <a:rPr lang="en-GB" sz="2800" dirty="0"/>
              <a:t> allow you to write a single generic function that can operate with </a:t>
            </a:r>
            <a:r>
              <a:rPr lang="en-GB" sz="2800" dirty="0">
                <a:solidFill>
                  <a:srgbClr val="0070C0"/>
                </a:solidFill>
              </a:rPr>
              <a:t>different</a:t>
            </a:r>
            <a:r>
              <a:rPr lang="en-GB" sz="2800" dirty="0"/>
              <a:t> data types without </a:t>
            </a:r>
            <a:r>
              <a:rPr lang="en-GB" sz="2800" dirty="0">
                <a:solidFill>
                  <a:srgbClr val="C00000"/>
                </a:solidFill>
              </a:rPr>
              <a:t>rewriting</a:t>
            </a:r>
            <a:r>
              <a:rPr lang="en-GB" sz="2800" dirty="0"/>
              <a:t> the function for each type.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/>
              <a:t>The </a:t>
            </a:r>
            <a:r>
              <a:rPr lang="en-GB" sz="2800" dirty="0">
                <a:solidFill>
                  <a:srgbClr val="C00000"/>
                </a:solidFill>
              </a:rPr>
              <a:t>compiler</a:t>
            </a:r>
            <a:r>
              <a:rPr lang="en-GB" sz="2800" dirty="0"/>
              <a:t> generates the appropriate function version based on the argument types you use when calling the </a:t>
            </a:r>
            <a:r>
              <a:rPr lang="en-GB" sz="2800" dirty="0">
                <a:solidFill>
                  <a:srgbClr val="C00000"/>
                </a:solidFill>
              </a:rPr>
              <a:t>function</a:t>
            </a:r>
            <a:r>
              <a:rPr lang="en-GB" sz="28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/>
              <a:t>This helps </a:t>
            </a:r>
            <a:r>
              <a:rPr lang="en-GB" sz="2800" dirty="0">
                <a:solidFill>
                  <a:srgbClr val="0070C0"/>
                </a:solidFill>
              </a:rPr>
              <a:t>reduce</a:t>
            </a:r>
            <a:r>
              <a:rPr lang="en-GB" sz="2800" dirty="0"/>
              <a:t> code duplication and </a:t>
            </a:r>
            <a:r>
              <a:rPr lang="en-GB" sz="2800" dirty="0">
                <a:solidFill>
                  <a:srgbClr val="C00000"/>
                </a:solidFill>
              </a:rPr>
              <a:t>increases</a:t>
            </a:r>
            <a:r>
              <a:rPr lang="en-GB" sz="2800" dirty="0"/>
              <a:t> code </a:t>
            </a:r>
            <a:r>
              <a:rPr lang="en-GB" sz="2800" dirty="0">
                <a:solidFill>
                  <a:srgbClr val="0070C0"/>
                </a:solidFill>
              </a:rPr>
              <a:t>reusability</a:t>
            </a:r>
            <a:r>
              <a:rPr lang="en-GB" sz="2800" dirty="0"/>
              <a:t>.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B77483-0693-7C0D-2C53-691BB6E4B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714" y="2480959"/>
            <a:ext cx="5192486" cy="24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3342A-2AA3-82F2-D022-5AF24C3BA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DDA2-FC21-D20D-3843-53E8EA2E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Function </a:t>
            </a:r>
            <a:r>
              <a:rPr lang="en-GB" sz="4800" dirty="0">
                <a:solidFill>
                  <a:srgbClr val="C00000"/>
                </a:solidFill>
              </a:rPr>
              <a:t>Templates Cont.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67A9E-19DF-EB1F-9FE6-D57C90758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173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7D12B3-F93B-D02B-4D5C-FDCEA7389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29CCCBF2-6AE7-1B45-FC63-7B5350D868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59C5FB-09A8-32D9-F8D0-98B87E61490A}"/>
              </a:ext>
            </a:extLst>
          </p:cNvPr>
          <p:cNvSpPr/>
          <p:nvPr/>
        </p:nvSpPr>
        <p:spPr>
          <a:xfrm>
            <a:off x="155575" y="1790076"/>
            <a:ext cx="112248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This example defines a function template </a:t>
            </a:r>
            <a:r>
              <a:rPr lang="en-GB" sz="2400" dirty="0" err="1">
                <a:solidFill>
                  <a:srgbClr val="C00000"/>
                </a:solidFill>
              </a:rPr>
              <a:t>swapValues</a:t>
            </a:r>
            <a:r>
              <a:rPr lang="en-GB" sz="2400" dirty="0"/>
              <a:t> that swaps two variables of any type T.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</a:t>
            </a:r>
            <a:r>
              <a:rPr lang="en-GB" sz="2400" dirty="0">
                <a:solidFill>
                  <a:srgbClr val="C00000"/>
                </a:solidFill>
              </a:rPr>
              <a:t>main</a:t>
            </a:r>
            <a:r>
              <a:rPr lang="en-GB" sz="2400" dirty="0"/>
              <a:t>(), it swaps two integers and then two doubles by calling the same </a:t>
            </a:r>
            <a:r>
              <a:rPr lang="en-GB" sz="2400" dirty="0">
                <a:solidFill>
                  <a:srgbClr val="C00000"/>
                </a:solidFill>
              </a:rPr>
              <a:t>template</a:t>
            </a:r>
            <a:r>
              <a:rPr lang="en-GB" sz="2400" dirty="0"/>
              <a:t> function.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The compiler generates two versions of </a:t>
            </a:r>
            <a:r>
              <a:rPr lang="en-GB" sz="2400" dirty="0" err="1">
                <a:solidFill>
                  <a:srgbClr val="C00000"/>
                </a:solidFill>
              </a:rPr>
              <a:t>swapValues</a:t>
            </a:r>
            <a:r>
              <a:rPr lang="en-GB" sz="2400" dirty="0"/>
              <a:t>: one for int and one for </a:t>
            </a:r>
            <a:r>
              <a:rPr lang="en-GB" sz="2400" dirty="0">
                <a:solidFill>
                  <a:srgbClr val="C00000"/>
                </a:solidFill>
              </a:rPr>
              <a:t>double</a:t>
            </a:r>
            <a:r>
              <a:rPr lang="en-GB" sz="2400" dirty="0"/>
              <a:t>, enabling type-safe generic code without duplication.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CBB0BE-2BE6-C853-2E1A-883A7AD4E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657" y="4098400"/>
            <a:ext cx="7526265" cy="2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>
                <a:cs typeface="Times New Roman" panose="02020603050405020304" pitchFamily="18" charset="0"/>
              </a:rPr>
              <a:t>Class and Object</a:t>
            </a:r>
            <a:br>
              <a:rPr lang="en-GB" sz="8000" dirty="0">
                <a:cs typeface="Times New Roman" panose="02020603050405020304" pitchFamily="18" charset="0"/>
              </a:rPr>
            </a:br>
            <a:r>
              <a:rPr lang="en-GB" dirty="0">
                <a:solidFill>
                  <a:srgbClr val="C00000"/>
                </a:solidFill>
              </a:rPr>
              <a:t>week-9</a:t>
            </a:r>
            <a:endParaRPr lang="en-GB" sz="8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Class in C++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7" y="1730696"/>
            <a:ext cx="6112041" cy="1984656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In C++, a class is a </a:t>
            </a:r>
            <a:r>
              <a:rPr lang="en-GB" sz="2400" dirty="0">
                <a:solidFill>
                  <a:srgbClr val="C00000"/>
                </a:solidFill>
              </a:rPr>
              <a:t>blueprint</a:t>
            </a:r>
            <a:r>
              <a:rPr lang="en-GB" sz="2400" dirty="0"/>
              <a:t> for creating </a:t>
            </a:r>
            <a:r>
              <a:rPr lang="en-GB" sz="2400" dirty="0">
                <a:solidFill>
                  <a:srgbClr val="C00000"/>
                </a:solidFill>
              </a:rPr>
              <a:t>objects</a:t>
            </a:r>
            <a:r>
              <a:rPr lang="en-GB" sz="2400" dirty="0"/>
              <a:t>. It encapsulates </a:t>
            </a:r>
            <a:r>
              <a:rPr lang="en-GB" sz="2400" dirty="0">
                <a:solidFill>
                  <a:srgbClr val="C00000"/>
                </a:solidFill>
              </a:rPr>
              <a:t>data members </a:t>
            </a:r>
            <a:r>
              <a:rPr lang="en-GB" sz="2400" dirty="0"/>
              <a:t>(variables) and </a:t>
            </a:r>
            <a:r>
              <a:rPr lang="en-GB" sz="2400" dirty="0">
                <a:solidFill>
                  <a:srgbClr val="C00000"/>
                </a:solidFill>
              </a:rPr>
              <a:t>member functions </a:t>
            </a:r>
            <a:r>
              <a:rPr lang="en-GB" sz="2400" dirty="0"/>
              <a:t>(methods) into a single unit, following the principles of object-oriented programming (OOP), such as </a:t>
            </a:r>
            <a:r>
              <a:rPr lang="en-GB" sz="2400" dirty="0">
                <a:solidFill>
                  <a:srgbClr val="0070C0"/>
                </a:solidFill>
              </a:rPr>
              <a:t>encapsulation, abstraction, inheritance, and polymorphism</a:t>
            </a:r>
            <a:r>
              <a:rPr lang="en-GB" sz="24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175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0567" y="3590221"/>
            <a:ext cx="6112041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b="1" dirty="0"/>
              <a:t>Class: </a:t>
            </a:r>
            <a:r>
              <a:rPr lang="en-GB" dirty="0"/>
              <a:t>Defines a new data type that groups data members (attributes) and member functions (methods).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/>
              <a:t>Object: </a:t>
            </a:r>
            <a:r>
              <a:rPr lang="en-GB" dirty="0"/>
              <a:t>An instance of a class. A class is like a blueprint, and an object is a concrete instance of that </a:t>
            </a:r>
            <a:r>
              <a:rPr lang="en-GB" dirty="0">
                <a:solidFill>
                  <a:srgbClr val="0070C0"/>
                </a:solidFill>
              </a:rPr>
              <a:t>blueprint</a:t>
            </a:r>
            <a:r>
              <a:rPr lang="en-GB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/>
              <a:t>Access </a:t>
            </a:r>
            <a:r>
              <a:rPr lang="en-GB" b="1" dirty="0" err="1"/>
              <a:t>Specifiers</a:t>
            </a:r>
            <a:r>
              <a:rPr lang="en-GB" b="1" dirty="0"/>
              <a:t>: </a:t>
            </a:r>
            <a:r>
              <a:rPr lang="en-GB" dirty="0">
                <a:solidFill>
                  <a:srgbClr val="0070C0"/>
                </a:solidFill>
              </a:rPr>
              <a:t>public, private, and protected </a:t>
            </a:r>
            <a:r>
              <a:rPr lang="en-GB" dirty="0"/>
              <a:t>control the visibility of members.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559" y="1848739"/>
            <a:ext cx="5036641" cy="449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class declaration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7" y="2054846"/>
            <a:ext cx="5794407" cy="3989819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In C++, a class declaration inside a header file typically defines the blueprint for an object, and the function definitions can be placed outside the class declaration.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Here's the syntax for declaring a class and defining its member functions inside the class.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176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12" y="2521819"/>
            <a:ext cx="4825022" cy="32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0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Member Functions Inside the Class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8" y="2054846"/>
            <a:ext cx="5996538" cy="4057196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In C++, me</a:t>
            </a:r>
            <a:r>
              <a:rPr lang="en-GB" sz="2800" dirty="0">
                <a:solidFill>
                  <a:srgbClr val="0070C0"/>
                </a:solidFill>
              </a:rPr>
              <a:t>m</a:t>
            </a:r>
            <a:r>
              <a:rPr lang="en-GB" sz="2800" dirty="0"/>
              <a:t>ber </a:t>
            </a:r>
            <a:r>
              <a:rPr lang="en-GB" sz="2800" dirty="0">
                <a:solidFill>
                  <a:srgbClr val="0070C0"/>
                </a:solidFill>
              </a:rPr>
              <a:t>functions</a:t>
            </a:r>
            <a:r>
              <a:rPr lang="en-GB" sz="2800" dirty="0"/>
              <a:t> can be defined inside the class, and when defined this way, they are </a:t>
            </a:r>
            <a:r>
              <a:rPr lang="en-GB" sz="2800" dirty="0">
                <a:solidFill>
                  <a:srgbClr val="0070C0"/>
                </a:solidFill>
              </a:rPr>
              <a:t>implicitly</a:t>
            </a:r>
            <a:r>
              <a:rPr lang="en-GB" sz="2800" dirty="0"/>
              <a:t> treated as inline functions.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A member </a:t>
            </a:r>
            <a:r>
              <a:rPr lang="en-GB" sz="2800" dirty="0">
                <a:solidFill>
                  <a:srgbClr val="0070C0"/>
                </a:solidFill>
              </a:rPr>
              <a:t>function</a:t>
            </a:r>
            <a:r>
              <a:rPr lang="en-GB" sz="2800" dirty="0"/>
              <a:t> is a function that operates on an instance (object) of a </a:t>
            </a:r>
            <a:r>
              <a:rPr lang="en-GB" sz="2800" dirty="0">
                <a:solidFill>
                  <a:srgbClr val="0070C0"/>
                </a:solidFill>
              </a:rPr>
              <a:t>class</a:t>
            </a:r>
            <a:r>
              <a:rPr lang="en-GB" sz="2800" dirty="0"/>
              <a:t> and has access to the data </a:t>
            </a:r>
            <a:r>
              <a:rPr lang="en-GB" sz="2800" dirty="0">
                <a:solidFill>
                  <a:srgbClr val="0070C0"/>
                </a:solidFill>
              </a:rPr>
              <a:t>members</a:t>
            </a:r>
            <a:r>
              <a:rPr lang="en-GB" sz="2800" dirty="0"/>
              <a:t> of the class.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177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433" y="2451924"/>
            <a:ext cx="5008765" cy="326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/>
              <a:t>Member Functions Outside </a:t>
            </a:r>
            <a:br>
              <a:rPr lang="en-GB" sz="4800" dirty="0"/>
            </a:br>
            <a:r>
              <a:rPr lang="en-GB" sz="4800" dirty="0"/>
              <a:t>The Class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7" y="2054846"/>
            <a:ext cx="5130264" cy="2671158"/>
          </a:xfrm>
          <a:noFill/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In C++, you can declare member functions outside the class definition by providing their declarations within the class and defining them outside the class using the scope resolution operator (::)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178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74" y="5077177"/>
            <a:ext cx="4658625" cy="1142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906" y="2048142"/>
            <a:ext cx="58293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9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dirty="0"/>
              <a:t>class object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81" y="1867301"/>
            <a:ext cx="4891270" cy="4235116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In C++, a class object is an instance of a class. When you create an object, memory is allocated for it, and you can access its members (variables and functions) based on the access </a:t>
            </a:r>
            <a:r>
              <a:rPr lang="en-GB" sz="2800" dirty="0" err="1">
                <a:solidFill>
                  <a:schemeClr val="tx1"/>
                </a:solidFill>
              </a:rPr>
              <a:t>specifiers</a:t>
            </a:r>
            <a:r>
              <a:rPr lang="en-GB" sz="2800" dirty="0">
                <a:solidFill>
                  <a:schemeClr val="tx1"/>
                </a:solidFill>
              </a:rPr>
              <a:t> (public, private, protected) defined in the class.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179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181" y="1867301"/>
            <a:ext cx="6060390" cy="43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Assembly level Language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924218"/>
            <a:ext cx="5973209" cy="440494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An </a:t>
            </a:r>
            <a:r>
              <a:rPr lang="en-GB" sz="3200" dirty="0">
                <a:solidFill>
                  <a:srgbClr val="0070C0"/>
                </a:solidFill>
              </a:rPr>
              <a:t>assembly</a:t>
            </a:r>
            <a:r>
              <a:rPr lang="en-GB" sz="3200" dirty="0"/>
              <a:t> language (or assembler language) is a low-level programming language for a </a:t>
            </a:r>
            <a:r>
              <a:rPr lang="en-GB" sz="3200" dirty="0">
                <a:solidFill>
                  <a:srgbClr val="0070C0"/>
                </a:solidFill>
              </a:rPr>
              <a:t>computer</a:t>
            </a:r>
            <a:r>
              <a:rPr lang="en-GB" sz="3200" dirty="0"/>
              <a:t>, or other programmable device, in which there is a very </a:t>
            </a:r>
            <a:r>
              <a:rPr lang="en-GB" sz="3200" dirty="0">
                <a:solidFill>
                  <a:srgbClr val="0070C0"/>
                </a:solidFill>
              </a:rPr>
              <a:t>strong</a:t>
            </a:r>
            <a:r>
              <a:rPr lang="en-GB" sz="3200" dirty="0"/>
              <a:t> (generally </a:t>
            </a:r>
            <a:r>
              <a:rPr lang="en-GB" sz="3200" dirty="0">
                <a:solidFill>
                  <a:srgbClr val="0070C0"/>
                </a:solidFill>
              </a:rPr>
              <a:t>one-to-one</a:t>
            </a:r>
            <a:r>
              <a:rPr lang="en-GB" sz="3200" dirty="0"/>
              <a:t>) correspondence between the language and the </a:t>
            </a:r>
            <a:r>
              <a:rPr lang="en-GB" sz="3200" dirty="0">
                <a:solidFill>
                  <a:srgbClr val="0070C0"/>
                </a:solidFill>
              </a:rPr>
              <a:t>architecture's</a:t>
            </a:r>
            <a:r>
              <a:rPr lang="en-GB" sz="3200" dirty="0"/>
              <a:t> machine code instructions.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Assembly language is converted into executable machine </a:t>
            </a:r>
            <a:r>
              <a:rPr lang="en-GB" sz="3200" dirty="0">
                <a:solidFill>
                  <a:srgbClr val="0070C0"/>
                </a:solidFill>
              </a:rPr>
              <a:t>code</a:t>
            </a:r>
            <a:r>
              <a:rPr lang="en-GB" sz="3200" dirty="0"/>
              <a:t> by a utility program referred to as an assembler; the conversion </a:t>
            </a:r>
            <a:r>
              <a:rPr lang="en-GB" sz="3200" dirty="0">
                <a:solidFill>
                  <a:srgbClr val="0070C0"/>
                </a:solidFill>
              </a:rPr>
              <a:t>process</a:t>
            </a:r>
            <a:r>
              <a:rPr lang="en-GB" sz="3200" dirty="0"/>
              <a:t> is referred to as </a:t>
            </a:r>
            <a:r>
              <a:rPr lang="en-GB" sz="3200" dirty="0">
                <a:solidFill>
                  <a:srgbClr val="0070C0"/>
                </a:solidFill>
              </a:rPr>
              <a:t>assembly</a:t>
            </a:r>
            <a:r>
              <a:rPr lang="en-GB" sz="3200" dirty="0"/>
              <a:t>, or assembling the code.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008A86-1F51-6E22-9BD0-2A0CF71C5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240" y="2307772"/>
            <a:ext cx="5011461" cy="296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/>
              <a:t>Data Hiding And Encapsulation</a:t>
            </a:r>
            <a:br>
              <a:rPr lang="en-GB" sz="8000" dirty="0"/>
            </a:br>
            <a:r>
              <a:rPr lang="en-GB" dirty="0">
                <a:solidFill>
                  <a:srgbClr val="C00000"/>
                </a:solidFill>
              </a:rPr>
              <a:t>week-10</a:t>
            </a:r>
            <a:endParaRPr lang="en-GB" sz="8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876" t="5891" r="22296" b="23566"/>
          <a:stretch/>
        </p:blipFill>
        <p:spPr>
          <a:xfrm>
            <a:off x="9845451" y="1217596"/>
            <a:ext cx="1829992" cy="249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9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Encapsulation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7" y="1953928"/>
            <a:ext cx="8932243" cy="4292868"/>
          </a:xfrm>
          <a:noFill/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Encapsulation</a:t>
            </a:r>
            <a:r>
              <a:rPr lang="en-GB" sz="2800" dirty="0"/>
              <a:t> is a broader concept that involves bundling the data (attributes) and the methods (functions) that operate on that </a:t>
            </a:r>
            <a:r>
              <a:rPr lang="en-GB" sz="2800" dirty="0">
                <a:solidFill>
                  <a:srgbClr val="0070C0"/>
                </a:solidFill>
              </a:rPr>
              <a:t>data</a:t>
            </a:r>
            <a:r>
              <a:rPr lang="en-GB" sz="2800" dirty="0"/>
              <a:t> into a single unit, called a class.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It is the mechanism of </a:t>
            </a:r>
            <a:r>
              <a:rPr lang="en-GB" sz="2800" dirty="0">
                <a:solidFill>
                  <a:srgbClr val="0070C0"/>
                </a:solidFill>
              </a:rPr>
              <a:t>restricting</a:t>
            </a:r>
            <a:r>
              <a:rPr lang="en-GB" sz="2800" dirty="0"/>
              <a:t> access to some of the object's components and only exposing necessary functionalities.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achieve data abstraction by providing a public </a:t>
            </a:r>
            <a:r>
              <a:rPr lang="en-GB" sz="2800" dirty="0">
                <a:solidFill>
                  <a:srgbClr val="0070C0"/>
                </a:solidFill>
              </a:rPr>
              <a:t>interface</a:t>
            </a:r>
            <a:r>
              <a:rPr lang="en-GB" sz="2800" dirty="0"/>
              <a:t> to interact with the object's data, while keeping the actual data and internal workings hidden.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By using </a:t>
            </a:r>
            <a:r>
              <a:rPr lang="en-GB" sz="2800" dirty="0">
                <a:solidFill>
                  <a:srgbClr val="0070C0"/>
                </a:solidFill>
              </a:rPr>
              <a:t>private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0070C0"/>
                </a:solidFill>
              </a:rPr>
              <a:t>protected</a:t>
            </a:r>
            <a:r>
              <a:rPr lang="en-GB" sz="2800" dirty="0"/>
              <a:t>, and public access </a:t>
            </a:r>
            <a:r>
              <a:rPr lang="en-GB" sz="2800" dirty="0" err="1"/>
              <a:t>specifiers</a:t>
            </a:r>
            <a:r>
              <a:rPr lang="en-GB" sz="2800" dirty="0"/>
              <a:t> to control the visibility and </a:t>
            </a:r>
            <a:r>
              <a:rPr lang="en-GB" sz="2800" dirty="0">
                <a:solidFill>
                  <a:srgbClr val="0070C0"/>
                </a:solidFill>
              </a:rPr>
              <a:t>accessibility</a:t>
            </a:r>
            <a:r>
              <a:rPr lang="en-GB" sz="2800" dirty="0"/>
              <a:t> of data and functions inside a class.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The class acts as a </a:t>
            </a:r>
            <a:r>
              <a:rPr lang="en-GB" sz="2800" dirty="0">
                <a:solidFill>
                  <a:srgbClr val="0070C0"/>
                </a:solidFill>
              </a:rPr>
              <a:t>protective</a:t>
            </a:r>
            <a:r>
              <a:rPr lang="en-GB" sz="2800" dirty="0"/>
              <a:t> capsule that hides its data, while allowing controlled access via public methods.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181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876" t="5891" r="22296" b="23566"/>
          <a:stretch/>
        </p:blipFill>
        <p:spPr>
          <a:xfrm>
            <a:off x="9652947" y="2290813"/>
            <a:ext cx="2227562" cy="30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data hiding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7" y="2054846"/>
            <a:ext cx="5717405" cy="3402678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In C++, data hiding is a key concept in object-oriented programming, achieved by controlling access to the members (</a:t>
            </a:r>
            <a:r>
              <a:rPr lang="en-GB" sz="2800" dirty="0">
                <a:solidFill>
                  <a:srgbClr val="0070C0"/>
                </a:solidFill>
              </a:rPr>
              <a:t>data and functions</a:t>
            </a:r>
            <a:r>
              <a:rPr lang="en-GB" sz="2800" dirty="0"/>
              <a:t>) of a class.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This is done using access </a:t>
            </a:r>
            <a:r>
              <a:rPr lang="en-GB" sz="2800" dirty="0" err="1"/>
              <a:t>specifiers</a:t>
            </a:r>
            <a:r>
              <a:rPr lang="en-GB" sz="2800" dirty="0"/>
              <a:t> like </a:t>
            </a:r>
            <a:r>
              <a:rPr lang="en-GB" sz="2800" dirty="0">
                <a:solidFill>
                  <a:srgbClr val="0070C0"/>
                </a:solidFill>
              </a:rPr>
              <a:t>private, protected, and public.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182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2739" y="2054846"/>
            <a:ext cx="5142826" cy="34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8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data hiding cont.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7" y="2054846"/>
            <a:ext cx="5717405" cy="3402678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Private members are accessible only within the class itself, and not from outside.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This ensures that the internal implementation details of the class are hidden from the user, protecting the integrity of the data.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183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2739" y="2054846"/>
            <a:ext cx="5142826" cy="34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Data Hiding Vs. Encapsulation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07" y="1886552"/>
            <a:ext cx="5727031" cy="4331368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2800" dirty="0"/>
              <a:t>Data Hiding: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The member variable </a:t>
            </a:r>
            <a:r>
              <a:rPr lang="en-GB" sz="2800" dirty="0">
                <a:solidFill>
                  <a:srgbClr val="0070C0"/>
                </a:solidFill>
              </a:rPr>
              <a:t>value</a:t>
            </a:r>
            <a:r>
              <a:rPr lang="en-GB" sz="2800" dirty="0"/>
              <a:t> is declared as private, so it cannot be accessed directly from </a:t>
            </a:r>
            <a:r>
              <a:rPr lang="en-GB" sz="2800" dirty="0">
                <a:solidFill>
                  <a:srgbClr val="C00000"/>
                </a:solidFill>
              </a:rPr>
              <a:t>outside</a:t>
            </a:r>
            <a:r>
              <a:rPr lang="en-GB" sz="2800" dirty="0"/>
              <a:t> the class.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This is an example of </a:t>
            </a:r>
            <a:r>
              <a:rPr lang="en-GB" sz="2800" dirty="0">
                <a:solidFill>
                  <a:srgbClr val="C00000"/>
                </a:solidFill>
              </a:rPr>
              <a:t>data hiding</a:t>
            </a:r>
            <a:r>
              <a:rPr lang="en-GB" sz="2800" dirty="0"/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The user of the class cannot directly modify or view </a:t>
            </a:r>
            <a:r>
              <a:rPr lang="en-GB" sz="2800" dirty="0">
                <a:solidFill>
                  <a:srgbClr val="0070C0"/>
                </a:solidFill>
              </a:rPr>
              <a:t>value</a:t>
            </a:r>
            <a:r>
              <a:rPr lang="en-GB" sz="2800" dirty="0"/>
              <a:t> but has to go through </a:t>
            </a:r>
            <a:r>
              <a:rPr lang="en-GB" sz="2800" dirty="0">
                <a:solidFill>
                  <a:srgbClr val="0070C0"/>
                </a:solidFill>
              </a:rPr>
              <a:t>public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70C0"/>
                </a:solidFill>
              </a:rPr>
              <a:t>methods</a:t>
            </a:r>
            <a:r>
              <a:rPr lang="en-GB" sz="2800" dirty="0"/>
              <a:t>, ensuring the data's integrity.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184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743" y="2054845"/>
            <a:ext cx="5420261" cy="40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3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Data Hiding Vs. Encapsulation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3" y="2054846"/>
            <a:ext cx="6150542" cy="4114948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2800" dirty="0"/>
              <a:t>Encapsulation: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The methods </a:t>
            </a:r>
            <a:r>
              <a:rPr lang="en-GB" sz="2800" dirty="0" err="1">
                <a:solidFill>
                  <a:srgbClr val="0070C0"/>
                </a:solidFill>
              </a:rPr>
              <a:t>getValue</a:t>
            </a:r>
            <a:r>
              <a:rPr lang="en-GB" sz="2800" dirty="0"/>
              <a:t>() and </a:t>
            </a:r>
            <a:r>
              <a:rPr lang="en-GB" sz="2800" dirty="0" err="1">
                <a:solidFill>
                  <a:srgbClr val="0070C0"/>
                </a:solidFill>
              </a:rPr>
              <a:t>setValue</a:t>
            </a:r>
            <a:r>
              <a:rPr lang="en-GB" sz="2800" dirty="0"/>
              <a:t>(</a:t>
            </a:r>
            <a:r>
              <a:rPr lang="en-GB" sz="2800" dirty="0" err="1"/>
              <a:t>int</a:t>
            </a:r>
            <a:r>
              <a:rPr lang="en-GB" sz="2800" dirty="0"/>
              <a:t> value) are public methods that provide controlled access to the private member variable.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These methods encapsulate the </a:t>
            </a:r>
            <a:r>
              <a:rPr lang="en-GB" sz="2800" dirty="0">
                <a:solidFill>
                  <a:srgbClr val="0070C0"/>
                </a:solidFill>
              </a:rPr>
              <a:t>internal</a:t>
            </a:r>
            <a:r>
              <a:rPr lang="en-GB" sz="2800" dirty="0"/>
              <a:t> workings and expose only the necessary interface.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rgbClr val="0070C0"/>
                </a:solidFill>
              </a:rPr>
              <a:t>setValue</a:t>
            </a:r>
            <a:r>
              <a:rPr lang="en-GB" sz="2800" dirty="0"/>
              <a:t>() checks if the value is valid before modifying the </a:t>
            </a:r>
            <a:r>
              <a:rPr lang="en-GB" sz="2800" dirty="0">
                <a:solidFill>
                  <a:srgbClr val="0070C0"/>
                </a:solidFill>
              </a:rPr>
              <a:t>value</a:t>
            </a:r>
            <a:r>
              <a:rPr lang="en-GB" sz="2800" dirty="0"/>
              <a:t> , which is an example of controlled access and data protection.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185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085" y="2054846"/>
            <a:ext cx="5007794" cy="37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/>
              <a:t>this Pointer</a:t>
            </a:r>
            <a:endParaRPr lang="en-GB" sz="8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dirty="0"/>
              <a:t>this Pointer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81" y="1867301"/>
            <a:ext cx="9954158" cy="3965608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The this pointer is a special pointer available to all non-static member functions of a class.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It is implicitly passed to the member functions and points to the current object (the object that invoked the function).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This pointer is an essential part of how C++ works with objects and provides a way for member functions to access the calling object.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187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1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dirty="0"/>
              <a:t>this Pointer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80" y="1867301"/>
            <a:ext cx="4737265" cy="3965608"/>
          </a:xfrm>
          <a:noFill/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The this pointer is a special pointer available to all non-static member functions of a class. It is implicitly passed to the member functions and points to the current object (the object that invoked the function).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This pointer is an essential part of how C++ works with objects and provides a way for member functions to access the calling object.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188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697" y="5506124"/>
            <a:ext cx="4338086" cy="798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275" y="1701579"/>
            <a:ext cx="6448926" cy="36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/>
              <a:t>Nesting Member Functions </a:t>
            </a:r>
            <a:endParaRPr lang="en-GB" sz="8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231" y="348153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High level Language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967826"/>
            <a:ext cx="4438884" cy="440494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High-level language is any </a:t>
            </a:r>
            <a:r>
              <a:rPr lang="en-GB" sz="3200" dirty="0">
                <a:solidFill>
                  <a:srgbClr val="0070C0"/>
                </a:solidFill>
              </a:rPr>
              <a:t>programming</a:t>
            </a:r>
            <a:r>
              <a:rPr lang="en-GB" sz="3200" dirty="0"/>
              <a:t> language that enables </a:t>
            </a:r>
            <a:r>
              <a:rPr lang="en-GB" sz="3200" dirty="0">
                <a:solidFill>
                  <a:srgbClr val="0070C0"/>
                </a:solidFill>
              </a:rPr>
              <a:t>development</a:t>
            </a:r>
            <a:r>
              <a:rPr lang="en-GB" sz="3200" dirty="0"/>
              <a:t> of a program in much simpler </a:t>
            </a:r>
            <a:r>
              <a:rPr lang="en-GB" sz="3200" dirty="0">
                <a:solidFill>
                  <a:srgbClr val="0070C0"/>
                </a:solidFill>
              </a:rPr>
              <a:t>programming</a:t>
            </a:r>
            <a:r>
              <a:rPr lang="en-GB" sz="3200" dirty="0"/>
              <a:t> context and is generally independent of the computer's hardware </a:t>
            </a:r>
            <a:r>
              <a:rPr lang="en-GB" sz="3200" dirty="0">
                <a:solidFill>
                  <a:srgbClr val="0070C0"/>
                </a:solidFill>
              </a:rPr>
              <a:t>architecture</a:t>
            </a:r>
            <a:r>
              <a:rPr lang="en-GB" sz="3200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A6E15C-F301-6626-F73C-680C5440C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870" y="2543453"/>
            <a:ext cx="6206955" cy="29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dirty="0"/>
              <a:t>Nesting Member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81" y="1867301"/>
            <a:ext cx="4525510" cy="3965608"/>
          </a:xfrm>
          <a:noFill/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In C++, nesting member functions refers to a situation where one member function of a class calls another member function from the same class.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This is a common practice to keep code organized and to allow for modular function </a:t>
            </a:r>
            <a:r>
              <a:rPr lang="en-GB" sz="2800" dirty="0" err="1">
                <a:solidFill>
                  <a:schemeClr val="tx1"/>
                </a:solidFill>
              </a:rPr>
              <a:t>behavior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190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4324"/>
          <a:stretch/>
        </p:blipFill>
        <p:spPr>
          <a:xfrm>
            <a:off x="5447899" y="1953589"/>
            <a:ext cx="6304548" cy="418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dirty="0"/>
              <a:t>nesting member functions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78" y="1967741"/>
            <a:ext cx="4823894" cy="4207639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rgbClr val="0070C0"/>
                </a:solidFill>
              </a:rPr>
              <a:t>showResult</a:t>
            </a:r>
            <a:r>
              <a:rPr lang="en-GB" sz="2800" dirty="0">
                <a:solidFill>
                  <a:srgbClr val="0070C0"/>
                </a:solidFill>
              </a:rPr>
              <a:t>(): </a:t>
            </a:r>
            <a:r>
              <a:rPr lang="en-GB" sz="2800" dirty="0">
                <a:solidFill>
                  <a:schemeClr val="tx1"/>
                </a:solidFill>
              </a:rPr>
              <a:t>This public function calls the private add() function to calculate the sum of two numbers.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add(): </a:t>
            </a:r>
            <a:r>
              <a:rPr lang="en-GB" sz="2800" dirty="0">
                <a:solidFill>
                  <a:schemeClr val="tx1"/>
                </a:solidFill>
              </a:rPr>
              <a:t>This is a private member function that performs the addition of two numbers.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191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274" y="1867302"/>
            <a:ext cx="6359760" cy="4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/>
              <a:t>Memory Allocation For Class Objects</a:t>
            </a:r>
            <a:br>
              <a:rPr lang="en-GB" sz="8000" dirty="0"/>
            </a:br>
            <a:r>
              <a:rPr lang="en-GB" sz="8000" dirty="0">
                <a:solidFill>
                  <a:srgbClr val="C00000"/>
                </a:solidFill>
              </a:rPr>
              <a:t>week-11</a:t>
            </a:r>
            <a:endParaRPr lang="en-GB" sz="8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dirty="0"/>
              <a:t>Memory Is Allocated For Class Objects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193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8782" y="1856850"/>
            <a:ext cx="5781791" cy="44497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940" y="1760037"/>
            <a:ext cx="5408841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Common for All </a:t>
            </a:r>
            <a:r>
              <a:rPr lang="en-GB" dirty="0">
                <a:solidFill>
                  <a:srgbClr val="C00000"/>
                </a:solidFill>
              </a:rPr>
              <a:t>Objects</a:t>
            </a:r>
            <a:r>
              <a:rPr lang="en-GB" dirty="0"/>
              <a:t> (Shared Memory for Member Functions):Member functions are shared among all objects of the class.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00000"/>
                </a:solidFill>
              </a:rPr>
              <a:t>Memory</a:t>
            </a:r>
            <a:r>
              <a:rPr lang="en-GB" dirty="0"/>
              <a:t> for member functions is allocated once when the class is defined, not when each object is created.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This is because member </a:t>
            </a:r>
            <a:r>
              <a:rPr lang="en-GB" dirty="0">
                <a:solidFill>
                  <a:srgbClr val="C00000"/>
                </a:solidFill>
              </a:rPr>
              <a:t>functions</a:t>
            </a:r>
            <a:r>
              <a:rPr lang="en-GB" dirty="0"/>
              <a:t> do not hold data;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they act on the </a:t>
            </a:r>
            <a:r>
              <a:rPr lang="en-GB" dirty="0">
                <a:solidFill>
                  <a:srgbClr val="C00000"/>
                </a:solidFill>
              </a:rPr>
              <a:t>data</a:t>
            </a:r>
            <a:r>
              <a:rPr lang="en-GB" dirty="0"/>
              <a:t> (variables) that each object possesses individually.</a:t>
            </a:r>
          </a:p>
          <a:p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dirty="0"/>
              <a:t>Memory Is Allocated For Class Objects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194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9538" y="1780470"/>
            <a:ext cx="5881036" cy="45261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941" y="1760038"/>
            <a:ext cx="53095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Memory Created for Each Object (Instance Variables):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00000"/>
                </a:solidFill>
              </a:rPr>
              <a:t>Member</a:t>
            </a:r>
            <a:r>
              <a:rPr lang="en-GB" dirty="0"/>
              <a:t> variables (</a:t>
            </a:r>
            <a:r>
              <a:rPr lang="en-GB" dirty="0">
                <a:solidFill>
                  <a:srgbClr val="C00000"/>
                </a:solidFill>
              </a:rPr>
              <a:t>data</a:t>
            </a:r>
            <a:r>
              <a:rPr lang="en-GB" dirty="0"/>
              <a:t> members) are unique for each object.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Every </a:t>
            </a:r>
            <a:r>
              <a:rPr lang="en-GB" dirty="0">
                <a:solidFill>
                  <a:srgbClr val="C00000"/>
                </a:solidFill>
              </a:rPr>
              <a:t>time</a:t>
            </a:r>
            <a:r>
              <a:rPr lang="en-GB" dirty="0"/>
              <a:t> an object is created, memory is allocated for its member variables.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In the image, </a:t>
            </a:r>
            <a:r>
              <a:rPr lang="en-GB" dirty="0">
                <a:solidFill>
                  <a:srgbClr val="C00000"/>
                </a:solidFill>
              </a:rPr>
              <a:t>Object</a:t>
            </a:r>
            <a:r>
              <a:rPr lang="en-GB" dirty="0"/>
              <a:t> 1, </a:t>
            </a:r>
            <a:r>
              <a:rPr lang="en-GB" dirty="0">
                <a:solidFill>
                  <a:srgbClr val="C00000"/>
                </a:solidFill>
              </a:rPr>
              <a:t>Object</a:t>
            </a:r>
            <a:r>
              <a:rPr lang="en-GB" dirty="0"/>
              <a:t> 2, and Object 3 each have their own separate memory for member variable 1 and member </a:t>
            </a:r>
            <a:r>
              <a:rPr lang="en-GB" dirty="0">
                <a:solidFill>
                  <a:srgbClr val="C00000"/>
                </a:solidFill>
              </a:rPr>
              <a:t>variable</a:t>
            </a:r>
            <a:r>
              <a:rPr lang="en-GB" dirty="0"/>
              <a:t> 2.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/>
              <a:t>The member variables hold the data for each object, and memory for these variables is created when the objects are defined.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dirty="0"/>
              <a:t>Memory Is Allocated For Class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78" y="1967741"/>
            <a:ext cx="4679515" cy="2816015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The </a:t>
            </a:r>
            <a:r>
              <a:rPr lang="en-GB" sz="2800" dirty="0">
                <a:solidFill>
                  <a:srgbClr val="0070C0"/>
                </a:solidFill>
              </a:rPr>
              <a:t>addresses</a:t>
            </a:r>
            <a:r>
              <a:rPr lang="en-GB" sz="2800" dirty="0">
                <a:solidFill>
                  <a:schemeClr val="tx1"/>
                </a:solidFill>
              </a:rPr>
              <a:t> of </a:t>
            </a:r>
            <a:r>
              <a:rPr lang="en-GB" sz="2800" dirty="0" err="1">
                <a:solidFill>
                  <a:srgbClr val="0070C0"/>
                </a:solidFill>
              </a:rPr>
              <a:t>fun_var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for both objects will likely be the same (or very close), as </a:t>
            </a:r>
            <a:r>
              <a:rPr lang="en-GB" sz="2800" dirty="0" err="1">
                <a:solidFill>
                  <a:srgbClr val="0070C0"/>
                </a:solidFill>
              </a:rPr>
              <a:t>member_fun</a:t>
            </a:r>
            <a:r>
              <a:rPr lang="en-GB" sz="2800" dirty="0">
                <a:solidFill>
                  <a:schemeClr val="tx1"/>
                </a:solidFill>
              </a:rPr>
              <a:t>() is executed in the same context of stack memory.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The addresses of number will be different for </a:t>
            </a:r>
            <a:r>
              <a:rPr lang="en-GB" sz="2800" dirty="0">
                <a:solidFill>
                  <a:srgbClr val="C00000"/>
                </a:solidFill>
              </a:rPr>
              <a:t>obj1 and obj2</a:t>
            </a:r>
            <a:r>
              <a:rPr lang="en-GB" sz="2800" dirty="0">
                <a:solidFill>
                  <a:schemeClr val="tx1"/>
                </a:solidFill>
              </a:rPr>
              <a:t>, as they refer to separate instances of </a:t>
            </a:r>
            <a:r>
              <a:rPr lang="en-GB" sz="2800" dirty="0" err="1">
                <a:solidFill>
                  <a:srgbClr val="0070C0"/>
                </a:solidFill>
              </a:rPr>
              <a:t>MyClass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195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272" y="1781624"/>
            <a:ext cx="6081012" cy="4579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27" y="5047824"/>
            <a:ext cx="4624839" cy="12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/>
              <a:t>Static Data Member </a:t>
            </a:r>
            <a:endParaRPr lang="en-GB" sz="8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4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dirty="0"/>
              <a:t>Static Data Member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1967740"/>
            <a:ext cx="11367436" cy="4356057"/>
          </a:xfrm>
          <a:noFill/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In C++, a static member is a class member that is shared by all instances of the class.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C00000"/>
                </a:solidFill>
              </a:rPr>
              <a:t>Static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members</a:t>
            </a:r>
            <a:r>
              <a:rPr lang="en-GB" sz="2800" dirty="0">
                <a:solidFill>
                  <a:schemeClr val="tx1"/>
                </a:solidFill>
              </a:rPr>
              <a:t> can be variables or functions, and they are </a:t>
            </a:r>
            <a:r>
              <a:rPr lang="en-GB" sz="2800" dirty="0">
                <a:solidFill>
                  <a:srgbClr val="C00000"/>
                </a:solidFill>
              </a:rPr>
              <a:t>associated</a:t>
            </a:r>
            <a:r>
              <a:rPr lang="en-GB" sz="2800" dirty="0">
                <a:solidFill>
                  <a:schemeClr val="tx1"/>
                </a:solidFill>
              </a:rPr>
              <a:t> with the class itself rather than any specific object.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This means that </a:t>
            </a:r>
            <a:r>
              <a:rPr lang="en-GB" sz="2800" dirty="0">
                <a:solidFill>
                  <a:srgbClr val="C00000"/>
                </a:solidFill>
              </a:rPr>
              <a:t>static</a:t>
            </a:r>
            <a:r>
              <a:rPr lang="en-GB" sz="2800" dirty="0">
                <a:solidFill>
                  <a:schemeClr val="tx1"/>
                </a:solidFill>
              </a:rPr>
              <a:t> members are shared </a:t>
            </a:r>
            <a:r>
              <a:rPr lang="en-GB" sz="2800" dirty="0">
                <a:solidFill>
                  <a:srgbClr val="C00000"/>
                </a:solidFill>
              </a:rPr>
              <a:t>across</a:t>
            </a:r>
            <a:r>
              <a:rPr lang="en-GB" sz="2800" dirty="0">
                <a:solidFill>
                  <a:schemeClr val="tx1"/>
                </a:solidFill>
              </a:rPr>
              <a:t> all objects of the class, and they can be accessed without creating an instance of the class.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A static member variable is allocated only once, regardless of how many objects are created from the class.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All objects share the same </a:t>
            </a:r>
            <a:r>
              <a:rPr lang="en-GB" sz="2800" dirty="0">
                <a:solidFill>
                  <a:srgbClr val="C00000"/>
                </a:solidFill>
              </a:rPr>
              <a:t>copy</a:t>
            </a:r>
            <a:r>
              <a:rPr lang="en-GB" sz="2800" dirty="0">
                <a:solidFill>
                  <a:schemeClr val="tx1"/>
                </a:solidFill>
              </a:rPr>
              <a:t> of that </a:t>
            </a:r>
            <a:r>
              <a:rPr lang="en-GB" sz="2800" dirty="0">
                <a:solidFill>
                  <a:srgbClr val="C00000"/>
                </a:solidFill>
              </a:rPr>
              <a:t>variable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This means every object has access to the same memory location for the </a:t>
            </a:r>
            <a:r>
              <a:rPr lang="en-GB" sz="2800" dirty="0">
                <a:solidFill>
                  <a:srgbClr val="C00000"/>
                </a:solidFill>
              </a:rPr>
              <a:t>static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member</a:t>
            </a:r>
            <a:r>
              <a:rPr lang="en-GB" sz="2800" dirty="0">
                <a:solidFill>
                  <a:schemeClr val="tx1"/>
                </a:solidFill>
              </a:rPr>
              <a:t>, and changes made to that </a:t>
            </a:r>
            <a:r>
              <a:rPr lang="en-GB" sz="2800" dirty="0">
                <a:solidFill>
                  <a:srgbClr val="C00000"/>
                </a:solidFill>
              </a:rPr>
              <a:t>variable</a:t>
            </a:r>
            <a:r>
              <a:rPr lang="en-GB" sz="2800" dirty="0">
                <a:solidFill>
                  <a:schemeClr val="tx1"/>
                </a:solidFill>
              </a:rPr>
              <a:t> through one object will be </a:t>
            </a:r>
            <a:r>
              <a:rPr lang="en-GB" sz="2800" dirty="0">
                <a:solidFill>
                  <a:srgbClr val="C00000"/>
                </a:solidFill>
              </a:rPr>
              <a:t>reflected</a:t>
            </a:r>
            <a:r>
              <a:rPr lang="en-GB" sz="2800" dirty="0">
                <a:solidFill>
                  <a:schemeClr val="tx1"/>
                </a:solidFill>
              </a:rPr>
              <a:t> in all other </a:t>
            </a:r>
            <a:r>
              <a:rPr lang="en-GB" sz="2800" dirty="0">
                <a:solidFill>
                  <a:srgbClr val="C00000"/>
                </a:solidFill>
              </a:rPr>
              <a:t>objects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197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dirty="0"/>
              <a:t>static data member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8" y="1835707"/>
            <a:ext cx="6343046" cy="4471708"/>
          </a:xfrm>
          <a:noFill/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The static member variable </a:t>
            </a:r>
            <a:r>
              <a:rPr lang="en-GB" sz="2800" dirty="0">
                <a:solidFill>
                  <a:srgbClr val="C00000"/>
                </a:solidFill>
              </a:rPr>
              <a:t>number2</a:t>
            </a:r>
            <a:r>
              <a:rPr lang="en-GB" sz="2800" dirty="0">
                <a:solidFill>
                  <a:schemeClr val="tx1"/>
                </a:solidFill>
              </a:rPr>
              <a:t> is declared inside the class using the static keyword.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C00000"/>
                </a:solidFill>
              </a:rPr>
              <a:t>Static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member</a:t>
            </a:r>
            <a:r>
              <a:rPr lang="en-GB" sz="2800" dirty="0">
                <a:solidFill>
                  <a:schemeClr val="tx1"/>
                </a:solidFill>
              </a:rPr>
              <a:t> variables are shared among all objects of the class.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There is </a:t>
            </a:r>
            <a:r>
              <a:rPr lang="en-GB" sz="2800" dirty="0">
                <a:solidFill>
                  <a:srgbClr val="C00000"/>
                </a:solidFill>
              </a:rPr>
              <a:t>only</a:t>
            </a:r>
            <a:r>
              <a:rPr lang="en-GB" sz="2800" dirty="0">
                <a:solidFill>
                  <a:schemeClr val="tx1"/>
                </a:solidFill>
              </a:rPr>
              <a:t> one </a:t>
            </a:r>
            <a:r>
              <a:rPr lang="en-GB" sz="2800" dirty="0">
                <a:solidFill>
                  <a:srgbClr val="C00000"/>
                </a:solidFill>
              </a:rPr>
              <a:t>copy</a:t>
            </a:r>
            <a:r>
              <a:rPr lang="en-GB" sz="2800" dirty="0">
                <a:solidFill>
                  <a:schemeClr val="tx1"/>
                </a:solidFill>
              </a:rPr>
              <a:t> of the </a:t>
            </a:r>
            <a:r>
              <a:rPr lang="en-GB" sz="2800" dirty="0">
                <a:solidFill>
                  <a:srgbClr val="C00000"/>
                </a:solidFill>
              </a:rPr>
              <a:t>static</a:t>
            </a:r>
            <a:r>
              <a:rPr lang="en-GB" sz="2800" dirty="0">
                <a:solidFill>
                  <a:schemeClr val="tx1"/>
                </a:solidFill>
              </a:rPr>
              <a:t> variable, regardless of how many objects are created.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Static member variables must be defined </a:t>
            </a:r>
            <a:r>
              <a:rPr lang="en-GB" sz="2800" dirty="0">
                <a:solidFill>
                  <a:srgbClr val="C00000"/>
                </a:solidFill>
              </a:rPr>
              <a:t>outside </a:t>
            </a:r>
            <a:r>
              <a:rPr lang="en-GB" sz="2800" dirty="0">
                <a:solidFill>
                  <a:schemeClr val="tx1"/>
                </a:solidFill>
              </a:rPr>
              <a:t>the class.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This is necessary because they exist at the </a:t>
            </a:r>
            <a:r>
              <a:rPr lang="en-GB" sz="2800" dirty="0">
                <a:solidFill>
                  <a:srgbClr val="C00000"/>
                </a:solidFill>
              </a:rPr>
              <a:t>class </a:t>
            </a:r>
            <a:r>
              <a:rPr lang="en-GB" sz="2800" dirty="0">
                <a:solidFill>
                  <a:schemeClr val="tx1"/>
                </a:solidFill>
              </a:rPr>
              <a:t>level, </a:t>
            </a:r>
            <a:r>
              <a:rPr lang="en-GB" sz="2800" dirty="0">
                <a:solidFill>
                  <a:srgbClr val="C00000"/>
                </a:solidFill>
              </a:rPr>
              <a:t>not the instance </a:t>
            </a:r>
            <a:r>
              <a:rPr lang="en-GB" sz="2800" dirty="0">
                <a:solidFill>
                  <a:schemeClr val="tx1"/>
                </a:solidFill>
              </a:rPr>
              <a:t>level.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Inside the member function </a:t>
            </a:r>
            <a:r>
              <a:rPr lang="en-GB" sz="2800" dirty="0" err="1">
                <a:solidFill>
                  <a:srgbClr val="C00000"/>
                </a:solidFill>
              </a:rPr>
              <a:t>member_fun</a:t>
            </a:r>
            <a:r>
              <a:rPr lang="en-GB" sz="2800" dirty="0">
                <a:solidFill>
                  <a:schemeClr val="tx1"/>
                </a:solidFill>
              </a:rPr>
              <a:t>(), both the </a:t>
            </a:r>
            <a:r>
              <a:rPr lang="en-GB" sz="2800" dirty="0">
                <a:solidFill>
                  <a:srgbClr val="C00000"/>
                </a:solidFill>
              </a:rPr>
              <a:t>regular</a:t>
            </a:r>
            <a:r>
              <a:rPr lang="en-GB" sz="2800" dirty="0">
                <a:solidFill>
                  <a:schemeClr val="tx1"/>
                </a:solidFill>
              </a:rPr>
              <a:t> and </a:t>
            </a:r>
            <a:r>
              <a:rPr lang="en-GB" sz="2800" dirty="0">
                <a:solidFill>
                  <a:srgbClr val="C00000"/>
                </a:solidFill>
              </a:rPr>
              <a:t>static</a:t>
            </a:r>
            <a:r>
              <a:rPr lang="en-GB" sz="2800" dirty="0">
                <a:solidFill>
                  <a:schemeClr val="tx1"/>
                </a:solidFill>
              </a:rPr>
              <a:t> member variables are accessed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198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302" y="1835707"/>
            <a:ext cx="5225093" cy="40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dirty="0"/>
              <a:t>static data member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33" y="1835707"/>
            <a:ext cx="5855464" cy="4471708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number1 is unique for each object, so its address will differ for each object (</a:t>
            </a:r>
            <a:r>
              <a:rPr lang="en-GB" sz="2800" dirty="0">
                <a:solidFill>
                  <a:srgbClr val="C00000"/>
                </a:solidFill>
              </a:rPr>
              <a:t>obj1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dirty="0">
                <a:solidFill>
                  <a:srgbClr val="C00000"/>
                </a:solidFill>
              </a:rPr>
              <a:t>obj2</a:t>
            </a:r>
            <a:r>
              <a:rPr lang="en-GB" sz="2800" dirty="0">
                <a:solidFill>
                  <a:schemeClr val="tx1"/>
                </a:solidFill>
              </a:rPr>
              <a:t>).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number2 is </a:t>
            </a:r>
            <a:r>
              <a:rPr lang="en-GB" sz="2800" dirty="0">
                <a:solidFill>
                  <a:srgbClr val="C00000"/>
                </a:solidFill>
              </a:rPr>
              <a:t>static</a:t>
            </a:r>
            <a:r>
              <a:rPr lang="en-GB" sz="2800" dirty="0">
                <a:solidFill>
                  <a:schemeClr val="tx1"/>
                </a:solidFill>
              </a:rPr>
              <a:t>, meaning its address will be the same for all objects (</a:t>
            </a:r>
            <a:r>
              <a:rPr lang="en-GB" sz="2800" dirty="0">
                <a:solidFill>
                  <a:srgbClr val="C00000"/>
                </a:solidFill>
              </a:rPr>
              <a:t>obj1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dirty="0">
                <a:solidFill>
                  <a:srgbClr val="C00000"/>
                </a:solidFill>
              </a:rPr>
              <a:t>obj2</a:t>
            </a:r>
            <a:r>
              <a:rPr lang="en-GB" sz="2800" dirty="0">
                <a:solidFill>
                  <a:schemeClr val="tx1"/>
                </a:solidFill>
              </a:rPr>
              <a:t>) because only one copy of number2 exists.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199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400" y="1929162"/>
            <a:ext cx="4457902" cy="2874600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642" y="4848050"/>
            <a:ext cx="5247417" cy="138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9802" y="3262821"/>
            <a:ext cx="6647890" cy="180415"/>
          </a:xfrm>
          <a:custGeom>
            <a:avLst/>
            <a:gdLst/>
            <a:ahLst/>
            <a:cxnLst/>
            <a:rect l="l" t="t" r="r" b="b"/>
            <a:pathLst>
              <a:path w="7534275" h="204470">
                <a:moveTo>
                  <a:pt x="0" y="204215"/>
                </a:moveTo>
                <a:lnTo>
                  <a:pt x="7534015" y="204215"/>
                </a:lnTo>
                <a:lnTo>
                  <a:pt x="7534015" y="0"/>
                </a:lnTo>
                <a:lnTo>
                  <a:pt x="0" y="0"/>
                </a:lnTo>
                <a:lnTo>
                  <a:pt x="0" y="204215"/>
                </a:lnTo>
                <a:close/>
              </a:path>
            </a:pathLst>
          </a:custGeom>
          <a:solidFill>
            <a:srgbClr val="DAEEF3"/>
          </a:solidFill>
        </p:spPr>
        <p:txBody>
          <a:bodyPr wrap="square" lIns="0" tIns="0" rIns="0" bIns="0" rtlCol="0"/>
          <a:lstStyle/>
          <a:p>
            <a:endParaRPr sz="1906"/>
          </a:p>
        </p:txBody>
      </p:sp>
      <p:sp>
        <p:nvSpPr>
          <p:cNvPr id="3" name="object 3"/>
          <p:cNvSpPr/>
          <p:nvPr/>
        </p:nvSpPr>
        <p:spPr>
          <a:xfrm>
            <a:off x="2709802" y="3442954"/>
            <a:ext cx="6647890" cy="182096"/>
          </a:xfrm>
          <a:custGeom>
            <a:avLst/>
            <a:gdLst/>
            <a:ahLst/>
            <a:cxnLst/>
            <a:rect l="l" t="t" r="r" b="b"/>
            <a:pathLst>
              <a:path w="7534275" h="206375">
                <a:moveTo>
                  <a:pt x="0" y="206049"/>
                </a:moveTo>
                <a:lnTo>
                  <a:pt x="7534015" y="206049"/>
                </a:lnTo>
                <a:lnTo>
                  <a:pt x="7534015" y="0"/>
                </a:lnTo>
                <a:lnTo>
                  <a:pt x="0" y="0"/>
                </a:lnTo>
                <a:lnTo>
                  <a:pt x="0" y="206049"/>
                </a:lnTo>
                <a:close/>
              </a:path>
            </a:pathLst>
          </a:custGeom>
          <a:solidFill>
            <a:srgbClr val="DAEEF3"/>
          </a:solidFill>
        </p:spPr>
        <p:txBody>
          <a:bodyPr wrap="square" lIns="0" tIns="0" rIns="0" bIns="0" rtlCol="0"/>
          <a:lstStyle/>
          <a:p>
            <a:endParaRPr sz="1906"/>
          </a:p>
        </p:txBody>
      </p:sp>
      <p:sp>
        <p:nvSpPr>
          <p:cNvPr id="5" name="object 5"/>
          <p:cNvSpPr/>
          <p:nvPr/>
        </p:nvSpPr>
        <p:spPr>
          <a:xfrm>
            <a:off x="5131746" y="1385593"/>
            <a:ext cx="1803000" cy="1803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06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"/>
          </p:nvPr>
        </p:nvSpPr>
        <p:spPr>
          <a:xfrm>
            <a:off x="546100" y="6517283"/>
            <a:ext cx="665480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rgbClr val="7F7F7F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13"/>
            <a:fld id="{81D60167-4931-47E6-BA6A-407CBD079E47}" type="slidenum">
              <a:rPr lang="en-US" b="1" smtClean="0">
                <a:solidFill>
                  <a:srgbClr val="000000"/>
                </a:solidFill>
              </a:rPr>
              <a:pPr marL="25400"/>
              <a:t>2</a:t>
            </a:fld>
            <a:r>
              <a:rPr lang="en-US" b="1">
                <a:solidFill>
                  <a:srgbClr val="000000"/>
                </a:solidFill>
              </a:rPr>
              <a:t> |</a:t>
            </a:r>
            <a:r>
              <a:rPr lang="en-US" b="1" spc="-5">
                <a:solidFill>
                  <a:srgbClr val="000000"/>
                </a:solidFill>
              </a:rPr>
              <a:t> </a:t>
            </a:r>
            <a:r>
              <a:rPr lang="en-US"/>
              <a:t>P</a:t>
            </a:r>
            <a:r>
              <a:rPr lang="en-US" spc="20"/>
              <a:t> </a:t>
            </a:r>
            <a:r>
              <a:rPr lang="en-US"/>
              <a:t>a</a:t>
            </a:r>
            <a:r>
              <a:rPr lang="en-US" spc="25"/>
              <a:t> </a:t>
            </a:r>
            <a:r>
              <a:rPr lang="en-US"/>
              <a:t>g</a:t>
            </a:r>
            <a:r>
              <a:rPr lang="en-US" spc="20"/>
              <a:t> </a:t>
            </a:r>
            <a:r>
              <a:rPr lang="en-US"/>
              <a:t>e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819274" y="6677303"/>
            <a:ext cx="2623820" cy="487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342265" indent="-635" algn="ctr">
              <a:lnSpc>
                <a:spcPts val="1270"/>
              </a:lnSpc>
            </a:pPr>
            <a:r>
              <a:rPr lang="en-GB" b="1"/>
              <a:t>Prepared</a:t>
            </a:r>
            <a:r>
              <a:rPr lang="en-GB" b="1" spc="-15"/>
              <a:t> </a:t>
            </a:r>
            <a:r>
              <a:rPr lang="en-GB" b="1" spc="-5"/>
              <a:t>B</a:t>
            </a:r>
            <a:r>
              <a:rPr lang="en-GB" b="1"/>
              <a:t>y:</a:t>
            </a:r>
            <a:r>
              <a:rPr lang="en-GB" b="1" spc="-10"/>
              <a:t> </a:t>
            </a:r>
            <a:r>
              <a:rPr lang="en-GB" spc="-5"/>
              <a:t>Md</a:t>
            </a:r>
            <a:r>
              <a:rPr lang="en-GB"/>
              <a:t>. R</a:t>
            </a:r>
            <a:r>
              <a:rPr lang="en-GB" spc="-10"/>
              <a:t>i</a:t>
            </a:r>
            <a:r>
              <a:rPr lang="en-GB"/>
              <a:t>adul</a:t>
            </a:r>
            <a:r>
              <a:rPr lang="en-GB" spc="-5"/>
              <a:t> </a:t>
            </a:r>
            <a:r>
              <a:rPr lang="en-GB" spc="-10"/>
              <a:t>I</a:t>
            </a:r>
            <a:r>
              <a:rPr lang="en-GB" spc="-5"/>
              <a:t>s</a:t>
            </a:r>
            <a:r>
              <a:rPr lang="en-GB" spc="5"/>
              <a:t>l</a:t>
            </a:r>
            <a:r>
              <a:rPr lang="en-GB" spc="-10"/>
              <a:t>a</a:t>
            </a:r>
            <a:r>
              <a:rPr lang="en-GB"/>
              <a:t>m </a:t>
            </a:r>
            <a:r>
              <a:rPr lang="en-GB" spc="-10"/>
              <a:t>A</a:t>
            </a:r>
            <a:r>
              <a:rPr lang="en-GB" spc="-5"/>
              <a:t>s</a:t>
            </a:r>
            <a:r>
              <a:rPr lang="en-GB"/>
              <a:t>si</a:t>
            </a:r>
            <a:r>
              <a:rPr lang="en-GB" spc="-15"/>
              <a:t>s</a:t>
            </a:r>
            <a:r>
              <a:rPr lang="en-GB"/>
              <a:t>ta</a:t>
            </a:r>
            <a:r>
              <a:rPr lang="en-GB" spc="-10"/>
              <a:t>n</a:t>
            </a:r>
            <a:r>
              <a:rPr lang="en-GB"/>
              <a:t>t</a:t>
            </a:r>
            <a:r>
              <a:rPr lang="en-GB" spc="5"/>
              <a:t> </a:t>
            </a:r>
            <a:r>
              <a:rPr lang="en-GB" spc="-5"/>
              <a:t>P</a:t>
            </a:r>
            <a:r>
              <a:rPr lang="en-GB" spc="-10"/>
              <a:t>r</a:t>
            </a:r>
            <a:r>
              <a:rPr lang="en-GB"/>
              <a:t>of</a:t>
            </a:r>
            <a:r>
              <a:rPr lang="en-GB" spc="-10"/>
              <a:t>e</a:t>
            </a:r>
            <a:r>
              <a:rPr lang="en-GB" spc="-5"/>
              <a:t>s</a:t>
            </a:r>
            <a:r>
              <a:rPr lang="en-GB"/>
              <a:t>s</a:t>
            </a:r>
            <a:r>
              <a:rPr lang="en-GB" spc="-15"/>
              <a:t>o</a:t>
            </a:r>
            <a:r>
              <a:rPr lang="en-GB"/>
              <a:t>r, </a:t>
            </a:r>
            <a:r>
              <a:rPr lang="en-GB" spc="-10"/>
              <a:t>D</a:t>
            </a:r>
            <a:r>
              <a:rPr lang="en-GB"/>
              <a:t>e</a:t>
            </a:r>
            <a:r>
              <a:rPr lang="en-GB" spc="-10"/>
              <a:t>p</a:t>
            </a:r>
            <a:r>
              <a:rPr lang="en-GB"/>
              <a:t>t.</a:t>
            </a:r>
            <a:r>
              <a:rPr lang="en-GB" spc="-15"/>
              <a:t> </a:t>
            </a:r>
            <a:r>
              <a:rPr lang="en-GB" spc="-10"/>
              <a:t>O</a:t>
            </a:r>
            <a:r>
              <a:rPr lang="en-GB"/>
              <a:t>f </a:t>
            </a:r>
            <a:r>
              <a:rPr lang="en-GB" spc="-5"/>
              <a:t>CSE</a:t>
            </a:r>
          </a:p>
          <a:p>
            <a:pPr algn="ctr">
              <a:lnSpc>
                <a:spcPts val="1225"/>
              </a:lnSpc>
            </a:pPr>
            <a:r>
              <a:rPr lang="en-GB" spc="-10"/>
              <a:t>U</a:t>
            </a:r>
            <a:r>
              <a:rPr lang="en-GB"/>
              <a:t>nive</a:t>
            </a:r>
            <a:r>
              <a:rPr lang="en-GB" spc="-10"/>
              <a:t>r</a:t>
            </a:r>
            <a:r>
              <a:rPr lang="en-GB" spc="-5"/>
              <a:t>si</a:t>
            </a:r>
            <a:r>
              <a:rPr lang="en-GB"/>
              <a:t>ty </a:t>
            </a:r>
            <a:r>
              <a:rPr lang="en-GB" spc="-10"/>
              <a:t>O</a:t>
            </a:r>
            <a:r>
              <a:rPr lang="en-GB"/>
              <a:t>f </a:t>
            </a:r>
            <a:r>
              <a:rPr lang="en-GB" spc="-20"/>
              <a:t>G</a:t>
            </a:r>
            <a:r>
              <a:rPr lang="en-GB"/>
              <a:t>lob</a:t>
            </a:r>
            <a:r>
              <a:rPr lang="en-GB" spc="-10"/>
              <a:t>a</a:t>
            </a:r>
            <a:r>
              <a:rPr lang="en-GB"/>
              <a:t>l</a:t>
            </a:r>
            <a:r>
              <a:rPr lang="en-GB" spc="5"/>
              <a:t> </a:t>
            </a:r>
            <a:r>
              <a:rPr lang="en-GB" spc="-10"/>
              <a:t>Vi</a:t>
            </a:r>
            <a:r>
              <a:rPr lang="en-GB"/>
              <a:t>l</a:t>
            </a:r>
            <a:r>
              <a:rPr lang="en-GB" spc="-10"/>
              <a:t>la</a:t>
            </a:r>
            <a:r>
              <a:rPr lang="en-GB"/>
              <a:t>ge </a:t>
            </a:r>
            <a:r>
              <a:rPr lang="en-GB" spc="5"/>
              <a:t>(</a:t>
            </a:r>
            <a:r>
              <a:rPr lang="en-GB" spc="-10"/>
              <a:t>UGV</a:t>
            </a:r>
            <a:r>
              <a:rPr lang="en-GB"/>
              <a:t>), </a:t>
            </a:r>
            <a:r>
              <a:rPr lang="en-GB" spc="-5"/>
              <a:t>B</a:t>
            </a:r>
            <a:r>
              <a:rPr lang="en-GB" spc="-10"/>
              <a:t>a</a:t>
            </a:r>
            <a:r>
              <a:rPr lang="en-GB"/>
              <a:t>r</a:t>
            </a:r>
            <a:r>
              <a:rPr lang="en-GB" spc="-10"/>
              <a:t>i</a:t>
            </a:r>
            <a:r>
              <a:rPr lang="en-GB" spc="-5"/>
              <a:t>sh</a:t>
            </a:r>
            <a:r>
              <a:rPr lang="en-GB" spc="-10"/>
              <a:t>a</a:t>
            </a:r>
            <a:r>
              <a:rPr lang="en-GB"/>
              <a:t>l</a:t>
            </a:r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615292"/>
              </p:ext>
            </p:extLst>
          </p:nvPr>
        </p:nvGraphicFramePr>
        <p:xfrm>
          <a:off x="979715" y="459748"/>
          <a:ext cx="9579428" cy="5606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79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5801">
                <a:tc>
                  <a:txBody>
                    <a:bodyPr/>
                    <a:lstStyle/>
                    <a:p>
                      <a:pPr marL="1215390" algn="ctr">
                        <a:lnSpc>
                          <a:spcPct val="100000"/>
                        </a:lnSpc>
                      </a:pPr>
                      <a:r>
                        <a:rPr sz="2800" b="0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800" b="0" dirty="0">
                          <a:latin typeface="Times New Roman"/>
                          <a:cs typeface="Times New Roman"/>
                        </a:rPr>
                        <a:t>nivers</a:t>
                      </a:r>
                      <a:r>
                        <a:rPr sz="2800" b="0" spc="-2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800" b="0" dirty="0">
                          <a:latin typeface="Times New Roman"/>
                          <a:cs typeface="Times New Roman"/>
                        </a:rPr>
                        <a:t>ty</a:t>
                      </a:r>
                      <a:r>
                        <a:rPr sz="2800" b="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800" b="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2800" b="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0" dirty="0">
                          <a:latin typeface="Times New Roman"/>
                          <a:cs typeface="Times New Roman"/>
                        </a:rPr>
                        <a:t>Glo</a:t>
                      </a:r>
                      <a:r>
                        <a:rPr sz="2800" b="0" spc="-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800" b="0" dirty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sz="2800" b="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0" spc="-5" dirty="0">
                          <a:latin typeface="Times New Roman"/>
                          <a:cs typeface="Times New Roman"/>
                        </a:rPr>
                        <a:t>Vil</a:t>
                      </a:r>
                      <a:r>
                        <a:rPr sz="2800" b="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2800" b="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800" b="0" spc="1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2800" b="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800" b="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0" spc="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800" b="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800" b="0" dirty="0">
                          <a:latin typeface="Times New Roman"/>
                          <a:cs typeface="Times New Roman"/>
                        </a:rPr>
                        <a:t>GV),</a:t>
                      </a:r>
                      <a:r>
                        <a:rPr sz="2800" b="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800" b="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800" b="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800" b="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800" b="0" spc="-5" dirty="0">
                          <a:latin typeface="Times New Roman"/>
                          <a:cs typeface="Times New Roman"/>
                        </a:rPr>
                        <a:t>sh</a:t>
                      </a:r>
                      <a:r>
                        <a:rPr sz="2800" b="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800" b="0" dirty="0">
                          <a:latin typeface="Times New Roman"/>
                          <a:cs typeface="Times New Roman"/>
                        </a:rPr>
                        <a:t>l</a:t>
                      </a:r>
                    </a:p>
                  </a:txBody>
                  <a:tcPr marL="0" marR="0" marT="0" marB="0">
                    <a:lnL w="7365">
                      <a:solidFill>
                        <a:srgbClr val="4AACC5"/>
                      </a:solidFill>
                      <a:prstDash val="solid"/>
                    </a:lnL>
                    <a:lnR w="7365">
                      <a:solidFill>
                        <a:srgbClr val="4AACC5"/>
                      </a:solidFill>
                      <a:prstDash val="solid"/>
                    </a:lnR>
                    <a:lnT w="7365">
                      <a:solidFill>
                        <a:srgbClr val="4AACC5"/>
                      </a:solidFill>
                      <a:prstDash val="solid"/>
                    </a:lnT>
                    <a:lnB w="7365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008">
                <a:tc>
                  <a:txBody>
                    <a:bodyPr/>
                    <a:lstStyle/>
                    <a:p>
                      <a:pPr marL="2510790" marR="2093595" indent="-410209" algn="ctr">
                        <a:lnSpc>
                          <a:spcPts val="1610"/>
                        </a:lnSpc>
                      </a:pPr>
                      <a:r>
                        <a:rPr sz="1800" b="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b="0" spc="-5" dirty="0">
                          <a:latin typeface="Times New Roman"/>
                          <a:cs typeface="Times New Roman"/>
                        </a:rPr>
                        <a:t>nten</a:t>
                      </a:r>
                      <a:r>
                        <a:rPr sz="1800" b="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b="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b="0" spc="-1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b="0" spc="-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800" b="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0" spc="-15" dirty="0">
                          <a:latin typeface="Times New Roman"/>
                          <a:cs typeface="Times New Roman"/>
                        </a:rPr>
                        <a:t> Object-Or</a:t>
                      </a:r>
                      <a:r>
                        <a:rPr sz="1800" b="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b="0" spc="-15" dirty="0">
                          <a:latin typeface="Times New Roman"/>
                          <a:cs typeface="Times New Roman"/>
                        </a:rPr>
                        <a:t>ente</a:t>
                      </a:r>
                      <a:r>
                        <a:rPr sz="1800" b="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b="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0" spc="-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b="0" spc="-1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0" spc="-2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b="0" spc="-1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800" b="0" spc="-1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0" spc="-20" dirty="0">
                          <a:latin typeface="Times New Roman"/>
                          <a:cs typeface="Times New Roman"/>
                        </a:rPr>
                        <a:t>amm</a:t>
                      </a:r>
                      <a:r>
                        <a:rPr sz="1800" b="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b="0" spc="-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b="0" dirty="0">
                          <a:latin typeface="Times New Roman"/>
                          <a:cs typeface="Times New Roman"/>
                        </a:rPr>
                        <a:t>g </a:t>
                      </a:r>
                      <a:r>
                        <a:rPr sz="1800" b="0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b="0" spc="-5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b="0" spc="-10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b="0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b="0" spc="-15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0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0" spc="-10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b="0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ity</a:t>
                      </a:r>
                      <a:r>
                        <a:rPr sz="1800" b="0" spc="-5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 Stud</a:t>
                      </a:r>
                      <a:r>
                        <a:rPr sz="1800" b="0" spc="-15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0" spc="-5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b="0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800" b="0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0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b="0" spc="5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b="0" spc="-15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800" b="0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V)</a:t>
                      </a:r>
                      <a:r>
                        <a:rPr sz="1800" b="0" spc="-10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 F</a:t>
                      </a:r>
                      <a:r>
                        <a:rPr sz="1800" b="0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800" b="0" spc="-5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0" dirty="0">
                          <a:solidFill>
                            <a:srgbClr val="006EC0"/>
                          </a:solidFill>
                          <a:latin typeface="Times New Roman"/>
                          <a:cs typeface="Times New Roman"/>
                        </a:rPr>
                        <a:t>at</a:t>
                      </a:r>
                      <a:endParaRPr sz="18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7365">
                      <a:solidFill>
                        <a:srgbClr val="4AACC5"/>
                      </a:solidFill>
                      <a:prstDash val="solid"/>
                    </a:lnT>
                    <a:lnB w="19557">
                      <a:solidFill>
                        <a:srgbClr val="4AACC5"/>
                      </a:solidFill>
                      <a:prstDash val="soli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2336">
                <a:tc>
                  <a:txBody>
                    <a:bodyPr/>
                    <a:lstStyle/>
                    <a:p>
                      <a:pPr marL="739775" algn="ctr">
                        <a:lnSpc>
                          <a:spcPct val="100000"/>
                        </a:lnSpc>
                      </a:pPr>
                      <a:r>
                        <a:rPr sz="2000" b="0" dirty="0">
                          <a:latin typeface="Times New Roman"/>
                          <a:cs typeface="Times New Roman"/>
                        </a:rPr>
                        <a:t>Pro</a:t>
                      </a:r>
                      <a:r>
                        <a:rPr sz="2000" b="0" spc="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2000" b="0" dirty="0">
                          <a:latin typeface="Times New Roman"/>
                          <a:cs typeface="Times New Roman"/>
                        </a:rPr>
                        <a:t>ram: </a:t>
                      </a:r>
                      <a:r>
                        <a:rPr sz="2000" b="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000" b="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000" b="0" dirty="0">
                          <a:latin typeface="Times New Roman"/>
                          <a:cs typeface="Times New Roman"/>
                        </a:rPr>
                        <a:t>chelor</a:t>
                      </a:r>
                      <a:r>
                        <a:rPr sz="2000" b="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b="0" spc="-5" dirty="0">
                          <a:latin typeface="Times New Roman"/>
                          <a:cs typeface="Times New Roman"/>
                        </a:rPr>
                        <a:t> Scie</a:t>
                      </a:r>
                      <a:r>
                        <a:rPr sz="2000" b="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000" b="0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2000" b="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2000" b="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0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000" b="0" dirty="0">
                          <a:latin typeface="Times New Roman"/>
                          <a:cs typeface="Times New Roman"/>
                        </a:rPr>
                        <a:t>omputer</a:t>
                      </a:r>
                      <a:r>
                        <a:rPr sz="2000" b="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00" b="0" dirty="0">
                          <a:latin typeface="Times New Roman"/>
                          <a:cs typeface="Times New Roman"/>
                        </a:rPr>
                        <a:t>cience</a:t>
                      </a:r>
                      <a:r>
                        <a:rPr sz="2000" b="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2000" b="0" spc="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2000" b="0" dirty="0">
                          <a:latin typeface="Times New Roman"/>
                          <a:cs typeface="Times New Roman"/>
                        </a:rPr>
                        <a:t>ineering (</a:t>
                      </a:r>
                      <a:r>
                        <a:rPr sz="2000" b="0" spc="10" dirty="0">
                          <a:latin typeface="Times New Roman"/>
                          <a:cs typeface="Times New Roman"/>
                        </a:rPr>
                        <a:t>CS</a:t>
                      </a:r>
                      <a:r>
                        <a:rPr sz="2000" b="0" dirty="0">
                          <a:latin typeface="Times New Roman"/>
                          <a:cs typeface="Times New Roman"/>
                        </a:rPr>
                        <a:t>E)</a:t>
                      </a: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19557">
                      <a:solidFill>
                        <a:srgbClr val="4AACC5"/>
                      </a:solidFill>
                      <a:prstDash val="solid"/>
                    </a:lnT>
                    <a:lnB w="7365">
                      <a:solidFill>
                        <a:srgbClr val="91CDD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B2BB9-090C-248A-9C4C-47C00337B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46C9-42F4-A342-22A4-E3F54EBE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High level Language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F1F30-81E3-BF0E-0F04-EDA3EC5EB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22" y="2034509"/>
            <a:ext cx="4691507" cy="440494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High-level </a:t>
            </a:r>
            <a:r>
              <a:rPr lang="en-GB" sz="3200" dirty="0">
                <a:solidFill>
                  <a:srgbClr val="0070C0"/>
                </a:solidFill>
              </a:rPr>
              <a:t>language</a:t>
            </a:r>
            <a:r>
              <a:rPr lang="en-GB" sz="3200" dirty="0"/>
              <a:t> has a </a:t>
            </a:r>
            <a:r>
              <a:rPr lang="en-GB" sz="3200" dirty="0">
                <a:solidFill>
                  <a:srgbClr val="0070C0"/>
                </a:solidFill>
              </a:rPr>
              <a:t>higher</a:t>
            </a:r>
            <a:r>
              <a:rPr lang="en-GB" sz="3200" dirty="0"/>
              <a:t> level of abstraction from the computer, and </a:t>
            </a:r>
            <a:r>
              <a:rPr lang="en-GB" sz="3200" dirty="0">
                <a:solidFill>
                  <a:srgbClr val="0070C0"/>
                </a:solidFill>
              </a:rPr>
              <a:t>focuses</a:t>
            </a:r>
            <a:r>
              <a:rPr lang="en-GB" sz="3200" dirty="0"/>
              <a:t> more on the programming logic rather than the </a:t>
            </a:r>
            <a:r>
              <a:rPr lang="en-GB" sz="3200" dirty="0">
                <a:solidFill>
                  <a:srgbClr val="0070C0"/>
                </a:solidFill>
              </a:rPr>
              <a:t>underlying</a:t>
            </a:r>
            <a:r>
              <a:rPr lang="en-GB" sz="3200" dirty="0"/>
              <a:t> hardware </a:t>
            </a:r>
            <a:r>
              <a:rPr lang="en-GB" sz="3200" dirty="0">
                <a:solidFill>
                  <a:srgbClr val="0070C0"/>
                </a:solidFill>
              </a:rPr>
              <a:t>components</a:t>
            </a:r>
            <a:r>
              <a:rPr lang="en-GB" sz="3200" dirty="0"/>
              <a:t> such as memory addressing and register utilization.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The first high-level programming languages were designed in the </a:t>
            </a:r>
            <a:r>
              <a:rPr lang="en-GB" sz="3200" dirty="0">
                <a:solidFill>
                  <a:srgbClr val="0070C0"/>
                </a:solidFill>
              </a:rPr>
              <a:t>1950s</a:t>
            </a:r>
            <a:r>
              <a:rPr lang="en-GB" sz="3200" dirty="0"/>
              <a:t>. Now there are dozens of different languages, </a:t>
            </a:r>
            <a:r>
              <a:rPr lang="en-GB" sz="3200" dirty="0">
                <a:solidFill>
                  <a:srgbClr val="C00000"/>
                </a:solidFill>
              </a:rPr>
              <a:t>including Ada , </a:t>
            </a:r>
            <a:r>
              <a:rPr lang="en-GB" sz="3200" dirty="0" err="1">
                <a:solidFill>
                  <a:srgbClr val="C00000"/>
                </a:solidFill>
              </a:rPr>
              <a:t>Algol</a:t>
            </a:r>
            <a:r>
              <a:rPr lang="en-GB" sz="3200" dirty="0">
                <a:solidFill>
                  <a:srgbClr val="C00000"/>
                </a:solidFill>
              </a:rPr>
              <a:t>, BASIC, COBOL, C, C++, JAVA, FORTRAN, LISP, Pascal, and </a:t>
            </a:r>
            <a:r>
              <a:rPr lang="en-GB" sz="3200" dirty="0" err="1">
                <a:solidFill>
                  <a:srgbClr val="C00000"/>
                </a:solidFill>
              </a:rPr>
              <a:t>Prolog</a:t>
            </a:r>
            <a:r>
              <a:rPr lang="en-GB" sz="3200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60351-831A-73B0-B0A1-0A78A08B5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F4A109-690E-29C8-A496-F2B5AA738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>
            <a:extLst>
              <a:ext uri="{FF2B5EF4-FFF2-40B4-BE49-F238E27FC236}">
                <a16:creationId xmlns:a16="http://schemas.microsoft.com/office/drawing/2014/main" id="{B5647A41-53E7-D21E-1B3F-12A0121802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810F1-BDAE-7378-F7FB-F41A99748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5341" y="2034508"/>
            <a:ext cx="6004916" cy="41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/>
              <a:t>Friend Function</a:t>
            </a:r>
            <a:endParaRPr lang="en-GB" sz="8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dirty="0"/>
              <a:t>Friend Function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201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567" y="1861861"/>
            <a:ext cx="7240018" cy="4375310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In C++, a </a:t>
            </a:r>
            <a:r>
              <a:rPr lang="en-GB" sz="2800" dirty="0">
                <a:solidFill>
                  <a:srgbClr val="C00000"/>
                </a:solidFill>
              </a:rPr>
              <a:t>friend function</a:t>
            </a:r>
            <a:r>
              <a:rPr lang="en-GB" sz="2800" dirty="0">
                <a:solidFill>
                  <a:schemeClr val="tx1"/>
                </a:solidFill>
              </a:rPr>
              <a:t> is a function that is </a:t>
            </a:r>
            <a:r>
              <a:rPr lang="en-GB" sz="2800" dirty="0">
                <a:solidFill>
                  <a:srgbClr val="C00000"/>
                </a:solidFill>
              </a:rPr>
              <a:t>not</a:t>
            </a:r>
            <a:r>
              <a:rPr lang="en-GB" sz="2800" dirty="0">
                <a:solidFill>
                  <a:schemeClr val="tx1"/>
                </a:solidFill>
              </a:rPr>
              <a:t> a </a:t>
            </a:r>
            <a:r>
              <a:rPr lang="en-GB" sz="2800" dirty="0">
                <a:solidFill>
                  <a:srgbClr val="C00000"/>
                </a:solidFill>
              </a:rPr>
              <a:t>member</a:t>
            </a:r>
            <a:r>
              <a:rPr lang="en-GB" sz="2800" dirty="0">
                <a:solidFill>
                  <a:schemeClr val="tx1"/>
                </a:solidFill>
              </a:rPr>
              <a:t> of a class but is given access to the class's </a:t>
            </a:r>
            <a:r>
              <a:rPr lang="en-GB" sz="2800" dirty="0">
                <a:solidFill>
                  <a:srgbClr val="C00000"/>
                </a:solidFill>
              </a:rPr>
              <a:t>private</a:t>
            </a:r>
            <a:r>
              <a:rPr lang="en-GB" sz="2800" dirty="0">
                <a:solidFill>
                  <a:schemeClr val="tx1"/>
                </a:solidFill>
              </a:rPr>
              <a:t> and </a:t>
            </a:r>
            <a:r>
              <a:rPr lang="en-GB" sz="2800" dirty="0">
                <a:solidFill>
                  <a:srgbClr val="C00000"/>
                </a:solidFill>
              </a:rPr>
              <a:t>protected</a:t>
            </a:r>
            <a:r>
              <a:rPr lang="en-GB" sz="2800" dirty="0">
                <a:solidFill>
                  <a:schemeClr val="tx1"/>
                </a:solidFill>
              </a:rPr>
              <a:t> members.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Normally, only member </a:t>
            </a:r>
            <a:r>
              <a:rPr lang="en-GB" sz="2800" dirty="0">
                <a:solidFill>
                  <a:srgbClr val="C00000"/>
                </a:solidFill>
              </a:rPr>
              <a:t>functions</a:t>
            </a:r>
            <a:r>
              <a:rPr lang="en-GB" sz="2800" dirty="0">
                <a:solidFill>
                  <a:schemeClr val="tx1"/>
                </a:solidFill>
              </a:rPr>
              <a:t> of a class can access its private and protected members.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However, by declaring a function as a </a:t>
            </a:r>
            <a:r>
              <a:rPr lang="en-GB" sz="2800" dirty="0">
                <a:solidFill>
                  <a:srgbClr val="C00000"/>
                </a:solidFill>
              </a:rPr>
              <a:t>friend</a:t>
            </a:r>
            <a:r>
              <a:rPr lang="en-GB" sz="2800" dirty="0">
                <a:solidFill>
                  <a:schemeClr val="tx1"/>
                </a:solidFill>
              </a:rPr>
              <a:t>, the class gives that function access to its internal data.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644" y="2394543"/>
            <a:ext cx="3024967" cy="30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dirty="0"/>
              <a:t>Characteristics of Friend Functions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202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567" y="1861861"/>
            <a:ext cx="11032188" cy="4259804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A </a:t>
            </a:r>
            <a:r>
              <a:rPr lang="en-GB" sz="2800" dirty="0">
                <a:solidFill>
                  <a:srgbClr val="C00000"/>
                </a:solidFill>
              </a:rPr>
              <a:t>friend</a:t>
            </a:r>
            <a:r>
              <a:rPr lang="en-GB" sz="2800" dirty="0">
                <a:solidFill>
                  <a:schemeClr val="tx1"/>
                </a:solidFill>
              </a:rPr>
              <a:t> function is not a member of the class, yet it can access the private and protected members of the class.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A </a:t>
            </a:r>
            <a:r>
              <a:rPr lang="en-GB" sz="2800" dirty="0">
                <a:solidFill>
                  <a:srgbClr val="C00000"/>
                </a:solidFill>
              </a:rPr>
              <a:t>friend</a:t>
            </a:r>
            <a:r>
              <a:rPr lang="en-GB" sz="2800" dirty="0">
                <a:solidFill>
                  <a:schemeClr val="tx1"/>
                </a:solidFill>
              </a:rPr>
              <a:t> function has access to the private and protected members of a class, which otherwise would not be accessible from outside the class.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A </a:t>
            </a:r>
            <a:r>
              <a:rPr lang="en-GB" sz="2800" dirty="0">
                <a:solidFill>
                  <a:srgbClr val="C00000"/>
                </a:solidFill>
              </a:rPr>
              <a:t>friend</a:t>
            </a:r>
            <a:r>
              <a:rPr lang="en-GB" sz="2800" dirty="0">
                <a:solidFill>
                  <a:schemeClr val="tx1"/>
                </a:solidFill>
              </a:rPr>
              <a:t> function is </a:t>
            </a:r>
            <a:r>
              <a:rPr lang="en-GB" sz="2800" dirty="0">
                <a:solidFill>
                  <a:srgbClr val="C00000"/>
                </a:solidFill>
              </a:rPr>
              <a:t>declared</a:t>
            </a:r>
            <a:r>
              <a:rPr lang="en-GB" sz="2800" dirty="0">
                <a:solidFill>
                  <a:schemeClr val="tx1"/>
                </a:solidFill>
              </a:rPr>
              <a:t> inside the class, but its </a:t>
            </a:r>
            <a:r>
              <a:rPr lang="en-GB" sz="2800" dirty="0">
                <a:solidFill>
                  <a:srgbClr val="C00000"/>
                </a:solidFill>
              </a:rPr>
              <a:t>definition</a:t>
            </a:r>
            <a:r>
              <a:rPr lang="en-GB" sz="2800" dirty="0">
                <a:solidFill>
                  <a:schemeClr val="tx1"/>
                </a:solidFill>
              </a:rPr>
              <a:t> is written </a:t>
            </a:r>
            <a:r>
              <a:rPr lang="en-GB" sz="2800" dirty="0">
                <a:solidFill>
                  <a:srgbClr val="C00000"/>
                </a:solidFill>
              </a:rPr>
              <a:t>outside</a:t>
            </a:r>
            <a:r>
              <a:rPr lang="en-GB" sz="2800" dirty="0">
                <a:solidFill>
                  <a:schemeClr val="tx1"/>
                </a:solidFill>
              </a:rPr>
              <a:t> the </a:t>
            </a:r>
            <a:r>
              <a:rPr lang="en-GB" sz="2800" dirty="0">
                <a:solidFill>
                  <a:srgbClr val="C00000"/>
                </a:solidFill>
              </a:rPr>
              <a:t>class</a:t>
            </a:r>
            <a:r>
              <a:rPr lang="en-GB" sz="2800" dirty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It is </a:t>
            </a:r>
            <a:r>
              <a:rPr lang="en-GB" sz="2800" dirty="0">
                <a:solidFill>
                  <a:srgbClr val="C00000"/>
                </a:solidFill>
              </a:rPr>
              <a:t>prefixed</a:t>
            </a:r>
            <a:r>
              <a:rPr lang="en-GB" sz="2800" dirty="0">
                <a:solidFill>
                  <a:schemeClr val="tx1"/>
                </a:solidFill>
              </a:rPr>
              <a:t> with the </a:t>
            </a:r>
            <a:r>
              <a:rPr lang="en-GB" sz="2800" dirty="0">
                <a:solidFill>
                  <a:srgbClr val="C00000"/>
                </a:solidFill>
              </a:rPr>
              <a:t>friend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keyword</a:t>
            </a:r>
            <a:r>
              <a:rPr lang="en-GB" sz="2800" dirty="0">
                <a:solidFill>
                  <a:schemeClr val="tx1"/>
                </a:solidFill>
              </a:rPr>
              <a:t> in the class declaration.</a:t>
            </a:r>
          </a:p>
        </p:txBody>
      </p:sp>
    </p:spTree>
    <p:extLst>
      <p:ext uri="{BB962C8B-B14F-4D97-AF65-F5344CB8AC3E}">
        <p14:creationId xmlns:p14="http://schemas.microsoft.com/office/powerpoint/2010/main" val="27494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dirty="0"/>
              <a:t>Characteristics of Friend Functions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203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567" y="1861861"/>
            <a:ext cx="11032188" cy="4259804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A friend function can be a </a:t>
            </a:r>
            <a:r>
              <a:rPr lang="en-GB" sz="2800" dirty="0">
                <a:solidFill>
                  <a:srgbClr val="C00000"/>
                </a:solidFill>
              </a:rPr>
              <a:t>global</a:t>
            </a:r>
            <a:r>
              <a:rPr lang="en-GB" sz="2800" dirty="0">
                <a:solidFill>
                  <a:schemeClr val="tx1"/>
                </a:solidFill>
              </a:rPr>
              <a:t> function or a </a:t>
            </a:r>
            <a:r>
              <a:rPr lang="en-GB" sz="2800" dirty="0">
                <a:solidFill>
                  <a:srgbClr val="C00000"/>
                </a:solidFill>
              </a:rPr>
              <a:t>member</a:t>
            </a:r>
            <a:r>
              <a:rPr lang="en-GB" sz="2800" dirty="0">
                <a:solidFill>
                  <a:schemeClr val="tx1"/>
                </a:solidFill>
              </a:rPr>
              <a:t> function of another class.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Friendship is </a:t>
            </a:r>
            <a:r>
              <a:rPr lang="en-GB" sz="2800" dirty="0">
                <a:solidFill>
                  <a:srgbClr val="C00000"/>
                </a:solidFill>
              </a:rPr>
              <a:t>not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inherited</a:t>
            </a:r>
            <a:r>
              <a:rPr lang="en-GB" sz="2800" dirty="0">
                <a:solidFill>
                  <a:schemeClr val="tx1"/>
                </a:solidFill>
              </a:rPr>
              <a:t>, which means derived classes do not inherit the friend functions of their base classes.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A single friend function can be declared as a friend by multiple classes, allowing it to access the private members of more than one class.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Since a friend </a:t>
            </a:r>
            <a:r>
              <a:rPr lang="en-GB" sz="2800" dirty="0">
                <a:solidFill>
                  <a:srgbClr val="C00000"/>
                </a:solidFill>
              </a:rPr>
              <a:t>function</a:t>
            </a:r>
            <a:r>
              <a:rPr lang="en-GB" sz="2800" dirty="0">
                <a:solidFill>
                  <a:schemeClr val="tx1"/>
                </a:solidFill>
              </a:rPr>
              <a:t> is not a </a:t>
            </a:r>
            <a:r>
              <a:rPr lang="en-GB" sz="2800" dirty="0">
                <a:solidFill>
                  <a:srgbClr val="C00000"/>
                </a:solidFill>
              </a:rPr>
              <a:t>member</a:t>
            </a:r>
            <a:r>
              <a:rPr lang="en-GB" sz="2800" dirty="0">
                <a:solidFill>
                  <a:schemeClr val="tx1"/>
                </a:solidFill>
              </a:rPr>
              <a:t> of the class, it does not have a this pointer (unlike member functions of the class).</a:t>
            </a:r>
          </a:p>
        </p:txBody>
      </p:sp>
    </p:spTree>
    <p:extLst>
      <p:ext uri="{BB962C8B-B14F-4D97-AF65-F5344CB8AC3E}">
        <p14:creationId xmlns:p14="http://schemas.microsoft.com/office/powerpoint/2010/main" val="249990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dirty="0"/>
              <a:t>Friend Functions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204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567" y="1861860"/>
            <a:ext cx="5834730" cy="4279057"/>
          </a:xfrm>
          <a:prstGeom prst="rect">
            <a:avLst/>
          </a:prstGeom>
          <a:noFill/>
        </p:spPr>
        <p:txBody>
          <a:bodyPr vert="horz" lIns="0" tIns="45720" rIns="0" bIns="45720" rtlCol="0">
            <a:normAutofit fontScale="85000" lnSpcReduction="20000"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rgbClr val="C00000"/>
                </a:solidFill>
              </a:rPr>
              <a:t>MyClass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is a class with a private member variable </a:t>
            </a:r>
            <a:r>
              <a:rPr lang="en-GB" sz="2800" dirty="0">
                <a:solidFill>
                  <a:srgbClr val="C00000"/>
                </a:solidFill>
              </a:rPr>
              <a:t>number1</a:t>
            </a:r>
            <a:r>
              <a:rPr lang="en-GB" sz="2800" dirty="0">
                <a:solidFill>
                  <a:schemeClr val="tx1"/>
                </a:solidFill>
              </a:rPr>
              <a:t> and a private member function </a:t>
            </a:r>
            <a:r>
              <a:rPr lang="en-GB" sz="2800" dirty="0" err="1">
                <a:solidFill>
                  <a:srgbClr val="C00000"/>
                </a:solidFill>
              </a:rPr>
              <a:t>display_member_fun</a:t>
            </a:r>
            <a:r>
              <a:rPr lang="en-GB" sz="2800" dirty="0">
                <a:solidFill>
                  <a:schemeClr val="tx1"/>
                </a:solidFill>
              </a:rPr>
              <a:t>().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These cannot be accessed directly from outside the class.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The function </a:t>
            </a:r>
            <a:r>
              <a:rPr lang="en-GB" sz="2800" dirty="0" err="1">
                <a:solidFill>
                  <a:srgbClr val="C00000"/>
                </a:solidFill>
              </a:rPr>
              <a:t>display_friend</a:t>
            </a:r>
            <a:r>
              <a:rPr lang="en-GB" sz="2800" dirty="0">
                <a:solidFill>
                  <a:srgbClr val="C00000"/>
                </a:solidFill>
              </a:rPr>
              <a:t>(</a:t>
            </a:r>
            <a:r>
              <a:rPr lang="en-GB" sz="2800" dirty="0" err="1">
                <a:solidFill>
                  <a:srgbClr val="C00000"/>
                </a:solidFill>
              </a:rPr>
              <a:t>MyClass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oj</a:t>
            </a:r>
            <a:r>
              <a:rPr lang="en-GB" sz="2800" dirty="0">
                <a:solidFill>
                  <a:schemeClr val="tx1"/>
                </a:solidFill>
              </a:rPr>
              <a:t>) is declared as a </a:t>
            </a:r>
            <a:r>
              <a:rPr lang="en-GB" sz="2800" dirty="0">
                <a:solidFill>
                  <a:srgbClr val="0070C0"/>
                </a:solidFill>
              </a:rPr>
              <a:t>friend function </a:t>
            </a:r>
            <a:r>
              <a:rPr lang="en-GB" sz="2800" dirty="0">
                <a:solidFill>
                  <a:schemeClr val="tx1"/>
                </a:solidFill>
              </a:rPr>
              <a:t>of the class </a:t>
            </a:r>
            <a:r>
              <a:rPr lang="en-GB" sz="2800" dirty="0" err="1">
                <a:solidFill>
                  <a:srgbClr val="C00000"/>
                </a:solidFill>
              </a:rPr>
              <a:t>MyClass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Being a friend function allows it to access </a:t>
            </a:r>
            <a:r>
              <a:rPr lang="en-GB" sz="2800" dirty="0">
                <a:solidFill>
                  <a:srgbClr val="C00000"/>
                </a:solidFill>
              </a:rPr>
              <a:t>private members </a:t>
            </a:r>
            <a:r>
              <a:rPr lang="en-GB" sz="2800" dirty="0">
                <a:solidFill>
                  <a:schemeClr val="tx1"/>
                </a:solidFill>
              </a:rPr>
              <a:t>(variables and functions) of the class directly, which would otherwise be inaccessible.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177" y="1838344"/>
            <a:ext cx="5265019" cy="44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3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dirty="0"/>
              <a:t>Friend Functions Example cont.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205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567" y="1861860"/>
            <a:ext cx="5834730" cy="4279057"/>
          </a:xfrm>
          <a:prstGeom prst="rect">
            <a:avLst/>
          </a:prstGeom>
          <a:noFill/>
        </p:spPr>
        <p:txBody>
          <a:bodyPr vert="horz" lIns="0" tIns="45720" rIns="0" bIns="45720" rtlCol="0">
            <a:normAutofit lnSpcReduction="10000"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Since </a:t>
            </a:r>
            <a:r>
              <a:rPr lang="en-GB" sz="2800" dirty="0" err="1">
                <a:solidFill>
                  <a:schemeClr val="tx1"/>
                </a:solidFill>
              </a:rPr>
              <a:t>display_friend</a:t>
            </a:r>
            <a:r>
              <a:rPr lang="en-GB" sz="2800" dirty="0">
                <a:solidFill>
                  <a:schemeClr val="tx1"/>
                </a:solidFill>
              </a:rPr>
              <a:t> is a friend of </a:t>
            </a:r>
            <a:r>
              <a:rPr lang="en-GB" sz="2800" dirty="0" err="1">
                <a:solidFill>
                  <a:schemeClr val="tx1"/>
                </a:solidFill>
              </a:rPr>
              <a:t>MyClass</a:t>
            </a:r>
            <a:r>
              <a:rPr lang="en-GB" sz="2800" dirty="0">
                <a:solidFill>
                  <a:schemeClr val="tx1"/>
                </a:solidFill>
              </a:rPr>
              <a:t>, it can directly access the private member number1.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Here, the function assigns 100 to number1.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Even though </a:t>
            </a:r>
            <a:r>
              <a:rPr lang="en-GB" sz="2800" dirty="0" err="1">
                <a:solidFill>
                  <a:srgbClr val="C00000"/>
                </a:solidFill>
              </a:rPr>
              <a:t>display_member_fun</a:t>
            </a:r>
            <a:r>
              <a:rPr lang="en-GB" sz="2800" dirty="0">
                <a:solidFill>
                  <a:schemeClr val="tx1"/>
                </a:solidFill>
              </a:rPr>
              <a:t>() is </a:t>
            </a:r>
            <a:r>
              <a:rPr lang="en-GB" sz="2800" dirty="0">
                <a:solidFill>
                  <a:srgbClr val="C00000"/>
                </a:solidFill>
              </a:rPr>
              <a:t>private</a:t>
            </a:r>
            <a:r>
              <a:rPr lang="en-GB" sz="2800" dirty="0">
                <a:solidFill>
                  <a:schemeClr val="tx1"/>
                </a:solidFill>
              </a:rPr>
              <a:t>, the friend function can call it. This function prints the message "member function".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177" y="1838344"/>
            <a:ext cx="5265019" cy="44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71" y="584989"/>
            <a:ext cx="9806940" cy="1118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dirty="0"/>
              <a:t>Friend Functions Example cont.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206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5574" y="1722925"/>
            <a:ext cx="7082623" cy="4648999"/>
          </a:xfrm>
          <a:prstGeom prst="rect">
            <a:avLst/>
          </a:prstGeom>
          <a:noFill/>
        </p:spPr>
        <p:txBody>
          <a:bodyPr vert="horz" lIns="0" tIns="45720" rIns="0" bIns="45720" rtlCol="0">
            <a:normAutofit fontScale="77500" lnSpcReduction="20000"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An object </a:t>
            </a:r>
            <a:r>
              <a:rPr lang="en-GB" sz="2800" dirty="0" err="1">
                <a:solidFill>
                  <a:schemeClr val="tx1"/>
                </a:solidFill>
              </a:rPr>
              <a:t>oj</a:t>
            </a:r>
            <a:r>
              <a:rPr lang="en-GB" sz="2800" dirty="0">
                <a:solidFill>
                  <a:schemeClr val="tx1"/>
                </a:solidFill>
              </a:rPr>
              <a:t> of class </a:t>
            </a:r>
            <a:r>
              <a:rPr lang="en-GB" sz="2800" dirty="0" err="1">
                <a:solidFill>
                  <a:schemeClr val="tx1"/>
                </a:solidFill>
              </a:rPr>
              <a:t>MyClass</a:t>
            </a:r>
            <a:r>
              <a:rPr lang="en-GB" sz="2800" dirty="0">
                <a:solidFill>
                  <a:schemeClr val="tx1"/>
                </a:solidFill>
              </a:rPr>
              <a:t> is created.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The private members (</a:t>
            </a:r>
            <a:r>
              <a:rPr lang="en-GB" sz="2800" dirty="0">
                <a:solidFill>
                  <a:srgbClr val="C00000"/>
                </a:solidFill>
              </a:rPr>
              <a:t>number1</a:t>
            </a:r>
            <a:r>
              <a:rPr lang="en-GB" sz="2800" dirty="0">
                <a:solidFill>
                  <a:schemeClr val="tx1"/>
                </a:solidFill>
              </a:rPr>
              <a:t> and </a:t>
            </a:r>
            <a:r>
              <a:rPr lang="en-GB" sz="2800" dirty="0" err="1">
                <a:solidFill>
                  <a:srgbClr val="C00000"/>
                </a:solidFill>
              </a:rPr>
              <a:t>display_member_fun</a:t>
            </a:r>
            <a:r>
              <a:rPr lang="en-GB" sz="2800" dirty="0">
                <a:solidFill>
                  <a:schemeClr val="tx1"/>
                </a:solidFill>
              </a:rPr>
              <a:t>()) cannot be accessed directly through </a:t>
            </a:r>
            <a:r>
              <a:rPr lang="en-GB" sz="2800" dirty="0" err="1">
                <a:solidFill>
                  <a:schemeClr val="tx1"/>
                </a:solidFill>
              </a:rPr>
              <a:t>oj</a:t>
            </a:r>
            <a:r>
              <a:rPr lang="en-GB" sz="2800" dirty="0">
                <a:solidFill>
                  <a:schemeClr val="tx1"/>
                </a:solidFill>
              </a:rPr>
              <a:t> in the main() function.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The friend function </a:t>
            </a:r>
            <a:r>
              <a:rPr lang="en-GB" sz="2800" dirty="0" err="1">
                <a:solidFill>
                  <a:srgbClr val="C00000"/>
                </a:solidFill>
              </a:rPr>
              <a:t>display_friend</a:t>
            </a:r>
            <a:r>
              <a:rPr lang="en-GB" sz="2800" dirty="0">
                <a:solidFill>
                  <a:schemeClr val="tx1"/>
                </a:solidFill>
              </a:rPr>
              <a:t>() is called directly with the object </a:t>
            </a:r>
            <a:r>
              <a:rPr lang="en-GB" sz="2800" dirty="0" err="1">
                <a:solidFill>
                  <a:schemeClr val="tx1"/>
                </a:solidFill>
              </a:rPr>
              <a:t>oj</a:t>
            </a:r>
            <a:r>
              <a:rPr lang="en-GB" sz="2800" dirty="0">
                <a:solidFill>
                  <a:schemeClr val="tx1"/>
                </a:solidFill>
              </a:rPr>
              <a:t> as an argument.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The friend function can </a:t>
            </a:r>
            <a:r>
              <a:rPr lang="en-GB" sz="2800" dirty="0">
                <a:solidFill>
                  <a:srgbClr val="C00000"/>
                </a:solidFill>
              </a:rPr>
              <a:t>access</a:t>
            </a:r>
            <a:r>
              <a:rPr lang="en-GB" sz="2800" dirty="0">
                <a:solidFill>
                  <a:schemeClr val="tx1"/>
                </a:solidFill>
              </a:rPr>
              <a:t> the </a:t>
            </a:r>
            <a:r>
              <a:rPr lang="en-GB" sz="2800" dirty="0">
                <a:solidFill>
                  <a:srgbClr val="C00000"/>
                </a:solidFill>
              </a:rPr>
              <a:t>private</a:t>
            </a:r>
            <a:r>
              <a:rPr lang="en-GB" sz="2800" dirty="0">
                <a:solidFill>
                  <a:schemeClr val="tx1"/>
                </a:solidFill>
              </a:rPr>
              <a:t> member variable and member function of </a:t>
            </a:r>
            <a:r>
              <a:rPr lang="en-GB" sz="2800" dirty="0" err="1">
                <a:solidFill>
                  <a:srgbClr val="C00000"/>
                </a:solidFill>
              </a:rPr>
              <a:t>oj</a:t>
            </a:r>
            <a:r>
              <a:rPr lang="en-GB" sz="2800" dirty="0">
                <a:solidFill>
                  <a:schemeClr val="tx1"/>
                </a:solidFill>
              </a:rPr>
              <a:t>, despite them being private.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C00000"/>
                </a:solidFill>
              </a:rPr>
              <a:t>Friend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functions</a:t>
            </a:r>
            <a:r>
              <a:rPr lang="en-GB" sz="2800" dirty="0">
                <a:solidFill>
                  <a:schemeClr val="tx1"/>
                </a:solidFill>
              </a:rPr>
              <a:t> are </a:t>
            </a:r>
            <a:r>
              <a:rPr lang="en-GB" sz="2800" dirty="0">
                <a:solidFill>
                  <a:srgbClr val="C00000"/>
                </a:solidFill>
              </a:rPr>
              <a:t>not</a:t>
            </a:r>
            <a:r>
              <a:rPr lang="en-GB" sz="2800" dirty="0">
                <a:solidFill>
                  <a:schemeClr val="tx1"/>
                </a:solidFill>
              </a:rPr>
              <a:t> called using an </a:t>
            </a:r>
            <a:r>
              <a:rPr lang="en-GB" sz="2800" dirty="0">
                <a:solidFill>
                  <a:srgbClr val="C00000"/>
                </a:solidFill>
              </a:rPr>
              <a:t>object</a:t>
            </a:r>
            <a:r>
              <a:rPr lang="en-GB" sz="2800" dirty="0">
                <a:solidFill>
                  <a:schemeClr val="tx1"/>
                </a:solidFill>
              </a:rPr>
              <a:t> of the class, as they are not class members.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Instead, they are called like normal </a:t>
            </a:r>
            <a:r>
              <a:rPr lang="en-GB" sz="2800" dirty="0">
                <a:solidFill>
                  <a:srgbClr val="C00000"/>
                </a:solidFill>
              </a:rPr>
              <a:t>non-member</a:t>
            </a:r>
            <a:r>
              <a:rPr lang="en-GB" sz="2800" dirty="0">
                <a:solidFill>
                  <a:schemeClr val="tx1"/>
                </a:solidFill>
              </a:rPr>
              <a:t> functions.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6107"/>
          <a:stretch/>
        </p:blipFill>
        <p:spPr>
          <a:xfrm>
            <a:off x="7324825" y="1924673"/>
            <a:ext cx="4517889" cy="2404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331" y="4953653"/>
            <a:ext cx="3975232" cy="8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12914-C207-4DEA-C542-EEA93306F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F08D-FBE1-1B10-DB89-8EA9C6ADF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solidFill>
                  <a:srgbClr val="C00000"/>
                </a:solidFill>
              </a:rPr>
              <a:t>MID EXAM</a:t>
            </a:r>
            <a:endParaRPr lang="en-GB" sz="8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>
                <a:cs typeface="Times New Roman" panose="02020603050405020304" pitchFamily="18" charset="0"/>
              </a:rPr>
              <a:t>Constructors</a:t>
            </a:r>
            <a:br>
              <a:rPr lang="en-GB" sz="8000" dirty="0">
                <a:cs typeface="Times New Roman" panose="02020603050405020304" pitchFamily="18" charset="0"/>
              </a:rPr>
            </a:br>
            <a:r>
              <a:rPr lang="en-GB" dirty="0">
                <a:solidFill>
                  <a:srgbClr val="C00000"/>
                </a:solidFill>
              </a:rPr>
              <a:t>week-12</a:t>
            </a:r>
            <a:endParaRPr lang="en-GB" sz="8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5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Constructors </a:t>
            </a:r>
            <a:r>
              <a:rPr lang="en-US" sz="4800" dirty="0"/>
              <a:t>in C++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209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976" y="1848739"/>
            <a:ext cx="109247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programming, constructors are special methods used to initialize objects in classes.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They allow for setting up initial conditions for the object when it's created, such as assigning default values to its properties.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Constructors are a core feature in object-oriented programming (OOP) and are often recognized by their unique characteristics in different languages.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34" y="4260031"/>
            <a:ext cx="5734329" cy="1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High level Language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6" y="2034509"/>
            <a:ext cx="5504996" cy="44049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3200" dirty="0"/>
              <a:t>The high-level </a:t>
            </a:r>
            <a:r>
              <a:rPr lang="en-GB" sz="3200" dirty="0">
                <a:solidFill>
                  <a:srgbClr val="0070C0"/>
                </a:solidFill>
              </a:rPr>
              <a:t>programming</a:t>
            </a:r>
            <a:r>
              <a:rPr lang="en-GB" sz="3200" dirty="0"/>
              <a:t> </a:t>
            </a:r>
            <a:r>
              <a:rPr lang="en-GB" sz="3200" dirty="0">
                <a:solidFill>
                  <a:srgbClr val="0070C0"/>
                </a:solidFill>
              </a:rPr>
              <a:t>languages</a:t>
            </a:r>
            <a:r>
              <a:rPr lang="en-GB" sz="3200" dirty="0"/>
              <a:t> are broadly categorized in to </a:t>
            </a:r>
            <a:r>
              <a:rPr lang="en-GB" sz="3200" dirty="0">
                <a:solidFill>
                  <a:srgbClr val="0070C0"/>
                </a:solidFill>
              </a:rPr>
              <a:t>two</a:t>
            </a:r>
            <a:r>
              <a:rPr lang="en-GB" sz="3200" dirty="0"/>
              <a:t> categories: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70C0"/>
                </a:solidFill>
              </a:rPr>
              <a:t>Procedure oriented programming(</a:t>
            </a:r>
            <a:r>
              <a:rPr lang="en-GB" sz="3200" dirty="0">
                <a:solidFill>
                  <a:srgbClr val="C00000"/>
                </a:solidFill>
              </a:rPr>
              <a:t>POP</a:t>
            </a:r>
            <a:r>
              <a:rPr lang="en-GB" sz="3200" dirty="0">
                <a:solidFill>
                  <a:srgbClr val="0070C0"/>
                </a:solidFill>
              </a:rPr>
              <a:t>) language.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70C0"/>
                </a:solidFill>
              </a:rPr>
              <a:t>Object oriented programming(</a:t>
            </a:r>
            <a:r>
              <a:rPr lang="en-GB" sz="3200" dirty="0">
                <a:solidFill>
                  <a:srgbClr val="C00000"/>
                </a:solidFill>
              </a:rPr>
              <a:t>OOP</a:t>
            </a:r>
            <a:r>
              <a:rPr lang="en-GB" sz="3200" dirty="0">
                <a:solidFill>
                  <a:srgbClr val="0070C0"/>
                </a:solidFill>
              </a:rPr>
              <a:t>) language.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51550-D347-1553-6FD0-8A21508A1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021" t="4567" r="9547" b="8455"/>
          <a:stretch>
            <a:fillRect/>
          </a:stretch>
        </p:blipFill>
        <p:spPr>
          <a:xfrm>
            <a:off x="6074230" y="2307773"/>
            <a:ext cx="5178249" cy="33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0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231" y="479798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Characteristics of </a:t>
            </a:r>
            <a:r>
              <a:rPr lang="en-GB" sz="4800" dirty="0"/>
              <a:t>Constructors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5574" y="1598482"/>
            <a:ext cx="11500619" cy="4580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/>
              <a:t>1.Automatic Invocation on Object Creation</a:t>
            </a:r>
          </a:p>
          <a:p>
            <a:pPr marL="891495" lvl="1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A constructor is automatically called when a new instance of a class is created, so it’s never explicitly called like regular methods.</a:t>
            </a:r>
          </a:p>
          <a:p>
            <a:pPr marL="891495" lvl="1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Developers don’t need to call the constructor directly; it’s implicitly invoked during object creation.</a:t>
            </a:r>
          </a:p>
          <a:p>
            <a:pPr algn="just"/>
            <a:r>
              <a:rPr lang="en-GB" sz="2400" dirty="0"/>
              <a:t>2</a:t>
            </a:r>
            <a:r>
              <a:rPr lang="en-GB" sz="2400" b="1" dirty="0"/>
              <a:t>. Same Name as the Class</a:t>
            </a:r>
          </a:p>
          <a:p>
            <a:pPr marL="891495" lvl="1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most languages (e.g., Java, C++, and PHP), a constructor must have the same name as the class, which differentiates it from other methods.</a:t>
            </a:r>
          </a:p>
          <a:p>
            <a:pPr algn="just"/>
            <a:r>
              <a:rPr lang="en-GB" sz="2400" b="1" dirty="0"/>
              <a:t>3. No Return Type</a:t>
            </a:r>
          </a:p>
          <a:p>
            <a:pPr marL="891495" lvl="1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No Return Type Specified: Constructors don’t have a return type, not even void, as their purpose is solely to initialize objects rather than return values.</a:t>
            </a:r>
          </a:p>
          <a:p>
            <a:pPr marL="891495" lvl="1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Constructors initialize the object's state without returning any output.</a:t>
            </a:r>
          </a:p>
        </p:txBody>
      </p:sp>
    </p:spTree>
    <p:extLst>
      <p:ext uri="{BB962C8B-B14F-4D97-AF65-F5344CB8AC3E}">
        <p14:creationId xmlns:p14="http://schemas.microsoft.com/office/powerpoint/2010/main" val="39571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Characteristics of </a:t>
            </a:r>
            <a:r>
              <a:rPr lang="en-GB" sz="4800" dirty="0"/>
              <a:t>Constructors Cont.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0567" y="1507790"/>
            <a:ext cx="1110671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4. Multiple Constructors (Overloading)</a:t>
            </a:r>
          </a:p>
          <a:p>
            <a:pPr marL="891495" lvl="1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Constructor Overloading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Many languages support constructor overloading, allowing multiple constructors with different parameter lists to coexist within a single class.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5. Cannot Be Called Directly</a:t>
            </a:r>
          </a:p>
          <a:p>
            <a:pPr marL="891495" lvl="1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Implicit Call Only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You cannot invoke a constructor as you would with regular methods. It's only called indirectly through object instantiation.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/>
              <a:t>6. Inheritance and Constructors</a:t>
            </a:r>
          </a:p>
          <a:p>
            <a:pPr marL="891495" lvl="1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200" b="1" dirty="0"/>
              <a:t>Inherited Behavior</a:t>
            </a:r>
            <a:r>
              <a:rPr lang="en-US" sz="2200" dirty="0"/>
              <a:t>: In languages like Java and C++, if a class inherits another class, the constructor of the superclass is automatically called before the subclass constructor.</a:t>
            </a:r>
          </a:p>
          <a:p>
            <a:pPr marL="891495" lvl="1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200" b="1" dirty="0"/>
              <a:t>Chained Constructors</a:t>
            </a:r>
            <a:r>
              <a:rPr lang="en-US" sz="2200" dirty="0"/>
              <a:t>: Constructors can call each other in a chain (e.g., a parameterized constructor calling a default constructor), typically via the this or super keywords.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6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 Types of Constructors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0832" y="2175308"/>
            <a:ext cx="64859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Default Constructor: </a:t>
            </a:r>
            <a:r>
              <a:rPr lang="en-GB" sz="2400" dirty="0"/>
              <a:t>A constructor with no parameters. It initializes objects with default values.</a:t>
            </a:r>
          </a:p>
          <a:p>
            <a:endParaRPr lang="en-GB" sz="2400" dirty="0"/>
          </a:p>
          <a:p>
            <a:r>
              <a:rPr lang="en-GB" sz="2400" b="1" dirty="0"/>
              <a:t>Parameterized Constructor: </a:t>
            </a:r>
            <a:r>
              <a:rPr lang="en-GB" sz="2400" dirty="0"/>
              <a:t>Accepts parameters to assign specific values to object properties at creation.</a:t>
            </a:r>
          </a:p>
          <a:p>
            <a:endParaRPr lang="en-GB" sz="2400" dirty="0"/>
          </a:p>
          <a:p>
            <a:r>
              <a:rPr lang="en-GB" sz="2400" b="1" dirty="0"/>
              <a:t>Copy Constructor: </a:t>
            </a:r>
            <a:r>
              <a:rPr lang="en-GB" sz="2400" dirty="0"/>
              <a:t>Creates a new object as a copy of an existing object (common in C++).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82" r="6079" b="25316"/>
          <a:stretch/>
        </p:blipFill>
        <p:spPr>
          <a:xfrm>
            <a:off x="6931492" y="2046213"/>
            <a:ext cx="4736408" cy="391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0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Default Constructor</a:t>
            </a:r>
            <a:endParaRPr lang="en-GB" sz="8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 Default Constructor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509" y="3603737"/>
            <a:ext cx="11357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9848" y="2126177"/>
            <a:ext cx="9652695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In C++, a default constructor is a type of constructor that takes no parameters.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Its primary purpose is to initialize an object with default values.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If no constructor is explicitly defined for a class, the compiler automatically provides a default constructor,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which initializes the object with default values for its members (if applicable).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60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 </a:t>
            </a:r>
            <a:r>
              <a:rPr lang="en-GB" sz="4800" dirty="0"/>
              <a:t>Characteristics of a Default Constructor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509" y="3603737"/>
            <a:ext cx="11357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575" y="1903062"/>
            <a:ext cx="62067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b="1" dirty="0"/>
              <a:t>No Parameters: </a:t>
            </a:r>
            <a:r>
              <a:rPr lang="en-GB" sz="2400" dirty="0"/>
              <a:t>The default constructor has no parameters, so it doesn't take any arguments.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b="1" dirty="0"/>
              <a:t>Implicit Creation: </a:t>
            </a:r>
            <a:r>
              <a:rPr lang="en-GB" sz="2400" dirty="0"/>
              <a:t>If no other constructors are defined, the compiler generates a default constructor automatically.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b="1" dirty="0"/>
              <a:t>Automatic Initialization: </a:t>
            </a:r>
            <a:r>
              <a:rPr lang="en-GB" sz="2400" dirty="0"/>
              <a:t>It initializes the object with default values, which can be user-defined if explicitly written.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867" y="2261937"/>
            <a:ext cx="5484385" cy="396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/>
              <a:t>Parameterized Constructor</a:t>
            </a:r>
            <a:endParaRPr lang="en-GB" sz="8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 </a:t>
            </a:r>
            <a:r>
              <a:rPr lang="en-GB" sz="4800" dirty="0"/>
              <a:t>Parameterized Constructor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509" y="3603737"/>
            <a:ext cx="11357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575" y="1779687"/>
            <a:ext cx="65644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In C++, a parameterized constructor is a constructor that takes one or more parameters, allowing you to initialize an object with specific values at the time of creation.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This type of constructor provides flexibility in object initialization, letting you set object properties with custom values instead of default ones.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939" y="2287696"/>
            <a:ext cx="4872814" cy="38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 </a:t>
            </a:r>
            <a:r>
              <a:rPr lang="en-GB" sz="4800" dirty="0"/>
              <a:t>Characteristics of a Parameterized Constructor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509" y="3603737"/>
            <a:ext cx="11357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962" y="1818169"/>
            <a:ext cx="1026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/>
              <a:t>Takes Parameters: </a:t>
            </a:r>
            <a:r>
              <a:rPr lang="en-GB" sz="2400" dirty="0"/>
              <a:t>Unlike the default constructor, a parameterized constructor requires arguments, enabling the assignment of specific values to data members.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/>
              <a:t>Overloading Possibility: </a:t>
            </a:r>
            <a:r>
              <a:rPr lang="en-GB" sz="2400" dirty="0"/>
              <a:t>Parameterized constructors can be overloaded, meaning you can have multiple constructors with different parameter lists within the same class.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/>
              <a:t>No Return Type: </a:t>
            </a:r>
            <a:r>
              <a:rPr lang="en-GB" sz="2400" dirty="0"/>
              <a:t>As with all constructors, parameterized constructors have no return type.</a:t>
            </a:r>
          </a:p>
        </p:txBody>
      </p:sp>
    </p:spTree>
    <p:extLst>
      <p:ext uri="{BB962C8B-B14F-4D97-AF65-F5344CB8AC3E}">
        <p14:creationId xmlns:p14="http://schemas.microsoft.com/office/powerpoint/2010/main" val="27514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 </a:t>
            </a:r>
            <a:r>
              <a:rPr lang="en-GB" sz="4800" dirty="0"/>
              <a:t>Characteristics of a Parameterized Constructor Cont.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219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509" y="3603737"/>
            <a:ext cx="11357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9848" y="2228527"/>
            <a:ext cx="986232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/>
              <a:t>Automatic Invocation with Arguments: </a:t>
            </a:r>
            <a:r>
              <a:rPr lang="en-GB" sz="2400" dirty="0"/>
              <a:t>When an object is created with arguments, the parameterized constructor is automatically called.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/>
              <a:t>Improves Code Flexibility: </a:t>
            </a:r>
            <a:r>
              <a:rPr lang="en-GB" sz="2400" dirty="0"/>
              <a:t>Enables the creation of objects in different states without needing setter methods after instantiation.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183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A6B09-F261-13FA-1F02-5D8A3B8DEA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50371"/>
          <a:stretch>
            <a:fillRect/>
          </a:stretch>
        </p:blipFill>
        <p:spPr>
          <a:xfrm>
            <a:off x="4556353" y="3624944"/>
            <a:ext cx="2911247" cy="2670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812" y="1378818"/>
            <a:ext cx="9835575" cy="2050182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cs typeface="Times New Roman" panose="02020603050405020304" pitchFamily="18" charset="0"/>
              </a:rPr>
              <a:t>Procedure oriented programming(POP) language</a:t>
            </a:r>
          </a:p>
        </p:txBody>
      </p:sp>
    </p:spTree>
    <p:extLst>
      <p:ext uri="{BB962C8B-B14F-4D97-AF65-F5344CB8AC3E}">
        <p14:creationId xmlns:p14="http://schemas.microsoft.com/office/powerpoint/2010/main" val="1363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 </a:t>
            </a:r>
            <a:r>
              <a:rPr lang="en-GB" sz="4800" dirty="0"/>
              <a:t>Overloading Parameterized Constructor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509" y="3603737"/>
            <a:ext cx="11357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4746" y="1787855"/>
            <a:ext cx="1020133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In C++, constructor overloading allows a class to have multiple constructors with different parameter lists.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This enables objects to be initialized in different ways based on the arguments passed.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Overloaded constructors are a form of function overloading where each constructor has the same name as the class but a unique set of parameters.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428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Characteristics of Overloaded Constructors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509" y="3603737"/>
            <a:ext cx="11357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469" y="1864857"/>
            <a:ext cx="108464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dirty="0"/>
              <a:t>Same Name, Different Parameters: </a:t>
            </a:r>
            <a:r>
              <a:rPr lang="en-GB" sz="2400" dirty="0"/>
              <a:t>Each overloaded constructor shares the same name as the class but has different numbers or types of parameters.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dirty="0"/>
              <a:t>Flexible Initialization: </a:t>
            </a:r>
            <a:r>
              <a:rPr lang="en-GB" sz="2400" dirty="0"/>
              <a:t>Allows objects to be created with varying levels of detail, providing default or customized values depending on the use case.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dirty="0"/>
              <a:t>Code Reusability: </a:t>
            </a:r>
            <a:r>
              <a:rPr lang="en-GB" sz="2400" dirty="0"/>
              <a:t>Avoids the need to create multiple classes for similar initialization logic, as one class can handle various initialization needs.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dirty="0"/>
              <a:t>Automatic Selection: </a:t>
            </a:r>
            <a:r>
              <a:rPr lang="en-GB" sz="2400" dirty="0"/>
              <a:t>The compiler determines which constructor to use based on the arguments provided during object creation.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97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4"/>
            <a:ext cx="9363937" cy="12953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 </a:t>
            </a:r>
            <a:r>
              <a:rPr lang="en-GB" sz="4800" dirty="0"/>
              <a:t>Overloading Parameterized Constructor Example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509" y="3603737"/>
            <a:ext cx="11357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835" y="2929969"/>
            <a:ext cx="5525485" cy="2296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" y="1623357"/>
            <a:ext cx="5558236" cy="47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/>
              <a:t>Copy Constructor</a:t>
            </a:r>
            <a:br>
              <a:rPr lang="en-GB" sz="8000" dirty="0"/>
            </a:br>
            <a:r>
              <a:rPr lang="en-GB" dirty="0">
                <a:solidFill>
                  <a:srgbClr val="C00000"/>
                </a:solidFill>
              </a:rPr>
              <a:t>week-13</a:t>
            </a:r>
            <a:endParaRPr lang="en-GB" sz="8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Copy Constructor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224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509" y="3603737"/>
            <a:ext cx="11357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575" y="1779687"/>
            <a:ext cx="64762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C++, a copy constructor is a special constructor used to create a new object as a copy of an existing object.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It takes a reference to an object of the same class as an argument, copying the values of each data member from the original object to the new one.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Copy constructors are essential when you want to duplicate objects, especially when they contain dynamically allocated resources, ensuring a deep copy rather than a shallow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939" y="2152942"/>
            <a:ext cx="4872814" cy="38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Copy Constructor Cont.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225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509" y="3603737"/>
            <a:ext cx="11357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575" y="1779689"/>
            <a:ext cx="113466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Copies Another Object: The copy constructor creates a new object that’s an exact copy of an existing object of the same class.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One Argument: It takes one argument, which is a reference to the object you want to copy.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Automatic Call: The copy constructor is automatically called in certain situations, like:</a:t>
            </a:r>
          </a:p>
          <a:p>
            <a:pPr marL="891495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When you create a new object from an existing one, e.g., </a:t>
            </a:r>
            <a:r>
              <a:rPr lang="en-GB" sz="2400" dirty="0" err="1"/>
              <a:t>MyClass</a:t>
            </a:r>
            <a:r>
              <a:rPr lang="en-GB" sz="2400" dirty="0"/>
              <a:t> obj2 = obj1;</a:t>
            </a:r>
          </a:p>
          <a:p>
            <a:pPr marL="891495" lvl="1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When an object is passed by value to a function or returned by value.</a:t>
            </a:r>
          </a:p>
        </p:txBody>
      </p:sp>
    </p:spTree>
    <p:extLst>
      <p:ext uri="{BB962C8B-B14F-4D97-AF65-F5344CB8AC3E}">
        <p14:creationId xmlns:p14="http://schemas.microsoft.com/office/powerpoint/2010/main" val="14525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Copy Constructor Cont.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226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509" y="3603737"/>
            <a:ext cx="11357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575" y="1779686"/>
            <a:ext cx="55119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Default by Compiler: If you don’t define your own copy constructor, C++ will create a simple one for you.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However, this default one might only do a "shallow copy" (copying values as they are), which can lead to issues if the class contains pointers or other dynamic data.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539" y="1930775"/>
            <a:ext cx="5898390" cy="42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5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Copy Constructor Cont.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227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509" y="3603737"/>
            <a:ext cx="11357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09" y="1959651"/>
            <a:ext cx="5898390" cy="4277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232" y="1852691"/>
            <a:ext cx="5162583" cy="2150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538" y="4311623"/>
            <a:ext cx="3998643" cy="16821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95700" y="3864221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Output: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/>
              <a:t>Destructor</a:t>
            </a:r>
            <a:endParaRPr lang="en-GB" sz="8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Destructor </a:t>
            </a:r>
            <a:r>
              <a:rPr lang="en-US" sz="4800" dirty="0"/>
              <a:t>in C++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229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976" y="1848739"/>
            <a:ext cx="109247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In C++, a destructor is a special member function of a class that is automatically called when an object goes out of scope or is explicitly deleted.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The destructor’s main role is to release resources the object may have acquired during its lifetime, such as dynamically allocated memory or file handles.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A destructor has the same name as the class, but it starts with a ~ symbol.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Destructors don’t take any arguments and cannot be overloaded, meaning each class can have only one destructor.</a:t>
            </a:r>
          </a:p>
        </p:txBody>
      </p:sp>
    </p:spTree>
    <p:extLst>
      <p:ext uri="{BB962C8B-B14F-4D97-AF65-F5344CB8AC3E}">
        <p14:creationId xmlns:p14="http://schemas.microsoft.com/office/powerpoint/2010/main" val="333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/>
              <a:t>Procedure  Oriented  Programming  Language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29" y="1833465"/>
            <a:ext cx="11337116" cy="235352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In the procedure oriented approach, the problem is viewed as sequence of things to be done such as reading , calculation and printing.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Procedure oriented programming basically consist of writing a list of instruction or actions for the computer to follow and organizing these instruction into groups known as functions.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4783" r="23365"/>
          <a:stretch/>
        </p:blipFill>
        <p:spPr>
          <a:xfrm>
            <a:off x="2105126" y="4186989"/>
            <a:ext cx="7736384" cy="20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5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Destructor </a:t>
            </a:r>
            <a:r>
              <a:rPr lang="en-US" sz="4800" dirty="0"/>
              <a:t>in C++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230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976" y="1848739"/>
            <a:ext cx="105688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A destructor is automatically called when: </a:t>
            </a:r>
          </a:p>
          <a:p>
            <a:pPr marL="89149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An object goes out of scope (e.g., at the end of a function or block).</a:t>
            </a:r>
          </a:p>
          <a:p>
            <a:pPr marL="891495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An object is deleted explicitly using the delete keyword.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Destructors don’t return a value, not even void.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Destructors are essential for freeing memory and other resources like file handles or network connections to prevent resource leaks.</a:t>
            </a:r>
          </a:p>
        </p:txBody>
      </p:sp>
    </p:spTree>
    <p:extLst>
      <p:ext uri="{BB962C8B-B14F-4D97-AF65-F5344CB8AC3E}">
        <p14:creationId xmlns:p14="http://schemas.microsoft.com/office/powerpoint/2010/main" val="37081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Destructor </a:t>
            </a:r>
            <a:r>
              <a:rPr lang="en-US" sz="4800" dirty="0"/>
              <a:t>in C++ Example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231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5" y="1405289"/>
            <a:ext cx="6846937" cy="4847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140" y="5254518"/>
            <a:ext cx="4265451" cy="9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6" y="1848050"/>
            <a:ext cx="10518969" cy="20501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/>
              <a:t>Inheritance</a:t>
            </a:r>
            <a:br>
              <a:rPr lang="en-US" sz="8000" dirty="0"/>
            </a:br>
            <a:r>
              <a:rPr lang="en-GB" dirty="0">
                <a:solidFill>
                  <a:srgbClr val="C00000"/>
                </a:solidFill>
              </a:rPr>
              <a:t>week-14</a:t>
            </a:r>
            <a:endParaRPr lang="en-GB" sz="8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125" y="908216"/>
            <a:ext cx="9533804" cy="69435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GB" sz="4800" dirty="0"/>
              <a:t>Inheritance</a:t>
            </a: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233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749" y="1814934"/>
            <a:ext cx="11637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Inheritance is a key feature of object-oriented programming (OOP) in C++, allowing a class (called a derived or child class) to inherit properties and </a:t>
            </a:r>
            <a:r>
              <a:rPr lang="en-GB" sz="2400" dirty="0" err="1"/>
              <a:t>behaviors</a:t>
            </a:r>
            <a:r>
              <a:rPr lang="en-GB" sz="2400" dirty="0"/>
              <a:t> (data members and member functions) from another class (called a base or parent class).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This promotes code reuse, extensibility, and polymorphism.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Types of Inheritance in C++Single Inheritance: A derived class inherits from one base class.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Multiple Inheritance: A derived class inherits from more than one base class.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Multilevel Inheritance: A class inherits from a derived class, forming a </a:t>
            </a:r>
            <a:r>
              <a:rPr lang="en-GB" sz="2400" dirty="0" err="1"/>
              <a:t>chain.Hierarchical</a:t>
            </a:r>
            <a:r>
              <a:rPr lang="en-GB" sz="2400" dirty="0"/>
              <a:t> Inheritance: Multiple classes inherit from a single base </a:t>
            </a:r>
            <a:r>
              <a:rPr lang="en-GB" sz="2400" dirty="0" err="1"/>
              <a:t>class.Hybrid</a:t>
            </a:r>
            <a:r>
              <a:rPr lang="en-GB" sz="2400" dirty="0"/>
              <a:t> Inheritance: A combination of the above types, often involving multiple and multilevel inheritance.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31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125" y="908216"/>
            <a:ext cx="9533804" cy="69435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GB" sz="4800" dirty="0"/>
              <a:t>Inheritance</a:t>
            </a: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234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749" y="1814934"/>
            <a:ext cx="11456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Inheritance is a key feature of object-oriented programming (OOP) in C++, allowing a class (called a derived or child class) to inherit properties and </a:t>
            </a:r>
            <a:r>
              <a:rPr lang="en-GB" sz="2400" dirty="0" err="1"/>
              <a:t>behaviors</a:t>
            </a:r>
            <a:r>
              <a:rPr lang="en-GB" sz="2400" dirty="0"/>
              <a:t> (data members and member functions) from another class (called a base or parent class).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539" y="3862506"/>
            <a:ext cx="7832127" cy="227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930" y="1365729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Types of Inheritance</a:t>
            </a:r>
            <a:endParaRPr lang="en-GB" sz="80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2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883" y="0"/>
            <a:ext cx="9533804" cy="1375706"/>
          </a:xfrm>
        </p:spPr>
        <p:txBody>
          <a:bodyPr>
            <a:normAutofit fontScale="90000"/>
          </a:bodyPr>
          <a:lstStyle/>
          <a:p>
            <a:pPr lvl="0" algn="ctr"/>
            <a:br>
              <a:rPr lang="en-US" sz="4800" dirty="0">
                <a:latin typeface="+mn-lt"/>
              </a:rPr>
            </a:br>
            <a:r>
              <a:rPr lang="en-US" sz="4800" dirty="0"/>
              <a:t>Types of Inheritance</a:t>
            </a:r>
            <a:br>
              <a:rPr lang="en-US" sz="4800" dirty="0">
                <a:latin typeface="+mn-lt"/>
              </a:rPr>
            </a:b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236</a:t>
            </a:fld>
            <a:endParaRPr lang="en-US" dirty="0"/>
          </a:p>
        </p:txBody>
      </p:sp>
      <p:pic>
        <p:nvPicPr>
          <p:cNvPr id="1026" name="Picture 2" descr="Different Types of Inheritance in Python - Scientech Eas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11" y="788071"/>
            <a:ext cx="7625732" cy="548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883" y="0"/>
            <a:ext cx="9533804" cy="1375706"/>
          </a:xfrm>
        </p:spPr>
        <p:txBody>
          <a:bodyPr>
            <a:normAutofit fontScale="90000"/>
          </a:bodyPr>
          <a:lstStyle/>
          <a:p>
            <a:pPr lvl="0" algn="ctr"/>
            <a:br>
              <a:rPr lang="en-US" sz="4800" dirty="0">
                <a:latin typeface="+mn-lt"/>
              </a:rPr>
            </a:br>
            <a:r>
              <a:rPr lang="en-US" sz="4800" dirty="0">
                <a:latin typeface="+mn-lt"/>
              </a:rPr>
              <a:t>Single Inheritance</a:t>
            </a:r>
            <a:br>
              <a:rPr lang="en-US" sz="4800" dirty="0">
                <a:latin typeface="+mn-lt"/>
              </a:rPr>
            </a:b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237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67" y="1737361"/>
            <a:ext cx="10932855" cy="44613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200" dirty="0"/>
              <a:t>The Inheritance in which a single sub class is inherited from a single base class Is known as the single inheritance.</a:t>
            </a:r>
          </a:p>
          <a:p>
            <a:endParaRPr lang="en-US" dirty="0"/>
          </a:p>
        </p:txBody>
      </p:sp>
      <p:pic>
        <p:nvPicPr>
          <p:cNvPr id="8" name="Picture 2" descr="Different Types of Inheritance in Python - Scientech Eas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t="4314" r="70233" b="60726"/>
          <a:stretch/>
        </p:blipFill>
        <p:spPr bwMode="auto">
          <a:xfrm>
            <a:off x="4759093" y="3008396"/>
            <a:ext cx="2224511" cy="281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07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br>
              <a:rPr lang="en-US" sz="4800" dirty="0">
                <a:latin typeface="+mn-lt"/>
              </a:rPr>
            </a:br>
            <a:r>
              <a:rPr lang="en-US" sz="4800" dirty="0">
                <a:latin typeface="+mn-lt"/>
              </a:rPr>
              <a:t>Single Inheritance Example</a:t>
            </a:r>
            <a:br>
              <a:rPr lang="en-US" sz="4800" dirty="0">
                <a:latin typeface="+mn-lt"/>
              </a:rPr>
            </a:br>
            <a:endParaRPr lang="en-US" sz="48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758" y="1857320"/>
            <a:ext cx="5119606" cy="44621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891540" rtl="0">
              <a:lnSpc>
                <a:spcPct val="85000"/>
              </a:lnSpc>
              <a:spcBef>
                <a:spcPct val="0"/>
              </a:spcBef>
            </a:pPr>
            <a:r>
              <a:rPr lang="en-US" sz="4800" dirty="0">
                <a:latin typeface="+mn-lt"/>
              </a:rPr>
              <a:t>Multiple Inheritance</a:t>
            </a:r>
            <a:br>
              <a:rPr lang="en-US" sz="4800" dirty="0">
                <a:latin typeface="+mn-lt"/>
              </a:rPr>
            </a:b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239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1402" y="1332167"/>
            <a:ext cx="1130579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GB" sz="2400" dirty="0"/>
              <a:t>In Multiple Inheritance ,a class can inherit more than one class.</a:t>
            </a:r>
          </a:p>
          <a:p>
            <a:pPr marL="457200" lvl="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400" dirty="0"/>
              <a:t>In this types of inheritance a single child class can have multiple parent classes.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992" y="3040440"/>
            <a:ext cx="7041490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/>
              <a:t>Procedure  Oriented  Programming  Language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29" y="1833465"/>
            <a:ext cx="11337116" cy="23535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3200" dirty="0"/>
              <a:t>The disadvantage of the procedure oriented programming languages is: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Global data access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It does not model real word problem very well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No data hiding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5500" t="-2146" r="21839" b="2146"/>
          <a:stretch/>
        </p:blipFill>
        <p:spPr>
          <a:xfrm>
            <a:off x="2861031" y="3900876"/>
            <a:ext cx="6611353" cy="21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0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891540" rtl="0">
              <a:lnSpc>
                <a:spcPct val="85000"/>
              </a:lnSpc>
              <a:spcBef>
                <a:spcPct val="0"/>
              </a:spcBef>
            </a:pPr>
            <a:r>
              <a:rPr lang="en-US" sz="4800" dirty="0">
                <a:latin typeface="+mn-lt"/>
              </a:rPr>
              <a:t>Multiple Inheritance</a:t>
            </a:r>
            <a:br>
              <a:rPr lang="en-US" sz="4800" dirty="0">
                <a:latin typeface="+mn-lt"/>
              </a:rPr>
            </a:br>
            <a:endParaRPr lang="en-US" sz="48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926" b="40104"/>
          <a:stretch/>
        </p:blipFill>
        <p:spPr>
          <a:xfrm>
            <a:off x="1490454" y="2065359"/>
            <a:ext cx="4969289" cy="35846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240</a:t>
            </a:fld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/>
          <a:srcRect t="61809"/>
          <a:stretch/>
        </p:blipFill>
        <p:spPr>
          <a:xfrm>
            <a:off x="6625642" y="3857696"/>
            <a:ext cx="5011004" cy="23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980" y="922514"/>
            <a:ext cx="9533804" cy="694353"/>
          </a:xfrm>
        </p:spPr>
        <p:txBody>
          <a:bodyPr>
            <a:normAutofit fontScale="90000"/>
          </a:bodyPr>
          <a:lstStyle/>
          <a:p>
            <a:pPr lvl="1" algn="ctr" defTabSz="891540" rtl="0">
              <a:lnSpc>
                <a:spcPct val="85000"/>
              </a:lnSpc>
              <a:spcBef>
                <a:spcPct val="0"/>
              </a:spcBef>
            </a:pPr>
            <a:r>
              <a:rPr lang="en-US" sz="4800" dirty="0">
                <a:latin typeface="+mn-lt"/>
              </a:rPr>
              <a:t>Hierarchical  Inheritance</a:t>
            </a:r>
            <a:br>
              <a:rPr lang="en-US" sz="4800" dirty="0">
                <a:latin typeface="+mn-lt"/>
              </a:rPr>
            </a:b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241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40230" y="1616867"/>
            <a:ext cx="10253633" cy="96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2800" dirty="0"/>
              <a:t>In this sort of inheritance, multiple subclass derived form single superclass.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895" y="2311220"/>
            <a:ext cx="8160889" cy="39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891540" rtl="0">
              <a:lnSpc>
                <a:spcPct val="85000"/>
              </a:lnSpc>
              <a:spcBef>
                <a:spcPct val="0"/>
              </a:spcBef>
            </a:pPr>
            <a:r>
              <a:rPr lang="en-US" sz="4800" dirty="0">
                <a:latin typeface="+mn-lt"/>
              </a:rPr>
              <a:t>Hierarchical  Inheritance</a:t>
            </a:r>
            <a:br>
              <a:rPr lang="en-US" sz="4800" dirty="0">
                <a:latin typeface="+mn-lt"/>
              </a:rPr>
            </a:b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242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650" b="36646"/>
          <a:stretch/>
        </p:blipFill>
        <p:spPr>
          <a:xfrm>
            <a:off x="1069848" y="1859905"/>
            <a:ext cx="5438274" cy="4138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63793"/>
          <a:stretch/>
        </p:blipFill>
        <p:spPr>
          <a:xfrm>
            <a:off x="6187802" y="1905163"/>
            <a:ext cx="5181134" cy="21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891540" rtl="0">
              <a:lnSpc>
                <a:spcPct val="85000"/>
              </a:lnSpc>
              <a:spcBef>
                <a:spcPct val="0"/>
              </a:spcBef>
            </a:pPr>
            <a:r>
              <a:rPr lang="en-US" sz="4800" dirty="0">
                <a:latin typeface="+mn-lt"/>
              </a:rPr>
              <a:t>Multilevel Inheritance</a:t>
            </a:r>
            <a:br>
              <a:rPr lang="en-US" sz="4800" dirty="0">
                <a:latin typeface="+mn-lt"/>
              </a:rPr>
            </a:br>
            <a:endParaRPr lang="en-US" sz="48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34" b="51151"/>
          <a:stretch/>
        </p:blipFill>
        <p:spPr>
          <a:xfrm>
            <a:off x="702646" y="1991770"/>
            <a:ext cx="4600876" cy="409510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243</a:t>
            </a:fld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/>
          <a:srcRect t="48888"/>
          <a:stretch/>
        </p:blipFill>
        <p:spPr>
          <a:xfrm>
            <a:off x="6439472" y="1991768"/>
            <a:ext cx="4687332" cy="430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891540" rtl="0">
              <a:lnSpc>
                <a:spcPct val="85000"/>
              </a:lnSpc>
              <a:spcBef>
                <a:spcPct val="0"/>
              </a:spcBef>
            </a:pPr>
            <a:r>
              <a:rPr lang="en-US" sz="4800" dirty="0">
                <a:latin typeface="+mn-lt"/>
              </a:rPr>
              <a:t>Hybrid Inheritance</a:t>
            </a:r>
            <a:br>
              <a:rPr lang="en-US" sz="4800" dirty="0">
                <a:latin typeface="+mn-lt"/>
              </a:rPr>
            </a:br>
            <a:endParaRPr lang="en-US" sz="48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985"/>
          <a:stretch/>
        </p:blipFill>
        <p:spPr>
          <a:xfrm>
            <a:off x="6545758" y="1737361"/>
            <a:ext cx="4869804" cy="45492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244</a:t>
            </a:fld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/>
          <a:srcRect r="2943" b="50596"/>
          <a:stretch/>
        </p:blipFill>
        <p:spPr>
          <a:xfrm>
            <a:off x="855625" y="1737363"/>
            <a:ext cx="4698152" cy="429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4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5" y="1073239"/>
            <a:ext cx="9533804" cy="69435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800" dirty="0">
                <a:latin typeface="+mn-lt"/>
              </a:rPr>
              <a:t>Inheritance and Access Modifiers</a:t>
            </a:r>
            <a:br>
              <a:rPr lang="en-US" sz="4800" dirty="0">
                <a:latin typeface="+mn-lt"/>
              </a:rPr>
            </a:br>
            <a:endParaRPr lang="en-US" sz="48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07" y="2727499"/>
            <a:ext cx="3668105" cy="33849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245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9163" b="45671"/>
          <a:stretch/>
        </p:blipFill>
        <p:spPr>
          <a:xfrm>
            <a:off x="3774487" y="2670628"/>
            <a:ext cx="4100500" cy="344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1069" t="54164" r="1"/>
          <a:stretch/>
        </p:blipFill>
        <p:spPr>
          <a:xfrm>
            <a:off x="7691796" y="3429000"/>
            <a:ext cx="4275790" cy="272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5" y="836040"/>
            <a:ext cx="9533804" cy="694353"/>
          </a:xfrm>
        </p:spPr>
        <p:txBody>
          <a:bodyPr>
            <a:normAutofit fontScale="90000"/>
          </a:bodyPr>
          <a:lstStyle/>
          <a:p>
            <a:pPr lvl="1" algn="ctr" defTabSz="891540" rtl="0">
              <a:lnSpc>
                <a:spcPct val="85000"/>
              </a:lnSpc>
              <a:spcBef>
                <a:spcPct val="0"/>
              </a:spcBef>
            </a:pPr>
            <a:r>
              <a:rPr lang="en-US" sz="4800" dirty="0"/>
              <a:t>Inheritance and Access Modifiers</a:t>
            </a:r>
            <a:br>
              <a:rPr lang="en-US" sz="4800" dirty="0">
                <a:latin typeface="+mn-lt"/>
              </a:rPr>
            </a:b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246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330" y="1174739"/>
            <a:ext cx="6581027" cy="49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90221-2C16-6126-51F3-122922985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42BF-9CA1-A15E-1D0B-BDC67EDEF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846" y="1848050"/>
            <a:ext cx="10790484" cy="21009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/>
              <a:t>Method Overriding</a:t>
            </a:r>
            <a:br>
              <a:rPr lang="en-US" sz="8000" dirty="0"/>
            </a:br>
            <a:r>
              <a:rPr lang="en-GB" dirty="0">
                <a:solidFill>
                  <a:srgbClr val="C00000"/>
                </a:solidFill>
              </a:rPr>
              <a:t>week-15</a:t>
            </a:r>
            <a:endParaRPr lang="en-GB" sz="8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0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+mn-lt"/>
              </a:rPr>
              <a:t>Method Overriding 	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7649"/>
          <a:stretch/>
        </p:blipFill>
        <p:spPr>
          <a:xfrm>
            <a:off x="2144051" y="1953484"/>
            <a:ext cx="5075010" cy="42698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248</a:t>
            </a:fld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/>
          <a:srcRect t="73379" r="39571"/>
          <a:stretch/>
        </p:blipFill>
        <p:spPr>
          <a:xfrm>
            <a:off x="8127946" y="3784063"/>
            <a:ext cx="3759254" cy="192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891540" rtl="0">
              <a:lnSpc>
                <a:spcPct val="85000"/>
              </a:lnSpc>
              <a:spcBef>
                <a:spcPct val="0"/>
              </a:spcBef>
            </a:pPr>
            <a:r>
              <a:rPr lang="en-US" sz="4800" dirty="0">
                <a:latin typeface="+mn-lt"/>
              </a:rPr>
              <a:t>Ambiguity Resolution</a:t>
            </a:r>
            <a:br>
              <a:rPr lang="en-US" sz="4800" dirty="0">
                <a:latin typeface="+mn-lt"/>
              </a:rPr>
            </a:br>
            <a:endParaRPr lang="en-US" sz="48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12918" b="27616"/>
          <a:stretch/>
        </p:blipFill>
        <p:spPr>
          <a:xfrm>
            <a:off x="1069848" y="1831496"/>
            <a:ext cx="4405666" cy="437534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249</a:t>
            </a:fld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/>
          <a:srcRect l="1" t="79241" r="40695" b="-1785"/>
          <a:stretch/>
        </p:blipFill>
        <p:spPr>
          <a:xfrm>
            <a:off x="6570916" y="1949557"/>
            <a:ext cx="4097084" cy="186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345" y="599204"/>
            <a:ext cx="9806940" cy="11186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/>
              <a:t>Characteristics  Of  Procedure Oriented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856" y="1717888"/>
            <a:ext cx="11096715" cy="274525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Emphasis</a:t>
            </a:r>
            <a:r>
              <a:rPr lang="en-GB" sz="2800" dirty="0"/>
              <a:t> is on doing things(algorithm)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Large programs </a:t>
            </a:r>
            <a:r>
              <a:rPr lang="en-GB" sz="2800" dirty="0">
                <a:solidFill>
                  <a:srgbClr val="0070C0"/>
                </a:solidFill>
              </a:rPr>
              <a:t>are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70C0"/>
                </a:solidFill>
              </a:rPr>
              <a:t>divided</a:t>
            </a:r>
            <a:r>
              <a:rPr lang="en-GB" sz="2800" dirty="0"/>
              <a:t> into smaller programs known as functions.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Most of the functions share global data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Data move </a:t>
            </a:r>
            <a:r>
              <a:rPr lang="en-GB" sz="2800" dirty="0">
                <a:solidFill>
                  <a:srgbClr val="0070C0"/>
                </a:solidFill>
              </a:rPr>
              <a:t>openly</a:t>
            </a:r>
            <a:r>
              <a:rPr lang="en-GB" sz="2800" dirty="0"/>
              <a:t> around the system from </a:t>
            </a:r>
            <a:r>
              <a:rPr lang="en-GB" sz="2800" dirty="0">
                <a:solidFill>
                  <a:srgbClr val="0070C0"/>
                </a:solidFill>
              </a:rPr>
              <a:t>function</a:t>
            </a:r>
            <a:r>
              <a:rPr lang="en-GB" sz="2800" dirty="0"/>
              <a:t> to function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Function transforms data from one form to another.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Employs </a:t>
            </a:r>
            <a:r>
              <a:rPr lang="en-GB" sz="2800" dirty="0">
                <a:solidFill>
                  <a:srgbClr val="0070C0"/>
                </a:solidFill>
              </a:rPr>
              <a:t>top-down</a:t>
            </a:r>
            <a:r>
              <a:rPr lang="en-GB" sz="2800" dirty="0"/>
              <a:t> approach in program </a:t>
            </a:r>
            <a:r>
              <a:rPr lang="en-GB" sz="2800" dirty="0">
                <a:solidFill>
                  <a:srgbClr val="0070C0"/>
                </a:solidFill>
              </a:rPr>
              <a:t>design</a:t>
            </a:r>
            <a:r>
              <a:rPr lang="en-GB" sz="28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11CF8F-FAB4-2062-C119-3643CF2C05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837" b="36581"/>
          <a:stretch>
            <a:fillRect/>
          </a:stretch>
        </p:blipFill>
        <p:spPr>
          <a:xfrm>
            <a:off x="1083898" y="4463143"/>
            <a:ext cx="9792890" cy="178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4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153" y="-54761"/>
            <a:ext cx="9533804" cy="1172212"/>
          </a:xfrm>
        </p:spPr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+mn-lt"/>
              </a:rPr>
              <a:t>Create Objects in Heap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250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2681" y="1418074"/>
            <a:ext cx="106575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Creating objects in the heap refers to the </a:t>
            </a:r>
            <a:r>
              <a:rPr lang="en-GB" sz="2400" dirty="0">
                <a:solidFill>
                  <a:srgbClr val="0070C0"/>
                </a:solidFill>
              </a:rPr>
              <a:t>dynamic</a:t>
            </a:r>
            <a:r>
              <a:rPr lang="en-GB" sz="2400" dirty="0"/>
              <a:t> allocation of memory for objects at runtime.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</a:t>
            </a:r>
            <a:r>
              <a:rPr lang="en-GB" sz="2400" dirty="0">
                <a:solidFill>
                  <a:srgbClr val="0070C0"/>
                </a:solidFill>
              </a:rPr>
              <a:t>programming</a:t>
            </a:r>
            <a:r>
              <a:rPr lang="en-GB" sz="2400" dirty="0"/>
              <a:t>, especially in languages like C++ and Java, memory can be managed in two main regions: </a:t>
            </a:r>
            <a:r>
              <a:rPr lang="en-GB" sz="2400" dirty="0">
                <a:solidFill>
                  <a:srgbClr val="C00000"/>
                </a:solidFill>
              </a:rPr>
              <a:t>stack </a:t>
            </a:r>
            <a:r>
              <a:rPr lang="en-GB" sz="2400" dirty="0"/>
              <a:t>and</a:t>
            </a:r>
            <a:r>
              <a:rPr lang="en-GB" sz="2400" dirty="0">
                <a:solidFill>
                  <a:srgbClr val="C00000"/>
                </a:solidFill>
              </a:rPr>
              <a:t> heap.</a:t>
            </a:r>
          </a:p>
          <a:p>
            <a:pPr algn="just"/>
            <a:r>
              <a:rPr lang="en-GB" sz="2400" dirty="0"/>
              <a:t>Heap Memory: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Heap is a memory area in </a:t>
            </a:r>
            <a:r>
              <a:rPr lang="en-GB" sz="2400" dirty="0">
                <a:solidFill>
                  <a:srgbClr val="0070C0"/>
                </a:solidFill>
              </a:rPr>
              <a:t>RAM</a:t>
            </a:r>
            <a:r>
              <a:rPr lang="en-GB" sz="2400" dirty="0"/>
              <a:t> used for </a:t>
            </a:r>
            <a:r>
              <a:rPr lang="en-GB" sz="2400" dirty="0">
                <a:solidFill>
                  <a:srgbClr val="0070C0"/>
                </a:solidFill>
              </a:rPr>
              <a:t>dynamic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memory</a:t>
            </a:r>
            <a:r>
              <a:rPr lang="en-GB" sz="2400" dirty="0"/>
              <a:t> allocation.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</a:rPr>
              <a:t>Objects</a:t>
            </a:r>
            <a:r>
              <a:rPr lang="en-GB" sz="2400" dirty="0"/>
              <a:t> created in the heap </a:t>
            </a:r>
            <a:r>
              <a:rPr lang="en-GB" sz="2400" dirty="0">
                <a:solidFill>
                  <a:srgbClr val="0070C0"/>
                </a:solidFill>
              </a:rPr>
              <a:t>remain</a:t>
            </a:r>
            <a:r>
              <a:rPr lang="en-GB" sz="2400" dirty="0"/>
              <a:t> in memory until they are explicitly deleted (or garbage-collected in languages like Java).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</a:rPr>
              <a:t>Heap</a:t>
            </a:r>
            <a:r>
              <a:rPr lang="en-GB" sz="2400" dirty="0"/>
              <a:t> memory allows for more </a:t>
            </a:r>
            <a:r>
              <a:rPr lang="en-GB" sz="2400" dirty="0">
                <a:solidFill>
                  <a:srgbClr val="0070C0"/>
                </a:solidFill>
              </a:rPr>
              <a:t>flexible</a:t>
            </a:r>
            <a:r>
              <a:rPr lang="en-GB" sz="2400" dirty="0"/>
              <a:t> and persistent </a:t>
            </a:r>
            <a:r>
              <a:rPr lang="en-GB" sz="2400" dirty="0">
                <a:solidFill>
                  <a:srgbClr val="0070C0"/>
                </a:solidFill>
              </a:rPr>
              <a:t>storage</a:t>
            </a:r>
            <a:r>
              <a:rPr lang="en-GB" sz="2400" dirty="0"/>
              <a:t>, </a:t>
            </a:r>
            <a:r>
              <a:rPr lang="en-GB" sz="2400" dirty="0">
                <a:solidFill>
                  <a:srgbClr val="0070C0"/>
                </a:solidFill>
              </a:rPr>
              <a:t>suitable</a:t>
            </a:r>
            <a:r>
              <a:rPr lang="en-GB" sz="2400" dirty="0"/>
              <a:t> for objects that need to </a:t>
            </a:r>
            <a:r>
              <a:rPr lang="en-GB" sz="2400" dirty="0">
                <a:solidFill>
                  <a:srgbClr val="0070C0"/>
                </a:solidFill>
              </a:rPr>
              <a:t>outlive</a:t>
            </a:r>
            <a:r>
              <a:rPr lang="en-GB" sz="2400" dirty="0"/>
              <a:t> the function in which they were created or </a:t>
            </a:r>
            <a:r>
              <a:rPr lang="en-GB" sz="2400" dirty="0">
                <a:solidFill>
                  <a:srgbClr val="0070C0"/>
                </a:solidFill>
              </a:rPr>
              <a:t>require</a:t>
            </a:r>
            <a:r>
              <a:rPr lang="en-GB" sz="2400" dirty="0"/>
              <a:t> a variable amount of memory.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35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+mn-lt"/>
              </a:rPr>
              <a:t>Create Objects in Heap</a:t>
            </a:r>
            <a:br>
              <a:rPr lang="en-US" sz="4800" dirty="0">
                <a:latin typeface="+mn-lt"/>
              </a:rPr>
            </a:b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251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6983" y="1174740"/>
            <a:ext cx="674768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A class sum is defined with a public member function display().The </a:t>
            </a:r>
            <a:r>
              <a:rPr lang="en-GB" sz="2200" dirty="0">
                <a:solidFill>
                  <a:srgbClr val="0070C0"/>
                </a:solidFill>
              </a:rPr>
              <a:t>display</a:t>
            </a:r>
            <a:r>
              <a:rPr lang="en-GB" sz="2200" dirty="0"/>
              <a:t>() function outputs "In </a:t>
            </a:r>
            <a:r>
              <a:rPr lang="en-GB" sz="2200" dirty="0">
                <a:solidFill>
                  <a:srgbClr val="0070C0"/>
                </a:solidFill>
              </a:rPr>
              <a:t>Heap</a:t>
            </a:r>
            <a:r>
              <a:rPr lang="en-GB" sz="2200" dirty="0"/>
              <a:t>" to the console.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In the m</a:t>
            </a:r>
            <a:r>
              <a:rPr lang="en-GB" sz="2200" dirty="0">
                <a:solidFill>
                  <a:srgbClr val="0070C0"/>
                </a:solidFill>
              </a:rPr>
              <a:t>ain() </a:t>
            </a:r>
            <a:r>
              <a:rPr lang="en-GB" sz="2200" dirty="0"/>
              <a:t>function, a pointer </a:t>
            </a:r>
            <a:r>
              <a:rPr lang="en-GB" sz="2200" dirty="0" err="1">
                <a:solidFill>
                  <a:srgbClr val="0070C0"/>
                </a:solidFill>
              </a:rPr>
              <a:t>oj</a:t>
            </a:r>
            <a:r>
              <a:rPr lang="en-GB" sz="2200" dirty="0">
                <a:solidFill>
                  <a:srgbClr val="0070C0"/>
                </a:solidFill>
              </a:rPr>
              <a:t> </a:t>
            </a:r>
            <a:r>
              <a:rPr lang="en-GB" sz="2200" dirty="0"/>
              <a:t>of type sum is declared.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The new </a:t>
            </a:r>
            <a:r>
              <a:rPr lang="en-GB" sz="2200" dirty="0">
                <a:solidFill>
                  <a:srgbClr val="0070C0"/>
                </a:solidFill>
              </a:rPr>
              <a:t>operator </a:t>
            </a:r>
            <a:r>
              <a:rPr lang="en-GB" sz="2200" dirty="0"/>
              <a:t>is used to allocate </a:t>
            </a:r>
            <a:r>
              <a:rPr lang="en-GB" sz="2200" dirty="0">
                <a:solidFill>
                  <a:srgbClr val="0070C0"/>
                </a:solidFill>
              </a:rPr>
              <a:t>memory </a:t>
            </a:r>
            <a:r>
              <a:rPr lang="en-GB" sz="2200" dirty="0"/>
              <a:t>for the sum object in the heap and initialize it.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The expression </a:t>
            </a:r>
            <a:r>
              <a:rPr lang="en-GB" sz="2200" dirty="0">
                <a:solidFill>
                  <a:srgbClr val="0070C0"/>
                </a:solidFill>
              </a:rPr>
              <a:t>new sum</a:t>
            </a:r>
            <a:r>
              <a:rPr lang="en-GB" sz="2200" dirty="0"/>
              <a:t>() creates an instance of the class sum and returns a pointer to this object.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The </a:t>
            </a:r>
            <a:r>
              <a:rPr lang="en-GB" sz="2200" dirty="0" err="1">
                <a:solidFill>
                  <a:srgbClr val="0070C0"/>
                </a:solidFill>
              </a:rPr>
              <a:t>oj</a:t>
            </a:r>
            <a:r>
              <a:rPr lang="en-GB" sz="2200" dirty="0">
                <a:solidFill>
                  <a:srgbClr val="0070C0"/>
                </a:solidFill>
              </a:rPr>
              <a:t> </a:t>
            </a:r>
            <a:r>
              <a:rPr lang="en-GB" sz="2200" dirty="0"/>
              <a:t>pointer now points to this dynamically allocated object in heap memory.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The</a:t>
            </a:r>
            <a:r>
              <a:rPr lang="en-GB" sz="2200" dirty="0">
                <a:solidFill>
                  <a:srgbClr val="C00000"/>
                </a:solidFill>
              </a:rPr>
              <a:t> -&gt; </a:t>
            </a:r>
            <a:r>
              <a:rPr lang="en-GB" sz="2200" dirty="0"/>
              <a:t>operator is used to call the display() method on the </a:t>
            </a:r>
            <a:r>
              <a:rPr lang="en-GB" sz="2200" dirty="0">
                <a:solidFill>
                  <a:srgbClr val="0070C0"/>
                </a:solidFill>
              </a:rPr>
              <a:t>heap-allocated </a:t>
            </a:r>
            <a:r>
              <a:rPr lang="en-GB" sz="2200" dirty="0"/>
              <a:t>object through the pointer </a:t>
            </a:r>
            <a:r>
              <a:rPr lang="en-GB" sz="2200" dirty="0" err="1">
                <a:solidFill>
                  <a:srgbClr val="0070C0"/>
                </a:solidFill>
              </a:rPr>
              <a:t>oj</a:t>
            </a:r>
            <a:r>
              <a:rPr lang="en-GB" sz="22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This outputs "In </a:t>
            </a:r>
            <a:r>
              <a:rPr lang="en-GB" sz="2200" dirty="0">
                <a:solidFill>
                  <a:srgbClr val="0070C0"/>
                </a:solidFill>
              </a:rPr>
              <a:t>Heap</a:t>
            </a:r>
            <a:r>
              <a:rPr lang="en-GB" sz="2200" dirty="0"/>
              <a:t>" to the console.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69" y="1174739"/>
            <a:ext cx="4612533" cy="51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125" y="908216"/>
            <a:ext cx="9533804" cy="69435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800" dirty="0">
                <a:latin typeface="+mn-lt"/>
              </a:rPr>
              <a:t>Benefits And  Drawbacks of Heap Allocation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252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749" y="1814934"/>
            <a:ext cx="11637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</a:rPr>
              <a:t>Persistence Across Scopes: </a:t>
            </a:r>
            <a:r>
              <a:rPr lang="en-GB" sz="2400" dirty="0"/>
              <a:t>Objects in the heap are not limited by the scope of a function, so they can be accessed and modified as long as they’re not deleted.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</a:rPr>
              <a:t>Flexibility: </a:t>
            </a:r>
            <a:r>
              <a:rPr lang="en-GB" sz="2400" dirty="0"/>
              <a:t>The amount of memory allocated can vary at runtime, making it ideal for handling data where size isn’t fixed at compile time.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</a:rPr>
              <a:t>Control Over Lifespan: </a:t>
            </a:r>
            <a:r>
              <a:rPr lang="en-GB" sz="2400" dirty="0"/>
              <a:t>You control when to allocate and </a:t>
            </a:r>
            <a:r>
              <a:rPr lang="en-GB" sz="2400" dirty="0" err="1"/>
              <a:t>deallocate</a:t>
            </a:r>
            <a:r>
              <a:rPr lang="en-GB" sz="2400" dirty="0"/>
              <a:t> memory, allowing efficient use of resources.</a:t>
            </a:r>
          </a:p>
          <a:p>
            <a:pPr algn="just"/>
            <a:endParaRPr lang="en-GB" sz="2400" dirty="0"/>
          </a:p>
          <a:p>
            <a:pPr algn="just"/>
            <a:r>
              <a:rPr lang="en-US" sz="2400" b="1" dirty="0"/>
              <a:t>Drawbacks of Heap Allocation</a:t>
            </a:r>
            <a:r>
              <a:rPr lang="en-US" sz="2400" dirty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</a:rPr>
              <a:t>Manual Memory Management: </a:t>
            </a:r>
            <a:r>
              <a:rPr lang="en-GB" sz="2400" dirty="0"/>
              <a:t>In languages like C++, you must remember to delete objects, or you risk memory leaks.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</a:rPr>
              <a:t>Slower Access: </a:t>
            </a:r>
            <a:r>
              <a:rPr lang="en-GB" sz="2400" dirty="0"/>
              <a:t>Accessing heap memory can be slower than stack memory because of the need to manage pointers.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0567" y="1390203"/>
            <a:ext cx="378276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Benefits of Heap Allocation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26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153" y="-54761"/>
            <a:ext cx="9533804" cy="1172212"/>
          </a:xfrm>
        </p:spPr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+mn-lt"/>
              </a:rPr>
              <a:t>Create Objects in Stack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253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2515" y="1418073"/>
            <a:ext cx="111335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Creating objects on the stack refers to </a:t>
            </a:r>
            <a:r>
              <a:rPr lang="en-GB" sz="2400" b="1" dirty="0">
                <a:solidFill>
                  <a:srgbClr val="0070C0"/>
                </a:solidFill>
              </a:rPr>
              <a:t>allocating</a:t>
            </a:r>
            <a:r>
              <a:rPr lang="en-GB" sz="2400" dirty="0"/>
              <a:t> memory for an object within the </a:t>
            </a:r>
            <a:r>
              <a:rPr lang="en-GB" sz="2400" b="1" dirty="0">
                <a:solidFill>
                  <a:srgbClr val="0070C0"/>
                </a:solidFill>
              </a:rPr>
              <a:t>scope</a:t>
            </a:r>
            <a:r>
              <a:rPr lang="en-GB" sz="2400" dirty="0"/>
              <a:t> of a function, usually automatically managed by the system.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The memory for stack objects is </a:t>
            </a:r>
            <a:r>
              <a:rPr lang="en-GB" sz="2400" b="1" dirty="0">
                <a:solidFill>
                  <a:srgbClr val="0070C0"/>
                </a:solidFill>
              </a:rPr>
              <a:t>allocated</a:t>
            </a:r>
            <a:r>
              <a:rPr lang="en-GB" sz="2400" dirty="0"/>
              <a:t> when the object is created and </a:t>
            </a:r>
            <a:r>
              <a:rPr lang="en-GB" sz="2400" b="1" dirty="0" err="1">
                <a:solidFill>
                  <a:srgbClr val="0070C0"/>
                </a:solidFill>
              </a:rPr>
              <a:t>deallocated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when the object goes out of scope.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Stack memory is typically used for local variables.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C++, </a:t>
            </a:r>
            <a:r>
              <a:rPr lang="en-GB" sz="2400" b="1" dirty="0">
                <a:solidFill>
                  <a:srgbClr val="0070C0"/>
                </a:solidFill>
              </a:rPr>
              <a:t>objects</a:t>
            </a:r>
            <a:r>
              <a:rPr lang="en-GB" sz="2400" dirty="0"/>
              <a:t> can be created on the stack simply by declaring them as local variables.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Stack objects are </a:t>
            </a:r>
            <a:r>
              <a:rPr lang="en-GB" sz="2400" b="1" dirty="0">
                <a:solidFill>
                  <a:srgbClr val="0070C0"/>
                </a:solidFill>
              </a:rPr>
              <a:t>automatically</a:t>
            </a:r>
            <a:r>
              <a:rPr lang="en-GB" sz="2400" dirty="0"/>
              <a:t> destroyed when they go out of scope, so </a:t>
            </a:r>
            <a:r>
              <a:rPr lang="en-GB" sz="2400" b="1" dirty="0">
                <a:solidFill>
                  <a:srgbClr val="0070C0"/>
                </a:solidFill>
              </a:rPr>
              <a:t>there's</a:t>
            </a:r>
            <a:r>
              <a:rPr lang="en-GB" sz="2400" dirty="0"/>
              <a:t> no need to manually delete them.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The </a:t>
            </a:r>
            <a:r>
              <a:rPr lang="en-GB" sz="2400" b="1" dirty="0">
                <a:solidFill>
                  <a:srgbClr val="0070C0"/>
                </a:solidFill>
              </a:rPr>
              <a:t>pointer</a:t>
            </a:r>
            <a:r>
              <a:rPr lang="en-GB" sz="2400" dirty="0"/>
              <a:t> to a </a:t>
            </a:r>
            <a:r>
              <a:rPr lang="en-GB" sz="2400" b="1" dirty="0">
                <a:solidFill>
                  <a:srgbClr val="0070C0"/>
                </a:solidFill>
              </a:rPr>
              <a:t>stack</a:t>
            </a:r>
            <a:r>
              <a:rPr lang="en-GB" sz="2400" dirty="0"/>
              <a:t> object, however, can be used to access its </a:t>
            </a:r>
            <a:r>
              <a:rPr lang="en-GB" sz="2400" b="1" dirty="0">
                <a:solidFill>
                  <a:srgbClr val="0070C0"/>
                </a:solidFill>
              </a:rPr>
              <a:t>members</a:t>
            </a:r>
            <a:r>
              <a:rPr lang="en-GB" sz="2400" dirty="0"/>
              <a:t> and methods, but the object itself is still in stack memory.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13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035" y="101600"/>
            <a:ext cx="9533804" cy="1060439"/>
          </a:xfrm>
        </p:spPr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+mn-lt"/>
              </a:rPr>
              <a:t>Create Objects in Stack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254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508" y="1162039"/>
            <a:ext cx="4795017" cy="52017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6983" y="1174740"/>
            <a:ext cx="67476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The </a:t>
            </a:r>
            <a:r>
              <a:rPr lang="en-GB" sz="2200" dirty="0">
                <a:solidFill>
                  <a:srgbClr val="FF0000"/>
                </a:solidFill>
              </a:rPr>
              <a:t>object </a:t>
            </a:r>
            <a:r>
              <a:rPr lang="en-GB" sz="2200" dirty="0" err="1">
                <a:solidFill>
                  <a:srgbClr val="FF0000"/>
                </a:solidFill>
              </a:rPr>
              <a:t>oj</a:t>
            </a:r>
            <a:r>
              <a:rPr lang="en-GB" sz="2200" dirty="0">
                <a:solidFill>
                  <a:srgbClr val="FF0000"/>
                </a:solidFill>
              </a:rPr>
              <a:t> </a:t>
            </a:r>
            <a:r>
              <a:rPr lang="en-GB" sz="2200" dirty="0"/>
              <a:t>is declared as a local variable inside the </a:t>
            </a:r>
            <a:r>
              <a:rPr lang="en-GB" sz="2200" dirty="0">
                <a:solidFill>
                  <a:srgbClr val="FF0000"/>
                </a:solidFill>
              </a:rPr>
              <a:t>main() </a:t>
            </a:r>
            <a:r>
              <a:rPr lang="en-GB" sz="2200" dirty="0"/>
              <a:t>function.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It is automatically created on the stack when the function starts and automatically destroyed when the function ends.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The class sum has a member function display(), which prints "In Stack" to the console.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/>
              <a:t>sum </a:t>
            </a:r>
            <a:r>
              <a:rPr lang="en-GB" sz="2200" dirty="0">
                <a:solidFill>
                  <a:srgbClr val="FF0000"/>
                </a:solidFill>
              </a:rPr>
              <a:t>*</a:t>
            </a:r>
            <a:r>
              <a:rPr lang="en-GB" sz="2200" dirty="0" err="1">
                <a:solidFill>
                  <a:srgbClr val="FF0000"/>
                </a:solidFill>
              </a:rPr>
              <a:t>pt</a:t>
            </a:r>
            <a:r>
              <a:rPr lang="en-GB" sz="2200" dirty="0"/>
              <a:t>; declares a pointer </a:t>
            </a:r>
            <a:r>
              <a:rPr lang="en-GB" sz="2200" dirty="0" err="1"/>
              <a:t>pt</a:t>
            </a:r>
            <a:r>
              <a:rPr lang="en-GB" sz="2200" dirty="0"/>
              <a:t> that will point to an object of type </a:t>
            </a:r>
            <a:r>
              <a:rPr lang="en-GB" sz="2200" dirty="0">
                <a:solidFill>
                  <a:srgbClr val="FF0000"/>
                </a:solidFill>
              </a:rPr>
              <a:t>sum.pt = &amp;</a:t>
            </a:r>
            <a:r>
              <a:rPr lang="en-GB" sz="2200" dirty="0" err="1">
                <a:solidFill>
                  <a:srgbClr val="FF0000"/>
                </a:solidFill>
              </a:rPr>
              <a:t>oj</a:t>
            </a:r>
            <a:r>
              <a:rPr lang="en-GB" sz="2200" dirty="0"/>
              <a:t>; assigns the address of the </a:t>
            </a:r>
            <a:r>
              <a:rPr lang="en-GB" sz="2200" dirty="0" err="1"/>
              <a:t>oj</a:t>
            </a:r>
            <a:r>
              <a:rPr lang="en-GB" sz="2200" dirty="0"/>
              <a:t> object (which is located on the stack) to the pointer </a:t>
            </a:r>
            <a:r>
              <a:rPr lang="en-GB" sz="2200" dirty="0">
                <a:solidFill>
                  <a:srgbClr val="FF0000"/>
                </a:solidFill>
              </a:rPr>
              <a:t>p</a:t>
            </a:r>
            <a:r>
              <a:rPr lang="en-GB" sz="2200" dirty="0"/>
              <a:t>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 err="1">
                <a:solidFill>
                  <a:srgbClr val="FF0000"/>
                </a:solidFill>
              </a:rPr>
              <a:t>pt</a:t>
            </a:r>
            <a:r>
              <a:rPr lang="en-GB" sz="2200" dirty="0">
                <a:solidFill>
                  <a:srgbClr val="FF0000"/>
                </a:solidFill>
              </a:rPr>
              <a:t>-&gt;display(); </a:t>
            </a:r>
            <a:r>
              <a:rPr lang="en-GB" sz="2200" dirty="0"/>
              <a:t>calls the display() function of the </a:t>
            </a:r>
            <a:r>
              <a:rPr lang="en-GB" sz="2200" dirty="0" err="1">
                <a:solidFill>
                  <a:srgbClr val="FF0000"/>
                </a:solidFill>
              </a:rPr>
              <a:t>oj</a:t>
            </a:r>
            <a:r>
              <a:rPr lang="en-GB" sz="2200" dirty="0"/>
              <a:t> object through the pointer </a:t>
            </a:r>
            <a:r>
              <a:rPr lang="en-GB" sz="2200" dirty="0">
                <a:solidFill>
                  <a:srgbClr val="FF0000"/>
                </a:solidFill>
              </a:rPr>
              <a:t>pt</a:t>
            </a:r>
            <a:r>
              <a:rPr lang="en-GB" sz="2200" dirty="0"/>
              <a:t>. The pointer </a:t>
            </a:r>
            <a:r>
              <a:rPr lang="en-GB" sz="2200" dirty="0" err="1">
                <a:solidFill>
                  <a:srgbClr val="FF0000"/>
                </a:solidFill>
              </a:rPr>
              <a:t>pt</a:t>
            </a:r>
            <a:r>
              <a:rPr lang="en-GB" sz="2200" dirty="0"/>
              <a:t> holds the address of the stack-allocated </a:t>
            </a:r>
            <a:r>
              <a:rPr lang="en-GB" sz="2200" dirty="0" err="1">
                <a:solidFill>
                  <a:srgbClr val="FF0000"/>
                </a:solidFill>
              </a:rPr>
              <a:t>oj</a:t>
            </a:r>
            <a:r>
              <a:rPr lang="en-GB" sz="2200" dirty="0">
                <a:solidFill>
                  <a:srgbClr val="FF0000"/>
                </a:solidFill>
              </a:rPr>
              <a:t> </a:t>
            </a:r>
            <a:r>
              <a:rPr lang="en-GB" sz="2200" dirty="0"/>
              <a:t>object, so calling </a:t>
            </a:r>
            <a:r>
              <a:rPr lang="en-GB" sz="2200" dirty="0" err="1">
                <a:solidFill>
                  <a:srgbClr val="FF0000"/>
                </a:solidFill>
              </a:rPr>
              <a:t>pt</a:t>
            </a:r>
            <a:r>
              <a:rPr lang="en-GB" sz="2200" dirty="0">
                <a:solidFill>
                  <a:srgbClr val="FF0000"/>
                </a:solidFill>
              </a:rPr>
              <a:t>-&gt;display() </a:t>
            </a:r>
            <a:r>
              <a:rPr lang="en-GB" sz="2200" dirty="0"/>
              <a:t>will invoke the display() method of the </a:t>
            </a:r>
            <a:r>
              <a:rPr lang="en-GB" sz="2200" dirty="0" err="1"/>
              <a:t>oj</a:t>
            </a:r>
            <a:r>
              <a:rPr lang="en-GB" sz="2200" dirty="0"/>
              <a:t> object.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389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125" y="908216"/>
            <a:ext cx="9533804" cy="69435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800" dirty="0">
                <a:latin typeface="+mn-lt"/>
              </a:rPr>
              <a:t>Benefits And  Drawbacks of </a:t>
            </a:r>
            <a:r>
              <a:rPr lang="en-US" sz="4800" dirty="0"/>
              <a:t>Objects in Stack</a:t>
            </a: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255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749" y="1814934"/>
            <a:ext cx="11637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</a:rPr>
              <a:t>Faster Memory Management: </a:t>
            </a:r>
            <a:r>
              <a:rPr lang="en-GB" sz="2400" dirty="0"/>
              <a:t>Stack memory is managed automatically and very quickly, as it simply involves </a:t>
            </a:r>
            <a:r>
              <a:rPr lang="en-GB" sz="2400" dirty="0">
                <a:solidFill>
                  <a:srgbClr val="0070C0"/>
                </a:solidFill>
              </a:rPr>
              <a:t>incrementing</a:t>
            </a:r>
            <a:r>
              <a:rPr lang="en-GB" sz="2400" dirty="0"/>
              <a:t> or decrementing the stack pointer.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</a:rPr>
              <a:t>Automatic </a:t>
            </a:r>
            <a:r>
              <a:rPr lang="en-GB" sz="2400" b="1" dirty="0" err="1">
                <a:solidFill>
                  <a:srgbClr val="0070C0"/>
                </a:solidFill>
              </a:rPr>
              <a:t>Deallocation</a:t>
            </a:r>
            <a:r>
              <a:rPr lang="en-GB" sz="2400" b="1" dirty="0">
                <a:solidFill>
                  <a:srgbClr val="0070C0"/>
                </a:solidFill>
              </a:rPr>
              <a:t>: </a:t>
            </a:r>
            <a:r>
              <a:rPr lang="en-GB" sz="2400" dirty="0"/>
              <a:t>Objects created on the stack are </a:t>
            </a:r>
            <a:r>
              <a:rPr lang="en-GB" sz="2400" dirty="0">
                <a:solidFill>
                  <a:srgbClr val="0070C0"/>
                </a:solidFill>
              </a:rPr>
              <a:t>automatically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0070C0"/>
                </a:solidFill>
              </a:rPr>
              <a:t>deallocated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when they go out of scope (when the function ends), reducing the risk of memory leaks.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</a:rPr>
              <a:t>Simplicity: </a:t>
            </a:r>
            <a:r>
              <a:rPr lang="en-GB" sz="2400" dirty="0"/>
              <a:t>No need to explicitly </a:t>
            </a:r>
            <a:r>
              <a:rPr lang="en-GB" sz="2400" dirty="0">
                <a:solidFill>
                  <a:srgbClr val="0070C0"/>
                </a:solidFill>
              </a:rPr>
              <a:t>delete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objects</a:t>
            </a:r>
            <a:r>
              <a:rPr lang="en-GB" sz="2400" dirty="0"/>
              <a:t>, unlike heap-allocated objects.</a:t>
            </a:r>
          </a:p>
          <a:p>
            <a:pPr algn="just"/>
            <a:r>
              <a:rPr lang="en-US" sz="2400" b="1" dirty="0"/>
              <a:t>Drawbacks</a:t>
            </a:r>
            <a:r>
              <a:rPr lang="en-US" sz="2400" dirty="0"/>
              <a:t> </a:t>
            </a:r>
            <a:r>
              <a:rPr lang="en-GB" sz="2400" b="1" dirty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</a:rPr>
              <a:t>Limited Size: </a:t>
            </a:r>
            <a:r>
              <a:rPr lang="en-GB" sz="2400" dirty="0">
                <a:solidFill>
                  <a:srgbClr val="0070C0"/>
                </a:solidFill>
              </a:rPr>
              <a:t>Stack</a:t>
            </a:r>
            <a:r>
              <a:rPr lang="en-GB" sz="2400" dirty="0"/>
              <a:t> space is limited compared to heap </a:t>
            </a:r>
            <a:r>
              <a:rPr lang="en-GB" sz="2400" dirty="0">
                <a:solidFill>
                  <a:srgbClr val="0070C0"/>
                </a:solidFill>
              </a:rPr>
              <a:t>memory</a:t>
            </a:r>
            <a:r>
              <a:rPr lang="en-GB" sz="2400" dirty="0"/>
              <a:t>. If too much memory is allocated on the stack (e.g., for large objects), it may cause a stack overflow.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</a:rPr>
              <a:t>Short Lifetime: </a:t>
            </a:r>
            <a:r>
              <a:rPr lang="en-GB" sz="2400" dirty="0"/>
              <a:t>Stack objects exist only within the </a:t>
            </a:r>
            <a:r>
              <a:rPr lang="en-GB" sz="2400" dirty="0">
                <a:solidFill>
                  <a:srgbClr val="0070C0"/>
                </a:solidFill>
              </a:rPr>
              <a:t>scope</a:t>
            </a:r>
            <a:r>
              <a:rPr lang="en-GB" sz="2400" dirty="0"/>
              <a:t> of the function in which they are created. Once the function returns, the object is destroyed.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0567" y="1390203"/>
            <a:ext cx="127951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Benefits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986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+mn-lt"/>
              </a:rPr>
              <a:t>Virtual Function</a:t>
            </a:r>
            <a:br>
              <a:rPr lang="en-US" sz="4800" dirty="0">
                <a:latin typeface="+mn-lt"/>
              </a:rPr>
            </a:br>
            <a:endParaRPr lang="en-US" sz="48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333" b="35829"/>
          <a:stretch/>
        </p:blipFill>
        <p:spPr>
          <a:xfrm>
            <a:off x="912370" y="2138095"/>
            <a:ext cx="5279709" cy="39756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256</a:t>
            </a:fld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/>
          <a:srcRect l="-1669" t="64722" r="1"/>
          <a:stretch/>
        </p:blipFill>
        <p:spPr>
          <a:xfrm>
            <a:off x="6557093" y="2264735"/>
            <a:ext cx="5439719" cy="22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6" y="1848050"/>
            <a:ext cx="10790484" cy="21009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/>
              <a:t>Abstraction And Interfaces</a:t>
            </a:r>
            <a:br>
              <a:rPr lang="en-US" sz="8000" dirty="0"/>
            </a:br>
            <a:r>
              <a:rPr lang="en-GB" dirty="0">
                <a:solidFill>
                  <a:srgbClr val="C00000"/>
                </a:solidFill>
              </a:rPr>
              <a:t>week-16</a:t>
            </a:r>
            <a:endParaRPr lang="en-GB" sz="8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5" y="480386"/>
            <a:ext cx="9533804" cy="1077109"/>
          </a:xfrm>
        </p:spPr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+mn-lt"/>
              </a:rPr>
              <a:t>Pure Virtual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258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6626" y="2149982"/>
            <a:ext cx="104068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/>
              <a:t>A </a:t>
            </a:r>
            <a:r>
              <a:rPr lang="en-GB" sz="2800" dirty="0">
                <a:solidFill>
                  <a:srgbClr val="0070C0"/>
                </a:solidFill>
              </a:rPr>
              <a:t>pure virtual</a:t>
            </a:r>
            <a:r>
              <a:rPr lang="en-GB" sz="2800" dirty="0"/>
              <a:t> function in C++ is a function </a:t>
            </a:r>
            <a:r>
              <a:rPr lang="en-GB" sz="2800" dirty="0">
                <a:solidFill>
                  <a:srgbClr val="0070C0"/>
                </a:solidFill>
              </a:rPr>
              <a:t>declared</a:t>
            </a:r>
            <a:r>
              <a:rPr lang="en-GB" sz="2800" dirty="0"/>
              <a:t> in a base class that must be </a:t>
            </a:r>
            <a:r>
              <a:rPr lang="en-GB" sz="2800" dirty="0">
                <a:solidFill>
                  <a:srgbClr val="0070C0"/>
                </a:solidFill>
              </a:rPr>
              <a:t>overridden</a:t>
            </a:r>
            <a:r>
              <a:rPr lang="en-GB" sz="2800" dirty="0"/>
              <a:t> in any derived class.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/>
              <a:t>It is declared by </a:t>
            </a:r>
            <a:r>
              <a:rPr lang="en-GB" sz="2800" dirty="0">
                <a:solidFill>
                  <a:srgbClr val="0070C0"/>
                </a:solidFill>
              </a:rPr>
              <a:t>assigning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70C0"/>
                </a:solidFill>
              </a:rPr>
              <a:t>0</a:t>
            </a:r>
            <a:r>
              <a:rPr lang="en-GB" sz="2800" dirty="0"/>
              <a:t> to the function </a:t>
            </a:r>
            <a:r>
              <a:rPr lang="en-GB" sz="2800" dirty="0">
                <a:solidFill>
                  <a:srgbClr val="0070C0"/>
                </a:solidFill>
              </a:rPr>
              <a:t>declaration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390" y="4127465"/>
            <a:ext cx="53340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6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5" y="480386"/>
            <a:ext cx="9533804" cy="1077109"/>
          </a:xfrm>
        </p:spPr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+mn-lt"/>
              </a:rPr>
              <a:t>Interfaces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259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5272" y="2028997"/>
            <a:ext cx="111006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/>
              <a:t>An interface is a concept used in OOP to define a contract or </a:t>
            </a:r>
            <a:r>
              <a:rPr lang="en-GB" sz="2800" dirty="0">
                <a:solidFill>
                  <a:srgbClr val="0070C0"/>
                </a:solidFill>
              </a:rPr>
              <a:t>blueprint</a:t>
            </a:r>
            <a:r>
              <a:rPr lang="en-GB" sz="2800" dirty="0"/>
              <a:t> that </a:t>
            </a:r>
            <a:r>
              <a:rPr lang="en-GB" sz="2800" dirty="0">
                <a:solidFill>
                  <a:srgbClr val="0070C0"/>
                </a:solidFill>
              </a:rPr>
              <a:t>derived</a:t>
            </a:r>
            <a:r>
              <a:rPr lang="en-GB" sz="2800" dirty="0"/>
              <a:t> classes must adhere to.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/>
              <a:t>In C++, an interface is </a:t>
            </a:r>
            <a:r>
              <a:rPr lang="en-GB" sz="2800" dirty="0">
                <a:solidFill>
                  <a:srgbClr val="0070C0"/>
                </a:solidFill>
              </a:rPr>
              <a:t>implemented</a:t>
            </a:r>
            <a:r>
              <a:rPr lang="en-GB" sz="2800" dirty="0"/>
              <a:t> using an </a:t>
            </a:r>
            <a:r>
              <a:rPr lang="en-GB" sz="2800" dirty="0">
                <a:solidFill>
                  <a:srgbClr val="0070C0"/>
                </a:solidFill>
              </a:rPr>
              <a:t>abstract</a:t>
            </a:r>
            <a:r>
              <a:rPr lang="en-GB" sz="2800" dirty="0"/>
              <a:t> class that contains only </a:t>
            </a:r>
            <a:r>
              <a:rPr lang="en-GB" sz="2800" dirty="0">
                <a:solidFill>
                  <a:srgbClr val="0070C0"/>
                </a:solidFill>
              </a:rPr>
              <a:t>pure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70C0"/>
                </a:solidFill>
              </a:rPr>
              <a:t>virtual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70C0"/>
                </a:solidFill>
              </a:rPr>
              <a:t>functions</a:t>
            </a:r>
            <a:r>
              <a:rPr lang="en-GB" sz="2800" dirty="0"/>
              <a:t>.</a:t>
            </a:r>
          </a:p>
          <a:p>
            <a:pPr algn="just"/>
            <a:r>
              <a:rPr lang="en-GB" sz="2800" b="1" dirty="0"/>
              <a:t>Characteristics of an Interface: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/>
              <a:t>Contains </a:t>
            </a:r>
            <a:r>
              <a:rPr lang="en-GB" sz="2800" dirty="0">
                <a:solidFill>
                  <a:srgbClr val="0070C0"/>
                </a:solidFill>
              </a:rPr>
              <a:t>only pure virtual functions</a:t>
            </a:r>
            <a:r>
              <a:rPr lang="en-GB" sz="28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/>
              <a:t>Cannot have </a:t>
            </a:r>
            <a:r>
              <a:rPr lang="en-GB" sz="2800" dirty="0">
                <a:solidFill>
                  <a:srgbClr val="0070C0"/>
                </a:solidFill>
              </a:rPr>
              <a:t>data members </a:t>
            </a:r>
            <a:r>
              <a:rPr lang="en-GB" sz="2800" dirty="0"/>
              <a:t>or </a:t>
            </a:r>
            <a:r>
              <a:rPr lang="en-GB" sz="2800" dirty="0">
                <a:solidFill>
                  <a:srgbClr val="0070C0"/>
                </a:solidFill>
              </a:rPr>
              <a:t>function implementations </a:t>
            </a:r>
            <a:r>
              <a:rPr lang="en-GB" sz="2800" dirty="0"/>
              <a:t>(except in rare cases with modern C++ for default implementations).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94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43078984-06D1-4985-938B-863E4255E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8872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7510" y="639097"/>
            <a:ext cx="6096984" cy="3686015"/>
          </a:xfrm>
        </p:spPr>
        <p:txBody>
          <a:bodyPr>
            <a:normAutofit/>
          </a:bodyPr>
          <a:lstStyle/>
          <a:p>
            <a:r>
              <a:rPr lang="en-GB" sz="6000" dirty="0">
                <a:cs typeface="Times New Roman" panose="02020603050405020304" pitchFamily="18" charset="0"/>
              </a:rPr>
              <a:t>Object-oriented programming(OOP) language</a:t>
            </a:r>
            <a:endParaRPr lang="en-GB" sz="6000">
              <a:cs typeface="Times New Roman" panose="02020603050405020304" pitchFamily="18" charset="0"/>
            </a:endParaRPr>
          </a:p>
        </p:txBody>
      </p:sp>
      <p:pic>
        <p:nvPicPr>
          <p:cNvPr id="19458" name="Picture 2" descr="1+ Thousand Object Oriented Programming Java Royalty-Free Images, Stock  Photos &amp; Pictures | Shutterstock">
            <a:extLst>
              <a:ext uri="{FF2B5EF4-FFF2-40B4-BE49-F238E27FC236}">
                <a16:creationId xmlns:a16="http://schemas.microsoft.com/office/drawing/2014/main" id="{D6E8F79E-CB4F-8FBD-6B19-9FF883B31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5"/>
          <a:stretch>
            <a:fillRect/>
          </a:stretch>
        </p:blipFill>
        <p:spPr bwMode="auto">
          <a:xfrm>
            <a:off x="618149" y="1041163"/>
            <a:ext cx="3901282" cy="394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465" name="Straight Connector 19464">
            <a:extLst>
              <a:ext uri="{FF2B5EF4-FFF2-40B4-BE49-F238E27FC236}">
                <a16:creationId xmlns:a16="http://schemas.microsoft.com/office/drawing/2014/main" id="{958E8BE4-2700-4BCD-8C10-4A63EF160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10894" y="4343400"/>
            <a:ext cx="5495204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6D6C457E-2910-4272-862C-141309AE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1887186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469" name="Rectangle 19468">
            <a:extLst>
              <a:ext uri="{FF2B5EF4-FFF2-40B4-BE49-F238E27FC236}">
                <a16:creationId xmlns:a16="http://schemas.microsoft.com/office/drawing/2014/main" id="{DC412989-C726-40E2-9112-2D6D1963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18872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45" y="903937"/>
            <a:ext cx="9533804" cy="69435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800" dirty="0">
                <a:latin typeface="+mn-lt"/>
              </a:rPr>
              <a:t>Pure Virtual Function &amp; Interfaces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260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75" y="1682701"/>
            <a:ext cx="5354711" cy="4576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6" y="1960684"/>
            <a:ext cx="5093834" cy="2179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841" y="4633252"/>
            <a:ext cx="3590925" cy="6667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11382" y="4224629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Output: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5" y="0"/>
            <a:ext cx="9533804" cy="1174739"/>
          </a:xfrm>
        </p:spPr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+mn-lt"/>
              </a:rPr>
              <a:t>Abstraction in C++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261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805" y="1322474"/>
            <a:ext cx="11165316" cy="445532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Abstraction is one of the key </a:t>
            </a:r>
            <a:r>
              <a:rPr lang="en-GB" sz="2800" dirty="0">
                <a:solidFill>
                  <a:srgbClr val="0070C0"/>
                </a:solidFill>
              </a:rPr>
              <a:t>principles</a:t>
            </a:r>
            <a:r>
              <a:rPr lang="en-GB" sz="2800" dirty="0">
                <a:solidFill>
                  <a:schemeClr val="tx1"/>
                </a:solidFill>
              </a:rPr>
              <a:t> of object-oriented programming (OOP).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It refers to the concept of hiding the </a:t>
            </a:r>
            <a:r>
              <a:rPr lang="en-GB" sz="2800" dirty="0">
                <a:solidFill>
                  <a:srgbClr val="0070C0"/>
                </a:solidFill>
              </a:rPr>
              <a:t>implementation</a:t>
            </a:r>
            <a:r>
              <a:rPr lang="en-GB" sz="2800" dirty="0">
                <a:solidFill>
                  <a:schemeClr val="tx1"/>
                </a:solidFill>
              </a:rPr>
              <a:t> details of a class and exposing only the essential features.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By using </a:t>
            </a:r>
            <a:r>
              <a:rPr lang="en-GB" sz="2800" dirty="0">
                <a:solidFill>
                  <a:srgbClr val="0070C0"/>
                </a:solidFill>
              </a:rPr>
              <a:t>abstraction</a:t>
            </a:r>
            <a:r>
              <a:rPr lang="en-GB" sz="2800" dirty="0">
                <a:solidFill>
                  <a:schemeClr val="tx1"/>
                </a:solidFill>
              </a:rPr>
              <a:t>, we focus on what an object does rather than how it does it.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In C++, abstraction is typically achieved using: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605" dirty="0">
                <a:solidFill>
                  <a:srgbClr val="0070C0"/>
                </a:solidFill>
              </a:rPr>
              <a:t>Abstract classes </a:t>
            </a:r>
            <a:r>
              <a:rPr lang="en-GB" sz="2605" dirty="0">
                <a:solidFill>
                  <a:schemeClr val="tx1"/>
                </a:solidFill>
              </a:rPr>
              <a:t>(classes with at least one pure virtual function)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605" dirty="0">
                <a:solidFill>
                  <a:srgbClr val="0070C0"/>
                </a:solidFill>
              </a:rPr>
              <a:t>Interfaces</a:t>
            </a:r>
            <a:r>
              <a:rPr lang="en-GB" sz="2605" dirty="0">
                <a:solidFill>
                  <a:schemeClr val="tx1"/>
                </a:solidFill>
              </a:rPr>
              <a:t> (abstract classes containing only pure virtual functions)</a:t>
            </a:r>
            <a:endParaRPr lang="en-US" sz="260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5" y="0"/>
            <a:ext cx="9533804" cy="1174739"/>
          </a:xfrm>
        </p:spPr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+mn-lt"/>
              </a:rPr>
              <a:t>Abstraction in C++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262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4235" y="1256741"/>
            <a:ext cx="5111167" cy="49600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45561"/>
            <a:ext cx="62500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dirty="0"/>
              <a:t>Explanation Abstract Class: </a:t>
            </a:r>
            <a:r>
              <a:rPr lang="en-GB" sz="2400" dirty="0"/>
              <a:t>The Vehicle class has a </a:t>
            </a:r>
            <a:r>
              <a:rPr lang="en-GB" sz="2400" dirty="0">
                <a:solidFill>
                  <a:srgbClr val="0070C0"/>
                </a:solidFill>
              </a:rPr>
              <a:t>pure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virtual</a:t>
            </a:r>
            <a:r>
              <a:rPr lang="en-GB" sz="2400" dirty="0"/>
              <a:t> function </a:t>
            </a:r>
            <a:r>
              <a:rPr lang="en-GB" sz="2400" dirty="0">
                <a:solidFill>
                  <a:srgbClr val="0070C0"/>
                </a:solidFill>
              </a:rPr>
              <a:t>start</a:t>
            </a:r>
            <a:r>
              <a:rPr lang="en-GB" sz="2400" dirty="0"/>
              <a:t>(). It cannot be instantiated directly.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dirty="0"/>
              <a:t>Derived Classes: </a:t>
            </a:r>
            <a:r>
              <a:rPr lang="en-GB" sz="2400" dirty="0"/>
              <a:t>Car and Bike override the </a:t>
            </a:r>
            <a:r>
              <a:rPr lang="en-GB" sz="2400" dirty="0">
                <a:solidFill>
                  <a:srgbClr val="0070C0"/>
                </a:solidFill>
              </a:rPr>
              <a:t>start</a:t>
            </a:r>
            <a:r>
              <a:rPr lang="en-GB" sz="2400" dirty="0"/>
              <a:t>() function to provide </a:t>
            </a:r>
            <a:r>
              <a:rPr lang="en-GB" sz="2400" dirty="0">
                <a:solidFill>
                  <a:srgbClr val="0070C0"/>
                </a:solidFill>
              </a:rPr>
              <a:t>specific</a:t>
            </a:r>
            <a:r>
              <a:rPr lang="en-GB" sz="2400" dirty="0"/>
              <a:t> implementations.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b="1" dirty="0"/>
              <a:t>Polymorphism: </a:t>
            </a:r>
            <a:r>
              <a:rPr lang="en-GB" sz="2400" dirty="0"/>
              <a:t>Using pointers to the </a:t>
            </a:r>
            <a:r>
              <a:rPr lang="en-GB" sz="2400" dirty="0">
                <a:solidFill>
                  <a:srgbClr val="0070C0"/>
                </a:solidFill>
              </a:rPr>
              <a:t>Vehicle</a:t>
            </a:r>
            <a:r>
              <a:rPr lang="en-GB" sz="2400" dirty="0"/>
              <a:t> class, the </a:t>
            </a:r>
            <a:r>
              <a:rPr lang="en-GB" sz="2400" dirty="0">
                <a:solidFill>
                  <a:srgbClr val="0070C0"/>
                </a:solidFill>
              </a:rPr>
              <a:t>start</a:t>
            </a:r>
            <a:r>
              <a:rPr lang="en-GB" sz="2400" dirty="0"/>
              <a:t>() function calls the appropriate implementation based on the </a:t>
            </a:r>
            <a:r>
              <a:rPr lang="en-GB" sz="2400" dirty="0">
                <a:solidFill>
                  <a:srgbClr val="0070C0"/>
                </a:solidFill>
              </a:rPr>
              <a:t>derived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class</a:t>
            </a:r>
            <a:r>
              <a:rPr lang="en-GB" sz="2400" dirty="0"/>
              <a:t> type.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73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5" y="0"/>
            <a:ext cx="9533804" cy="1174739"/>
          </a:xfrm>
        </p:spPr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+mn-lt"/>
              </a:rPr>
              <a:t>Abstraction in C++ Cont.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263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835" y="1279334"/>
            <a:ext cx="5111167" cy="4960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002" y="1279334"/>
            <a:ext cx="5326856" cy="2679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234" y="4499223"/>
            <a:ext cx="3362325" cy="10953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07454" y="3929981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Output: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7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6" y="1848050"/>
            <a:ext cx="10518969" cy="20501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/>
              <a:t>Generalization and Specialization</a:t>
            </a:r>
            <a:br>
              <a:rPr lang="en-US" sz="8000" dirty="0"/>
            </a:br>
            <a:r>
              <a:rPr lang="en-GB" dirty="0">
                <a:solidFill>
                  <a:srgbClr val="C00000"/>
                </a:solidFill>
              </a:rPr>
              <a:t>week-16</a:t>
            </a:r>
            <a:endParaRPr lang="en-GB" sz="8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5" y="0"/>
            <a:ext cx="9533804" cy="1174739"/>
          </a:xfrm>
        </p:spPr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+mn-lt"/>
              </a:rPr>
              <a:t>Generalization and Specialization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265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3675" y="1612817"/>
            <a:ext cx="11040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object-oriented design, </a:t>
            </a:r>
            <a:r>
              <a:rPr lang="en-GB" sz="2400" dirty="0">
                <a:solidFill>
                  <a:srgbClr val="0070C0"/>
                </a:solidFill>
              </a:rPr>
              <a:t>Generalization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0070C0"/>
                </a:solidFill>
              </a:rPr>
              <a:t>Specialization</a:t>
            </a:r>
            <a:r>
              <a:rPr lang="en-GB" sz="2400" dirty="0"/>
              <a:t> describe how classes relate hierarchically, specifically in terms of inheritance.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777" y="3125037"/>
            <a:ext cx="7884325" cy="285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5" y="582804"/>
            <a:ext cx="9533804" cy="1174739"/>
          </a:xfrm>
        </p:spPr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+mn-lt"/>
              </a:rPr>
              <a:t>Generalization and Specialization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266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57835" y="2274838"/>
            <a:ext cx="10141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0070C0"/>
                </a:solidFill>
              </a:rPr>
              <a:t>Generalization</a:t>
            </a:r>
            <a:r>
              <a:rPr lang="en-GB" sz="2400" dirty="0"/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It is the process of extracting shared characteristics (attributes or methods) from two or more classes and creating a common parent class.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Purpose: To reduce redundancy and create reusable code.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Example: Car and Truck are generalized into a parent class Vehicle.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61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5" y="0"/>
            <a:ext cx="9533804" cy="1174739"/>
          </a:xfrm>
        </p:spPr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+mn-lt"/>
              </a:rPr>
              <a:t>Generalization and Specialization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267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1099" y="1723349"/>
            <a:ext cx="10141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0070C0"/>
                </a:solidFill>
              </a:rPr>
              <a:t>Specialization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It is the process of creating more specific classes from a general parent class by adding unique characteristics or </a:t>
            </a:r>
            <a:r>
              <a:rPr lang="en-GB" sz="2400" dirty="0" err="1"/>
              <a:t>behaviors</a:t>
            </a:r>
            <a:r>
              <a:rPr lang="en-GB" sz="24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To extend functionality and tailor </a:t>
            </a:r>
            <a:r>
              <a:rPr lang="en-GB" sz="2400" dirty="0" err="1"/>
              <a:t>behavior</a:t>
            </a:r>
            <a:r>
              <a:rPr lang="en-GB" sz="2400" dirty="0"/>
              <a:t> to specific requirements.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From the generalized class Vehicle, we create specialized classes Car and Truck.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72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5" y="0"/>
            <a:ext cx="9533804" cy="1174739"/>
          </a:xfrm>
        </p:spPr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+mn-lt"/>
              </a:rPr>
              <a:t>Generalization and Specialization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268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9975" y="2110154"/>
          <a:ext cx="9943017" cy="289047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31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475">
                <a:tc>
                  <a:txBody>
                    <a:bodyPr/>
                    <a:lstStyle/>
                    <a:p>
                      <a:r>
                        <a:rPr lang="en-US" sz="1800" b="1" dirty="0"/>
                        <a:t>Aspect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Generalization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Specialization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332">
                <a:tc>
                  <a:txBody>
                    <a:bodyPr/>
                    <a:lstStyle/>
                    <a:p>
                      <a:r>
                        <a:rPr lang="en-US" sz="1800" b="1"/>
                        <a:t>Definition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Combining common features into a base class.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Adding unique features to derived classes.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332">
                <a:tc>
                  <a:txBody>
                    <a:bodyPr/>
                    <a:lstStyle/>
                    <a:p>
                      <a:r>
                        <a:rPr lang="en-US" sz="1800" b="1"/>
                        <a:t>Direction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Bottom-up (from specific to general).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Top-down (from general to specific).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332">
                <a:tc>
                  <a:txBody>
                    <a:bodyPr/>
                    <a:lstStyle/>
                    <a:p>
                      <a:r>
                        <a:rPr lang="en-US" sz="1800" b="1" dirty="0"/>
                        <a:t>Example Classes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Creating a Vehicle class from Car and Truck.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Adding unique features to Car and Truck.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17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596" y="1848049"/>
            <a:ext cx="11012993" cy="21913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	Association, Composition, and Aggregation </a:t>
            </a:r>
            <a:br>
              <a:rPr lang="en-GB" sz="6600" dirty="0">
                <a:solidFill>
                  <a:schemeClr val="tx1"/>
                </a:solidFill>
              </a:rPr>
            </a:br>
            <a:r>
              <a:rPr lang="en-GB" sz="6000" dirty="0">
                <a:solidFill>
                  <a:srgbClr val="C00000"/>
                </a:solidFill>
              </a:rPr>
              <a:t>week-17</a:t>
            </a:r>
            <a:r>
              <a:rPr lang="en-US" sz="6600" dirty="0">
                <a:solidFill>
                  <a:schemeClr val="tx1"/>
                </a:solidFill>
              </a:rPr>
              <a:t> </a:t>
            </a:r>
            <a:endParaRPr lang="en-GB" sz="6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/>
              <a:t>Object oriented programming(</a:t>
            </a:r>
            <a:r>
              <a:rPr lang="en-GB" sz="4800" dirty="0">
                <a:solidFill>
                  <a:srgbClr val="C00000"/>
                </a:solidFill>
              </a:rPr>
              <a:t>OOP</a:t>
            </a:r>
            <a:r>
              <a:rPr lang="en-GB" sz="4800" dirty="0"/>
              <a:t>) language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29" y="1833465"/>
            <a:ext cx="6043222" cy="437483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“Object oriented programming as an approach that </a:t>
            </a:r>
            <a:r>
              <a:rPr lang="en-GB" sz="3200" dirty="0">
                <a:solidFill>
                  <a:srgbClr val="0070C0"/>
                </a:solidFill>
              </a:rPr>
              <a:t>provides</a:t>
            </a:r>
            <a:r>
              <a:rPr lang="en-GB" sz="3200" dirty="0"/>
              <a:t> a way of modularizing </a:t>
            </a:r>
            <a:r>
              <a:rPr lang="en-GB" sz="3200" dirty="0">
                <a:solidFill>
                  <a:srgbClr val="0070C0"/>
                </a:solidFill>
              </a:rPr>
              <a:t>programs</a:t>
            </a:r>
            <a:r>
              <a:rPr lang="en-GB" sz="3200" dirty="0"/>
              <a:t> by creating partitioned memory area for both </a:t>
            </a:r>
            <a:r>
              <a:rPr lang="en-GB" sz="3200" dirty="0">
                <a:solidFill>
                  <a:srgbClr val="C00000"/>
                </a:solidFill>
              </a:rPr>
              <a:t>data</a:t>
            </a:r>
            <a:r>
              <a:rPr lang="en-GB" sz="3200" dirty="0"/>
              <a:t> and </a:t>
            </a:r>
            <a:r>
              <a:rPr lang="en-GB" sz="3200" dirty="0">
                <a:solidFill>
                  <a:srgbClr val="C00000"/>
                </a:solidFill>
              </a:rPr>
              <a:t>functions</a:t>
            </a:r>
            <a:r>
              <a:rPr lang="en-GB" sz="3200" dirty="0"/>
              <a:t> that can be used as </a:t>
            </a:r>
            <a:r>
              <a:rPr lang="en-GB" sz="3200" dirty="0">
                <a:solidFill>
                  <a:srgbClr val="0070C0"/>
                </a:solidFill>
              </a:rPr>
              <a:t>templates</a:t>
            </a:r>
            <a:r>
              <a:rPr lang="en-GB" sz="3200" dirty="0"/>
              <a:t> for creating copies of such modules on </a:t>
            </a:r>
            <a:r>
              <a:rPr lang="en-GB" sz="3200" dirty="0">
                <a:solidFill>
                  <a:srgbClr val="0070C0"/>
                </a:solidFill>
              </a:rPr>
              <a:t>demand</a:t>
            </a:r>
            <a:r>
              <a:rPr lang="en-GB" sz="3200" dirty="0"/>
              <a:t>”.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5257" t="9290" r="22283"/>
          <a:stretch/>
        </p:blipFill>
        <p:spPr>
          <a:xfrm>
            <a:off x="6420051" y="1833466"/>
            <a:ext cx="5255393" cy="437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153" y="-54761"/>
            <a:ext cx="9533804" cy="117221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Association</a:t>
            </a: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270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0567" y="1374594"/>
            <a:ext cx="6578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C++, an association is a relationship between two classes where one class “</a:t>
            </a:r>
            <a:r>
              <a:rPr lang="en-GB" sz="2400" b="1" dirty="0">
                <a:solidFill>
                  <a:srgbClr val="0070C0"/>
                </a:solidFill>
              </a:rPr>
              <a:t>has a</a:t>
            </a:r>
            <a:r>
              <a:rPr lang="en-GB" sz="2400" dirty="0"/>
              <a:t>” relationship with the other class.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other words, an instance of one class </a:t>
            </a:r>
            <a:r>
              <a:rPr lang="en-GB" sz="2400" dirty="0">
                <a:solidFill>
                  <a:srgbClr val="C00000"/>
                </a:solidFill>
              </a:rPr>
              <a:t>has an instance </a:t>
            </a:r>
            <a:r>
              <a:rPr lang="en-GB" sz="2400" dirty="0"/>
              <a:t>of the other </a:t>
            </a:r>
            <a:r>
              <a:rPr lang="en-GB" sz="2400" dirty="0">
                <a:solidFill>
                  <a:srgbClr val="0070C0"/>
                </a:solidFill>
              </a:rPr>
              <a:t>class</a:t>
            </a:r>
            <a:r>
              <a:rPr lang="en-GB" sz="2400" dirty="0"/>
              <a:t> as a member.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This is a way of </a:t>
            </a:r>
            <a:r>
              <a:rPr lang="en-GB" sz="2400" dirty="0" err="1"/>
              <a:t>modeling</a:t>
            </a:r>
            <a:r>
              <a:rPr lang="en-GB" sz="2400" dirty="0"/>
              <a:t> real-world relationships between </a:t>
            </a:r>
            <a:r>
              <a:rPr lang="en-GB" sz="2400" dirty="0">
                <a:solidFill>
                  <a:srgbClr val="0070C0"/>
                </a:solidFill>
              </a:rPr>
              <a:t>objects</a:t>
            </a:r>
            <a:r>
              <a:rPr lang="en-GB" sz="2400" dirty="0"/>
              <a:t> in an object-oriented programming language.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These </a:t>
            </a:r>
            <a:r>
              <a:rPr lang="en-GB" sz="2400" dirty="0">
                <a:solidFill>
                  <a:srgbClr val="0070C0"/>
                </a:solidFill>
              </a:rPr>
              <a:t>relationships</a:t>
            </a:r>
            <a:r>
              <a:rPr lang="en-GB" sz="2400" dirty="0"/>
              <a:t> can vary based on their </a:t>
            </a:r>
            <a:r>
              <a:rPr lang="en-GB" sz="2400" dirty="0">
                <a:solidFill>
                  <a:srgbClr val="0070C0"/>
                </a:solidFill>
              </a:rPr>
              <a:t>nature</a:t>
            </a:r>
            <a:r>
              <a:rPr lang="en-GB" sz="2400" dirty="0"/>
              <a:t> and purpose.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The </a:t>
            </a:r>
            <a:r>
              <a:rPr lang="en-GB" sz="2400" dirty="0">
                <a:solidFill>
                  <a:srgbClr val="0070C0"/>
                </a:solidFill>
              </a:rPr>
              <a:t>two</a:t>
            </a:r>
            <a:r>
              <a:rPr lang="en-GB" sz="2400" dirty="0"/>
              <a:t> main types of associations are </a:t>
            </a:r>
            <a:r>
              <a:rPr lang="en-GB" sz="2400" dirty="0">
                <a:solidFill>
                  <a:srgbClr val="0070C0"/>
                </a:solidFill>
              </a:rPr>
              <a:t>Aggregation</a:t>
            </a:r>
            <a:r>
              <a:rPr lang="en-GB" sz="2400" dirty="0"/>
              <a:t>, and </a:t>
            </a:r>
            <a:r>
              <a:rPr lang="en-GB" sz="2400" dirty="0">
                <a:solidFill>
                  <a:srgbClr val="0070C0"/>
                </a:solidFill>
              </a:rPr>
              <a:t>Composition</a:t>
            </a:r>
            <a:r>
              <a:rPr lang="en-GB" sz="2400" dirty="0"/>
              <a:t>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500" y="1545946"/>
            <a:ext cx="3988345" cy="41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755" y="-35342"/>
            <a:ext cx="9533804" cy="117221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Association</a:t>
            </a: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271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84811" y="1136870"/>
            <a:ext cx="104056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For example, consider a class “</a:t>
            </a:r>
            <a:r>
              <a:rPr lang="en-GB" sz="2400" dirty="0">
                <a:solidFill>
                  <a:srgbClr val="0070C0"/>
                </a:solidFill>
              </a:rPr>
              <a:t>Person</a:t>
            </a:r>
            <a:r>
              <a:rPr lang="en-GB" sz="2400" dirty="0"/>
              <a:t>” and a class “</a:t>
            </a:r>
            <a:r>
              <a:rPr lang="en-GB" sz="2400" dirty="0">
                <a:solidFill>
                  <a:srgbClr val="0070C0"/>
                </a:solidFill>
              </a:rPr>
              <a:t>Address</a:t>
            </a:r>
            <a:r>
              <a:rPr lang="en-GB" sz="2400" dirty="0"/>
              <a:t>”.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If a person “</a:t>
            </a:r>
            <a:r>
              <a:rPr lang="en-GB" sz="2400" dirty="0">
                <a:solidFill>
                  <a:srgbClr val="C00000"/>
                </a:solidFill>
              </a:rPr>
              <a:t>has an</a:t>
            </a:r>
            <a:r>
              <a:rPr lang="en-GB" sz="2400" dirty="0"/>
              <a:t>” address, we can say that there is an association between the two classes.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this example, an instance of the “</a:t>
            </a:r>
            <a:r>
              <a:rPr lang="en-GB" sz="2400" dirty="0">
                <a:solidFill>
                  <a:srgbClr val="0070C0"/>
                </a:solidFill>
              </a:rPr>
              <a:t>Person</a:t>
            </a:r>
            <a:r>
              <a:rPr lang="en-GB" sz="2400" dirty="0"/>
              <a:t>” </a:t>
            </a:r>
            <a:r>
              <a:rPr lang="en-GB" sz="2400" dirty="0">
                <a:solidFill>
                  <a:srgbClr val="C00000"/>
                </a:solidFill>
              </a:rPr>
              <a:t>class has </a:t>
            </a:r>
            <a:r>
              <a:rPr lang="en-GB" sz="2400" dirty="0"/>
              <a:t>an instance of the “</a:t>
            </a:r>
            <a:r>
              <a:rPr lang="en-GB" sz="2400" dirty="0">
                <a:solidFill>
                  <a:srgbClr val="0070C0"/>
                </a:solidFill>
              </a:rPr>
              <a:t>Address</a:t>
            </a:r>
            <a:r>
              <a:rPr lang="en-GB" sz="2400" dirty="0"/>
              <a:t>” class as a member, representing the </a:t>
            </a:r>
            <a:r>
              <a:rPr lang="en-GB" sz="2400" dirty="0">
                <a:solidFill>
                  <a:srgbClr val="0070C0"/>
                </a:solidFill>
              </a:rPr>
              <a:t>association</a:t>
            </a:r>
            <a:r>
              <a:rPr lang="en-GB" sz="2400" dirty="0"/>
              <a:t> between the two classes.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Associations in C++ define the relationships between objects of different classes.</a:t>
            </a:r>
          </a:p>
          <a:p>
            <a:pPr marL="1005748" lvl="1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One-to-One</a:t>
            </a:r>
          </a:p>
          <a:p>
            <a:pPr marL="1005748" lvl="1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One-to-Many</a:t>
            </a:r>
          </a:p>
          <a:p>
            <a:pPr marL="1005748" lvl="1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Many-to-Many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66486" b="28173"/>
          <a:stretch/>
        </p:blipFill>
        <p:spPr>
          <a:xfrm>
            <a:off x="6714985" y="4060512"/>
            <a:ext cx="4701505" cy="19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6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89" y="245861"/>
            <a:ext cx="9533804" cy="117221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One-to-One Association</a:t>
            </a: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272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3431" y="1546418"/>
            <a:ext cx="55159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a </a:t>
            </a:r>
            <a:r>
              <a:rPr lang="en-GB" sz="2400" dirty="0">
                <a:solidFill>
                  <a:srgbClr val="0070C0"/>
                </a:solidFill>
              </a:rPr>
              <a:t>one-to-one</a:t>
            </a:r>
            <a:r>
              <a:rPr lang="en-GB" sz="2400" dirty="0"/>
              <a:t> association, one object of a class is </a:t>
            </a:r>
            <a:r>
              <a:rPr lang="en-GB" sz="2400" dirty="0">
                <a:solidFill>
                  <a:srgbClr val="0070C0"/>
                </a:solidFill>
              </a:rPr>
              <a:t>directly</a:t>
            </a:r>
            <a:r>
              <a:rPr lang="en-GB" sz="2400" dirty="0"/>
              <a:t> associated with one object of another class.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This </a:t>
            </a:r>
            <a:r>
              <a:rPr lang="en-GB" sz="2400" dirty="0">
                <a:solidFill>
                  <a:srgbClr val="0070C0"/>
                </a:solidFill>
              </a:rPr>
              <a:t>relationship</a:t>
            </a:r>
            <a:r>
              <a:rPr lang="en-GB" sz="2400" dirty="0"/>
              <a:t> implies that each object in </a:t>
            </a:r>
            <a:r>
              <a:rPr lang="en-GB" sz="2400" dirty="0">
                <a:solidFill>
                  <a:srgbClr val="0070C0"/>
                </a:solidFill>
              </a:rPr>
              <a:t>one</a:t>
            </a:r>
            <a:r>
              <a:rPr lang="en-GB" sz="2400" dirty="0"/>
              <a:t> class can be uniquely linked to exactly one </a:t>
            </a:r>
            <a:r>
              <a:rPr lang="en-GB" sz="2400" dirty="0">
                <a:solidFill>
                  <a:srgbClr val="0070C0"/>
                </a:solidFill>
              </a:rPr>
              <a:t>object</a:t>
            </a:r>
            <a:r>
              <a:rPr lang="en-GB" sz="2400" dirty="0"/>
              <a:t> in the other class.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This </a:t>
            </a:r>
            <a:r>
              <a:rPr lang="en-GB" sz="2400" dirty="0">
                <a:solidFill>
                  <a:srgbClr val="0070C0"/>
                </a:solidFill>
              </a:rPr>
              <a:t>demonstrates</a:t>
            </a:r>
            <a:r>
              <a:rPr lang="en-GB" sz="2400" dirty="0"/>
              <a:t> a </a:t>
            </a:r>
            <a:r>
              <a:rPr lang="en-GB" sz="2400" dirty="0">
                <a:solidFill>
                  <a:srgbClr val="0070C0"/>
                </a:solidFill>
              </a:rPr>
              <a:t>one-to-one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relationship</a:t>
            </a:r>
            <a:r>
              <a:rPr lang="en-GB" sz="2400" dirty="0"/>
              <a:t> where one person has one </a:t>
            </a:r>
            <a:r>
              <a:rPr lang="en-GB" sz="2400" dirty="0">
                <a:solidFill>
                  <a:srgbClr val="0070C0"/>
                </a:solidFill>
              </a:rPr>
              <a:t>unique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passport</a:t>
            </a:r>
            <a:r>
              <a:rPr lang="en-GB" sz="2400" dirty="0"/>
              <a:t>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007" y="1857675"/>
            <a:ext cx="5156140" cy="35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89" y="245861"/>
            <a:ext cx="9533804" cy="117221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One-to-Many Association</a:t>
            </a: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273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3430" y="1546417"/>
            <a:ext cx="57854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A One-to-Many Association represents a relationship where one object of a class is </a:t>
            </a:r>
            <a:r>
              <a:rPr lang="en-GB" sz="2400" dirty="0">
                <a:solidFill>
                  <a:srgbClr val="0070C0"/>
                </a:solidFill>
              </a:rPr>
              <a:t>associated</a:t>
            </a:r>
            <a:r>
              <a:rPr lang="en-GB" sz="2400" dirty="0"/>
              <a:t> with </a:t>
            </a:r>
            <a:r>
              <a:rPr lang="en-GB" sz="2400" dirty="0">
                <a:solidFill>
                  <a:srgbClr val="0070C0"/>
                </a:solidFill>
              </a:rPr>
              <a:t>multiple</a:t>
            </a:r>
            <a:r>
              <a:rPr lang="en-GB" sz="2400" dirty="0"/>
              <a:t> objects of another class.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Let's model a </a:t>
            </a:r>
            <a:r>
              <a:rPr lang="en-GB" sz="2400" dirty="0">
                <a:solidFill>
                  <a:srgbClr val="0070C0"/>
                </a:solidFill>
              </a:rPr>
              <a:t>relationship</a:t>
            </a:r>
            <a:r>
              <a:rPr lang="en-GB" sz="2400" dirty="0"/>
              <a:t> between a Teacher and their </a:t>
            </a:r>
            <a:r>
              <a:rPr lang="en-GB" sz="2400" dirty="0">
                <a:solidFill>
                  <a:srgbClr val="0070C0"/>
                </a:solidFill>
              </a:rPr>
              <a:t>Students</a:t>
            </a:r>
            <a:r>
              <a:rPr lang="en-GB" sz="2400" dirty="0"/>
              <a:t>, where one teacher </a:t>
            </a:r>
            <a:r>
              <a:rPr lang="en-GB" sz="2400" dirty="0">
                <a:solidFill>
                  <a:srgbClr val="0070C0"/>
                </a:solidFill>
              </a:rPr>
              <a:t>teaches</a:t>
            </a:r>
            <a:r>
              <a:rPr lang="en-GB" sz="2400" dirty="0"/>
              <a:t> multiple students.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This simple example demonstrates a </a:t>
            </a:r>
            <a:r>
              <a:rPr lang="en-GB" sz="2400" dirty="0">
                <a:solidFill>
                  <a:srgbClr val="0070C0"/>
                </a:solidFill>
              </a:rPr>
              <a:t>One-to-Many</a:t>
            </a:r>
            <a:r>
              <a:rPr lang="en-GB" sz="2400" dirty="0"/>
              <a:t> Association, where one </a:t>
            </a:r>
            <a:r>
              <a:rPr lang="en-GB" sz="2400" dirty="0">
                <a:solidFill>
                  <a:srgbClr val="0070C0"/>
                </a:solidFill>
              </a:rPr>
              <a:t>Teacher</a:t>
            </a:r>
            <a:r>
              <a:rPr lang="en-GB" sz="2400" dirty="0"/>
              <a:t> is associated with </a:t>
            </a:r>
            <a:r>
              <a:rPr lang="en-GB" sz="2400" dirty="0">
                <a:solidFill>
                  <a:srgbClr val="0070C0"/>
                </a:solidFill>
              </a:rPr>
              <a:t>multiple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Students</a:t>
            </a:r>
            <a:r>
              <a:rPr lang="en-GB" sz="2400" dirty="0"/>
              <a:t>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812" y="1828801"/>
            <a:ext cx="4825693" cy="34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89" y="245861"/>
            <a:ext cx="9533804" cy="1172212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Many-to-Many </a:t>
            </a:r>
            <a:r>
              <a:rPr lang="en-US" sz="4800" dirty="0"/>
              <a:t>Association</a:t>
            </a: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274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3430" y="1546417"/>
            <a:ext cx="10617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a </a:t>
            </a:r>
            <a:r>
              <a:rPr lang="en-GB" sz="2400" dirty="0">
                <a:solidFill>
                  <a:srgbClr val="0070C0"/>
                </a:solidFill>
              </a:rPr>
              <a:t>many-to-many</a:t>
            </a:r>
            <a:r>
              <a:rPr lang="en-GB" sz="2400" dirty="0"/>
              <a:t> association, multiple objects of </a:t>
            </a:r>
            <a:r>
              <a:rPr lang="en-GB" sz="2400" dirty="0">
                <a:solidFill>
                  <a:srgbClr val="0070C0"/>
                </a:solidFill>
              </a:rPr>
              <a:t>one</a:t>
            </a:r>
            <a:r>
              <a:rPr lang="en-GB" sz="2400" dirty="0"/>
              <a:t> class are related to </a:t>
            </a:r>
            <a:r>
              <a:rPr lang="en-GB" sz="2400" dirty="0">
                <a:solidFill>
                  <a:srgbClr val="0070C0"/>
                </a:solidFill>
              </a:rPr>
              <a:t>multiple</a:t>
            </a:r>
            <a:r>
              <a:rPr lang="en-GB" sz="2400" dirty="0"/>
              <a:t> objects of another class.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For </a:t>
            </a:r>
            <a:r>
              <a:rPr lang="en-GB" sz="2400" dirty="0">
                <a:solidFill>
                  <a:srgbClr val="0070C0"/>
                </a:solidFill>
              </a:rPr>
              <a:t>example</a:t>
            </a:r>
            <a:r>
              <a:rPr lang="en-GB" sz="2400" dirty="0"/>
              <a:t>, a </a:t>
            </a:r>
            <a:r>
              <a:rPr lang="en-GB" sz="2400" dirty="0">
                <a:solidFill>
                  <a:srgbClr val="0070C0"/>
                </a:solidFill>
              </a:rPr>
              <a:t>student</a:t>
            </a:r>
            <a:r>
              <a:rPr lang="en-GB" sz="2400" dirty="0"/>
              <a:t> can </a:t>
            </a:r>
            <a:r>
              <a:rPr lang="en-GB" sz="2400" dirty="0" err="1"/>
              <a:t>enroll</a:t>
            </a:r>
            <a:r>
              <a:rPr lang="en-GB" sz="2400" dirty="0"/>
              <a:t> in </a:t>
            </a:r>
            <a:r>
              <a:rPr lang="en-GB" sz="2400" dirty="0">
                <a:solidFill>
                  <a:srgbClr val="0070C0"/>
                </a:solidFill>
              </a:rPr>
              <a:t>multiple</a:t>
            </a:r>
            <a:r>
              <a:rPr lang="en-GB" sz="2400" dirty="0"/>
              <a:t> courses, and a </a:t>
            </a:r>
            <a:r>
              <a:rPr lang="en-GB" sz="2400" dirty="0">
                <a:solidFill>
                  <a:srgbClr val="0070C0"/>
                </a:solidFill>
              </a:rPr>
              <a:t>course</a:t>
            </a:r>
            <a:r>
              <a:rPr lang="en-GB" sz="2400" dirty="0"/>
              <a:t> can have </a:t>
            </a:r>
            <a:r>
              <a:rPr lang="en-GB" sz="2400" dirty="0">
                <a:solidFill>
                  <a:srgbClr val="0070C0"/>
                </a:solidFill>
              </a:rPr>
              <a:t>multiple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students</a:t>
            </a:r>
            <a:r>
              <a:rPr lang="en-GB" sz="2400" dirty="0"/>
              <a:t> enrolled in it.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040" y="3244421"/>
            <a:ext cx="6187814" cy="299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2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153" y="-54761"/>
            <a:ext cx="9533804" cy="117221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Aggregation</a:t>
            </a: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275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2680" y="1418074"/>
            <a:ext cx="110697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C++, aggregation is a special type of </a:t>
            </a:r>
            <a:r>
              <a:rPr lang="en-GB" sz="2400" dirty="0">
                <a:solidFill>
                  <a:srgbClr val="C00000"/>
                </a:solidFill>
              </a:rPr>
              <a:t>association</a:t>
            </a:r>
            <a:r>
              <a:rPr lang="en-GB" sz="2400" dirty="0"/>
              <a:t> between classes that represents a </a:t>
            </a:r>
            <a:r>
              <a:rPr lang="en-GB" sz="2400" dirty="0">
                <a:solidFill>
                  <a:srgbClr val="C00000"/>
                </a:solidFill>
              </a:rPr>
              <a:t>weaker</a:t>
            </a:r>
            <a:r>
              <a:rPr lang="en-GB" sz="2400" dirty="0"/>
              <a:t> relationship.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an </a:t>
            </a:r>
            <a:r>
              <a:rPr lang="en-GB" sz="2400" dirty="0">
                <a:solidFill>
                  <a:srgbClr val="0070C0"/>
                </a:solidFill>
              </a:rPr>
              <a:t>aggregation</a:t>
            </a:r>
            <a:r>
              <a:rPr lang="en-GB" sz="2400" dirty="0"/>
              <a:t> relationship, one class is a container for objects of another class, but it is not </a:t>
            </a:r>
            <a:r>
              <a:rPr lang="en-GB" sz="2400" dirty="0">
                <a:solidFill>
                  <a:srgbClr val="0070C0"/>
                </a:solidFill>
              </a:rPr>
              <a:t>responsible</a:t>
            </a:r>
            <a:r>
              <a:rPr lang="en-GB" sz="2400" dirty="0"/>
              <a:t> for the creation or destruction of those objects.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This </a:t>
            </a:r>
            <a:r>
              <a:rPr lang="en-GB" sz="2400" dirty="0">
                <a:solidFill>
                  <a:srgbClr val="0070C0"/>
                </a:solidFill>
              </a:rPr>
              <a:t>relationship</a:t>
            </a:r>
            <a:r>
              <a:rPr lang="en-GB" sz="2400" dirty="0"/>
              <a:t> is often referred to as a “</a:t>
            </a:r>
            <a:r>
              <a:rPr lang="en-GB" sz="2400" dirty="0">
                <a:solidFill>
                  <a:srgbClr val="0070C0"/>
                </a:solidFill>
              </a:rPr>
              <a:t>has-a</a:t>
            </a:r>
            <a:r>
              <a:rPr lang="en-GB" sz="2400" dirty="0"/>
              <a:t>” relationship, </a:t>
            </a:r>
            <a:r>
              <a:rPr lang="en-GB" sz="2400" dirty="0">
                <a:solidFill>
                  <a:srgbClr val="0070C0"/>
                </a:solidFill>
              </a:rPr>
              <a:t>because</a:t>
            </a:r>
            <a:r>
              <a:rPr lang="en-GB" sz="2400" dirty="0"/>
              <a:t> one class has objects of another class as </a:t>
            </a:r>
            <a:r>
              <a:rPr lang="en-GB" sz="2400" dirty="0">
                <a:solidFill>
                  <a:srgbClr val="0070C0"/>
                </a:solidFill>
              </a:rPr>
              <a:t>members</a:t>
            </a:r>
            <a:r>
              <a:rPr lang="en-GB" sz="2400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An aggregation </a:t>
            </a:r>
            <a:r>
              <a:rPr lang="en-GB" sz="2400" dirty="0">
                <a:solidFill>
                  <a:srgbClr val="0070C0"/>
                </a:solidFill>
              </a:rPr>
              <a:t>relationship</a:t>
            </a:r>
            <a:r>
              <a:rPr lang="en-GB" sz="2400" dirty="0"/>
              <a:t> is </a:t>
            </a:r>
            <a:r>
              <a:rPr lang="en-GB" sz="2400" dirty="0">
                <a:solidFill>
                  <a:srgbClr val="0070C0"/>
                </a:solidFill>
              </a:rPr>
              <a:t>represented</a:t>
            </a:r>
            <a:r>
              <a:rPr lang="en-GB" sz="2400" dirty="0"/>
              <a:t> in C++ as an object of one class containing </a:t>
            </a:r>
            <a:r>
              <a:rPr lang="en-GB" sz="2400" dirty="0">
                <a:solidFill>
                  <a:srgbClr val="0070C0"/>
                </a:solidFill>
              </a:rPr>
              <a:t>pointers</a:t>
            </a:r>
            <a:r>
              <a:rPr lang="en-GB" sz="2400" dirty="0"/>
              <a:t> to objects of another </a:t>
            </a:r>
            <a:r>
              <a:rPr lang="en-GB" sz="2400" dirty="0">
                <a:solidFill>
                  <a:srgbClr val="0070C0"/>
                </a:solidFill>
              </a:rPr>
              <a:t>class</a:t>
            </a:r>
            <a:r>
              <a:rPr lang="en-GB" sz="2400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The contained objects are said to be part of the </a:t>
            </a:r>
            <a:r>
              <a:rPr lang="en-GB" sz="2400" dirty="0">
                <a:solidFill>
                  <a:srgbClr val="0070C0"/>
                </a:solidFill>
              </a:rPr>
              <a:t>containing</a:t>
            </a:r>
            <a:r>
              <a:rPr lang="en-GB" sz="2400" dirty="0"/>
              <a:t> object, but they can </a:t>
            </a:r>
            <a:r>
              <a:rPr lang="en-GB" sz="2400" dirty="0">
                <a:solidFill>
                  <a:srgbClr val="0070C0"/>
                </a:solidFill>
              </a:rPr>
              <a:t>exist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independently</a:t>
            </a:r>
            <a:r>
              <a:rPr lang="en-GB" sz="2400" dirty="0"/>
              <a:t> of the containing object.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If the containing object is </a:t>
            </a:r>
            <a:r>
              <a:rPr lang="en-GB" sz="2400" dirty="0">
                <a:solidFill>
                  <a:srgbClr val="C00000"/>
                </a:solidFill>
              </a:rPr>
              <a:t>destroyed</a:t>
            </a:r>
            <a:r>
              <a:rPr lang="en-GB" sz="2400" dirty="0"/>
              <a:t>, the contained objects are </a:t>
            </a:r>
            <a:r>
              <a:rPr lang="en-GB" sz="2400" dirty="0">
                <a:solidFill>
                  <a:srgbClr val="C00000"/>
                </a:solidFill>
              </a:rPr>
              <a:t>not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C00000"/>
                </a:solidFill>
              </a:rPr>
              <a:t>automatically</a:t>
            </a:r>
            <a:r>
              <a:rPr lang="en-GB" sz="2400" dirty="0"/>
              <a:t> destroyed along with it.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20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153" y="-54761"/>
            <a:ext cx="9533804" cy="117221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Aggregation Example</a:t>
            </a: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276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0567" y="1482158"/>
            <a:ext cx="11262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For example, consider a class </a:t>
            </a:r>
            <a:r>
              <a:rPr lang="en-GB" sz="2400" dirty="0">
                <a:solidFill>
                  <a:srgbClr val="0070C0"/>
                </a:solidFill>
              </a:rPr>
              <a:t>Department</a:t>
            </a:r>
            <a:r>
              <a:rPr lang="en-GB" sz="2400" dirty="0"/>
              <a:t> and a class </a:t>
            </a:r>
            <a:r>
              <a:rPr lang="en-GB" sz="2400" dirty="0">
                <a:solidFill>
                  <a:srgbClr val="0070C0"/>
                </a:solidFill>
              </a:rPr>
              <a:t>Employee</a:t>
            </a:r>
            <a:r>
              <a:rPr lang="en-GB" sz="2400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If a department "</a:t>
            </a:r>
            <a:r>
              <a:rPr lang="en-GB" sz="2400" dirty="0">
                <a:solidFill>
                  <a:srgbClr val="0070C0"/>
                </a:solidFill>
              </a:rPr>
              <a:t>has many</a:t>
            </a:r>
            <a:r>
              <a:rPr lang="en-GB" sz="2400" dirty="0"/>
              <a:t>" employees, we can say that there is an aggregation relationship between the two classes.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815" r="65550" b="30754"/>
          <a:stretch/>
        </p:blipFill>
        <p:spPr>
          <a:xfrm>
            <a:off x="7545559" y="2682487"/>
            <a:ext cx="4214775" cy="28636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0567" y="2682487"/>
            <a:ext cx="7009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An instance of the </a:t>
            </a:r>
            <a:r>
              <a:rPr lang="en-GB" sz="2400" dirty="0">
                <a:solidFill>
                  <a:srgbClr val="0070C0"/>
                </a:solidFill>
              </a:rPr>
              <a:t>Department</a:t>
            </a:r>
            <a:r>
              <a:rPr lang="en-GB" sz="2400" dirty="0"/>
              <a:t> class contains pointers to objects of the </a:t>
            </a:r>
            <a:r>
              <a:rPr lang="en-GB" sz="2400" dirty="0">
                <a:solidFill>
                  <a:srgbClr val="0070C0"/>
                </a:solidFill>
              </a:rPr>
              <a:t>Employee</a:t>
            </a:r>
            <a:r>
              <a:rPr lang="en-GB" sz="2400" dirty="0"/>
              <a:t> class, representing the aggregation relationship between the </a:t>
            </a:r>
            <a:r>
              <a:rPr lang="en-GB" sz="2400" dirty="0">
                <a:solidFill>
                  <a:srgbClr val="C00000"/>
                </a:solidFill>
              </a:rPr>
              <a:t>two</a:t>
            </a:r>
            <a:r>
              <a:rPr lang="en-GB" sz="2400" dirty="0"/>
              <a:t> classes.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The contained objects employees can exist </a:t>
            </a:r>
            <a:r>
              <a:rPr lang="en-GB" sz="2400" dirty="0">
                <a:solidFill>
                  <a:srgbClr val="C00000"/>
                </a:solidFill>
              </a:rPr>
              <a:t>independently</a:t>
            </a:r>
            <a:r>
              <a:rPr lang="en-GB" sz="2400" dirty="0"/>
              <a:t> of the containing object </a:t>
            </a:r>
            <a:r>
              <a:rPr lang="en-GB" sz="2400" dirty="0">
                <a:solidFill>
                  <a:srgbClr val="0070C0"/>
                </a:solidFill>
              </a:rPr>
              <a:t>Department</a:t>
            </a:r>
            <a:r>
              <a:rPr lang="en-GB" sz="2400" dirty="0"/>
              <a:t>, and if the Department object is </a:t>
            </a:r>
            <a:r>
              <a:rPr lang="en-GB" sz="2400" dirty="0">
                <a:solidFill>
                  <a:srgbClr val="C00000"/>
                </a:solidFill>
              </a:rPr>
              <a:t>destroyed</a:t>
            </a:r>
            <a:r>
              <a:rPr lang="en-GB" sz="2400" dirty="0"/>
              <a:t>, the Employee objects are </a:t>
            </a:r>
            <a:r>
              <a:rPr lang="en-GB" sz="2400" dirty="0">
                <a:solidFill>
                  <a:srgbClr val="C00000"/>
                </a:solidFill>
              </a:rPr>
              <a:t>not</a:t>
            </a:r>
            <a:r>
              <a:rPr lang="en-GB" sz="2400" dirty="0"/>
              <a:t> automatically </a:t>
            </a:r>
            <a:r>
              <a:rPr lang="en-GB" sz="2400" dirty="0">
                <a:solidFill>
                  <a:srgbClr val="C00000"/>
                </a:solidFill>
              </a:rPr>
              <a:t>destroyed</a:t>
            </a:r>
            <a:r>
              <a:rPr lang="en-GB" sz="2400" dirty="0"/>
              <a:t> along with it.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83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153" y="-54761"/>
            <a:ext cx="9533804" cy="117221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Composition</a:t>
            </a: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277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2681" y="1418075"/>
            <a:ext cx="106462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C++, composition is a special type of </a:t>
            </a:r>
            <a:r>
              <a:rPr lang="en-GB" sz="2400" dirty="0">
                <a:solidFill>
                  <a:srgbClr val="0070C0"/>
                </a:solidFill>
              </a:rPr>
              <a:t>association</a:t>
            </a:r>
            <a:r>
              <a:rPr lang="en-GB" sz="2400" dirty="0"/>
              <a:t> between classes that represents a </a:t>
            </a:r>
            <a:r>
              <a:rPr lang="en-GB" sz="2400" dirty="0">
                <a:solidFill>
                  <a:srgbClr val="C00000"/>
                </a:solidFill>
              </a:rPr>
              <a:t>stronger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C00000"/>
                </a:solidFill>
              </a:rPr>
              <a:t>relationship</a:t>
            </a:r>
            <a:r>
              <a:rPr lang="en-GB" sz="2400" dirty="0"/>
              <a:t> than a regular association.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In a composition relationship, one class is the </a:t>
            </a:r>
            <a:r>
              <a:rPr lang="en-GB" sz="2400" dirty="0">
                <a:solidFill>
                  <a:srgbClr val="0070C0"/>
                </a:solidFill>
              </a:rPr>
              <a:t>owner</a:t>
            </a:r>
            <a:r>
              <a:rPr lang="en-GB" sz="2400" dirty="0"/>
              <a:t> of the other class and is responsible for its creation and destruction. This </a:t>
            </a:r>
            <a:r>
              <a:rPr lang="en-GB" sz="2400" dirty="0">
                <a:solidFill>
                  <a:srgbClr val="0070C0"/>
                </a:solidFill>
              </a:rPr>
              <a:t>relationship</a:t>
            </a:r>
            <a:r>
              <a:rPr lang="en-GB" sz="2400" dirty="0"/>
              <a:t> is often referred to as a “</a:t>
            </a:r>
            <a:r>
              <a:rPr lang="en-GB" sz="2400" dirty="0">
                <a:solidFill>
                  <a:srgbClr val="C00000"/>
                </a:solidFill>
              </a:rPr>
              <a:t>has-a</a:t>
            </a:r>
            <a:r>
              <a:rPr lang="en-GB" sz="2400" dirty="0"/>
              <a:t>” relationship, because one class has an instance of another class as a member.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A composition </a:t>
            </a:r>
            <a:r>
              <a:rPr lang="en-GB" sz="2400" dirty="0">
                <a:solidFill>
                  <a:srgbClr val="0070C0"/>
                </a:solidFill>
              </a:rPr>
              <a:t>relationship</a:t>
            </a:r>
            <a:r>
              <a:rPr lang="en-GB" sz="2400" dirty="0"/>
              <a:t> is represented in C++ as an object of one class </a:t>
            </a:r>
            <a:r>
              <a:rPr lang="en-GB" sz="2400" dirty="0">
                <a:solidFill>
                  <a:srgbClr val="0070C0"/>
                </a:solidFill>
              </a:rPr>
              <a:t>being</a:t>
            </a:r>
            <a:r>
              <a:rPr lang="en-GB" sz="2400" dirty="0"/>
              <a:t> contained within another class. The contained object is said to be a part of the </a:t>
            </a:r>
            <a:r>
              <a:rPr lang="en-GB" sz="2400" dirty="0">
                <a:solidFill>
                  <a:srgbClr val="0070C0"/>
                </a:solidFill>
              </a:rPr>
              <a:t>containing</a:t>
            </a:r>
            <a:r>
              <a:rPr lang="en-GB" sz="2400" dirty="0"/>
              <a:t> object, and it </a:t>
            </a:r>
            <a:r>
              <a:rPr lang="en-GB" sz="2400" dirty="0">
                <a:solidFill>
                  <a:srgbClr val="C00000"/>
                </a:solidFill>
              </a:rPr>
              <a:t>cannot</a:t>
            </a:r>
            <a:r>
              <a:rPr lang="en-GB" sz="2400" dirty="0"/>
              <a:t> exist </a:t>
            </a:r>
            <a:r>
              <a:rPr lang="en-GB" sz="2400" dirty="0">
                <a:solidFill>
                  <a:srgbClr val="C00000"/>
                </a:solidFill>
              </a:rPr>
              <a:t>independently</a:t>
            </a:r>
            <a:r>
              <a:rPr lang="en-GB" sz="2400" dirty="0"/>
              <a:t> of the containing object. If the containing object is </a:t>
            </a:r>
            <a:r>
              <a:rPr lang="en-GB" sz="2400" dirty="0">
                <a:solidFill>
                  <a:srgbClr val="C00000"/>
                </a:solidFill>
              </a:rPr>
              <a:t>destroyed</a:t>
            </a:r>
            <a:r>
              <a:rPr lang="en-GB" sz="2400" dirty="0"/>
              <a:t>, the </a:t>
            </a:r>
            <a:r>
              <a:rPr lang="en-GB" sz="2400" dirty="0">
                <a:solidFill>
                  <a:srgbClr val="0070C0"/>
                </a:solidFill>
              </a:rPr>
              <a:t>contained</a:t>
            </a:r>
            <a:r>
              <a:rPr lang="en-GB" sz="2400" dirty="0"/>
              <a:t> object is </a:t>
            </a:r>
            <a:r>
              <a:rPr lang="en-GB" sz="2400" dirty="0">
                <a:solidFill>
                  <a:srgbClr val="C00000"/>
                </a:solidFill>
              </a:rPr>
              <a:t>automatically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C00000"/>
                </a:solidFill>
              </a:rPr>
              <a:t>destroyed</a:t>
            </a:r>
            <a:r>
              <a:rPr lang="en-GB" sz="2400" dirty="0"/>
              <a:t> along with it. </a:t>
            </a:r>
          </a:p>
        </p:txBody>
      </p:sp>
    </p:spTree>
    <p:extLst>
      <p:ext uri="{BB962C8B-B14F-4D97-AF65-F5344CB8AC3E}">
        <p14:creationId xmlns:p14="http://schemas.microsoft.com/office/powerpoint/2010/main" val="28910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04" y="337381"/>
            <a:ext cx="9533804" cy="117221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Composition Example</a:t>
            </a: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278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9530" y="1732836"/>
            <a:ext cx="11262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For example, consider a class </a:t>
            </a:r>
            <a:r>
              <a:rPr lang="en-GB" sz="2400" i="1" dirty="0">
                <a:solidFill>
                  <a:srgbClr val="C00000"/>
                </a:solidFill>
              </a:rPr>
              <a:t>Car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and a class </a:t>
            </a:r>
            <a:r>
              <a:rPr lang="en-GB" sz="2400" i="1" dirty="0">
                <a:solidFill>
                  <a:srgbClr val="C00000"/>
                </a:solidFill>
              </a:rPr>
              <a:t>Engine</a:t>
            </a:r>
            <a:r>
              <a:rPr lang="en-GB" sz="2400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If a car "</a:t>
            </a:r>
            <a:r>
              <a:rPr lang="en-GB" sz="2400" dirty="0">
                <a:solidFill>
                  <a:srgbClr val="C00000"/>
                </a:solidFill>
              </a:rPr>
              <a:t>has</a:t>
            </a:r>
            <a:r>
              <a:rPr lang="en-GB" sz="2400" dirty="0"/>
              <a:t> an" engine, we can say that there is a composition relationship between the two classes.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567" y="2945975"/>
            <a:ext cx="70095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An instance of the </a:t>
            </a:r>
            <a:r>
              <a:rPr lang="en-GB" sz="2400" i="1" dirty="0">
                <a:solidFill>
                  <a:srgbClr val="C00000"/>
                </a:solidFill>
              </a:rPr>
              <a:t>Engine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class is contained within an instance of the </a:t>
            </a:r>
            <a:r>
              <a:rPr lang="en-GB" sz="2400" i="1" dirty="0">
                <a:solidFill>
                  <a:srgbClr val="C00000"/>
                </a:solidFill>
              </a:rPr>
              <a:t>Car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class, </a:t>
            </a:r>
            <a:r>
              <a:rPr lang="en-GB" sz="2400" dirty="0">
                <a:solidFill>
                  <a:srgbClr val="0070C0"/>
                </a:solidFill>
              </a:rPr>
              <a:t>representing</a:t>
            </a:r>
            <a:r>
              <a:rPr lang="en-GB" sz="2400" dirty="0"/>
              <a:t> the </a:t>
            </a:r>
            <a:r>
              <a:rPr lang="en-GB" sz="2400" dirty="0">
                <a:solidFill>
                  <a:srgbClr val="0070C0"/>
                </a:solidFill>
              </a:rPr>
              <a:t>composition</a:t>
            </a:r>
            <a:r>
              <a:rPr lang="en-GB" sz="2400" dirty="0"/>
              <a:t> relationship between the two classes.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The contained object engine </a:t>
            </a:r>
            <a:r>
              <a:rPr lang="en-GB" sz="2400" dirty="0">
                <a:solidFill>
                  <a:srgbClr val="C00000"/>
                </a:solidFill>
              </a:rPr>
              <a:t>cannot</a:t>
            </a:r>
            <a:r>
              <a:rPr lang="en-GB" sz="2400" dirty="0"/>
              <a:t> exist </a:t>
            </a:r>
            <a:r>
              <a:rPr lang="en-GB" sz="2400" dirty="0">
                <a:solidFill>
                  <a:srgbClr val="C00000"/>
                </a:solidFill>
              </a:rPr>
              <a:t>independently</a:t>
            </a:r>
            <a:r>
              <a:rPr lang="en-GB" sz="2400" dirty="0"/>
              <a:t> of the containing object </a:t>
            </a:r>
            <a:r>
              <a:rPr lang="en-GB" sz="2400" i="1" dirty="0">
                <a:solidFill>
                  <a:srgbClr val="C00000"/>
                </a:solidFill>
              </a:rPr>
              <a:t>Car</a:t>
            </a:r>
            <a:r>
              <a:rPr lang="en-GB" sz="2400" dirty="0"/>
              <a:t>, and if the Car object is destroyed, the </a:t>
            </a:r>
            <a:r>
              <a:rPr lang="en-GB" sz="2400" i="1" dirty="0">
                <a:solidFill>
                  <a:srgbClr val="C00000"/>
                </a:solidFill>
              </a:rPr>
              <a:t>Engine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object is </a:t>
            </a:r>
            <a:r>
              <a:rPr lang="en-GB" sz="2400" dirty="0">
                <a:solidFill>
                  <a:srgbClr val="C00000"/>
                </a:solidFill>
              </a:rPr>
              <a:t>automatically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C00000"/>
                </a:solidFill>
              </a:rPr>
              <a:t>destroyed</a:t>
            </a:r>
            <a:r>
              <a:rPr lang="en-GB" sz="2400" dirty="0"/>
              <a:t> along with it.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577" r="69873" b="32769"/>
          <a:stretch/>
        </p:blipFill>
        <p:spPr>
          <a:xfrm>
            <a:off x="7640988" y="2805007"/>
            <a:ext cx="3870825" cy="31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596" y="1848050"/>
            <a:ext cx="11103219" cy="20501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 err="1"/>
              <a:t>IsA</a:t>
            </a:r>
            <a:r>
              <a:rPr lang="en-GB" sz="8000" dirty="0"/>
              <a:t> and HasA Relationship</a:t>
            </a:r>
            <a:br>
              <a:rPr lang="en-GB" sz="8000" dirty="0"/>
            </a:br>
            <a:r>
              <a:rPr lang="en-GB" dirty="0">
                <a:solidFill>
                  <a:srgbClr val="C00000"/>
                </a:solidFill>
              </a:rPr>
              <a:t>week-18</a:t>
            </a:r>
            <a:r>
              <a:rPr lang="en-US" sz="8000" dirty="0">
                <a:solidFill>
                  <a:srgbClr val="C00000"/>
                </a:solidFill>
              </a:rPr>
              <a:t> </a:t>
            </a:r>
            <a:endParaRPr lang="en-GB" sz="8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/>
              <a:t>Features of the Object Oriented programming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29" y="1833464"/>
            <a:ext cx="8059600" cy="405570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2000" b="1" dirty="0"/>
              <a:t>Features of the Object Oriented programming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Emphasis is on doing </a:t>
            </a:r>
            <a:r>
              <a:rPr lang="en-GB" sz="2000" b="1" dirty="0">
                <a:solidFill>
                  <a:srgbClr val="0070C0"/>
                </a:solidFill>
              </a:rPr>
              <a:t>rather</a:t>
            </a:r>
            <a:r>
              <a:rPr lang="en-GB" sz="2000" dirty="0"/>
              <a:t> than procedure.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programs are divided into what are known as objects.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Data </a:t>
            </a:r>
            <a:r>
              <a:rPr lang="en-GB" sz="2000" b="1" dirty="0">
                <a:solidFill>
                  <a:srgbClr val="0070C0"/>
                </a:solidFill>
              </a:rPr>
              <a:t>structures</a:t>
            </a:r>
            <a:r>
              <a:rPr lang="en-GB" sz="2000" dirty="0"/>
              <a:t> are designed such that they </a:t>
            </a:r>
            <a:r>
              <a:rPr lang="en-GB" sz="2000" b="1" dirty="0">
                <a:solidFill>
                  <a:srgbClr val="0070C0"/>
                </a:solidFill>
              </a:rPr>
              <a:t>characterize</a:t>
            </a:r>
            <a:r>
              <a:rPr lang="en-GB" sz="2000" dirty="0"/>
              <a:t> the objects.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Functions that operate on the data of an object are tied together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Data is hidden and can’t be </a:t>
            </a:r>
            <a:r>
              <a:rPr lang="en-GB" sz="2000" b="1" dirty="0">
                <a:solidFill>
                  <a:srgbClr val="0070C0"/>
                </a:solidFill>
              </a:rPr>
              <a:t>accessed</a:t>
            </a:r>
            <a:r>
              <a:rPr lang="en-GB" sz="2000" dirty="0"/>
              <a:t> by external functions.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Objects may </a:t>
            </a:r>
            <a:r>
              <a:rPr lang="en-GB" sz="2000" b="1" dirty="0">
                <a:solidFill>
                  <a:srgbClr val="0070C0"/>
                </a:solidFill>
              </a:rPr>
              <a:t>communicate</a:t>
            </a:r>
            <a:r>
              <a:rPr lang="en-GB" sz="2000" dirty="0"/>
              <a:t> with each other through </a:t>
            </a:r>
            <a:r>
              <a:rPr lang="en-GB" sz="2000" b="1" dirty="0">
                <a:solidFill>
                  <a:srgbClr val="0070C0"/>
                </a:solidFill>
              </a:rPr>
              <a:t>functions</a:t>
            </a:r>
            <a:r>
              <a:rPr lang="en-GB" sz="2000" dirty="0"/>
              <a:t>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New data and </a:t>
            </a:r>
            <a:r>
              <a:rPr lang="en-GB" sz="2000" b="1" dirty="0">
                <a:solidFill>
                  <a:srgbClr val="0070C0"/>
                </a:solidFill>
              </a:rPr>
              <a:t>functions</a:t>
            </a:r>
            <a:r>
              <a:rPr lang="en-GB" sz="2000" dirty="0"/>
              <a:t> can be easily added.  </a:t>
            </a:r>
            <a:endParaRPr lang="en-GB" sz="20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/>
              <a:t>Follows bottom-up approach in program design.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What Is Object-oriented programming">
            <a:extLst>
              <a:ext uri="{FF2B5EF4-FFF2-40B4-BE49-F238E27FC236}">
                <a16:creationId xmlns:a16="http://schemas.microsoft.com/office/drawing/2014/main" id="{752DE775-26A0-9483-C2E0-299ACEE18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6"/>
          <a:stretch>
            <a:fillRect/>
          </a:stretch>
        </p:blipFill>
        <p:spPr bwMode="auto">
          <a:xfrm>
            <a:off x="7447089" y="1833464"/>
            <a:ext cx="4440112" cy="399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5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153" y="-54761"/>
            <a:ext cx="9533804" cy="117221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800" dirty="0"/>
            </a:br>
            <a:r>
              <a:rPr lang="en-US" sz="4800" dirty="0" err="1"/>
              <a:t>IsA</a:t>
            </a:r>
            <a:r>
              <a:rPr lang="en-US" sz="4800" dirty="0"/>
              <a:t> and </a:t>
            </a:r>
            <a:r>
              <a:rPr lang="en-US" sz="4800" dirty="0" err="1"/>
              <a:t>HasA</a:t>
            </a:r>
            <a:r>
              <a:rPr lang="en-US" sz="4800" dirty="0"/>
              <a:t> Relationship </a:t>
            </a: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280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2923" y="1418073"/>
            <a:ext cx="104106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In object-oriented programming, </a:t>
            </a:r>
            <a:r>
              <a:rPr lang="en-GB" sz="2400" dirty="0">
                <a:solidFill>
                  <a:srgbClr val="C00000"/>
                </a:solidFill>
              </a:rPr>
              <a:t>Is-A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C00000"/>
                </a:solidFill>
              </a:rPr>
              <a:t>Has-A</a:t>
            </a:r>
            <a:r>
              <a:rPr lang="en-GB" sz="2400" dirty="0"/>
              <a:t> relationships represent two fundamental ways classes relate to each other in C++. </a:t>
            </a:r>
          </a:p>
          <a:p>
            <a:pPr algn="just"/>
            <a:endParaRPr lang="en-GB" sz="2400" b="1" dirty="0">
              <a:solidFill>
                <a:srgbClr val="0070C0"/>
              </a:solidFill>
            </a:endParaRPr>
          </a:p>
          <a:p>
            <a:pPr algn="just"/>
            <a:r>
              <a:rPr lang="en-GB" sz="2400" b="1" dirty="0">
                <a:solidFill>
                  <a:srgbClr val="0070C0"/>
                </a:solidFill>
              </a:rPr>
              <a:t>Is-A Relationship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Represents </a:t>
            </a:r>
            <a:r>
              <a:rPr lang="en-GB" sz="2400" dirty="0">
                <a:solidFill>
                  <a:srgbClr val="0070C0"/>
                </a:solidFill>
              </a:rPr>
              <a:t>inheritance</a:t>
            </a:r>
            <a:r>
              <a:rPr lang="en-GB" sz="2400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A class (</a:t>
            </a:r>
            <a:r>
              <a:rPr lang="en-GB" sz="2400" dirty="0">
                <a:solidFill>
                  <a:srgbClr val="0070C0"/>
                </a:solidFill>
              </a:rPr>
              <a:t>subclass</a:t>
            </a:r>
            <a:r>
              <a:rPr lang="en-GB" sz="2400" dirty="0"/>
              <a:t>) is a </a:t>
            </a:r>
            <a:r>
              <a:rPr lang="en-GB" sz="2400" dirty="0">
                <a:solidFill>
                  <a:srgbClr val="0070C0"/>
                </a:solidFill>
              </a:rPr>
              <a:t>specialized</a:t>
            </a:r>
            <a:r>
              <a:rPr lang="en-GB" sz="2400" dirty="0"/>
              <a:t> version of another class (</a:t>
            </a:r>
            <a:r>
              <a:rPr lang="en-GB" sz="2400" dirty="0">
                <a:solidFill>
                  <a:srgbClr val="0070C0"/>
                </a:solidFill>
              </a:rPr>
              <a:t>base</a:t>
            </a:r>
            <a:r>
              <a:rPr lang="en-GB" sz="2400" dirty="0"/>
              <a:t> class).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Example: A Car is a Vehicle.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b="1" dirty="0">
                <a:solidFill>
                  <a:srgbClr val="0070C0"/>
                </a:solidFill>
              </a:rPr>
              <a:t>Has-A Relationship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Represents </a:t>
            </a:r>
            <a:r>
              <a:rPr lang="en-US" sz="2400" dirty="0">
                <a:solidFill>
                  <a:srgbClr val="0070C0"/>
                </a:solidFill>
              </a:rPr>
              <a:t>Association</a:t>
            </a:r>
            <a:r>
              <a:rPr lang="en-US" sz="2400" dirty="0"/>
              <a:t>, </a:t>
            </a:r>
            <a:r>
              <a:rPr lang="en-GB" sz="2400" dirty="0">
                <a:solidFill>
                  <a:srgbClr val="0070C0"/>
                </a:solidFill>
              </a:rPr>
              <a:t>composition</a:t>
            </a:r>
            <a:r>
              <a:rPr lang="en-GB" sz="2400" dirty="0"/>
              <a:t> or </a:t>
            </a:r>
            <a:r>
              <a:rPr lang="en-GB" sz="2400" dirty="0">
                <a:solidFill>
                  <a:srgbClr val="0070C0"/>
                </a:solidFill>
              </a:rPr>
              <a:t>aggregation</a:t>
            </a:r>
            <a:r>
              <a:rPr lang="en-GB" sz="2400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A class contains an object of </a:t>
            </a:r>
            <a:r>
              <a:rPr lang="en-GB" sz="2400" dirty="0">
                <a:solidFill>
                  <a:srgbClr val="0070C0"/>
                </a:solidFill>
              </a:rPr>
              <a:t>another</a:t>
            </a:r>
            <a:r>
              <a:rPr lang="en-GB" sz="2400" dirty="0"/>
              <a:t> class as a </a:t>
            </a:r>
            <a:r>
              <a:rPr lang="en-GB" sz="2400" dirty="0">
                <a:solidFill>
                  <a:srgbClr val="0070C0"/>
                </a:solidFill>
              </a:rPr>
              <a:t>member</a:t>
            </a:r>
            <a:r>
              <a:rPr lang="en-GB" sz="24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/>
              <a:t>Example: A Car has an Engine.</a:t>
            </a:r>
          </a:p>
        </p:txBody>
      </p:sp>
    </p:spTree>
    <p:extLst>
      <p:ext uri="{BB962C8B-B14F-4D97-AF65-F5344CB8AC3E}">
        <p14:creationId xmlns:p14="http://schemas.microsoft.com/office/powerpoint/2010/main" val="25394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153" y="246689"/>
            <a:ext cx="9533804" cy="117221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800" dirty="0"/>
            </a:br>
            <a:r>
              <a:rPr lang="en-US" sz="4800" dirty="0" err="1"/>
              <a:t>IsA</a:t>
            </a:r>
            <a:r>
              <a:rPr lang="en-US" sz="4800" dirty="0"/>
              <a:t> and </a:t>
            </a:r>
            <a:r>
              <a:rPr lang="en-US" sz="4800" dirty="0" err="1"/>
              <a:t>HasA</a:t>
            </a:r>
            <a:r>
              <a:rPr lang="en-US" sz="4800" dirty="0"/>
              <a:t> Relationship </a:t>
            </a:r>
            <a:r>
              <a:rPr lang="en-US" sz="4400" dirty="0"/>
              <a:t>Differences</a:t>
            </a:r>
            <a:endParaRPr lang="en-US" sz="4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3A38C0D9-1C1A-43C3-849A-4C12950DC872}" type="datetime1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281</a:t>
            </a:fld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0121" y="1858506"/>
          <a:ext cx="9742050" cy="37685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4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692">
                <a:tc>
                  <a:txBody>
                    <a:bodyPr/>
                    <a:lstStyle/>
                    <a:p>
                      <a:r>
                        <a:rPr lang="en-US" sz="1800" b="1" dirty="0"/>
                        <a:t>Aspect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Is-A Relationship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Has-A Relationship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729">
                <a:tc>
                  <a:txBody>
                    <a:bodyPr/>
                    <a:lstStyle/>
                    <a:p>
                      <a:r>
                        <a:rPr lang="en-US" sz="1800" b="1"/>
                        <a:t>Definition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Inheritance: One class is a type of another.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Association, Composition or Aggregation: One class contains another.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692">
                <a:tc>
                  <a:txBody>
                    <a:bodyPr/>
                    <a:lstStyle/>
                    <a:p>
                      <a:r>
                        <a:rPr lang="en-US" sz="1800" b="1"/>
                        <a:t>Example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Car is a Vehicle.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Car has an Engine.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729">
                <a:tc>
                  <a:txBody>
                    <a:bodyPr/>
                    <a:lstStyle/>
                    <a:p>
                      <a:r>
                        <a:rPr lang="en-US" sz="1800" b="1" dirty="0"/>
                        <a:t>Implementation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Achieved using inheritance (class A : public B).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Achieved using member objects.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729">
                <a:tc>
                  <a:txBody>
                    <a:bodyPr/>
                    <a:lstStyle/>
                    <a:p>
                      <a:r>
                        <a:rPr lang="en-US" sz="1800" b="1" dirty="0"/>
                        <a:t>Dependency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Base class methods can be reused in the derived class.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Member objects are used for functionality.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48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52305-2F7A-B5B5-E01F-7F6BDEDDB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BA81-E57B-8C00-0F6B-3F81331F7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solidFill>
                  <a:srgbClr val="C00000"/>
                </a:solidFill>
              </a:rPr>
              <a:t>FINAL EXAM</a:t>
            </a:r>
            <a:endParaRPr lang="en-GB" sz="8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75" y="1857676"/>
            <a:ext cx="9835575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cs typeface="Times New Roman" panose="02020603050405020304" pitchFamily="18" charset="0"/>
              </a:rPr>
              <a:t>Basic Concepts Of OOP</a:t>
            </a:r>
          </a:p>
        </p:txBody>
      </p:sp>
    </p:spTree>
    <p:extLst>
      <p:ext uri="{BB962C8B-B14F-4D97-AF65-F5344CB8AC3E}">
        <p14:creationId xmlns:p14="http://schemas.microsoft.com/office/powerpoint/2010/main" val="28287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xfrm>
            <a:off x="546100" y="6517283"/>
            <a:ext cx="665480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rgbClr val="7F7F7F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13"/>
            <a:fld id="{81D60167-4931-47E6-BA6A-407CBD079E47}" type="slidenum">
              <a:rPr lang="en-US" b="1" smtClean="0">
                <a:solidFill>
                  <a:srgbClr val="000000"/>
                </a:solidFill>
              </a:rPr>
              <a:pPr marL="25400"/>
              <a:t>3</a:t>
            </a:fld>
            <a:r>
              <a:rPr lang="en-US" b="1">
                <a:solidFill>
                  <a:srgbClr val="000000"/>
                </a:solidFill>
              </a:rPr>
              <a:t> |</a:t>
            </a:r>
            <a:r>
              <a:rPr lang="en-US" b="1" spc="-5">
                <a:solidFill>
                  <a:srgbClr val="000000"/>
                </a:solidFill>
              </a:rPr>
              <a:t> </a:t>
            </a:r>
            <a:r>
              <a:rPr lang="en-US"/>
              <a:t>P</a:t>
            </a:r>
            <a:r>
              <a:rPr lang="en-US" spc="20"/>
              <a:t> </a:t>
            </a:r>
            <a:r>
              <a:rPr lang="en-US"/>
              <a:t>a</a:t>
            </a:r>
            <a:r>
              <a:rPr lang="en-US" spc="25"/>
              <a:t> </a:t>
            </a:r>
            <a:r>
              <a:rPr lang="en-US"/>
              <a:t>g</a:t>
            </a:r>
            <a:r>
              <a:rPr lang="en-US" spc="20"/>
              <a:t> </a:t>
            </a:r>
            <a:r>
              <a:rPr lang="en-US"/>
              <a:t>e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3819274" y="6677303"/>
            <a:ext cx="2623820" cy="487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342265" indent="-635" algn="ctr">
              <a:lnSpc>
                <a:spcPts val="1270"/>
              </a:lnSpc>
            </a:pPr>
            <a:r>
              <a:rPr lang="en-GB" b="1"/>
              <a:t>Prepared</a:t>
            </a:r>
            <a:r>
              <a:rPr lang="en-GB" b="1" spc="-15"/>
              <a:t> </a:t>
            </a:r>
            <a:r>
              <a:rPr lang="en-GB" b="1" spc="-5"/>
              <a:t>B</a:t>
            </a:r>
            <a:r>
              <a:rPr lang="en-GB" b="1"/>
              <a:t>y:</a:t>
            </a:r>
            <a:r>
              <a:rPr lang="en-GB" b="1" spc="-10"/>
              <a:t> </a:t>
            </a:r>
            <a:r>
              <a:rPr lang="en-GB" spc="-5"/>
              <a:t>Md</a:t>
            </a:r>
            <a:r>
              <a:rPr lang="en-GB"/>
              <a:t>. R</a:t>
            </a:r>
            <a:r>
              <a:rPr lang="en-GB" spc="-10"/>
              <a:t>i</a:t>
            </a:r>
            <a:r>
              <a:rPr lang="en-GB"/>
              <a:t>adul</a:t>
            </a:r>
            <a:r>
              <a:rPr lang="en-GB" spc="-5"/>
              <a:t> </a:t>
            </a:r>
            <a:r>
              <a:rPr lang="en-GB" spc="-10"/>
              <a:t>I</a:t>
            </a:r>
            <a:r>
              <a:rPr lang="en-GB" spc="-5"/>
              <a:t>s</a:t>
            </a:r>
            <a:r>
              <a:rPr lang="en-GB" spc="5"/>
              <a:t>l</a:t>
            </a:r>
            <a:r>
              <a:rPr lang="en-GB" spc="-10"/>
              <a:t>a</a:t>
            </a:r>
            <a:r>
              <a:rPr lang="en-GB"/>
              <a:t>m </a:t>
            </a:r>
            <a:r>
              <a:rPr lang="en-GB" spc="-10"/>
              <a:t>A</a:t>
            </a:r>
            <a:r>
              <a:rPr lang="en-GB" spc="-5"/>
              <a:t>s</a:t>
            </a:r>
            <a:r>
              <a:rPr lang="en-GB"/>
              <a:t>si</a:t>
            </a:r>
            <a:r>
              <a:rPr lang="en-GB" spc="-15"/>
              <a:t>s</a:t>
            </a:r>
            <a:r>
              <a:rPr lang="en-GB"/>
              <a:t>ta</a:t>
            </a:r>
            <a:r>
              <a:rPr lang="en-GB" spc="-10"/>
              <a:t>n</a:t>
            </a:r>
            <a:r>
              <a:rPr lang="en-GB"/>
              <a:t>t</a:t>
            </a:r>
            <a:r>
              <a:rPr lang="en-GB" spc="5"/>
              <a:t> </a:t>
            </a:r>
            <a:r>
              <a:rPr lang="en-GB" spc="-5"/>
              <a:t>P</a:t>
            </a:r>
            <a:r>
              <a:rPr lang="en-GB" spc="-10"/>
              <a:t>r</a:t>
            </a:r>
            <a:r>
              <a:rPr lang="en-GB"/>
              <a:t>of</a:t>
            </a:r>
            <a:r>
              <a:rPr lang="en-GB" spc="-10"/>
              <a:t>e</a:t>
            </a:r>
            <a:r>
              <a:rPr lang="en-GB" spc="-5"/>
              <a:t>s</a:t>
            </a:r>
            <a:r>
              <a:rPr lang="en-GB"/>
              <a:t>s</a:t>
            </a:r>
            <a:r>
              <a:rPr lang="en-GB" spc="-15"/>
              <a:t>o</a:t>
            </a:r>
            <a:r>
              <a:rPr lang="en-GB"/>
              <a:t>r, </a:t>
            </a:r>
            <a:r>
              <a:rPr lang="en-GB" spc="-10"/>
              <a:t>D</a:t>
            </a:r>
            <a:r>
              <a:rPr lang="en-GB"/>
              <a:t>e</a:t>
            </a:r>
            <a:r>
              <a:rPr lang="en-GB" spc="-10"/>
              <a:t>p</a:t>
            </a:r>
            <a:r>
              <a:rPr lang="en-GB"/>
              <a:t>t.</a:t>
            </a:r>
            <a:r>
              <a:rPr lang="en-GB" spc="-15"/>
              <a:t> </a:t>
            </a:r>
            <a:r>
              <a:rPr lang="en-GB" spc="-10"/>
              <a:t>O</a:t>
            </a:r>
            <a:r>
              <a:rPr lang="en-GB"/>
              <a:t>f </a:t>
            </a:r>
            <a:r>
              <a:rPr lang="en-GB" spc="-5"/>
              <a:t>CSE</a:t>
            </a:r>
          </a:p>
          <a:p>
            <a:pPr algn="ctr">
              <a:lnSpc>
                <a:spcPts val="1225"/>
              </a:lnSpc>
            </a:pPr>
            <a:r>
              <a:rPr lang="en-GB" spc="-10"/>
              <a:t>U</a:t>
            </a:r>
            <a:r>
              <a:rPr lang="en-GB"/>
              <a:t>nive</a:t>
            </a:r>
            <a:r>
              <a:rPr lang="en-GB" spc="-10"/>
              <a:t>r</a:t>
            </a:r>
            <a:r>
              <a:rPr lang="en-GB" spc="-5"/>
              <a:t>si</a:t>
            </a:r>
            <a:r>
              <a:rPr lang="en-GB"/>
              <a:t>ty </a:t>
            </a:r>
            <a:r>
              <a:rPr lang="en-GB" spc="-10"/>
              <a:t>O</a:t>
            </a:r>
            <a:r>
              <a:rPr lang="en-GB"/>
              <a:t>f </a:t>
            </a:r>
            <a:r>
              <a:rPr lang="en-GB" spc="-20"/>
              <a:t>G</a:t>
            </a:r>
            <a:r>
              <a:rPr lang="en-GB"/>
              <a:t>lob</a:t>
            </a:r>
            <a:r>
              <a:rPr lang="en-GB" spc="-10"/>
              <a:t>a</a:t>
            </a:r>
            <a:r>
              <a:rPr lang="en-GB"/>
              <a:t>l</a:t>
            </a:r>
            <a:r>
              <a:rPr lang="en-GB" spc="5"/>
              <a:t> </a:t>
            </a:r>
            <a:r>
              <a:rPr lang="en-GB" spc="-10"/>
              <a:t>Vi</a:t>
            </a:r>
            <a:r>
              <a:rPr lang="en-GB"/>
              <a:t>l</a:t>
            </a:r>
            <a:r>
              <a:rPr lang="en-GB" spc="-10"/>
              <a:t>la</a:t>
            </a:r>
            <a:r>
              <a:rPr lang="en-GB"/>
              <a:t>ge </a:t>
            </a:r>
            <a:r>
              <a:rPr lang="en-GB" spc="5"/>
              <a:t>(</a:t>
            </a:r>
            <a:r>
              <a:rPr lang="en-GB" spc="-10"/>
              <a:t>UGV</a:t>
            </a:r>
            <a:r>
              <a:rPr lang="en-GB"/>
              <a:t>), </a:t>
            </a:r>
            <a:r>
              <a:rPr lang="en-GB" spc="-5"/>
              <a:t>B</a:t>
            </a:r>
            <a:r>
              <a:rPr lang="en-GB" spc="-10"/>
              <a:t>a</a:t>
            </a:r>
            <a:r>
              <a:rPr lang="en-GB"/>
              <a:t>r</a:t>
            </a:r>
            <a:r>
              <a:rPr lang="en-GB" spc="-10"/>
              <a:t>i</a:t>
            </a:r>
            <a:r>
              <a:rPr lang="en-GB" spc="-5"/>
              <a:t>sh</a:t>
            </a:r>
            <a:r>
              <a:rPr lang="en-GB" spc="-10"/>
              <a:t>a</a:t>
            </a:r>
            <a:r>
              <a:rPr lang="en-GB"/>
              <a:t>l</a:t>
            </a:r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004816"/>
              </p:ext>
            </p:extLst>
          </p:nvPr>
        </p:nvGraphicFramePr>
        <p:xfrm>
          <a:off x="1705707" y="347510"/>
          <a:ext cx="8080549" cy="3628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0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9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118">
                <a:tc gridSpan="2"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tabLst>
                          <a:tab pos="1909445" algn="l"/>
                        </a:tabLst>
                      </a:pPr>
                      <a:r>
                        <a:rPr sz="1800" b="1" spc="-7" baseline="25462" dirty="0">
                          <a:latin typeface="Times New Roman"/>
                          <a:cs typeface="Times New Roman"/>
                        </a:rPr>
                        <a:t>Cours</a:t>
                      </a:r>
                      <a:r>
                        <a:rPr sz="1800" b="1" baseline="25462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-30" baseline="2546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7" baseline="25462" dirty="0">
                          <a:latin typeface="Times New Roman"/>
                          <a:cs typeface="Times New Roman"/>
                        </a:rPr>
                        <a:t>Cod</a:t>
                      </a:r>
                      <a:r>
                        <a:rPr sz="1800" b="1" baseline="25462" dirty="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CS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0613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2203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365">
                      <a:solidFill>
                        <a:srgbClr val="4AACC5"/>
                      </a:solidFill>
                      <a:prstDash val="solid"/>
                    </a:lnT>
                    <a:lnB w="7365">
                      <a:solidFill>
                        <a:srgbClr val="4AACC5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825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Cours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Title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7365">
                      <a:solidFill>
                        <a:srgbClr val="4AACC5"/>
                      </a:solidFill>
                      <a:prstDash val="solid"/>
                    </a:lnT>
                    <a:lnB w="7365">
                      <a:solidFill>
                        <a:srgbClr val="91CDDC"/>
                      </a:solidFill>
                      <a:prstDash val="soli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ct-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Ori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d P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7365">
                      <a:solidFill>
                        <a:srgbClr val="4AACC5"/>
                      </a:solidFill>
                      <a:prstDash val="solid"/>
                    </a:lnT>
                    <a:lnB w="7365">
                      <a:solidFill>
                        <a:srgbClr val="91CDDC"/>
                      </a:solidFill>
                      <a:prstDash val="soli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412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Cours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Type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7365">
                      <a:solidFill>
                        <a:srgbClr val="91CDDC"/>
                      </a:solidFill>
                      <a:prstDash val="solid"/>
                    </a:lnT>
                    <a:lnB w="7365">
                      <a:solidFill>
                        <a:srgbClr val="91CDD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Cour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7365">
                      <a:solidFill>
                        <a:srgbClr val="91CDDC"/>
                      </a:solidFill>
                      <a:prstDash val="solid"/>
                    </a:lnT>
                    <a:lnB w="7365">
                      <a:solidFill>
                        <a:srgbClr val="91CDD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412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7365">
                      <a:solidFill>
                        <a:srgbClr val="91CDDC"/>
                      </a:solidFill>
                      <a:prstDash val="solid"/>
                    </a:lnT>
                    <a:lnB w="7365">
                      <a:solidFill>
                        <a:srgbClr val="91CDDC"/>
                      </a:solidFill>
                      <a:prstDash val="soli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4th S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est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7365">
                      <a:solidFill>
                        <a:srgbClr val="91CDDC"/>
                      </a:solidFill>
                      <a:prstDash val="solid"/>
                    </a:lnT>
                    <a:lnB w="7365">
                      <a:solidFill>
                        <a:srgbClr val="91CDDC"/>
                      </a:solidFill>
                      <a:prstDash val="soli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467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ad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ess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7365">
                      <a:solidFill>
                        <a:srgbClr val="91CDDC"/>
                      </a:solidFill>
                      <a:prstDash val="solid"/>
                    </a:lnT>
                    <a:lnB w="7365">
                      <a:solidFill>
                        <a:srgbClr val="91CDD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Su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7365">
                      <a:solidFill>
                        <a:srgbClr val="91CDDC"/>
                      </a:solidFill>
                      <a:prstDash val="solid"/>
                    </a:lnT>
                    <a:lnB w="7365">
                      <a:solidFill>
                        <a:srgbClr val="91CDD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6602">
                <a:tc>
                  <a:txBody>
                    <a:bodyPr/>
                    <a:lstStyle/>
                    <a:p>
                      <a:pPr marL="64769" marR="582295">
                        <a:lnSpc>
                          <a:spcPts val="138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(s)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ad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Course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(s)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7365">
                      <a:solidFill>
                        <a:srgbClr val="91CDDC"/>
                      </a:solidFill>
                      <a:prstDash val="solid"/>
                    </a:lnT>
                    <a:lnB w="19557">
                      <a:solidFill>
                        <a:srgbClr val="4AACC5"/>
                      </a:solidFill>
                      <a:prstDash val="soli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133350" marR="2889250">
                        <a:lnSpc>
                          <a:spcPct val="111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d.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Ria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dul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sl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Assi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tant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r,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CS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E.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obil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01842611852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ail: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  <a:hlinkClick r:id="rId3"/>
                        </a:rPr>
                        <a:t>r</a:t>
                      </a:r>
                      <a:r>
                        <a:rPr sz="1800" b="1" dirty="0">
                          <a:latin typeface="Times New Roman"/>
                          <a:cs typeface="Times New Roman"/>
                          <a:hlinkClick r:id="rId3"/>
                        </a:rPr>
                        <a:t>ia</a:t>
                      </a:r>
                      <a:r>
                        <a:rPr sz="1800" b="1" spc="5" dirty="0">
                          <a:latin typeface="Times New Roman"/>
                          <a:cs typeface="Times New Roman"/>
                          <a:hlinkClick r:id="rId3"/>
                        </a:rPr>
                        <a:t>d</a:t>
                      </a:r>
                      <a:r>
                        <a:rPr sz="1800" b="1" dirty="0">
                          <a:latin typeface="Times New Roman"/>
                          <a:cs typeface="Times New Roman"/>
                          <a:hlinkClick r:id="rId3"/>
                        </a:rPr>
                        <a:t>n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  <a:hlinkClick r:id="rId3"/>
                        </a:rPr>
                        <a:t>w</a:t>
                      </a:r>
                      <a:r>
                        <a:rPr sz="1800" b="1" spc="5" dirty="0">
                          <a:latin typeface="Times New Roman"/>
                          <a:cs typeface="Times New Roman"/>
                          <a:hlinkClick r:id="rId3"/>
                        </a:rPr>
                        <a:t>u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  <a:hlinkClick r:id="rId3"/>
                        </a:rPr>
                        <a:t>@g</a:t>
                      </a:r>
                      <a:r>
                        <a:rPr sz="1800" b="1" spc="5" dirty="0">
                          <a:latin typeface="Times New Roman"/>
                          <a:cs typeface="Times New Roman"/>
                          <a:hlinkClick r:id="rId3"/>
                        </a:rPr>
                        <a:t>m</a:t>
                      </a:r>
                      <a:r>
                        <a:rPr sz="1800" b="1" dirty="0">
                          <a:latin typeface="Times New Roman"/>
                          <a:cs typeface="Times New Roman"/>
                          <a:hlinkClick r:id="rId3"/>
                        </a:rPr>
                        <a:t>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  <a:hlinkClick r:id="rId3"/>
                        </a:rPr>
                        <a:t>i</a:t>
                      </a:r>
                      <a:r>
                        <a:rPr sz="1800" b="1" dirty="0">
                          <a:latin typeface="Times New Roman"/>
                          <a:cs typeface="Times New Roman"/>
                          <a:hlinkClick r:id="rId3"/>
                        </a:rPr>
                        <a:t>l.com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7365">
                      <a:solidFill>
                        <a:srgbClr val="91CDDC"/>
                      </a:solidFill>
                      <a:prstDash val="solid"/>
                    </a:lnT>
                    <a:lnB w="19557">
                      <a:solidFill>
                        <a:srgbClr val="4AACC5"/>
                      </a:solidFill>
                      <a:prstDash val="soli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825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Con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sulta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ion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rs: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19557">
                      <a:solidFill>
                        <a:srgbClr val="4AACC5"/>
                      </a:solidFill>
                      <a:prstDash val="solid"/>
                    </a:lnT>
                    <a:lnB w="7365">
                      <a:solidFill>
                        <a:srgbClr val="91CDD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19557">
                      <a:solidFill>
                        <a:srgbClr val="4AACC5"/>
                      </a:solidFill>
                      <a:prstDash val="solid"/>
                    </a:lnT>
                    <a:lnB w="7365">
                      <a:solidFill>
                        <a:srgbClr val="91CDD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507046"/>
              </p:ext>
            </p:extLst>
          </p:nvPr>
        </p:nvGraphicFramePr>
        <p:xfrm>
          <a:off x="1349606" y="4240103"/>
          <a:ext cx="8589051" cy="17132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7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430">
                <a:tc gridSpan="2">
                  <a:txBody>
                    <a:bodyPr/>
                    <a:lstStyle/>
                    <a:p>
                      <a:pPr marL="16065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Object-O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ient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 P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4AACC5"/>
                      </a:solidFill>
                      <a:prstDash val="solid"/>
                    </a:lnL>
                    <a:lnR w="7365">
                      <a:solidFill>
                        <a:srgbClr val="4AACC5"/>
                      </a:solidFill>
                      <a:prstDash val="solid"/>
                    </a:lnR>
                    <a:lnT w="7365">
                      <a:solidFill>
                        <a:srgbClr val="4AACC5"/>
                      </a:solidFill>
                      <a:prstDash val="solid"/>
                    </a:lnT>
                    <a:lnB w="7365">
                      <a:solidFill>
                        <a:srgbClr val="4AACC5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454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ur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7365">
                      <a:solidFill>
                        <a:srgbClr val="4AACC5"/>
                      </a:solidFill>
                      <a:prstDash val="solid"/>
                    </a:lnT>
                    <a:lnB w="7365">
                      <a:solidFill>
                        <a:srgbClr val="91CDDC"/>
                      </a:solidFill>
                      <a:prstDash val="soli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10922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Cre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s: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03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7365">
                      <a:solidFill>
                        <a:srgbClr val="4AACC5"/>
                      </a:solidFill>
                      <a:prstDash val="solid"/>
                    </a:lnT>
                    <a:lnB w="7365">
                      <a:solidFill>
                        <a:srgbClr val="91CDDC"/>
                      </a:solidFill>
                      <a:prstDash val="soli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349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am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Ho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03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7365">
                      <a:solidFill>
                        <a:srgbClr val="91CDDC"/>
                      </a:solidFill>
                      <a:prstDash val="solid"/>
                    </a:lnT>
                    <a:lnB w="19557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0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s: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7365">
                      <a:solidFill>
                        <a:srgbClr val="91CDDC"/>
                      </a:solidFill>
                      <a:prstDash val="solid"/>
                    </a:lnT>
                    <a:lnB w="19557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264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tabLst>
                          <a:tab pos="1372235" algn="l"/>
                        </a:tabLst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ur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 for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800" b="1" baseline="30864" dirty="0">
                          <a:latin typeface="Times New Roman"/>
                          <a:cs typeface="Times New Roman"/>
                        </a:rPr>
                        <a:t>th	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,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ache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r of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ence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pu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r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ien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Engi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ee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ri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g (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SE)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19557">
                      <a:solidFill>
                        <a:srgbClr val="4AACC5"/>
                      </a:solidFill>
                      <a:prstDash val="solid"/>
                    </a:lnT>
                    <a:lnB w="7365">
                      <a:solidFill>
                        <a:srgbClr val="91CDD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089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s: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91CDDC"/>
                      </a:solidFill>
                      <a:prstDash val="solid"/>
                    </a:lnL>
                    <a:lnR w="7365">
                      <a:solidFill>
                        <a:srgbClr val="91CDDC"/>
                      </a:solidFill>
                      <a:prstDash val="solid"/>
                    </a:lnR>
                    <a:lnT w="19557">
                      <a:solidFill>
                        <a:srgbClr val="4AACC5"/>
                      </a:solidFill>
                      <a:prstDash val="solid"/>
                    </a:lnT>
                    <a:lnB w="7365">
                      <a:solidFill>
                        <a:srgbClr val="91CDD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at Is Object-oriented programming">
            <a:extLst>
              <a:ext uri="{FF2B5EF4-FFF2-40B4-BE49-F238E27FC236}">
                <a16:creationId xmlns:a16="http://schemas.microsoft.com/office/drawing/2014/main" id="{0445351C-BF34-5F37-AF9E-3B8F3C5B8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18" y="1833464"/>
            <a:ext cx="5715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Basic Concepts Of 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149" y="1833464"/>
            <a:ext cx="10818796" cy="447108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Objects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Classes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Data abstraction and encapsulation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Inheritance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Polymorphism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Dynamic binding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Message passing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4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752801"/>
            <a:ext cx="6593568" cy="44710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3200" dirty="0"/>
              <a:t>Objects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Objects are the basic run-time entities in an </a:t>
            </a:r>
            <a:r>
              <a:rPr lang="en-GB" sz="3200" dirty="0">
                <a:solidFill>
                  <a:srgbClr val="0070C0"/>
                </a:solidFill>
              </a:rPr>
              <a:t>object-oriented</a:t>
            </a:r>
            <a:r>
              <a:rPr lang="en-GB" sz="3200" dirty="0"/>
              <a:t> system.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70C0"/>
                </a:solidFill>
              </a:rPr>
              <a:t>They</a:t>
            </a:r>
            <a:r>
              <a:rPr lang="en-GB" sz="3200" dirty="0"/>
              <a:t> may represent a person, a place, a bank account, a table of </a:t>
            </a:r>
            <a:r>
              <a:rPr lang="en-GB" sz="3200" dirty="0">
                <a:solidFill>
                  <a:srgbClr val="0070C0"/>
                </a:solidFill>
              </a:rPr>
              <a:t>data</a:t>
            </a:r>
            <a:r>
              <a:rPr lang="en-GB" sz="3200" dirty="0"/>
              <a:t> or any </a:t>
            </a:r>
            <a:r>
              <a:rPr lang="en-GB" sz="3200" dirty="0">
                <a:solidFill>
                  <a:srgbClr val="0070C0"/>
                </a:solidFill>
              </a:rPr>
              <a:t>item</a:t>
            </a:r>
            <a:r>
              <a:rPr lang="en-GB" sz="3200" dirty="0"/>
              <a:t> that the program must handle.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 The fundamental idea behind </a:t>
            </a:r>
            <a:r>
              <a:rPr lang="en-GB" sz="3200" dirty="0">
                <a:solidFill>
                  <a:srgbClr val="0070C0"/>
                </a:solidFill>
              </a:rPr>
              <a:t>object</a:t>
            </a:r>
            <a:r>
              <a:rPr lang="en-GB" sz="3200" dirty="0"/>
              <a:t> </a:t>
            </a:r>
            <a:r>
              <a:rPr lang="en-GB" sz="3200" dirty="0">
                <a:solidFill>
                  <a:srgbClr val="0070C0"/>
                </a:solidFill>
              </a:rPr>
              <a:t>oriented</a:t>
            </a:r>
            <a:r>
              <a:rPr lang="en-GB" sz="3200" dirty="0"/>
              <a:t> approach is to combine both data and </a:t>
            </a:r>
            <a:r>
              <a:rPr lang="en-GB" sz="3200" dirty="0">
                <a:solidFill>
                  <a:srgbClr val="0070C0"/>
                </a:solidFill>
              </a:rPr>
              <a:t>function</a:t>
            </a:r>
            <a:r>
              <a:rPr lang="en-GB" sz="3200" dirty="0"/>
              <a:t> into a single unit and these units are called </a:t>
            </a:r>
            <a:r>
              <a:rPr lang="en-GB" sz="3200" dirty="0">
                <a:solidFill>
                  <a:srgbClr val="0070C0"/>
                </a:solidFill>
              </a:rPr>
              <a:t>objects</a:t>
            </a:r>
            <a:r>
              <a:rPr lang="en-GB" sz="3200" dirty="0"/>
              <a:t>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Object Oriented Programming (OOP ...">
            <a:extLst>
              <a:ext uri="{FF2B5EF4-FFF2-40B4-BE49-F238E27FC236}">
                <a16:creationId xmlns:a16="http://schemas.microsoft.com/office/drawing/2014/main" id="{FCBA2BC5-66E3-A5D9-2345-6E254D747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491" y="2561293"/>
            <a:ext cx="4399412" cy="28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0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149" y="1833464"/>
            <a:ext cx="6112043" cy="374918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The term objects </a:t>
            </a:r>
            <a:r>
              <a:rPr lang="en-GB" sz="3200" dirty="0">
                <a:solidFill>
                  <a:srgbClr val="0070C0"/>
                </a:solidFill>
              </a:rPr>
              <a:t>means</a:t>
            </a:r>
            <a:r>
              <a:rPr lang="en-GB" sz="3200" dirty="0"/>
              <a:t> a combination of data and program that represent some real word entity.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 The </a:t>
            </a:r>
            <a:r>
              <a:rPr lang="en-GB" sz="3200" dirty="0">
                <a:solidFill>
                  <a:srgbClr val="0070C0"/>
                </a:solidFill>
              </a:rPr>
              <a:t>program</a:t>
            </a:r>
            <a:r>
              <a:rPr lang="en-GB" sz="3200" dirty="0"/>
              <a:t> part of the </a:t>
            </a:r>
            <a:r>
              <a:rPr lang="en-GB" sz="3200" dirty="0">
                <a:solidFill>
                  <a:srgbClr val="0070C0"/>
                </a:solidFill>
              </a:rPr>
              <a:t>object</a:t>
            </a:r>
            <a:r>
              <a:rPr lang="en-GB" sz="3200" dirty="0"/>
              <a:t> may be collection of programs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In general </a:t>
            </a:r>
            <a:r>
              <a:rPr lang="en-GB" sz="3200" dirty="0">
                <a:solidFill>
                  <a:srgbClr val="0070C0"/>
                </a:solidFill>
              </a:rPr>
              <a:t>even</a:t>
            </a:r>
            <a:r>
              <a:rPr lang="en-GB" sz="3200" dirty="0"/>
              <a:t> any user –defined type-such as employee may be used.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05061" y="2377657"/>
            <a:ext cx="4716380" cy="3109761"/>
            <a:chOff x="6799249" y="2626896"/>
            <a:chExt cx="4664440" cy="26112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37118" r="37898"/>
            <a:stretch/>
          </p:blipFill>
          <p:spPr>
            <a:xfrm>
              <a:off x="9259503" y="2626896"/>
              <a:ext cx="2204186" cy="26112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r="67227"/>
            <a:stretch/>
          </p:blipFill>
          <p:spPr>
            <a:xfrm>
              <a:off x="6799249" y="2626896"/>
              <a:ext cx="2460254" cy="2588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183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Classes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686827"/>
            <a:ext cx="6692194" cy="44710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3200" dirty="0"/>
              <a:t>A </a:t>
            </a:r>
            <a:r>
              <a:rPr lang="en-GB" sz="3200" dirty="0">
                <a:solidFill>
                  <a:srgbClr val="C00000"/>
                </a:solidFill>
              </a:rPr>
              <a:t>group</a:t>
            </a:r>
            <a:r>
              <a:rPr lang="en-GB" sz="3200" dirty="0"/>
              <a:t> of objects that share </a:t>
            </a:r>
            <a:r>
              <a:rPr lang="en-GB" sz="3200" dirty="0">
                <a:solidFill>
                  <a:srgbClr val="C00000"/>
                </a:solidFill>
              </a:rPr>
              <a:t>common</a:t>
            </a:r>
            <a:r>
              <a:rPr lang="en-GB" sz="3200" dirty="0"/>
              <a:t> properties for </a:t>
            </a:r>
            <a:r>
              <a:rPr lang="en-GB" sz="3200" dirty="0">
                <a:solidFill>
                  <a:srgbClr val="C00000"/>
                </a:solidFill>
              </a:rPr>
              <a:t>data</a:t>
            </a:r>
            <a:r>
              <a:rPr lang="en-GB" sz="3200" dirty="0"/>
              <a:t> part and some program part are collectively called as class.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 In C ++ a class is a new data type that contains member </a:t>
            </a:r>
            <a:r>
              <a:rPr lang="en-GB" sz="3200" dirty="0">
                <a:solidFill>
                  <a:srgbClr val="C00000"/>
                </a:solidFill>
              </a:rPr>
              <a:t>variables</a:t>
            </a:r>
            <a:r>
              <a:rPr lang="en-GB" sz="3200" dirty="0"/>
              <a:t> and </a:t>
            </a:r>
            <a:r>
              <a:rPr lang="en-GB" sz="3200" dirty="0">
                <a:solidFill>
                  <a:srgbClr val="C00000"/>
                </a:solidFill>
              </a:rPr>
              <a:t>member</a:t>
            </a:r>
            <a:r>
              <a:rPr lang="en-GB" sz="3200" dirty="0"/>
              <a:t> functions that operate on the </a:t>
            </a:r>
            <a:r>
              <a:rPr lang="en-GB" sz="3200" dirty="0">
                <a:solidFill>
                  <a:srgbClr val="C00000"/>
                </a:solidFill>
              </a:rPr>
              <a:t>variables</a:t>
            </a:r>
            <a:r>
              <a:rPr lang="en-GB" sz="3200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Object Oriented Programming in C++ - GeeksforGeeks">
            <a:extLst>
              <a:ext uri="{FF2B5EF4-FFF2-40B4-BE49-F238E27FC236}">
                <a16:creationId xmlns:a16="http://schemas.microsoft.com/office/drawing/2014/main" id="{7180B679-C16C-8B0C-0FE4-83548389F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22" y="2340845"/>
            <a:ext cx="4272156" cy="29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4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7A68F2-E420-CE89-4F61-EA639DF03E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16" t="12557" r="6348" b="13354"/>
          <a:stretch>
            <a:fillRect/>
          </a:stretch>
        </p:blipFill>
        <p:spPr>
          <a:xfrm>
            <a:off x="5497286" y="2782548"/>
            <a:ext cx="6114596" cy="3427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Data </a:t>
            </a:r>
            <a:r>
              <a:rPr lang="en-GB" sz="4800" dirty="0">
                <a:solidFill>
                  <a:srgbClr val="C00000"/>
                </a:solidFill>
              </a:rPr>
              <a:t>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18" y="1572207"/>
            <a:ext cx="5668282" cy="44710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2800" dirty="0"/>
              <a:t>Abstraction refers to the act of representing </a:t>
            </a:r>
            <a:r>
              <a:rPr lang="en-GB" sz="2800" dirty="0">
                <a:solidFill>
                  <a:srgbClr val="C00000"/>
                </a:solidFill>
              </a:rPr>
              <a:t>essential</a:t>
            </a:r>
            <a:r>
              <a:rPr lang="en-GB" sz="2800" dirty="0"/>
              <a:t> features without including the back </a:t>
            </a:r>
            <a:r>
              <a:rPr lang="en-GB" sz="2800" dirty="0">
                <a:solidFill>
                  <a:srgbClr val="C00000"/>
                </a:solidFill>
              </a:rPr>
              <a:t>ground</a:t>
            </a:r>
            <a:r>
              <a:rPr lang="en-GB" sz="2800" dirty="0"/>
              <a:t> details or explanations.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C00000"/>
                </a:solidFill>
              </a:rPr>
              <a:t>Classes</a:t>
            </a:r>
            <a:r>
              <a:rPr lang="en-GB" sz="2800" dirty="0"/>
              <a:t> use the concept of abstraction </a:t>
            </a:r>
            <a:r>
              <a:rPr lang="en-GB" sz="2800" dirty="0">
                <a:solidFill>
                  <a:srgbClr val="C00000"/>
                </a:solidFill>
              </a:rPr>
              <a:t>and</a:t>
            </a:r>
            <a:r>
              <a:rPr lang="en-GB" sz="2800" dirty="0"/>
              <a:t> are defined as </a:t>
            </a:r>
            <a:r>
              <a:rPr lang="en-GB" sz="2800" dirty="0">
                <a:solidFill>
                  <a:srgbClr val="C00000"/>
                </a:solidFill>
              </a:rPr>
              <a:t>size</a:t>
            </a:r>
            <a:r>
              <a:rPr lang="en-GB" sz="2800" dirty="0"/>
              <a:t>, width </a:t>
            </a:r>
            <a:r>
              <a:rPr lang="en-GB" sz="2800" dirty="0">
                <a:solidFill>
                  <a:srgbClr val="C00000"/>
                </a:solidFill>
              </a:rPr>
              <a:t>and</a:t>
            </a:r>
            <a:r>
              <a:rPr lang="en-GB" sz="2800" dirty="0"/>
              <a:t> cost and functions to operate on the attributes.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Data </a:t>
            </a:r>
            <a:r>
              <a:rPr lang="en-GB" sz="4800" dirty="0">
                <a:solidFill>
                  <a:srgbClr val="C00000"/>
                </a:solidFill>
              </a:rPr>
              <a:t>Encapsulation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870213"/>
            <a:ext cx="6430282" cy="27017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2800" dirty="0"/>
              <a:t>The wrapping up of </a:t>
            </a:r>
            <a:r>
              <a:rPr lang="en-GB" sz="2800" dirty="0">
                <a:solidFill>
                  <a:srgbClr val="C00000"/>
                </a:solidFill>
              </a:rPr>
              <a:t>data</a:t>
            </a:r>
            <a:r>
              <a:rPr lang="en-GB" sz="2800" dirty="0"/>
              <a:t> and function into a single unit (called class) is </a:t>
            </a:r>
            <a:r>
              <a:rPr lang="en-GB" sz="2800" dirty="0">
                <a:solidFill>
                  <a:srgbClr val="C00000"/>
                </a:solidFill>
              </a:rPr>
              <a:t>known</a:t>
            </a:r>
            <a:r>
              <a:rPr lang="en-GB" sz="2800" dirty="0"/>
              <a:t> as encapsulation.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The </a:t>
            </a:r>
            <a:r>
              <a:rPr lang="en-GB" sz="2800" dirty="0">
                <a:solidFill>
                  <a:srgbClr val="C00000"/>
                </a:solidFill>
              </a:rPr>
              <a:t>data</a:t>
            </a:r>
            <a:r>
              <a:rPr lang="en-GB" sz="2800" dirty="0"/>
              <a:t> is not </a:t>
            </a:r>
            <a:r>
              <a:rPr lang="en-GB" sz="2800" dirty="0">
                <a:solidFill>
                  <a:srgbClr val="C00000"/>
                </a:solidFill>
              </a:rPr>
              <a:t>accessible</a:t>
            </a:r>
            <a:r>
              <a:rPr lang="en-GB" sz="2800" dirty="0"/>
              <a:t> to the outside world and only those functions which are wrapped in the class can </a:t>
            </a:r>
            <a:r>
              <a:rPr lang="en-GB" sz="2800" dirty="0">
                <a:solidFill>
                  <a:srgbClr val="C00000"/>
                </a:solidFill>
              </a:rPr>
              <a:t>access</a:t>
            </a:r>
            <a:r>
              <a:rPr lang="en-GB" sz="2800" dirty="0"/>
              <a:t> it.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These </a:t>
            </a:r>
            <a:r>
              <a:rPr lang="en-GB" sz="2800" dirty="0">
                <a:solidFill>
                  <a:srgbClr val="C00000"/>
                </a:solidFill>
              </a:rPr>
              <a:t>functions</a:t>
            </a:r>
            <a:r>
              <a:rPr lang="en-GB" sz="2800" dirty="0"/>
              <a:t> provide the interface between the objects data and the </a:t>
            </a:r>
            <a:r>
              <a:rPr lang="en-GB" sz="2800" dirty="0">
                <a:solidFill>
                  <a:srgbClr val="C00000"/>
                </a:solidFill>
              </a:rPr>
              <a:t>program</a:t>
            </a:r>
            <a:r>
              <a:rPr lang="en-GB" sz="2800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524420-7B08-A6C0-CD4B-4E921A114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257" y="2507457"/>
            <a:ext cx="5025843" cy="29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7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C00000"/>
                </a:solidFill>
              </a:rPr>
              <a:t>Inheritance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1515" y="1800806"/>
            <a:ext cx="5313146" cy="4471083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Inheritance </a:t>
            </a:r>
            <a:r>
              <a:rPr lang="en-GB" sz="3200" dirty="0">
                <a:solidFill>
                  <a:srgbClr val="C00000"/>
                </a:solidFill>
              </a:rPr>
              <a:t>is</a:t>
            </a:r>
            <a:r>
              <a:rPr lang="en-GB" sz="3200" dirty="0"/>
              <a:t> the process by which objects of one class acquire the properties of another class.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In the concept of inheritance provides </a:t>
            </a:r>
            <a:r>
              <a:rPr lang="en-GB" sz="3200" dirty="0">
                <a:solidFill>
                  <a:srgbClr val="C00000"/>
                </a:solidFill>
              </a:rPr>
              <a:t>the</a:t>
            </a:r>
            <a:r>
              <a:rPr lang="en-GB" sz="3200" dirty="0"/>
              <a:t> idea of </a:t>
            </a:r>
            <a:r>
              <a:rPr lang="en-GB" sz="3200" dirty="0">
                <a:solidFill>
                  <a:srgbClr val="0070C0"/>
                </a:solidFill>
              </a:rPr>
              <a:t>reusability</a:t>
            </a:r>
            <a:r>
              <a:rPr lang="en-GB" sz="3200" dirty="0"/>
              <a:t>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This mean that we can add additional features to an existing class with out modifying it.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C00000"/>
                </a:solidFill>
              </a:rPr>
              <a:t>This</a:t>
            </a:r>
            <a:r>
              <a:rPr lang="en-GB" sz="3200" dirty="0"/>
              <a:t> is possible by designing a new class will have the combined features of </a:t>
            </a:r>
            <a:r>
              <a:rPr lang="en-GB" sz="3200" dirty="0">
                <a:solidFill>
                  <a:srgbClr val="C00000"/>
                </a:solidFill>
              </a:rPr>
              <a:t>both</a:t>
            </a:r>
            <a:r>
              <a:rPr lang="en-GB" sz="3200" dirty="0"/>
              <a:t> the classes.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835A90-CF0D-9F8D-2154-11684D933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382" y="2057399"/>
            <a:ext cx="6100303" cy="38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C00000"/>
                </a:solidFill>
              </a:rPr>
              <a:t>Polymorphism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149" y="1833464"/>
            <a:ext cx="5897537" cy="444220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C00000"/>
                </a:solidFill>
              </a:rPr>
              <a:t>Polymorphism</a:t>
            </a:r>
            <a:r>
              <a:rPr lang="en-GB" sz="3200" dirty="0"/>
              <a:t> means the ability to take more than one form. An operation may </a:t>
            </a:r>
            <a:r>
              <a:rPr lang="en-GB" sz="3200" dirty="0">
                <a:solidFill>
                  <a:srgbClr val="0070C0"/>
                </a:solidFill>
              </a:rPr>
              <a:t>exhibit</a:t>
            </a:r>
            <a:r>
              <a:rPr lang="en-GB" sz="3200" dirty="0"/>
              <a:t> different </a:t>
            </a:r>
            <a:r>
              <a:rPr lang="en-GB" sz="3200" dirty="0">
                <a:solidFill>
                  <a:srgbClr val="0070C0"/>
                </a:solidFill>
              </a:rPr>
              <a:t>instance</a:t>
            </a:r>
            <a:r>
              <a:rPr lang="en-GB" sz="3200" dirty="0"/>
              <a:t>. The </a:t>
            </a:r>
            <a:r>
              <a:rPr lang="en-GB" sz="3200" dirty="0">
                <a:solidFill>
                  <a:srgbClr val="C00000"/>
                </a:solidFill>
              </a:rPr>
              <a:t>behaviour</a:t>
            </a:r>
            <a:r>
              <a:rPr lang="en-GB" sz="3200" dirty="0"/>
              <a:t> depends upon the type of data used in the operation.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A </a:t>
            </a:r>
            <a:r>
              <a:rPr lang="en-GB" sz="3200" dirty="0">
                <a:solidFill>
                  <a:srgbClr val="C00000"/>
                </a:solidFill>
              </a:rPr>
              <a:t>language</a:t>
            </a:r>
            <a:r>
              <a:rPr lang="en-GB" sz="3200" dirty="0"/>
              <a:t> feature that allows a function or operator to be given more than one definition. The types of the </a:t>
            </a:r>
            <a:r>
              <a:rPr lang="en-GB" sz="3200" dirty="0">
                <a:solidFill>
                  <a:srgbClr val="0070C0"/>
                </a:solidFill>
              </a:rPr>
              <a:t>arguments</a:t>
            </a:r>
            <a:r>
              <a:rPr lang="en-GB" sz="3200" dirty="0"/>
              <a:t> with which the function or operator is called determines which definition will be used.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Overloading may be </a:t>
            </a:r>
            <a:r>
              <a:rPr lang="en-GB" sz="3200" dirty="0">
                <a:solidFill>
                  <a:srgbClr val="C00000"/>
                </a:solidFill>
              </a:rPr>
              <a:t>operator</a:t>
            </a:r>
            <a:r>
              <a:rPr lang="en-GB" sz="3200" dirty="0"/>
              <a:t> overloading or function </a:t>
            </a:r>
            <a:r>
              <a:rPr lang="en-GB" sz="3200" dirty="0">
                <a:solidFill>
                  <a:srgbClr val="0070C0"/>
                </a:solidFill>
              </a:rPr>
              <a:t>overloading</a:t>
            </a:r>
            <a:r>
              <a:rPr lang="en-GB" sz="3200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92E34-F949-0498-2DA7-94004FD634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65"/>
          <a:stretch>
            <a:fillRect/>
          </a:stretch>
        </p:blipFill>
        <p:spPr>
          <a:xfrm>
            <a:off x="6961463" y="1833464"/>
            <a:ext cx="4675365" cy="430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arly binding and Late binding in C++ ...">
            <a:extLst>
              <a:ext uri="{FF2B5EF4-FFF2-40B4-BE49-F238E27FC236}">
                <a16:creationId xmlns:a16="http://schemas.microsoft.com/office/drawing/2014/main" id="{70806E17-2A73-EA30-1EE2-15F39879F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62" y="2155373"/>
            <a:ext cx="5788025" cy="341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Dynamic binding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833464"/>
            <a:ext cx="5788025" cy="44422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3200" dirty="0">
                <a:solidFill>
                  <a:srgbClr val="C00000"/>
                </a:solidFill>
              </a:rPr>
              <a:t>Binding</a:t>
            </a:r>
            <a:r>
              <a:rPr lang="en-GB" sz="3200" dirty="0"/>
              <a:t> refers to the linking of a procedure call to the code to the </a:t>
            </a:r>
            <a:r>
              <a:rPr lang="en-GB" sz="3200" dirty="0">
                <a:solidFill>
                  <a:srgbClr val="C00000"/>
                </a:solidFill>
              </a:rPr>
              <a:t>executed</a:t>
            </a:r>
            <a:r>
              <a:rPr lang="en-GB" sz="3200" dirty="0"/>
              <a:t> in response to the call.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Dynamic binding means the code associated with a given procedure call is not </a:t>
            </a:r>
            <a:r>
              <a:rPr lang="en-GB" sz="3200" dirty="0">
                <a:solidFill>
                  <a:srgbClr val="C00000"/>
                </a:solidFill>
              </a:rPr>
              <a:t>known</a:t>
            </a:r>
            <a:r>
              <a:rPr lang="en-GB" sz="3200" dirty="0"/>
              <a:t> </a:t>
            </a:r>
            <a:r>
              <a:rPr lang="en-GB" sz="3200" dirty="0" err="1"/>
              <a:t>untill</a:t>
            </a:r>
            <a:r>
              <a:rPr lang="en-GB" sz="3200" dirty="0"/>
              <a:t> the time of the call at run-time.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It is </a:t>
            </a:r>
            <a:r>
              <a:rPr lang="en-GB" sz="3200" dirty="0">
                <a:solidFill>
                  <a:srgbClr val="C00000"/>
                </a:solidFill>
              </a:rPr>
              <a:t>associated</a:t>
            </a:r>
            <a:r>
              <a:rPr lang="en-GB" sz="3200" dirty="0"/>
              <a:t> with a </a:t>
            </a:r>
            <a:r>
              <a:rPr lang="en-GB" sz="3200" dirty="0">
                <a:solidFill>
                  <a:srgbClr val="C00000"/>
                </a:solidFill>
              </a:rPr>
              <a:t>polymorphic</a:t>
            </a:r>
            <a:r>
              <a:rPr lang="en-GB" sz="3200" dirty="0"/>
              <a:t> reference depends upon the dynamic type of that reference.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Message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149" y="1833464"/>
            <a:ext cx="10616666" cy="444220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3200" dirty="0"/>
              <a:t>Message passing :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An object oriented program consists of a set of objects that communicate with each other.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  A message for an object is a request for execution of a procedure and therefore will invoke a function (procedure) in the receiving object that generates the desired result.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Message passing involves specifying the name of the object, the name of the function (message) and information to be sent.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293" y="535176"/>
            <a:ext cx="947819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400" b="1" spc="4" dirty="0">
                <a:latin typeface="Times New Roman"/>
                <a:cs typeface="Times New Roman"/>
              </a:rPr>
              <a:t>1</a:t>
            </a:r>
            <a:r>
              <a:rPr sz="2400" b="1" dirty="0">
                <a:latin typeface="Times New Roman"/>
                <a:cs typeface="Times New Roman"/>
              </a:rPr>
              <a:t>. 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</a:t>
            </a:r>
            <a:r>
              <a:rPr sz="2400" b="1" spc="-9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9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13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ale</a:t>
            </a:r>
            <a:r>
              <a:rPr sz="2400" b="1" spc="-4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r>
              <a:rPr sz="2400" b="1" spc="-9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26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</a:t>
            </a:r>
            <a:r>
              <a:rPr sz="2400" b="1" spc="-13" dirty="0">
                <a:latin typeface="Times New Roman"/>
                <a:cs typeface="Times New Roman"/>
              </a:rPr>
              <a:t>nc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-4" dirty="0">
                <a:latin typeface="Times New Roman"/>
                <a:cs typeface="Times New Roman"/>
              </a:rPr>
              <a:t>u</a:t>
            </a:r>
            <a:r>
              <a:rPr sz="2400" b="1" spc="-9" dirty="0">
                <a:latin typeface="Times New Roman"/>
                <a:cs typeface="Times New Roman"/>
              </a:rPr>
              <a:t>si</a:t>
            </a:r>
            <a:r>
              <a:rPr sz="2400" b="1" dirty="0">
                <a:latin typeface="Times New Roman"/>
                <a:cs typeface="Times New Roman"/>
              </a:rPr>
              <a:t>on</a:t>
            </a:r>
            <a:r>
              <a:rPr sz="2400" b="1" spc="-13" dirty="0">
                <a:latin typeface="Times New Roman"/>
                <a:cs typeface="Times New Roman"/>
              </a:rPr>
              <a:t> </a:t>
            </a:r>
            <a:r>
              <a:rPr sz="2400" b="1" spc="4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r>
              <a:rPr sz="2400" b="1" spc="-13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4" dirty="0">
                <a:latin typeface="Times New Roman"/>
                <a:cs typeface="Times New Roman"/>
              </a:rPr>
              <a:t> p</a:t>
            </a:r>
            <a:r>
              <a:rPr sz="2400" b="1" spc="-13" dirty="0">
                <a:latin typeface="Times New Roman"/>
                <a:cs typeface="Times New Roman"/>
              </a:rPr>
              <a:t>r</a:t>
            </a:r>
            <a:r>
              <a:rPr sz="2400" b="1" spc="-9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g</a:t>
            </a:r>
            <a:r>
              <a:rPr sz="2400" b="1" spc="-13" dirty="0">
                <a:latin typeface="Times New Roman"/>
                <a:cs typeface="Times New Roman"/>
              </a:rPr>
              <a:t>r</a:t>
            </a:r>
            <a:r>
              <a:rPr sz="2400" b="1" spc="-9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"/>
          </p:nvPr>
        </p:nvSpPr>
        <p:spPr>
          <a:xfrm>
            <a:off x="546100" y="6517283"/>
            <a:ext cx="665480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rgbClr val="7F7F7F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13"/>
            <a:fld id="{81D60167-4931-47E6-BA6A-407CBD079E47}" type="slidenum">
              <a:rPr lang="en-US" b="1" smtClean="0">
                <a:solidFill>
                  <a:srgbClr val="000000"/>
                </a:solidFill>
              </a:rPr>
              <a:pPr marL="25400"/>
              <a:t>4</a:t>
            </a:fld>
            <a:r>
              <a:rPr lang="en-US" b="1">
                <a:solidFill>
                  <a:srgbClr val="000000"/>
                </a:solidFill>
              </a:rPr>
              <a:t> |</a:t>
            </a:r>
            <a:r>
              <a:rPr lang="en-US" b="1" spc="-5">
                <a:solidFill>
                  <a:srgbClr val="000000"/>
                </a:solidFill>
              </a:rPr>
              <a:t> </a:t>
            </a:r>
            <a:r>
              <a:rPr lang="en-US"/>
              <a:t>P</a:t>
            </a:r>
            <a:r>
              <a:rPr lang="en-US" spc="20"/>
              <a:t> </a:t>
            </a:r>
            <a:r>
              <a:rPr lang="en-US"/>
              <a:t>a</a:t>
            </a:r>
            <a:r>
              <a:rPr lang="en-US" spc="25"/>
              <a:t> </a:t>
            </a:r>
            <a:r>
              <a:rPr lang="en-US"/>
              <a:t>g</a:t>
            </a:r>
            <a:r>
              <a:rPr lang="en-US" spc="20"/>
              <a:t> </a:t>
            </a:r>
            <a:r>
              <a:rPr lang="en-US"/>
              <a:t>e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819274" y="6677303"/>
            <a:ext cx="2623820" cy="487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342265" indent="-635" algn="ctr">
              <a:lnSpc>
                <a:spcPts val="1270"/>
              </a:lnSpc>
            </a:pPr>
            <a:r>
              <a:rPr lang="en-GB" b="1"/>
              <a:t>Prepared</a:t>
            </a:r>
            <a:r>
              <a:rPr lang="en-GB" b="1" spc="-15"/>
              <a:t> </a:t>
            </a:r>
            <a:r>
              <a:rPr lang="en-GB" b="1" spc="-5"/>
              <a:t>B</a:t>
            </a:r>
            <a:r>
              <a:rPr lang="en-GB" b="1"/>
              <a:t>y:</a:t>
            </a:r>
            <a:r>
              <a:rPr lang="en-GB" b="1" spc="-10"/>
              <a:t> </a:t>
            </a:r>
            <a:r>
              <a:rPr lang="en-GB" spc="-5"/>
              <a:t>Md</a:t>
            </a:r>
            <a:r>
              <a:rPr lang="en-GB"/>
              <a:t>. R</a:t>
            </a:r>
            <a:r>
              <a:rPr lang="en-GB" spc="-10"/>
              <a:t>i</a:t>
            </a:r>
            <a:r>
              <a:rPr lang="en-GB"/>
              <a:t>adul</a:t>
            </a:r>
            <a:r>
              <a:rPr lang="en-GB" spc="-5"/>
              <a:t> </a:t>
            </a:r>
            <a:r>
              <a:rPr lang="en-GB" spc="-10"/>
              <a:t>I</a:t>
            </a:r>
            <a:r>
              <a:rPr lang="en-GB" spc="-5"/>
              <a:t>s</a:t>
            </a:r>
            <a:r>
              <a:rPr lang="en-GB" spc="5"/>
              <a:t>l</a:t>
            </a:r>
            <a:r>
              <a:rPr lang="en-GB" spc="-10"/>
              <a:t>a</a:t>
            </a:r>
            <a:r>
              <a:rPr lang="en-GB"/>
              <a:t>m </a:t>
            </a:r>
            <a:r>
              <a:rPr lang="en-GB" spc="-10"/>
              <a:t>A</a:t>
            </a:r>
            <a:r>
              <a:rPr lang="en-GB" spc="-5"/>
              <a:t>s</a:t>
            </a:r>
            <a:r>
              <a:rPr lang="en-GB"/>
              <a:t>si</a:t>
            </a:r>
            <a:r>
              <a:rPr lang="en-GB" spc="-15"/>
              <a:t>s</a:t>
            </a:r>
            <a:r>
              <a:rPr lang="en-GB"/>
              <a:t>ta</a:t>
            </a:r>
            <a:r>
              <a:rPr lang="en-GB" spc="-10"/>
              <a:t>n</a:t>
            </a:r>
            <a:r>
              <a:rPr lang="en-GB"/>
              <a:t>t</a:t>
            </a:r>
            <a:r>
              <a:rPr lang="en-GB" spc="5"/>
              <a:t> </a:t>
            </a:r>
            <a:r>
              <a:rPr lang="en-GB" spc="-5"/>
              <a:t>P</a:t>
            </a:r>
            <a:r>
              <a:rPr lang="en-GB" spc="-10"/>
              <a:t>r</a:t>
            </a:r>
            <a:r>
              <a:rPr lang="en-GB"/>
              <a:t>of</a:t>
            </a:r>
            <a:r>
              <a:rPr lang="en-GB" spc="-10"/>
              <a:t>e</a:t>
            </a:r>
            <a:r>
              <a:rPr lang="en-GB" spc="-5"/>
              <a:t>s</a:t>
            </a:r>
            <a:r>
              <a:rPr lang="en-GB"/>
              <a:t>s</a:t>
            </a:r>
            <a:r>
              <a:rPr lang="en-GB" spc="-15"/>
              <a:t>o</a:t>
            </a:r>
            <a:r>
              <a:rPr lang="en-GB"/>
              <a:t>r, </a:t>
            </a:r>
            <a:r>
              <a:rPr lang="en-GB" spc="-10"/>
              <a:t>D</a:t>
            </a:r>
            <a:r>
              <a:rPr lang="en-GB"/>
              <a:t>e</a:t>
            </a:r>
            <a:r>
              <a:rPr lang="en-GB" spc="-10"/>
              <a:t>p</a:t>
            </a:r>
            <a:r>
              <a:rPr lang="en-GB"/>
              <a:t>t.</a:t>
            </a:r>
            <a:r>
              <a:rPr lang="en-GB" spc="-15"/>
              <a:t> </a:t>
            </a:r>
            <a:r>
              <a:rPr lang="en-GB" spc="-10"/>
              <a:t>O</a:t>
            </a:r>
            <a:r>
              <a:rPr lang="en-GB"/>
              <a:t>f </a:t>
            </a:r>
            <a:r>
              <a:rPr lang="en-GB" spc="-5"/>
              <a:t>CSE</a:t>
            </a:r>
          </a:p>
          <a:p>
            <a:pPr algn="ctr">
              <a:lnSpc>
                <a:spcPts val="1225"/>
              </a:lnSpc>
            </a:pPr>
            <a:r>
              <a:rPr lang="en-GB" spc="-10"/>
              <a:t>U</a:t>
            </a:r>
            <a:r>
              <a:rPr lang="en-GB"/>
              <a:t>nive</a:t>
            </a:r>
            <a:r>
              <a:rPr lang="en-GB" spc="-10"/>
              <a:t>r</a:t>
            </a:r>
            <a:r>
              <a:rPr lang="en-GB" spc="-5"/>
              <a:t>si</a:t>
            </a:r>
            <a:r>
              <a:rPr lang="en-GB"/>
              <a:t>ty </a:t>
            </a:r>
            <a:r>
              <a:rPr lang="en-GB" spc="-10"/>
              <a:t>O</a:t>
            </a:r>
            <a:r>
              <a:rPr lang="en-GB"/>
              <a:t>f </a:t>
            </a:r>
            <a:r>
              <a:rPr lang="en-GB" spc="-20"/>
              <a:t>G</a:t>
            </a:r>
            <a:r>
              <a:rPr lang="en-GB"/>
              <a:t>lob</a:t>
            </a:r>
            <a:r>
              <a:rPr lang="en-GB" spc="-10"/>
              <a:t>a</a:t>
            </a:r>
            <a:r>
              <a:rPr lang="en-GB"/>
              <a:t>l</a:t>
            </a:r>
            <a:r>
              <a:rPr lang="en-GB" spc="5"/>
              <a:t> </a:t>
            </a:r>
            <a:r>
              <a:rPr lang="en-GB" spc="-10"/>
              <a:t>Vi</a:t>
            </a:r>
            <a:r>
              <a:rPr lang="en-GB"/>
              <a:t>l</a:t>
            </a:r>
            <a:r>
              <a:rPr lang="en-GB" spc="-10"/>
              <a:t>la</a:t>
            </a:r>
            <a:r>
              <a:rPr lang="en-GB"/>
              <a:t>ge </a:t>
            </a:r>
            <a:r>
              <a:rPr lang="en-GB" spc="5"/>
              <a:t>(</a:t>
            </a:r>
            <a:r>
              <a:rPr lang="en-GB" spc="-10"/>
              <a:t>UGV</a:t>
            </a:r>
            <a:r>
              <a:rPr lang="en-GB"/>
              <a:t>), </a:t>
            </a:r>
            <a:r>
              <a:rPr lang="en-GB" spc="-5"/>
              <a:t>B</a:t>
            </a:r>
            <a:r>
              <a:rPr lang="en-GB" spc="-10"/>
              <a:t>a</a:t>
            </a:r>
            <a:r>
              <a:rPr lang="en-GB"/>
              <a:t>r</a:t>
            </a:r>
            <a:r>
              <a:rPr lang="en-GB" spc="-10"/>
              <a:t>i</a:t>
            </a:r>
            <a:r>
              <a:rPr lang="en-GB" spc="-5"/>
              <a:t>sh</a:t>
            </a:r>
            <a:r>
              <a:rPr lang="en-GB" spc="-10"/>
              <a:t>a</a:t>
            </a:r>
            <a:r>
              <a:rPr lang="en-GB"/>
              <a:t>l</a:t>
            </a:r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09880"/>
              </p:ext>
            </p:extLst>
          </p:nvPr>
        </p:nvGraphicFramePr>
        <p:xfrm>
          <a:off x="252003" y="3799186"/>
          <a:ext cx="11383193" cy="2257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3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4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450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b="1" spc="-5" dirty="0"/>
                        <a:t>Nu</a:t>
                      </a:r>
                      <a:r>
                        <a:rPr sz="1800" b="1" spc="5" dirty="0"/>
                        <a:t>m</a:t>
                      </a:r>
                      <a:r>
                        <a:rPr sz="1800" b="1" dirty="0"/>
                        <a:t>b</a:t>
                      </a:r>
                      <a:r>
                        <a:rPr sz="1800" b="1" spc="-5" dirty="0"/>
                        <a:t>e</a:t>
                      </a:r>
                      <a:r>
                        <a:rPr sz="1800" b="1" dirty="0"/>
                        <a:t>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/>
                        <a:t>S</a:t>
                      </a:r>
                      <a:r>
                        <a:rPr sz="1800" b="1" spc="-5" dirty="0"/>
                        <a:t>ec</a:t>
                      </a:r>
                      <a:r>
                        <a:rPr sz="1800" b="1" dirty="0"/>
                        <a:t>tion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dirty="0"/>
                        <a:t>Topics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1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/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 marR="163830">
                        <a:lnSpc>
                          <a:spcPts val="1380"/>
                        </a:lnSpc>
                      </a:pPr>
                      <a:r>
                        <a:rPr sz="1800" spc="-20" dirty="0"/>
                        <a:t>I</a:t>
                      </a:r>
                      <a:r>
                        <a:rPr sz="1800" dirty="0"/>
                        <a:t>ntrod</a:t>
                      </a:r>
                      <a:r>
                        <a:rPr sz="1800" spc="5" dirty="0"/>
                        <a:t>u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tion to</a:t>
                      </a:r>
                      <a:r>
                        <a:rPr sz="1800" spc="-5" dirty="0"/>
                        <a:t> Obje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t</a:t>
                      </a:r>
                      <a:r>
                        <a:rPr sz="1800" spc="-5" dirty="0"/>
                        <a:t>-</a:t>
                      </a:r>
                      <a:r>
                        <a:rPr sz="1800" spc="5" dirty="0"/>
                        <a:t>O</a:t>
                      </a:r>
                      <a:r>
                        <a:rPr sz="1800" dirty="0"/>
                        <a:t>ri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nted Prog</a:t>
                      </a:r>
                      <a:r>
                        <a:rPr sz="1800" spc="-10" dirty="0"/>
                        <a:t>r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mming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 marR="515620">
                        <a:lnSpc>
                          <a:spcPts val="1380"/>
                        </a:lnSpc>
                      </a:pPr>
                      <a:r>
                        <a:rPr sz="1800" dirty="0"/>
                        <a:t>-</a:t>
                      </a:r>
                      <a:r>
                        <a:rPr sz="1800" spc="-5" dirty="0"/>
                        <a:t> D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finit</a:t>
                      </a:r>
                      <a:r>
                        <a:rPr sz="1800" spc="5" dirty="0"/>
                        <a:t>i</a:t>
                      </a:r>
                      <a:r>
                        <a:rPr sz="1800" dirty="0"/>
                        <a:t>on 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nd history</a:t>
                      </a:r>
                      <a:r>
                        <a:rPr sz="1800" spc="-5" dirty="0"/>
                        <a:t> </a:t>
                      </a:r>
                      <a:r>
                        <a:rPr sz="1800" spc="5" dirty="0"/>
                        <a:t>o</a:t>
                      </a:r>
                      <a:r>
                        <a:rPr sz="1800" dirty="0"/>
                        <a:t>f </a:t>
                      </a:r>
                      <a:r>
                        <a:rPr sz="1800" spc="-10" dirty="0"/>
                        <a:t>O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P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-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B</a:t>
                      </a:r>
                      <a:r>
                        <a:rPr sz="1800" spc="-5" dirty="0"/>
                        <a:t>asi</a:t>
                      </a:r>
                      <a:r>
                        <a:rPr sz="1800" dirty="0"/>
                        <a:t>c 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o</a:t>
                      </a:r>
                      <a:r>
                        <a:rPr sz="1800" spc="10" dirty="0"/>
                        <a:t>n</a:t>
                      </a:r>
                      <a:r>
                        <a:rPr sz="1800" spc="-5" dirty="0"/>
                        <a:t>ce</a:t>
                      </a:r>
                      <a:r>
                        <a:rPr sz="1800" dirty="0"/>
                        <a:t>pts:</a:t>
                      </a:r>
                      <a:r>
                        <a:rPr sz="1800" spc="15" dirty="0"/>
                        <a:t> 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lass</a:t>
                      </a:r>
                      <a:r>
                        <a:rPr sz="1800" spc="-10" dirty="0"/>
                        <a:t>e</a:t>
                      </a:r>
                      <a:r>
                        <a:rPr sz="1800" spc="-5" dirty="0"/>
                        <a:t>s</a:t>
                      </a:r>
                      <a:r>
                        <a:rPr sz="1800" dirty="0"/>
                        <a:t>, obj</a:t>
                      </a:r>
                      <a:r>
                        <a:rPr sz="1800" spc="-5" dirty="0"/>
                        <a:t>ec</a:t>
                      </a:r>
                      <a:r>
                        <a:rPr sz="1800" dirty="0"/>
                        <a:t>ts,</a:t>
                      </a:r>
                      <a:r>
                        <a:rPr sz="1800" spc="-5" dirty="0"/>
                        <a:t> </a:t>
                      </a:r>
                      <a:r>
                        <a:rPr sz="1800" spc="5" dirty="0"/>
                        <a:t>i</a:t>
                      </a:r>
                      <a:r>
                        <a:rPr sz="1800" dirty="0"/>
                        <a:t>nh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rit</a:t>
                      </a:r>
                      <a:r>
                        <a:rPr sz="1800" spc="-5" dirty="0"/>
                        <a:t>a</a:t>
                      </a:r>
                      <a:r>
                        <a:rPr sz="1800" spc="10" dirty="0"/>
                        <a:t>n</a:t>
                      </a:r>
                      <a:r>
                        <a:rPr sz="1800" spc="-5" dirty="0"/>
                        <a:t>ce</a:t>
                      </a:r>
                      <a:r>
                        <a:rPr sz="1800" dirty="0"/>
                        <a:t>, polymorphism</a:t>
                      </a:r>
                      <a:r>
                        <a:rPr sz="1800" spc="15" dirty="0"/>
                        <a:t> </a:t>
                      </a:r>
                      <a:r>
                        <a:rPr sz="1800" dirty="0"/>
                        <a:t>- </a:t>
                      </a:r>
                      <a:r>
                        <a:rPr sz="1800" spc="-5" dirty="0"/>
                        <a:t>Adv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ntag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s</a:t>
                      </a:r>
                      <a:r>
                        <a:rPr sz="1800" spc="-5" dirty="0"/>
                        <a:t> </a:t>
                      </a:r>
                      <a:r>
                        <a:rPr sz="1800" spc="5" dirty="0"/>
                        <a:t>a</a:t>
                      </a:r>
                      <a:r>
                        <a:rPr sz="1800" dirty="0"/>
                        <a:t>nd 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ppli</a:t>
                      </a:r>
                      <a:r>
                        <a:rPr sz="1800" spc="-5" dirty="0"/>
                        <a:t>ca</a:t>
                      </a:r>
                      <a:r>
                        <a:rPr sz="1800" dirty="0"/>
                        <a:t>t</a:t>
                      </a:r>
                      <a:r>
                        <a:rPr sz="1800" spc="15" dirty="0"/>
                        <a:t>i</a:t>
                      </a:r>
                      <a:r>
                        <a:rPr sz="1800" dirty="0"/>
                        <a:t>ons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of </a:t>
                      </a:r>
                      <a:r>
                        <a:rPr sz="1800" spc="-5" dirty="0"/>
                        <a:t>OOP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521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/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/>
                        <a:t>Class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s</a:t>
                      </a:r>
                      <a:r>
                        <a:rPr sz="1800" spc="-5" dirty="0"/>
                        <a:t> a</a:t>
                      </a:r>
                      <a:r>
                        <a:rPr sz="1800" dirty="0"/>
                        <a:t>nd </a:t>
                      </a:r>
                      <a:r>
                        <a:rPr sz="1800" spc="-5" dirty="0"/>
                        <a:t>Objec</a:t>
                      </a:r>
                      <a:r>
                        <a:rPr sz="1800" dirty="0"/>
                        <a:t>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 marR="365125">
                        <a:lnSpc>
                          <a:spcPts val="1380"/>
                        </a:lnSpc>
                      </a:pPr>
                      <a:r>
                        <a:rPr sz="1800" dirty="0"/>
                        <a:t>-</a:t>
                      </a:r>
                      <a:r>
                        <a:rPr sz="1800" spc="-5" dirty="0"/>
                        <a:t> D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finit</a:t>
                      </a:r>
                      <a:r>
                        <a:rPr sz="1800" spc="5" dirty="0"/>
                        <a:t>i</a:t>
                      </a:r>
                      <a:r>
                        <a:rPr sz="1800" dirty="0"/>
                        <a:t>on 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nd </a:t>
                      </a:r>
                      <a:r>
                        <a:rPr sz="1800" spc="-5" dirty="0"/>
                        <a:t>c</a:t>
                      </a:r>
                      <a:r>
                        <a:rPr sz="1800" spc="5" dirty="0"/>
                        <a:t>r</a:t>
                      </a:r>
                      <a:r>
                        <a:rPr sz="1800" spc="-5" dirty="0"/>
                        <a:t>ea</a:t>
                      </a:r>
                      <a:r>
                        <a:rPr sz="1800" dirty="0"/>
                        <a:t>tion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of 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lass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s</a:t>
                      </a:r>
                      <a:r>
                        <a:rPr sz="1800" spc="-5" dirty="0"/>
                        <a:t> a</a:t>
                      </a:r>
                      <a:r>
                        <a:rPr sz="1800" dirty="0"/>
                        <a:t>nd ob</a:t>
                      </a:r>
                      <a:r>
                        <a:rPr sz="1800" spc="10" dirty="0"/>
                        <a:t>j</a:t>
                      </a:r>
                      <a:r>
                        <a:rPr sz="1800" spc="-5" dirty="0"/>
                        <a:t>ec</a:t>
                      </a:r>
                      <a:r>
                        <a:rPr sz="1800" dirty="0"/>
                        <a:t>ts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-</a:t>
                      </a:r>
                      <a:r>
                        <a:rPr sz="1800" spc="-5" dirty="0"/>
                        <a:t> </a:t>
                      </a:r>
                      <a:r>
                        <a:rPr sz="1800" spc="10" dirty="0"/>
                        <a:t>C</a:t>
                      </a:r>
                      <a:r>
                        <a:rPr sz="1800" dirty="0"/>
                        <a:t>onstru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tors</a:t>
                      </a:r>
                      <a:r>
                        <a:rPr sz="1800" spc="-5" dirty="0"/>
                        <a:t> a</a:t>
                      </a:r>
                      <a:r>
                        <a:rPr sz="1800" dirty="0"/>
                        <a:t>nd d</a:t>
                      </a:r>
                      <a:r>
                        <a:rPr sz="1800" spc="-5" dirty="0"/>
                        <a:t>estr</a:t>
                      </a:r>
                      <a:r>
                        <a:rPr sz="1800" spc="10" dirty="0"/>
                        <a:t>u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tors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-</a:t>
                      </a:r>
                      <a:r>
                        <a:rPr sz="1800" spc="-5" dirty="0"/>
                        <a:t> A</a:t>
                      </a:r>
                      <a:r>
                        <a:rPr sz="1800" dirty="0"/>
                        <a:t>c</a:t>
                      </a:r>
                      <a:r>
                        <a:rPr sz="1800" spc="-5" dirty="0"/>
                        <a:t>ces</a:t>
                      </a:r>
                      <a:r>
                        <a:rPr sz="1800" dirty="0"/>
                        <a:t>s </a:t>
                      </a:r>
                      <a:r>
                        <a:rPr sz="1800" spc="-5" dirty="0"/>
                        <a:t>spe</a:t>
                      </a:r>
                      <a:r>
                        <a:rPr sz="1800" spc="-10" dirty="0"/>
                        <a:t>c</a:t>
                      </a:r>
                      <a:r>
                        <a:rPr sz="1800" spc="10" dirty="0"/>
                        <a:t>i</a:t>
                      </a:r>
                      <a:r>
                        <a:rPr sz="1800" dirty="0"/>
                        <a:t>fi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rs: publi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, priv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te,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p</a:t>
                      </a:r>
                      <a:r>
                        <a:rPr sz="1800" spc="-10" dirty="0"/>
                        <a:t>r</a:t>
                      </a:r>
                      <a:r>
                        <a:rPr sz="1800" dirty="0"/>
                        <a:t>ot</a:t>
                      </a:r>
                      <a:r>
                        <a:rPr sz="1800" spc="5" dirty="0"/>
                        <a:t>e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ted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450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/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spc="-20" dirty="0"/>
                        <a:t>I</a:t>
                      </a:r>
                      <a:r>
                        <a:rPr sz="1800" dirty="0"/>
                        <a:t>n</a:t>
                      </a:r>
                      <a:r>
                        <a:rPr sz="1800" spc="10" dirty="0"/>
                        <a:t>h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rit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n</a:t>
                      </a:r>
                      <a:r>
                        <a:rPr sz="1800" spc="5" dirty="0"/>
                        <a:t>c</a:t>
                      </a:r>
                      <a:r>
                        <a:rPr sz="1800" dirty="0"/>
                        <a:t>e</a:t>
                      </a:r>
                      <a:r>
                        <a:rPr sz="1800" spc="-5" dirty="0"/>
                        <a:t> a</a:t>
                      </a:r>
                      <a:r>
                        <a:rPr sz="1800" dirty="0"/>
                        <a:t>nd Polymo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phism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 marR="627380">
                        <a:lnSpc>
                          <a:spcPts val="1380"/>
                        </a:lnSpc>
                      </a:pPr>
                      <a:r>
                        <a:rPr sz="1800" dirty="0"/>
                        <a:t>-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Con</a:t>
                      </a:r>
                      <a:r>
                        <a:rPr sz="1800" spc="-5" dirty="0"/>
                        <a:t>ce</a:t>
                      </a:r>
                      <a:r>
                        <a:rPr sz="1800" dirty="0"/>
                        <a:t>pt of inhe</a:t>
                      </a:r>
                      <a:r>
                        <a:rPr sz="1800" spc="-10" dirty="0"/>
                        <a:t>r</a:t>
                      </a:r>
                      <a:r>
                        <a:rPr sz="1800" dirty="0"/>
                        <a:t>it</a:t>
                      </a:r>
                      <a:r>
                        <a:rPr sz="1800" spc="-5" dirty="0"/>
                        <a:t>a</a:t>
                      </a:r>
                      <a:r>
                        <a:rPr sz="1800" spc="10" dirty="0"/>
                        <a:t>n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e</a:t>
                      </a:r>
                      <a:r>
                        <a:rPr sz="1800" spc="5" dirty="0"/>
                        <a:t> 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nd types:</a:t>
                      </a:r>
                      <a:r>
                        <a:rPr sz="1800" spc="-5" dirty="0"/>
                        <a:t> s</a:t>
                      </a:r>
                      <a:r>
                        <a:rPr sz="1800" dirty="0"/>
                        <a:t>ingle, multip</a:t>
                      </a:r>
                      <a:r>
                        <a:rPr sz="1800" spc="-10" dirty="0"/>
                        <a:t>l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, multilev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l,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hi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r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h</a:t>
                      </a:r>
                      <a:r>
                        <a:rPr sz="1800" spc="10" dirty="0"/>
                        <a:t>i</a:t>
                      </a:r>
                      <a:r>
                        <a:rPr sz="1800" spc="-5" dirty="0"/>
                        <a:t>ca</a:t>
                      </a:r>
                      <a:r>
                        <a:rPr sz="1800" spc="10" dirty="0"/>
                        <a:t>l</a:t>
                      </a:r>
                      <a:r>
                        <a:rPr sz="1800" dirty="0"/>
                        <a:t>, hyb</a:t>
                      </a:r>
                      <a:r>
                        <a:rPr sz="1800" spc="-5" dirty="0"/>
                        <a:t>r</a:t>
                      </a:r>
                      <a:r>
                        <a:rPr sz="1800" dirty="0"/>
                        <a:t>id</a:t>
                      </a:r>
                      <a:r>
                        <a:rPr sz="1800" spc="20" dirty="0"/>
                        <a:t> </a:t>
                      </a:r>
                      <a:r>
                        <a:rPr sz="1800" dirty="0"/>
                        <a:t>-</a:t>
                      </a:r>
                      <a:r>
                        <a:rPr sz="1800" spc="-5" dirty="0"/>
                        <a:t> Me</a:t>
                      </a:r>
                      <a:r>
                        <a:rPr sz="1800" dirty="0"/>
                        <a:t>thod ov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</a:t>
                      </a:r>
                      <a:r>
                        <a:rPr sz="1800" spc="-10" dirty="0"/>
                        <a:t>r</a:t>
                      </a:r>
                      <a:r>
                        <a:rPr sz="1800" dirty="0"/>
                        <a:t>iding 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nd method</a:t>
                      </a:r>
                      <a:r>
                        <a:rPr sz="1800" spc="-5" dirty="0"/>
                        <a:t> </a:t>
                      </a:r>
                      <a:r>
                        <a:rPr sz="1800" spc="10" dirty="0"/>
                        <a:t>o</a:t>
                      </a:r>
                      <a:r>
                        <a:rPr sz="1800" dirty="0"/>
                        <a:t>v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rlo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ding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-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Runtime polymorphism 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nd dyn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mic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binding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450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/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/>
                        <a:t>En</a:t>
                      </a:r>
                      <a:r>
                        <a:rPr sz="1800" spc="-10" dirty="0"/>
                        <a:t>c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psul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tion 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nd </a:t>
                      </a:r>
                      <a:r>
                        <a:rPr sz="1800" spc="-5" dirty="0"/>
                        <a:t>Abst</a:t>
                      </a:r>
                      <a:r>
                        <a:rPr sz="1800" spc="5" dirty="0"/>
                        <a:t>r</a:t>
                      </a:r>
                      <a:r>
                        <a:rPr sz="1800" spc="-5" dirty="0"/>
                        <a:t>ac</a:t>
                      </a:r>
                      <a:r>
                        <a:rPr sz="1800" dirty="0"/>
                        <a:t>tion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/>
                        <a:t>-</a:t>
                      </a:r>
                      <a:r>
                        <a:rPr sz="1800" spc="-5" dirty="0"/>
                        <a:t> D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finit</a:t>
                      </a:r>
                      <a:r>
                        <a:rPr sz="1800" spc="5" dirty="0"/>
                        <a:t>i</a:t>
                      </a:r>
                      <a:r>
                        <a:rPr sz="1800" dirty="0"/>
                        <a:t>on 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nd import</a:t>
                      </a:r>
                      <a:r>
                        <a:rPr sz="1800" spc="5" dirty="0"/>
                        <a:t>a</a:t>
                      </a:r>
                      <a:r>
                        <a:rPr sz="1800" dirty="0"/>
                        <a:t>n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e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of </a:t>
                      </a:r>
                      <a:r>
                        <a:rPr sz="1800" spc="-10" dirty="0"/>
                        <a:t>e</a:t>
                      </a:r>
                      <a:r>
                        <a:rPr sz="1800" spc="10" dirty="0"/>
                        <a:t>n</a:t>
                      </a:r>
                      <a:r>
                        <a:rPr sz="1800" spc="-5" dirty="0"/>
                        <a:t>ca</a:t>
                      </a:r>
                      <a:r>
                        <a:rPr sz="1800" dirty="0"/>
                        <a:t>psul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tion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-</a:t>
                      </a:r>
                      <a:r>
                        <a:rPr sz="1800" spc="-5" dirty="0"/>
                        <a:t> </a:t>
                      </a:r>
                      <a:r>
                        <a:rPr sz="1800" spc="5" dirty="0"/>
                        <a:t>A</a:t>
                      </a:r>
                      <a:r>
                        <a:rPr sz="1800" dirty="0"/>
                        <a:t>bstr</a:t>
                      </a:r>
                      <a:r>
                        <a:rPr sz="1800" spc="-5" dirty="0"/>
                        <a:t>ac</a:t>
                      </a:r>
                      <a:r>
                        <a:rPr sz="1800" dirty="0"/>
                        <a:t>t cl</a:t>
                      </a:r>
                      <a:r>
                        <a:rPr sz="1800" spc="-5" dirty="0"/>
                        <a:t>asse</a:t>
                      </a:r>
                      <a:r>
                        <a:rPr sz="1800" dirty="0"/>
                        <a:t>s</a:t>
                      </a:r>
                      <a:r>
                        <a:rPr sz="1800" spc="10" dirty="0"/>
                        <a:t> 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nd int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rf</a:t>
                      </a:r>
                      <a:r>
                        <a:rPr sz="1800" spc="-5" dirty="0"/>
                        <a:t>ace</a:t>
                      </a:r>
                      <a:r>
                        <a:rPr sz="1800" dirty="0"/>
                        <a:t>s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-</a:t>
                      </a:r>
                      <a:r>
                        <a:rPr sz="1800" spc="5" dirty="0"/>
                        <a:t> </a:t>
                      </a:r>
                      <a:r>
                        <a:rPr sz="1800" spc="-5" dirty="0"/>
                        <a:t>D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ta hiding and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769339"/>
              </p:ext>
            </p:extLst>
          </p:nvPr>
        </p:nvGraphicFramePr>
        <p:xfrm>
          <a:off x="546100" y="1047921"/>
          <a:ext cx="10878893" cy="275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7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7315">
                <a:tc>
                  <a:txBody>
                    <a:bodyPr/>
                    <a:lstStyle/>
                    <a:p>
                      <a:pPr marL="67310" marR="66040">
                        <a:lnSpc>
                          <a:spcPct val="1103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tion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le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or the inclusion of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ours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/module in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 prog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9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Obj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-O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ient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gr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mming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OOP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ourse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rv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foun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tion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xplor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tion into the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ipl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nd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esign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ng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nd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implem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nting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softw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re 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using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obj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ori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nted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digm.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rs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student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oppo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tunity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gr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essentia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pts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thodologies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ru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tive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sof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re d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lopm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maint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ourse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gins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lucid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ting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ore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prin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ipl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OO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P,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including fund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ment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 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pts 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suc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h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lass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,   objects,   inhe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polymorphism, 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psul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tion,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nd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bstr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tion.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48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quis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(if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ny)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ta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tru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ture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32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Status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 the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our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 CSE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046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Cr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dit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lue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(ho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rs)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 (3 h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urs)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332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Tot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rks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Benefits  of  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855235"/>
            <a:ext cx="5777139" cy="444220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Through </a:t>
            </a:r>
            <a:r>
              <a:rPr lang="en-GB" sz="3200" dirty="0">
                <a:solidFill>
                  <a:srgbClr val="0070C0"/>
                </a:solidFill>
              </a:rPr>
              <a:t>inheritance</a:t>
            </a:r>
            <a:r>
              <a:rPr lang="en-GB" sz="3200" dirty="0"/>
              <a:t> we can eliminate redundant code and extend the use of existing classes.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We can build programs </a:t>
            </a:r>
            <a:r>
              <a:rPr lang="en-GB" sz="3200" dirty="0">
                <a:solidFill>
                  <a:srgbClr val="0070C0"/>
                </a:solidFill>
              </a:rPr>
              <a:t>from</a:t>
            </a:r>
            <a:r>
              <a:rPr lang="en-GB" sz="3200" dirty="0"/>
              <a:t> the standard working modules that </a:t>
            </a:r>
            <a:r>
              <a:rPr lang="en-GB" sz="3200" dirty="0">
                <a:solidFill>
                  <a:srgbClr val="0070C0"/>
                </a:solidFill>
              </a:rPr>
              <a:t>communicate</a:t>
            </a:r>
            <a:r>
              <a:rPr lang="en-GB" sz="3200" dirty="0"/>
              <a:t> with one another, rather than having to start writing the code from scratch.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This </a:t>
            </a:r>
            <a:r>
              <a:rPr lang="en-GB" sz="3200" dirty="0">
                <a:solidFill>
                  <a:srgbClr val="0070C0"/>
                </a:solidFill>
              </a:rPr>
              <a:t>leads</a:t>
            </a:r>
            <a:r>
              <a:rPr lang="en-GB" sz="3200" dirty="0"/>
              <a:t> to saving of </a:t>
            </a:r>
            <a:r>
              <a:rPr lang="en-GB" sz="3200" dirty="0">
                <a:solidFill>
                  <a:srgbClr val="0070C0"/>
                </a:solidFill>
              </a:rPr>
              <a:t>development</a:t>
            </a:r>
            <a:r>
              <a:rPr lang="en-GB" sz="3200" dirty="0"/>
              <a:t> time and higher productivity.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This principle of data hiding helps the programmer </a:t>
            </a:r>
            <a:r>
              <a:rPr lang="en-GB" sz="3200" dirty="0">
                <a:solidFill>
                  <a:srgbClr val="0070C0"/>
                </a:solidFill>
              </a:rPr>
              <a:t>to</a:t>
            </a:r>
            <a:r>
              <a:rPr lang="en-GB" sz="3200" dirty="0"/>
              <a:t> build secure programs that can’t be invaded by code in </a:t>
            </a:r>
            <a:r>
              <a:rPr lang="en-GB" sz="3200" dirty="0">
                <a:solidFill>
                  <a:srgbClr val="0070C0"/>
                </a:solidFill>
              </a:rPr>
              <a:t>other</a:t>
            </a:r>
            <a:r>
              <a:rPr lang="en-GB" sz="3200" dirty="0"/>
              <a:t> parts </a:t>
            </a:r>
            <a:r>
              <a:rPr lang="en-GB" sz="3200" dirty="0">
                <a:solidFill>
                  <a:srgbClr val="0070C0"/>
                </a:solidFill>
              </a:rPr>
              <a:t>of</a:t>
            </a:r>
            <a:r>
              <a:rPr lang="en-GB" sz="3200" dirty="0"/>
              <a:t> the program.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22C0CC-DB3F-ECED-0648-0F3017C9F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002" y="2068287"/>
            <a:ext cx="5421116" cy="364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Benefits  of  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22" y="1844350"/>
            <a:ext cx="7272792" cy="444220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It is possible to have </a:t>
            </a:r>
            <a:r>
              <a:rPr lang="en-GB" sz="3200" dirty="0">
                <a:solidFill>
                  <a:srgbClr val="0070C0"/>
                </a:solidFill>
              </a:rPr>
              <a:t>multiple</a:t>
            </a:r>
            <a:r>
              <a:rPr lang="en-GB" sz="3200" dirty="0"/>
              <a:t> instances of an object to co-exist with out any interference.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It is easy to partition the </a:t>
            </a:r>
            <a:r>
              <a:rPr lang="en-GB" sz="3200" dirty="0">
                <a:solidFill>
                  <a:srgbClr val="0070C0"/>
                </a:solidFill>
              </a:rPr>
              <a:t>work</a:t>
            </a:r>
            <a:r>
              <a:rPr lang="en-GB" sz="3200" dirty="0"/>
              <a:t> in a project based on objects.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70C0"/>
                </a:solidFill>
              </a:rPr>
              <a:t>Object-oriented</a:t>
            </a:r>
            <a:r>
              <a:rPr lang="en-GB" sz="3200" dirty="0"/>
              <a:t> systems can be easily upgraded from small to large systems.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Message passing techniques for communication between objects makes the </a:t>
            </a:r>
            <a:r>
              <a:rPr lang="en-GB" sz="3200" dirty="0">
                <a:solidFill>
                  <a:srgbClr val="0070C0"/>
                </a:solidFill>
              </a:rPr>
              <a:t>interface</a:t>
            </a:r>
            <a:r>
              <a:rPr lang="en-GB" sz="3200" dirty="0"/>
              <a:t> description with external systems much simpler.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Software </a:t>
            </a:r>
            <a:r>
              <a:rPr lang="en-GB" sz="3200" dirty="0">
                <a:solidFill>
                  <a:srgbClr val="0070C0"/>
                </a:solidFill>
              </a:rPr>
              <a:t>complexity</a:t>
            </a:r>
            <a:r>
              <a:rPr lang="en-GB" sz="3200" dirty="0"/>
              <a:t> can be easily managed.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BEBB41-9E88-4829-BF95-7127F36CC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053" y="2426242"/>
            <a:ext cx="40100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Application of 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149" y="1833464"/>
            <a:ext cx="7421537" cy="444220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The </a:t>
            </a:r>
            <a:r>
              <a:rPr lang="en-GB" sz="3200" dirty="0">
                <a:solidFill>
                  <a:srgbClr val="0070C0"/>
                </a:solidFill>
              </a:rPr>
              <a:t>most</a:t>
            </a:r>
            <a:r>
              <a:rPr lang="en-GB" sz="3200" dirty="0"/>
              <a:t> popular application of oops up to now, has been in the area of user </a:t>
            </a:r>
            <a:r>
              <a:rPr lang="en-GB" sz="3200" dirty="0">
                <a:solidFill>
                  <a:srgbClr val="0070C0"/>
                </a:solidFill>
              </a:rPr>
              <a:t>interface</a:t>
            </a:r>
            <a:r>
              <a:rPr lang="en-GB" sz="3200" dirty="0"/>
              <a:t> design </a:t>
            </a:r>
            <a:r>
              <a:rPr lang="en-GB" sz="3200" dirty="0">
                <a:solidFill>
                  <a:srgbClr val="0070C0"/>
                </a:solidFill>
              </a:rPr>
              <a:t>such</a:t>
            </a:r>
            <a:r>
              <a:rPr lang="en-GB" sz="3200" dirty="0"/>
              <a:t> as windows. There are hundreds of windowing systems developed using OOP techniques.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Real business systems are often much more complex and contain many more objects with complicated attributes and methods. </a:t>
            </a:r>
            <a:r>
              <a:rPr lang="en-GB" sz="3200" dirty="0">
                <a:solidFill>
                  <a:srgbClr val="0070C0"/>
                </a:solidFill>
              </a:rPr>
              <a:t>OOP</a:t>
            </a:r>
            <a:r>
              <a:rPr lang="en-GB" sz="3200" dirty="0"/>
              <a:t> is useful in this type of applications </a:t>
            </a:r>
            <a:r>
              <a:rPr lang="en-GB" sz="3200" dirty="0">
                <a:solidFill>
                  <a:srgbClr val="0070C0"/>
                </a:solidFill>
              </a:rPr>
              <a:t>because</a:t>
            </a:r>
            <a:r>
              <a:rPr lang="en-GB" sz="3200" dirty="0"/>
              <a:t> it can simplify a complex problem.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 descr="OOPs (Object Oriented Programing ...">
            <a:extLst>
              <a:ext uri="{FF2B5EF4-FFF2-40B4-BE49-F238E27FC236}">
                <a16:creationId xmlns:a16="http://schemas.microsoft.com/office/drawing/2014/main" id="{19605EB5-CD2C-C7C9-4845-8E3F0BE3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924" y="2489812"/>
            <a:ext cx="3134415" cy="28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Application of 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149" y="1833464"/>
            <a:ext cx="10616666" cy="444220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3200" dirty="0"/>
              <a:t>The promising areas for application of OOP includes.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Real – time systems.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Simulation and </a:t>
            </a:r>
            <a:r>
              <a:rPr lang="en-GB" sz="3200" dirty="0" err="1"/>
              <a:t>modeling</a:t>
            </a:r>
            <a:r>
              <a:rPr lang="en-GB" sz="3200" dirty="0"/>
              <a:t>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Object oriented databases.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 err="1"/>
              <a:t>Hypertext,hypermedia</a:t>
            </a:r>
            <a:r>
              <a:rPr lang="en-GB" sz="3200" dirty="0"/>
              <a:t> and </a:t>
            </a:r>
            <a:r>
              <a:rPr lang="en-GB" sz="3200" dirty="0" err="1"/>
              <a:t>expertext</a:t>
            </a:r>
            <a:r>
              <a:rPr lang="en-GB" sz="3200" dirty="0"/>
              <a:t>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Al and expert systems.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Neural networks and parallel programming.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 err="1"/>
              <a:t>Dicision</a:t>
            </a:r>
            <a:r>
              <a:rPr lang="en-GB" sz="3200" dirty="0"/>
              <a:t> support and office automation systems.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 err="1"/>
              <a:t>Cim</a:t>
            </a:r>
            <a:r>
              <a:rPr lang="en-GB" sz="3200" dirty="0"/>
              <a:t> / cam / cad system.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Top Applications of OOPs (Object Oriented Programing) - InterviewBit">
            <a:extLst>
              <a:ext uri="{FF2B5EF4-FFF2-40B4-BE49-F238E27FC236}">
                <a16:creationId xmlns:a16="http://schemas.microsoft.com/office/drawing/2014/main" id="{B15043DB-CA20-1E64-8220-5317D45E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11" y="2473503"/>
            <a:ext cx="4145904" cy="316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++ - Free ui icons">
            <a:extLst>
              <a:ext uri="{FF2B5EF4-FFF2-40B4-BE49-F238E27FC236}">
                <a16:creationId xmlns:a16="http://schemas.microsoft.com/office/drawing/2014/main" id="{9CC3ABF8-94AB-03DA-C2AD-9DEC50A26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263" y="4527933"/>
            <a:ext cx="1691262" cy="16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8110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cs typeface="Times New Roman" panose="02020603050405020304" pitchFamily="18" charset="0"/>
              </a:rPr>
              <a:t>Basics of C++</a:t>
            </a:r>
            <a:br>
              <a:rPr lang="en-GB" sz="8000" dirty="0">
                <a:cs typeface="Times New Roman" panose="02020603050405020304" pitchFamily="18" charset="0"/>
              </a:rPr>
            </a:br>
            <a:r>
              <a:rPr lang="en-GB" sz="5400" dirty="0">
                <a:solidFill>
                  <a:srgbClr val="C00000"/>
                </a:solidFill>
                <a:cs typeface="Times New Roman" panose="02020603050405020304" pitchFamily="18" charset="0"/>
              </a:rPr>
              <a:t>week-2 </a:t>
            </a:r>
            <a:endParaRPr lang="en-GB" sz="8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2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Basics of C++ 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964" y="1939342"/>
            <a:ext cx="10114708" cy="44049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C ++ is an </a:t>
            </a:r>
            <a:r>
              <a:rPr lang="en-GB" sz="2400" dirty="0">
                <a:solidFill>
                  <a:srgbClr val="0070C0"/>
                </a:solidFill>
              </a:rPr>
              <a:t>object oriented programming </a:t>
            </a:r>
            <a:r>
              <a:rPr lang="en-GB" sz="2400" dirty="0"/>
              <a:t>language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C ++ was developed by </a:t>
            </a:r>
            <a:r>
              <a:rPr lang="en-GB" sz="2400" dirty="0" err="1"/>
              <a:t>Jarney</a:t>
            </a:r>
            <a:r>
              <a:rPr lang="en-GB" sz="2400" dirty="0"/>
              <a:t> </a:t>
            </a:r>
            <a:r>
              <a:rPr lang="en-GB" sz="2400" dirty="0" err="1"/>
              <a:t>Stroustrup</a:t>
            </a:r>
            <a:r>
              <a:rPr lang="en-GB" sz="2400" dirty="0"/>
              <a:t> at </a:t>
            </a:r>
            <a:r>
              <a:rPr lang="en-GB" sz="2400" dirty="0" err="1"/>
              <a:t>AT</a:t>
            </a:r>
            <a:r>
              <a:rPr lang="en-GB" sz="2400" dirty="0"/>
              <a:t> &amp; T Bell lab, USA in early eighties.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C ++ was developed from </a:t>
            </a:r>
            <a:r>
              <a:rPr lang="en-GB" sz="2400" dirty="0">
                <a:solidFill>
                  <a:srgbClr val="0070C0"/>
                </a:solidFill>
              </a:rPr>
              <a:t>c and </a:t>
            </a:r>
            <a:r>
              <a:rPr lang="en-GB" sz="2400" dirty="0" err="1">
                <a:solidFill>
                  <a:srgbClr val="0070C0"/>
                </a:solidFill>
              </a:rPr>
              <a:t>simula</a:t>
            </a:r>
            <a:r>
              <a:rPr lang="en-GB" sz="2400" dirty="0">
                <a:solidFill>
                  <a:srgbClr val="0070C0"/>
                </a:solidFill>
              </a:rPr>
              <a:t> 67 </a:t>
            </a:r>
            <a:r>
              <a:rPr lang="en-GB" sz="2400" dirty="0"/>
              <a:t>language.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C ++ was early called ‘</a:t>
            </a:r>
            <a:r>
              <a:rPr lang="en-GB" sz="2400" dirty="0">
                <a:solidFill>
                  <a:srgbClr val="0070C0"/>
                </a:solidFill>
              </a:rPr>
              <a:t>C with classes</a:t>
            </a:r>
            <a:r>
              <a:rPr lang="en-GB" sz="2400" dirty="0"/>
              <a:t>’.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C++ - Free ui icons">
            <a:extLst>
              <a:ext uri="{FF2B5EF4-FFF2-40B4-BE49-F238E27FC236}">
                <a16:creationId xmlns:a16="http://schemas.microsoft.com/office/drawing/2014/main" id="{A042F894-3D88-1E60-DA53-99DB2FCDC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115" y="3170105"/>
            <a:ext cx="2509263" cy="250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C++ Comments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54846"/>
            <a:ext cx="9970329" cy="440494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C++ introduces a </a:t>
            </a:r>
            <a:r>
              <a:rPr lang="en-GB" sz="3200" dirty="0">
                <a:solidFill>
                  <a:srgbClr val="0070C0"/>
                </a:solidFill>
              </a:rPr>
              <a:t>new comment symbol </a:t>
            </a:r>
            <a:r>
              <a:rPr lang="en-GB" sz="3200" dirty="0"/>
              <a:t>//(double slash).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Comments start with a double slash symbol and terminate at the end of line.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A comment may start any where in the line and what ever follows till the end of line is ignored.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Note that there is no closing symbol.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 The double slash comment is basically a single line comment.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3200" dirty="0"/>
              <a:t>Multi line comments can be written as follows:  </a:t>
            </a:r>
          </a:p>
          <a:p>
            <a:pPr marL="285293" lvl="1" indent="0" algn="just">
              <a:lnSpc>
                <a:spcPct val="100000"/>
              </a:lnSpc>
              <a:buNone/>
            </a:pPr>
            <a:r>
              <a:rPr lang="en-GB" sz="3005" dirty="0">
                <a:solidFill>
                  <a:srgbClr val="0070C0"/>
                </a:solidFill>
              </a:rPr>
              <a:t>/* this is an example of </a:t>
            </a:r>
            <a:r>
              <a:rPr lang="en-GB" sz="3005" dirty="0" err="1">
                <a:solidFill>
                  <a:srgbClr val="0070C0"/>
                </a:solidFill>
              </a:rPr>
              <a:t>c++</a:t>
            </a:r>
            <a:r>
              <a:rPr lang="en-GB" sz="3005" dirty="0">
                <a:solidFill>
                  <a:srgbClr val="0070C0"/>
                </a:solidFill>
              </a:rPr>
              <a:t> program */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9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92483" y="6492875"/>
            <a:ext cx="4702234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t>1-</a:t>
            </a:r>
            <a:fld id="{A69021D6-9323-4083-9572-1DD158CF237D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47</a:t>
            </a:fld>
            <a:endParaRPr lang="en-CA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231" y="312917"/>
            <a:ext cx="9806940" cy="1450757"/>
          </a:xfrm>
        </p:spPr>
        <p:txBody>
          <a:bodyPr/>
          <a:lstStyle/>
          <a:p>
            <a:pPr algn="ctr" eaLnBrk="1" hangingPunct="1"/>
            <a:r>
              <a:rPr lang="en-US" dirty="0"/>
              <a:t>Program Style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68" y="2048236"/>
            <a:ext cx="10708563" cy="355653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70C0"/>
                </a:solidFill>
              </a:rPr>
              <a:t>Bottom-line: </a:t>
            </a:r>
            <a:r>
              <a:rPr lang="en-US" sz="2100" dirty="0"/>
              <a:t>Make programs easy to read and modify,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100" dirty="0"/>
              <a:t>Follow a </a:t>
            </a:r>
            <a:r>
              <a:rPr lang="en-US" sz="2100" dirty="0">
                <a:solidFill>
                  <a:srgbClr val="0070C0"/>
                </a:solidFill>
              </a:rPr>
              <a:t>consistent naming convention </a:t>
            </a:r>
            <a:r>
              <a:rPr lang="en-US" sz="2100" dirty="0"/>
              <a:t>for variables, functions, and classes. Common conventions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Camel Case: </a:t>
            </a:r>
            <a:r>
              <a:rPr lang="en-US" sz="2100" dirty="0" err="1">
                <a:solidFill>
                  <a:srgbClr val="0070C0"/>
                </a:solidFill>
              </a:rPr>
              <a:t>myVariableName</a:t>
            </a:r>
            <a:endParaRPr lang="en-US" sz="2100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Snake Case: </a:t>
            </a:r>
            <a:r>
              <a:rPr lang="en-US" sz="2100" dirty="0" err="1">
                <a:solidFill>
                  <a:srgbClr val="0070C0"/>
                </a:solidFill>
              </a:rPr>
              <a:t>my_variable_name</a:t>
            </a:r>
            <a:endParaRPr lang="en-US" sz="2100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Pascal Case: </a:t>
            </a:r>
            <a:r>
              <a:rPr lang="en-US" sz="2100" dirty="0" err="1">
                <a:solidFill>
                  <a:srgbClr val="0070C0"/>
                </a:solidFill>
              </a:rPr>
              <a:t>MyClassName</a:t>
            </a:r>
            <a:endParaRPr lang="en-US" sz="21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295" dirty="0">
                <a:solidFill>
                  <a:schemeClr val="tx1"/>
                </a:solidFill>
              </a:rPr>
              <a:t>Proper comments help others (and yourself) understand your code.</a:t>
            </a:r>
            <a:endParaRPr lang="en-US" sz="2295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597564" y="6571396"/>
            <a:ext cx="1279224" cy="294401"/>
          </a:xfrm>
        </p:spPr>
        <p:txBody>
          <a:bodyPr/>
          <a:lstStyle/>
          <a:p>
            <a:pPr>
              <a:defRPr/>
            </a:pPr>
            <a:r>
              <a:rPr lang="en-US"/>
              <a:t>University of Global Village (UGV)</a:t>
            </a:r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93" y="5322772"/>
            <a:ext cx="4299325" cy="852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150" y="5408818"/>
            <a:ext cx="4248150" cy="800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59150" y="4945584"/>
            <a:ext cx="264367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Multi-line comments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32946" y="4898040"/>
            <a:ext cx="28280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Single-line comments</a:t>
            </a:r>
          </a:p>
        </p:txBody>
      </p:sp>
    </p:spTree>
    <p:extLst>
      <p:ext uri="{BB962C8B-B14F-4D97-AF65-F5344CB8AC3E}">
        <p14:creationId xmlns:p14="http://schemas.microsoft.com/office/powerpoint/2010/main" val="23840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92483" y="6492875"/>
            <a:ext cx="4702234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t>1-</a:t>
            </a:r>
            <a:fld id="{A69021D6-9323-4083-9572-1DD158CF237D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48</a:t>
            </a:fld>
            <a:endParaRPr lang="en-CA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231" y="312917"/>
            <a:ext cx="9806940" cy="1450757"/>
          </a:xfrm>
        </p:spPr>
        <p:txBody>
          <a:bodyPr/>
          <a:lstStyle/>
          <a:p>
            <a:pPr algn="ctr" eaLnBrk="1" hangingPunct="1"/>
            <a:r>
              <a:rPr lang="en-US" dirty="0"/>
              <a:t>Program Style cont.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69" y="3268378"/>
            <a:ext cx="7358971" cy="2747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295" dirty="0">
                <a:solidFill>
                  <a:srgbClr val="0070C0"/>
                </a:solidFill>
              </a:rPr>
              <a:t>K&amp;R Style (Kernighan and Ritchie): </a:t>
            </a:r>
            <a:r>
              <a:rPr lang="en-GB" sz="2295" dirty="0">
                <a:solidFill>
                  <a:schemeClr val="tx1"/>
                </a:solidFill>
              </a:rPr>
              <a:t>The opening brace is on the same line as the control statement, and the closing brace is aligned with the control statement.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95" dirty="0">
                <a:solidFill>
                  <a:srgbClr val="0070C0"/>
                </a:solidFill>
              </a:rPr>
              <a:t>Allman Style: </a:t>
            </a:r>
            <a:r>
              <a:rPr lang="en-GB" sz="2295" dirty="0">
                <a:solidFill>
                  <a:schemeClr val="tx1"/>
                </a:solidFill>
              </a:rPr>
              <a:t>Each brace is placed on its own line.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95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597564" y="6571396"/>
            <a:ext cx="1279224" cy="294401"/>
          </a:xfrm>
        </p:spPr>
        <p:txBody>
          <a:bodyPr/>
          <a:lstStyle/>
          <a:p>
            <a:pPr>
              <a:defRPr/>
            </a:pPr>
            <a:r>
              <a:rPr lang="en-US"/>
              <a:t>University of Global Village (UGV)</a:t>
            </a:r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575" y="2083871"/>
            <a:ext cx="230505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575" y="4118568"/>
            <a:ext cx="2154744" cy="2184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1854" y="1978838"/>
            <a:ext cx="7587113" cy="10895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0070C0"/>
                </a:solidFill>
              </a:rPr>
              <a:t>Indentation and Bracing Style </a:t>
            </a:r>
            <a:r>
              <a:rPr lang="en-GB" dirty="0"/>
              <a:t>Proper indentation and the placement of braces ({}) greatly enhance code readability. There are several widely used bracing styles in C++:</a:t>
            </a:r>
          </a:p>
        </p:txBody>
      </p:sp>
      <p:sp>
        <p:nvSpPr>
          <p:cNvPr id="7" name="Rectangle 6"/>
          <p:cNvSpPr/>
          <p:nvPr/>
        </p:nvSpPr>
        <p:spPr>
          <a:xfrm>
            <a:off x="8867169" y="1671201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K&amp;R Style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710330" y="3781623"/>
            <a:ext cx="1611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Allman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92483" y="6492875"/>
            <a:ext cx="4702234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t>1-</a:t>
            </a:r>
            <a:fld id="{A69021D6-9323-4083-9572-1DD158CF237D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49</a:t>
            </a:fld>
            <a:endParaRPr lang="en-CA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231" y="312917"/>
            <a:ext cx="9806940" cy="1450757"/>
          </a:xfrm>
        </p:spPr>
        <p:txBody>
          <a:bodyPr/>
          <a:lstStyle/>
          <a:p>
            <a:pPr algn="ctr" eaLnBrk="1" hangingPunct="1"/>
            <a:r>
              <a:rPr lang="en-US" dirty="0"/>
              <a:t>Program Style cont.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647" y="2305851"/>
            <a:ext cx="10584659" cy="35078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Use </a:t>
            </a:r>
            <a:r>
              <a:rPr lang="en-GB" sz="2400" dirty="0" err="1">
                <a:solidFill>
                  <a:schemeClr val="tx1"/>
                </a:solidFill>
              </a:rPr>
              <a:t>const</a:t>
            </a:r>
            <a:r>
              <a:rPr lang="en-GB" sz="2400" dirty="0">
                <a:solidFill>
                  <a:schemeClr val="tx1"/>
                </a:solidFill>
              </a:rPr>
              <a:t> wherever possible to indicate variables, parameters, and return types that should not change.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Use exceptions (try-catch blocks) or return error codes to handle errors gracefully.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Avoid the use of global variables to reduce coupling and potential side effects across different parts of your program.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Avoid code duplication by using functions, classes, or templates for reusable code.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597564" y="6571396"/>
            <a:ext cx="1279224" cy="294401"/>
          </a:xfrm>
        </p:spPr>
        <p:txBody>
          <a:bodyPr/>
          <a:lstStyle/>
          <a:p>
            <a:pPr>
              <a:defRPr/>
            </a:pPr>
            <a:r>
              <a:rPr lang="en-US"/>
              <a:t>University of Global Village (UGV)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07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4"/>
          </p:nvPr>
        </p:nvSpPr>
        <p:spPr>
          <a:xfrm>
            <a:off x="546100" y="6517283"/>
            <a:ext cx="665480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rgbClr val="7F7F7F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13"/>
            <a:fld id="{81D60167-4931-47E6-BA6A-407CBD079E47}" type="slidenum">
              <a:rPr lang="en-US" b="1" smtClean="0">
                <a:solidFill>
                  <a:srgbClr val="000000"/>
                </a:solidFill>
              </a:rPr>
              <a:pPr marL="25400"/>
              <a:t>5</a:t>
            </a:fld>
            <a:r>
              <a:rPr lang="en-US" b="1">
                <a:solidFill>
                  <a:srgbClr val="000000"/>
                </a:solidFill>
              </a:rPr>
              <a:t> |</a:t>
            </a:r>
            <a:r>
              <a:rPr lang="en-US" b="1" spc="-5">
                <a:solidFill>
                  <a:srgbClr val="000000"/>
                </a:solidFill>
              </a:rPr>
              <a:t> </a:t>
            </a:r>
            <a:r>
              <a:rPr lang="en-US"/>
              <a:t>P</a:t>
            </a:r>
            <a:r>
              <a:rPr lang="en-US" spc="20"/>
              <a:t> </a:t>
            </a:r>
            <a:r>
              <a:rPr lang="en-US"/>
              <a:t>a</a:t>
            </a:r>
            <a:r>
              <a:rPr lang="en-US" spc="25"/>
              <a:t> </a:t>
            </a:r>
            <a:r>
              <a:rPr lang="en-US"/>
              <a:t>g</a:t>
            </a:r>
            <a:r>
              <a:rPr lang="en-US" spc="20"/>
              <a:t> </a:t>
            </a:r>
            <a:r>
              <a:rPr lang="en-US"/>
              <a:t>e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819274" y="6677303"/>
            <a:ext cx="2623820" cy="487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342265" indent="-635" algn="ctr">
              <a:lnSpc>
                <a:spcPts val="1270"/>
              </a:lnSpc>
            </a:pPr>
            <a:r>
              <a:rPr lang="en-GB" b="1"/>
              <a:t>Prepared</a:t>
            </a:r>
            <a:r>
              <a:rPr lang="en-GB" b="1" spc="-15"/>
              <a:t> </a:t>
            </a:r>
            <a:r>
              <a:rPr lang="en-GB" b="1" spc="-5"/>
              <a:t>B</a:t>
            </a:r>
            <a:r>
              <a:rPr lang="en-GB" b="1"/>
              <a:t>y:</a:t>
            </a:r>
            <a:r>
              <a:rPr lang="en-GB" b="1" spc="-10"/>
              <a:t> </a:t>
            </a:r>
            <a:r>
              <a:rPr lang="en-GB" spc="-5"/>
              <a:t>Md</a:t>
            </a:r>
            <a:r>
              <a:rPr lang="en-GB"/>
              <a:t>. R</a:t>
            </a:r>
            <a:r>
              <a:rPr lang="en-GB" spc="-10"/>
              <a:t>i</a:t>
            </a:r>
            <a:r>
              <a:rPr lang="en-GB"/>
              <a:t>adul</a:t>
            </a:r>
            <a:r>
              <a:rPr lang="en-GB" spc="-5"/>
              <a:t> </a:t>
            </a:r>
            <a:r>
              <a:rPr lang="en-GB" spc="-10"/>
              <a:t>I</a:t>
            </a:r>
            <a:r>
              <a:rPr lang="en-GB" spc="-5"/>
              <a:t>s</a:t>
            </a:r>
            <a:r>
              <a:rPr lang="en-GB" spc="5"/>
              <a:t>l</a:t>
            </a:r>
            <a:r>
              <a:rPr lang="en-GB" spc="-10"/>
              <a:t>a</a:t>
            </a:r>
            <a:r>
              <a:rPr lang="en-GB"/>
              <a:t>m </a:t>
            </a:r>
            <a:r>
              <a:rPr lang="en-GB" spc="-10"/>
              <a:t>A</a:t>
            </a:r>
            <a:r>
              <a:rPr lang="en-GB" spc="-5"/>
              <a:t>s</a:t>
            </a:r>
            <a:r>
              <a:rPr lang="en-GB"/>
              <a:t>si</a:t>
            </a:r>
            <a:r>
              <a:rPr lang="en-GB" spc="-15"/>
              <a:t>s</a:t>
            </a:r>
            <a:r>
              <a:rPr lang="en-GB"/>
              <a:t>ta</a:t>
            </a:r>
            <a:r>
              <a:rPr lang="en-GB" spc="-10"/>
              <a:t>n</a:t>
            </a:r>
            <a:r>
              <a:rPr lang="en-GB"/>
              <a:t>t</a:t>
            </a:r>
            <a:r>
              <a:rPr lang="en-GB" spc="5"/>
              <a:t> </a:t>
            </a:r>
            <a:r>
              <a:rPr lang="en-GB" spc="-5"/>
              <a:t>P</a:t>
            </a:r>
            <a:r>
              <a:rPr lang="en-GB" spc="-10"/>
              <a:t>r</a:t>
            </a:r>
            <a:r>
              <a:rPr lang="en-GB"/>
              <a:t>of</a:t>
            </a:r>
            <a:r>
              <a:rPr lang="en-GB" spc="-10"/>
              <a:t>e</a:t>
            </a:r>
            <a:r>
              <a:rPr lang="en-GB" spc="-5"/>
              <a:t>s</a:t>
            </a:r>
            <a:r>
              <a:rPr lang="en-GB"/>
              <a:t>s</a:t>
            </a:r>
            <a:r>
              <a:rPr lang="en-GB" spc="-15"/>
              <a:t>o</a:t>
            </a:r>
            <a:r>
              <a:rPr lang="en-GB"/>
              <a:t>r, </a:t>
            </a:r>
            <a:r>
              <a:rPr lang="en-GB" spc="-10"/>
              <a:t>D</a:t>
            </a:r>
            <a:r>
              <a:rPr lang="en-GB"/>
              <a:t>e</a:t>
            </a:r>
            <a:r>
              <a:rPr lang="en-GB" spc="-10"/>
              <a:t>p</a:t>
            </a:r>
            <a:r>
              <a:rPr lang="en-GB"/>
              <a:t>t.</a:t>
            </a:r>
            <a:r>
              <a:rPr lang="en-GB" spc="-15"/>
              <a:t> </a:t>
            </a:r>
            <a:r>
              <a:rPr lang="en-GB" spc="-10"/>
              <a:t>O</a:t>
            </a:r>
            <a:r>
              <a:rPr lang="en-GB"/>
              <a:t>f </a:t>
            </a:r>
            <a:r>
              <a:rPr lang="en-GB" spc="-5"/>
              <a:t>CSE</a:t>
            </a:r>
          </a:p>
          <a:p>
            <a:pPr algn="ctr">
              <a:lnSpc>
                <a:spcPts val="1225"/>
              </a:lnSpc>
            </a:pPr>
            <a:r>
              <a:rPr lang="en-GB" spc="-10"/>
              <a:t>U</a:t>
            </a:r>
            <a:r>
              <a:rPr lang="en-GB"/>
              <a:t>nive</a:t>
            </a:r>
            <a:r>
              <a:rPr lang="en-GB" spc="-10"/>
              <a:t>r</a:t>
            </a:r>
            <a:r>
              <a:rPr lang="en-GB" spc="-5"/>
              <a:t>si</a:t>
            </a:r>
            <a:r>
              <a:rPr lang="en-GB"/>
              <a:t>ty </a:t>
            </a:r>
            <a:r>
              <a:rPr lang="en-GB" spc="-10"/>
              <a:t>O</a:t>
            </a:r>
            <a:r>
              <a:rPr lang="en-GB"/>
              <a:t>f </a:t>
            </a:r>
            <a:r>
              <a:rPr lang="en-GB" spc="-20"/>
              <a:t>G</a:t>
            </a:r>
            <a:r>
              <a:rPr lang="en-GB"/>
              <a:t>lob</a:t>
            </a:r>
            <a:r>
              <a:rPr lang="en-GB" spc="-10"/>
              <a:t>a</a:t>
            </a:r>
            <a:r>
              <a:rPr lang="en-GB"/>
              <a:t>l</a:t>
            </a:r>
            <a:r>
              <a:rPr lang="en-GB" spc="5"/>
              <a:t> </a:t>
            </a:r>
            <a:r>
              <a:rPr lang="en-GB" spc="-10"/>
              <a:t>Vi</a:t>
            </a:r>
            <a:r>
              <a:rPr lang="en-GB"/>
              <a:t>l</a:t>
            </a:r>
            <a:r>
              <a:rPr lang="en-GB" spc="-10"/>
              <a:t>la</a:t>
            </a:r>
            <a:r>
              <a:rPr lang="en-GB"/>
              <a:t>ge </a:t>
            </a:r>
            <a:r>
              <a:rPr lang="en-GB" spc="5"/>
              <a:t>(</a:t>
            </a:r>
            <a:r>
              <a:rPr lang="en-GB" spc="-10"/>
              <a:t>UGV</a:t>
            </a:r>
            <a:r>
              <a:rPr lang="en-GB"/>
              <a:t>), </a:t>
            </a:r>
            <a:r>
              <a:rPr lang="en-GB" spc="-5"/>
              <a:t>B</a:t>
            </a:r>
            <a:r>
              <a:rPr lang="en-GB" spc="-10"/>
              <a:t>a</a:t>
            </a:r>
            <a:r>
              <a:rPr lang="en-GB"/>
              <a:t>r</a:t>
            </a:r>
            <a:r>
              <a:rPr lang="en-GB" spc="-10"/>
              <a:t>i</a:t>
            </a:r>
            <a:r>
              <a:rPr lang="en-GB" spc="-5"/>
              <a:t>sh</a:t>
            </a:r>
            <a:r>
              <a:rPr lang="en-GB" spc="-10"/>
              <a:t>a</a:t>
            </a:r>
            <a:r>
              <a:rPr lang="en-GB"/>
              <a:t>l</a:t>
            </a:r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892878"/>
              </p:ext>
            </p:extLst>
          </p:nvPr>
        </p:nvGraphicFramePr>
        <p:xfrm>
          <a:off x="878840" y="366032"/>
          <a:ext cx="10583817" cy="624925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7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2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3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69" algn="l">
                        <a:lnSpc>
                          <a:spcPct val="100000"/>
                        </a:lnSpc>
                      </a:pPr>
                      <a:r>
                        <a:rPr sz="1800" spc="-5" dirty="0"/>
                        <a:t>ac</a:t>
                      </a:r>
                      <a:r>
                        <a:rPr sz="1800" spc="5" dirty="0"/>
                        <a:t>c</a:t>
                      </a:r>
                      <a:r>
                        <a:rPr sz="1800" spc="-5" dirty="0"/>
                        <a:t>es</a:t>
                      </a:r>
                      <a:r>
                        <a:rPr sz="1800" dirty="0"/>
                        <a:t>s cont</a:t>
                      </a:r>
                      <a:r>
                        <a:rPr sz="1800" spc="-5" dirty="0"/>
                        <a:t>r</a:t>
                      </a:r>
                      <a:r>
                        <a:rPr sz="1800" dirty="0"/>
                        <a:t>ol m</a:t>
                      </a:r>
                      <a:r>
                        <a:rPr sz="1800" spc="-5" dirty="0"/>
                        <a:t>ec</a:t>
                      </a:r>
                      <a:r>
                        <a:rPr sz="1800" spc="10" dirty="0"/>
                        <a:t>h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nis</a:t>
                      </a:r>
                      <a:r>
                        <a:rPr sz="1800" spc="5" dirty="0"/>
                        <a:t>m</a:t>
                      </a:r>
                      <a:r>
                        <a:rPr sz="1800" dirty="0"/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760">
                <a:tc>
                  <a:txBody>
                    <a:bodyPr/>
                    <a:lstStyle/>
                    <a:p>
                      <a:pPr marL="64769" algn="l">
                        <a:lnSpc>
                          <a:spcPct val="100000"/>
                        </a:lnSpc>
                      </a:pPr>
                      <a:r>
                        <a:rPr sz="1800" dirty="0"/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69" algn="l">
                        <a:lnSpc>
                          <a:spcPct val="100000"/>
                        </a:lnSpc>
                      </a:pPr>
                      <a:r>
                        <a:rPr sz="1800" dirty="0"/>
                        <a:t>Constru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tors</a:t>
                      </a:r>
                      <a:r>
                        <a:rPr sz="1800" spc="-5" dirty="0"/>
                        <a:t> a</a:t>
                      </a:r>
                      <a:r>
                        <a:rPr sz="1800" dirty="0"/>
                        <a:t>nd </a:t>
                      </a:r>
                      <a:r>
                        <a:rPr sz="1800" spc="-5" dirty="0"/>
                        <a:t>D</a:t>
                      </a:r>
                      <a:r>
                        <a:rPr sz="1800" spc="-10" dirty="0"/>
                        <a:t>e</a:t>
                      </a:r>
                      <a:r>
                        <a:rPr sz="1800" spc="-5" dirty="0"/>
                        <a:t>str</a:t>
                      </a:r>
                      <a:r>
                        <a:rPr sz="1800" spc="10" dirty="0"/>
                        <a:t>u</a:t>
                      </a:r>
                      <a:r>
                        <a:rPr sz="1800" spc="5" dirty="0"/>
                        <a:t>c</a:t>
                      </a:r>
                      <a:r>
                        <a:rPr sz="1800" dirty="0"/>
                        <a:t>tors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3035" indent="-88265" algn="l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153670" algn="l"/>
                        </a:tabLst>
                      </a:pPr>
                      <a:r>
                        <a:rPr sz="1800" dirty="0"/>
                        <a:t>Typ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s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of 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onstr</a:t>
                      </a:r>
                      <a:r>
                        <a:rPr sz="1800" spc="5" dirty="0"/>
                        <a:t>u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tors: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d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f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ult, p</a:t>
                      </a:r>
                      <a:r>
                        <a:rPr sz="1800" spc="-5" dirty="0"/>
                        <a:t>a</a:t>
                      </a:r>
                      <a:r>
                        <a:rPr sz="1800" spc="5" dirty="0"/>
                        <a:t>r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met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</a:t>
                      </a:r>
                      <a:r>
                        <a:rPr sz="1800" spc="5" dirty="0"/>
                        <a:t>i</a:t>
                      </a:r>
                      <a:r>
                        <a:rPr sz="1800" spc="-5" dirty="0"/>
                        <a:t>ze</a:t>
                      </a:r>
                      <a:r>
                        <a:rPr sz="1800" dirty="0"/>
                        <a:t>d, </a:t>
                      </a:r>
                      <a:r>
                        <a:rPr sz="1800" spc="5" dirty="0"/>
                        <a:t>c</a:t>
                      </a:r>
                      <a:r>
                        <a:rPr sz="1800" dirty="0"/>
                        <a:t>opy 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onstru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tors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-</a:t>
                      </a:r>
                      <a:r>
                        <a:rPr sz="1800" spc="-5" dirty="0"/>
                        <a:t> </a:t>
                      </a:r>
                      <a:r>
                        <a:rPr sz="1800" spc="5" dirty="0"/>
                        <a:t>D</a:t>
                      </a:r>
                      <a:r>
                        <a:rPr sz="1800" spc="-5" dirty="0"/>
                        <a:t>estr</a:t>
                      </a:r>
                      <a:r>
                        <a:rPr sz="1800" spc="10" dirty="0"/>
                        <a:t>u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tor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b</a:t>
                      </a:r>
                      <a:r>
                        <a:rPr sz="1800" spc="-10" dirty="0"/>
                        <a:t>a</a:t>
                      </a:r>
                      <a:r>
                        <a:rPr sz="1800" spc="-5" dirty="0"/>
                        <a:t>sic</a:t>
                      </a:r>
                      <a:r>
                        <a:rPr sz="1800" dirty="0"/>
                        <a:t>s 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nd import</a:t>
                      </a:r>
                      <a:r>
                        <a:rPr sz="1800" spc="-10" dirty="0"/>
                        <a:t>a</a:t>
                      </a:r>
                      <a:r>
                        <a:rPr sz="1800" spc="10" dirty="0"/>
                        <a:t>n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e</a:t>
                      </a:r>
                      <a:endParaRPr sz="1800"/>
                    </a:p>
                    <a:p>
                      <a:pPr marL="153035" indent="-88265" algn="l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153670" algn="l"/>
                        </a:tabLst>
                      </a:pPr>
                      <a:r>
                        <a:rPr sz="1800" dirty="0"/>
                        <a:t>Constru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tor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ov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rlo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di</a:t>
                      </a:r>
                      <a:r>
                        <a:rPr sz="1800" spc="10" dirty="0"/>
                        <a:t>n</a:t>
                      </a:r>
                      <a:r>
                        <a:rPr sz="1800" dirty="0"/>
                        <a:t>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760">
                <a:tc>
                  <a:txBody>
                    <a:bodyPr/>
                    <a:lstStyle/>
                    <a:p>
                      <a:pPr marL="64769" algn="l">
                        <a:lnSpc>
                          <a:spcPct val="100000"/>
                        </a:lnSpc>
                      </a:pPr>
                      <a:r>
                        <a:rPr sz="1800" dirty="0"/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69" algn="l">
                        <a:lnSpc>
                          <a:spcPct val="100000"/>
                        </a:lnSpc>
                      </a:pPr>
                      <a:r>
                        <a:rPr sz="1800" spc="-5" dirty="0"/>
                        <a:t>Op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r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tor</a:t>
                      </a:r>
                      <a:r>
                        <a:rPr sz="1800" spc="5" dirty="0"/>
                        <a:t> </a:t>
                      </a:r>
                      <a:r>
                        <a:rPr sz="1800" spc="-5" dirty="0"/>
                        <a:t>Ov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rlo</a:t>
                      </a:r>
                      <a:r>
                        <a:rPr sz="1800" spc="5" dirty="0"/>
                        <a:t>a</a:t>
                      </a:r>
                      <a:r>
                        <a:rPr sz="1800" dirty="0"/>
                        <a:t>ding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69" marR="153670" algn="l">
                        <a:lnSpc>
                          <a:spcPct val="100000"/>
                        </a:lnSpc>
                      </a:pPr>
                      <a:r>
                        <a:rPr sz="1800" dirty="0"/>
                        <a:t>-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Con</a:t>
                      </a:r>
                      <a:r>
                        <a:rPr sz="1800" spc="-5" dirty="0"/>
                        <a:t>ce</a:t>
                      </a:r>
                      <a:r>
                        <a:rPr sz="1800" dirty="0"/>
                        <a:t>pt and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ne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d for</a:t>
                      </a:r>
                      <a:r>
                        <a:rPr sz="1800" spc="-10" dirty="0"/>
                        <a:t> </a:t>
                      </a:r>
                      <a:r>
                        <a:rPr sz="1800" spc="10" dirty="0"/>
                        <a:t>o</a:t>
                      </a:r>
                      <a:r>
                        <a:rPr sz="1800" dirty="0"/>
                        <a:t>p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tor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o</a:t>
                      </a:r>
                      <a:r>
                        <a:rPr sz="1800" spc="5" dirty="0"/>
                        <a:t>v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rlo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ding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-</a:t>
                      </a:r>
                      <a:r>
                        <a:rPr sz="1800" spc="-5" dirty="0"/>
                        <a:t> O</a:t>
                      </a:r>
                      <a:r>
                        <a:rPr sz="1800" spc="5" dirty="0"/>
                        <a:t>v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rlo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ding una</a:t>
                      </a:r>
                      <a:r>
                        <a:rPr sz="1800" spc="-10" dirty="0"/>
                        <a:t>r</a:t>
                      </a:r>
                      <a:r>
                        <a:rPr sz="1800" dirty="0"/>
                        <a:t>y</a:t>
                      </a:r>
                      <a:r>
                        <a:rPr sz="1800" spc="10" dirty="0"/>
                        <a:t> 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nd bin</a:t>
                      </a:r>
                      <a:r>
                        <a:rPr sz="1800" spc="5" dirty="0"/>
                        <a:t>a</a:t>
                      </a:r>
                      <a:r>
                        <a:rPr sz="1800" dirty="0"/>
                        <a:t>ry o</a:t>
                      </a:r>
                      <a:r>
                        <a:rPr sz="1800" spc="-5" dirty="0"/>
                        <a:t>pe</a:t>
                      </a:r>
                      <a:r>
                        <a:rPr sz="1800" dirty="0"/>
                        <a:t>r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tors</a:t>
                      </a:r>
                      <a:r>
                        <a:rPr sz="1800" spc="15" dirty="0"/>
                        <a:t> </a:t>
                      </a:r>
                      <a:r>
                        <a:rPr sz="1800" dirty="0"/>
                        <a:t>-</a:t>
                      </a:r>
                      <a:r>
                        <a:rPr sz="1800" spc="-5" dirty="0"/>
                        <a:t> Ov</a:t>
                      </a:r>
                      <a:r>
                        <a:rPr sz="1800" dirty="0"/>
                        <a:t>erlo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di</a:t>
                      </a:r>
                      <a:r>
                        <a:rPr sz="1800" spc="10" dirty="0"/>
                        <a:t>n</a:t>
                      </a:r>
                      <a:r>
                        <a:rPr sz="1800" dirty="0"/>
                        <a:t>g inse</a:t>
                      </a:r>
                      <a:r>
                        <a:rPr sz="1800" spc="-10" dirty="0"/>
                        <a:t>r</a:t>
                      </a:r>
                      <a:r>
                        <a:rPr sz="1800" dirty="0"/>
                        <a:t>tion 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nd 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xtr</a:t>
                      </a:r>
                      <a:r>
                        <a:rPr sz="1800" spc="5" dirty="0"/>
                        <a:t>a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tion op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tors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873">
                <a:tc>
                  <a:txBody>
                    <a:bodyPr/>
                    <a:lstStyle/>
                    <a:p>
                      <a:pPr marL="64769" algn="l">
                        <a:lnSpc>
                          <a:spcPct val="100000"/>
                        </a:lnSpc>
                      </a:pPr>
                      <a:r>
                        <a:rPr sz="1800" dirty="0"/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69" marR="689610" algn="l">
                        <a:lnSpc>
                          <a:spcPct val="100000"/>
                        </a:lnSpc>
                      </a:pPr>
                      <a:r>
                        <a:rPr sz="1800" dirty="0"/>
                        <a:t>T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mpl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tes</a:t>
                      </a:r>
                      <a:r>
                        <a:rPr sz="1800" spc="-5" dirty="0"/>
                        <a:t> 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nd </a:t>
                      </a:r>
                      <a:r>
                        <a:rPr sz="1800" spc="5" dirty="0"/>
                        <a:t>G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n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ric Prog</a:t>
                      </a:r>
                      <a:r>
                        <a:rPr sz="1800" spc="-10" dirty="0"/>
                        <a:t>r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mming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69" marR="228600" algn="l">
                        <a:lnSpc>
                          <a:spcPct val="100000"/>
                        </a:lnSpc>
                      </a:pPr>
                      <a:r>
                        <a:rPr sz="1800" dirty="0"/>
                        <a:t>-</a:t>
                      </a:r>
                      <a:r>
                        <a:rPr sz="1800" spc="-5" dirty="0"/>
                        <a:t> D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finit</a:t>
                      </a:r>
                      <a:r>
                        <a:rPr sz="1800" spc="5" dirty="0"/>
                        <a:t>i</a:t>
                      </a:r>
                      <a:r>
                        <a:rPr sz="1800" dirty="0"/>
                        <a:t>on 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nd use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of </a:t>
                      </a:r>
                      <a:r>
                        <a:rPr sz="1800" spc="5" dirty="0"/>
                        <a:t>te</a:t>
                      </a:r>
                      <a:r>
                        <a:rPr sz="1800" dirty="0"/>
                        <a:t>mpl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tes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-</a:t>
                      </a:r>
                      <a:r>
                        <a:rPr sz="1800" spc="-5" dirty="0"/>
                        <a:t> </a:t>
                      </a:r>
                      <a:r>
                        <a:rPr sz="1800" spc="-10" dirty="0"/>
                        <a:t>F</a:t>
                      </a:r>
                      <a:r>
                        <a:rPr sz="1800" dirty="0"/>
                        <a:t>un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tion temp</a:t>
                      </a:r>
                      <a:r>
                        <a:rPr sz="1800" spc="10" dirty="0"/>
                        <a:t>l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tes</a:t>
                      </a:r>
                      <a:r>
                        <a:rPr sz="1800" spc="-5" dirty="0"/>
                        <a:t> 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nd 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lass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templa</a:t>
                      </a:r>
                      <a:r>
                        <a:rPr sz="1800" spc="10" dirty="0"/>
                        <a:t>t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s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-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T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mpl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te </a:t>
                      </a:r>
                      <a:r>
                        <a:rPr sz="1800" spc="-5" dirty="0"/>
                        <a:t>sp</a:t>
                      </a:r>
                      <a:r>
                        <a:rPr sz="1800" spc="-10" dirty="0"/>
                        <a:t>e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iali</a:t>
                      </a:r>
                      <a:r>
                        <a:rPr sz="1800" spc="5" dirty="0"/>
                        <a:t>z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tion 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nd instantiation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760">
                <a:tc>
                  <a:txBody>
                    <a:bodyPr/>
                    <a:lstStyle/>
                    <a:p>
                      <a:pPr marL="64769" algn="l">
                        <a:lnSpc>
                          <a:spcPct val="100000"/>
                        </a:lnSpc>
                      </a:pPr>
                      <a:r>
                        <a:rPr sz="1800" dirty="0"/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69" algn="l">
                        <a:lnSpc>
                          <a:spcPct val="100000"/>
                        </a:lnSpc>
                      </a:pPr>
                      <a:r>
                        <a:rPr sz="1800" dirty="0"/>
                        <a:t>Ex</a:t>
                      </a:r>
                      <a:r>
                        <a:rPr sz="1800" spc="-10" dirty="0"/>
                        <a:t>c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ption </a:t>
                      </a:r>
                      <a:r>
                        <a:rPr sz="1800" spc="-5" dirty="0"/>
                        <a:t>H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ndling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69" marR="186055" algn="l">
                        <a:lnSpc>
                          <a:spcPct val="100000"/>
                        </a:lnSpc>
                      </a:pPr>
                      <a:r>
                        <a:rPr sz="1800" dirty="0"/>
                        <a:t>-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B</a:t>
                      </a:r>
                      <a:r>
                        <a:rPr sz="1800" spc="-5" dirty="0"/>
                        <a:t>asic</a:t>
                      </a:r>
                      <a:r>
                        <a:rPr sz="1800" dirty="0"/>
                        <a:t>s of</a:t>
                      </a:r>
                      <a:r>
                        <a:rPr sz="1800" spc="-5" dirty="0"/>
                        <a:t> e</a:t>
                      </a:r>
                      <a:r>
                        <a:rPr sz="1800" spc="10" dirty="0"/>
                        <a:t>x</a:t>
                      </a:r>
                      <a:r>
                        <a:rPr sz="1800" spc="-5" dirty="0"/>
                        <a:t>ce</a:t>
                      </a:r>
                      <a:r>
                        <a:rPr sz="1800" dirty="0"/>
                        <a:t>ption h</a:t>
                      </a:r>
                      <a:r>
                        <a:rPr sz="1800" spc="-5" dirty="0"/>
                        <a:t>a</a:t>
                      </a:r>
                      <a:r>
                        <a:rPr sz="1800" spc="10" dirty="0"/>
                        <a:t>n</a:t>
                      </a:r>
                      <a:r>
                        <a:rPr sz="1800" dirty="0"/>
                        <a:t>dling: try, </a:t>
                      </a:r>
                      <a:r>
                        <a:rPr sz="1800" spc="-10" dirty="0"/>
                        <a:t>c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tch,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th</a:t>
                      </a:r>
                      <a:r>
                        <a:rPr sz="1800" spc="-5" dirty="0"/>
                        <a:t>r</a:t>
                      </a:r>
                      <a:r>
                        <a:rPr sz="1800" dirty="0"/>
                        <a:t>ow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-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Stand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rd 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x</a:t>
                      </a:r>
                      <a:r>
                        <a:rPr sz="1800" spc="5" dirty="0"/>
                        <a:t>c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ptions</a:t>
                      </a:r>
                      <a:r>
                        <a:rPr sz="1800" spc="-5" dirty="0"/>
                        <a:t> a</a:t>
                      </a:r>
                      <a:r>
                        <a:rPr sz="1800" dirty="0"/>
                        <a:t>nd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us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</a:t>
                      </a:r>
                      <a:r>
                        <a:rPr sz="1800" spc="-5" dirty="0"/>
                        <a:t>-</a:t>
                      </a:r>
                      <a:r>
                        <a:rPr sz="1800" dirty="0"/>
                        <a:t>d</a:t>
                      </a:r>
                      <a:r>
                        <a:rPr sz="1800" spc="5" dirty="0"/>
                        <a:t>e</a:t>
                      </a:r>
                      <a:r>
                        <a:rPr sz="1800" dirty="0"/>
                        <a:t>fin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d </a:t>
                      </a:r>
                      <a:r>
                        <a:rPr sz="1800" spc="-5" dirty="0"/>
                        <a:t>e</a:t>
                      </a:r>
                      <a:r>
                        <a:rPr sz="1800" spc="10" dirty="0"/>
                        <a:t>x</a:t>
                      </a:r>
                      <a:r>
                        <a:rPr sz="1800" spc="-5" dirty="0"/>
                        <a:t>ce</a:t>
                      </a:r>
                      <a:r>
                        <a:rPr sz="1800" dirty="0"/>
                        <a:t>ptions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- Ex</a:t>
                      </a:r>
                      <a:r>
                        <a:rPr sz="1800" spc="-10" dirty="0"/>
                        <a:t>c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ption h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ndling b</a:t>
                      </a:r>
                      <a:r>
                        <a:rPr sz="1800" spc="-5" dirty="0"/>
                        <a:t>es</a:t>
                      </a:r>
                      <a:r>
                        <a:rPr sz="1800" dirty="0"/>
                        <a:t>t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pr</a:t>
                      </a:r>
                      <a:r>
                        <a:rPr sz="1800" spc="-10" dirty="0"/>
                        <a:t>a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ti</a:t>
                      </a:r>
                      <a:r>
                        <a:rPr sz="1800" spc="-5" dirty="0"/>
                        <a:t>ce</a:t>
                      </a:r>
                      <a:r>
                        <a:rPr sz="1800" dirty="0"/>
                        <a:t>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096">
                <a:tc>
                  <a:txBody>
                    <a:bodyPr/>
                    <a:lstStyle/>
                    <a:p>
                      <a:pPr marL="64769" algn="l">
                        <a:lnSpc>
                          <a:spcPct val="100000"/>
                        </a:lnSpc>
                      </a:pPr>
                      <a:r>
                        <a:rPr sz="1800" dirty="0"/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69" algn="l">
                        <a:lnSpc>
                          <a:spcPct val="100000"/>
                        </a:lnSpc>
                      </a:pPr>
                      <a:r>
                        <a:rPr sz="1800" spc="-10" dirty="0"/>
                        <a:t>F</a:t>
                      </a:r>
                      <a:r>
                        <a:rPr sz="1800" dirty="0"/>
                        <a:t>ile</a:t>
                      </a:r>
                      <a:r>
                        <a:rPr sz="1800" spc="-5" dirty="0"/>
                        <a:t> H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ndling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69" marR="273050" algn="l">
                        <a:lnSpc>
                          <a:spcPct val="100000"/>
                        </a:lnSpc>
                      </a:pPr>
                      <a:r>
                        <a:rPr sz="1800" dirty="0"/>
                        <a:t>-</a:t>
                      </a:r>
                      <a:r>
                        <a:rPr sz="1800" spc="-5" dirty="0"/>
                        <a:t> </a:t>
                      </a:r>
                      <a:r>
                        <a:rPr sz="1800" spc="-10" dirty="0"/>
                        <a:t>F</a:t>
                      </a:r>
                      <a:r>
                        <a:rPr sz="1800" dirty="0"/>
                        <a:t>ile</a:t>
                      </a:r>
                      <a:r>
                        <a:rPr sz="1800" spc="-5" dirty="0"/>
                        <a:t> str</a:t>
                      </a:r>
                      <a:r>
                        <a:rPr sz="1800" spc="5" dirty="0"/>
                        <a:t>e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ms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and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op</a:t>
                      </a:r>
                      <a:r>
                        <a:rPr sz="1800" spc="-10" dirty="0"/>
                        <a:t>e</a:t>
                      </a:r>
                      <a:r>
                        <a:rPr sz="1800" spc="5" dirty="0"/>
                        <a:t>r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tions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-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R</a:t>
                      </a:r>
                      <a:r>
                        <a:rPr sz="1800" spc="-5" dirty="0"/>
                        <a:t>ea</a:t>
                      </a:r>
                      <a:r>
                        <a:rPr sz="1800" dirty="0"/>
                        <a:t>ding f</a:t>
                      </a:r>
                      <a:r>
                        <a:rPr sz="1800" spc="-5" dirty="0"/>
                        <a:t>r</a:t>
                      </a:r>
                      <a:r>
                        <a:rPr sz="1800" dirty="0"/>
                        <a:t>om and</a:t>
                      </a:r>
                      <a:r>
                        <a:rPr sz="1800" spc="5" dirty="0"/>
                        <a:t> </a:t>
                      </a:r>
                      <a:r>
                        <a:rPr sz="1800" spc="-5" dirty="0"/>
                        <a:t>w</a:t>
                      </a:r>
                      <a:r>
                        <a:rPr sz="1800" spc="-10" dirty="0"/>
                        <a:t>r</a:t>
                      </a:r>
                      <a:r>
                        <a:rPr sz="1800" dirty="0"/>
                        <a:t>iting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to fil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s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-</a:t>
                      </a:r>
                      <a:r>
                        <a:rPr sz="1800" spc="-5" dirty="0"/>
                        <a:t> </a:t>
                      </a:r>
                      <a:r>
                        <a:rPr sz="1800" spc="-10" dirty="0"/>
                        <a:t>F</a:t>
                      </a:r>
                      <a:r>
                        <a:rPr sz="1800" dirty="0"/>
                        <a:t>ile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m</a:t>
                      </a:r>
                      <a:r>
                        <a:rPr sz="1800" spc="10" dirty="0"/>
                        <a:t>o</a:t>
                      </a:r>
                      <a:r>
                        <a:rPr sz="1800" dirty="0"/>
                        <a:t>d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s</a:t>
                      </a:r>
                      <a:r>
                        <a:rPr sz="1800" spc="-5" dirty="0"/>
                        <a:t> a</a:t>
                      </a:r>
                      <a:r>
                        <a:rPr sz="1800" dirty="0"/>
                        <a:t>nd </a:t>
                      </a:r>
                      <a:r>
                        <a:rPr sz="1800" spc="-5" dirty="0"/>
                        <a:t>e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ror</a:t>
                      </a:r>
                      <a:r>
                        <a:rPr sz="1800" spc="-10" dirty="0"/>
                        <a:t> </a:t>
                      </a:r>
                      <a:r>
                        <a:rPr sz="1800" dirty="0"/>
                        <a:t>h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ndling in file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op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tions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484">
                <a:tc>
                  <a:txBody>
                    <a:bodyPr/>
                    <a:lstStyle/>
                    <a:p>
                      <a:pPr marL="64769" algn="l">
                        <a:lnSpc>
                          <a:spcPct val="100000"/>
                        </a:lnSpc>
                      </a:pPr>
                      <a:r>
                        <a:rPr sz="1800" dirty="0"/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69" marR="450850" algn="l">
                        <a:lnSpc>
                          <a:spcPct val="100000"/>
                        </a:lnSpc>
                      </a:pPr>
                      <a:r>
                        <a:rPr sz="1800" dirty="0"/>
                        <a:t>Stand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rd </a:t>
                      </a:r>
                      <a:r>
                        <a:rPr sz="1800" spc="-5" dirty="0"/>
                        <a:t>Te</a:t>
                      </a:r>
                      <a:r>
                        <a:rPr sz="1800" dirty="0"/>
                        <a:t>mpl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te </a:t>
                      </a:r>
                      <a:r>
                        <a:rPr sz="1800" spc="-5" dirty="0"/>
                        <a:t>L</a:t>
                      </a:r>
                      <a:r>
                        <a:rPr sz="1800" dirty="0"/>
                        <a:t>ib</a:t>
                      </a:r>
                      <a:r>
                        <a:rPr sz="1800" spc="5" dirty="0"/>
                        <a:t>ra</a:t>
                      </a:r>
                      <a:r>
                        <a:rPr sz="1800" dirty="0"/>
                        <a:t>ry (STL)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69" marR="610235" algn="l">
                        <a:lnSpc>
                          <a:spcPct val="100000"/>
                        </a:lnSpc>
                      </a:pPr>
                      <a:r>
                        <a:rPr sz="1800" dirty="0"/>
                        <a:t>-</a:t>
                      </a:r>
                      <a:r>
                        <a:rPr sz="1800" spc="5" dirty="0"/>
                        <a:t> </a:t>
                      </a:r>
                      <a:r>
                        <a:rPr sz="1800" spc="-20" dirty="0"/>
                        <a:t>I</a:t>
                      </a:r>
                      <a:r>
                        <a:rPr sz="1800" dirty="0"/>
                        <a:t>ntrodu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tion to</a:t>
                      </a:r>
                      <a:r>
                        <a:rPr sz="1800" spc="-5" dirty="0"/>
                        <a:t> </a:t>
                      </a:r>
                      <a:r>
                        <a:rPr sz="1800" spc="5" dirty="0"/>
                        <a:t>S</a:t>
                      </a:r>
                      <a:r>
                        <a:rPr sz="1800" dirty="0"/>
                        <a:t>TL -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Components of </a:t>
                      </a:r>
                      <a:r>
                        <a:rPr sz="1800" spc="-5" dirty="0"/>
                        <a:t>STL</a:t>
                      </a:r>
                      <a:r>
                        <a:rPr sz="1800" dirty="0"/>
                        <a:t>: cont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ine</a:t>
                      </a:r>
                      <a:r>
                        <a:rPr sz="1800" spc="-10" dirty="0"/>
                        <a:t>r</a:t>
                      </a:r>
                      <a:r>
                        <a:rPr sz="1800" spc="-5" dirty="0"/>
                        <a:t>s</a:t>
                      </a:r>
                      <a:r>
                        <a:rPr sz="1800" dirty="0"/>
                        <a:t>, 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lgorithms, it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to</a:t>
                      </a:r>
                      <a:r>
                        <a:rPr sz="1800" spc="5" dirty="0"/>
                        <a:t>r</a:t>
                      </a:r>
                      <a:r>
                        <a:rPr sz="1800" dirty="0"/>
                        <a:t>s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-</a:t>
                      </a:r>
                      <a:r>
                        <a:rPr sz="1800" spc="-5" dirty="0"/>
                        <a:t> Usin</a:t>
                      </a:r>
                      <a:r>
                        <a:rPr sz="1800" dirty="0"/>
                        <a:t>g STL </a:t>
                      </a:r>
                      <a:r>
                        <a:rPr sz="1800" spc="-10" dirty="0"/>
                        <a:t>f</a:t>
                      </a:r>
                      <a:r>
                        <a:rPr sz="1800" dirty="0"/>
                        <a:t>or 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ommon d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ta </a:t>
                      </a:r>
                      <a:r>
                        <a:rPr sz="1800" spc="-5" dirty="0"/>
                        <a:t>stru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tur</a:t>
                      </a:r>
                      <a:r>
                        <a:rPr sz="1800" spc="-10" dirty="0"/>
                        <a:t>e</a:t>
                      </a:r>
                      <a:r>
                        <a:rPr sz="1800" spc="-5" dirty="0"/>
                        <a:t>s</a:t>
                      </a:r>
                      <a:r>
                        <a:rPr sz="1800" dirty="0"/>
                        <a:t>: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v</a:t>
                      </a:r>
                      <a:r>
                        <a:rPr sz="1800" spc="-5" dirty="0"/>
                        <a:t>ec</a:t>
                      </a:r>
                      <a:r>
                        <a:rPr sz="1800" dirty="0"/>
                        <a:t>tors,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li</a:t>
                      </a:r>
                      <a:r>
                        <a:rPr sz="1800" spc="-5" dirty="0"/>
                        <a:t>st</a:t>
                      </a:r>
                      <a:r>
                        <a:rPr sz="1800" dirty="0"/>
                        <a:t>s, maps,</a:t>
                      </a:r>
                      <a:r>
                        <a:rPr sz="1800" spc="-5" dirty="0"/>
                        <a:t> se</a:t>
                      </a:r>
                      <a:r>
                        <a:rPr sz="1800" dirty="0"/>
                        <a:t>ts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484">
                <a:tc>
                  <a:txBody>
                    <a:bodyPr/>
                    <a:lstStyle/>
                    <a:p>
                      <a:pPr marL="64769" algn="l">
                        <a:lnSpc>
                          <a:spcPct val="100000"/>
                        </a:lnSpc>
                      </a:pPr>
                      <a:r>
                        <a:rPr sz="1800" dirty="0"/>
                        <a:t>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69" algn="l">
                        <a:lnSpc>
                          <a:spcPct val="100000"/>
                        </a:lnSpc>
                      </a:pPr>
                      <a:r>
                        <a:rPr sz="1800" spc="-5" dirty="0"/>
                        <a:t>D</a:t>
                      </a:r>
                      <a:r>
                        <a:rPr sz="1800" spc="-10" dirty="0"/>
                        <a:t>e</a:t>
                      </a:r>
                      <a:r>
                        <a:rPr sz="1800" spc="-5" dirty="0"/>
                        <a:t>sig</a:t>
                      </a:r>
                      <a:r>
                        <a:rPr sz="1800" dirty="0"/>
                        <a:t>n </a:t>
                      </a:r>
                      <a:r>
                        <a:rPr sz="1800" spc="5" dirty="0"/>
                        <a:t>P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tt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69" marR="596265" algn="l">
                        <a:lnSpc>
                          <a:spcPct val="100000"/>
                        </a:lnSpc>
                      </a:pPr>
                      <a:r>
                        <a:rPr sz="1800" dirty="0"/>
                        <a:t>-</a:t>
                      </a:r>
                      <a:r>
                        <a:rPr sz="1800" spc="5" dirty="0"/>
                        <a:t> </a:t>
                      </a:r>
                      <a:r>
                        <a:rPr sz="1800" spc="-20" dirty="0"/>
                        <a:t>I</a:t>
                      </a:r>
                      <a:r>
                        <a:rPr sz="1800" dirty="0"/>
                        <a:t>ntrodu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tion to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design </a:t>
                      </a:r>
                      <a:r>
                        <a:rPr sz="1800" spc="10" dirty="0"/>
                        <a:t>p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tt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rns -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Typ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s</a:t>
                      </a:r>
                      <a:r>
                        <a:rPr sz="1800" spc="-5" dirty="0"/>
                        <a:t> </a:t>
                      </a:r>
                      <a:r>
                        <a:rPr sz="1800" spc="10" dirty="0"/>
                        <a:t>o</a:t>
                      </a:r>
                      <a:r>
                        <a:rPr sz="1800" dirty="0"/>
                        <a:t>f d</a:t>
                      </a:r>
                      <a:r>
                        <a:rPr sz="1800" spc="-10" dirty="0"/>
                        <a:t>e</a:t>
                      </a:r>
                      <a:r>
                        <a:rPr sz="1800" spc="-5" dirty="0"/>
                        <a:t>sig</a:t>
                      </a:r>
                      <a:r>
                        <a:rPr sz="1800" dirty="0"/>
                        <a:t>n</a:t>
                      </a:r>
                      <a:r>
                        <a:rPr sz="1800" spc="15" dirty="0"/>
                        <a:t> </a:t>
                      </a:r>
                      <a:r>
                        <a:rPr sz="1800" dirty="0"/>
                        <a:t>p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tt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rns: 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re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tion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l,</a:t>
                      </a:r>
                      <a:r>
                        <a:rPr sz="1800" spc="-5" dirty="0"/>
                        <a:t> s</a:t>
                      </a:r>
                      <a:r>
                        <a:rPr sz="1800" spc="5" dirty="0"/>
                        <a:t>t</a:t>
                      </a:r>
                      <a:r>
                        <a:rPr sz="1800" dirty="0"/>
                        <a:t>ructur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l,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beh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vio</a:t>
                      </a:r>
                      <a:r>
                        <a:rPr sz="1800" spc="5" dirty="0"/>
                        <a:t>r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l</a:t>
                      </a:r>
                      <a:r>
                        <a:rPr sz="1800" spc="15" dirty="0"/>
                        <a:t> </a:t>
                      </a:r>
                      <a:r>
                        <a:rPr sz="1800" dirty="0"/>
                        <a:t>- Ex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mpl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s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of 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ommon d</a:t>
                      </a:r>
                      <a:r>
                        <a:rPr sz="1800" spc="5" dirty="0"/>
                        <a:t>e</a:t>
                      </a:r>
                      <a:r>
                        <a:rPr sz="1800" spc="-5" dirty="0"/>
                        <a:t>sig</a:t>
                      </a:r>
                      <a:r>
                        <a:rPr sz="1800" dirty="0"/>
                        <a:t>n p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tt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rns: Singl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ton,</a:t>
                      </a:r>
                      <a:r>
                        <a:rPr sz="1800" spc="-15" dirty="0"/>
                        <a:t> </a:t>
                      </a:r>
                      <a:r>
                        <a:rPr sz="1800" spc="-10" dirty="0"/>
                        <a:t>F</a:t>
                      </a:r>
                      <a:r>
                        <a:rPr sz="1800" spc="-5" dirty="0"/>
                        <a:t>ac</a:t>
                      </a:r>
                      <a:r>
                        <a:rPr sz="1800" dirty="0"/>
                        <a:t>tory,</a:t>
                      </a:r>
                      <a:r>
                        <a:rPr sz="1800" spc="5" dirty="0"/>
                        <a:t> </a:t>
                      </a:r>
                      <a:r>
                        <a:rPr sz="1800" spc="-5" dirty="0"/>
                        <a:t>Obs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r</a:t>
                      </a:r>
                      <a:r>
                        <a:rPr sz="1800" spc="5" dirty="0"/>
                        <a:t>v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r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484">
                <a:tc>
                  <a:txBody>
                    <a:bodyPr/>
                    <a:lstStyle/>
                    <a:p>
                      <a:pPr marL="64769" algn="l">
                        <a:lnSpc>
                          <a:spcPct val="100000"/>
                        </a:lnSpc>
                      </a:pPr>
                      <a:r>
                        <a:rPr sz="1800" dirty="0"/>
                        <a:t>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69" marR="152400" algn="l">
                        <a:lnSpc>
                          <a:spcPct val="100000"/>
                        </a:lnSpc>
                      </a:pPr>
                      <a:r>
                        <a:rPr sz="1800" spc="-5" dirty="0"/>
                        <a:t>H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nds</a:t>
                      </a:r>
                      <a:r>
                        <a:rPr sz="1800" spc="-5" dirty="0"/>
                        <a:t>-</a:t>
                      </a:r>
                      <a:r>
                        <a:rPr sz="1800" dirty="0"/>
                        <a:t>on Proj</a:t>
                      </a:r>
                      <a:r>
                        <a:rPr sz="1800" spc="-10" dirty="0"/>
                        <a:t>e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ts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and</a:t>
                      </a:r>
                      <a:r>
                        <a:rPr sz="1800" spc="-5" dirty="0"/>
                        <a:t> P</a:t>
                      </a:r>
                      <a:r>
                        <a:rPr sz="1800" spc="10" dirty="0"/>
                        <a:t>r</a:t>
                      </a:r>
                      <a:r>
                        <a:rPr sz="1800" spc="-5" dirty="0"/>
                        <a:t>ac</a:t>
                      </a:r>
                      <a:r>
                        <a:rPr sz="1800" dirty="0"/>
                        <a:t>ti</a:t>
                      </a:r>
                      <a:r>
                        <a:rPr sz="1800" spc="-5" dirty="0"/>
                        <a:t>ca</a:t>
                      </a:r>
                      <a:r>
                        <a:rPr sz="1800" dirty="0"/>
                        <a:t>l </a:t>
                      </a:r>
                      <a:r>
                        <a:rPr sz="1800" spc="-20" dirty="0"/>
                        <a:t>I</a:t>
                      </a:r>
                      <a:r>
                        <a:rPr sz="1800" dirty="0"/>
                        <a:t>mpl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men</a:t>
                      </a:r>
                      <a:r>
                        <a:rPr sz="1800" spc="10" dirty="0"/>
                        <a:t>t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69" marR="111125" algn="l">
                        <a:lnSpc>
                          <a:spcPct val="100000"/>
                        </a:lnSpc>
                      </a:pPr>
                      <a:r>
                        <a:rPr sz="1800" dirty="0"/>
                        <a:t>-</a:t>
                      </a:r>
                      <a:r>
                        <a:rPr sz="1800" spc="5" dirty="0"/>
                        <a:t> </a:t>
                      </a:r>
                      <a:r>
                        <a:rPr sz="1800" spc="-20" dirty="0"/>
                        <a:t>I</a:t>
                      </a:r>
                      <a:r>
                        <a:rPr sz="1800" dirty="0"/>
                        <a:t>mpl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menting</a:t>
                      </a:r>
                      <a:r>
                        <a:rPr sz="1800" spc="-5" dirty="0"/>
                        <a:t> OO</a:t>
                      </a:r>
                      <a:r>
                        <a:rPr sz="1800" dirty="0"/>
                        <a:t>P co</a:t>
                      </a:r>
                      <a:r>
                        <a:rPr sz="1800" spc="5" dirty="0"/>
                        <a:t>n</a:t>
                      </a:r>
                      <a:r>
                        <a:rPr sz="1800" spc="-5" dirty="0"/>
                        <a:t>ce</a:t>
                      </a:r>
                      <a:r>
                        <a:rPr sz="1800" dirty="0"/>
                        <a:t>pts </a:t>
                      </a:r>
                      <a:r>
                        <a:rPr sz="1800" spc="5" dirty="0"/>
                        <a:t>i</a:t>
                      </a:r>
                      <a:r>
                        <a:rPr sz="1800" dirty="0"/>
                        <a:t>n pr</a:t>
                      </a:r>
                      <a:r>
                        <a:rPr sz="1800" spc="-5" dirty="0"/>
                        <a:t>o</a:t>
                      </a:r>
                      <a:r>
                        <a:rPr sz="1800" dirty="0"/>
                        <a:t>gr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mming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l</a:t>
                      </a:r>
                      <a:r>
                        <a:rPr sz="1800" spc="5" dirty="0"/>
                        <a:t>a</a:t>
                      </a:r>
                      <a:r>
                        <a:rPr sz="1800" dirty="0"/>
                        <a:t>ngu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g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s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l</a:t>
                      </a:r>
                      <a:r>
                        <a:rPr sz="1800" spc="5" dirty="0"/>
                        <a:t>i</a:t>
                      </a:r>
                      <a:r>
                        <a:rPr sz="1800" dirty="0"/>
                        <a:t>ke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C</a:t>
                      </a:r>
                      <a:r>
                        <a:rPr sz="1800" spc="-5" dirty="0"/>
                        <a:t>++</a:t>
                      </a:r>
                      <a:r>
                        <a:rPr sz="1800" dirty="0"/>
                        <a:t>, </a:t>
                      </a:r>
                      <a:r>
                        <a:rPr sz="1800" spc="-5" dirty="0"/>
                        <a:t>Ja</a:t>
                      </a:r>
                      <a:r>
                        <a:rPr sz="1800" spc="10" dirty="0"/>
                        <a:t>v</a:t>
                      </a:r>
                      <a:r>
                        <a:rPr sz="1800" spc="-5" dirty="0"/>
                        <a:t>a</a:t>
                      </a:r>
                      <a:r>
                        <a:rPr sz="1800" dirty="0"/>
                        <a:t>,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Python</a:t>
                      </a:r>
                      <a:r>
                        <a:rPr sz="1800" spc="20" dirty="0"/>
                        <a:t> </a:t>
                      </a:r>
                      <a:r>
                        <a:rPr sz="1800" dirty="0"/>
                        <a:t>-</a:t>
                      </a:r>
                      <a:r>
                        <a:rPr sz="1800" spc="-5" dirty="0"/>
                        <a:t> H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nds</a:t>
                      </a:r>
                      <a:r>
                        <a:rPr sz="1800" spc="-5" dirty="0"/>
                        <a:t>-</a:t>
                      </a:r>
                      <a:r>
                        <a:rPr sz="1800" dirty="0"/>
                        <a:t>on p</a:t>
                      </a:r>
                      <a:r>
                        <a:rPr sz="1800" spc="-5" dirty="0"/>
                        <a:t>r</a:t>
                      </a:r>
                      <a:r>
                        <a:rPr sz="1800" dirty="0"/>
                        <a:t>oj</a:t>
                      </a:r>
                      <a:r>
                        <a:rPr sz="1800" spc="5" dirty="0"/>
                        <a:t>e</a:t>
                      </a:r>
                      <a:r>
                        <a:rPr sz="1800" spc="-5" dirty="0"/>
                        <a:t>c</a:t>
                      </a:r>
                      <a:r>
                        <a:rPr sz="1800" dirty="0"/>
                        <a:t>ts to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apply</a:t>
                      </a:r>
                      <a:r>
                        <a:rPr sz="1800" spc="-5" dirty="0"/>
                        <a:t> OO</a:t>
                      </a:r>
                      <a:r>
                        <a:rPr sz="1800" dirty="0"/>
                        <a:t>P prin</a:t>
                      </a:r>
                      <a:r>
                        <a:rPr sz="1800" spc="-10" dirty="0"/>
                        <a:t>c</a:t>
                      </a:r>
                      <a:r>
                        <a:rPr sz="1800" dirty="0"/>
                        <a:t>ipl</a:t>
                      </a:r>
                      <a:r>
                        <a:rPr sz="1800" spc="-5" dirty="0"/>
                        <a:t>e</a:t>
                      </a:r>
                      <a:r>
                        <a:rPr sz="1800" dirty="0"/>
                        <a:t>s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to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r</a:t>
                      </a:r>
                      <a:r>
                        <a:rPr sz="1800" spc="-5" dirty="0"/>
                        <a:t>ea</a:t>
                      </a:r>
                      <a:r>
                        <a:rPr sz="1800" spc="5" dirty="0"/>
                        <a:t>l</a:t>
                      </a:r>
                      <a:r>
                        <a:rPr sz="1800" spc="-5" dirty="0"/>
                        <a:t>-w</a:t>
                      </a:r>
                      <a:r>
                        <a:rPr sz="1800" spc="5" dirty="0"/>
                        <a:t>o</a:t>
                      </a:r>
                      <a:r>
                        <a:rPr sz="1800" dirty="0"/>
                        <a:t>rld p</a:t>
                      </a:r>
                      <a:r>
                        <a:rPr sz="1800" spc="-5" dirty="0"/>
                        <a:t>r</a:t>
                      </a:r>
                      <a:r>
                        <a:rPr sz="1800" dirty="0"/>
                        <a:t>oblems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92483" y="6492875"/>
            <a:ext cx="4702234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t>1-</a:t>
            </a:r>
            <a:fld id="{73819707-7D79-49D9-B347-20AB6EC3CD3F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50</a:t>
            </a:fld>
            <a:endParaRPr lang="en-CA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Libraries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C++ Standard Libraries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#include &lt;</a:t>
            </a:r>
            <a:r>
              <a:rPr lang="en-US" sz="2400" dirty="0" err="1">
                <a:solidFill>
                  <a:srgbClr val="0070C0"/>
                </a:solidFill>
              </a:rPr>
              <a:t>Library_Name</a:t>
            </a:r>
            <a:r>
              <a:rPr lang="en-US" sz="2400" dirty="0">
                <a:solidFill>
                  <a:srgbClr val="0070C0"/>
                </a:solidFill>
              </a:rPr>
              <a:t>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Directive to "add" contents of library file to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your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Called "preprocessor directive"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Executes before compiler, and simply "copies"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library file into your program file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C++ has many libraries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Input/output, math, strings, etc.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597564" y="6571396"/>
            <a:ext cx="1279224" cy="294401"/>
          </a:xfrm>
        </p:spPr>
        <p:txBody>
          <a:bodyPr/>
          <a:lstStyle/>
          <a:p>
            <a:pPr>
              <a:defRPr/>
            </a:pPr>
            <a:r>
              <a:rPr lang="en-US"/>
              <a:t>University of Global Village (UGV)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3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92483" y="6492875"/>
            <a:ext cx="4702234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anose="020F0502020204030204" pitchFamily="34" charset="0"/>
              </a:rPr>
              <a:t>1-</a:t>
            </a:r>
            <a:fld id="{B7553593-0EA1-4466-9A58-7AC613C872E9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51</a:t>
            </a:fld>
            <a:endParaRPr lang="en-CA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Namespaces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116" y="1986537"/>
            <a:ext cx="11044404" cy="4224072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400" dirty="0"/>
              <a:t>Namespaces defined: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dirty="0"/>
              <a:t>Collection of name definitions</a:t>
            </a:r>
          </a:p>
          <a:p>
            <a:pPr>
              <a:spcAft>
                <a:spcPts val="0"/>
              </a:spcAft>
              <a:defRPr/>
            </a:pPr>
            <a:r>
              <a:rPr lang="en-US" sz="2400" dirty="0"/>
              <a:t>For now: interested in namespace "</a:t>
            </a:r>
            <a:r>
              <a:rPr lang="en-US" sz="2400" dirty="0" err="1"/>
              <a:t>std</a:t>
            </a:r>
            <a:r>
              <a:rPr lang="en-US" sz="2400" dirty="0"/>
              <a:t>"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dirty="0"/>
              <a:t>Has all standard library definitions we need</a:t>
            </a:r>
          </a:p>
          <a:p>
            <a:pPr>
              <a:spcAft>
                <a:spcPts val="0"/>
              </a:spcAft>
              <a:defRPr/>
            </a:pPr>
            <a:r>
              <a:rPr lang="en-US" sz="2400" dirty="0"/>
              <a:t>Examples:</a:t>
            </a:r>
            <a:br>
              <a:rPr lang="en-US" sz="2400" dirty="0"/>
            </a:br>
            <a:r>
              <a:rPr lang="en-US" sz="2400" dirty="0">
                <a:solidFill>
                  <a:srgbClr val="0070C0"/>
                </a:solidFill>
              </a:rPr>
              <a:t>#include &lt;</a:t>
            </a:r>
            <a:r>
              <a:rPr lang="en-US" sz="2400" dirty="0" err="1">
                <a:solidFill>
                  <a:srgbClr val="0070C0"/>
                </a:solidFill>
              </a:rPr>
              <a:t>iostream</a:t>
            </a:r>
            <a:r>
              <a:rPr lang="en-US" sz="2400" dirty="0">
                <a:solidFill>
                  <a:srgbClr val="0070C0"/>
                </a:solidFill>
              </a:rPr>
              <a:t>&gt;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using namespace </a:t>
            </a:r>
            <a:r>
              <a:rPr lang="en-US" sz="2400" dirty="0" err="1">
                <a:solidFill>
                  <a:srgbClr val="0070C0"/>
                </a:solidFill>
              </a:rPr>
              <a:t>std</a:t>
            </a:r>
            <a:r>
              <a:rPr lang="en-US" sz="2400" dirty="0">
                <a:solidFill>
                  <a:srgbClr val="0070C0"/>
                </a:solidFill>
              </a:rPr>
              <a:t>;	</a:t>
            </a:r>
          </a:p>
          <a:p>
            <a:pPr lvl="2">
              <a:spcAft>
                <a:spcPts val="0"/>
              </a:spcAft>
              <a:defRPr/>
            </a:pPr>
            <a:r>
              <a:rPr lang="en-US" sz="2400" dirty="0">
                <a:solidFill>
                  <a:srgbClr val="0070C0"/>
                </a:solidFill>
              </a:rPr>
              <a:t>Includes entire standard library of name definitions</a:t>
            </a:r>
          </a:p>
          <a:p>
            <a:pPr>
              <a:spcAft>
                <a:spcPts val="0"/>
              </a:spcAft>
              <a:defRPr/>
            </a:pPr>
            <a:r>
              <a:rPr lang="en-US" sz="2400" dirty="0">
                <a:solidFill>
                  <a:srgbClr val="0070C0"/>
                </a:solidFill>
              </a:rPr>
              <a:t>     #include &lt;</a:t>
            </a:r>
            <a:r>
              <a:rPr lang="en-US" sz="2400" dirty="0" err="1">
                <a:solidFill>
                  <a:srgbClr val="0070C0"/>
                </a:solidFill>
              </a:rPr>
              <a:t>iostream</a:t>
            </a:r>
            <a:r>
              <a:rPr lang="en-US" sz="2400" dirty="0">
                <a:solidFill>
                  <a:srgbClr val="0070C0"/>
                </a:solidFill>
              </a:rPr>
              <a:t>&gt;using </a:t>
            </a:r>
            <a:r>
              <a:rPr lang="en-US" sz="2400" dirty="0" err="1">
                <a:solidFill>
                  <a:srgbClr val="0070C0"/>
                </a:solidFill>
              </a:rPr>
              <a:t>std</a:t>
            </a:r>
            <a:r>
              <a:rPr lang="en-US" sz="2400" dirty="0">
                <a:solidFill>
                  <a:srgbClr val="0070C0"/>
                </a:solidFill>
              </a:rPr>
              <a:t>::</a:t>
            </a:r>
            <a:r>
              <a:rPr lang="en-US" sz="2400" dirty="0" err="1">
                <a:solidFill>
                  <a:srgbClr val="0070C0"/>
                </a:solidFill>
              </a:rPr>
              <a:t>cin</a:t>
            </a:r>
            <a:r>
              <a:rPr lang="en-US" sz="2400" dirty="0">
                <a:solidFill>
                  <a:srgbClr val="0070C0"/>
                </a:solidFill>
              </a:rPr>
              <a:t>;	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using </a:t>
            </a:r>
            <a:r>
              <a:rPr lang="en-US" sz="2400" dirty="0" err="1">
                <a:solidFill>
                  <a:srgbClr val="0070C0"/>
                </a:solidFill>
              </a:rPr>
              <a:t>std</a:t>
            </a:r>
            <a:r>
              <a:rPr lang="en-US" sz="2400" dirty="0">
                <a:solidFill>
                  <a:srgbClr val="0070C0"/>
                </a:solidFill>
              </a:rPr>
              <a:t>::</a:t>
            </a:r>
            <a:r>
              <a:rPr lang="en-US" sz="2400" dirty="0" err="1">
                <a:solidFill>
                  <a:srgbClr val="0070C0"/>
                </a:solidFill>
              </a:rPr>
              <a:t>cout</a:t>
            </a:r>
            <a:r>
              <a:rPr lang="en-US" sz="2400" dirty="0">
                <a:solidFill>
                  <a:srgbClr val="0070C0"/>
                </a:solidFill>
              </a:rPr>
              <a:t>;</a:t>
            </a:r>
          </a:p>
          <a:p>
            <a:pPr lvl="2">
              <a:spcAft>
                <a:spcPts val="0"/>
              </a:spcAft>
              <a:defRPr/>
            </a:pPr>
            <a:r>
              <a:rPr lang="en-US" sz="2400" dirty="0">
                <a:solidFill>
                  <a:srgbClr val="0070C0"/>
                </a:solidFill>
              </a:rPr>
              <a:t>Can specify just the objects we want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825415" y="6285297"/>
            <a:ext cx="2763402" cy="572703"/>
          </a:xfrm>
        </p:spPr>
        <p:txBody>
          <a:bodyPr/>
          <a:lstStyle/>
          <a:p>
            <a:pPr>
              <a:defRPr/>
            </a:pPr>
            <a:r>
              <a:rPr lang="en-US" sz="1100" dirty="0"/>
              <a:t>University of Global Village (UGV)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1819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Operators In C++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0375" y="2064619"/>
            <a:ext cx="4176939" cy="3277401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C++ </a:t>
            </a:r>
            <a:r>
              <a:rPr lang="en-GB" sz="2800" dirty="0">
                <a:solidFill>
                  <a:srgbClr val="C00000"/>
                </a:solidFill>
              </a:rPr>
              <a:t>has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 a rich set of operators.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All C operators are </a:t>
            </a:r>
            <a:r>
              <a:rPr lang="en-GB" sz="2800" dirty="0">
                <a:solidFill>
                  <a:srgbClr val="C00000"/>
                </a:solidFill>
              </a:rPr>
              <a:t>valid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 in C++ also.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C++ </a:t>
            </a:r>
            <a:r>
              <a:rPr lang="en-GB" sz="2800" dirty="0">
                <a:solidFill>
                  <a:srgbClr val="C00000"/>
                </a:solidFill>
              </a:rPr>
              <a:t>introduces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some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 new operators.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417969"/>
              </p:ext>
            </p:extLst>
          </p:nvPr>
        </p:nvGraphicFramePr>
        <p:xfrm>
          <a:off x="5141046" y="1796143"/>
          <a:ext cx="5820867" cy="43270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64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6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47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&lt;&lt; 	 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insertion operator 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7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&gt;&gt; 	 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extraction operator 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47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: : 	 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scope resolution operator 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47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: :* 	 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pointer to member declarator 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7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  * 	 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pointer to member operator 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47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 .* 	 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pointer to member operator 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9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-&gt; 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access members via a pointer.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8828515"/>
                  </a:ext>
                </a:extLst>
              </a:tr>
              <a:tr h="37520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Delete  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memory release operator 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47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Endl 	 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line feed operator 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14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New 	 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memory allocation operator 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47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</a:rPr>
                        <a:t>Setw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 	 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field width operator 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1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92483" y="6492875"/>
            <a:ext cx="4702234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anose="020F0502020204030204" pitchFamily="34" charset="0"/>
              </a:rPr>
              <a:t>1-</a:t>
            </a:r>
            <a:fld id="{B7553593-0EA1-4466-9A58-7AC613C872E9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53</a:t>
            </a:fld>
            <a:endParaRPr lang="en-CA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Input and Output (I/O)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879" y="2429300"/>
            <a:ext cx="10569810" cy="2373707"/>
          </a:xfrm>
          <a:solidFill>
            <a:schemeClr val="tx1">
              <a:lumMod val="10000"/>
              <a:lumOff val="90000"/>
            </a:schemeClr>
          </a:solidFill>
        </p:spPr>
        <p:txBody>
          <a:bodyPr rtlCol="0">
            <a:no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In C++, input and output (I/O) operations are performed using streams provided by the Standard </a:t>
            </a:r>
            <a:r>
              <a:rPr lang="en-GB" sz="2400" dirty="0" err="1">
                <a:solidFill>
                  <a:srgbClr val="0070C0"/>
                </a:solidFill>
              </a:rPr>
              <a:t>Input/Output</a:t>
            </a:r>
            <a:r>
              <a:rPr lang="en-GB" sz="2400" dirty="0">
                <a:solidFill>
                  <a:srgbClr val="0070C0"/>
                </a:solidFill>
              </a:rPr>
              <a:t> Library (</a:t>
            </a:r>
            <a:r>
              <a:rPr lang="en-GB" sz="2400" dirty="0" err="1">
                <a:solidFill>
                  <a:srgbClr val="0070C0"/>
                </a:solidFill>
              </a:rPr>
              <a:t>iostream</a:t>
            </a:r>
            <a:r>
              <a:rPr lang="en-GB" sz="2400" dirty="0">
                <a:solidFill>
                  <a:srgbClr val="0070C0"/>
                </a:solidFill>
              </a:rPr>
              <a:t>).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The two primary streams for input and output are: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GB" sz="2400" dirty="0" err="1">
                <a:solidFill>
                  <a:schemeClr val="tx1"/>
                </a:solidFill>
              </a:rPr>
              <a:t>cin</a:t>
            </a:r>
            <a:r>
              <a:rPr lang="en-GB" sz="2400" dirty="0">
                <a:solidFill>
                  <a:schemeClr val="tx1"/>
                </a:solidFill>
              </a:rPr>
              <a:t>: For input (standard input, typically from the keyboard).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GB" sz="2400" dirty="0" err="1">
                <a:solidFill>
                  <a:schemeClr val="tx1"/>
                </a:solidFill>
              </a:rPr>
              <a:t>cout</a:t>
            </a:r>
            <a:r>
              <a:rPr lang="en-GB" sz="2400" dirty="0">
                <a:solidFill>
                  <a:schemeClr val="tx1"/>
                </a:solidFill>
              </a:rPr>
              <a:t>: For output (standard output, typically to the console).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825415" y="6285297"/>
            <a:ext cx="2763402" cy="572703"/>
          </a:xfrm>
        </p:spPr>
        <p:txBody>
          <a:bodyPr/>
          <a:lstStyle/>
          <a:p>
            <a:pPr>
              <a:defRPr/>
            </a:pPr>
            <a:r>
              <a:rPr lang="en-US" sz="1100" dirty="0"/>
              <a:t>University of Global Village (UGV)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00639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92483" y="6492875"/>
            <a:ext cx="4702234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anose="020F0502020204030204" pitchFamily="34" charset="0"/>
              </a:rPr>
              <a:t>1-</a:t>
            </a:r>
            <a:fld id="{B7553593-0EA1-4466-9A58-7AC613C872E9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54</a:t>
            </a:fld>
            <a:endParaRPr lang="en-CA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err="1"/>
              <a:t>cout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116" y="1986537"/>
            <a:ext cx="11031823" cy="1112798"/>
          </a:xfrm>
          <a:solidFill>
            <a:schemeClr val="tx1">
              <a:lumMod val="10000"/>
              <a:lumOff val="90000"/>
            </a:schemeClr>
          </a:solidFill>
        </p:spPr>
        <p:txBody>
          <a:bodyPr rtlCol="0">
            <a:no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In C++, </a:t>
            </a:r>
            <a:r>
              <a:rPr lang="en-GB" sz="2400" dirty="0" err="1">
                <a:solidFill>
                  <a:srgbClr val="C00000"/>
                </a:solidFill>
              </a:rPr>
              <a:t>cout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(short for "console output") is used to output data to the standard output device, typically the console. It is part of the input/output stream provided by the &lt;</a:t>
            </a:r>
            <a:r>
              <a:rPr lang="en-GB" sz="2400" dirty="0" err="1">
                <a:solidFill>
                  <a:srgbClr val="C00000"/>
                </a:solidFill>
              </a:rPr>
              <a:t>iostream</a:t>
            </a:r>
            <a:r>
              <a:rPr lang="en-GB" sz="2400" dirty="0">
                <a:solidFill>
                  <a:schemeClr val="tx1"/>
                </a:solidFill>
              </a:rPr>
              <a:t>&gt; header.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825415" y="6285297"/>
            <a:ext cx="2763402" cy="572703"/>
          </a:xfrm>
        </p:spPr>
        <p:txBody>
          <a:bodyPr/>
          <a:lstStyle/>
          <a:p>
            <a:pPr>
              <a:defRPr/>
            </a:pPr>
            <a:r>
              <a:rPr lang="en-US" sz="1100" dirty="0"/>
              <a:t>University of Global Village (UGV)</a:t>
            </a:r>
            <a:endParaRPr lang="en-CA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0212" y="3156358"/>
            <a:ext cx="3888606" cy="26674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101" y="3167853"/>
            <a:ext cx="74331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 </a:t>
            </a:r>
            <a:r>
              <a:rPr lang="en-GB" dirty="0" err="1"/>
              <a:t>cout</a:t>
            </a:r>
            <a:r>
              <a:rPr lang="en-GB" dirty="0"/>
              <a:t> Works: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The </a:t>
            </a:r>
            <a:r>
              <a:rPr lang="en-GB" dirty="0" err="1"/>
              <a:t>co</a:t>
            </a:r>
            <a:r>
              <a:rPr lang="en-GB" dirty="0" err="1">
                <a:solidFill>
                  <a:srgbClr val="C00000"/>
                </a:solidFill>
              </a:rPr>
              <a:t>u</a:t>
            </a:r>
            <a:r>
              <a:rPr lang="en-GB" dirty="0" err="1"/>
              <a:t>t</a:t>
            </a:r>
            <a:r>
              <a:rPr lang="en-GB" dirty="0"/>
              <a:t> object works with the insertion operator </a:t>
            </a:r>
            <a:r>
              <a:rPr lang="en-GB" dirty="0">
                <a:solidFill>
                  <a:srgbClr val="C00000"/>
                </a:solidFill>
              </a:rPr>
              <a:t>(&lt;&lt;)</a:t>
            </a:r>
            <a:r>
              <a:rPr lang="en-GB" dirty="0"/>
              <a:t> to send data to the output </a:t>
            </a:r>
            <a:r>
              <a:rPr lang="en-GB" dirty="0">
                <a:solidFill>
                  <a:srgbClr val="C00000"/>
                </a:solidFill>
              </a:rPr>
              <a:t>stream</a:t>
            </a:r>
            <a:r>
              <a:rPr lang="en-GB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You can output various data types (integers, floating-point numbers, characters, strings, etc.) using </a:t>
            </a:r>
            <a:r>
              <a:rPr lang="en-GB" dirty="0" err="1">
                <a:solidFill>
                  <a:srgbClr val="C00000"/>
                </a:solidFill>
              </a:rPr>
              <a:t>cout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788" y="5351988"/>
            <a:ext cx="3469010" cy="7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92483" y="6492875"/>
            <a:ext cx="4702234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anose="020F0502020204030204" pitchFamily="34" charset="0"/>
              </a:rPr>
              <a:t>1-</a:t>
            </a:r>
            <a:fld id="{B7553593-0EA1-4466-9A58-7AC613C872E9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55</a:t>
            </a:fld>
            <a:endParaRPr lang="en-CA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err="1"/>
              <a:t>cin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738" y="1715166"/>
            <a:ext cx="10791190" cy="1083922"/>
          </a:xfrm>
          <a:solidFill>
            <a:schemeClr val="tx1">
              <a:lumMod val="10000"/>
              <a:lumOff val="90000"/>
            </a:schemeClr>
          </a:solidFill>
        </p:spPr>
        <p:txBody>
          <a:bodyPr rtlCol="0">
            <a:no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In C++, </a:t>
            </a:r>
            <a:r>
              <a:rPr lang="en-GB" sz="2400" dirty="0" err="1">
                <a:solidFill>
                  <a:srgbClr val="C00000"/>
                </a:solidFill>
              </a:rPr>
              <a:t>cin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(short for "console input") is used to receive input from the user through the keyboard. It is part of the standard input/output stream and is provided by the &lt;</a:t>
            </a:r>
            <a:r>
              <a:rPr lang="en-GB" sz="2400" dirty="0" err="1">
                <a:solidFill>
                  <a:srgbClr val="C00000"/>
                </a:solidFill>
              </a:rPr>
              <a:t>iostream</a:t>
            </a:r>
            <a:r>
              <a:rPr lang="en-GB" sz="2400" dirty="0">
                <a:solidFill>
                  <a:schemeClr val="tx1"/>
                </a:solidFill>
              </a:rPr>
              <a:t>&gt; header.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825415" y="6285297"/>
            <a:ext cx="2763402" cy="572703"/>
          </a:xfrm>
        </p:spPr>
        <p:txBody>
          <a:bodyPr/>
          <a:lstStyle/>
          <a:p>
            <a:pPr>
              <a:defRPr/>
            </a:pPr>
            <a:r>
              <a:rPr lang="en-US" sz="1100" dirty="0"/>
              <a:t>University of Global Village (UGV)</a:t>
            </a:r>
            <a:endParaRPr lang="en-CA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0323" y="4797935"/>
            <a:ext cx="5934982" cy="1498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064" y="2799088"/>
            <a:ext cx="11108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The </a:t>
            </a:r>
            <a:r>
              <a:rPr lang="en-GB" dirty="0" err="1">
                <a:solidFill>
                  <a:srgbClr val="C00000"/>
                </a:solidFill>
              </a:rPr>
              <a:t>cin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object uses the extraction operator </a:t>
            </a:r>
            <a:r>
              <a:rPr lang="en-GB" dirty="0">
                <a:solidFill>
                  <a:srgbClr val="C00000"/>
                </a:solidFill>
              </a:rPr>
              <a:t>(&gt;&gt;)</a:t>
            </a:r>
            <a:r>
              <a:rPr lang="en-GB" dirty="0"/>
              <a:t> to read data from the input </a:t>
            </a:r>
            <a:r>
              <a:rPr lang="en-GB" dirty="0">
                <a:solidFill>
                  <a:srgbClr val="C00000"/>
                </a:solidFill>
              </a:rPr>
              <a:t>buffer</a:t>
            </a:r>
            <a:r>
              <a:rPr lang="en-GB" dirty="0"/>
              <a:t> and store it into a variable.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It automatically converts the input to the appropriate type based on the variable’s type.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C00000"/>
                </a:solidFill>
              </a:rPr>
              <a:t>cin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ignores leading whitespace (spaces, tabs, and newlines) but stops reading when it encounters whitespace after the input (except for </a:t>
            </a:r>
            <a:r>
              <a:rPr lang="en-GB" dirty="0" err="1">
                <a:solidFill>
                  <a:srgbClr val="C00000"/>
                </a:solidFill>
              </a:rPr>
              <a:t>getline</a:t>
            </a:r>
            <a:r>
              <a:rPr lang="en-GB" dirty="0"/>
              <a:t>() when used for strings).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464" y="5247316"/>
            <a:ext cx="22288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92483" y="6492875"/>
            <a:ext cx="4702234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anose="020F0502020204030204" pitchFamily="34" charset="0"/>
              </a:rPr>
              <a:t>1-</a:t>
            </a:r>
            <a:fld id="{B7553593-0EA1-4466-9A58-7AC613C872E9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56</a:t>
            </a:fld>
            <a:endParaRPr lang="en-CA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Cin</a:t>
            </a:r>
            <a:r>
              <a:rPr lang="en-US" dirty="0"/>
              <a:t> Whitespace Handling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825415" y="6285297"/>
            <a:ext cx="2763402" cy="572703"/>
          </a:xfrm>
        </p:spPr>
        <p:txBody>
          <a:bodyPr/>
          <a:lstStyle/>
          <a:p>
            <a:pPr>
              <a:defRPr/>
            </a:pPr>
            <a:r>
              <a:rPr lang="en-US" sz="1100" dirty="0"/>
              <a:t>University of Global Village (UGV)</a:t>
            </a:r>
            <a:endParaRPr lang="en-CA" sz="1100" dirty="0"/>
          </a:p>
        </p:txBody>
      </p:sp>
      <p:sp>
        <p:nvSpPr>
          <p:cNvPr id="7" name="Rectangle 6"/>
          <p:cNvSpPr/>
          <p:nvPr/>
        </p:nvSpPr>
        <p:spPr>
          <a:xfrm>
            <a:off x="390735" y="2049328"/>
            <a:ext cx="1110882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Whitespace Handling: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err="1"/>
              <a:t>cin</a:t>
            </a:r>
            <a:r>
              <a:rPr lang="en-GB" dirty="0"/>
              <a:t> ignores leading whitespace (like spaces, tabs, and newlines).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For strings, </a:t>
            </a:r>
            <a:r>
              <a:rPr lang="en-GB" dirty="0" err="1"/>
              <a:t>cin</a:t>
            </a:r>
            <a:r>
              <a:rPr lang="en-GB" dirty="0"/>
              <a:t> reads only a single word until it encounters whitespace.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read a whole line, you should use </a:t>
            </a:r>
            <a:r>
              <a:rPr lang="en-GB" dirty="0" err="1"/>
              <a:t>getline</a:t>
            </a:r>
            <a:r>
              <a:rPr lang="en-GB" dirty="0"/>
              <a:t>().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Using </a:t>
            </a:r>
            <a:r>
              <a:rPr lang="en-GB" dirty="0" err="1"/>
              <a:t>getline</a:t>
            </a:r>
            <a:r>
              <a:rPr lang="en-GB" dirty="0"/>
              <a:t>() for Strings: If you want to input an entire line of text, including spaces, you need to use </a:t>
            </a:r>
            <a:r>
              <a:rPr lang="en-GB" dirty="0" err="1"/>
              <a:t>getline</a:t>
            </a:r>
            <a:r>
              <a:rPr lang="en-GB" dirty="0"/>
              <a:t>() instead of </a:t>
            </a:r>
            <a:r>
              <a:rPr lang="en-GB" dirty="0" err="1"/>
              <a:t>cin</a:t>
            </a:r>
            <a:r>
              <a:rPr lang="en-GB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err="1"/>
              <a:t>cin</a:t>
            </a:r>
            <a:r>
              <a:rPr lang="en-GB" dirty="0"/>
              <a:t> is a simple and commonly used way to handle user input in C++. It works well for various types of input, but for more complex cases like reading a full string with spaces, </a:t>
            </a:r>
            <a:r>
              <a:rPr lang="en-GB" dirty="0" err="1"/>
              <a:t>getline</a:t>
            </a:r>
            <a:r>
              <a:rPr lang="en-GB" dirty="0"/>
              <a:t>() is a better option.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753" y="5628155"/>
            <a:ext cx="6132035" cy="5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0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92483" y="6492875"/>
            <a:ext cx="4702234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anose="020F0502020204030204" pitchFamily="34" charset="0"/>
              </a:rPr>
              <a:t>1-</a:t>
            </a:r>
            <a:fld id="{B7553593-0EA1-4466-9A58-7AC613C872E9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57</a:t>
            </a:fld>
            <a:endParaRPr lang="en-CA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I/O Manipulators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498" y="2050555"/>
            <a:ext cx="11137702" cy="698685"/>
          </a:xfrm>
          <a:solidFill>
            <a:schemeClr val="tx1">
              <a:lumMod val="10000"/>
              <a:lumOff val="90000"/>
            </a:schemeClr>
          </a:solidFill>
        </p:spPr>
        <p:txBody>
          <a:bodyPr rtlCol="0">
            <a:noAutofit/>
          </a:bodyPr>
          <a:lstStyle/>
          <a:p>
            <a:pPr marL="0" indent="0" algn="just">
              <a:spcAft>
                <a:spcPts val="0"/>
              </a:spcAft>
              <a:buNone/>
              <a:defRPr/>
            </a:pPr>
            <a:r>
              <a:rPr lang="en-GB" sz="2400" dirty="0"/>
              <a:t>C++ provides several manipulators to control the formatting of input and output. Some common manipulators include: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825415" y="6285297"/>
            <a:ext cx="2763402" cy="572703"/>
          </a:xfrm>
        </p:spPr>
        <p:txBody>
          <a:bodyPr/>
          <a:lstStyle/>
          <a:p>
            <a:pPr>
              <a:defRPr/>
            </a:pPr>
            <a:r>
              <a:rPr lang="en-US" sz="1100" dirty="0"/>
              <a:t>University of Global Village (UGV)</a:t>
            </a:r>
            <a:endParaRPr lang="en-CA" sz="11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49498" y="3062434"/>
            <a:ext cx="939425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setw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(n)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Sets the width of the output field.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setprecision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(n)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Sets the number of decimal places to display for floating-point numbers.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fixed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Forces output of floating-point numbers in fixed-point notation.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showpoint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Forces display of the decimal point and trailing zeros.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hex,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oct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Changes the base for numeric output to hexadecimal, octal, or decimal. </a:t>
            </a:r>
          </a:p>
        </p:txBody>
      </p:sp>
    </p:spTree>
    <p:extLst>
      <p:ext uri="{BB962C8B-B14F-4D97-AF65-F5344CB8AC3E}">
        <p14:creationId xmlns:p14="http://schemas.microsoft.com/office/powerpoint/2010/main" val="216632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Tokens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6748" y="1712952"/>
            <a:ext cx="10692366" cy="4121789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GB" sz="3200" dirty="0">
                <a:solidFill>
                  <a:srgbClr val="0070C0"/>
                </a:solidFill>
              </a:rPr>
              <a:t>smallest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 individual </a:t>
            </a:r>
            <a:r>
              <a:rPr lang="en-GB" sz="3200" dirty="0">
                <a:solidFill>
                  <a:srgbClr val="0070C0"/>
                </a:solidFill>
              </a:rPr>
              <a:t>units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 in program are known as tokens. C++ has the following </a:t>
            </a:r>
          </a:p>
          <a:p>
            <a:pPr indent="0"/>
            <a:r>
              <a:rPr lang="en-GB" sz="3200" dirty="0" err="1">
                <a:solidFill>
                  <a:srgbClr val="0070C0"/>
                </a:solidFill>
              </a:rPr>
              <a:t>i</a:t>
            </a:r>
            <a:r>
              <a:rPr lang="en-GB" sz="3200" dirty="0">
                <a:solidFill>
                  <a:srgbClr val="0070C0"/>
                </a:solidFill>
              </a:rPr>
              <a:t>. 	Keywords</a:t>
            </a:r>
          </a:p>
          <a:p>
            <a:pPr indent="0"/>
            <a:r>
              <a:rPr lang="en-GB" sz="3200" dirty="0">
                <a:solidFill>
                  <a:srgbClr val="0070C0"/>
                </a:solidFill>
              </a:rPr>
              <a:t>ii. 	Identifiers </a:t>
            </a:r>
          </a:p>
          <a:p>
            <a:pPr indent="0"/>
            <a:r>
              <a:rPr lang="en-GB" sz="3200" dirty="0">
                <a:solidFill>
                  <a:srgbClr val="0070C0"/>
                </a:solidFill>
              </a:rPr>
              <a:t>iii. 	Constants </a:t>
            </a:r>
          </a:p>
          <a:p>
            <a:pPr indent="0"/>
            <a:r>
              <a:rPr lang="en-GB" sz="3200" dirty="0">
                <a:solidFill>
                  <a:srgbClr val="0070C0"/>
                </a:solidFill>
              </a:rPr>
              <a:t>iv. 	Strings  </a:t>
            </a:r>
          </a:p>
          <a:p>
            <a:pPr indent="0"/>
            <a:r>
              <a:rPr lang="en-GB" sz="3200" dirty="0">
                <a:solidFill>
                  <a:srgbClr val="0070C0"/>
                </a:solidFill>
              </a:rPr>
              <a:t>v. 	Operators </a:t>
            </a:r>
          </a:p>
        </p:txBody>
      </p:sp>
    </p:spTree>
    <p:extLst>
      <p:ext uri="{BB962C8B-B14F-4D97-AF65-F5344CB8AC3E}">
        <p14:creationId xmlns:p14="http://schemas.microsoft.com/office/powerpoint/2010/main" val="19949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Keywords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39396" y="2391879"/>
            <a:ext cx="9542518" cy="21416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The </a:t>
            </a:r>
            <a:r>
              <a:rPr lang="en-US" sz="2400" dirty="0">
                <a:solidFill>
                  <a:srgbClr val="0070C0"/>
                </a:solidFill>
              </a:rPr>
              <a:t>keywords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implement specific C++ </a:t>
            </a:r>
            <a:r>
              <a:rPr lang="en-US" sz="2400" dirty="0">
                <a:solidFill>
                  <a:srgbClr val="0070C0"/>
                </a:solidFill>
              </a:rPr>
              <a:t>language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feature.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They are </a:t>
            </a:r>
            <a:r>
              <a:rPr lang="en-US" sz="2400" dirty="0">
                <a:solidFill>
                  <a:srgbClr val="0070C0"/>
                </a:solidFill>
              </a:rPr>
              <a:t>explicitly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reserved identifiers and can’t be used as </a:t>
            </a:r>
            <a:r>
              <a:rPr lang="en-US" sz="2400" dirty="0">
                <a:solidFill>
                  <a:srgbClr val="0070C0"/>
                </a:solidFill>
              </a:rPr>
              <a:t>names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for the program </a:t>
            </a:r>
            <a:r>
              <a:rPr lang="en-US" sz="2400" dirty="0">
                <a:solidFill>
                  <a:srgbClr val="0070C0"/>
                </a:solidFill>
              </a:rPr>
              <a:t>variables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or other user defined program elements.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sz="2400" dirty="0">
                <a:solidFill>
                  <a:srgbClr val="0070C0"/>
                </a:solidFill>
              </a:rPr>
              <a:t>keywords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not found in </a:t>
            </a:r>
            <a:r>
              <a:rPr lang="en-US" sz="2400" dirty="0">
                <a:solidFill>
                  <a:srgbClr val="0070C0"/>
                </a:solidFill>
              </a:rPr>
              <a:t>ANSI 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are shown in red letter.  </a:t>
            </a:r>
          </a:p>
          <a:p>
            <a:pPr marL="0" indent="0">
              <a:buNone/>
            </a:pP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6757" y="5732260"/>
            <a:ext cx="7295029" cy="0"/>
          </a:xfrm>
          <a:custGeom>
            <a:avLst/>
            <a:gdLst/>
            <a:ahLst/>
            <a:cxnLst/>
            <a:rect l="l" t="t" r="r" b="b"/>
            <a:pathLst>
              <a:path w="8267700">
                <a:moveTo>
                  <a:pt x="0" y="0"/>
                </a:moveTo>
                <a:lnTo>
                  <a:pt x="8267455" y="0"/>
                </a:lnTo>
              </a:path>
            </a:pathLst>
          </a:custGeom>
          <a:ln w="736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906"/>
          </a:p>
        </p:txBody>
      </p:sp>
      <p:sp>
        <p:nvSpPr>
          <p:cNvPr id="3" name="object 3"/>
          <p:cNvSpPr txBox="1"/>
          <p:nvPr/>
        </p:nvSpPr>
        <p:spPr>
          <a:xfrm>
            <a:off x="951859" y="173737"/>
            <a:ext cx="513325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400" spc="4" dirty="0">
                <a:latin typeface="Times New Roman"/>
                <a:cs typeface="Times New Roman"/>
              </a:rPr>
              <a:t>3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r>
              <a:rPr sz="2400" b="1" spc="-4" dirty="0">
                <a:latin typeface="Times New Roman"/>
                <a:cs typeface="Times New Roman"/>
              </a:rPr>
              <a:t> </a:t>
            </a:r>
            <a:r>
              <a:rPr sz="2400" b="1" spc="-9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4" dirty="0">
                <a:latin typeface="Times New Roman"/>
                <a:cs typeface="Times New Roman"/>
              </a:rPr>
              <a:t>u</a:t>
            </a:r>
            <a:r>
              <a:rPr sz="2400" b="1" spc="-13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se Obj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ct</a:t>
            </a:r>
            <a:r>
              <a:rPr sz="2400" b="1" spc="-9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v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s: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0482" y="5750544"/>
            <a:ext cx="525556" cy="14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3"/>
            <a:fld id="{81D60167-4931-47E6-BA6A-407CBD079E47}" type="slidenum">
              <a:rPr sz="971" b="1" dirty="0">
                <a:latin typeface="Times New Roman"/>
                <a:cs typeface="Times New Roman"/>
              </a:rPr>
              <a:pPr marL="22413"/>
              <a:t>6</a:t>
            </a:fld>
            <a:r>
              <a:rPr sz="971" b="1" dirty="0">
                <a:latin typeface="Times New Roman"/>
                <a:cs typeface="Times New Roman"/>
              </a:rPr>
              <a:t> |</a:t>
            </a:r>
            <a:r>
              <a:rPr sz="971" b="1" spc="-4" dirty="0">
                <a:latin typeface="Times New Roman"/>
                <a:cs typeface="Times New Roman"/>
              </a:rPr>
              <a:t> </a:t>
            </a:r>
            <a:r>
              <a:rPr sz="971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sz="971" spc="18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971" dirty="0">
                <a:solidFill>
                  <a:srgbClr val="7F7F7F"/>
                </a:solidFill>
                <a:latin typeface="Times New Roman"/>
                <a:cs typeface="Times New Roman"/>
              </a:rPr>
              <a:t>a</a:t>
            </a:r>
            <a:r>
              <a:rPr sz="971" spc="22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971" dirty="0">
                <a:solidFill>
                  <a:srgbClr val="7F7F7F"/>
                </a:solidFill>
                <a:latin typeface="Times New Roman"/>
                <a:cs typeface="Times New Roman"/>
              </a:rPr>
              <a:t>g</a:t>
            </a:r>
            <a:r>
              <a:rPr sz="971" spc="18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971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endParaRPr sz="971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5923" y="5891738"/>
            <a:ext cx="231513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178" marR="302015" indent="2241" algn="ctr">
              <a:lnSpc>
                <a:spcPts val="1121"/>
              </a:lnSpc>
            </a:pPr>
            <a:r>
              <a:rPr sz="971" b="1" dirty="0">
                <a:latin typeface="Times New Roman"/>
                <a:cs typeface="Times New Roman"/>
              </a:rPr>
              <a:t>Prepared</a:t>
            </a:r>
            <a:r>
              <a:rPr sz="971" b="1" spc="-13" dirty="0">
                <a:latin typeface="Times New Roman"/>
                <a:cs typeface="Times New Roman"/>
              </a:rPr>
              <a:t> </a:t>
            </a:r>
            <a:r>
              <a:rPr sz="971" b="1" spc="-4" dirty="0">
                <a:latin typeface="Times New Roman"/>
                <a:cs typeface="Times New Roman"/>
              </a:rPr>
              <a:t>B</a:t>
            </a:r>
            <a:r>
              <a:rPr sz="971" b="1" dirty="0">
                <a:latin typeface="Times New Roman"/>
                <a:cs typeface="Times New Roman"/>
              </a:rPr>
              <a:t>y:</a:t>
            </a:r>
            <a:r>
              <a:rPr sz="971" b="1" spc="-9" dirty="0">
                <a:latin typeface="Times New Roman"/>
                <a:cs typeface="Times New Roman"/>
              </a:rPr>
              <a:t> </a:t>
            </a:r>
            <a:r>
              <a:rPr sz="971" spc="-4" dirty="0">
                <a:latin typeface="Times New Roman"/>
                <a:cs typeface="Times New Roman"/>
              </a:rPr>
              <a:t>Md</a:t>
            </a:r>
            <a:r>
              <a:rPr sz="971" dirty="0">
                <a:latin typeface="Times New Roman"/>
                <a:cs typeface="Times New Roman"/>
              </a:rPr>
              <a:t>. R</a:t>
            </a:r>
            <a:r>
              <a:rPr sz="971" spc="-9" dirty="0">
                <a:latin typeface="Times New Roman"/>
                <a:cs typeface="Times New Roman"/>
              </a:rPr>
              <a:t>i</a:t>
            </a:r>
            <a:r>
              <a:rPr sz="971" dirty="0">
                <a:latin typeface="Times New Roman"/>
                <a:cs typeface="Times New Roman"/>
              </a:rPr>
              <a:t>adul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I</a:t>
            </a:r>
            <a:r>
              <a:rPr sz="971" spc="-4" dirty="0">
                <a:latin typeface="Times New Roman"/>
                <a:cs typeface="Times New Roman"/>
              </a:rPr>
              <a:t>s</a:t>
            </a:r>
            <a:r>
              <a:rPr sz="971" spc="4" dirty="0">
                <a:latin typeface="Times New Roman"/>
                <a:cs typeface="Times New Roman"/>
              </a:rPr>
              <a:t>l</a:t>
            </a:r>
            <a:r>
              <a:rPr sz="971" spc="-9" dirty="0">
                <a:latin typeface="Times New Roman"/>
                <a:cs typeface="Times New Roman"/>
              </a:rPr>
              <a:t>a</a:t>
            </a:r>
            <a:r>
              <a:rPr sz="971" dirty="0">
                <a:latin typeface="Times New Roman"/>
                <a:cs typeface="Times New Roman"/>
              </a:rPr>
              <a:t>m </a:t>
            </a:r>
            <a:r>
              <a:rPr sz="971" spc="-9" dirty="0">
                <a:latin typeface="Times New Roman"/>
                <a:cs typeface="Times New Roman"/>
              </a:rPr>
              <a:t>A</a:t>
            </a:r>
            <a:r>
              <a:rPr sz="971" spc="-4" dirty="0">
                <a:latin typeface="Times New Roman"/>
                <a:cs typeface="Times New Roman"/>
              </a:rPr>
              <a:t>s</a:t>
            </a:r>
            <a:r>
              <a:rPr sz="971" dirty="0">
                <a:latin typeface="Times New Roman"/>
                <a:cs typeface="Times New Roman"/>
              </a:rPr>
              <a:t>si</a:t>
            </a:r>
            <a:r>
              <a:rPr sz="971" spc="-13" dirty="0">
                <a:latin typeface="Times New Roman"/>
                <a:cs typeface="Times New Roman"/>
              </a:rPr>
              <a:t>s</a:t>
            </a:r>
            <a:r>
              <a:rPr sz="971" dirty="0">
                <a:latin typeface="Times New Roman"/>
                <a:cs typeface="Times New Roman"/>
              </a:rPr>
              <a:t>ta</a:t>
            </a:r>
            <a:r>
              <a:rPr sz="971" spc="-9" dirty="0">
                <a:latin typeface="Times New Roman"/>
                <a:cs typeface="Times New Roman"/>
              </a:rPr>
              <a:t>n</a:t>
            </a:r>
            <a:r>
              <a:rPr sz="971" dirty="0">
                <a:latin typeface="Times New Roman"/>
                <a:cs typeface="Times New Roman"/>
              </a:rPr>
              <a:t>t</a:t>
            </a:r>
            <a:r>
              <a:rPr sz="971" spc="4" dirty="0">
                <a:latin typeface="Times New Roman"/>
                <a:cs typeface="Times New Roman"/>
              </a:rPr>
              <a:t> </a:t>
            </a:r>
            <a:r>
              <a:rPr sz="971" spc="-4" dirty="0">
                <a:latin typeface="Times New Roman"/>
                <a:cs typeface="Times New Roman"/>
              </a:rPr>
              <a:t>P</a:t>
            </a:r>
            <a:r>
              <a:rPr sz="971" spc="-9" dirty="0">
                <a:latin typeface="Times New Roman"/>
                <a:cs typeface="Times New Roman"/>
              </a:rPr>
              <a:t>r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e</a:t>
            </a:r>
            <a:r>
              <a:rPr sz="971" spc="-4" dirty="0">
                <a:latin typeface="Times New Roman"/>
                <a:cs typeface="Times New Roman"/>
              </a:rPr>
              <a:t>s</a:t>
            </a:r>
            <a:r>
              <a:rPr sz="971" dirty="0">
                <a:latin typeface="Times New Roman"/>
                <a:cs typeface="Times New Roman"/>
              </a:rPr>
              <a:t>s</a:t>
            </a:r>
            <a:r>
              <a:rPr sz="971" spc="-13" dirty="0">
                <a:latin typeface="Times New Roman"/>
                <a:cs typeface="Times New Roman"/>
              </a:rPr>
              <a:t>o</a:t>
            </a:r>
            <a:r>
              <a:rPr sz="971" dirty="0">
                <a:latin typeface="Times New Roman"/>
                <a:cs typeface="Times New Roman"/>
              </a:rPr>
              <a:t>r, </a:t>
            </a:r>
            <a:r>
              <a:rPr sz="971" spc="-9" dirty="0">
                <a:latin typeface="Times New Roman"/>
                <a:cs typeface="Times New Roman"/>
              </a:rPr>
              <a:t>D</a:t>
            </a:r>
            <a:r>
              <a:rPr sz="971" dirty="0">
                <a:latin typeface="Times New Roman"/>
                <a:cs typeface="Times New Roman"/>
              </a:rPr>
              <a:t>e</a:t>
            </a:r>
            <a:r>
              <a:rPr sz="971" spc="-9" dirty="0">
                <a:latin typeface="Times New Roman"/>
                <a:cs typeface="Times New Roman"/>
              </a:rPr>
              <a:t>p</a:t>
            </a:r>
            <a:r>
              <a:rPr sz="971" dirty="0">
                <a:latin typeface="Times New Roman"/>
                <a:cs typeface="Times New Roman"/>
              </a:rPr>
              <a:t>t.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O</a:t>
            </a:r>
            <a:r>
              <a:rPr sz="971" dirty="0">
                <a:latin typeface="Times New Roman"/>
                <a:cs typeface="Times New Roman"/>
              </a:rPr>
              <a:t>f </a:t>
            </a:r>
            <a:r>
              <a:rPr sz="971" spc="-4" dirty="0">
                <a:latin typeface="Times New Roman"/>
                <a:cs typeface="Times New Roman"/>
              </a:rPr>
              <a:t>CSE</a:t>
            </a:r>
            <a:endParaRPr sz="971" dirty="0">
              <a:latin typeface="Times New Roman"/>
              <a:cs typeface="Times New Roman"/>
            </a:endParaRPr>
          </a:p>
          <a:p>
            <a:pPr algn="ctr">
              <a:lnSpc>
                <a:spcPts val="1081"/>
              </a:lnSpc>
            </a:pPr>
            <a:r>
              <a:rPr sz="971" spc="-9" dirty="0">
                <a:latin typeface="Times New Roman"/>
                <a:cs typeface="Times New Roman"/>
              </a:rPr>
              <a:t>U</a:t>
            </a:r>
            <a:r>
              <a:rPr sz="971" dirty="0">
                <a:latin typeface="Times New Roman"/>
                <a:cs typeface="Times New Roman"/>
              </a:rPr>
              <a:t>nive</a:t>
            </a:r>
            <a:r>
              <a:rPr sz="971" spc="-9" dirty="0">
                <a:latin typeface="Times New Roman"/>
                <a:cs typeface="Times New Roman"/>
              </a:rPr>
              <a:t>r</a:t>
            </a:r>
            <a:r>
              <a:rPr sz="971" spc="-4" dirty="0">
                <a:latin typeface="Times New Roman"/>
                <a:cs typeface="Times New Roman"/>
              </a:rPr>
              <a:t>si</a:t>
            </a:r>
            <a:r>
              <a:rPr sz="971" dirty="0">
                <a:latin typeface="Times New Roman"/>
                <a:cs typeface="Times New Roman"/>
              </a:rPr>
              <a:t>ty </a:t>
            </a:r>
            <a:r>
              <a:rPr sz="971" spc="-9" dirty="0">
                <a:latin typeface="Times New Roman"/>
                <a:cs typeface="Times New Roman"/>
              </a:rPr>
              <a:t>O</a:t>
            </a:r>
            <a:r>
              <a:rPr sz="971" dirty="0">
                <a:latin typeface="Times New Roman"/>
                <a:cs typeface="Times New Roman"/>
              </a:rPr>
              <a:t>f </a:t>
            </a:r>
            <a:r>
              <a:rPr sz="971" spc="-18" dirty="0">
                <a:latin typeface="Times New Roman"/>
                <a:cs typeface="Times New Roman"/>
              </a:rPr>
              <a:t>G</a:t>
            </a:r>
            <a:r>
              <a:rPr sz="971" dirty="0">
                <a:latin typeface="Times New Roman"/>
                <a:cs typeface="Times New Roman"/>
              </a:rPr>
              <a:t>lob</a:t>
            </a:r>
            <a:r>
              <a:rPr sz="971" spc="-9" dirty="0">
                <a:latin typeface="Times New Roman"/>
                <a:cs typeface="Times New Roman"/>
              </a:rPr>
              <a:t>a</a:t>
            </a:r>
            <a:r>
              <a:rPr sz="971" dirty="0">
                <a:latin typeface="Times New Roman"/>
                <a:cs typeface="Times New Roman"/>
              </a:rPr>
              <a:t>l</a:t>
            </a:r>
            <a:r>
              <a:rPr sz="971" spc="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Vi</a:t>
            </a:r>
            <a:r>
              <a:rPr sz="971" dirty="0">
                <a:latin typeface="Times New Roman"/>
                <a:cs typeface="Times New Roman"/>
              </a:rPr>
              <a:t>l</a:t>
            </a:r>
            <a:r>
              <a:rPr sz="971" spc="-9" dirty="0">
                <a:latin typeface="Times New Roman"/>
                <a:cs typeface="Times New Roman"/>
              </a:rPr>
              <a:t>la</a:t>
            </a:r>
            <a:r>
              <a:rPr sz="971" dirty="0">
                <a:latin typeface="Times New Roman"/>
                <a:cs typeface="Times New Roman"/>
              </a:rPr>
              <a:t>ge </a:t>
            </a:r>
            <a:r>
              <a:rPr sz="971" spc="4" dirty="0">
                <a:latin typeface="Times New Roman"/>
                <a:cs typeface="Times New Roman"/>
              </a:rPr>
              <a:t>(</a:t>
            </a:r>
            <a:r>
              <a:rPr sz="971" spc="-9" dirty="0">
                <a:latin typeface="Times New Roman"/>
                <a:cs typeface="Times New Roman"/>
              </a:rPr>
              <a:t>UGV</a:t>
            </a:r>
            <a:r>
              <a:rPr sz="971" dirty="0">
                <a:latin typeface="Times New Roman"/>
                <a:cs typeface="Times New Roman"/>
              </a:rPr>
              <a:t>), </a:t>
            </a:r>
            <a:r>
              <a:rPr sz="971" spc="-4" dirty="0">
                <a:latin typeface="Times New Roman"/>
                <a:cs typeface="Times New Roman"/>
              </a:rPr>
              <a:t>B</a:t>
            </a:r>
            <a:r>
              <a:rPr sz="971" spc="-9" dirty="0">
                <a:latin typeface="Times New Roman"/>
                <a:cs typeface="Times New Roman"/>
              </a:rPr>
              <a:t>a</a:t>
            </a:r>
            <a:r>
              <a:rPr sz="971" dirty="0">
                <a:latin typeface="Times New Roman"/>
                <a:cs typeface="Times New Roman"/>
              </a:rPr>
              <a:t>r</a:t>
            </a:r>
            <a:r>
              <a:rPr sz="971" spc="-9" dirty="0">
                <a:latin typeface="Times New Roman"/>
                <a:cs typeface="Times New Roman"/>
              </a:rPr>
              <a:t>i</a:t>
            </a:r>
            <a:r>
              <a:rPr sz="971" spc="-4" dirty="0">
                <a:latin typeface="Times New Roman"/>
                <a:cs typeface="Times New Roman"/>
              </a:rPr>
              <a:t>sh</a:t>
            </a:r>
            <a:r>
              <a:rPr sz="971" spc="-9" dirty="0">
                <a:latin typeface="Times New Roman"/>
                <a:cs typeface="Times New Roman"/>
              </a:rPr>
              <a:t>a</a:t>
            </a:r>
            <a:r>
              <a:rPr sz="971" dirty="0"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2129" y="503084"/>
            <a:ext cx="11065969" cy="6181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600" spc="-4" dirty="0">
                <a:latin typeface="Times New Roman"/>
                <a:cs typeface="Times New Roman"/>
              </a:rPr>
              <a:t>Upo</a:t>
            </a:r>
            <a:r>
              <a:rPr sz="1600" dirty="0">
                <a:latin typeface="Times New Roman"/>
                <a:cs typeface="Times New Roman"/>
              </a:rPr>
              <a:t>n </a:t>
            </a:r>
            <a:r>
              <a:rPr sz="1600" spc="-18" dirty="0">
                <a:latin typeface="Times New Roman"/>
                <a:cs typeface="Times New Roman"/>
              </a:rPr>
              <a:t>c</a:t>
            </a:r>
            <a:r>
              <a:rPr sz="1600" spc="-9" dirty="0">
                <a:latin typeface="Times New Roman"/>
                <a:cs typeface="Times New Roman"/>
              </a:rPr>
              <a:t>ompl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ti</a:t>
            </a:r>
            <a:r>
              <a:rPr sz="1600" dirty="0">
                <a:latin typeface="Times New Roman"/>
                <a:cs typeface="Times New Roman"/>
              </a:rPr>
              <a:t>ng </a:t>
            </a:r>
            <a:r>
              <a:rPr sz="1600" spc="-4" dirty="0">
                <a:latin typeface="Times New Roman"/>
                <a:cs typeface="Times New Roman"/>
              </a:rPr>
              <a:t>thi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Objec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-4" dirty="0">
                <a:latin typeface="Times New Roman"/>
                <a:cs typeface="Times New Roman"/>
              </a:rPr>
              <a:t>-O</a:t>
            </a:r>
            <a:r>
              <a:rPr sz="1600" spc="-9" dirty="0">
                <a:latin typeface="Times New Roman"/>
                <a:cs typeface="Times New Roman"/>
              </a:rPr>
              <a:t>r</a:t>
            </a:r>
            <a:r>
              <a:rPr sz="1600" spc="-4" dirty="0">
                <a:latin typeface="Times New Roman"/>
                <a:cs typeface="Times New Roman"/>
              </a:rPr>
              <a:t>ien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d Prog</a:t>
            </a:r>
            <a:r>
              <a:rPr sz="1600" spc="-9" dirty="0">
                <a:latin typeface="Times New Roman"/>
                <a:cs typeface="Times New Roman"/>
              </a:rPr>
              <a:t>r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9" dirty="0">
                <a:latin typeface="Times New Roman"/>
                <a:cs typeface="Times New Roman"/>
              </a:rPr>
              <a:t>mm</a:t>
            </a:r>
            <a:r>
              <a:rPr sz="1600" dirty="0">
                <a:latin typeface="Times New Roman"/>
                <a:cs typeface="Times New Roman"/>
              </a:rPr>
              <a:t>ing </a:t>
            </a:r>
            <a:r>
              <a:rPr sz="1600" spc="-13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ours</a:t>
            </a:r>
            <a:r>
              <a:rPr sz="1600" spc="-9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9" dirty="0">
                <a:latin typeface="Times New Roman"/>
                <a:cs typeface="Times New Roman"/>
              </a:rPr>
              <a:t>stud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nts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4" dirty="0">
                <a:latin typeface="Times New Roman"/>
                <a:cs typeface="Times New Roman"/>
              </a:rPr>
              <a:t>ll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be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ble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to:</a:t>
            </a: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15427" indent="-104220">
              <a:buFont typeface="Times New Roman"/>
              <a:buAutoNum type="romanLcPeriod"/>
              <a:tabLst>
                <a:tab pos="115987" algn="l"/>
              </a:tabLst>
            </a:pPr>
            <a:r>
              <a:rPr sz="1600" b="1" spc="-4" dirty="0">
                <a:latin typeface="Times New Roman"/>
                <a:cs typeface="Times New Roman"/>
              </a:rPr>
              <a:t>U</a:t>
            </a:r>
            <a:r>
              <a:rPr sz="1600" b="1" dirty="0">
                <a:latin typeface="Times New Roman"/>
                <a:cs typeface="Times New Roman"/>
              </a:rPr>
              <a:t>nd</a:t>
            </a:r>
            <a:r>
              <a:rPr sz="1600" b="1" spc="-13" dirty="0">
                <a:latin typeface="Times New Roman"/>
                <a:cs typeface="Times New Roman"/>
              </a:rPr>
              <a:t>er</a:t>
            </a:r>
            <a:r>
              <a:rPr sz="1600" b="1" spc="-4" dirty="0">
                <a:latin typeface="Times New Roman"/>
                <a:cs typeface="Times New Roman"/>
              </a:rPr>
              <a:t>stan</a:t>
            </a:r>
            <a:r>
              <a:rPr sz="1600" b="1" dirty="0">
                <a:latin typeface="Times New Roman"/>
                <a:cs typeface="Times New Roman"/>
              </a:rPr>
              <a:t>d</a:t>
            </a:r>
            <a:r>
              <a:rPr sz="1600" b="1" spc="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and </a:t>
            </a:r>
            <a:r>
              <a:rPr sz="1600" b="1" spc="-13" dirty="0">
                <a:latin typeface="Times New Roman"/>
                <a:cs typeface="Times New Roman"/>
              </a:rPr>
              <a:t>e</a:t>
            </a:r>
            <a:r>
              <a:rPr sz="1600" b="1" dirty="0">
                <a:latin typeface="Times New Roman"/>
                <a:cs typeface="Times New Roman"/>
              </a:rPr>
              <a:t>xp</a:t>
            </a:r>
            <a:r>
              <a:rPr sz="1600" b="1" spc="-4" dirty="0">
                <a:latin typeface="Times New Roman"/>
                <a:cs typeface="Times New Roman"/>
              </a:rPr>
              <a:t>l</a:t>
            </a:r>
            <a:r>
              <a:rPr sz="1600" b="1" spc="-18" dirty="0">
                <a:latin typeface="Times New Roman"/>
                <a:cs typeface="Times New Roman"/>
              </a:rPr>
              <a:t>a</a:t>
            </a:r>
            <a:r>
              <a:rPr sz="1600" b="1" spc="-4" dirty="0">
                <a:latin typeface="Times New Roman"/>
                <a:cs typeface="Times New Roman"/>
              </a:rPr>
              <a:t>in</a:t>
            </a:r>
            <a:r>
              <a:rPr sz="1600" b="1" spc="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the </a:t>
            </a:r>
            <a:r>
              <a:rPr sz="1600" b="1" spc="-9" dirty="0">
                <a:latin typeface="Times New Roman"/>
                <a:cs typeface="Times New Roman"/>
              </a:rPr>
              <a:t>f</a:t>
            </a:r>
            <a:r>
              <a:rPr sz="1600" b="1" dirty="0">
                <a:latin typeface="Times New Roman"/>
                <a:cs typeface="Times New Roman"/>
              </a:rPr>
              <a:t>und</a:t>
            </a:r>
            <a:r>
              <a:rPr sz="1600" b="1" spc="-13" dirty="0">
                <a:latin typeface="Times New Roman"/>
                <a:cs typeface="Times New Roman"/>
              </a:rPr>
              <a:t>a</a:t>
            </a:r>
            <a:r>
              <a:rPr sz="1600" b="1" spc="4" dirty="0">
                <a:latin typeface="Times New Roman"/>
                <a:cs typeface="Times New Roman"/>
              </a:rPr>
              <a:t>m</a:t>
            </a:r>
            <a:r>
              <a:rPr sz="1600" b="1" spc="-13" dirty="0">
                <a:latin typeface="Times New Roman"/>
                <a:cs typeface="Times New Roman"/>
              </a:rPr>
              <a:t>e</a:t>
            </a:r>
            <a:r>
              <a:rPr sz="1600" b="1" dirty="0">
                <a:latin typeface="Times New Roman"/>
                <a:cs typeface="Times New Roman"/>
              </a:rPr>
              <a:t>n</a:t>
            </a:r>
            <a:r>
              <a:rPr sz="1600" b="1" spc="-4" dirty="0">
                <a:latin typeface="Times New Roman"/>
                <a:cs typeface="Times New Roman"/>
              </a:rPr>
              <a:t>tal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8" dirty="0">
                <a:latin typeface="Times New Roman"/>
                <a:cs typeface="Times New Roman"/>
              </a:rPr>
              <a:t>c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9" dirty="0">
                <a:latin typeface="Times New Roman"/>
                <a:cs typeface="Times New Roman"/>
              </a:rPr>
              <a:t>n</a:t>
            </a:r>
            <a:r>
              <a:rPr sz="1600" b="1" spc="-13" dirty="0">
                <a:latin typeface="Times New Roman"/>
                <a:cs typeface="Times New Roman"/>
              </a:rPr>
              <a:t>ce</a:t>
            </a:r>
            <a:r>
              <a:rPr sz="1600" b="1" dirty="0">
                <a:latin typeface="Times New Roman"/>
                <a:cs typeface="Times New Roman"/>
              </a:rPr>
              <a:t>pts</a:t>
            </a:r>
            <a:r>
              <a:rPr sz="1600" b="1" spc="-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and</a:t>
            </a:r>
            <a:r>
              <a:rPr sz="1600" b="1" spc="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app</a:t>
            </a:r>
            <a:r>
              <a:rPr sz="1600" b="1" spc="-4" dirty="0">
                <a:latin typeface="Times New Roman"/>
                <a:cs typeface="Times New Roman"/>
              </a:rPr>
              <a:t>li</a:t>
            </a:r>
            <a:r>
              <a:rPr sz="1600" b="1" spc="-13" dirty="0">
                <a:latin typeface="Times New Roman"/>
                <a:cs typeface="Times New Roman"/>
              </a:rPr>
              <a:t>c</a:t>
            </a:r>
            <a:r>
              <a:rPr sz="1600" b="1" spc="-9" dirty="0">
                <a:latin typeface="Times New Roman"/>
                <a:cs typeface="Times New Roman"/>
              </a:rPr>
              <a:t>ation</a:t>
            </a:r>
            <a:r>
              <a:rPr sz="1600" b="1" dirty="0">
                <a:latin typeface="Times New Roman"/>
                <a:cs typeface="Times New Roman"/>
              </a:rPr>
              <a:t>s</a:t>
            </a:r>
            <a:r>
              <a:rPr sz="1600" b="1" spc="-4" dirty="0">
                <a:latin typeface="Times New Roman"/>
                <a:cs typeface="Times New Roman"/>
              </a:rPr>
              <a:t> </a:t>
            </a:r>
            <a:r>
              <a:rPr sz="1600" b="1" spc="-13" dirty="0">
                <a:latin typeface="Times New Roman"/>
                <a:cs typeface="Times New Roman"/>
              </a:rPr>
              <a:t>o</a:t>
            </a:r>
            <a:r>
              <a:rPr sz="1600" b="1" dirty="0">
                <a:latin typeface="Times New Roman"/>
                <a:cs typeface="Times New Roman"/>
              </a:rPr>
              <a:t>f </a:t>
            </a:r>
            <a:r>
              <a:rPr sz="1600" b="1" spc="-9" dirty="0">
                <a:latin typeface="Times New Roman"/>
                <a:cs typeface="Times New Roman"/>
              </a:rPr>
              <a:t>OOP</a:t>
            </a: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  <a:buFont typeface="Times New Roman"/>
              <a:buAutoNum type="romanLcPeriod"/>
            </a:pPr>
            <a:endParaRPr sz="1600" dirty="0">
              <a:latin typeface="Times New Roman"/>
              <a:cs typeface="Times New Roman"/>
            </a:endParaRPr>
          </a:p>
          <a:p>
            <a:pPr marL="414640" marR="4483" lvl="1" indent="-201717"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600" spc="-4" dirty="0">
                <a:latin typeface="Times New Roman"/>
                <a:cs typeface="Times New Roman"/>
              </a:rPr>
              <a:t>G</a:t>
            </a:r>
            <a:r>
              <a:rPr sz="1600" spc="-9" dirty="0">
                <a:latin typeface="Times New Roman"/>
                <a:cs typeface="Times New Roman"/>
              </a:rPr>
              <a:t>r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p </a:t>
            </a:r>
            <a:r>
              <a:rPr sz="1600" spc="-4" dirty="0">
                <a:latin typeface="Times New Roman"/>
                <a:cs typeface="Times New Roman"/>
              </a:rPr>
              <a:t>the </a:t>
            </a:r>
            <a:r>
              <a:rPr sz="1600" spc="-13" dirty="0">
                <a:latin typeface="Times New Roman"/>
                <a:cs typeface="Times New Roman"/>
              </a:rPr>
              <a:t>c</a:t>
            </a:r>
            <a:r>
              <a:rPr sz="1600" spc="9" dirty="0">
                <a:latin typeface="Times New Roman"/>
                <a:cs typeface="Times New Roman"/>
              </a:rPr>
              <a:t>o</a:t>
            </a:r>
            <a:r>
              <a:rPr sz="1600" spc="-4" dirty="0">
                <a:latin typeface="Times New Roman"/>
                <a:cs typeface="Times New Roman"/>
              </a:rPr>
              <a:t>re</a:t>
            </a:r>
            <a:r>
              <a:rPr sz="1600" spc="-9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prin</a:t>
            </a:r>
            <a:r>
              <a:rPr sz="1600" spc="-13" dirty="0">
                <a:latin typeface="Times New Roman"/>
                <a:cs typeface="Times New Roman"/>
              </a:rPr>
              <a:t>c</a:t>
            </a:r>
            <a:r>
              <a:rPr sz="1600" spc="-4" dirty="0">
                <a:latin typeface="Times New Roman"/>
                <a:cs typeface="Times New Roman"/>
              </a:rPr>
              <a:t>ipl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-4" dirty="0">
                <a:latin typeface="Times New Roman"/>
                <a:cs typeface="Times New Roman"/>
              </a:rPr>
              <a:t>OOP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4" dirty="0">
                <a:latin typeface="Times New Roman"/>
                <a:cs typeface="Times New Roman"/>
              </a:rPr>
              <a:t>in</a:t>
            </a:r>
            <a:r>
              <a:rPr sz="1600" spc="-13" dirty="0">
                <a:latin typeface="Times New Roman"/>
                <a:cs typeface="Times New Roman"/>
              </a:rPr>
              <a:t>c</a:t>
            </a:r>
            <a:r>
              <a:rPr sz="1600" spc="-4" dirty="0">
                <a:latin typeface="Times New Roman"/>
                <a:cs typeface="Times New Roman"/>
              </a:rPr>
              <a:t>ludi</a:t>
            </a:r>
            <a:r>
              <a:rPr sz="1600" dirty="0">
                <a:latin typeface="Times New Roman"/>
                <a:cs typeface="Times New Roman"/>
              </a:rPr>
              <a:t>ng </a:t>
            </a:r>
            <a:r>
              <a:rPr sz="1600" spc="-4" dirty="0">
                <a:latin typeface="Times New Roman"/>
                <a:cs typeface="Times New Roman"/>
              </a:rPr>
              <a:t>it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 hi</a:t>
            </a:r>
            <a:r>
              <a:rPr sz="1600" spc="-13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tory, </a:t>
            </a:r>
            <a:r>
              <a:rPr sz="1600" spc="-9" dirty="0">
                <a:latin typeface="Times New Roman"/>
                <a:cs typeface="Times New Roman"/>
              </a:rPr>
              <a:t>d</a:t>
            </a:r>
            <a:r>
              <a:rPr sz="1600" spc="-18" dirty="0">
                <a:latin typeface="Times New Roman"/>
                <a:cs typeface="Times New Roman"/>
              </a:rPr>
              <a:t>e</a:t>
            </a:r>
            <a:r>
              <a:rPr sz="1600" spc="-9" dirty="0">
                <a:latin typeface="Times New Roman"/>
                <a:cs typeface="Times New Roman"/>
              </a:rPr>
              <a:t>v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9" dirty="0">
                <a:latin typeface="Times New Roman"/>
                <a:cs typeface="Times New Roman"/>
              </a:rPr>
              <a:t>lopm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nt,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and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4" dirty="0">
                <a:latin typeface="Times New Roman"/>
                <a:cs typeface="Times New Roman"/>
              </a:rPr>
              <a:t>k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y </a:t>
            </a:r>
            <a:r>
              <a:rPr sz="1600" spc="-13" dirty="0">
                <a:latin typeface="Times New Roman"/>
                <a:cs typeface="Times New Roman"/>
              </a:rPr>
              <a:t>c</a:t>
            </a:r>
            <a:r>
              <a:rPr sz="1600" spc="-9" dirty="0">
                <a:latin typeface="Times New Roman"/>
                <a:cs typeface="Times New Roman"/>
              </a:rPr>
              <a:t>omponents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suc</a:t>
            </a:r>
            <a:r>
              <a:rPr sz="1600" dirty="0">
                <a:latin typeface="Times New Roman"/>
                <a:cs typeface="Times New Roman"/>
              </a:rPr>
              <a:t>h </a:t>
            </a:r>
            <a:r>
              <a:rPr sz="1600" spc="-18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c</a:t>
            </a:r>
            <a:r>
              <a:rPr sz="1600" spc="-4" dirty="0">
                <a:latin typeface="Times New Roman"/>
                <a:cs typeface="Times New Roman"/>
              </a:rPr>
              <a:t>lass</a:t>
            </a:r>
            <a:r>
              <a:rPr sz="1600" spc="-18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9" dirty="0">
                <a:latin typeface="Times New Roman"/>
                <a:cs typeface="Times New Roman"/>
              </a:rPr>
              <a:t>obj</a:t>
            </a:r>
            <a:r>
              <a:rPr sz="1600" spc="-13" dirty="0">
                <a:latin typeface="Times New Roman"/>
                <a:cs typeface="Times New Roman"/>
              </a:rPr>
              <a:t>ec</a:t>
            </a:r>
            <a:r>
              <a:rPr sz="1600" spc="-4" dirty="0">
                <a:latin typeface="Times New Roman"/>
                <a:cs typeface="Times New Roman"/>
              </a:rPr>
              <a:t>ts, 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9" dirty="0">
                <a:latin typeface="Times New Roman"/>
                <a:cs typeface="Times New Roman"/>
              </a:rPr>
              <a:t>nh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rit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9" dirty="0">
                <a:latin typeface="Times New Roman"/>
                <a:cs typeface="Times New Roman"/>
              </a:rPr>
              <a:t>n</a:t>
            </a:r>
            <a:r>
              <a:rPr sz="1600" spc="18" dirty="0">
                <a:latin typeface="Times New Roman"/>
                <a:cs typeface="Times New Roman"/>
              </a:rPr>
              <a:t>c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9" dirty="0">
                <a:latin typeface="Times New Roman"/>
                <a:cs typeface="Times New Roman"/>
              </a:rPr>
              <a:t>polymorphism,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en</a:t>
            </a:r>
            <a:r>
              <a:rPr sz="1600" spc="-18" dirty="0">
                <a:latin typeface="Times New Roman"/>
                <a:cs typeface="Times New Roman"/>
              </a:rPr>
              <a:t>c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psul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ti</a:t>
            </a:r>
            <a:r>
              <a:rPr sz="1600" dirty="0">
                <a:latin typeface="Times New Roman"/>
                <a:cs typeface="Times New Roman"/>
              </a:rPr>
              <a:t>on,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nd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bstra</a:t>
            </a:r>
            <a:r>
              <a:rPr sz="1600" spc="-13" dirty="0">
                <a:latin typeface="Times New Roman"/>
                <a:cs typeface="Times New Roman"/>
              </a:rPr>
              <a:t>c</a:t>
            </a:r>
            <a:r>
              <a:rPr sz="1600" spc="-4" dirty="0">
                <a:latin typeface="Times New Roman"/>
                <a:cs typeface="Times New Roman"/>
              </a:rPr>
              <a:t>ti</a:t>
            </a:r>
            <a:r>
              <a:rPr sz="1600" dirty="0">
                <a:latin typeface="Times New Roman"/>
                <a:cs typeface="Times New Roman"/>
              </a:rPr>
              <a:t>on.</a:t>
            </a:r>
          </a:p>
          <a:p>
            <a:pPr marL="414640" marR="558643" lvl="1" indent="-201717"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600" spc="-9" dirty="0">
                <a:latin typeface="Times New Roman"/>
                <a:cs typeface="Times New Roman"/>
              </a:rPr>
              <a:t>Explore </a:t>
            </a:r>
            <a:r>
              <a:rPr sz="1600" spc="-4" dirty="0">
                <a:latin typeface="Times New Roman"/>
                <a:cs typeface="Times New Roman"/>
              </a:rPr>
              <a:t>the </a:t>
            </a:r>
            <a:r>
              <a:rPr sz="1600" spc="-9" dirty="0">
                <a:latin typeface="Times New Roman"/>
                <a:cs typeface="Times New Roman"/>
              </a:rPr>
              <a:t>v</a:t>
            </a:r>
            <a:r>
              <a:rPr sz="1600" spc="-18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rious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ppli</a:t>
            </a:r>
            <a:r>
              <a:rPr sz="1600" spc="-13" dirty="0">
                <a:latin typeface="Times New Roman"/>
                <a:cs typeface="Times New Roman"/>
              </a:rPr>
              <a:t>ca</a:t>
            </a:r>
            <a:r>
              <a:rPr sz="1600" spc="-4" dirty="0">
                <a:latin typeface="Times New Roman"/>
                <a:cs typeface="Times New Roman"/>
              </a:rPr>
              <a:t>ti</a:t>
            </a:r>
            <a:r>
              <a:rPr sz="1600" dirty="0">
                <a:latin typeface="Times New Roman"/>
                <a:cs typeface="Times New Roman"/>
              </a:rPr>
              <a:t>ons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-4" dirty="0">
                <a:latin typeface="Times New Roman"/>
                <a:cs typeface="Times New Roman"/>
              </a:rPr>
              <a:t>OO</a:t>
            </a:r>
            <a:r>
              <a:rPr sz="1600" dirty="0">
                <a:latin typeface="Times New Roman"/>
                <a:cs typeface="Times New Roman"/>
              </a:rPr>
              <a:t>P </a:t>
            </a:r>
            <a:r>
              <a:rPr sz="1600" spc="-4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n </a:t>
            </a:r>
            <a:r>
              <a:rPr sz="1600" spc="-4" dirty="0">
                <a:latin typeface="Times New Roman"/>
                <a:cs typeface="Times New Roman"/>
              </a:rPr>
              <a:t>dif</a:t>
            </a:r>
            <a:r>
              <a:rPr sz="1600" spc="-9" dirty="0">
                <a:latin typeface="Times New Roman"/>
                <a:cs typeface="Times New Roman"/>
              </a:rPr>
              <a:t>f</a:t>
            </a:r>
            <a:r>
              <a:rPr sz="1600" spc="-4" dirty="0">
                <a:latin typeface="Times New Roman"/>
                <a:cs typeface="Times New Roman"/>
              </a:rPr>
              <a:t>erent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br</a:t>
            </a:r>
            <a:r>
              <a:rPr sz="1600" spc="-18" dirty="0">
                <a:latin typeface="Times New Roman"/>
                <a:cs typeface="Times New Roman"/>
              </a:rPr>
              <a:t>a</a:t>
            </a:r>
            <a:r>
              <a:rPr sz="1600" spc="-9" dirty="0">
                <a:latin typeface="Times New Roman"/>
                <a:cs typeface="Times New Roman"/>
              </a:rPr>
              <a:t>n</a:t>
            </a:r>
            <a:r>
              <a:rPr sz="1600" spc="-13" dirty="0">
                <a:latin typeface="Times New Roman"/>
                <a:cs typeface="Times New Roman"/>
              </a:rPr>
              <a:t>c</a:t>
            </a:r>
            <a:r>
              <a:rPr sz="1600" spc="-9" dirty="0">
                <a:latin typeface="Times New Roman"/>
                <a:cs typeface="Times New Roman"/>
              </a:rPr>
              <a:t>h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c</a:t>
            </a:r>
            <a:r>
              <a:rPr sz="1600" spc="-9" dirty="0">
                <a:latin typeface="Times New Roman"/>
                <a:cs typeface="Times New Roman"/>
              </a:rPr>
              <a:t>omput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scien</a:t>
            </a:r>
            <a:r>
              <a:rPr sz="1600" spc="-18" dirty="0">
                <a:latin typeface="Times New Roman"/>
                <a:cs typeface="Times New Roman"/>
              </a:rPr>
              <a:t>c</a:t>
            </a:r>
            <a:r>
              <a:rPr sz="1600" spc="-9" dirty="0">
                <a:latin typeface="Times New Roman"/>
                <a:cs typeface="Times New Roman"/>
              </a:rPr>
              <a:t>e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nd 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9" dirty="0">
                <a:latin typeface="Times New Roman"/>
                <a:cs typeface="Times New Roman"/>
              </a:rPr>
              <a:t>ngin</a:t>
            </a:r>
            <a:r>
              <a:rPr sz="1600" spc="-4" dirty="0">
                <a:latin typeface="Times New Roman"/>
                <a:cs typeface="Times New Roman"/>
              </a:rPr>
              <a:t>e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ring,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suc</a:t>
            </a:r>
            <a:r>
              <a:rPr sz="1600" dirty="0">
                <a:latin typeface="Times New Roman"/>
                <a:cs typeface="Times New Roman"/>
              </a:rPr>
              <a:t>h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 softw</a:t>
            </a:r>
            <a:r>
              <a:rPr sz="1600" spc="4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re </a:t>
            </a:r>
            <a:r>
              <a:rPr sz="1600" spc="-9" dirty="0">
                <a:latin typeface="Times New Roman"/>
                <a:cs typeface="Times New Roman"/>
              </a:rPr>
              <a:t>d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9" dirty="0">
                <a:latin typeface="Times New Roman"/>
                <a:cs typeface="Times New Roman"/>
              </a:rPr>
              <a:t>v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9" dirty="0">
                <a:latin typeface="Times New Roman"/>
                <a:cs typeface="Times New Roman"/>
              </a:rPr>
              <a:t>lopm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nt,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game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9" dirty="0">
                <a:latin typeface="Times New Roman"/>
                <a:cs typeface="Times New Roman"/>
              </a:rPr>
              <a:t>d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9" dirty="0">
                <a:latin typeface="Times New Roman"/>
                <a:cs typeface="Times New Roman"/>
              </a:rPr>
              <a:t>v</a:t>
            </a:r>
            <a:r>
              <a:rPr sz="1600" spc="-4" dirty="0">
                <a:latin typeface="Times New Roman"/>
                <a:cs typeface="Times New Roman"/>
              </a:rPr>
              <a:t>e</a:t>
            </a:r>
            <a:r>
              <a:rPr sz="1600" spc="-9" dirty="0">
                <a:latin typeface="Times New Roman"/>
                <a:cs typeface="Times New Roman"/>
              </a:rPr>
              <a:t>lopm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nt,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and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system</a:t>
            </a:r>
            <a:r>
              <a:rPr sz="1600" spc="-4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prog</a:t>
            </a:r>
            <a:r>
              <a:rPr sz="1600" spc="-9" dirty="0">
                <a:latin typeface="Times New Roman"/>
                <a:cs typeface="Times New Roman"/>
              </a:rPr>
              <a:t>r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9" dirty="0">
                <a:latin typeface="Times New Roman"/>
                <a:cs typeface="Times New Roman"/>
              </a:rPr>
              <a:t>mming.</a:t>
            </a:r>
            <a:endParaRPr sz="1600" dirty="0">
              <a:latin typeface="Times New Roman"/>
              <a:cs typeface="Times New Roman"/>
            </a:endParaRPr>
          </a:p>
          <a:p>
            <a:pPr marL="414640" marR="211802" lvl="1" indent="-201717"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600" spc="-4" dirty="0">
                <a:latin typeface="Times New Roman"/>
                <a:cs typeface="Times New Roman"/>
              </a:rPr>
              <a:t>Disc</a:t>
            </a:r>
            <a:r>
              <a:rPr sz="1600" dirty="0">
                <a:latin typeface="Times New Roman"/>
                <a:cs typeface="Times New Roman"/>
              </a:rPr>
              <a:t>uss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c</a:t>
            </a:r>
            <a:r>
              <a:rPr sz="1600" spc="-18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stud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nd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9" dirty="0">
                <a:latin typeface="Times New Roman"/>
                <a:cs typeface="Times New Roman"/>
              </a:rPr>
              <a:t>x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9" dirty="0">
                <a:latin typeface="Times New Roman"/>
                <a:cs typeface="Times New Roman"/>
              </a:rPr>
              <a:t>mpl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 wh</a:t>
            </a:r>
            <a:r>
              <a:rPr sz="1600" spc="4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re</a:t>
            </a:r>
            <a:r>
              <a:rPr sz="1600" spc="-9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OO</a:t>
            </a:r>
            <a:r>
              <a:rPr sz="1600" dirty="0">
                <a:latin typeface="Times New Roman"/>
                <a:cs typeface="Times New Roman"/>
              </a:rPr>
              <a:t>P </a:t>
            </a:r>
            <a:r>
              <a:rPr sz="1600" spc="-9" dirty="0">
                <a:latin typeface="Times New Roman"/>
                <a:cs typeface="Times New Roman"/>
              </a:rPr>
              <a:t>h</a:t>
            </a:r>
            <a:r>
              <a:rPr sz="1600" spc="-4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b</a:t>
            </a:r>
            <a:r>
              <a:rPr sz="1600" spc="-13" dirty="0">
                <a:latin typeface="Times New Roman"/>
                <a:cs typeface="Times New Roman"/>
              </a:rPr>
              <a:t>ee</a:t>
            </a:r>
            <a:r>
              <a:rPr sz="1600" dirty="0">
                <a:latin typeface="Times New Roman"/>
                <a:cs typeface="Times New Roman"/>
              </a:rPr>
              <a:t>n </a:t>
            </a:r>
            <a:r>
              <a:rPr sz="1600" spc="-4" dirty="0">
                <a:latin typeface="Times New Roman"/>
                <a:cs typeface="Times New Roman"/>
              </a:rPr>
              <a:t>succ</a:t>
            </a:r>
            <a:r>
              <a:rPr sz="1600" spc="-9" dirty="0">
                <a:latin typeface="Times New Roman"/>
                <a:cs typeface="Times New Roman"/>
              </a:rPr>
              <a:t>essful</a:t>
            </a:r>
            <a:r>
              <a:rPr sz="1600" spc="-4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y </a:t>
            </a:r>
            <a:r>
              <a:rPr sz="1600" spc="-9" dirty="0">
                <a:latin typeface="Times New Roman"/>
                <a:cs typeface="Times New Roman"/>
              </a:rPr>
              <a:t>implem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9" dirty="0">
                <a:latin typeface="Times New Roman"/>
                <a:cs typeface="Times New Roman"/>
              </a:rPr>
              <a:t>nted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to </a:t>
            </a:r>
            <a:r>
              <a:rPr sz="1600" spc="-13" dirty="0">
                <a:latin typeface="Times New Roman"/>
                <a:cs typeface="Times New Roman"/>
              </a:rPr>
              <a:t>so</a:t>
            </a:r>
            <a:r>
              <a:rPr sz="1600" spc="-4" dirty="0">
                <a:latin typeface="Times New Roman"/>
                <a:cs typeface="Times New Roman"/>
              </a:rPr>
              <a:t>lve </a:t>
            </a:r>
            <a:r>
              <a:rPr sz="1600" spc="-13" dirty="0">
                <a:latin typeface="Times New Roman"/>
                <a:cs typeface="Times New Roman"/>
              </a:rPr>
              <a:t>c</a:t>
            </a:r>
            <a:r>
              <a:rPr sz="1600" spc="-9" dirty="0">
                <a:latin typeface="Times New Roman"/>
                <a:cs typeface="Times New Roman"/>
              </a:rPr>
              <a:t>ompl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x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</a:t>
            </a:r>
            <a:r>
              <a:rPr sz="1600" spc="-4" dirty="0">
                <a:latin typeface="Times New Roman"/>
                <a:cs typeface="Times New Roman"/>
              </a:rPr>
              <a:t>b</a:t>
            </a:r>
            <a:r>
              <a:rPr sz="1600" spc="-9" dirty="0">
                <a:latin typeface="Times New Roman"/>
                <a:cs typeface="Times New Roman"/>
              </a:rPr>
              <a:t>lems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nd </a:t>
            </a:r>
            <a:r>
              <a:rPr sz="1600" spc="-9" dirty="0">
                <a:latin typeface="Times New Roman"/>
                <a:cs typeface="Times New Roman"/>
              </a:rPr>
              <a:t>improve</a:t>
            </a:r>
            <a:r>
              <a:rPr sz="1600" spc="-4" dirty="0">
                <a:latin typeface="Times New Roman"/>
                <a:cs typeface="Times New Roman"/>
              </a:rPr>
              <a:t> softw</a:t>
            </a:r>
            <a:r>
              <a:rPr sz="1600" spc="-9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re</a:t>
            </a:r>
            <a:r>
              <a:rPr sz="1600" spc="-9" dirty="0">
                <a:latin typeface="Times New Roman"/>
                <a:cs typeface="Times New Roman"/>
              </a:rPr>
              <a:t> </a:t>
            </a:r>
            <a:r>
              <a:rPr sz="1600" spc="9" dirty="0">
                <a:latin typeface="Times New Roman"/>
                <a:cs typeface="Times New Roman"/>
              </a:rPr>
              <a:t>d</a:t>
            </a:r>
            <a:r>
              <a:rPr sz="1600" spc="-9" dirty="0">
                <a:latin typeface="Times New Roman"/>
                <a:cs typeface="Times New Roman"/>
              </a:rPr>
              <a:t>esign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and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m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9" dirty="0">
                <a:latin typeface="Times New Roman"/>
                <a:cs typeface="Times New Roman"/>
              </a:rPr>
              <a:t>nten</a:t>
            </a:r>
            <a:r>
              <a:rPr sz="1600" spc="-18" dirty="0">
                <a:latin typeface="Times New Roman"/>
                <a:cs typeface="Times New Roman"/>
              </a:rPr>
              <a:t>a</a:t>
            </a:r>
            <a:r>
              <a:rPr sz="1600" spc="-9" dirty="0">
                <a:latin typeface="Times New Roman"/>
                <a:cs typeface="Times New Roman"/>
              </a:rPr>
              <a:t>n</a:t>
            </a:r>
            <a:r>
              <a:rPr sz="1600" spc="-13" dirty="0">
                <a:latin typeface="Times New Roman"/>
                <a:cs typeface="Times New Roman"/>
              </a:rPr>
              <a:t>ce</a:t>
            </a:r>
            <a:r>
              <a:rPr sz="1600" dirty="0">
                <a:latin typeface="Times New Roman"/>
                <a:cs typeface="Times New Roman"/>
              </a:rPr>
              <a:t>.</a:t>
            </a:r>
          </a:p>
          <a:p>
            <a:pPr lvl="1">
              <a:spcBef>
                <a:spcPts val="38"/>
              </a:spcBef>
              <a:buFont typeface="Symbol"/>
              <a:buChar char=""/>
            </a:pPr>
            <a:endParaRPr sz="1600" dirty="0">
              <a:latin typeface="Times New Roman"/>
              <a:cs typeface="Times New Roman"/>
            </a:endParaRPr>
          </a:p>
          <a:p>
            <a:pPr marL="153529" indent="-142322">
              <a:buFont typeface="Times New Roman"/>
              <a:buAutoNum type="romanLcPeriod"/>
              <a:tabLst>
                <a:tab pos="154089" algn="l"/>
              </a:tabLst>
            </a:pPr>
            <a:r>
              <a:rPr sz="1600" b="1" spc="-4" dirty="0">
                <a:latin typeface="Times New Roman"/>
                <a:cs typeface="Times New Roman"/>
              </a:rPr>
              <a:t>Ap</a:t>
            </a:r>
            <a:r>
              <a:rPr sz="1600" b="1" spc="4" dirty="0">
                <a:latin typeface="Times New Roman"/>
                <a:cs typeface="Times New Roman"/>
              </a:rPr>
              <a:t>p</a:t>
            </a:r>
            <a:r>
              <a:rPr sz="1600" b="1" spc="-4" dirty="0">
                <a:latin typeface="Times New Roman"/>
                <a:cs typeface="Times New Roman"/>
              </a:rPr>
              <a:t>ly </a:t>
            </a:r>
            <a:r>
              <a:rPr sz="1600" b="1" spc="-18" dirty="0">
                <a:latin typeface="Times New Roman"/>
                <a:cs typeface="Times New Roman"/>
              </a:rPr>
              <a:t>O</a:t>
            </a:r>
            <a:r>
              <a:rPr sz="1600" b="1" spc="-9" dirty="0">
                <a:latin typeface="Times New Roman"/>
                <a:cs typeface="Times New Roman"/>
              </a:rPr>
              <a:t>OP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t</a:t>
            </a:r>
            <a:r>
              <a:rPr sz="1600" b="1" spc="-18" dirty="0">
                <a:latin typeface="Times New Roman"/>
                <a:cs typeface="Times New Roman"/>
              </a:rPr>
              <a:t>e</a:t>
            </a:r>
            <a:r>
              <a:rPr sz="1600" b="1" spc="-13" dirty="0">
                <a:latin typeface="Times New Roman"/>
                <a:cs typeface="Times New Roman"/>
              </a:rPr>
              <a:t>c</a:t>
            </a:r>
            <a:r>
              <a:rPr sz="1600" b="1" dirty="0">
                <a:latin typeface="Times New Roman"/>
                <a:cs typeface="Times New Roman"/>
              </a:rPr>
              <a:t>hn</a:t>
            </a:r>
            <a:r>
              <a:rPr sz="1600" b="1" spc="-4" dirty="0">
                <a:latin typeface="Times New Roman"/>
                <a:cs typeface="Times New Roman"/>
              </a:rPr>
              <a:t>iq</a:t>
            </a:r>
            <a:r>
              <a:rPr sz="1600" b="1" spc="-9" dirty="0">
                <a:latin typeface="Times New Roman"/>
                <a:cs typeface="Times New Roman"/>
              </a:rPr>
              <a:t>u</a:t>
            </a:r>
            <a:r>
              <a:rPr sz="1600" b="1" spc="-13" dirty="0">
                <a:latin typeface="Times New Roman"/>
                <a:cs typeface="Times New Roman"/>
              </a:rPr>
              <a:t>e</a:t>
            </a:r>
            <a:r>
              <a:rPr sz="1600" b="1" dirty="0">
                <a:latin typeface="Times New Roman"/>
                <a:cs typeface="Times New Roman"/>
              </a:rPr>
              <a:t>s</a:t>
            </a:r>
            <a:r>
              <a:rPr sz="1600" b="1" spc="-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to </a:t>
            </a:r>
            <a:r>
              <a:rPr sz="1600" b="1" spc="-9" dirty="0">
                <a:latin typeface="Times New Roman"/>
                <a:cs typeface="Times New Roman"/>
              </a:rPr>
              <a:t>solve</a:t>
            </a:r>
            <a:r>
              <a:rPr sz="1600" b="1" spc="-4" dirty="0">
                <a:latin typeface="Times New Roman"/>
                <a:cs typeface="Times New Roman"/>
              </a:rPr>
              <a:t> </a:t>
            </a:r>
            <a:r>
              <a:rPr sz="1600" b="1" spc="-13" dirty="0">
                <a:latin typeface="Times New Roman"/>
                <a:cs typeface="Times New Roman"/>
              </a:rPr>
              <a:t>r</a:t>
            </a:r>
            <a:r>
              <a:rPr sz="1600" b="1" spc="-4" dirty="0">
                <a:latin typeface="Times New Roman"/>
                <a:cs typeface="Times New Roman"/>
              </a:rPr>
              <a:t>e</a:t>
            </a:r>
            <a:r>
              <a:rPr sz="1600" b="1" spc="-9" dirty="0">
                <a:latin typeface="Times New Roman"/>
                <a:cs typeface="Times New Roman"/>
              </a:rPr>
              <a:t>a</a:t>
            </a:r>
            <a:r>
              <a:rPr sz="1600" b="1" dirty="0">
                <a:latin typeface="Times New Roman"/>
                <a:cs typeface="Times New Roman"/>
              </a:rPr>
              <a:t>l</a:t>
            </a:r>
            <a:r>
              <a:rPr sz="1600" b="1" spc="-4" dirty="0">
                <a:latin typeface="Times New Roman"/>
                <a:cs typeface="Times New Roman"/>
              </a:rPr>
              <a:t>-wo</a:t>
            </a:r>
            <a:r>
              <a:rPr sz="1600" b="1" spc="-9" dirty="0">
                <a:latin typeface="Times New Roman"/>
                <a:cs typeface="Times New Roman"/>
              </a:rPr>
              <a:t>r</a:t>
            </a:r>
            <a:r>
              <a:rPr sz="1600" b="1" spc="-4" dirty="0">
                <a:latin typeface="Times New Roman"/>
                <a:cs typeface="Times New Roman"/>
              </a:rPr>
              <a:t>ld</a:t>
            </a:r>
            <a:r>
              <a:rPr sz="1600" b="1" spc="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p</a:t>
            </a:r>
            <a:r>
              <a:rPr sz="1600" b="1" spc="-13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ob</a:t>
            </a:r>
            <a:r>
              <a:rPr sz="1600" b="1" spc="-9" dirty="0">
                <a:latin typeface="Times New Roman"/>
                <a:cs typeface="Times New Roman"/>
              </a:rPr>
              <a:t>lem</a:t>
            </a:r>
            <a:r>
              <a:rPr sz="1600" b="1" dirty="0">
                <a:latin typeface="Times New Roman"/>
                <a:cs typeface="Times New Roman"/>
              </a:rPr>
              <a:t>s</a:t>
            </a: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  <a:buFont typeface="Times New Roman"/>
              <a:buAutoNum type="romanLcPeriod"/>
            </a:pPr>
            <a:endParaRPr sz="1600" dirty="0">
              <a:latin typeface="Times New Roman"/>
              <a:cs typeface="Times New Roman"/>
            </a:endParaRPr>
          </a:p>
          <a:p>
            <a:pPr marL="414640" lvl="1" indent="-201717"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600" spc="-9" dirty="0">
                <a:latin typeface="Times New Roman"/>
                <a:cs typeface="Times New Roman"/>
              </a:rPr>
              <a:t>L</a:t>
            </a:r>
            <a:r>
              <a:rPr sz="1600" spc="-18" dirty="0">
                <a:latin typeface="Times New Roman"/>
                <a:cs typeface="Times New Roman"/>
              </a:rPr>
              <a:t>e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rn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9" dirty="0">
                <a:latin typeface="Times New Roman"/>
                <a:cs typeface="Times New Roman"/>
              </a:rPr>
              <a:t>bout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di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9" dirty="0">
                <a:latin typeface="Times New Roman"/>
                <a:cs typeface="Times New Roman"/>
              </a:rPr>
              <a:t>f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4" dirty="0">
                <a:latin typeface="Times New Roman"/>
                <a:cs typeface="Times New Roman"/>
              </a:rPr>
              <a:t>r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nt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typ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-4" dirty="0">
                <a:latin typeface="Times New Roman"/>
                <a:cs typeface="Times New Roman"/>
              </a:rPr>
              <a:t>OO</a:t>
            </a:r>
            <a:r>
              <a:rPr sz="1600" dirty="0">
                <a:latin typeface="Times New Roman"/>
                <a:cs typeface="Times New Roman"/>
              </a:rPr>
              <a:t>P </a:t>
            </a:r>
            <a:r>
              <a:rPr sz="1600" spc="-4" dirty="0">
                <a:latin typeface="Times New Roman"/>
                <a:cs typeface="Times New Roman"/>
              </a:rPr>
              <a:t>t</a:t>
            </a:r>
            <a:r>
              <a:rPr sz="1600" spc="-13" dirty="0">
                <a:latin typeface="Times New Roman"/>
                <a:cs typeface="Times New Roman"/>
              </a:rPr>
              <a:t>ec</a:t>
            </a:r>
            <a:r>
              <a:rPr sz="1600" spc="-4" dirty="0">
                <a:latin typeface="Times New Roman"/>
                <a:cs typeface="Times New Roman"/>
              </a:rPr>
              <a:t>hniques,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13" dirty="0">
                <a:latin typeface="Times New Roman"/>
                <a:cs typeface="Times New Roman"/>
              </a:rPr>
              <a:t>c</a:t>
            </a:r>
            <a:r>
              <a:rPr sz="1600" spc="-4" dirty="0">
                <a:latin typeface="Times New Roman"/>
                <a:cs typeface="Times New Roman"/>
              </a:rPr>
              <a:t>ludi</a:t>
            </a:r>
            <a:r>
              <a:rPr sz="1600" dirty="0">
                <a:latin typeface="Times New Roman"/>
                <a:cs typeface="Times New Roman"/>
              </a:rPr>
              <a:t>ng </a:t>
            </a:r>
            <a:r>
              <a:rPr sz="1600" spc="-9" dirty="0">
                <a:latin typeface="Times New Roman"/>
                <a:cs typeface="Times New Roman"/>
              </a:rPr>
              <a:t>design</a:t>
            </a:r>
            <a:r>
              <a:rPr sz="1600" dirty="0">
                <a:latin typeface="Times New Roman"/>
                <a:cs typeface="Times New Roman"/>
              </a:rPr>
              <a:t> p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tt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rns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nd p</a:t>
            </a:r>
            <a:r>
              <a:rPr sz="1600" spc="-4" dirty="0">
                <a:latin typeface="Times New Roman"/>
                <a:cs typeface="Times New Roman"/>
              </a:rPr>
              <a:t>rinciples like 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O</a:t>
            </a:r>
            <a:r>
              <a:rPr sz="1600" spc="4" dirty="0">
                <a:latin typeface="Times New Roman"/>
                <a:cs typeface="Times New Roman"/>
              </a:rPr>
              <a:t>L</a:t>
            </a:r>
            <a:r>
              <a:rPr sz="1600" spc="-18" dirty="0">
                <a:latin typeface="Times New Roman"/>
                <a:cs typeface="Times New Roman"/>
              </a:rPr>
              <a:t>I</a:t>
            </a:r>
            <a:r>
              <a:rPr sz="1600" spc="4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.</a:t>
            </a:r>
          </a:p>
          <a:p>
            <a:pPr marL="414640" lvl="1" indent="-201717"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600" spc="-4" dirty="0">
                <a:latin typeface="Times New Roman"/>
                <a:cs typeface="Times New Roman"/>
              </a:rPr>
              <a:t>G</a:t>
            </a:r>
            <a:r>
              <a:rPr sz="1600" spc="-9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in </a:t>
            </a:r>
            <a:r>
              <a:rPr sz="1600" dirty="0">
                <a:latin typeface="Times New Roman"/>
                <a:cs typeface="Times New Roman"/>
              </a:rPr>
              <a:t>hand</a:t>
            </a:r>
            <a:r>
              <a:rPr sz="1600" spc="-4" dirty="0">
                <a:latin typeface="Times New Roman"/>
                <a:cs typeface="Times New Roman"/>
              </a:rPr>
              <a:t>s-</a:t>
            </a:r>
            <a:r>
              <a:rPr sz="1600" dirty="0">
                <a:latin typeface="Times New Roman"/>
                <a:cs typeface="Times New Roman"/>
              </a:rPr>
              <a:t>on 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x</a:t>
            </a:r>
            <a:r>
              <a:rPr sz="1600" spc="9" dirty="0">
                <a:latin typeface="Times New Roman"/>
                <a:cs typeface="Times New Roman"/>
              </a:rPr>
              <a:t>p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ri</a:t>
            </a:r>
            <a:r>
              <a:rPr sz="1600" spc="-18" dirty="0">
                <a:latin typeface="Times New Roman"/>
                <a:cs typeface="Times New Roman"/>
              </a:rPr>
              <a:t>e</a:t>
            </a:r>
            <a:r>
              <a:rPr sz="1600" spc="9" dirty="0">
                <a:latin typeface="Times New Roman"/>
                <a:cs typeface="Times New Roman"/>
              </a:rPr>
              <a:t>n</a:t>
            </a:r>
            <a:r>
              <a:rPr sz="1600" spc="-4" dirty="0">
                <a:latin typeface="Times New Roman"/>
                <a:cs typeface="Times New Roman"/>
              </a:rPr>
              <a:t>c</a:t>
            </a:r>
            <a:r>
              <a:rPr sz="1600" spc="-9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wit</a:t>
            </a:r>
            <a:r>
              <a:rPr sz="1600" spc="-9" dirty="0">
                <a:latin typeface="Times New Roman"/>
                <a:cs typeface="Times New Roman"/>
              </a:rPr>
              <a:t>h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popul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r </a:t>
            </a:r>
            <a:r>
              <a:rPr sz="1600" spc="-9" dirty="0">
                <a:latin typeface="Times New Roman"/>
                <a:cs typeface="Times New Roman"/>
              </a:rPr>
              <a:t>O</a:t>
            </a:r>
            <a:r>
              <a:rPr sz="1600" spc="-4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P </a:t>
            </a:r>
            <a:r>
              <a:rPr sz="1600" spc="-4" dirty="0">
                <a:latin typeface="Times New Roman"/>
                <a:cs typeface="Times New Roman"/>
              </a:rPr>
              <a:t>l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9" dirty="0">
                <a:latin typeface="Times New Roman"/>
                <a:cs typeface="Times New Roman"/>
              </a:rPr>
              <a:t>g</a:t>
            </a:r>
            <a:r>
              <a:rPr sz="1600" spc="-9" dirty="0">
                <a:latin typeface="Times New Roman"/>
                <a:cs typeface="Times New Roman"/>
              </a:rPr>
              <a:t>u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9" dirty="0">
                <a:latin typeface="Times New Roman"/>
                <a:cs typeface="Times New Roman"/>
              </a:rPr>
              <a:t>g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nd 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9" dirty="0">
                <a:latin typeface="Times New Roman"/>
                <a:cs typeface="Times New Roman"/>
              </a:rPr>
              <a:t>nv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9" dirty="0">
                <a:latin typeface="Times New Roman"/>
                <a:cs typeface="Times New Roman"/>
              </a:rPr>
              <a:t>ronm</a:t>
            </a:r>
            <a:r>
              <a:rPr sz="1600" spc="-18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nts</a:t>
            </a:r>
            <a:r>
              <a:rPr sz="1600" dirty="0">
                <a:latin typeface="Times New Roman"/>
                <a:cs typeface="Times New Roman"/>
              </a:rPr>
              <a:t> s</a:t>
            </a:r>
            <a:r>
              <a:rPr sz="1600" spc="-9" dirty="0">
                <a:latin typeface="Times New Roman"/>
                <a:cs typeface="Times New Roman"/>
              </a:rPr>
              <a:t>u</a:t>
            </a:r>
            <a:r>
              <a:rPr sz="1600" spc="-13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h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C</a:t>
            </a:r>
            <a:r>
              <a:rPr sz="1600" spc="-13" dirty="0">
                <a:latin typeface="Times New Roman"/>
                <a:cs typeface="Times New Roman"/>
              </a:rPr>
              <a:t>++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4" dirty="0">
                <a:latin typeface="Times New Roman"/>
                <a:cs typeface="Times New Roman"/>
              </a:rPr>
              <a:t>Ja</a:t>
            </a:r>
            <a:r>
              <a:rPr sz="1600" spc="9" dirty="0">
                <a:latin typeface="Times New Roman"/>
                <a:cs typeface="Times New Roman"/>
              </a:rPr>
              <a:t>v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nd </a:t>
            </a:r>
            <a:r>
              <a:rPr sz="1600" spc="13" dirty="0">
                <a:latin typeface="Times New Roman"/>
                <a:cs typeface="Times New Roman"/>
              </a:rPr>
              <a:t>P</a:t>
            </a:r>
            <a:r>
              <a:rPr sz="1600" spc="-4" dirty="0">
                <a:latin typeface="Times New Roman"/>
                <a:cs typeface="Times New Roman"/>
              </a:rPr>
              <a:t>ython.</a:t>
            </a:r>
            <a:endParaRPr sz="1600" dirty="0">
              <a:latin typeface="Times New Roman"/>
              <a:cs typeface="Times New Roman"/>
            </a:endParaRPr>
          </a:p>
          <a:p>
            <a:pPr marL="414640" marR="319945" lvl="1" indent="-201717">
              <a:spcBef>
                <a:spcPts val="57"/>
              </a:spcBef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600" spc="-4" dirty="0">
                <a:latin typeface="Times New Roman"/>
                <a:cs typeface="Times New Roman"/>
              </a:rPr>
              <a:t>D</a:t>
            </a:r>
            <a:r>
              <a:rPr sz="1600" spc="-9" dirty="0">
                <a:latin typeface="Times New Roman"/>
                <a:cs typeface="Times New Roman"/>
              </a:rPr>
              <a:t>ev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9" dirty="0">
                <a:latin typeface="Times New Roman"/>
                <a:cs typeface="Times New Roman"/>
              </a:rPr>
              <a:t>lop</a:t>
            </a:r>
            <a:r>
              <a:rPr sz="1600" spc="-4" dirty="0">
                <a:latin typeface="Times New Roman"/>
                <a:cs typeface="Times New Roman"/>
              </a:rPr>
              <a:t> s</a:t>
            </a:r>
            <a:r>
              <a:rPr sz="1600" dirty="0">
                <a:latin typeface="Times New Roman"/>
                <a:cs typeface="Times New Roman"/>
              </a:rPr>
              <a:t>k</a:t>
            </a:r>
            <a:r>
              <a:rPr sz="1600" spc="-4" dirty="0">
                <a:latin typeface="Times New Roman"/>
                <a:cs typeface="Times New Roman"/>
              </a:rPr>
              <a:t>ills </a:t>
            </a:r>
            <a:r>
              <a:rPr sz="1600" dirty="0">
                <a:latin typeface="Times New Roman"/>
                <a:cs typeface="Times New Roman"/>
              </a:rPr>
              <a:t>to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9" dirty="0">
                <a:latin typeface="Times New Roman"/>
                <a:cs typeface="Times New Roman"/>
              </a:rPr>
              <a:t>n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lyze</a:t>
            </a:r>
            <a:r>
              <a:rPr sz="1600" dirty="0">
                <a:latin typeface="Times New Roman"/>
                <a:cs typeface="Times New Roman"/>
              </a:rPr>
              <a:t> pro</a:t>
            </a:r>
            <a:r>
              <a:rPr sz="1600" spc="-4" dirty="0">
                <a:latin typeface="Times New Roman"/>
                <a:cs typeface="Times New Roman"/>
              </a:rPr>
              <a:t>b</a:t>
            </a:r>
            <a:r>
              <a:rPr sz="1600" spc="-9" dirty="0">
                <a:latin typeface="Times New Roman"/>
                <a:cs typeface="Times New Roman"/>
              </a:rPr>
              <a:t>lem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t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9" dirty="0">
                <a:latin typeface="Times New Roman"/>
                <a:cs typeface="Times New Roman"/>
              </a:rPr>
              <a:t>tem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nts,</a:t>
            </a:r>
            <a:r>
              <a:rPr sz="1600" dirty="0">
                <a:latin typeface="Times New Roman"/>
                <a:cs typeface="Times New Roman"/>
              </a:rPr>
              <a:t> d</a:t>
            </a:r>
            <a:r>
              <a:rPr sz="1600" spc="-9" dirty="0">
                <a:latin typeface="Times New Roman"/>
                <a:cs typeface="Times New Roman"/>
              </a:rPr>
              <a:t>es</a:t>
            </a:r>
            <a:r>
              <a:rPr sz="1600" dirty="0">
                <a:latin typeface="Times New Roman"/>
                <a:cs typeface="Times New Roman"/>
              </a:rPr>
              <a:t>ign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ppro</a:t>
            </a:r>
            <a:r>
              <a:rPr sz="1600" spc="-4" dirty="0">
                <a:latin typeface="Times New Roman"/>
                <a:cs typeface="Times New Roman"/>
              </a:rPr>
              <a:t>pri</a:t>
            </a:r>
            <a:r>
              <a:rPr sz="1600" spc="-18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te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lass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tructur</a:t>
            </a:r>
            <a:r>
              <a:rPr sz="1600" spc="-18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4" dirty="0">
                <a:latin typeface="Times New Roman"/>
                <a:cs typeface="Times New Roman"/>
              </a:rPr>
              <a:t>im</a:t>
            </a:r>
            <a:r>
              <a:rPr sz="1600" spc="-9" dirty="0">
                <a:latin typeface="Times New Roman"/>
                <a:cs typeface="Times New Roman"/>
              </a:rPr>
              <a:t>plem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nt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so</a:t>
            </a:r>
            <a:r>
              <a:rPr sz="1600" dirty="0">
                <a:latin typeface="Times New Roman"/>
                <a:cs typeface="Times New Roman"/>
              </a:rPr>
              <a:t>l</a:t>
            </a:r>
            <a:r>
              <a:rPr sz="1600" spc="-4" dirty="0">
                <a:latin typeface="Times New Roman"/>
                <a:cs typeface="Times New Roman"/>
              </a:rPr>
              <a:t>uti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13" dirty="0">
                <a:latin typeface="Times New Roman"/>
                <a:cs typeface="Times New Roman"/>
              </a:rPr>
              <a:t>n</a:t>
            </a:r>
            <a:r>
              <a:rPr sz="1600" spc="-4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nd 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9" dirty="0">
                <a:latin typeface="Times New Roman"/>
                <a:cs typeface="Times New Roman"/>
              </a:rPr>
              <a:t>v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luate t</a:t>
            </a:r>
            <a:r>
              <a:rPr sz="1600" dirty="0">
                <a:latin typeface="Times New Roman"/>
                <a:cs typeface="Times New Roman"/>
              </a:rPr>
              <a:t>h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ir </a:t>
            </a:r>
            <a:r>
              <a:rPr sz="1600" spc="-9" dirty="0">
                <a:latin typeface="Times New Roman"/>
                <a:cs typeface="Times New Roman"/>
              </a:rPr>
              <a:t>p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-9" dirty="0">
                <a:latin typeface="Times New Roman"/>
                <a:cs typeface="Times New Roman"/>
              </a:rPr>
              <a:t>form</a:t>
            </a:r>
            <a:r>
              <a:rPr sz="1600" spc="-18" dirty="0">
                <a:latin typeface="Times New Roman"/>
                <a:cs typeface="Times New Roman"/>
              </a:rPr>
              <a:t>a</a:t>
            </a:r>
            <a:r>
              <a:rPr sz="1600" spc="9" dirty="0">
                <a:latin typeface="Times New Roman"/>
                <a:cs typeface="Times New Roman"/>
              </a:rPr>
              <a:t>n</a:t>
            </a:r>
            <a:r>
              <a:rPr sz="1600" spc="-13" dirty="0">
                <a:latin typeface="Times New Roman"/>
                <a:cs typeface="Times New Roman"/>
              </a:rPr>
              <a:t>c</a:t>
            </a:r>
            <a:r>
              <a:rPr sz="1600" spc="-9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r</a:t>
            </a:r>
            <a:r>
              <a:rPr sz="1600" spc="-18" dirty="0">
                <a:latin typeface="Times New Roman"/>
                <a:cs typeface="Times New Roman"/>
              </a:rPr>
              <a:t>e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l</a:t>
            </a:r>
            <a:r>
              <a:rPr sz="1600" spc="4" dirty="0">
                <a:latin typeface="Times New Roman"/>
                <a:cs typeface="Times New Roman"/>
              </a:rPr>
              <a:t>-</a:t>
            </a:r>
            <a:r>
              <a:rPr sz="1600" spc="-4" dirty="0">
                <a:latin typeface="Times New Roman"/>
                <a:cs typeface="Times New Roman"/>
              </a:rPr>
              <a:t>wo</a:t>
            </a:r>
            <a:r>
              <a:rPr sz="1600" spc="-9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ld </a:t>
            </a:r>
            <a:r>
              <a:rPr sz="1600" spc="-9" dirty="0">
                <a:latin typeface="Times New Roman"/>
                <a:cs typeface="Times New Roman"/>
              </a:rPr>
              <a:t>d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tas</a:t>
            </a:r>
            <a:r>
              <a:rPr sz="1600" spc="-18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ts.</a:t>
            </a:r>
            <a:endParaRPr sz="1600" dirty="0">
              <a:latin typeface="Times New Roman"/>
              <a:cs typeface="Times New Roman"/>
            </a:endParaRPr>
          </a:p>
          <a:p>
            <a:pPr marL="414640" marR="431449" lvl="1" indent="-201717"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600" spc="-18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ork </a:t>
            </a:r>
            <a:r>
              <a:rPr sz="1600" spc="-4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n </a:t>
            </a:r>
            <a:r>
              <a:rPr sz="1600" spc="-9" dirty="0">
                <a:latin typeface="Times New Roman"/>
                <a:cs typeface="Times New Roman"/>
              </a:rPr>
              <a:t>pra</a:t>
            </a:r>
            <a:r>
              <a:rPr sz="1600" spc="-13" dirty="0">
                <a:latin typeface="Times New Roman"/>
                <a:cs typeface="Times New Roman"/>
              </a:rPr>
              <a:t>c</a:t>
            </a:r>
            <a:r>
              <a:rPr sz="1600" spc="-4" dirty="0">
                <a:latin typeface="Times New Roman"/>
                <a:cs typeface="Times New Roman"/>
              </a:rPr>
              <a:t>ti</a:t>
            </a:r>
            <a:r>
              <a:rPr sz="1600" spc="-13" dirty="0">
                <a:latin typeface="Times New Roman"/>
                <a:cs typeface="Times New Roman"/>
              </a:rPr>
              <a:t>ca</a:t>
            </a:r>
            <a:r>
              <a:rPr sz="1600" spc="-4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projects 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-9" dirty="0">
                <a:latin typeface="Times New Roman"/>
                <a:cs typeface="Times New Roman"/>
              </a:rPr>
              <a:t>h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involve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8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pplyi</a:t>
            </a:r>
            <a:r>
              <a:rPr sz="1600" dirty="0">
                <a:latin typeface="Times New Roman"/>
                <a:cs typeface="Times New Roman"/>
              </a:rPr>
              <a:t>ng </a:t>
            </a:r>
            <a:r>
              <a:rPr sz="1600" spc="-4" dirty="0">
                <a:latin typeface="Times New Roman"/>
                <a:cs typeface="Times New Roman"/>
              </a:rPr>
              <a:t>OO</a:t>
            </a:r>
            <a:r>
              <a:rPr sz="1600" dirty="0">
                <a:latin typeface="Times New Roman"/>
                <a:cs typeface="Times New Roman"/>
              </a:rPr>
              <a:t>P </a:t>
            </a:r>
            <a:r>
              <a:rPr sz="1600" spc="-4" dirty="0">
                <a:latin typeface="Times New Roman"/>
                <a:cs typeface="Times New Roman"/>
              </a:rPr>
              <a:t>te</a:t>
            </a:r>
            <a:r>
              <a:rPr sz="1600" spc="-18" dirty="0">
                <a:latin typeface="Times New Roman"/>
                <a:cs typeface="Times New Roman"/>
              </a:rPr>
              <a:t>c</a:t>
            </a:r>
            <a:r>
              <a:rPr sz="1600" spc="-9" dirty="0">
                <a:latin typeface="Times New Roman"/>
                <a:cs typeface="Times New Roman"/>
              </a:rPr>
              <a:t>hniques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to </a:t>
            </a:r>
            <a:r>
              <a:rPr sz="1600" spc="-9" dirty="0">
                <a:latin typeface="Times New Roman"/>
                <a:cs typeface="Times New Roman"/>
              </a:rPr>
              <a:t>addr</a:t>
            </a:r>
            <a:r>
              <a:rPr sz="1600" spc="-4" dirty="0">
                <a:latin typeface="Times New Roman"/>
                <a:cs typeface="Times New Roman"/>
              </a:rPr>
              <a:t>es</a:t>
            </a:r>
            <a:r>
              <a:rPr sz="1600" dirty="0">
                <a:latin typeface="Times New Roman"/>
                <a:cs typeface="Times New Roman"/>
              </a:rPr>
              <a:t>s </a:t>
            </a:r>
            <a:r>
              <a:rPr sz="1600" spc="-13" dirty="0">
                <a:latin typeface="Times New Roman"/>
                <a:cs typeface="Times New Roman"/>
              </a:rPr>
              <a:t>spe</a:t>
            </a:r>
            <a:r>
              <a:rPr sz="1600" spc="-18" dirty="0">
                <a:latin typeface="Times New Roman"/>
                <a:cs typeface="Times New Roman"/>
              </a:rPr>
              <a:t>c</a:t>
            </a:r>
            <a:r>
              <a:rPr sz="1600" spc="-4" dirty="0">
                <a:latin typeface="Times New Roman"/>
                <a:cs typeface="Times New Roman"/>
              </a:rPr>
              <a:t>ific </a:t>
            </a:r>
            <a:r>
              <a:rPr sz="1600" dirty="0">
                <a:latin typeface="Times New Roman"/>
                <a:cs typeface="Times New Roman"/>
              </a:rPr>
              <a:t>pro</a:t>
            </a:r>
            <a:r>
              <a:rPr sz="1600" spc="-4" dirty="0">
                <a:latin typeface="Times New Roman"/>
                <a:cs typeface="Times New Roman"/>
              </a:rPr>
              <a:t>b</a:t>
            </a:r>
            <a:r>
              <a:rPr sz="1600" spc="-9" dirty="0">
                <a:latin typeface="Times New Roman"/>
                <a:cs typeface="Times New Roman"/>
              </a:rPr>
              <a:t>lems,</a:t>
            </a:r>
            <a:r>
              <a:rPr sz="1600" spc="-4" dirty="0">
                <a:latin typeface="Times New Roman"/>
                <a:cs typeface="Times New Roman"/>
              </a:rPr>
              <a:t> su</a:t>
            </a:r>
            <a:r>
              <a:rPr sz="1600" spc="4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h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d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9" dirty="0">
                <a:latin typeface="Times New Roman"/>
                <a:cs typeface="Times New Roman"/>
              </a:rPr>
              <a:t>v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lopi</a:t>
            </a:r>
            <a:r>
              <a:rPr sz="1600" dirty="0">
                <a:latin typeface="Times New Roman"/>
                <a:cs typeface="Times New Roman"/>
              </a:rPr>
              <a:t>ng us</a:t>
            </a:r>
            <a:r>
              <a:rPr sz="1600" spc="-4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r </a:t>
            </a:r>
            <a:r>
              <a:rPr sz="1600" spc="-4" dirty="0">
                <a:latin typeface="Times New Roman"/>
                <a:cs typeface="Times New Roman"/>
              </a:rPr>
              <a:t>int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-9" dirty="0">
                <a:latin typeface="Times New Roman"/>
                <a:cs typeface="Times New Roman"/>
              </a:rPr>
              <a:t>f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c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9" dirty="0">
                <a:latin typeface="Times New Roman"/>
                <a:cs typeface="Times New Roman"/>
              </a:rPr>
              <a:t>man</a:t>
            </a:r>
            <a:r>
              <a:rPr sz="1600" spc="-18" dirty="0">
                <a:latin typeface="Times New Roman"/>
                <a:cs typeface="Times New Roman"/>
              </a:rPr>
              <a:t>a</a:t>
            </a:r>
            <a:r>
              <a:rPr sz="1600" spc="-9" dirty="0">
                <a:latin typeface="Times New Roman"/>
                <a:cs typeface="Times New Roman"/>
              </a:rPr>
              <a:t>ging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da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-9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 in applic</a:t>
            </a:r>
            <a:r>
              <a:rPr sz="1600" spc="-18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ti</a:t>
            </a:r>
            <a:r>
              <a:rPr sz="1600" dirty="0">
                <a:latin typeface="Times New Roman"/>
                <a:cs typeface="Times New Roman"/>
              </a:rPr>
              <a:t>ons,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nd </a:t>
            </a:r>
            <a:r>
              <a:rPr sz="1600" spc="-4" dirty="0">
                <a:latin typeface="Times New Roman"/>
                <a:cs typeface="Times New Roman"/>
              </a:rPr>
              <a:t>cre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ti</a:t>
            </a:r>
            <a:r>
              <a:rPr sz="1600" dirty="0">
                <a:latin typeface="Times New Roman"/>
                <a:cs typeface="Times New Roman"/>
              </a:rPr>
              <a:t>ng </a:t>
            </a:r>
            <a:r>
              <a:rPr sz="1600" spc="-4" dirty="0">
                <a:latin typeface="Times New Roman"/>
                <a:cs typeface="Times New Roman"/>
              </a:rPr>
              <a:t>r</a:t>
            </a:r>
            <a:r>
              <a:rPr sz="1600" spc="-18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us</a:t>
            </a:r>
            <a:r>
              <a:rPr sz="1600" spc="-4" dirty="0">
                <a:latin typeface="Times New Roman"/>
                <a:cs typeface="Times New Roman"/>
              </a:rPr>
              <a:t>able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sof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9" dirty="0">
                <a:latin typeface="Times New Roman"/>
                <a:cs typeface="Times New Roman"/>
              </a:rPr>
              <a:t>w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re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c</a:t>
            </a:r>
            <a:r>
              <a:rPr sz="1600" spc="-9" dirty="0">
                <a:latin typeface="Times New Roman"/>
                <a:cs typeface="Times New Roman"/>
              </a:rPr>
              <a:t>omponents.</a:t>
            </a:r>
            <a:endParaRPr sz="1600" dirty="0">
              <a:latin typeface="Times New Roman"/>
              <a:cs typeface="Times New Roman"/>
            </a:endParaRPr>
          </a:p>
          <a:p>
            <a:pPr lvl="1">
              <a:spcBef>
                <a:spcPts val="38"/>
              </a:spcBef>
              <a:buFont typeface="Symbol"/>
              <a:buChar char=""/>
            </a:pPr>
            <a:endParaRPr sz="1600" dirty="0">
              <a:latin typeface="Times New Roman"/>
              <a:cs typeface="Times New Roman"/>
            </a:endParaRPr>
          </a:p>
          <a:p>
            <a:pPr marL="190510" indent="-179304">
              <a:buFont typeface="Times New Roman"/>
              <a:buAutoNum type="romanLcPeriod"/>
              <a:tabLst>
                <a:tab pos="191070" algn="l"/>
              </a:tabLst>
            </a:pPr>
            <a:r>
              <a:rPr sz="1600" b="1" spc="-4" dirty="0">
                <a:latin typeface="Times New Roman"/>
                <a:cs typeface="Times New Roman"/>
              </a:rPr>
              <a:t>Im</a:t>
            </a:r>
            <a:r>
              <a:rPr sz="1600" b="1" dirty="0">
                <a:latin typeface="Times New Roman"/>
                <a:cs typeface="Times New Roman"/>
              </a:rPr>
              <a:t>p</a:t>
            </a:r>
            <a:r>
              <a:rPr sz="1600" b="1" spc="-9" dirty="0">
                <a:latin typeface="Times New Roman"/>
                <a:cs typeface="Times New Roman"/>
              </a:rPr>
              <a:t>lem</a:t>
            </a:r>
            <a:r>
              <a:rPr sz="1600" b="1" spc="-13" dirty="0">
                <a:latin typeface="Times New Roman"/>
                <a:cs typeface="Times New Roman"/>
              </a:rPr>
              <a:t>e</a:t>
            </a:r>
            <a:r>
              <a:rPr sz="1600" b="1" dirty="0">
                <a:latin typeface="Times New Roman"/>
                <a:cs typeface="Times New Roman"/>
              </a:rPr>
              <a:t>nt adv</a:t>
            </a:r>
            <a:r>
              <a:rPr sz="1600" b="1" spc="-13" dirty="0">
                <a:latin typeface="Times New Roman"/>
                <a:cs typeface="Times New Roman"/>
              </a:rPr>
              <a:t>a</a:t>
            </a:r>
            <a:r>
              <a:rPr sz="1600" b="1" dirty="0">
                <a:latin typeface="Times New Roman"/>
                <a:cs typeface="Times New Roman"/>
              </a:rPr>
              <a:t>n</a:t>
            </a:r>
            <a:r>
              <a:rPr sz="1600" b="1" spc="-13" dirty="0">
                <a:latin typeface="Times New Roman"/>
                <a:cs typeface="Times New Roman"/>
              </a:rPr>
              <a:t>ce</a:t>
            </a:r>
            <a:r>
              <a:rPr sz="1600" b="1" dirty="0">
                <a:latin typeface="Times New Roman"/>
                <a:cs typeface="Times New Roman"/>
              </a:rPr>
              <a:t>d </a:t>
            </a:r>
            <a:r>
              <a:rPr sz="1600" b="1" spc="-9" dirty="0">
                <a:latin typeface="Times New Roman"/>
                <a:cs typeface="Times New Roman"/>
              </a:rPr>
              <a:t>OOP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8" dirty="0">
                <a:latin typeface="Times New Roman"/>
                <a:cs typeface="Times New Roman"/>
              </a:rPr>
              <a:t>c</a:t>
            </a:r>
            <a:r>
              <a:rPr sz="1600" b="1" dirty="0">
                <a:latin typeface="Times New Roman"/>
                <a:cs typeface="Times New Roman"/>
              </a:rPr>
              <a:t>on</a:t>
            </a:r>
            <a:r>
              <a:rPr sz="1600" b="1" spc="-13" dirty="0">
                <a:latin typeface="Times New Roman"/>
                <a:cs typeface="Times New Roman"/>
              </a:rPr>
              <a:t>ce</a:t>
            </a:r>
            <a:r>
              <a:rPr sz="1600" b="1" dirty="0">
                <a:latin typeface="Times New Roman"/>
                <a:cs typeface="Times New Roman"/>
              </a:rPr>
              <a:t>pts</a:t>
            </a:r>
            <a:r>
              <a:rPr sz="1600" b="1" spc="-4" dirty="0">
                <a:latin typeface="Times New Roman"/>
                <a:cs typeface="Times New Roman"/>
              </a:rPr>
              <a:t> in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sof</a:t>
            </a:r>
            <a:r>
              <a:rPr sz="1600" b="1" spc="-9" dirty="0">
                <a:latin typeface="Times New Roman"/>
                <a:cs typeface="Times New Roman"/>
              </a:rPr>
              <a:t>t</a:t>
            </a:r>
            <a:r>
              <a:rPr sz="1600" b="1" spc="-4" dirty="0">
                <a:latin typeface="Times New Roman"/>
                <a:cs typeface="Times New Roman"/>
              </a:rPr>
              <a:t>wa</a:t>
            </a:r>
            <a:r>
              <a:rPr sz="1600" b="1" spc="-9" dirty="0">
                <a:latin typeface="Times New Roman"/>
                <a:cs typeface="Times New Roman"/>
              </a:rPr>
              <a:t>re</a:t>
            </a:r>
            <a:r>
              <a:rPr sz="1600" b="1" spc="-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d</a:t>
            </a:r>
            <a:r>
              <a:rPr sz="1600" b="1" spc="-13" dirty="0">
                <a:latin typeface="Times New Roman"/>
                <a:cs typeface="Times New Roman"/>
              </a:rPr>
              <a:t>e</a:t>
            </a:r>
            <a:r>
              <a:rPr sz="1600" b="1" spc="-9" dirty="0">
                <a:latin typeface="Times New Roman"/>
                <a:cs typeface="Times New Roman"/>
              </a:rPr>
              <a:t>v</a:t>
            </a:r>
            <a:r>
              <a:rPr sz="1600" b="1" spc="-13" dirty="0">
                <a:latin typeface="Times New Roman"/>
                <a:cs typeface="Times New Roman"/>
              </a:rPr>
              <a:t>e</a:t>
            </a:r>
            <a:r>
              <a:rPr sz="1600" b="1" spc="-4" dirty="0">
                <a:latin typeface="Times New Roman"/>
                <a:cs typeface="Times New Roman"/>
              </a:rPr>
              <a:t>lop</a:t>
            </a:r>
            <a:r>
              <a:rPr sz="1600" b="1" spc="4" dirty="0">
                <a:latin typeface="Times New Roman"/>
                <a:cs typeface="Times New Roman"/>
              </a:rPr>
              <a:t>m</a:t>
            </a:r>
            <a:r>
              <a:rPr sz="1600" b="1" spc="-13" dirty="0">
                <a:latin typeface="Times New Roman"/>
                <a:cs typeface="Times New Roman"/>
              </a:rPr>
              <a:t>e</a:t>
            </a:r>
            <a:r>
              <a:rPr sz="1600" b="1" dirty="0">
                <a:latin typeface="Times New Roman"/>
                <a:cs typeface="Times New Roman"/>
              </a:rPr>
              <a:t>nt</a:t>
            </a: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21"/>
              </a:spcBef>
              <a:buFont typeface="Times New Roman"/>
              <a:buAutoNum type="romanLcPeriod"/>
            </a:pPr>
            <a:endParaRPr sz="1600" dirty="0">
              <a:latin typeface="Times New Roman"/>
              <a:cs typeface="Times New Roman"/>
            </a:endParaRPr>
          </a:p>
          <a:p>
            <a:pPr marL="414640" lvl="1" indent="-201717"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600" spc="-4" dirty="0">
                <a:latin typeface="Times New Roman"/>
                <a:cs typeface="Times New Roman"/>
              </a:rPr>
              <a:t>Und</a:t>
            </a:r>
            <a:r>
              <a:rPr sz="1600" spc="-9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rst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nd </a:t>
            </a:r>
            <a:r>
              <a:rPr sz="1600" spc="-4" dirty="0">
                <a:latin typeface="Times New Roman"/>
                <a:cs typeface="Times New Roman"/>
              </a:rPr>
              <a:t>the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role</a:t>
            </a:r>
            <a:r>
              <a:rPr sz="1600" spc="-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-18" dirty="0">
                <a:latin typeface="Times New Roman"/>
                <a:cs typeface="Times New Roman"/>
              </a:rPr>
              <a:t>a</a:t>
            </a:r>
            <a:r>
              <a:rPr sz="1600" spc="9" dirty="0">
                <a:latin typeface="Times New Roman"/>
                <a:cs typeface="Times New Roman"/>
              </a:rPr>
              <a:t>d</a:t>
            </a:r>
            <a:r>
              <a:rPr sz="1600" spc="-9" dirty="0">
                <a:latin typeface="Times New Roman"/>
                <a:cs typeface="Times New Roman"/>
              </a:rPr>
              <a:t>v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9" dirty="0">
                <a:latin typeface="Times New Roman"/>
                <a:cs typeface="Times New Roman"/>
              </a:rPr>
              <a:t>n</a:t>
            </a:r>
            <a:r>
              <a:rPr sz="1600" spc="-13" dirty="0">
                <a:latin typeface="Times New Roman"/>
                <a:cs typeface="Times New Roman"/>
              </a:rPr>
              <a:t>ce</a:t>
            </a:r>
            <a:r>
              <a:rPr sz="1600" dirty="0">
                <a:latin typeface="Times New Roman"/>
                <a:cs typeface="Times New Roman"/>
              </a:rPr>
              <a:t>d </a:t>
            </a:r>
            <a:r>
              <a:rPr sz="1600" spc="4" dirty="0">
                <a:latin typeface="Times New Roman"/>
                <a:cs typeface="Times New Roman"/>
              </a:rPr>
              <a:t>O</a:t>
            </a:r>
            <a:r>
              <a:rPr sz="1600" spc="-4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P </a:t>
            </a:r>
            <a:r>
              <a:rPr sz="1600" spc="-9" dirty="0">
                <a:latin typeface="Times New Roman"/>
                <a:cs typeface="Times New Roman"/>
              </a:rPr>
              <a:t>con</a:t>
            </a:r>
            <a:r>
              <a:rPr sz="1600" spc="-18" dirty="0">
                <a:latin typeface="Times New Roman"/>
                <a:cs typeface="Times New Roman"/>
              </a:rPr>
              <a:t>c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pts</a:t>
            </a:r>
            <a:r>
              <a:rPr sz="1600" dirty="0">
                <a:latin typeface="Times New Roman"/>
                <a:cs typeface="Times New Roman"/>
              </a:rPr>
              <a:t> in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-9" dirty="0">
                <a:latin typeface="Times New Roman"/>
                <a:cs typeface="Times New Roman"/>
              </a:rPr>
              <a:t>f</a:t>
            </a:r>
            <a:r>
              <a:rPr sz="1600" spc="-4" dirty="0">
                <a:latin typeface="Times New Roman"/>
                <a:cs typeface="Times New Roman"/>
              </a:rPr>
              <a:t>ici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nt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soft</a:t>
            </a:r>
            <a:r>
              <a:rPr sz="1600" spc="9" dirty="0">
                <a:latin typeface="Times New Roman"/>
                <a:cs typeface="Times New Roman"/>
              </a:rPr>
              <a:t>w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re</a:t>
            </a:r>
            <a:r>
              <a:rPr sz="1600" spc="-9" dirty="0">
                <a:latin typeface="Times New Roman"/>
                <a:cs typeface="Times New Roman"/>
              </a:rPr>
              <a:t> </a:t>
            </a:r>
            <a:r>
              <a:rPr sz="1600" spc="9" dirty="0">
                <a:latin typeface="Times New Roman"/>
                <a:cs typeface="Times New Roman"/>
              </a:rPr>
              <a:t>d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9" dirty="0">
                <a:latin typeface="Times New Roman"/>
                <a:cs typeface="Times New Roman"/>
              </a:rPr>
              <a:t>v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9" dirty="0">
                <a:latin typeface="Times New Roman"/>
                <a:cs typeface="Times New Roman"/>
              </a:rPr>
              <a:t>pment.</a:t>
            </a:r>
            <a:endParaRPr sz="1600" dirty="0">
              <a:latin typeface="Times New Roman"/>
              <a:cs typeface="Times New Roman"/>
            </a:endParaRPr>
          </a:p>
          <a:p>
            <a:pPr marL="414640" marR="49869" lvl="1" indent="-201717">
              <a:spcBef>
                <a:spcPts val="57"/>
              </a:spcBef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600" spc="-9" dirty="0">
                <a:latin typeface="Times New Roman"/>
                <a:cs typeface="Times New Roman"/>
              </a:rPr>
              <a:t>L</a:t>
            </a:r>
            <a:r>
              <a:rPr sz="1600" spc="-18" dirty="0">
                <a:latin typeface="Times New Roman"/>
                <a:cs typeface="Times New Roman"/>
              </a:rPr>
              <a:t>e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rn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9" dirty="0">
                <a:latin typeface="Times New Roman"/>
                <a:cs typeface="Times New Roman"/>
              </a:rPr>
              <a:t>bout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adv</a:t>
            </a:r>
            <a:r>
              <a:rPr sz="1600" spc="-18" dirty="0">
                <a:latin typeface="Times New Roman"/>
                <a:cs typeface="Times New Roman"/>
              </a:rPr>
              <a:t>a</a:t>
            </a:r>
            <a:r>
              <a:rPr sz="1600" spc="9" dirty="0">
                <a:latin typeface="Times New Roman"/>
                <a:cs typeface="Times New Roman"/>
              </a:rPr>
              <a:t>n</a:t>
            </a:r>
            <a:r>
              <a:rPr sz="1600" spc="-13" dirty="0">
                <a:latin typeface="Times New Roman"/>
                <a:cs typeface="Times New Roman"/>
              </a:rPr>
              <a:t>ce</a:t>
            </a:r>
            <a:r>
              <a:rPr sz="1600" dirty="0">
                <a:latin typeface="Times New Roman"/>
                <a:cs typeface="Times New Roman"/>
              </a:rPr>
              <a:t>d </a:t>
            </a:r>
            <a:r>
              <a:rPr sz="1600" spc="4" dirty="0">
                <a:latin typeface="Times New Roman"/>
                <a:cs typeface="Times New Roman"/>
              </a:rPr>
              <a:t>O</a:t>
            </a:r>
            <a:r>
              <a:rPr sz="1600" spc="-4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P </a:t>
            </a:r>
            <a:r>
              <a:rPr sz="1600" spc="-4" dirty="0">
                <a:latin typeface="Times New Roman"/>
                <a:cs typeface="Times New Roman"/>
              </a:rPr>
              <a:t>f</a:t>
            </a:r>
            <a:r>
              <a:rPr sz="1600" spc="-18" dirty="0">
                <a:latin typeface="Times New Roman"/>
                <a:cs typeface="Times New Roman"/>
              </a:rPr>
              <a:t>e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tur</a:t>
            </a:r>
            <a:r>
              <a:rPr sz="1600" spc="-18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 s</a:t>
            </a:r>
            <a:r>
              <a:rPr sz="1600" spc="9" dirty="0">
                <a:latin typeface="Times New Roman"/>
                <a:cs typeface="Times New Roman"/>
              </a:rPr>
              <a:t>u</a:t>
            </a:r>
            <a:r>
              <a:rPr sz="1600" spc="-13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h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" dirty="0">
                <a:latin typeface="Times New Roman"/>
                <a:cs typeface="Times New Roman"/>
              </a:rPr>
              <a:t> multiple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inh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rit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9" dirty="0">
                <a:latin typeface="Times New Roman"/>
                <a:cs typeface="Times New Roman"/>
              </a:rPr>
              <a:t>n</a:t>
            </a:r>
            <a:r>
              <a:rPr sz="1600" spc="-13" dirty="0">
                <a:latin typeface="Times New Roman"/>
                <a:cs typeface="Times New Roman"/>
              </a:rPr>
              <a:t>ce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4" dirty="0">
                <a:latin typeface="Times New Roman"/>
                <a:cs typeface="Times New Roman"/>
              </a:rPr>
              <a:t>inte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-9" dirty="0">
                <a:latin typeface="Times New Roman"/>
                <a:cs typeface="Times New Roman"/>
              </a:rPr>
              <a:t>f</a:t>
            </a:r>
            <a:r>
              <a:rPr sz="1600" spc="-4" dirty="0">
                <a:latin typeface="Times New Roman"/>
                <a:cs typeface="Times New Roman"/>
              </a:rPr>
              <a:t>a</a:t>
            </a:r>
            <a:r>
              <a:rPr sz="1600" spc="-13" dirty="0">
                <a:latin typeface="Times New Roman"/>
                <a:cs typeface="Times New Roman"/>
              </a:rPr>
              <a:t>c</a:t>
            </a:r>
            <a:r>
              <a:rPr sz="1600" spc="-4" dirty="0">
                <a:latin typeface="Times New Roman"/>
                <a:cs typeface="Times New Roman"/>
              </a:rPr>
              <a:t>es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bstr</a:t>
            </a:r>
            <a:r>
              <a:rPr sz="1600" spc="-13" dirty="0">
                <a:latin typeface="Times New Roman"/>
                <a:cs typeface="Times New Roman"/>
              </a:rPr>
              <a:t>ac</a:t>
            </a:r>
            <a:r>
              <a:rPr sz="1600" spc="-4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cl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s</a:t>
            </a:r>
            <a:r>
              <a:rPr sz="1600" spc="9" dirty="0">
                <a:latin typeface="Times New Roman"/>
                <a:cs typeface="Times New Roman"/>
              </a:rPr>
              <a:t>s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nd </a:t>
            </a:r>
            <a:r>
              <a:rPr sz="1600" spc="-9" dirty="0">
                <a:latin typeface="Times New Roman"/>
                <a:cs typeface="Times New Roman"/>
              </a:rPr>
              <a:t>g</a:t>
            </a:r>
            <a:r>
              <a:rPr sz="1600" spc="-4" dirty="0">
                <a:latin typeface="Times New Roman"/>
                <a:cs typeface="Times New Roman"/>
              </a:rPr>
              <a:t>e</a:t>
            </a:r>
            <a:r>
              <a:rPr sz="1600" spc="-9" dirty="0">
                <a:latin typeface="Times New Roman"/>
                <a:cs typeface="Times New Roman"/>
              </a:rPr>
              <a:t>n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ri</a:t>
            </a:r>
            <a:r>
              <a:rPr sz="1600" spc="-18" dirty="0">
                <a:latin typeface="Times New Roman"/>
                <a:cs typeface="Times New Roman"/>
              </a:rPr>
              <a:t>c</a:t>
            </a:r>
            <a:r>
              <a:rPr sz="1600" spc="-9" dirty="0">
                <a:latin typeface="Times New Roman"/>
                <a:cs typeface="Times New Roman"/>
              </a:rPr>
              <a:t>s/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r>
              <a:rPr sz="1600" spc="-9" dirty="0">
                <a:latin typeface="Times New Roman"/>
                <a:cs typeface="Times New Roman"/>
              </a:rPr>
              <a:t>mpl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tes, </a:t>
            </a:r>
            <a:r>
              <a:rPr sz="1600" spc="-18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nd </a:t>
            </a:r>
            <a:r>
              <a:rPr sz="1600" spc="-4" dirty="0">
                <a:latin typeface="Times New Roman"/>
                <a:cs typeface="Times New Roman"/>
              </a:rPr>
              <a:t>th</a:t>
            </a:r>
            <a:r>
              <a:rPr sz="1600" spc="4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ir 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ppli</a:t>
            </a:r>
            <a:r>
              <a:rPr sz="1600" spc="-13" dirty="0">
                <a:latin typeface="Times New Roman"/>
                <a:cs typeface="Times New Roman"/>
              </a:rPr>
              <a:t>ca</a:t>
            </a:r>
            <a:r>
              <a:rPr sz="1600" spc="-4" dirty="0">
                <a:latin typeface="Times New Roman"/>
                <a:cs typeface="Times New Roman"/>
              </a:rPr>
              <a:t>ti</a:t>
            </a:r>
            <a:r>
              <a:rPr sz="1600" dirty="0">
                <a:latin typeface="Times New Roman"/>
                <a:cs typeface="Times New Roman"/>
              </a:rPr>
              <a:t>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19" y="787119"/>
            <a:ext cx="9806940" cy="11186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C++ Keywords: </a:t>
            </a:r>
            <a:br>
              <a:rPr lang="en-US" sz="4800" dirty="0"/>
            </a:b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87890"/>
              </p:ext>
            </p:extLst>
          </p:nvPr>
        </p:nvGraphicFramePr>
        <p:xfrm>
          <a:off x="1971879" y="1692926"/>
          <a:ext cx="7557132" cy="43341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7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asm</a:t>
                      </a:r>
                      <a:r>
                        <a:rPr lang="en-US" sz="2400" dirty="0">
                          <a:effectLst/>
                        </a:rPr>
                        <a:t> 	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00000"/>
                          </a:solidFill>
                          <a:effectLst/>
                        </a:rPr>
                        <a:t>double  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00000"/>
                          </a:solidFill>
                          <a:effectLst/>
                        </a:rPr>
                        <a:t>new 	 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switch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auto 	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else 	 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operator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template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break 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00000"/>
                          </a:solidFill>
                          <a:effectLst/>
                        </a:rPr>
                        <a:t>enum  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00000"/>
                          </a:solidFill>
                          <a:effectLst/>
                        </a:rPr>
                        <a:t>private  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this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case 	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00000"/>
                          </a:solidFill>
                          <a:effectLst/>
                        </a:rPr>
                        <a:t>extern  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00000"/>
                          </a:solidFill>
                          <a:effectLst/>
                        </a:rPr>
                        <a:t>protected 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throw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catch 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float 	 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public 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try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char 	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for 	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register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typedef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class 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friend 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return 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union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const</a:t>
                      </a:r>
                      <a:r>
                        <a:rPr lang="en-US" sz="2400" dirty="0">
                          <a:effectLst/>
                        </a:rPr>
                        <a:t> 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goto</a:t>
                      </a:r>
                      <a:r>
                        <a:rPr lang="en-US" sz="2400" dirty="0">
                          <a:effectLst/>
                        </a:rPr>
                        <a:t> 	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short 	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unsigned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continue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if 	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signed 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virtual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default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inline 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sizeof 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void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delete 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long 	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struet 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while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93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Identifiers in C++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1762" y="3686476"/>
            <a:ext cx="10420544" cy="239669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Allowed Characters: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Identifiers can contain letters (both uppercase and lowercase), digits (</a:t>
            </a:r>
            <a:r>
              <a:rPr lang="en-US" sz="2000" dirty="0"/>
              <a:t>The name can’t start with a digit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), and underscores (_).</a:t>
            </a:r>
          </a:p>
          <a:p>
            <a:pPr marL="196139" lvl="1" indent="0">
              <a:buNone/>
            </a:pPr>
            <a:r>
              <a:rPr lang="en-GB" sz="2205" dirty="0">
                <a:solidFill>
                  <a:srgbClr val="C00000"/>
                </a:solidFill>
              </a:rPr>
              <a:t>Example: </a:t>
            </a:r>
            <a:r>
              <a:rPr lang="en-GB" sz="2205" dirty="0" err="1">
                <a:solidFill>
                  <a:srgbClr val="C00000"/>
                </a:solidFill>
              </a:rPr>
              <a:t>myVar</a:t>
            </a:r>
            <a:r>
              <a:rPr lang="en-GB" sz="2205" dirty="0">
                <a:solidFill>
                  <a:srgbClr val="C00000"/>
                </a:solidFill>
              </a:rPr>
              <a:t>, counter_1, </a:t>
            </a:r>
            <a:r>
              <a:rPr lang="en-GB" sz="2205" dirty="0" err="1">
                <a:solidFill>
                  <a:srgbClr val="C00000"/>
                </a:solidFill>
              </a:rPr>
              <a:t>sumTotal</a:t>
            </a:r>
            <a:endParaRPr lang="en-GB" sz="2205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</a:rPr>
              <a:t>Starting Character: </a:t>
            </a:r>
            <a:r>
              <a:rPr lang="en-GB" sz="2400" dirty="0">
                <a:solidFill>
                  <a:schemeClr val="tx1"/>
                </a:solidFill>
              </a:rPr>
              <a:t>An identifier must begin with a letter or an underscore (_), but not a digit.</a:t>
            </a:r>
          </a:p>
          <a:p>
            <a:pPr marL="196139" lvl="1" indent="0">
              <a:buNone/>
            </a:pPr>
            <a:r>
              <a:rPr lang="en-GB" sz="2205" dirty="0">
                <a:solidFill>
                  <a:srgbClr val="C00000"/>
                </a:solidFill>
              </a:rPr>
              <a:t>Valid: _</a:t>
            </a:r>
            <a:r>
              <a:rPr lang="en-GB" sz="2205" dirty="0" err="1">
                <a:solidFill>
                  <a:srgbClr val="C00000"/>
                </a:solidFill>
              </a:rPr>
              <a:t>myVar</a:t>
            </a:r>
            <a:r>
              <a:rPr lang="en-GB" sz="2205" dirty="0">
                <a:solidFill>
                  <a:srgbClr val="C00000"/>
                </a:solidFill>
              </a:rPr>
              <a:t>, </a:t>
            </a:r>
            <a:r>
              <a:rPr lang="en-GB" sz="2205" dirty="0" err="1">
                <a:solidFill>
                  <a:srgbClr val="C00000"/>
                </a:solidFill>
              </a:rPr>
              <a:t>sumTotal</a:t>
            </a:r>
            <a:endParaRPr lang="en-GB" sz="2205" dirty="0">
              <a:solidFill>
                <a:srgbClr val="C00000"/>
              </a:solidFill>
            </a:endParaRPr>
          </a:p>
          <a:p>
            <a:pPr marL="196139" lvl="1" indent="0">
              <a:buNone/>
            </a:pPr>
            <a:r>
              <a:rPr lang="en-GB" sz="2205" dirty="0">
                <a:solidFill>
                  <a:srgbClr val="C00000"/>
                </a:solidFill>
              </a:rPr>
              <a:t>Invalid: 1counter, 2sum</a:t>
            </a:r>
          </a:p>
        </p:txBody>
      </p:sp>
      <p:sp>
        <p:nvSpPr>
          <p:cNvPr id="3" name="Rectangle 2"/>
          <p:cNvSpPr/>
          <p:nvPr/>
        </p:nvSpPr>
        <p:spPr>
          <a:xfrm>
            <a:off x="719487" y="1943203"/>
            <a:ext cx="10522819" cy="15696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Identifiers in C++ are names used to identify variables, functions, classes, objects, and other user-defined items. They are critical for giving a meaningful name to a program entity. Here are some key rules and characteristics regarding identifiers in C++: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37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Identifiers in C++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3046" y="2021305"/>
            <a:ext cx="10604390" cy="36961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Case Sensitivity: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Identifiers in C++ are case-sensitive.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5" dirty="0">
                <a:solidFill>
                  <a:schemeClr val="accent2">
                    <a:lumMod val="50000"/>
                  </a:schemeClr>
                </a:solidFill>
              </a:rPr>
              <a:t>For example</a:t>
            </a:r>
            <a:r>
              <a:rPr lang="en-GB" sz="2205" dirty="0">
                <a:solidFill>
                  <a:srgbClr val="C00000"/>
                </a:solidFill>
              </a:rPr>
              <a:t>, </a:t>
            </a:r>
            <a:r>
              <a:rPr lang="en-GB" sz="2205" dirty="0" err="1">
                <a:solidFill>
                  <a:srgbClr val="C00000"/>
                </a:solidFill>
              </a:rPr>
              <a:t>myVar</a:t>
            </a:r>
            <a:r>
              <a:rPr lang="en-GB" sz="2205" dirty="0">
                <a:solidFill>
                  <a:srgbClr val="C00000"/>
                </a:solidFill>
              </a:rPr>
              <a:t> and </a:t>
            </a:r>
            <a:r>
              <a:rPr lang="en-GB" sz="2205" dirty="0" err="1">
                <a:solidFill>
                  <a:srgbClr val="C00000"/>
                </a:solidFill>
              </a:rPr>
              <a:t>MyVar</a:t>
            </a:r>
            <a:r>
              <a:rPr lang="en-GB" sz="2205" dirty="0">
                <a:solidFill>
                  <a:srgbClr val="C00000"/>
                </a:solidFill>
              </a:rPr>
              <a:t> </a:t>
            </a:r>
            <a:r>
              <a:rPr lang="en-GB" sz="2205" dirty="0">
                <a:solidFill>
                  <a:schemeClr val="accent2">
                    <a:lumMod val="50000"/>
                  </a:schemeClr>
                </a:solidFill>
              </a:rPr>
              <a:t>would be considered different identifiers.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</a:rPr>
              <a:t>Keywords Restriction: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Identifiers cannot be the same as any C++ keyword (such as </a:t>
            </a:r>
            <a:r>
              <a:rPr lang="en-GB" sz="2400" dirty="0" err="1">
                <a:solidFill>
                  <a:schemeClr val="accent2">
                    <a:lumMod val="50000"/>
                  </a:schemeClr>
                </a:solidFill>
              </a:rPr>
              <a:t>int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, class, while, etc.).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5" dirty="0">
                <a:solidFill>
                  <a:srgbClr val="C00000"/>
                </a:solidFill>
              </a:rPr>
              <a:t>Invalid: </a:t>
            </a:r>
            <a:r>
              <a:rPr lang="en-GB" sz="2205" dirty="0" err="1">
                <a:solidFill>
                  <a:srgbClr val="C00000"/>
                </a:solidFill>
              </a:rPr>
              <a:t>int</a:t>
            </a:r>
            <a:r>
              <a:rPr lang="en-GB" sz="2205" dirty="0">
                <a:solidFill>
                  <a:srgbClr val="C00000"/>
                </a:solidFill>
              </a:rPr>
              <a:t>, float, return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</a:rPr>
              <a:t>No Special Characters: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Special characters like @, #, $, %, &amp;, etc., are not allowed in identifiers.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5" dirty="0">
                <a:solidFill>
                  <a:srgbClr val="C00000"/>
                </a:solidFill>
              </a:rPr>
              <a:t>Invalid: </a:t>
            </a:r>
            <a:r>
              <a:rPr lang="en-GB" sz="2205" dirty="0" err="1">
                <a:solidFill>
                  <a:srgbClr val="C00000"/>
                </a:solidFill>
              </a:rPr>
              <a:t>my$Var</a:t>
            </a:r>
            <a:r>
              <a:rPr lang="en-GB" sz="2205" dirty="0">
                <a:solidFill>
                  <a:srgbClr val="C00000"/>
                </a:solidFill>
              </a:rPr>
              <a:t>, </a:t>
            </a:r>
            <a:r>
              <a:rPr lang="en-GB" sz="2205" dirty="0" err="1">
                <a:solidFill>
                  <a:srgbClr val="C00000"/>
                </a:solidFill>
              </a:rPr>
              <a:t>sum#Total</a:t>
            </a:r>
            <a:endParaRPr lang="en-GB" sz="201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9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230" y="519510"/>
            <a:ext cx="9806940" cy="11186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Data types in C++</a:t>
            </a:r>
            <a:br>
              <a:rPr lang="en-US" sz="4800" dirty="0"/>
            </a:b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6" name="Picture 245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19859"/>
          <a:stretch/>
        </p:blipFill>
        <p:spPr>
          <a:xfrm>
            <a:off x="2339371" y="1638194"/>
            <a:ext cx="6583247" cy="498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1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Built-in Data Types</a:t>
            </a:r>
          </a:p>
        </p:txBody>
      </p:sp>
    </p:spTree>
    <p:extLst>
      <p:ext uri="{BB962C8B-B14F-4D97-AF65-F5344CB8AC3E}">
        <p14:creationId xmlns:p14="http://schemas.microsoft.com/office/powerpoint/2010/main" val="33127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built-in data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6282" y="1909980"/>
            <a:ext cx="6006164" cy="4236621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0598" y="2211201"/>
            <a:ext cx="550568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These are the fundamental types of data, including 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Integer types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int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, short, long, long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long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Floating-point types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: float, double, long double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Character type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: char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Boolean type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: bool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Void type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: void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User-Define Data Types</a:t>
            </a:r>
            <a:br>
              <a:rPr lang="en-GB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en-GB" sz="8000" dirty="0">
                <a:solidFill>
                  <a:srgbClr val="C00000"/>
                </a:solidFill>
                <a:cs typeface="Times New Roman" panose="02020603050405020304" pitchFamily="18" charset="0"/>
              </a:rPr>
              <a:t>week-3</a:t>
            </a:r>
            <a:endParaRPr lang="en-GB" sz="8000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 err="1">
                <a:cs typeface="Times New Roman" panose="02020603050405020304" pitchFamily="18" charset="0"/>
              </a:rPr>
              <a:t>Struct</a:t>
            </a:r>
            <a:endParaRPr lang="en-GB" sz="8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2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</a:rPr>
              <a:t>Struct</a:t>
            </a:r>
            <a:r>
              <a:rPr lang="en-US" sz="4800" dirty="0">
                <a:solidFill>
                  <a:srgbClr val="002060"/>
                </a:solidFill>
              </a:rPr>
              <a:t> in C++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0567" y="1920240"/>
            <a:ext cx="9861540" cy="44228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In C++, a structure (or </a:t>
            </a: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</a:rPr>
              <a:t>struct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) is a user-defined data type that allows grouping together different variables under a single name.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Unlike classes, structures in C++ default to public access for their members.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Key Points: Public by default: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605" dirty="0">
                <a:solidFill>
                  <a:schemeClr val="accent6">
                    <a:lumMod val="50000"/>
                  </a:schemeClr>
                </a:solidFill>
              </a:rPr>
              <a:t>Unlike classes, members of a structure are public by default.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605" dirty="0">
                <a:solidFill>
                  <a:schemeClr val="accent6">
                    <a:lumMod val="50000"/>
                  </a:schemeClr>
                </a:solidFill>
              </a:rPr>
              <a:t>Accessing members: Use the dot operator (.) to access structure members.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605" dirty="0">
                <a:solidFill>
                  <a:schemeClr val="accent6">
                    <a:lumMod val="50000"/>
                  </a:schemeClr>
                </a:solidFill>
              </a:rPr>
              <a:t>Member functions: Structures can also have member functions just like classes.</a:t>
            </a:r>
          </a:p>
        </p:txBody>
      </p:sp>
    </p:spTree>
    <p:extLst>
      <p:ext uri="{BB962C8B-B14F-4D97-AF65-F5344CB8AC3E}">
        <p14:creationId xmlns:p14="http://schemas.microsoft.com/office/powerpoint/2010/main" val="41360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</a:rPr>
              <a:t>Struct</a:t>
            </a:r>
            <a:r>
              <a:rPr lang="en-US" sz="4800" dirty="0">
                <a:solidFill>
                  <a:srgbClr val="002060"/>
                </a:solidFill>
              </a:rPr>
              <a:t> in C++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85618" y="1737360"/>
            <a:ext cx="5145161" cy="442280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Explanation: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GB" sz="2800" dirty="0" err="1">
                <a:solidFill>
                  <a:srgbClr val="0070C0"/>
                </a:solidFill>
              </a:rPr>
              <a:t>struct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Student defines a structure with three members: name, </a:t>
            </a:r>
            <a:r>
              <a:rPr lang="en-GB" sz="2800" dirty="0" err="1">
                <a:solidFill>
                  <a:srgbClr val="0070C0"/>
                </a:solidFill>
              </a:rPr>
              <a:t>rollNumber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, and marks.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GB" sz="2800" dirty="0" err="1">
                <a:solidFill>
                  <a:srgbClr val="0070C0"/>
                </a:solidFill>
              </a:rPr>
              <a:t>displayDetails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() function inside the structure is used to print the details of the student.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In the </a:t>
            </a:r>
            <a:r>
              <a:rPr lang="en-GB" sz="2800" dirty="0">
                <a:solidFill>
                  <a:srgbClr val="0070C0"/>
                </a:solidFill>
              </a:rPr>
              <a:t>main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() function, a Student object named student1 is created, and values are assigned to its members.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441" y="1930760"/>
            <a:ext cx="5959759" cy="42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0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6757" y="5732260"/>
            <a:ext cx="7295029" cy="0"/>
          </a:xfrm>
          <a:custGeom>
            <a:avLst/>
            <a:gdLst/>
            <a:ahLst/>
            <a:cxnLst/>
            <a:rect l="l" t="t" r="r" b="b"/>
            <a:pathLst>
              <a:path w="8267700">
                <a:moveTo>
                  <a:pt x="0" y="0"/>
                </a:moveTo>
                <a:lnTo>
                  <a:pt x="8267455" y="0"/>
                </a:lnTo>
              </a:path>
            </a:pathLst>
          </a:custGeom>
          <a:ln w="736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906"/>
          </a:p>
        </p:txBody>
      </p:sp>
      <p:sp>
        <p:nvSpPr>
          <p:cNvPr id="3" name="object 3"/>
          <p:cNvSpPr txBox="1"/>
          <p:nvPr/>
        </p:nvSpPr>
        <p:spPr>
          <a:xfrm>
            <a:off x="244295" y="197202"/>
            <a:ext cx="11512276" cy="6383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640" marR="57152" indent="-201717"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800" spc="-4" dirty="0">
                <a:latin typeface="Times New Roman"/>
                <a:cs typeface="Times New Roman"/>
              </a:rPr>
              <a:t>D</a:t>
            </a:r>
            <a:r>
              <a:rPr sz="1800" spc="-9" dirty="0">
                <a:latin typeface="Times New Roman"/>
                <a:cs typeface="Times New Roman"/>
              </a:rPr>
              <a:t>esign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and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implem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nt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c</a:t>
            </a:r>
            <a:r>
              <a:rPr sz="1800" spc="-9" dirty="0">
                <a:latin typeface="Times New Roman"/>
                <a:cs typeface="Times New Roman"/>
              </a:rPr>
              <a:t>ompl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x </a:t>
            </a:r>
            <a:r>
              <a:rPr sz="1800" spc="-4" dirty="0">
                <a:latin typeface="Times New Roman"/>
                <a:cs typeface="Times New Roman"/>
              </a:rPr>
              <a:t>softw</a:t>
            </a:r>
            <a:r>
              <a:rPr sz="1800" spc="-9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re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sys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9" dirty="0">
                <a:latin typeface="Times New Roman"/>
                <a:cs typeface="Times New Roman"/>
              </a:rPr>
              <a:t>ms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usi</a:t>
            </a:r>
            <a:r>
              <a:rPr sz="1800" dirty="0">
                <a:latin typeface="Times New Roman"/>
                <a:cs typeface="Times New Roman"/>
              </a:rPr>
              <a:t>ng </a:t>
            </a:r>
            <a:r>
              <a:rPr sz="1800" spc="-4" dirty="0">
                <a:latin typeface="Times New Roman"/>
                <a:cs typeface="Times New Roman"/>
              </a:rPr>
              <a:t>OO</a:t>
            </a:r>
            <a:r>
              <a:rPr sz="1800" dirty="0">
                <a:latin typeface="Times New Roman"/>
                <a:cs typeface="Times New Roman"/>
              </a:rPr>
              <a:t>P </a:t>
            </a:r>
            <a:r>
              <a:rPr sz="1800" spc="-4" dirty="0">
                <a:latin typeface="Times New Roman"/>
                <a:cs typeface="Times New Roman"/>
              </a:rPr>
              <a:t>to </a:t>
            </a:r>
            <a:r>
              <a:rPr sz="1800" spc="-9" dirty="0">
                <a:latin typeface="Times New Roman"/>
                <a:cs typeface="Times New Roman"/>
              </a:rPr>
              <a:t>enh</a:t>
            </a:r>
            <a:r>
              <a:rPr sz="1800" spc="-18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n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-9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9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oft</a:t>
            </a:r>
            <a:r>
              <a:rPr sz="1800" spc="-4" dirty="0">
                <a:latin typeface="Times New Roman"/>
                <a:cs typeface="Times New Roman"/>
              </a:rPr>
              <a:t>w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re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9" dirty="0">
                <a:latin typeface="Times New Roman"/>
                <a:cs typeface="Times New Roman"/>
              </a:rPr>
              <a:t>p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9" dirty="0">
                <a:latin typeface="Times New Roman"/>
                <a:cs typeface="Times New Roman"/>
              </a:rPr>
              <a:t>f</a:t>
            </a:r>
            <a:r>
              <a:rPr sz="1800" spc="9" dirty="0">
                <a:latin typeface="Times New Roman"/>
                <a:cs typeface="Times New Roman"/>
              </a:rPr>
              <a:t>o</a:t>
            </a:r>
            <a:r>
              <a:rPr sz="1800" spc="-9" dirty="0">
                <a:latin typeface="Times New Roman"/>
                <a:cs typeface="Times New Roman"/>
              </a:rPr>
              <a:t>rm</a:t>
            </a:r>
            <a:r>
              <a:rPr sz="1800" spc="-18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n</a:t>
            </a:r>
            <a:r>
              <a:rPr sz="1800" spc="-4" dirty="0">
                <a:latin typeface="Times New Roman"/>
                <a:cs typeface="Times New Roman"/>
              </a:rPr>
              <a:t>c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-4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n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ge</a:t>
            </a:r>
            <a:r>
              <a:rPr sz="1800" spc="-4" dirty="0">
                <a:latin typeface="Times New Roman"/>
                <a:cs typeface="Times New Roman"/>
              </a:rPr>
              <a:t> r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so</a:t>
            </a:r>
            <a:r>
              <a:rPr sz="1800" spc="9" dirty="0">
                <a:latin typeface="Times New Roman"/>
                <a:cs typeface="Times New Roman"/>
              </a:rPr>
              <a:t>u</a:t>
            </a:r>
            <a:r>
              <a:rPr sz="1800" spc="-4" dirty="0">
                <a:latin typeface="Times New Roman"/>
                <a:cs typeface="Times New Roman"/>
              </a:rPr>
              <a:t>r</a:t>
            </a:r>
            <a:r>
              <a:rPr sz="1800" spc="-18" dirty="0">
                <a:latin typeface="Times New Roman"/>
                <a:cs typeface="Times New Roman"/>
              </a:rPr>
              <a:t>c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-9" dirty="0">
                <a:latin typeface="Times New Roman"/>
                <a:cs typeface="Times New Roman"/>
              </a:rPr>
              <a:t>f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-4" dirty="0">
                <a:latin typeface="Times New Roman"/>
                <a:cs typeface="Times New Roman"/>
              </a:rPr>
              <a:t>iently,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 </a:t>
            </a:r>
            <a:r>
              <a:rPr sz="1800" spc="-13" dirty="0">
                <a:latin typeface="Times New Roman"/>
                <a:cs typeface="Times New Roman"/>
              </a:rPr>
              <a:t>so</a:t>
            </a:r>
            <a:r>
              <a:rPr sz="1800" spc="-4" dirty="0">
                <a:latin typeface="Times New Roman"/>
                <a:cs typeface="Times New Roman"/>
              </a:rPr>
              <a:t>lve 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-9" dirty="0">
                <a:latin typeface="Times New Roman"/>
                <a:cs typeface="Times New Roman"/>
              </a:rPr>
              <a:t>omput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tion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l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probl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-9" dirty="0">
                <a:latin typeface="Times New Roman"/>
                <a:cs typeface="Times New Roman"/>
              </a:rPr>
              <a:t>ms.</a:t>
            </a:r>
            <a:endParaRPr sz="1800" dirty="0">
              <a:latin typeface="Times New Roman"/>
              <a:cs typeface="Times New Roman"/>
            </a:endParaRPr>
          </a:p>
          <a:p>
            <a:pPr marL="414640" indent="-201717"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800" spc="-4" dirty="0">
                <a:latin typeface="Times New Roman"/>
                <a:cs typeface="Times New Roman"/>
              </a:rPr>
              <a:t>D</a:t>
            </a:r>
            <a:r>
              <a:rPr sz="1800" spc="-9" dirty="0">
                <a:latin typeface="Times New Roman"/>
                <a:cs typeface="Times New Roman"/>
              </a:rPr>
              <a:t>ev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9" dirty="0">
                <a:latin typeface="Times New Roman"/>
                <a:cs typeface="Times New Roman"/>
              </a:rPr>
              <a:t>lop</a:t>
            </a:r>
            <a:r>
              <a:rPr sz="1800" spc="-4" dirty="0">
                <a:latin typeface="Times New Roman"/>
                <a:cs typeface="Times New Roman"/>
              </a:rPr>
              <a:t> s</a:t>
            </a:r>
            <a:r>
              <a:rPr sz="1800" dirty="0">
                <a:latin typeface="Times New Roman"/>
                <a:cs typeface="Times New Roman"/>
              </a:rPr>
              <a:t>oft</a:t>
            </a:r>
            <a:r>
              <a:rPr sz="1800" spc="-4" dirty="0">
                <a:latin typeface="Times New Roman"/>
                <a:cs typeface="Times New Roman"/>
              </a:rPr>
              <a:t>ware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-13" dirty="0">
                <a:latin typeface="Times New Roman"/>
                <a:cs typeface="Times New Roman"/>
              </a:rPr>
              <a:t>so</a:t>
            </a:r>
            <a:r>
              <a:rPr sz="1800" spc="-4" dirty="0">
                <a:latin typeface="Times New Roman"/>
                <a:cs typeface="Times New Roman"/>
              </a:rPr>
              <a:t>luti</a:t>
            </a:r>
            <a:r>
              <a:rPr sz="1800" dirty="0">
                <a:latin typeface="Times New Roman"/>
                <a:cs typeface="Times New Roman"/>
              </a:rPr>
              <a:t>ons</a:t>
            </a:r>
            <a:r>
              <a:rPr sz="1800" spc="-4" dirty="0">
                <a:latin typeface="Times New Roman"/>
                <a:cs typeface="Times New Roman"/>
              </a:rPr>
              <a:t> th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l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9" dirty="0">
                <a:latin typeface="Times New Roman"/>
                <a:cs typeface="Times New Roman"/>
              </a:rPr>
              <a:t>v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r</a:t>
            </a:r>
            <a:r>
              <a:rPr sz="1800" spc="-18" dirty="0">
                <a:latin typeface="Times New Roman"/>
                <a:cs typeface="Times New Roman"/>
              </a:rPr>
              <a:t>a</a:t>
            </a:r>
            <a:r>
              <a:rPr sz="1800" spc="9" dirty="0">
                <a:latin typeface="Times New Roman"/>
                <a:cs typeface="Times New Roman"/>
              </a:rPr>
              <a:t>g</a:t>
            </a:r>
            <a:r>
              <a:rPr sz="1800" spc="-9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dv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9" dirty="0">
                <a:latin typeface="Times New Roman"/>
                <a:cs typeface="Times New Roman"/>
              </a:rPr>
              <a:t>n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-4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d </a:t>
            </a:r>
            <a:r>
              <a:rPr sz="1800" spc="-4" dirty="0">
                <a:latin typeface="Times New Roman"/>
                <a:cs typeface="Times New Roman"/>
              </a:rPr>
              <a:t>OO</a:t>
            </a:r>
            <a:r>
              <a:rPr sz="1800" dirty="0">
                <a:latin typeface="Times New Roman"/>
                <a:cs typeface="Times New Roman"/>
              </a:rPr>
              <a:t>P </a:t>
            </a:r>
            <a:r>
              <a:rPr sz="1800" spc="-4" dirty="0">
                <a:latin typeface="Times New Roman"/>
                <a:cs typeface="Times New Roman"/>
              </a:rPr>
              <a:t>f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tu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9" dirty="0">
                <a:latin typeface="Times New Roman"/>
                <a:cs typeface="Times New Roman"/>
              </a:rPr>
              <a:t>b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tt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p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9" dirty="0">
                <a:latin typeface="Times New Roman"/>
                <a:cs typeface="Times New Roman"/>
              </a:rPr>
              <a:t>form</a:t>
            </a:r>
            <a:r>
              <a:rPr sz="1800" spc="-18" dirty="0">
                <a:latin typeface="Times New Roman"/>
                <a:cs typeface="Times New Roman"/>
              </a:rPr>
              <a:t>a</a:t>
            </a:r>
            <a:r>
              <a:rPr sz="1800" spc="9" dirty="0">
                <a:latin typeface="Times New Roman"/>
                <a:cs typeface="Times New Roman"/>
              </a:rPr>
              <a:t>n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-9" dirty="0">
                <a:latin typeface="Times New Roman"/>
                <a:cs typeface="Times New Roman"/>
              </a:rPr>
              <a:t>e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 </a:t>
            </a:r>
            <a:r>
              <a:rPr sz="1800" spc="-4" dirty="0">
                <a:latin typeface="Times New Roman"/>
                <a:cs typeface="Times New Roman"/>
              </a:rPr>
              <a:t>sc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bilit</a:t>
            </a:r>
            <a:r>
              <a:rPr sz="1800" dirty="0">
                <a:latin typeface="Times New Roman"/>
                <a:cs typeface="Times New Roman"/>
              </a:rPr>
              <a:t>y.</a:t>
            </a:r>
          </a:p>
          <a:p>
            <a:pPr>
              <a:spcBef>
                <a:spcPts val="19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82666" indent="-171459">
              <a:buFont typeface="Times New Roman"/>
              <a:buAutoNum type="romanLcPeriod" startAt="4"/>
              <a:tabLst>
                <a:tab pos="183226" algn="l"/>
              </a:tabLst>
            </a:pPr>
            <a:r>
              <a:rPr sz="1800" b="1" spc="-4" dirty="0">
                <a:latin typeface="Times New Roman"/>
                <a:cs typeface="Times New Roman"/>
              </a:rPr>
              <a:t>A</a:t>
            </a:r>
            <a:r>
              <a:rPr sz="1800" b="1" dirty="0">
                <a:latin typeface="Times New Roman"/>
                <a:cs typeface="Times New Roman"/>
              </a:rPr>
              <a:t>n</a:t>
            </a:r>
            <a:r>
              <a:rPr sz="1800" b="1" spc="-9" dirty="0">
                <a:latin typeface="Times New Roman"/>
                <a:cs typeface="Times New Roman"/>
              </a:rPr>
              <a:t>alyze </a:t>
            </a:r>
            <a:r>
              <a:rPr sz="1800" b="1" dirty="0">
                <a:latin typeface="Times New Roman"/>
                <a:cs typeface="Times New Roman"/>
              </a:rPr>
              <a:t>and </a:t>
            </a:r>
            <a:r>
              <a:rPr sz="1800" b="1" spc="-4" dirty="0">
                <a:latin typeface="Times New Roman"/>
                <a:cs typeface="Times New Roman"/>
              </a:rPr>
              <a:t>int</a:t>
            </a:r>
            <a:r>
              <a:rPr sz="1800" b="1" spc="-18" dirty="0">
                <a:latin typeface="Times New Roman"/>
                <a:cs typeface="Times New Roman"/>
              </a:rPr>
              <a:t>e</a:t>
            </a:r>
            <a:r>
              <a:rPr sz="1800" b="1" spc="-13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p</a:t>
            </a:r>
            <a:r>
              <a:rPr sz="1800" b="1" spc="-13" dirty="0">
                <a:latin typeface="Times New Roman"/>
                <a:cs typeface="Times New Roman"/>
              </a:rPr>
              <a:t>re</a:t>
            </a:r>
            <a:r>
              <a:rPr sz="1800" b="1" dirty="0">
                <a:latin typeface="Times New Roman"/>
                <a:cs typeface="Times New Roman"/>
              </a:rPr>
              <a:t>t </a:t>
            </a:r>
            <a:r>
              <a:rPr sz="1800" b="1" spc="-9" dirty="0">
                <a:latin typeface="Times New Roman"/>
                <a:cs typeface="Times New Roman"/>
              </a:rPr>
              <a:t>OOP</a:t>
            </a:r>
            <a:r>
              <a:rPr sz="1800" b="1" spc="-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</a:t>
            </a:r>
            <a:r>
              <a:rPr sz="1800" b="1" spc="-13" dirty="0">
                <a:latin typeface="Times New Roman"/>
                <a:cs typeface="Times New Roman"/>
              </a:rPr>
              <a:t>er</a:t>
            </a:r>
            <a:r>
              <a:rPr sz="1800" b="1" spc="-4" dirty="0">
                <a:latin typeface="Times New Roman"/>
                <a:cs typeface="Times New Roman"/>
              </a:rPr>
              <a:t>fo</a:t>
            </a:r>
            <a:r>
              <a:rPr sz="1800" b="1" spc="-18" dirty="0">
                <a:latin typeface="Times New Roman"/>
                <a:cs typeface="Times New Roman"/>
              </a:rPr>
              <a:t>r</a:t>
            </a:r>
            <a:r>
              <a:rPr sz="1800" b="1" spc="4" dirty="0">
                <a:latin typeface="Times New Roman"/>
                <a:cs typeface="Times New Roman"/>
              </a:rPr>
              <a:t>m</a:t>
            </a:r>
            <a:r>
              <a:rPr sz="1800" b="1" dirty="0">
                <a:latin typeface="Times New Roman"/>
                <a:cs typeface="Times New Roman"/>
              </a:rPr>
              <a:t>an</a:t>
            </a:r>
            <a:r>
              <a:rPr sz="1800" b="1" spc="-13" dirty="0">
                <a:latin typeface="Times New Roman"/>
                <a:cs typeface="Times New Roman"/>
              </a:rPr>
              <a:t>c</a:t>
            </a:r>
            <a:r>
              <a:rPr sz="1800" b="1" spc="-9" dirty="0">
                <a:latin typeface="Times New Roman"/>
                <a:cs typeface="Times New Roman"/>
              </a:rPr>
              <a:t>e</a:t>
            </a:r>
            <a:endParaRPr sz="1800" dirty="0">
              <a:latin typeface="Times New Roman"/>
              <a:cs typeface="Times New Roman"/>
            </a:endParaRPr>
          </a:p>
          <a:p>
            <a:pPr>
              <a:spcBef>
                <a:spcPts val="42"/>
              </a:spcBef>
              <a:buFont typeface="Times New Roman"/>
              <a:buAutoNum type="romanLcPeriod" startAt="4"/>
            </a:pPr>
            <a:endParaRPr sz="1800" dirty="0">
              <a:latin typeface="Times New Roman"/>
              <a:cs typeface="Times New Roman"/>
            </a:endParaRPr>
          </a:p>
          <a:p>
            <a:pPr marL="414640" marR="172580" lvl="1" indent="-201717"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800" spc="-4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c</a:t>
            </a:r>
            <a:r>
              <a:rPr sz="1800" spc="-4" dirty="0">
                <a:latin typeface="Times New Roman"/>
                <a:cs typeface="Times New Roman"/>
              </a:rPr>
              <a:t>quire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-13" dirty="0">
                <a:latin typeface="Times New Roman"/>
                <a:cs typeface="Times New Roman"/>
              </a:rPr>
              <a:t>sk</a:t>
            </a:r>
            <a:r>
              <a:rPr sz="1800" spc="-4" dirty="0">
                <a:latin typeface="Times New Roman"/>
                <a:cs typeface="Times New Roman"/>
              </a:rPr>
              <a:t>ill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4" dirty="0">
                <a:latin typeface="Times New Roman"/>
                <a:cs typeface="Times New Roman"/>
              </a:rPr>
              <a:t> in </a:t>
            </a:r>
            <a:r>
              <a:rPr sz="1800" spc="-9" dirty="0">
                <a:latin typeface="Times New Roman"/>
                <a:cs typeface="Times New Roman"/>
              </a:rPr>
              <a:t>an</a:t>
            </a:r>
            <a:r>
              <a:rPr sz="1800" spc="-18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lyz</a:t>
            </a:r>
            <a:r>
              <a:rPr sz="1800" dirty="0">
                <a:latin typeface="Times New Roman"/>
                <a:cs typeface="Times New Roman"/>
              </a:rPr>
              <a:t>ing </a:t>
            </a:r>
            <a:r>
              <a:rPr sz="1800" spc="-4" dirty="0">
                <a:latin typeface="Times New Roman"/>
                <a:cs typeface="Times New Roman"/>
              </a:rPr>
              <a:t>the </a:t>
            </a:r>
            <a:r>
              <a:rPr sz="1800" spc="-9" dirty="0">
                <a:latin typeface="Times New Roman"/>
                <a:cs typeface="Times New Roman"/>
              </a:rPr>
              <a:t>p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9" dirty="0">
                <a:latin typeface="Times New Roman"/>
                <a:cs typeface="Times New Roman"/>
              </a:rPr>
              <a:t>f</a:t>
            </a:r>
            <a:r>
              <a:rPr sz="1800" spc="-4" dirty="0">
                <a:latin typeface="Times New Roman"/>
                <a:cs typeface="Times New Roman"/>
              </a:rPr>
              <a:t>orm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n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-9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9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f O</a:t>
            </a:r>
            <a:r>
              <a:rPr sz="1800" spc="-4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P designs us</a:t>
            </a:r>
            <a:r>
              <a:rPr sz="1800" spc="-9" dirty="0">
                <a:latin typeface="Times New Roman"/>
                <a:cs typeface="Times New Roman"/>
              </a:rPr>
              <a:t>ing</a:t>
            </a:r>
            <a:r>
              <a:rPr sz="1800" spc="-4" dirty="0">
                <a:latin typeface="Times New Roman"/>
                <a:cs typeface="Times New Roman"/>
              </a:rPr>
              <a:t> t</a:t>
            </a:r>
            <a:r>
              <a:rPr sz="1800" spc="-13" dirty="0">
                <a:latin typeface="Times New Roman"/>
                <a:cs typeface="Times New Roman"/>
              </a:rPr>
              <a:t>ec</a:t>
            </a:r>
            <a:r>
              <a:rPr sz="1800" spc="-9" dirty="0">
                <a:latin typeface="Times New Roman"/>
                <a:cs typeface="Times New Roman"/>
              </a:rPr>
              <a:t>hniques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suc</a:t>
            </a:r>
            <a:r>
              <a:rPr sz="1800" dirty="0">
                <a:latin typeface="Times New Roman"/>
                <a:cs typeface="Times New Roman"/>
              </a:rPr>
              <a:t>h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design</a:t>
            </a:r>
            <a:r>
              <a:rPr sz="1800" dirty="0">
                <a:latin typeface="Times New Roman"/>
                <a:cs typeface="Times New Roman"/>
              </a:rPr>
              <a:t> p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tte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ns,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-9" dirty="0">
                <a:latin typeface="Times New Roman"/>
                <a:cs typeface="Times New Roman"/>
              </a:rPr>
              <a:t>ode</a:t>
            </a:r>
            <a:r>
              <a:rPr sz="1800" spc="-4" dirty="0">
                <a:latin typeface="Times New Roman"/>
                <a:cs typeface="Times New Roman"/>
              </a:rPr>
              <a:t> ref</a:t>
            </a:r>
            <a:r>
              <a:rPr sz="1800" spc="-18" dirty="0">
                <a:latin typeface="Times New Roman"/>
                <a:cs typeface="Times New Roman"/>
              </a:rPr>
              <a:t>a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-4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4" dirty="0">
                <a:latin typeface="Times New Roman"/>
                <a:cs typeface="Times New Roman"/>
              </a:rPr>
              <a:t>ring,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8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 </a:t>
            </a:r>
            <a:r>
              <a:rPr sz="1800" spc="-4" dirty="0">
                <a:latin typeface="Times New Roman"/>
                <a:cs typeface="Times New Roman"/>
              </a:rPr>
              <a:t>softw</a:t>
            </a:r>
            <a:r>
              <a:rPr sz="1800" spc="-9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re</a:t>
            </a:r>
            <a:r>
              <a:rPr sz="1800" spc="-9" dirty="0">
                <a:latin typeface="Times New Roman"/>
                <a:cs typeface="Times New Roman"/>
              </a:rPr>
              <a:t> me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4" dirty="0">
                <a:latin typeface="Times New Roman"/>
                <a:cs typeface="Times New Roman"/>
              </a:rPr>
              <a:t>ri</a:t>
            </a:r>
            <a:r>
              <a:rPr sz="1800" spc="-18" dirty="0">
                <a:latin typeface="Times New Roman"/>
                <a:cs typeface="Times New Roman"/>
              </a:rPr>
              <a:t>c</a:t>
            </a:r>
            <a:r>
              <a:rPr sz="1800" spc="-4" dirty="0">
                <a:latin typeface="Times New Roman"/>
                <a:cs typeface="Times New Roman"/>
              </a:rPr>
              <a:t>s.</a:t>
            </a:r>
            <a:endParaRPr sz="1800" dirty="0">
              <a:latin typeface="Times New Roman"/>
              <a:cs typeface="Times New Roman"/>
            </a:endParaRPr>
          </a:p>
          <a:p>
            <a:pPr marL="414640" marR="16810" lvl="1" indent="-201717"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800" spc="-9" dirty="0">
                <a:latin typeface="Times New Roman"/>
                <a:cs typeface="Times New Roman"/>
              </a:rPr>
              <a:t>L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rn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-9" dirty="0">
                <a:latin typeface="Times New Roman"/>
                <a:cs typeface="Times New Roman"/>
              </a:rPr>
              <a:t>thods</a:t>
            </a:r>
            <a:r>
              <a:rPr sz="1800" dirty="0">
                <a:latin typeface="Times New Roman"/>
                <a:cs typeface="Times New Roman"/>
              </a:rPr>
              <a:t> f</a:t>
            </a:r>
            <a:r>
              <a:rPr sz="1800" spc="4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r 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xt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cti</a:t>
            </a:r>
            <a:r>
              <a:rPr sz="1800" dirty="0">
                <a:latin typeface="Times New Roman"/>
                <a:cs typeface="Times New Roman"/>
              </a:rPr>
              <a:t>ng </a:t>
            </a:r>
            <a:r>
              <a:rPr sz="1800" spc="-9" dirty="0">
                <a:latin typeface="Times New Roman"/>
                <a:cs typeface="Times New Roman"/>
              </a:rPr>
              <a:t>me</a:t>
            </a:r>
            <a:r>
              <a:rPr sz="1800" spc="-18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ningful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insights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-9" dirty="0">
                <a:latin typeface="Times New Roman"/>
                <a:cs typeface="Times New Roman"/>
              </a:rPr>
              <a:t>rom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oft</a:t>
            </a:r>
            <a:r>
              <a:rPr sz="1800" spc="-4" dirty="0">
                <a:latin typeface="Times New Roman"/>
                <a:cs typeface="Times New Roman"/>
              </a:rPr>
              <a:t>w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-9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p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fo</a:t>
            </a:r>
            <a:r>
              <a:rPr sz="1800" spc="-9" dirty="0">
                <a:latin typeface="Times New Roman"/>
                <a:cs typeface="Times New Roman"/>
              </a:rPr>
              <a:t>rma</a:t>
            </a:r>
            <a:r>
              <a:rPr sz="1800" spc="-4" dirty="0">
                <a:latin typeface="Times New Roman"/>
                <a:cs typeface="Times New Roman"/>
              </a:rPr>
              <a:t>n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-9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d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ta, i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-4" dirty="0">
                <a:latin typeface="Times New Roman"/>
                <a:cs typeface="Times New Roman"/>
              </a:rPr>
              <a:t>ludi</a:t>
            </a:r>
            <a:r>
              <a:rPr sz="1800" dirty="0">
                <a:latin typeface="Times New Roman"/>
                <a:cs typeface="Times New Roman"/>
              </a:rPr>
              <a:t>ng r</a:t>
            </a:r>
            <a:r>
              <a:rPr sz="1800" spc="-4" dirty="0">
                <a:latin typeface="Times New Roman"/>
                <a:cs typeface="Times New Roman"/>
              </a:rPr>
              <a:t>u</a:t>
            </a:r>
            <a:r>
              <a:rPr sz="1800" spc="-9" dirty="0">
                <a:latin typeface="Times New Roman"/>
                <a:cs typeface="Times New Roman"/>
              </a:rPr>
              <a:t>ntime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8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n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lysis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9" dirty="0">
                <a:latin typeface="Times New Roman"/>
                <a:cs typeface="Times New Roman"/>
              </a:rPr>
              <a:t>memory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</a:t>
            </a:r>
            <a:r>
              <a:rPr sz="1800" spc="-9" dirty="0">
                <a:latin typeface="Times New Roman"/>
                <a:cs typeface="Times New Roman"/>
              </a:rPr>
              <a:t>a</a:t>
            </a:r>
            <a:r>
              <a:rPr sz="1800" spc="9" dirty="0">
                <a:latin typeface="Times New Roman"/>
                <a:cs typeface="Times New Roman"/>
              </a:rPr>
              <a:t>g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 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-9" dirty="0">
                <a:latin typeface="Times New Roman"/>
                <a:cs typeface="Times New Roman"/>
              </a:rPr>
              <a:t>f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-4" dirty="0">
                <a:latin typeface="Times New Roman"/>
                <a:cs typeface="Times New Roman"/>
              </a:rPr>
              <a:t>ien</a:t>
            </a:r>
            <a:r>
              <a:rPr sz="1800" spc="-18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y </a:t>
            </a:r>
            <a:r>
              <a:rPr sz="1800" spc="-4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d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-</a:t>
            </a:r>
            <a:r>
              <a:rPr sz="1800" spc="9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-9" dirty="0">
                <a:latin typeface="Times New Roman"/>
                <a:cs typeface="Times New Roman"/>
              </a:rPr>
              <a:t>f</a:t>
            </a:r>
            <a:r>
              <a:rPr sz="1800" spc="-4" dirty="0">
                <a:latin typeface="Times New Roman"/>
                <a:cs typeface="Times New Roman"/>
              </a:rPr>
              <a:t>s.</a:t>
            </a:r>
            <a:endParaRPr sz="1800" dirty="0">
              <a:latin typeface="Times New Roman"/>
              <a:cs typeface="Times New Roman"/>
            </a:endParaRPr>
          </a:p>
          <a:p>
            <a:pPr marL="414640" marR="4483" lvl="1" indent="-201717"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800" spc="-4" dirty="0">
                <a:latin typeface="Times New Roman"/>
                <a:cs typeface="Times New Roman"/>
              </a:rPr>
              <a:t>D</a:t>
            </a:r>
            <a:r>
              <a:rPr sz="1800" spc="-9" dirty="0">
                <a:latin typeface="Times New Roman"/>
                <a:cs typeface="Times New Roman"/>
              </a:rPr>
              <a:t>ev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9" dirty="0">
                <a:latin typeface="Times New Roman"/>
                <a:cs typeface="Times New Roman"/>
              </a:rPr>
              <a:t>lop</a:t>
            </a:r>
            <a:r>
              <a:rPr sz="1800" spc="-4" dirty="0">
                <a:latin typeface="Times New Roman"/>
                <a:cs typeface="Times New Roman"/>
              </a:rPr>
              <a:t> the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bilit</a:t>
            </a:r>
            <a:r>
              <a:rPr sz="1800" dirty="0">
                <a:latin typeface="Times New Roman"/>
                <a:cs typeface="Times New Roman"/>
              </a:rPr>
              <a:t>y </a:t>
            </a:r>
            <a:r>
              <a:rPr sz="1800" spc="-4" dirty="0">
                <a:latin typeface="Times New Roman"/>
                <a:cs typeface="Times New Roman"/>
              </a:rPr>
              <a:t>to inte</a:t>
            </a:r>
            <a:r>
              <a:rPr sz="1800" spc="-13" dirty="0">
                <a:latin typeface="Times New Roman"/>
                <a:cs typeface="Times New Roman"/>
              </a:rPr>
              <a:t>r</a:t>
            </a:r>
            <a:r>
              <a:rPr sz="1800" spc="-4" dirty="0">
                <a:latin typeface="Times New Roman"/>
                <a:cs typeface="Times New Roman"/>
              </a:rPr>
              <a:t>pr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the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r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-9" dirty="0">
                <a:latin typeface="Times New Roman"/>
                <a:cs typeface="Times New Roman"/>
              </a:rPr>
              <a:t>sul</a:t>
            </a:r>
            <a:r>
              <a:rPr sz="1800" dirty="0">
                <a:latin typeface="Times New Roman"/>
                <a:cs typeface="Times New Roman"/>
              </a:rPr>
              <a:t>ts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9" dirty="0">
                <a:latin typeface="Times New Roman"/>
                <a:cs typeface="Times New Roman"/>
              </a:rPr>
              <a:t>p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4" dirty="0">
                <a:latin typeface="Times New Roman"/>
                <a:cs typeface="Times New Roman"/>
              </a:rPr>
              <a:t>o</a:t>
            </a:r>
            <a:r>
              <a:rPr sz="1800" spc="-9" dirty="0">
                <a:latin typeface="Times New Roman"/>
                <a:cs typeface="Times New Roman"/>
              </a:rPr>
              <a:t>rm</a:t>
            </a:r>
            <a:r>
              <a:rPr sz="1800" spc="-18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n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-9" dirty="0">
                <a:latin typeface="Times New Roman"/>
                <a:cs typeface="Times New Roman"/>
              </a:rPr>
              <a:t>e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n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lyses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9" dirty="0">
                <a:latin typeface="Times New Roman"/>
                <a:cs typeface="Times New Roman"/>
              </a:rPr>
              <a:t>o</a:t>
            </a:r>
            <a:r>
              <a:rPr sz="1800" spc="-9" dirty="0">
                <a:latin typeface="Times New Roman"/>
                <a:cs typeface="Times New Roman"/>
              </a:rPr>
              <a:t>mmunic</a:t>
            </a:r>
            <a:r>
              <a:rPr sz="1800" spc="-18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te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f</a:t>
            </a:r>
            <a:r>
              <a:rPr sz="1800" spc="-4" dirty="0">
                <a:latin typeface="Times New Roman"/>
                <a:cs typeface="Times New Roman"/>
              </a:rPr>
              <a:t>indi</a:t>
            </a:r>
            <a:r>
              <a:rPr sz="1800" dirty="0">
                <a:latin typeface="Times New Roman"/>
                <a:cs typeface="Times New Roman"/>
              </a:rPr>
              <a:t>ngs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ff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ctiv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ly t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-9" dirty="0">
                <a:latin typeface="Times New Roman"/>
                <a:cs typeface="Times New Roman"/>
              </a:rPr>
              <a:t>both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t</a:t>
            </a:r>
            <a:r>
              <a:rPr sz="1800" spc="-13" dirty="0">
                <a:latin typeface="Times New Roman"/>
                <a:cs typeface="Times New Roman"/>
              </a:rPr>
              <a:t>ec</a:t>
            </a:r>
            <a:r>
              <a:rPr sz="1800" spc="-9" dirty="0">
                <a:latin typeface="Times New Roman"/>
                <a:cs typeface="Times New Roman"/>
              </a:rPr>
              <a:t>hnic</a:t>
            </a:r>
            <a:r>
              <a:rPr sz="1800" spc="-18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22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 non</a:t>
            </a:r>
            <a:r>
              <a:rPr sz="1800" spc="-4" dirty="0">
                <a:latin typeface="Times New Roman"/>
                <a:cs typeface="Times New Roman"/>
              </a:rPr>
              <a:t>-te</a:t>
            </a:r>
            <a:r>
              <a:rPr sz="1800" spc="-18" dirty="0">
                <a:latin typeface="Times New Roman"/>
                <a:cs typeface="Times New Roman"/>
              </a:rPr>
              <a:t>c</a:t>
            </a:r>
            <a:r>
              <a:rPr sz="1800" spc="-9" dirty="0">
                <a:latin typeface="Times New Roman"/>
                <a:cs typeface="Times New Roman"/>
              </a:rPr>
              <a:t>hnic</a:t>
            </a:r>
            <a:r>
              <a:rPr sz="1800" spc="-18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l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udienc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s.</a:t>
            </a:r>
            <a:endParaRPr sz="1800" dirty="0">
              <a:latin typeface="Times New Roman"/>
              <a:cs typeface="Times New Roman"/>
            </a:endParaRPr>
          </a:p>
          <a:p>
            <a:pPr marL="414640" marR="176502" lvl="1" indent="-201717"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800" spc="-4" dirty="0">
                <a:latin typeface="Times New Roman"/>
                <a:cs typeface="Times New Roman"/>
              </a:rPr>
              <a:t>Appl</a:t>
            </a:r>
            <a:r>
              <a:rPr sz="1800" dirty="0">
                <a:latin typeface="Times New Roman"/>
                <a:cs typeface="Times New Roman"/>
              </a:rPr>
              <a:t>y </a:t>
            </a:r>
            <a:r>
              <a:rPr sz="1800" spc="-9" dirty="0">
                <a:latin typeface="Times New Roman"/>
                <a:cs typeface="Times New Roman"/>
              </a:rPr>
              <a:t>s</a:t>
            </a:r>
            <a:r>
              <a:rPr sz="1800" spc="-4" dirty="0">
                <a:latin typeface="Times New Roman"/>
                <a:cs typeface="Times New Roman"/>
              </a:rPr>
              <a:t>t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ti</a:t>
            </a:r>
            <a:r>
              <a:rPr sz="1800" spc="-9" dirty="0">
                <a:latin typeface="Times New Roman"/>
                <a:cs typeface="Times New Roman"/>
              </a:rPr>
              <a:t>st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3" dirty="0">
                <a:latin typeface="Times New Roman"/>
                <a:cs typeface="Times New Roman"/>
              </a:rPr>
              <a:t>ca</a:t>
            </a:r>
            <a:r>
              <a:rPr sz="1800" spc="-4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and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18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n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-4" dirty="0">
                <a:latin typeface="Times New Roman"/>
                <a:cs typeface="Times New Roman"/>
              </a:rPr>
              <a:t>yti</a:t>
            </a:r>
            <a:r>
              <a:rPr sz="1800" spc="-13" dirty="0">
                <a:latin typeface="Times New Roman"/>
                <a:cs typeface="Times New Roman"/>
              </a:rPr>
              <a:t>ca</a:t>
            </a:r>
            <a:r>
              <a:rPr sz="1800" spc="-4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9" dirty="0">
                <a:latin typeface="Times New Roman"/>
                <a:cs typeface="Times New Roman"/>
              </a:rPr>
              <a:t>thods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to s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4" dirty="0">
                <a:latin typeface="Times New Roman"/>
                <a:cs typeface="Times New Roman"/>
              </a:rPr>
              <a:t>lve </a:t>
            </a:r>
            <a:r>
              <a:rPr sz="1800" spc="-9" dirty="0">
                <a:latin typeface="Times New Roman"/>
                <a:cs typeface="Times New Roman"/>
              </a:rPr>
              <a:t>p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9" dirty="0">
                <a:latin typeface="Times New Roman"/>
                <a:cs typeface="Times New Roman"/>
              </a:rPr>
              <a:t>form</a:t>
            </a:r>
            <a:r>
              <a:rPr sz="1800" spc="-18" dirty="0">
                <a:latin typeface="Times New Roman"/>
                <a:cs typeface="Times New Roman"/>
              </a:rPr>
              <a:t>a</a:t>
            </a:r>
            <a:r>
              <a:rPr sz="1800" spc="9" dirty="0">
                <a:latin typeface="Times New Roman"/>
                <a:cs typeface="Times New Roman"/>
              </a:rPr>
              <a:t>n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-r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la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d pr</a:t>
            </a:r>
            <a:r>
              <a:rPr sz="1800" spc="-4" dirty="0">
                <a:latin typeface="Times New Roman"/>
                <a:cs typeface="Times New Roman"/>
              </a:rPr>
              <a:t>o</a:t>
            </a:r>
            <a:r>
              <a:rPr sz="1800" spc="-9" dirty="0">
                <a:latin typeface="Times New Roman"/>
                <a:cs typeface="Times New Roman"/>
              </a:rPr>
              <a:t>b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9" dirty="0">
                <a:latin typeface="Times New Roman"/>
                <a:cs typeface="Times New Roman"/>
              </a:rPr>
              <a:t>ms,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9" dirty="0">
                <a:latin typeface="Times New Roman"/>
                <a:cs typeface="Times New Roman"/>
              </a:rPr>
              <a:t>u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h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4" dirty="0">
                <a:latin typeface="Times New Roman"/>
                <a:cs typeface="Times New Roman"/>
              </a:rPr>
              <a:t> identifying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bottlen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ks,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optimizing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-9" dirty="0">
                <a:latin typeface="Times New Roman"/>
                <a:cs typeface="Times New Roman"/>
              </a:rPr>
              <a:t>od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 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sour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-9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llocati</a:t>
            </a:r>
            <a:r>
              <a:rPr sz="1800" dirty="0">
                <a:latin typeface="Times New Roman"/>
                <a:cs typeface="Times New Roman"/>
              </a:rPr>
              <a:t>on.</a:t>
            </a:r>
          </a:p>
          <a:p>
            <a:pPr lvl="1">
              <a:spcBef>
                <a:spcPts val="38"/>
              </a:spcBef>
              <a:buFont typeface="Symbol"/>
              <a:buChar char=""/>
            </a:pPr>
            <a:endParaRPr sz="1800" dirty="0">
              <a:latin typeface="Times New Roman"/>
              <a:cs typeface="Times New Roman"/>
            </a:endParaRPr>
          </a:p>
          <a:p>
            <a:pPr marL="145684" indent="-134478">
              <a:buFont typeface="Times New Roman"/>
              <a:buAutoNum type="romanLcPeriod" startAt="4"/>
              <a:tabLst>
                <a:tab pos="145684" algn="l"/>
              </a:tabLst>
            </a:pPr>
            <a:r>
              <a:rPr sz="1800" b="1" spc="-9" dirty="0">
                <a:latin typeface="Times New Roman"/>
                <a:cs typeface="Times New Roman"/>
              </a:rPr>
              <a:t>Eval</a:t>
            </a:r>
            <a:r>
              <a:rPr sz="1800" b="1" spc="-4" dirty="0">
                <a:latin typeface="Times New Roman"/>
                <a:cs typeface="Times New Roman"/>
              </a:rPr>
              <a:t>u</a:t>
            </a:r>
            <a:r>
              <a:rPr sz="1800" b="1" spc="-9" dirty="0">
                <a:latin typeface="Times New Roman"/>
                <a:cs typeface="Times New Roman"/>
              </a:rPr>
              <a:t>ate </a:t>
            </a:r>
            <a:r>
              <a:rPr sz="1800" b="1" dirty="0">
                <a:latin typeface="Times New Roman"/>
                <a:cs typeface="Times New Roman"/>
              </a:rPr>
              <a:t>the </a:t>
            </a:r>
            <a:r>
              <a:rPr sz="1800" b="1" spc="-18" dirty="0">
                <a:latin typeface="Times New Roman"/>
                <a:cs typeface="Times New Roman"/>
              </a:rPr>
              <a:t>e</a:t>
            </a:r>
            <a:r>
              <a:rPr sz="1800" b="1" spc="-4" dirty="0">
                <a:latin typeface="Times New Roman"/>
                <a:cs typeface="Times New Roman"/>
              </a:rPr>
              <a:t>thical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4" dirty="0">
                <a:latin typeface="Times New Roman"/>
                <a:cs typeface="Times New Roman"/>
              </a:rPr>
              <a:t>i</a:t>
            </a:r>
            <a:r>
              <a:rPr sz="1800" b="1" spc="4" dirty="0">
                <a:latin typeface="Times New Roman"/>
                <a:cs typeface="Times New Roman"/>
              </a:rPr>
              <a:t>m</a:t>
            </a:r>
            <a:r>
              <a:rPr sz="1800" b="1" dirty="0">
                <a:latin typeface="Times New Roman"/>
                <a:cs typeface="Times New Roman"/>
              </a:rPr>
              <a:t>p</a:t>
            </a:r>
            <a:r>
              <a:rPr sz="1800" b="1" spc="-13" dirty="0">
                <a:latin typeface="Times New Roman"/>
                <a:cs typeface="Times New Roman"/>
              </a:rPr>
              <a:t>l</a:t>
            </a:r>
            <a:r>
              <a:rPr sz="1800" b="1" spc="-4" dirty="0">
                <a:latin typeface="Times New Roman"/>
                <a:cs typeface="Times New Roman"/>
              </a:rPr>
              <a:t>ica</a:t>
            </a:r>
            <a:r>
              <a:rPr sz="1800" b="1" spc="-13" dirty="0">
                <a:latin typeface="Times New Roman"/>
                <a:cs typeface="Times New Roman"/>
              </a:rPr>
              <a:t>t</a:t>
            </a:r>
            <a:r>
              <a:rPr sz="1800" b="1" spc="-4" dirty="0">
                <a:latin typeface="Times New Roman"/>
                <a:cs typeface="Times New Roman"/>
              </a:rPr>
              <a:t>ion</a:t>
            </a:r>
            <a:r>
              <a:rPr sz="1800" b="1" dirty="0">
                <a:latin typeface="Times New Roman"/>
                <a:cs typeface="Times New Roman"/>
              </a:rPr>
              <a:t>s</a:t>
            </a:r>
            <a:r>
              <a:rPr sz="1800" b="1" spc="-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and </a:t>
            </a:r>
            <a:r>
              <a:rPr sz="1800" b="1" spc="-4" dirty="0">
                <a:latin typeface="Times New Roman"/>
                <a:cs typeface="Times New Roman"/>
              </a:rPr>
              <a:t>socie</a:t>
            </a:r>
            <a:r>
              <a:rPr sz="1800" b="1" spc="-13" dirty="0">
                <a:latin typeface="Times New Roman"/>
                <a:cs typeface="Times New Roman"/>
              </a:rPr>
              <a:t>t</a:t>
            </a:r>
            <a:r>
              <a:rPr sz="1800" b="1" spc="-4" dirty="0">
                <a:latin typeface="Times New Roman"/>
                <a:cs typeface="Times New Roman"/>
              </a:rPr>
              <a:t>al</a:t>
            </a:r>
            <a:r>
              <a:rPr sz="1800" b="1" spc="-9" dirty="0">
                <a:latin typeface="Times New Roman"/>
                <a:cs typeface="Times New Roman"/>
              </a:rPr>
              <a:t> </a:t>
            </a:r>
            <a:r>
              <a:rPr sz="1800" b="1" spc="-4" dirty="0">
                <a:latin typeface="Times New Roman"/>
                <a:cs typeface="Times New Roman"/>
              </a:rPr>
              <a:t>im</a:t>
            </a:r>
            <a:r>
              <a:rPr sz="1800" b="1" dirty="0">
                <a:latin typeface="Times New Roman"/>
                <a:cs typeface="Times New Roman"/>
              </a:rPr>
              <a:t>p</a:t>
            </a:r>
            <a:r>
              <a:rPr sz="1800" b="1" spc="-9" dirty="0">
                <a:latin typeface="Times New Roman"/>
                <a:cs typeface="Times New Roman"/>
              </a:rPr>
              <a:t>a</a:t>
            </a:r>
            <a:r>
              <a:rPr sz="1800" b="1" spc="-13" dirty="0">
                <a:latin typeface="Times New Roman"/>
                <a:cs typeface="Times New Roman"/>
              </a:rPr>
              <a:t>c</a:t>
            </a:r>
            <a:r>
              <a:rPr sz="1800" b="1" dirty="0">
                <a:latin typeface="Times New Roman"/>
                <a:cs typeface="Times New Roman"/>
              </a:rPr>
              <a:t>t of</a:t>
            </a:r>
            <a:r>
              <a:rPr sz="1800" b="1" spc="-9" dirty="0">
                <a:latin typeface="Times New Roman"/>
                <a:cs typeface="Times New Roman"/>
              </a:rPr>
              <a:t> OOP</a:t>
            </a:r>
            <a:endParaRPr sz="1800" dirty="0">
              <a:latin typeface="Times New Roman"/>
              <a:cs typeface="Times New Roman"/>
            </a:endParaRPr>
          </a:p>
          <a:p>
            <a:pPr>
              <a:spcBef>
                <a:spcPts val="2"/>
              </a:spcBef>
              <a:buFont typeface="Times New Roman"/>
              <a:buAutoNum type="romanLcPeriod" startAt="4"/>
            </a:pPr>
            <a:endParaRPr sz="1800" dirty="0">
              <a:latin typeface="Times New Roman"/>
              <a:cs typeface="Times New Roman"/>
            </a:endParaRPr>
          </a:p>
          <a:p>
            <a:pPr marL="414640" marR="16249" lvl="1" indent="-201717"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800" spc="-9" dirty="0">
                <a:latin typeface="Times New Roman"/>
                <a:cs typeface="Times New Roman"/>
              </a:rPr>
              <a:t>Explore </a:t>
            </a:r>
            <a:r>
              <a:rPr sz="1800" spc="-4" dirty="0">
                <a:latin typeface="Times New Roman"/>
                <a:cs typeface="Times New Roman"/>
              </a:rPr>
              <a:t>the 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thi</a:t>
            </a:r>
            <a:r>
              <a:rPr sz="1800" spc="-13" dirty="0">
                <a:latin typeface="Times New Roman"/>
                <a:cs typeface="Times New Roman"/>
              </a:rPr>
              <a:t>ca</a:t>
            </a:r>
            <a:r>
              <a:rPr sz="1800" spc="-4" dirty="0">
                <a:latin typeface="Times New Roman"/>
                <a:cs typeface="Times New Roman"/>
              </a:rPr>
              <a:t>l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-9" dirty="0">
                <a:latin typeface="Times New Roman"/>
                <a:cs typeface="Times New Roman"/>
              </a:rPr>
              <a:t>onsid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r</a:t>
            </a:r>
            <a:r>
              <a:rPr sz="1800" spc="-18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ti</a:t>
            </a:r>
            <a:r>
              <a:rPr sz="1800" dirty="0">
                <a:latin typeface="Times New Roman"/>
                <a:cs typeface="Times New Roman"/>
              </a:rPr>
              <a:t>ons</a:t>
            </a:r>
            <a:r>
              <a:rPr sz="1800" spc="-4" dirty="0">
                <a:latin typeface="Times New Roman"/>
                <a:cs typeface="Times New Roman"/>
              </a:rPr>
              <a:t> surr</a:t>
            </a:r>
            <a:r>
              <a:rPr sz="1800" spc="-9" dirty="0">
                <a:latin typeface="Times New Roman"/>
                <a:cs typeface="Times New Roman"/>
              </a:rPr>
              <a:t>ounding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the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9" dirty="0">
                <a:latin typeface="Times New Roman"/>
                <a:cs typeface="Times New Roman"/>
              </a:rPr>
              <a:t>O</a:t>
            </a:r>
            <a:r>
              <a:rPr sz="1800" spc="-4" dirty="0">
                <a:latin typeface="Times New Roman"/>
                <a:cs typeface="Times New Roman"/>
              </a:rPr>
              <a:t>OP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4" dirty="0">
                <a:latin typeface="Times New Roman"/>
                <a:cs typeface="Times New Roman"/>
              </a:rPr>
              <a:t>in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-4" dirty="0">
                <a:latin typeface="Times New Roman"/>
                <a:cs typeface="Times New Roman"/>
              </a:rPr>
              <a:t>ludi</a:t>
            </a:r>
            <a:r>
              <a:rPr sz="1800" dirty="0">
                <a:latin typeface="Times New Roman"/>
                <a:cs typeface="Times New Roman"/>
              </a:rPr>
              <a:t>ng iss</a:t>
            </a:r>
            <a:r>
              <a:rPr sz="1800" spc="-9" dirty="0">
                <a:latin typeface="Times New Roman"/>
                <a:cs typeface="Times New Roman"/>
              </a:rPr>
              <a:t>u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4" dirty="0">
                <a:latin typeface="Times New Roman"/>
                <a:cs typeface="Times New Roman"/>
              </a:rPr>
              <a:t> r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lat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d </a:t>
            </a:r>
            <a:r>
              <a:rPr sz="1800" spc="-4" dirty="0">
                <a:latin typeface="Times New Roman"/>
                <a:cs typeface="Times New Roman"/>
              </a:rPr>
              <a:t>to </a:t>
            </a:r>
            <a:r>
              <a:rPr sz="1800" dirty="0">
                <a:latin typeface="Times New Roman"/>
                <a:cs typeface="Times New Roman"/>
              </a:rPr>
              <a:t>soft</a:t>
            </a:r>
            <a:r>
              <a:rPr sz="1800" spc="4" dirty="0">
                <a:latin typeface="Times New Roman"/>
                <a:cs typeface="Times New Roman"/>
              </a:rPr>
              <a:t>w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re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li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bilit</a:t>
            </a:r>
            <a:r>
              <a:rPr sz="1800" dirty="0">
                <a:latin typeface="Times New Roman"/>
                <a:cs typeface="Times New Roman"/>
              </a:rPr>
              <a:t>y, </a:t>
            </a:r>
            <a:r>
              <a:rPr sz="1800" spc="-9" dirty="0">
                <a:latin typeface="Times New Roman"/>
                <a:cs typeface="Times New Roman"/>
              </a:rPr>
              <a:t>maintain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bi</a:t>
            </a:r>
            <a:r>
              <a:rPr sz="1800" spc="22" dirty="0">
                <a:latin typeface="Times New Roman"/>
                <a:cs typeface="Times New Roman"/>
              </a:rPr>
              <a:t>l</a:t>
            </a:r>
            <a:r>
              <a:rPr sz="1800" spc="-4" dirty="0">
                <a:latin typeface="Times New Roman"/>
                <a:cs typeface="Times New Roman"/>
              </a:rPr>
              <a:t>it</a:t>
            </a:r>
            <a:r>
              <a:rPr sz="1800" spc="-13" dirty="0">
                <a:latin typeface="Times New Roman"/>
                <a:cs typeface="Times New Roman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 </a:t>
            </a:r>
            <a:r>
              <a:rPr sz="1800" spc="-4" dirty="0">
                <a:latin typeface="Times New Roman"/>
                <a:cs typeface="Times New Roman"/>
              </a:rPr>
              <a:t>se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-4" dirty="0">
                <a:latin typeface="Times New Roman"/>
                <a:cs typeface="Times New Roman"/>
              </a:rPr>
              <a:t>urity.</a:t>
            </a:r>
            <a:endParaRPr sz="1800" dirty="0">
              <a:latin typeface="Times New Roman"/>
              <a:cs typeface="Times New Roman"/>
            </a:endParaRPr>
          </a:p>
          <a:p>
            <a:pPr marL="414640" lvl="1" indent="-201717"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800" spc="-4" dirty="0">
                <a:latin typeface="Times New Roman"/>
                <a:cs typeface="Times New Roman"/>
              </a:rPr>
              <a:t>Disc</a:t>
            </a:r>
            <a:r>
              <a:rPr sz="1800" dirty="0">
                <a:latin typeface="Times New Roman"/>
                <a:cs typeface="Times New Roman"/>
              </a:rPr>
              <a:t>uss</a:t>
            </a:r>
            <a:r>
              <a:rPr sz="1800" spc="-4" dirty="0">
                <a:latin typeface="Times New Roman"/>
                <a:cs typeface="Times New Roman"/>
              </a:rPr>
              <a:t> the potential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societ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impa</a:t>
            </a:r>
            <a:r>
              <a:rPr sz="1800" spc="-18" dirty="0">
                <a:latin typeface="Times New Roman"/>
                <a:cs typeface="Times New Roman"/>
              </a:rPr>
              <a:t>c</a:t>
            </a:r>
            <a:r>
              <a:rPr sz="1800" spc="-4" dirty="0">
                <a:latin typeface="Times New Roman"/>
                <a:cs typeface="Times New Roman"/>
              </a:rPr>
              <a:t>ts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4" dirty="0">
                <a:latin typeface="Times New Roman"/>
                <a:cs typeface="Times New Roman"/>
              </a:rPr>
              <a:t>OO</a:t>
            </a:r>
            <a:r>
              <a:rPr sz="1800" dirty="0">
                <a:latin typeface="Times New Roman"/>
                <a:cs typeface="Times New Roman"/>
              </a:rPr>
              <a:t>P, </a:t>
            </a:r>
            <a:r>
              <a:rPr sz="1800" spc="-4" dirty="0">
                <a:latin typeface="Times New Roman"/>
                <a:cs typeface="Times New Roman"/>
              </a:rPr>
              <a:t>su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h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4" dirty="0">
                <a:latin typeface="Times New Roman"/>
                <a:cs typeface="Times New Roman"/>
              </a:rPr>
              <a:t> softwa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-9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c</a:t>
            </a:r>
            <a:r>
              <a:rPr sz="1800" spc="-13" dirty="0">
                <a:latin typeface="Times New Roman"/>
                <a:cs typeface="Times New Roman"/>
              </a:rPr>
              <a:t>ce</a:t>
            </a:r>
            <a:r>
              <a:rPr sz="1800" spc="-4" dirty="0">
                <a:latin typeface="Times New Roman"/>
                <a:cs typeface="Times New Roman"/>
              </a:rPr>
              <a:t>ss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4" dirty="0">
                <a:latin typeface="Times New Roman"/>
                <a:cs typeface="Times New Roman"/>
              </a:rPr>
              <a:t>bilit</a:t>
            </a:r>
            <a:r>
              <a:rPr sz="1800" dirty="0">
                <a:latin typeface="Times New Roman"/>
                <a:cs typeface="Times New Roman"/>
              </a:rPr>
              <a:t>y, </a:t>
            </a:r>
            <a:r>
              <a:rPr sz="1800" spc="-9" dirty="0">
                <a:latin typeface="Times New Roman"/>
                <a:cs typeface="Times New Roman"/>
              </a:rPr>
              <a:t>imp</a:t>
            </a:r>
            <a:r>
              <a:rPr sz="1800" spc="-13" dirty="0">
                <a:latin typeface="Times New Roman"/>
                <a:cs typeface="Times New Roman"/>
              </a:rPr>
              <a:t>ac</a:t>
            </a:r>
            <a:r>
              <a:rPr sz="1800" spc="-4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 on </a:t>
            </a:r>
            <a:r>
              <a:rPr sz="1800" spc="-9" dirty="0">
                <a:latin typeface="Times New Roman"/>
                <a:cs typeface="Times New Roman"/>
              </a:rPr>
              <a:t>employm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nt,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and</a:t>
            </a:r>
            <a:r>
              <a:rPr sz="1800" spc="-4" dirty="0">
                <a:latin typeface="Times New Roman"/>
                <a:cs typeface="Times New Roman"/>
              </a:rPr>
              <a:t> digit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divide.</a:t>
            </a:r>
            <a:endParaRPr sz="1800" dirty="0">
              <a:latin typeface="Times New Roman"/>
              <a:cs typeface="Times New Roman"/>
            </a:endParaRPr>
          </a:p>
          <a:p>
            <a:pPr marL="414640" lvl="1" indent="-201717"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800" spc="-9" dirty="0">
                <a:latin typeface="Times New Roman"/>
                <a:cs typeface="Times New Roman"/>
              </a:rPr>
              <a:t>Ex</a:t>
            </a:r>
            <a:r>
              <a:rPr sz="1800" spc="-18" dirty="0">
                <a:latin typeface="Times New Roman"/>
                <a:cs typeface="Times New Roman"/>
              </a:rPr>
              <a:t>a</a:t>
            </a:r>
            <a:r>
              <a:rPr sz="1800" spc="-9" dirty="0">
                <a:latin typeface="Times New Roman"/>
                <a:cs typeface="Times New Roman"/>
              </a:rPr>
              <a:t>mine</a:t>
            </a:r>
            <a:r>
              <a:rPr sz="1800" spc="-4" dirty="0">
                <a:latin typeface="Times New Roman"/>
                <a:cs typeface="Times New Roman"/>
              </a:rPr>
              <a:t> r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gulato</a:t>
            </a:r>
            <a:r>
              <a:rPr sz="1800" spc="-9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-9" dirty="0">
                <a:latin typeface="Times New Roman"/>
                <a:cs typeface="Times New Roman"/>
              </a:rPr>
              <a:t>r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m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wo</a:t>
            </a:r>
            <a:r>
              <a:rPr sz="1800" spc="-9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ks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 </a:t>
            </a:r>
            <a:r>
              <a:rPr sz="1800" spc="-4" dirty="0">
                <a:latin typeface="Times New Roman"/>
                <a:cs typeface="Times New Roman"/>
              </a:rPr>
              <a:t>guidelines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4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r </a:t>
            </a:r>
            <a:r>
              <a:rPr sz="1800" spc="-4" dirty="0">
                <a:latin typeface="Times New Roman"/>
                <a:cs typeface="Times New Roman"/>
              </a:rPr>
              <a:t>the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r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spons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4" dirty="0">
                <a:latin typeface="Times New Roman"/>
                <a:cs typeface="Times New Roman"/>
              </a:rPr>
              <a:t>ble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d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9" dirty="0">
                <a:latin typeface="Times New Roman"/>
                <a:cs typeface="Times New Roman"/>
              </a:rPr>
              <a:t>v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lo</a:t>
            </a:r>
            <a:r>
              <a:rPr sz="1800" dirty="0">
                <a:latin typeface="Times New Roman"/>
                <a:cs typeface="Times New Roman"/>
              </a:rPr>
              <a:t>p</a:t>
            </a:r>
            <a:r>
              <a:rPr sz="1800" spc="-9" dirty="0">
                <a:latin typeface="Times New Roman"/>
                <a:cs typeface="Times New Roman"/>
              </a:rPr>
              <a:t>ment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 </a:t>
            </a:r>
            <a:r>
              <a:rPr sz="1800" spc="-9" dirty="0">
                <a:latin typeface="Times New Roman"/>
                <a:cs typeface="Times New Roman"/>
              </a:rPr>
              <a:t>d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9" dirty="0">
                <a:latin typeface="Times New Roman"/>
                <a:cs typeface="Times New Roman"/>
              </a:rPr>
              <a:t>ploym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nt</a:t>
            </a:r>
            <a:r>
              <a:rPr sz="1800" dirty="0">
                <a:latin typeface="Times New Roman"/>
                <a:cs typeface="Times New Roman"/>
              </a:rPr>
              <a:t> of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softw</a:t>
            </a:r>
            <a:r>
              <a:rPr sz="1800" spc="-9" dirty="0">
                <a:latin typeface="Times New Roman"/>
                <a:cs typeface="Times New Roman"/>
              </a:rPr>
              <a:t>a</a:t>
            </a:r>
            <a:r>
              <a:rPr sz="1800" spc="-4" dirty="0">
                <a:latin typeface="Times New Roman"/>
                <a:cs typeface="Times New Roman"/>
              </a:rPr>
              <a:t>r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.</a:t>
            </a:r>
          </a:p>
          <a:p>
            <a:pPr marL="414640" marR="82368" lvl="1" indent="-201717">
              <a:spcBef>
                <a:spcPts val="53"/>
              </a:spcBef>
              <a:buSzPct val="83333"/>
              <a:buFont typeface="Symbol"/>
              <a:buChar char=""/>
              <a:tabLst>
                <a:tab pos="415199" algn="l"/>
              </a:tabLst>
            </a:pPr>
            <a:r>
              <a:rPr sz="1800" spc="-9" dirty="0">
                <a:latin typeface="Times New Roman"/>
                <a:cs typeface="Times New Roman"/>
              </a:rPr>
              <a:t>R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fl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-13" dirty="0">
                <a:latin typeface="Times New Roman"/>
                <a:cs typeface="Times New Roman"/>
              </a:rPr>
              <a:t>c</a:t>
            </a:r>
            <a:r>
              <a:rPr sz="1800" spc="-4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 on </a:t>
            </a:r>
            <a:r>
              <a:rPr sz="1800" spc="-4" dirty="0">
                <a:latin typeface="Times New Roman"/>
                <a:cs typeface="Times New Roman"/>
              </a:rPr>
              <a:t>the role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9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f </a:t>
            </a:r>
            <a:r>
              <a:rPr sz="1800" spc="-18" dirty="0">
                <a:latin typeface="Times New Roman"/>
                <a:cs typeface="Times New Roman"/>
              </a:rPr>
              <a:t>c</a:t>
            </a:r>
            <a:r>
              <a:rPr sz="1800" spc="9" dirty="0">
                <a:latin typeface="Times New Roman"/>
                <a:cs typeface="Times New Roman"/>
              </a:rPr>
              <a:t>o</a:t>
            </a:r>
            <a:r>
              <a:rPr sz="1800" spc="-9" dirty="0">
                <a:latin typeface="Times New Roman"/>
                <a:cs typeface="Times New Roman"/>
              </a:rPr>
              <a:t>mput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 </a:t>
            </a:r>
            <a:r>
              <a:rPr sz="1800" spc="-4" dirty="0">
                <a:latin typeface="Times New Roman"/>
                <a:cs typeface="Times New Roman"/>
              </a:rPr>
              <a:t>s</a:t>
            </a:r>
            <a:r>
              <a:rPr sz="1800" spc="-9" dirty="0">
                <a:latin typeface="Times New Roman"/>
                <a:cs typeface="Times New Roman"/>
              </a:rPr>
              <a:t>c</a:t>
            </a:r>
            <a:r>
              <a:rPr sz="1800" spc="-4" dirty="0">
                <a:latin typeface="Times New Roman"/>
                <a:cs typeface="Times New Roman"/>
              </a:rPr>
              <a:t>ientists </a:t>
            </a:r>
            <a:r>
              <a:rPr sz="1800" spc="-9" dirty="0">
                <a:latin typeface="Times New Roman"/>
                <a:cs typeface="Times New Roman"/>
              </a:rPr>
              <a:t>and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9" dirty="0">
                <a:latin typeface="Times New Roman"/>
                <a:cs typeface="Times New Roman"/>
              </a:rPr>
              <a:t>g</a:t>
            </a:r>
            <a:r>
              <a:rPr sz="1800" spc="-4" dirty="0">
                <a:latin typeface="Times New Roman"/>
                <a:cs typeface="Times New Roman"/>
              </a:rPr>
              <a:t>ine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rs</a:t>
            </a:r>
            <a:r>
              <a:rPr sz="1800" spc="-4" dirty="0">
                <a:latin typeface="Times New Roman"/>
                <a:cs typeface="Times New Roman"/>
              </a:rPr>
              <a:t> in 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nsuring </a:t>
            </a:r>
            <a:r>
              <a:rPr sz="1800" spc="-4" dirty="0">
                <a:latin typeface="Times New Roman"/>
                <a:cs typeface="Times New Roman"/>
              </a:rPr>
              <a:t>that </a:t>
            </a:r>
            <a:r>
              <a:rPr sz="1800" spc="4" dirty="0">
                <a:latin typeface="Times New Roman"/>
                <a:cs typeface="Times New Roman"/>
              </a:rPr>
              <a:t>O</a:t>
            </a:r>
            <a:r>
              <a:rPr sz="1800" spc="-4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P </a:t>
            </a:r>
            <a:r>
              <a:rPr sz="1800" spc="-4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 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thi</a:t>
            </a:r>
            <a:r>
              <a:rPr sz="1800" spc="-13" dirty="0">
                <a:latin typeface="Times New Roman"/>
                <a:cs typeface="Times New Roman"/>
              </a:rPr>
              <a:t>ca</a:t>
            </a:r>
            <a:r>
              <a:rPr sz="1800" spc="-4" dirty="0">
                <a:latin typeface="Times New Roman"/>
                <a:cs typeface="Times New Roman"/>
              </a:rPr>
              <a:t>ll</a:t>
            </a:r>
            <a:r>
              <a:rPr sz="1800" dirty="0">
                <a:latin typeface="Times New Roman"/>
                <a:cs typeface="Times New Roman"/>
              </a:rPr>
              <a:t>y </a:t>
            </a:r>
            <a:r>
              <a:rPr sz="1800" spc="-13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r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-4" dirty="0">
                <a:latin typeface="Times New Roman"/>
                <a:cs typeface="Times New Roman"/>
              </a:rPr>
              <a:t>spons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9" dirty="0">
                <a:latin typeface="Times New Roman"/>
                <a:cs typeface="Times New Roman"/>
              </a:rPr>
              <a:t>bly</a:t>
            </a:r>
            <a:r>
              <a:rPr sz="1800" dirty="0">
                <a:latin typeface="Times New Roman"/>
                <a:cs typeface="Times New Roman"/>
              </a:rPr>
              <a:t> for</a:t>
            </a:r>
            <a:r>
              <a:rPr sz="1800" spc="-4" dirty="0">
                <a:latin typeface="Times New Roman"/>
                <a:cs typeface="Times New Roman"/>
              </a:rPr>
              <a:t> the </a:t>
            </a:r>
            <a:r>
              <a:rPr sz="1800" spc="-9" dirty="0">
                <a:latin typeface="Times New Roman"/>
                <a:cs typeface="Times New Roman"/>
              </a:rPr>
              <a:t>b</a:t>
            </a:r>
            <a:r>
              <a:rPr sz="1800" spc="-18" dirty="0">
                <a:latin typeface="Times New Roman"/>
                <a:cs typeface="Times New Roman"/>
              </a:rPr>
              <a:t>e</a:t>
            </a:r>
            <a:r>
              <a:rPr sz="1800" spc="9" dirty="0">
                <a:latin typeface="Times New Roman"/>
                <a:cs typeface="Times New Roman"/>
              </a:rPr>
              <a:t>n</a:t>
            </a:r>
            <a:r>
              <a:rPr sz="1800" spc="-13" dirty="0">
                <a:latin typeface="Times New Roman"/>
                <a:cs typeface="Times New Roman"/>
              </a:rPr>
              <a:t>e</a:t>
            </a:r>
            <a:r>
              <a:rPr sz="1800" spc="26" dirty="0">
                <a:latin typeface="Times New Roman"/>
                <a:cs typeface="Times New Roman"/>
              </a:rPr>
              <a:t>f</a:t>
            </a:r>
            <a:r>
              <a:rPr sz="1800" spc="-4" dirty="0">
                <a:latin typeface="Times New Roman"/>
                <a:cs typeface="Times New Roman"/>
              </a:rPr>
              <a:t>it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4" dirty="0">
                <a:latin typeface="Times New Roman"/>
                <a:cs typeface="Times New Roman"/>
              </a:rPr>
              <a:t>so</a:t>
            </a:r>
            <a:r>
              <a:rPr sz="1800" spc="-9" dirty="0">
                <a:latin typeface="Times New Roman"/>
                <a:cs typeface="Times New Roman"/>
              </a:rPr>
              <a:t>c</a:t>
            </a:r>
            <a:r>
              <a:rPr sz="1800" spc="-4" dirty="0">
                <a:latin typeface="Times New Roman"/>
                <a:cs typeface="Times New Roman"/>
              </a:rPr>
              <a:t>iety.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0482" y="5750544"/>
            <a:ext cx="525556" cy="14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3"/>
            <a:fld id="{81D60167-4931-47E6-BA6A-407CBD079E47}" type="slidenum">
              <a:rPr sz="971" b="1" dirty="0">
                <a:latin typeface="Times New Roman"/>
                <a:cs typeface="Times New Roman"/>
              </a:rPr>
              <a:pPr marL="22413"/>
              <a:t>7</a:t>
            </a:fld>
            <a:r>
              <a:rPr sz="971" b="1" dirty="0">
                <a:latin typeface="Times New Roman"/>
                <a:cs typeface="Times New Roman"/>
              </a:rPr>
              <a:t> |</a:t>
            </a:r>
            <a:r>
              <a:rPr sz="971" b="1" spc="-4" dirty="0">
                <a:latin typeface="Times New Roman"/>
                <a:cs typeface="Times New Roman"/>
              </a:rPr>
              <a:t> </a:t>
            </a:r>
            <a:r>
              <a:rPr sz="971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sz="971" spc="18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971" dirty="0">
                <a:solidFill>
                  <a:srgbClr val="7F7F7F"/>
                </a:solidFill>
                <a:latin typeface="Times New Roman"/>
                <a:cs typeface="Times New Roman"/>
              </a:rPr>
              <a:t>a</a:t>
            </a:r>
            <a:r>
              <a:rPr sz="971" spc="22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971" dirty="0">
                <a:solidFill>
                  <a:srgbClr val="7F7F7F"/>
                </a:solidFill>
                <a:latin typeface="Times New Roman"/>
                <a:cs typeface="Times New Roman"/>
              </a:rPr>
              <a:t>g</a:t>
            </a:r>
            <a:r>
              <a:rPr sz="971" spc="18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971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endParaRPr sz="971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5923" y="5891738"/>
            <a:ext cx="231513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178" marR="302015" indent="2241" algn="ctr">
              <a:lnSpc>
                <a:spcPts val="1121"/>
              </a:lnSpc>
            </a:pPr>
            <a:r>
              <a:rPr sz="971" b="1" dirty="0">
                <a:latin typeface="Times New Roman"/>
                <a:cs typeface="Times New Roman"/>
              </a:rPr>
              <a:t>Prepared</a:t>
            </a:r>
            <a:r>
              <a:rPr sz="971" b="1" spc="-13" dirty="0">
                <a:latin typeface="Times New Roman"/>
                <a:cs typeface="Times New Roman"/>
              </a:rPr>
              <a:t> </a:t>
            </a:r>
            <a:r>
              <a:rPr sz="971" b="1" spc="-4" dirty="0">
                <a:latin typeface="Times New Roman"/>
                <a:cs typeface="Times New Roman"/>
              </a:rPr>
              <a:t>B</a:t>
            </a:r>
            <a:r>
              <a:rPr sz="971" b="1" dirty="0">
                <a:latin typeface="Times New Roman"/>
                <a:cs typeface="Times New Roman"/>
              </a:rPr>
              <a:t>y:</a:t>
            </a:r>
            <a:r>
              <a:rPr sz="971" b="1" spc="-9" dirty="0">
                <a:latin typeface="Times New Roman"/>
                <a:cs typeface="Times New Roman"/>
              </a:rPr>
              <a:t> </a:t>
            </a:r>
            <a:r>
              <a:rPr sz="971" spc="-4" dirty="0">
                <a:latin typeface="Times New Roman"/>
                <a:cs typeface="Times New Roman"/>
              </a:rPr>
              <a:t>Md</a:t>
            </a:r>
            <a:r>
              <a:rPr sz="971" dirty="0">
                <a:latin typeface="Times New Roman"/>
                <a:cs typeface="Times New Roman"/>
              </a:rPr>
              <a:t>. R</a:t>
            </a:r>
            <a:r>
              <a:rPr sz="971" spc="-9" dirty="0">
                <a:latin typeface="Times New Roman"/>
                <a:cs typeface="Times New Roman"/>
              </a:rPr>
              <a:t>i</a:t>
            </a:r>
            <a:r>
              <a:rPr sz="971" dirty="0">
                <a:latin typeface="Times New Roman"/>
                <a:cs typeface="Times New Roman"/>
              </a:rPr>
              <a:t>adul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I</a:t>
            </a:r>
            <a:r>
              <a:rPr sz="971" spc="-4" dirty="0">
                <a:latin typeface="Times New Roman"/>
                <a:cs typeface="Times New Roman"/>
              </a:rPr>
              <a:t>s</a:t>
            </a:r>
            <a:r>
              <a:rPr sz="971" spc="4" dirty="0">
                <a:latin typeface="Times New Roman"/>
                <a:cs typeface="Times New Roman"/>
              </a:rPr>
              <a:t>l</a:t>
            </a:r>
            <a:r>
              <a:rPr sz="971" spc="-9" dirty="0">
                <a:latin typeface="Times New Roman"/>
                <a:cs typeface="Times New Roman"/>
              </a:rPr>
              <a:t>a</a:t>
            </a:r>
            <a:r>
              <a:rPr sz="971" dirty="0">
                <a:latin typeface="Times New Roman"/>
                <a:cs typeface="Times New Roman"/>
              </a:rPr>
              <a:t>m </a:t>
            </a:r>
            <a:r>
              <a:rPr sz="971" spc="-9" dirty="0">
                <a:latin typeface="Times New Roman"/>
                <a:cs typeface="Times New Roman"/>
              </a:rPr>
              <a:t>A</a:t>
            </a:r>
            <a:r>
              <a:rPr sz="971" spc="-4" dirty="0">
                <a:latin typeface="Times New Roman"/>
                <a:cs typeface="Times New Roman"/>
              </a:rPr>
              <a:t>s</a:t>
            </a:r>
            <a:r>
              <a:rPr sz="971" dirty="0">
                <a:latin typeface="Times New Roman"/>
                <a:cs typeface="Times New Roman"/>
              </a:rPr>
              <a:t>si</a:t>
            </a:r>
            <a:r>
              <a:rPr sz="971" spc="-13" dirty="0">
                <a:latin typeface="Times New Roman"/>
                <a:cs typeface="Times New Roman"/>
              </a:rPr>
              <a:t>s</a:t>
            </a:r>
            <a:r>
              <a:rPr sz="971" dirty="0">
                <a:latin typeface="Times New Roman"/>
                <a:cs typeface="Times New Roman"/>
              </a:rPr>
              <a:t>ta</a:t>
            </a:r>
            <a:r>
              <a:rPr sz="971" spc="-9" dirty="0">
                <a:latin typeface="Times New Roman"/>
                <a:cs typeface="Times New Roman"/>
              </a:rPr>
              <a:t>n</a:t>
            </a:r>
            <a:r>
              <a:rPr sz="971" dirty="0">
                <a:latin typeface="Times New Roman"/>
                <a:cs typeface="Times New Roman"/>
              </a:rPr>
              <a:t>t</a:t>
            </a:r>
            <a:r>
              <a:rPr sz="971" spc="4" dirty="0">
                <a:latin typeface="Times New Roman"/>
                <a:cs typeface="Times New Roman"/>
              </a:rPr>
              <a:t> </a:t>
            </a:r>
            <a:r>
              <a:rPr sz="971" spc="-4" dirty="0">
                <a:latin typeface="Times New Roman"/>
                <a:cs typeface="Times New Roman"/>
              </a:rPr>
              <a:t>P</a:t>
            </a:r>
            <a:r>
              <a:rPr sz="971" spc="-9" dirty="0">
                <a:latin typeface="Times New Roman"/>
                <a:cs typeface="Times New Roman"/>
              </a:rPr>
              <a:t>r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e</a:t>
            </a:r>
            <a:r>
              <a:rPr sz="971" spc="-4" dirty="0">
                <a:latin typeface="Times New Roman"/>
                <a:cs typeface="Times New Roman"/>
              </a:rPr>
              <a:t>s</a:t>
            </a:r>
            <a:r>
              <a:rPr sz="971" dirty="0">
                <a:latin typeface="Times New Roman"/>
                <a:cs typeface="Times New Roman"/>
              </a:rPr>
              <a:t>s</a:t>
            </a:r>
            <a:r>
              <a:rPr sz="971" spc="-13" dirty="0">
                <a:latin typeface="Times New Roman"/>
                <a:cs typeface="Times New Roman"/>
              </a:rPr>
              <a:t>o</a:t>
            </a:r>
            <a:r>
              <a:rPr sz="971" dirty="0">
                <a:latin typeface="Times New Roman"/>
                <a:cs typeface="Times New Roman"/>
              </a:rPr>
              <a:t>r, </a:t>
            </a:r>
            <a:r>
              <a:rPr sz="971" spc="-9" dirty="0">
                <a:latin typeface="Times New Roman"/>
                <a:cs typeface="Times New Roman"/>
              </a:rPr>
              <a:t>D</a:t>
            </a:r>
            <a:r>
              <a:rPr sz="971" dirty="0">
                <a:latin typeface="Times New Roman"/>
                <a:cs typeface="Times New Roman"/>
              </a:rPr>
              <a:t>e</a:t>
            </a:r>
            <a:r>
              <a:rPr sz="971" spc="-9" dirty="0">
                <a:latin typeface="Times New Roman"/>
                <a:cs typeface="Times New Roman"/>
              </a:rPr>
              <a:t>p</a:t>
            </a:r>
            <a:r>
              <a:rPr sz="971" dirty="0">
                <a:latin typeface="Times New Roman"/>
                <a:cs typeface="Times New Roman"/>
              </a:rPr>
              <a:t>t.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O</a:t>
            </a:r>
            <a:r>
              <a:rPr sz="971" dirty="0">
                <a:latin typeface="Times New Roman"/>
                <a:cs typeface="Times New Roman"/>
              </a:rPr>
              <a:t>f </a:t>
            </a:r>
            <a:r>
              <a:rPr sz="971" spc="-4" dirty="0">
                <a:latin typeface="Times New Roman"/>
                <a:cs typeface="Times New Roman"/>
              </a:rPr>
              <a:t>CSE</a:t>
            </a:r>
            <a:endParaRPr sz="971">
              <a:latin typeface="Times New Roman"/>
              <a:cs typeface="Times New Roman"/>
            </a:endParaRPr>
          </a:p>
          <a:p>
            <a:pPr algn="ctr">
              <a:lnSpc>
                <a:spcPts val="1081"/>
              </a:lnSpc>
            </a:pPr>
            <a:r>
              <a:rPr sz="971" spc="-9" dirty="0">
                <a:latin typeface="Times New Roman"/>
                <a:cs typeface="Times New Roman"/>
              </a:rPr>
              <a:t>U</a:t>
            </a:r>
            <a:r>
              <a:rPr sz="971" dirty="0">
                <a:latin typeface="Times New Roman"/>
                <a:cs typeface="Times New Roman"/>
              </a:rPr>
              <a:t>nive</a:t>
            </a:r>
            <a:r>
              <a:rPr sz="971" spc="-9" dirty="0">
                <a:latin typeface="Times New Roman"/>
                <a:cs typeface="Times New Roman"/>
              </a:rPr>
              <a:t>r</a:t>
            </a:r>
            <a:r>
              <a:rPr sz="971" spc="-4" dirty="0">
                <a:latin typeface="Times New Roman"/>
                <a:cs typeface="Times New Roman"/>
              </a:rPr>
              <a:t>si</a:t>
            </a:r>
            <a:r>
              <a:rPr sz="971" dirty="0">
                <a:latin typeface="Times New Roman"/>
                <a:cs typeface="Times New Roman"/>
              </a:rPr>
              <a:t>ty </a:t>
            </a:r>
            <a:r>
              <a:rPr sz="971" spc="-9" dirty="0">
                <a:latin typeface="Times New Roman"/>
                <a:cs typeface="Times New Roman"/>
              </a:rPr>
              <a:t>O</a:t>
            </a:r>
            <a:r>
              <a:rPr sz="971" dirty="0">
                <a:latin typeface="Times New Roman"/>
                <a:cs typeface="Times New Roman"/>
              </a:rPr>
              <a:t>f </a:t>
            </a:r>
            <a:r>
              <a:rPr sz="971" spc="-18" dirty="0">
                <a:latin typeface="Times New Roman"/>
                <a:cs typeface="Times New Roman"/>
              </a:rPr>
              <a:t>G</a:t>
            </a:r>
            <a:r>
              <a:rPr sz="971" dirty="0">
                <a:latin typeface="Times New Roman"/>
                <a:cs typeface="Times New Roman"/>
              </a:rPr>
              <a:t>lob</a:t>
            </a:r>
            <a:r>
              <a:rPr sz="971" spc="-9" dirty="0">
                <a:latin typeface="Times New Roman"/>
                <a:cs typeface="Times New Roman"/>
              </a:rPr>
              <a:t>a</a:t>
            </a:r>
            <a:r>
              <a:rPr sz="971" dirty="0">
                <a:latin typeface="Times New Roman"/>
                <a:cs typeface="Times New Roman"/>
              </a:rPr>
              <a:t>l</a:t>
            </a:r>
            <a:r>
              <a:rPr sz="971" spc="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Vi</a:t>
            </a:r>
            <a:r>
              <a:rPr sz="971" dirty="0">
                <a:latin typeface="Times New Roman"/>
                <a:cs typeface="Times New Roman"/>
              </a:rPr>
              <a:t>l</a:t>
            </a:r>
            <a:r>
              <a:rPr sz="971" spc="-9" dirty="0">
                <a:latin typeface="Times New Roman"/>
                <a:cs typeface="Times New Roman"/>
              </a:rPr>
              <a:t>la</a:t>
            </a:r>
            <a:r>
              <a:rPr sz="971" dirty="0">
                <a:latin typeface="Times New Roman"/>
                <a:cs typeface="Times New Roman"/>
              </a:rPr>
              <a:t>ge </a:t>
            </a:r>
            <a:r>
              <a:rPr sz="971" spc="4" dirty="0">
                <a:latin typeface="Times New Roman"/>
                <a:cs typeface="Times New Roman"/>
              </a:rPr>
              <a:t>(</a:t>
            </a:r>
            <a:r>
              <a:rPr sz="971" spc="-9" dirty="0">
                <a:latin typeface="Times New Roman"/>
                <a:cs typeface="Times New Roman"/>
              </a:rPr>
              <a:t>UGV</a:t>
            </a:r>
            <a:r>
              <a:rPr sz="971" dirty="0">
                <a:latin typeface="Times New Roman"/>
                <a:cs typeface="Times New Roman"/>
              </a:rPr>
              <a:t>), </a:t>
            </a:r>
            <a:r>
              <a:rPr sz="971" spc="-4" dirty="0">
                <a:latin typeface="Times New Roman"/>
                <a:cs typeface="Times New Roman"/>
              </a:rPr>
              <a:t>B</a:t>
            </a:r>
            <a:r>
              <a:rPr sz="971" spc="-9" dirty="0">
                <a:latin typeface="Times New Roman"/>
                <a:cs typeface="Times New Roman"/>
              </a:rPr>
              <a:t>a</a:t>
            </a:r>
            <a:r>
              <a:rPr sz="971" dirty="0">
                <a:latin typeface="Times New Roman"/>
                <a:cs typeface="Times New Roman"/>
              </a:rPr>
              <a:t>r</a:t>
            </a:r>
            <a:r>
              <a:rPr sz="971" spc="-9" dirty="0">
                <a:latin typeface="Times New Roman"/>
                <a:cs typeface="Times New Roman"/>
              </a:rPr>
              <a:t>i</a:t>
            </a:r>
            <a:r>
              <a:rPr sz="971" spc="-4" dirty="0">
                <a:latin typeface="Times New Roman"/>
                <a:cs typeface="Times New Roman"/>
              </a:rPr>
              <a:t>sh</a:t>
            </a:r>
            <a:r>
              <a:rPr sz="971" spc="-9" dirty="0">
                <a:latin typeface="Times New Roman"/>
                <a:cs typeface="Times New Roman"/>
              </a:rPr>
              <a:t>a</a:t>
            </a:r>
            <a:r>
              <a:rPr sz="971" dirty="0">
                <a:latin typeface="Times New Roman"/>
                <a:cs typeface="Times New Roman"/>
              </a:rPr>
              <a:t>l</a:t>
            </a:r>
            <a:endParaRPr sz="97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</a:rPr>
              <a:t>struct</a:t>
            </a:r>
            <a:r>
              <a:rPr lang="en-US" sz="4800" dirty="0">
                <a:solidFill>
                  <a:srgbClr val="002060"/>
                </a:solidFill>
              </a:rPr>
              <a:t> in C vs. C++: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484983" y="2557754"/>
          <a:ext cx="9807576" cy="33695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69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9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9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902">
                <a:tc>
                  <a:txBody>
                    <a:bodyPr/>
                    <a:lstStyle/>
                    <a:p>
                      <a:r>
                        <a:rPr lang="en-US" sz="1800" b="1" dirty="0"/>
                        <a:t>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struct in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struct</a:t>
                      </a:r>
                      <a:r>
                        <a:rPr lang="en-US" sz="1800" dirty="0"/>
                        <a:t> in C++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902">
                <a:tc>
                  <a:txBody>
                    <a:bodyPr/>
                    <a:lstStyle/>
                    <a:p>
                      <a:r>
                        <a:rPr lang="en-US" sz="1800" b="1"/>
                        <a:t>Member functions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Not allowed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Allowed (just like in class)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902">
                <a:tc>
                  <a:txBody>
                    <a:bodyPr/>
                    <a:lstStyle/>
                    <a:p>
                      <a:r>
                        <a:rPr lang="en-US" sz="1800" b="1"/>
                        <a:t>Constructors/Destructors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Not allowed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Allowed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902">
                <a:tc>
                  <a:txBody>
                    <a:bodyPr/>
                    <a:lstStyle/>
                    <a:p>
                      <a:r>
                        <a:rPr lang="en-US" sz="1800" b="1"/>
                        <a:t>Inheritance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Not supported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Supported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364">
                <a:tc>
                  <a:txBody>
                    <a:bodyPr/>
                    <a:lstStyle/>
                    <a:p>
                      <a:r>
                        <a:rPr lang="en-US" sz="1800" b="1"/>
                        <a:t>Access specifiers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Not available (all members public)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Available (public by default)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364">
                <a:tc>
                  <a:txBody>
                    <a:bodyPr/>
                    <a:lstStyle/>
                    <a:p>
                      <a:r>
                        <a:rPr lang="en-US" sz="1800" b="1"/>
                        <a:t>Encapsulation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Not possible (no private members)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Possible (can define private members)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364">
                <a:tc>
                  <a:txBody>
                    <a:bodyPr/>
                    <a:lstStyle/>
                    <a:p>
                      <a:r>
                        <a:rPr lang="en-US" sz="1800" b="1" dirty="0"/>
                        <a:t>Polymorphism (Virtual Functions)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Not supported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Supported (like in class)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7975" y="1955725"/>
            <a:ext cx="410721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Summary of </a:t>
            </a:r>
            <a:r>
              <a:rPr lang="en-GB" dirty="0" err="1"/>
              <a:t>struct</a:t>
            </a:r>
            <a:r>
              <a:rPr lang="en-GB" dirty="0"/>
              <a:t> in C vs. C++: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8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cs typeface="Times New Roman" panose="02020603050405020304" pitchFamily="18" charset="0"/>
              </a:rPr>
              <a:t>Union</a:t>
            </a:r>
          </a:p>
        </p:txBody>
      </p:sp>
    </p:spTree>
    <p:extLst>
      <p:ext uri="{BB962C8B-B14F-4D97-AF65-F5344CB8AC3E}">
        <p14:creationId xmlns:p14="http://schemas.microsoft.com/office/powerpoint/2010/main" val="16908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Union in C++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0567" y="1920240"/>
            <a:ext cx="10481604" cy="44228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In C++, a union is a special class type that allows storing different data types in the same memory location.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Unlike a </a:t>
            </a: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</a:rPr>
              <a:t>struct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, where each member has its own memory location, in a union, all members share the same memory location.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This means only one member can hold a value at any given time, and modifying one member will affect the others.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0495" y="5052272"/>
            <a:ext cx="4478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rgbClr val="0070C0"/>
                </a:solidFill>
              </a:rPr>
              <a:t>union </a:t>
            </a:r>
            <a:r>
              <a:rPr lang="en-GB" sz="2400" dirty="0" err="1">
                <a:solidFill>
                  <a:srgbClr val="0070C0"/>
                </a:solidFill>
              </a:rPr>
              <a:t>unionName</a:t>
            </a:r>
            <a:r>
              <a:rPr lang="en-GB" sz="2400" dirty="0">
                <a:solidFill>
                  <a:srgbClr val="0070C0"/>
                </a:solidFill>
              </a:rPr>
              <a:t> {   </a:t>
            </a:r>
          </a:p>
          <a:p>
            <a:pPr algn="just"/>
            <a:r>
              <a:rPr lang="en-GB" sz="2400" dirty="0">
                <a:solidFill>
                  <a:srgbClr val="0070C0"/>
                </a:solidFill>
              </a:rPr>
              <a:t>dataType1 member1;   </a:t>
            </a:r>
          </a:p>
          <a:p>
            <a:pPr algn="just"/>
            <a:r>
              <a:rPr lang="en-GB" sz="2400" dirty="0">
                <a:solidFill>
                  <a:srgbClr val="0070C0"/>
                </a:solidFill>
              </a:rPr>
              <a:t>dataType2 member2;};</a:t>
            </a:r>
          </a:p>
        </p:txBody>
      </p:sp>
    </p:spTree>
    <p:extLst>
      <p:ext uri="{BB962C8B-B14F-4D97-AF65-F5344CB8AC3E}">
        <p14:creationId xmlns:p14="http://schemas.microsoft.com/office/powerpoint/2010/main" val="321275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Union in C++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5637" y="1750025"/>
            <a:ext cx="6227310" cy="448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cs typeface="Times New Roman" panose="02020603050405020304" pitchFamily="18" charset="0"/>
              </a:rPr>
              <a:t>enumerated</a:t>
            </a:r>
          </a:p>
        </p:txBody>
      </p:sp>
    </p:spTree>
    <p:extLst>
      <p:ext uri="{BB962C8B-B14F-4D97-AF65-F5344CB8AC3E}">
        <p14:creationId xmlns:p14="http://schemas.microsoft.com/office/powerpoint/2010/main" val="12217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enumerated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85618" y="1737361"/>
            <a:ext cx="10535307" cy="42303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GB" sz="2800" dirty="0"/>
              <a:t>In C++, an </a:t>
            </a:r>
            <a:r>
              <a:rPr lang="en-GB" sz="2800" dirty="0" err="1"/>
              <a:t>enum</a:t>
            </a:r>
            <a:r>
              <a:rPr lang="en-GB" sz="2800" dirty="0"/>
              <a:t> (short for enumeration) is a user-defined data type that consists of integral constants.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You can use an </a:t>
            </a:r>
            <a:r>
              <a:rPr lang="en-GB" sz="2800" dirty="0" err="1"/>
              <a:t>enum</a:t>
            </a:r>
            <a:r>
              <a:rPr lang="en-GB" sz="2800" dirty="0"/>
              <a:t> to assign names to a set of values, which makes the code more readable and manageable.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Syntax:</a:t>
            </a:r>
          </a:p>
          <a:p>
            <a:pPr marL="0" indent="0">
              <a:buNone/>
            </a:pPr>
            <a:r>
              <a:rPr lang="en-GB" sz="2800" dirty="0" err="1">
                <a:solidFill>
                  <a:srgbClr val="0070C0"/>
                </a:solidFill>
              </a:rPr>
              <a:t>enum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err="1">
                <a:solidFill>
                  <a:srgbClr val="0070C0"/>
                </a:solidFill>
              </a:rPr>
              <a:t>enum_name</a:t>
            </a:r>
            <a:r>
              <a:rPr lang="en-GB" sz="2800" dirty="0">
                <a:solidFill>
                  <a:srgbClr val="0070C0"/>
                </a:solidFill>
              </a:rPr>
              <a:t> { value1, value2, value3, ... };</a:t>
            </a:r>
          </a:p>
        </p:txBody>
      </p:sp>
    </p:spTree>
    <p:extLst>
      <p:ext uri="{BB962C8B-B14F-4D97-AF65-F5344CB8AC3E}">
        <p14:creationId xmlns:p14="http://schemas.microsoft.com/office/powerpoint/2010/main" val="186758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enumerated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477821" y="6439449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8489" y="1793537"/>
            <a:ext cx="8220008" cy="44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enumerated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05664" y="2122372"/>
            <a:ext cx="10535307" cy="4230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Explanation: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</a:t>
            </a:r>
            <a:r>
              <a:rPr lang="en-GB" sz="2400" dirty="0" err="1"/>
              <a:t>enum</a:t>
            </a:r>
            <a:r>
              <a:rPr lang="en-GB" sz="2400" dirty="0"/>
              <a:t> </a:t>
            </a:r>
            <a:r>
              <a:rPr lang="en-GB" sz="2400" dirty="0" err="1"/>
              <a:t>DifficultyLevel</a:t>
            </a:r>
            <a:r>
              <a:rPr lang="en-GB" sz="2400" dirty="0"/>
              <a:t> has four values</a:t>
            </a:r>
            <a:r>
              <a:rPr lang="en-GB" sz="2400" dirty="0">
                <a:solidFill>
                  <a:srgbClr val="C00000"/>
                </a:solidFill>
              </a:rPr>
              <a:t>: Easy, Medium, Hard, and Expert</a:t>
            </a:r>
            <a:r>
              <a:rPr lang="en-GB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By default, </a:t>
            </a:r>
            <a:r>
              <a:rPr lang="en-GB" sz="2400" dirty="0">
                <a:solidFill>
                  <a:srgbClr val="0070C0"/>
                </a:solidFill>
              </a:rPr>
              <a:t>Easy is assigned the value 0, Medium is 1, Hard is 2, and Expert is 3.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In the main function, the variable </a:t>
            </a:r>
            <a:r>
              <a:rPr lang="en-GB" sz="2400" dirty="0" err="1"/>
              <a:t>currentLevel</a:t>
            </a:r>
            <a:r>
              <a:rPr lang="en-GB" sz="2400" dirty="0"/>
              <a:t> is assigned the value Medium.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When you print </a:t>
            </a:r>
            <a:r>
              <a:rPr lang="en-GB" sz="2400" dirty="0" err="1"/>
              <a:t>currentLevel</a:t>
            </a:r>
            <a:r>
              <a:rPr lang="en-GB" sz="2400" dirty="0"/>
              <a:t>, it will output 1 because Medium is the second item (starting from 0).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enumerated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05664" y="2122372"/>
            <a:ext cx="10535307" cy="423030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GB" sz="2400" dirty="0">
                <a:solidFill>
                  <a:srgbClr val="C00000"/>
                </a:solidFill>
              </a:rPr>
              <a:t>Customizing </a:t>
            </a:r>
            <a:r>
              <a:rPr lang="en-GB" sz="2400" dirty="0" err="1">
                <a:solidFill>
                  <a:srgbClr val="C00000"/>
                </a:solidFill>
              </a:rPr>
              <a:t>Enum</a:t>
            </a:r>
            <a:r>
              <a:rPr lang="en-GB" sz="2400" dirty="0"/>
              <a:t> Values: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You can assign custom values to the </a:t>
            </a:r>
            <a:r>
              <a:rPr lang="en-GB" sz="2400" dirty="0" err="1"/>
              <a:t>enum</a:t>
            </a:r>
            <a:r>
              <a:rPr lang="en-GB" sz="2400" dirty="0"/>
              <a:t> constants if desired: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581" y="3360431"/>
            <a:ext cx="4032993" cy="20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Drive Data Types</a:t>
            </a:r>
            <a:br>
              <a:rPr lang="en-GB" sz="8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en-GB" sz="8000" dirty="0">
                <a:solidFill>
                  <a:srgbClr val="C00000"/>
                </a:solidFill>
                <a:cs typeface="Times New Roman" panose="02020603050405020304" pitchFamily="18" charset="0"/>
              </a:rPr>
              <a:t>week-4</a:t>
            </a:r>
            <a:endParaRPr lang="en-GB" sz="8000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6757" y="5732260"/>
            <a:ext cx="7295029" cy="0"/>
          </a:xfrm>
          <a:custGeom>
            <a:avLst/>
            <a:gdLst/>
            <a:ahLst/>
            <a:cxnLst/>
            <a:rect l="l" t="t" r="r" b="b"/>
            <a:pathLst>
              <a:path w="8267700">
                <a:moveTo>
                  <a:pt x="0" y="0"/>
                </a:moveTo>
                <a:lnTo>
                  <a:pt x="8267455" y="0"/>
                </a:lnTo>
              </a:path>
            </a:pathLst>
          </a:custGeom>
          <a:ln w="736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906"/>
          </a:p>
        </p:txBody>
      </p:sp>
      <p:sp>
        <p:nvSpPr>
          <p:cNvPr id="3" name="object 3"/>
          <p:cNvSpPr txBox="1"/>
          <p:nvPr/>
        </p:nvSpPr>
        <p:spPr>
          <a:xfrm>
            <a:off x="903468" y="543069"/>
            <a:ext cx="971010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000" b="1" spc="4" dirty="0">
                <a:latin typeface="Times New Roman"/>
                <a:cs typeface="Times New Roman"/>
              </a:rPr>
              <a:t>4</a:t>
            </a:r>
            <a:r>
              <a:rPr sz="2000" b="1" dirty="0">
                <a:latin typeface="Times New Roman"/>
                <a:cs typeface="Times New Roman"/>
              </a:rPr>
              <a:t>. 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-9" dirty="0">
                <a:latin typeface="Times New Roman"/>
                <a:cs typeface="Times New Roman"/>
              </a:rPr>
              <a:t>o</a:t>
            </a:r>
            <a:r>
              <a:rPr sz="2000" b="1" spc="-4" dirty="0">
                <a:latin typeface="Times New Roman"/>
                <a:cs typeface="Times New Roman"/>
              </a:rPr>
              <a:t>ur</a:t>
            </a:r>
            <a:r>
              <a:rPr sz="2000" b="1" spc="-9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13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Lea</a:t>
            </a:r>
            <a:r>
              <a:rPr sz="2000" b="1" spc="-13" dirty="0">
                <a:latin typeface="Times New Roman"/>
                <a:cs typeface="Times New Roman"/>
              </a:rPr>
              <a:t>r</a:t>
            </a:r>
            <a:r>
              <a:rPr sz="2000" b="1" spc="-4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i</a:t>
            </a:r>
            <a:r>
              <a:rPr sz="2000" b="1" spc="-13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r>
              <a:rPr sz="2000" b="1" spc="-18" dirty="0">
                <a:latin typeface="Times New Roman"/>
                <a:cs typeface="Times New Roman"/>
              </a:rPr>
              <a:t> </a:t>
            </a:r>
            <a:r>
              <a:rPr sz="2000" b="1" spc="-13" dirty="0">
                <a:latin typeface="Times New Roman"/>
                <a:cs typeface="Times New Roman"/>
              </a:rPr>
              <a:t>O</a:t>
            </a:r>
            <a:r>
              <a:rPr sz="2000" b="1" spc="-4" dirty="0">
                <a:latin typeface="Times New Roman"/>
                <a:cs typeface="Times New Roman"/>
              </a:rPr>
              <a:t>utc</a:t>
            </a:r>
            <a:r>
              <a:rPr sz="2000" b="1" spc="4" dirty="0">
                <a:latin typeface="Times New Roman"/>
                <a:cs typeface="Times New Roman"/>
              </a:rPr>
              <a:t>o</a:t>
            </a:r>
            <a:r>
              <a:rPr sz="2000" b="1" spc="-9" dirty="0">
                <a:latin typeface="Times New Roman"/>
                <a:cs typeface="Times New Roman"/>
              </a:rPr>
              <a:t>m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9" dirty="0">
                <a:latin typeface="Times New Roman"/>
                <a:cs typeface="Times New Roman"/>
              </a:rPr>
              <a:t> </a:t>
            </a:r>
            <a:r>
              <a:rPr sz="2000" b="1" spc="-13" dirty="0">
                <a:latin typeface="Times New Roman"/>
                <a:cs typeface="Times New Roman"/>
              </a:rPr>
              <a:t>(</a:t>
            </a:r>
            <a:r>
              <a:rPr sz="2000" b="1" dirty="0">
                <a:latin typeface="Times New Roman"/>
                <a:cs typeface="Times New Roman"/>
              </a:rPr>
              <a:t>CLO)</a:t>
            </a:r>
            <a:r>
              <a:rPr sz="2000" b="1" spc="-22" dirty="0">
                <a:latin typeface="Times New Roman"/>
                <a:cs typeface="Times New Roman"/>
              </a:rPr>
              <a:t> </a:t>
            </a:r>
            <a:r>
              <a:rPr sz="2000" b="1" spc="-9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t t</a:t>
            </a:r>
            <a:r>
              <a:rPr sz="2000" b="1" spc="-13" dirty="0">
                <a:latin typeface="Times New Roman"/>
                <a:cs typeface="Times New Roman"/>
              </a:rPr>
              <a:t>h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end</a:t>
            </a:r>
            <a:r>
              <a:rPr sz="2000" b="1" spc="-18" dirty="0">
                <a:latin typeface="Times New Roman"/>
                <a:cs typeface="Times New Roman"/>
              </a:rPr>
              <a:t> </a:t>
            </a:r>
            <a:r>
              <a:rPr sz="2000" b="1" spc="4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f</a:t>
            </a:r>
            <a:r>
              <a:rPr sz="2000" b="1" spc="-13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3" dirty="0">
                <a:latin typeface="Times New Roman"/>
                <a:cs typeface="Times New Roman"/>
              </a:rPr>
              <a:t>h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13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4" dirty="0">
                <a:latin typeface="Times New Roman"/>
                <a:cs typeface="Times New Roman"/>
              </a:rPr>
              <a:t>o</a:t>
            </a:r>
            <a:r>
              <a:rPr sz="2000" b="1" spc="-4" dirty="0">
                <a:latin typeface="Times New Roman"/>
                <a:cs typeface="Times New Roman"/>
              </a:rPr>
              <a:t>u</a:t>
            </a:r>
            <a:r>
              <a:rPr sz="2000" b="1" spc="-13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se,</a:t>
            </a:r>
            <a:r>
              <a:rPr sz="2000" b="1" spc="-13" dirty="0">
                <a:latin typeface="Times New Roman"/>
                <a:cs typeface="Times New Roman"/>
              </a:rPr>
              <a:t> t</a:t>
            </a:r>
            <a:r>
              <a:rPr sz="2000" b="1" spc="-4" dirty="0">
                <a:latin typeface="Times New Roman"/>
                <a:cs typeface="Times New Roman"/>
              </a:rPr>
              <a:t>h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stude</a:t>
            </a:r>
            <a:r>
              <a:rPr sz="2000" b="1" spc="-13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ts</a:t>
            </a:r>
            <a:r>
              <a:rPr sz="2000" b="1" spc="-18" dirty="0">
                <a:latin typeface="Times New Roman"/>
                <a:cs typeface="Times New Roman"/>
              </a:rPr>
              <a:t> </a:t>
            </a:r>
            <a:r>
              <a:rPr sz="2000" b="1" spc="-9" dirty="0">
                <a:latin typeface="Times New Roman"/>
                <a:cs typeface="Times New Roman"/>
              </a:rPr>
              <a:t>wi</a:t>
            </a:r>
            <a:r>
              <a:rPr sz="2000" b="1" dirty="0">
                <a:latin typeface="Times New Roman"/>
                <a:cs typeface="Times New Roman"/>
              </a:rPr>
              <a:t>ll</a:t>
            </a:r>
            <a:r>
              <a:rPr sz="2000" b="1" spc="-9" dirty="0">
                <a:latin typeface="Times New Roman"/>
                <a:cs typeface="Times New Roman"/>
              </a:rPr>
              <a:t> </a:t>
            </a:r>
            <a:r>
              <a:rPr sz="2000" b="1" spc="-4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13" dirty="0">
                <a:latin typeface="Times New Roman"/>
                <a:cs typeface="Times New Roman"/>
              </a:rPr>
              <a:t> </a:t>
            </a:r>
            <a:r>
              <a:rPr sz="2000" b="1" spc="-9" dirty="0">
                <a:latin typeface="Times New Roman"/>
                <a:cs typeface="Times New Roman"/>
              </a:rPr>
              <a:t>a</a:t>
            </a:r>
            <a:r>
              <a:rPr sz="2000" b="1" spc="-4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le</a:t>
            </a:r>
            <a:r>
              <a:rPr sz="2000" b="1" spc="-22" dirty="0">
                <a:latin typeface="Times New Roman"/>
                <a:cs typeface="Times New Roman"/>
              </a:rPr>
              <a:t> </a:t>
            </a:r>
            <a:r>
              <a:rPr sz="2000" b="1" spc="-13" dirty="0">
                <a:latin typeface="Times New Roman"/>
                <a:cs typeface="Times New Roman"/>
              </a:rPr>
              <a:t>t</a:t>
            </a:r>
            <a:r>
              <a:rPr sz="2000" b="1" spc="4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0482" y="5750544"/>
            <a:ext cx="525556" cy="14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3"/>
            <a:fld id="{81D60167-4931-47E6-BA6A-407CBD079E47}" type="slidenum">
              <a:rPr sz="971" b="1" dirty="0">
                <a:latin typeface="Times New Roman"/>
                <a:cs typeface="Times New Roman"/>
              </a:rPr>
              <a:pPr marL="22413"/>
              <a:t>8</a:t>
            </a:fld>
            <a:r>
              <a:rPr sz="971" b="1" dirty="0">
                <a:latin typeface="Times New Roman"/>
                <a:cs typeface="Times New Roman"/>
              </a:rPr>
              <a:t> |</a:t>
            </a:r>
            <a:r>
              <a:rPr sz="971" b="1" spc="-4" dirty="0">
                <a:latin typeface="Times New Roman"/>
                <a:cs typeface="Times New Roman"/>
              </a:rPr>
              <a:t> </a:t>
            </a:r>
            <a:r>
              <a:rPr sz="971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sz="971" spc="18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971" dirty="0">
                <a:solidFill>
                  <a:srgbClr val="7F7F7F"/>
                </a:solidFill>
                <a:latin typeface="Times New Roman"/>
                <a:cs typeface="Times New Roman"/>
              </a:rPr>
              <a:t>a</a:t>
            </a:r>
            <a:r>
              <a:rPr sz="971" spc="22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971" dirty="0">
                <a:solidFill>
                  <a:srgbClr val="7F7F7F"/>
                </a:solidFill>
                <a:latin typeface="Times New Roman"/>
                <a:cs typeface="Times New Roman"/>
              </a:rPr>
              <a:t>g</a:t>
            </a:r>
            <a:r>
              <a:rPr sz="971" spc="18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971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endParaRPr sz="971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5923" y="5891738"/>
            <a:ext cx="231513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178" marR="302015" indent="2241" algn="ctr">
              <a:lnSpc>
                <a:spcPts val="1121"/>
              </a:lnSpc>
            </a:pPr>
            <a:r>
              <a:rPr sz="971" b="1" dirty="0">
                <a:latin typeface="Times New Roman"/>
                <a:cs typeface="Times New Roman"/>
              </a:rPr>
              <a:t>Prepared</a:t>
            </a:r>
            <a:r>
              <a:rPr sz="971" b="1" spc="-13" dirty="0">
                <a:latin typeface="Times New Roman"/>
                <a:cs typeface="Times New Roman"/>
              </a:rPr>
              <a:t> </a:t>
            </a:r>
            <a:r>
              <a:rPr sz="971" b="1" spc="-4" dirty="0">
                <a:latin typeface="Times New Roman"/>
                <a:cs typeface="Times New Roman"/>
              </a:rPr>
              <a:t>B</a:t>
            </a:r>
            <a:r>
              <a:rPr sz="971" b="1" dirty="0">
                <a:latin typeface="Times New Roman"/>
                <a:cs typeface="Times New Roman"/>
              </a:rPr>
              <a:t>y:</a:t>
            </a:r>
            <a:r>
              <a:rPr sz="971" b="1" spc="-9" dirty="0">
                <a:latin typeface="Times New Roman"/>
                <a:cs typeface="Times New Roman"/>
              </a:rPr>
              <a:t> </a:t>
            </a:r>
            <a:r>
              <a:rPr sz="971" spc="-4" dirty="0">
                <a:latin typeface="Times New Roman"/>
                <a:cs typeface="Times New Roman"/>
              </a:rPr>
              <a:t>Md</a:t>
            </a:r>
            <a:r>
              <a:rPr sz="971" dirty="0">
                <a:latin typeface="Times New Roman"/>
                <a:cs typeface="Times New Roman"/>
              </a:rPr>
              <a:t>. R</a:t>
            </a:r>
            <a:r>
              <a:rPr sz="971" spc="-9" dirty="0">
                <a:latin typeface="Times New Roman"/>
                <a:cs typeface="Times New Roman"/>
              </a:rPr>
              <a:t>i</a:t>
            </a:r>
            <a:r>
              <a:rPr sz="971" dirty="0">
                <a:latin typeface="Times New Roman"/>
                <a:cs typeface="Times New Roman"/>
              </a:rPr>
              <a:t>adul</a:t>
            </a:r>
            <a:r>
              <a:rPr sz="971" spc="-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I</a:t>
            </a:r>
            <a:r>
              <a:rPr sz="971" spc="-4" dirty="0">
                <a:latin typeface="Times New Roman"/>
                <a:cs typeface="Times New Roman"/>
              </a:rPr>
              <a:t>s</a:t>
            </a:r>
            <a:r>
              <a:rPr sz="971" spc="4" dirty="0">
                <a:latin typeface="Times New Roman"/>
                <a:cs typeface="Times New Roman"/>
              </a:rPr>
              <a:t>l</a:t>
            </a:r>
            <a:r>
              <a:rPr sz="971" spc="-9" dirty="0">
                <a:latin typeface="Times New Roman"/>
                <a:cs typeface="Times New Roman"/>
              </a:rPr>
              <a:t>a</a:t>
            </a:r>
            <a:r>
              <a:rPr sz="971" dirty="0">
                <a:latin typeface="Times New Roman"/>
                <a:cs typeface="Times New Roman"/>
              </a:rPr>
              <a:t>m </a:t>
            </a:r>
            <a:r>
              <a:rPr sz="971" spc="-9" dirty="0">
                <a:latin typeface="Times New Roman"/>
                <a:cs typeface="Times New Roman"/>
              </a:rPr>
              <a:t>A</a:t>
            </a:r>
            <a:r>
              <a:rPr sz="971" spc="-4" dirty="0">
                <a:latin typeface="Times New Roman"/>
                <a:cs typeface="Times New Roman"/>
              </a:rPr>
              <a:t>s</a:t>
            </a:r>
            <a:r>
              <a:rPr sz="971" dirty="0">
                <a:latin typeface="Times New Roman"/>
                <a:cs typeface="Times New Roman"/>
              </a:rPr>
              <a:t>si</a:t>
            </a:r>
            <a:r>
              <a:rPr sz="971" spc="-13" dirty="0">
                <a:latin typeface="Times New Roman"/>
                <a:cs typeface="Times New Roman"/>
              </a:rPr>
              <a:t>s</a:t>
            </a:r>
            <a:r>
              <a:rPr sz="971" dirty="0">
                <a:latin typeface="Times New Roman"/>
                <a:cs typeface="Times New Roman"/>
              </a:rPr>
              <a:t>ta</a:t>
            </a:r>
            <a:r>
              <a:rPr sz="971" spc="-9" dirty="0">
                <a:latin typeface="Times New Roman"/>
                <a:cs typeface="Times New Roman"/>
              </a:rPr>
              <a:t>n</a:t>
            </a:r>
            <a:r>
              <a:rPr sz="971" dirty="0">
                <a:latin typeface="Times New Roman"/>
                <a:cs typeface="Times New Roman"/>
              </a:rPr>
              <a:t>t</a:t>
            </a:r>
            <a:r>
              <a:rPr sz="971" spc="4" dirty="0">
                <a:latin typeface="Times New Roman"/>
                <a:cs typeface="Times New Roman"/>
              </a:rPr>
              <a:t> </a:t>
            </a:r>
            <a:r>
              <a:rPr sz="971" spc="-4" dirty="0">
                <a:latin typeface="Times New Roman"/>
                <a:cs typeface="Times New Roman"/>
              </a:rPr>
              <a:t>P</a:t>
            </a:r>
            <a:r>
              <a:rPr sz="971" spc="-9" dirty="0">
                <a:latin typeface="Times New Roman"/>
                <a:cs typeface="Times New Roman"/>
              </a:rPr>
              <a:t>r</a:t>
            </a:r>
            <a:r>
              <a:rPr sz="971" dirty="0">
                <a:latin typeface="Times New Roman"/>
                <a:cs typeface="Times New Roman"/>
              </a:rPr>
              <a:t>of</a:t>
            </a:r>
            <a:r>
              <a:rPr sz="971" spc="-9" dirty="0">
                <a:latin typeface="Times New Roman"/>
                <a:cs typeface="Times New Roman"/>
              </a:rPr>
              <a:t>e</a:t>
            </a:r>
            <a:r>
              <a:rPr sz="971" spc="-4" dirty="0">
                <a:latin typeface="Times New Roman"/>
                <a:cs typeface="Times New Roman"/>
              </a:rPr>
              <a:t>s</a:t>
            </a:r>
            <a:r>
              <a:rPr sz="971" dirty="0">
                <a:latin typeface="Times New Roman"/>
                <a:cs typeface="Times New Roman"/>
              </a:rPr>
              <a:t>s</a:t>
            </a:r>
            <a:r>
              <a:rPr sz="971" spc="-13" dirty="0">
                <a:latin typeface="Times New Roman"/>
                <a:cs typeface="Times New Roman"/>
              </a:rPr>
              <a:t>o</a:t>
            </a:r>
            <a:r>
              <a:rPr sz="971" dirty="0">
                <a:latin typeface="Times New Roman"/>
                <a:cs typeface="Times New Roman"/>
              </a:rPr>
              <a:t>r, </a:t>
            </a:r>
            <a:r>
              <a:rPr sz="971" spc="-9" dirty="0">
                <a:latin typeface="Times New Roman"/>
                <a:cs typeface="Times New Roman"/>
              </a:rPr>
              <a:t>D</a:t>
            </a:r>
            <a:r>
              <a:rPr sz="971" dirty="0">
                <a:latin typeface="Times New Roman"/>
                <a:cs typeface="Times New Roman"/>
              </a:rPr>
              <a:t>e</a:t>
            </a:r>
            <a:r>
              <a:rPr sz="971" spc="-9" dirty="0">
                <a:latin typeface="Times New Roman"/>
                <a:cs typeface="Times New Roman"/>
              </a:rPr>
              <a:t>p</a:t>
            </a:r>
            <a:r>
              <a:rPr sz="971" dirty="0">
                <a:latin typeface="Times New Roman"/>
                <a:cs typeface="Times New Roman"/>
              </a:rPr>
              <a:t>t.</a:t>
            </a:r>
            <a:r>
              <a:rPr sz="971" spc="-13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O</a:t>
            </a:r>
            <a:r>
              <a:rPr sz="971" dirty="0">
                <a:latin typeface="Times New Roman"/>
                <a:cs typeface="Times New Roman"/>
              </a:rPr>
              <a:t>f </a:t>
            </a:r>
            <a:r>
              <a:rPr sz="971" spc="-4" dirty="0">
                <a:latin typeface="Times New Roman"/>
                <a:cs typeface="Times New Roman"/>
              </a:rPr>
              <a:t>CSE</a:t>
            </a:r>
            <a:endParaRPr sz="971">
              <a:latin typeface="Times New Roman"/>
              <a:cs typeface="Times New Roman"/>
            </a:endParaRPr>
          </a:p>
          <a:p>
            <a:pPr algn="ctr">
              <a:lnSpc>
                <a:spcPts val="1081"/>
              </a:lnSpc>
            </a:pPr>
            <a:r>
              <a:rPr sz="971" spc="-9" dirty="0">
                <a:latin typeface="Times New Roman"/>
                <a:cs typeface="Times New Roman"/>
              </a:rPr>
              <a:t>U</a:t>
            </a:r>
            <a:r>
              <a:rPr sz="971" dirty="0">
                <a:latin typeface="Times New Roman"/>
                <a:cs typeface="Times New Roman"/>
              </a:rPr>
              <a:t>nive</a:t>
            </a:r>
            <a:r>
              <a:rPr sz="971" spc="-9" dirty="0">
                <a:latin typeface="Times New Roman"/>
                <a:cs typeface="Times New Roman"/>
              </a:rPr>
              <a:t>r</a:t>
            </a:r>
            <a:r>
              <a:rPr sz="971" spc="-4" dirty="0">
                <a:latin typeface="Times New Roman"/>
                <a:cs typeface="Times New Roman"/>
              </a:rPr>
              <a:t>si</a:t>
            </a:r>
            <a:r>
              <a:rPr sz="971" dirty="0">
                <a:latin typeface="Times New Roman"/>
                <a:cs typeface="Times New Roman"/>
              </a:rPr>
              <a:t>ty </a:t>
            </a:r>
            <a:r>
              <a:rPr sz="971" spc="-9" dirty="0">
                <a:latin typeface="Times New Roman"/>
                <a:cs typeface="Times New Roman"/>
              </a:rPr>
              <a:t>O</a:t>
            </a:r>
            <a:r>
              <a:rPr sz="971" dirty="0">
                <a:latin typeface="Times New Roman"/>
                <a:cs typeface="Times New Roman"/>
              </a:rPr>
              <a:t>f </a:t>
            </a:r>
            <a:r>
              <a:rPr sz="971" spc="-18" dirty="0">
                <a:latin typeface="Times New Roman"/>
                <a:cs typeface="Times New Roman"/>
              </a:rPr>
              <a:t>G</a:t>
            </a:r>
            <a:r>
              <a:rPr sz="971" dirty="0">
                <a:latin typeface="Times New Roman"/>
                <a:cs typeface="Times New Roman"/>
              </a:rPr>
              <a:t>lob</a:t>
            </a:r>
            <a:r>
              <a:rPr sz="971" spc="-9" dirty="0">
                <a:latin typeface="Times New Roman"/>
                <a:cs typeface="Times New Roman"/>
              </a:rPr>
              <a:t>a</a:t>
            </a:r>
            <a:r>
              <a:rPr sz="971" dirty="0">
                <a:latin typeface="Times New Roman"/>
                <a:cs typeface="Times New Roman"/>
              </a:rPr>
              <a:t>l</a:t>
            </a:r>
            <a:r>
              <a:rPr sz="971" spc="4" dirty="0">
                <a:latin typeface="Times New Roman"/>
                <a:cs typeface="Times New Roman"/>
              </a:rPr>
              <a:t> </a:t>
            </a:r>
            <a:r>
              <a:rPr sz="971" spc="-9" dirty="0">
                <a:latin typeface="Times New Roman"/>
                <a:cs typeface="Times New Roman"/>
              </a:rPr>
              <a:t>Vi</a:t>
            </a:r>
            <a:r>
              <a:rPr sz="971" dirty="0">
                <a:latin typeface="Times New Roman"/>
                <a:cs typeface="Times New Roman"/>
              </a:rPr>
              <a:t>l</a:t>
            </a:r>
            <a:r>
              <a:rPr sz="971" spc="-9" dirty="0">
                <a:latin typeface="Times New Roman"/>
                <a:cs typeface="Times New Roman"/>
              </a:rPr>
              <a:t>la</a:t>
            </a:r>
            <a:r>
              <a:rPr sz="971" dirty="0">
                <a:latin typeface="Times New Roman"/>
                <a:cs typeface="Times New Roman"/>
              </a:rPr>
              <a:t>ge </a:t>
            </a:r>
            <a:r>
              <a:rPr sz="971" spc="4" dirty="0">
                <a:latin typeface="Times New Roman"/>
                <a:cs typeface="Times New Roman"/>
              </a:rPr>
              <a:t>(</a:t>
            </a:r>
            <a:r>
              <a:rPr sz="971" spc="-9" dirty="0">
                <a:latin typeface="Times New Roman"/>
                <a:cs typeface="Times New Roman"/>
              </a:rPr>
              <a:t>UGV</a:t>
            </a:r>
            <a:r>
              <a:rPr sz="971" dirty="0">
                <a:latin typeface="Times New Roman"/>
                <a:cs typeface="Times New Roman"/>
              </a:rPr>
              <a:t>), </a:t>
            </a:r>
            <a:r>
              <a:rPr sz="971" spc="-4" dirty="0">
                <a:latin typeface="Times New Roman"/>
                <a:cs typeface="Times New Roman"/>
              </a:rPr>
              <a:t>B</a:t>
            </a:r>
            <a:r>
              <a:rPr sz="971" spc="-9" dirty="0">
                <a:latin typeface="Times New Roman"/>
                <a:cs typeface="Times New Roman"/>
              </a:rPr>
              <a:t>a</a:t>
            </a:r>
            <a:r>
              <a:rPr sz="971" dirty="0">
                <a:latin typeface="Times New Roman"/>
                <a:cs typeface="Times New Roman"/>
              </a:rPr>
              <a:t>r</a:t>
            </a:r>
            <a:r>
              <a:rPr sz="971" spc="-9" dirty="0">
                <a:latin typeface="Times New Roman"/>
                <a:cs typeface="Times New Roman"/>
              </a:rPr>
              <a:t>i</a:t>
            </a:r>
            <a:r>
              <a:rPr sz="971" spc="-4" dirty="0">
                <a:latin typeface="Times New Roman"/>
                <a:cs typeface="Times New Roman"/>
              </a:rPr>
              <a:t>sh</a:t>
            </a:r>
            <a:r>
              <a:rPr sz="971" spc="-9" dirty="0">
                <a:latin typeface="Times New Roman"/>
                <a:cs typeface="Times New Roman"/>
              </a:rPr>
              <a:t>a</a:t>
            </a:r>
            <a:r>
              <a:rPr sz="971" dirty="0">
                <a:latin typeface="Times New Roman"/>
                <a:cs typeface="Times New Roman"/>
              </a:rPr>
              <a:t>l</a:t>
            </a:r>
            <a:endParaRPr sz="971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42354"/>
              </p:ext>
            </p:extLst>
          </p:nvPr>
        </p:nvGraphicFramePr>
        <p:xfrm>
          <a:off x="1658961" y="1159126"/>
          <a:ext cx="8954610" cy="40581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28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6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62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2800" b="1" spc="-30" dirty="0"/>
                        <a:t>N</a:t>
                      </a:r>
                      <a:r>
                        <a:rPr sz="2800" b="1" spc="-25" dirty="0"/>
                        <a:t>o</a:t>
                      </a:r>
                      <a:r>
                        <a:rPr sz="2800" b="1" dirty="0"/>
                        <a:t>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2800" b="1" spc="-15" dirty="0"/>
                        <a:t>Co</a:t>
                      </a:r>
                      <a:r>
                        <a:rPr sz="2800" b="1" spc="-10" dirty="0"/>
                        <a:t>u</a:t>
                      </a:r>
                      <a:r>
                        <a:rPr sz="2800" b="1" spc="-20" dirty="0"/>
                        <a:t>r</a:t>
                      </a:r>
                      <a:r>
                        <a:rPr sz="2800" b="1" spc="-5" dirty="0"/>
                        <a:t>s</a:t>
                      </a:r>
                      <a:r>
                        <a:rPr sz="2800" b="1" dirty="0"/>
                        <a:t>e</a:t>
                      </a:r>
                      <a:r>
                        <a:rPr sz="2800" b="1" spc="-30" dirty="0"/>
                        <a:t> </a:t>
                      </a:r>
                      <a:r>
                        <a:rPr sz="2800" b="1" spc="-10" dirty="0"/>
                        <a:t>Ou</a:t>
                      </a:r>
                      <a:r>
                        <a:rPr sz="2800" b="1" spc="-20" dirty="0"/>
                        <a:t>t</a:t>
                      </a:r>
                      <a:r>
                        <a:rPr sz="2800" b="1" spc="-5" dirty="0"/>
                        <a:t>c</a:t>
                      </a:r>
                      <a:r>
                        <a:rPr sz="2800" b="1" spc="-15" dirty="0"/>
                        <a:t>o</a:t>
                      </a:r>
                      <a:r>
                        <a:rPr sz="2800" b="1" spc="-5" dirty="0"/>
                        <a:t>m</a:t>
                      </a:r>
                      <a:r>
                        <a:rPr sz="2800" b="1" spc="-20" dirty="0"/>
                        <a:t>e</a:t>
                      </a:r>
                      <a:r>
                        <a:rPr sz="2800" b="1" dirty="0"/>
                        <a:t>s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44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2400" spc="-5" dirty="0"/>
                        <a:t>CO1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2400" spc="-10" dirty="0"/>
                        <a:t>U</a:t>
                      </a:r>
                      <a:r>
                        <a:rPr sz="2400" dirty="0"/>
                        <a:t>nde</a:t>
                      </a:r>
                      <a:r>
                        <a:rPr sz="2400" spc="5" dirty="0"/>
                        <a:t>r</a:t>
                      </a:r>
                      <a:r>
                        <a:rPr sz="2400" spc="-15" dirty="0"/>
                        <a:t>s</a:t>
                      </a:r>
                      <a:r>
                        <a:rPr sz="2400" dirty="0"/>
                        <a:t>tand</a:t>
                      </a:r>
                      <a:r>
                        <a:rPr sz="2400" spc="-10" dirty="0"/>
                        <a:t> </a:t>
                      </a:r>
                      <a:r>
                        <a:rPr sz="2400" dirty="0"/>
                        <a:t>and</a:t>
                      </a:r>
                      <a:r>
                        <a:rPr sz="2400" spc="-10" dirty="0"/>
                        <a:t> </a:t>
                      </a:r>
                      <a:r>
                        <a:rPr sz="2400" dirty="0"/>
                        <a:t>app</a:t>
                      </a:r>
                      <a:r>
                        <a:rPr sz="2400" spc="-10" dirty="0"/>
                        <a:t>l</a:t>
                      </a:r>
                      <a:r>
                        <a:rPr sz="2400" dirty="0"/>
                        <a:t>y ob</a:t>
                      </a:r>
                      <a:r>
                        <a:rPr sz="2400" spc="-10" dirty="0"/>
                        <a:t>je</a:t>
                      </a:r>
                      <a:r>
                        <a:rPr sz="2400" dirty="0"/>
                        <a:t>c</a:t>
                      </a:r>
                      <a:r>
                        <a:rPr sz="2400" spc="10" dirty="0"/>
                        <a:t>t</a:t>
                      </a:r>
                      <a:r>
                        <a:rPr sz="2400" spc="-10" dirty="0"/>
                        <a:t>-</a:t>
                      </a:r>
                      <a:r>
                        <a:rPr sz="2400" dirty="0"/>
                        <a:t>or</a:t>
                      </a:r>
                      <a:r>
                        <a:rPr sz="2400" spc="-10" dirty="0"/>
                        <a:t>i</a:t>
                      </a:r>
                      <a:r>
                        <a:rPr sz="2400" dirty="0"/>
                        <a:t>en</a:t>
                      </a:r>
                      <a:r>
                        <a:rPr sz="2400" spc="-10" dirty="0"/>
                        <a:t>t</a:t>
                      </a:r>
                      <a:r>
                        <a:rPr sz="2400" dirty="0"/>
                        <a:t>ed </a:t>
                      </a:r>
                      <a:r>
                        <a:rPr sz="2400" spc="-10" dirty="0"/>
                        <a:t>p</a:t>
                      </a:r>
                      <a:r>
                        <a:rPr sz="2400" dirty="0"/>
                        <a:t>rog</a:t>
                      </a:r>
                      <a:r>
                        <a:rPr sz="2400" spc="-10" dirty="0"/>
                        <a:t>r</a:t>
                      </a:r>
                      <a:r>
                        <a:rPr sz="2400" dirty="0"/>
                        <a:t>a</a:t>
                      </a:r>
                      <a:r>
                        <a:rPr sz="2400" spc="-10" dirty="0"/>
                        <a:t>mm</a:t>
                      </a:r>
                      <a:r>
                        <a:rPr sz="2400" dirty="0"/>
                        <a:t>ing </a:t>
                      </a:r>
                      <a:r>
                        <a:rPr sz="2400" spc="-15" dirty="0"/>
                        <a:t>p</a:t>
                      </a:r>
                      <a:r>
                        <a:rPr sz="2400" spc="-10" dirty="0"/>
                        <a:t>r</a:t>
                      </a:r>
                      <a:r>
                        <a:rPr sz="2400" dirty="0"/>
                        <a:t>in</a:t>
                      </a:r>
                      <a:r>
                        <a:rPr sz="2400" spc="-10" dirty="0"/>
                        <a:t>c</a:t>
                      </a:r>
                      <a:r>
                        <a:rPr sz="2400" dirty="0"/>
                        <a:t>ip</a:t>
                      </a:r>
                      <a:r>
                        <a:rPr sz="2400" spc="-10" dirty="0"/>
                        <a:t>l</a:t>
                      </a:r>
                      <a:r>
                        <a:rPr sz="2400" dirty="0"/>
                        <a:t>es a</a:t>
                      </a:r>
                      <a:r>
                        <a:rPr sz="2400" spc="-10" dirty="0"/>
                        <a:t>n</a:t>
                      </a:r>
                      <a:r>
                        <a:rPr sz="2400" dirty="0"/>
                        <a:t>d </a:t>
                      </a:r>
                      <a:r>
                        <a:rPr sz="2400" spc="-10" dirty="0"/>
                        <a:t>t</a:t>
                      </a:r>
                      <a:r>
                        <a:rPr sz="2400" dirty="0"/>
                        <a:t>ech</a:t>
                      </a:r>
                      <a:r>
                        <a:rPr sz="2400" spc="-15" dirty="0"/>
                        <a:t>n</a:t>
                      </a:r>
                      <a:r>
                        <a:rPr sz="2400" dirty="0"/>
                        <a:t>iqu</a:t>
                      </a:r>
                      <a:r>
                        <a:rPr sz="2400" spc="-10" dirty="0"/>
                        <a:t>e</a:t>
                      </a:r>
                      <a:r>
                        <a:rPr sz="2400" spc="-5" dirty="0"/>
                        <a:t>s.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44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2400" spc="-5" dirty="0"/>
                        <a:t>CO2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2400" spc="-10" dirty="0"/>
                        <a:t>A</a:t>
                      </a:r>
                      <a:r>
                        <a:rPr sz="2400" dirty="0"/>
                        <a:t>na</a:t>
                      </a:r>
                      <a:r>
                        <a:rPr sz="2400" spc="5" dirty="0"/>
                        <a:t>l</a:t>
                      </a:r>
                      <a:r>
                        <a:rPr sz="2400" dirty="0"/>
                        <a:t>y</a:t>
                      </a:r>
                      <a:r>
                        <a:rPr sz="2400" spc="-10" dirty="0"/>
                        <a:t>z</a:t>
                      </a:r>
                      <a:r>
                        <a:rPr sz="2400" dirty="0"/>
                        <a:t>e </a:t>
                      </a:r>
                      <a:r>
                        <a:rPr sz="2400" spc="5" dirty="0"/>
                        <a:t>t</a:t>
                      </a:r>
                      <a:r>
                        <a:rPr sz="2400" spc="-15" dirty="0"/>
                        <a:t>h</a:t>
                      </a:r>
                      <a:r>
                        <a:rPr sz="2400" dirty="0"/>
                        <a:t>e d</a:t>
                      </a:r>
                      <a:r>
                        <a:rPr sz="2400" spc="-10" dirty="0"/>
                        <a:t>e</a:t>
                      </a:r>
                      <a:r>
                        <a:rPr sz="2400" spc="-5" dirty="0"/>
                        <a:t>s</a:t>
                      </a:r>
                      <a:r>
                        <a:rPr sz="2400" spc="5" dirty="0"/>
                        <a:t>i</a:t>
                      </a:r>
                      <a:r>
                        <a:rPr sz="2400" dirty="0"/>
                        <a:t>gn,</a:t>
                      </a:r>
                      <a:r>
                        <a:rPr sz="2400" spc="-15" dirty="0"/>
                        <a:t> </a:t>
                      </a:r>
                      <a:r>
                        <a:rPr sz="2400" dirty="0"/>
                        <a:t>e</a:t>
                      </a:r>
                      <a:r>
                        <a:rPr sz="2400" spc="-10" dirty="0"/>
                        <a:t>f</a:t>
                      </a:r>
                      <a:r>
                        <a:rPr sz="2400" dirty="0"/>
                        <a:t>f</a:t>
                      </a:r>
                      <a:r>
                        <a:rPr sz="2400" spc="-10" dirty="0"/>
                        <a:t>i</a:t>
                      </a:r>
                      <a:r>
                        <a:rPr sz="2400" dirty="0"/>
                        <a:t>c</a:t>
                      </a:r>
                      <a:r>
                        <a:rPr sz="2400" spc="-10" dirty="0"/>
                        <a:t>ie</a:t>
                      </a:r>
                      <a:r>
                        <a:rPr sz="2400" dirty="0"/>
                        <a:t>ncy, and</a:t>
                      </a:r>
                      <a:r>
                        <a:rPr sz="2400" spc="-15" dirty="0"/>
                        <a:t> </a:t>
                      </a:r>
                      <a:r>
                        <a:rPr sz="2400" dirty="0"/>
                        <a:t>co</a:t>
                      </a:r>
                      <a:r>
                        <a:rPr sz="2400" spc="-10" dirty="0"/>
                        <a:t>r</a:t>
                      </a:r>
                      <a:r>
                        <a:rPr sz="2400" dirty="0"/>
                        <a:t>r</a:t>
                      </a:r>
                      <a:r>
                        <a:rPr sz="2400" spc="-10" dirty="0"/>
                        <a:t>e</a:t>
                      </a:r>
                      <a:r>
                        <a:rPr sz="2400" dirty="0"/>
                        <a:t>c</a:t>
                      </a:r>
                      <a:r>
                        <a:rPr sz="2400" spc="5" dirty="0"/>
                        <a:t>t</a:t>
                      </a:r>
                      <a:r>
                        <a:rPr sz="2400" spc="-15" dirty="0"/>
                        <a:t>n</a:t>
                      </a:r>
                      <a:r>
                        <a:rPr sz="2400" dirty="0"/>
                        <a:t>ess </a:t>
                      </a:r>
                      <a:r>
                        <a:rPr sz="2400" spc="-10" dirty="0"/>
                        <a:t>o</a:t>
                      </a:r>
                      <a:r>
                        <a:rPr sz="2400" dirty="0"/>
                        <a:t>f o</a:t>
                      </a:r>
                      <a:r>
                        <a:rPr sz="2400" spc="-15" dirty="0"/>
                        <a:t>b</a:t>
                      </a:r>
                      <a:r>
                        <a:rPr sz="2400" spc="-10" dirty="0"/>
                        <a:t>j</a:t>
                      </a:r>
                      <a:r>
                        <a:rPr sz="2400" dirty="0"/>
                        <a:t>ec</a:t>
                      </a:r>
                      <a:r>
                        <a:rPr sz="2400" spc="20" dirty="0"/>
                        <a:t>t</a:t>
                      </a:r>
                      <a:r>
                        <a:rPr sz="2400" spc="-10" dirty="0"/>
                        <a:t>-</a:t>
                      </a:r>
                      <a:r>
                        <a:rPr sz="2400" dirty="0"/>
                        <a:t>o</a:t>
                      </a:r>
                      <a:r>
                        <a:rPr sz="2400" spc="-10" dirty="0"/>
                        <a:t>r</a:t>
                      </a:r>
                      <a:r>
                        <a:rPr sz="2400" dirty="0"/>
                        <a:t>ie</a:t>
                      </a:r>
                      <a:r>
                        <a:rPr sz="2400" spc="-10" dirty="0"/>
                        <a:t>n</a:t>
                      </a:r>
                      <a:r>
                        <a:rPr sz="2400" dirty="0"/>
                        <a:t>ted</a:t>
                      </a:r>
                      <a:r>
                        <a:rPr sz="2400" spc="-10" dirty="0"/>
                        <a:t> </a:t>
                      </a:r>
                      <a:r>
                        <a:rPr sz="2400" spc="-5" dirty="0"/>
                        <a:t>so</a:t>
                      </a:r>
                      <a:r>
                        <a:rPr sz="2400" spc="-10" dirty="0"/>
                        <a:t>f</a:t>
                      </a:r>
                      <a:r>
                        <a:rPr sz="2400" dirty="0"/>
                        <a:t>t</a:t>
                      </a:r>
                      <a:r>
                        <a:rPr sz="2400" spc="-10" dirty="0"/>
                        <a:t>w</a:t>
                      </a:r>
                      <a:r>
                        <a:rPr sz="2400" dirty="0"/>
                        <a:t>a</a:t>
                      </a:r>
                      <a:r>
                        <a:rPr sz="2400" spc="-10" dirty="0"/>
                        <a:t>r</a:t>
                      </a:r>
                      <a:r>
                        <a:rPr sz="2400" dirty="0"/>
                        <a:t>e.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44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2400" spc="-5" dirty="0"/>
                        <a:t>CO3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2400" spc="-10" dirty="0"/>
                        <a:t>D</a:t>
                      </a:r>
                      <a:r>
                        <a:rPr sz="2400" dirty="0"/>
                        <a:t>esign</a:t>
                      </a:r>
                      <a:r>
                        <a:rPr sz="2400" spc="-15" dirty="0"/>
                        <a:t> </a:t>
                      </a:r>
                      <a:r>
                        <a:rPr sz="2400" dirty="0"/>
                        <a:t>and</a:t>
                      </a:r>
                      <a:r>
                        <a:rPr sz="2400" spc="-10" dirty="0"/>
                        <a:t> </a:t>
                      </a:r>
                      <a:r>
                        <a:rPr sz="2400" dirty="0"/>
                        <a:t>im</a:t>
                      </a:r>
                      <a:r>
                        <a:rPr sz="2400" spc="-15" dirty="0"/>
                        <a:t>p</a:t>
                      </a:r>
                      <a:r>
                        <a:rPr sz="2400" dirty="0"/>
                        <a:t>l</a:t>
                      </a:r>
                      <a:r>
                        <a:rPr sz="2400" spc="-10" dirty="0"/>
                        <a:t>e</a:t>
                      </a:r>
                      <a:r>
                        <a:rPr sz="2400" dirty="0"/>
                        <a:t>me</a:t>
                      </a:r>
                      <a:r>
                        <a:rPr sz="2400" spc="-10" dirty="0"/>
                        <a:t>n</a:t>
                      </a:r>
                      <a:r>
                        <a:rPr sz="2400" dirty="0"/>
                        <a:t>t</a:t>
                      </a:r>
                      <a:r>
                        <a:rPr sz="2400" spc="5" dirty="0"/>
                        <a:t> </a:t>
                      </a:r>
                      <a:r>
                        <a:rPr sz="2400" spc="-15" dirty="0"/>
                        <a:t>s</a:t>
                      </a:r>
                      <a:r>
                        <a:rPr sz="2400" dirty="0"/>
                        <a:t>o</a:t>
                      </a:r>
                      <a:r>
                        <a:rPr sz="2400" spc="-10" dirty="0"/>
                        <a:t>ftw</a:t>
                      </a:r>
                      <a:r>
                        <a:rPr sz="2400" dirty="0"/>
                        <a:t>a</a:t>
                      </a:r>
                      <a:r>
                        <a:rPr sz="2400" spc="5" dirty="0"/>
                        <a:t>r</a:t>
                      </a:r>
                      <a:r>
                        <a:rPr sz="2400" dirty="0"/>
                        <a:t>e s</a:t>
                      </a:r>
                      <a:r>
                        <a:rPr sz="2400" spc="-15" dirty="0"/>
                        <a:t>o</a:t>
                      </a:r>
                      <a:r>
                        <a:rPr sz="2400" dirty="0"/>
                        <a:t>l</a:t>
                      </a:r>
                      <a:r>
                        <a:rPr sz="2400" spc="-15" dirty="0"/>
                        <a:t>u</a:t>
                      </a:r>
                      <a:r>
                        <a:rPr sz="2400" dirty="0"/>
                        <a:t>ti</a:t>
                      </a:r>
                      <a:r>
                        <a:rPr sz="2400" spc="-15" dirty="0"/>
                        <a:t>o</a:t>
                      </a:r>
                      <a:r>
                        <a:rPr sz="2400" dirty="0"/>
                        <a:t>ns u</a:t>
                      </a:r>
                      <a:r>
                        <a:rPr sz="2400" spc="-10" dirty="0"/>
                        <a:t>s</a:t>
                      </a:r>
                      <a:r>
                        <a:rPr sz="2400" dirty="0"/>
                        <a:t>ing </a:t>
                      </a:r>
                      <a:r>
                        <a:rPr sz="2400" spc="-10" dirty="0"/>
                        <a:t>OO</a:t>
                      </a:r>
                      <a:r>
                        <a:rPr sz="2400" dirty="0"/>
                        <a:t>P</a:t>
                      </a:r>
                      <a:r>
                        <a:rPr sz="2400" spc="-15" dirty="0"/>
                        <a:t> </a:t>
                      </a:r>
                      <a:r>
                        <a:rPr sz="2400" spc="-10" dirty="0"/>
                        <a:t>t</a:t>
                      </a:r>
                      <a:r>
                        <a:rPr sz="2400" dirty="0"/>
                        <a:t>o </a:t>
                      </a:r>
                      <a:r>
                        <a:rPr sz="2400" spc="-5" dirty="0"/>
                        <a:t>so</a:t>
                      </a:r>
                      <a:r>
                        <a:rPr sz="2400" spc="5" dirty="0"/>
                        <a:t>l</a:t>
                      </a:r>
                      <a:r>
                        <a:rPr sz="2400" spc="-15" dirty="0"/>
                        <a:t>v</a:t>
                      </a:r>
                      <a:r>
                        <a:rPr sz="2400" dirty="0"/>
                        <a:t>e </a:t>
                      </a:r>
                      <a:r>
                        <a:rPr sz="2400" spc="-10" dirty="0"/>
                        <a:t>r</a:t>
                      </a:r>
                      <a:r>
                        <a:rPr sz="2400" dirty="0"/>
                        <a:t>ea</a:t>
                      </a:r>
                      <a:r>
                        <a:rPr sz="2400" spc="20" dirty="0"/>
                        <a:t>l</a:t>
                      </a:r>
                      <a:r>
                        <a:rPr sz="2400" spc="-10" dirty="0"/>
                        <a:t>-w</a:t>
                      </a:r>
                      <a:r>
                        <a:rPr sz="2400" dirty="0"/>
                        <a:t>o</a:t>
                      </a:r>
                      <a:r>
                        <a:rPr sz="2400" spc="-10" dirty="0"/>
                        <a:t>r</a:t>
                      </a:r>
                      <a:r>
                        <a:rPr sz="2400" dirty="0"/>
                        <a:t>ld </a:t>
                      </a:r>
                      <a:r>
                        <a:rPr sz="2400" spc="-15" dirty="0"/>
                        <a:t>p</a:t>
                      </a:r>
                      <a:r>
                        <a:rPr sz="2400" dirty="0"/>
                        <a:t>ro</a:t>
                      </a:r>
                      <a:r>
                        <a:rPr sz="2400" spc="-15" dirty="0"/>
                        <a:t>b</a:t>
                      </a:r>
                      <a:r>
                        <a:rPr sz="2400" dirty="0"/>
                        <a:t>l</a:t>
                      </a:r>
                      <a:r>
                        <a:rPr sz="2400" spc="-10" dirty="0"/>
                        <a:t>em</a:t>
                      </a:r>
                      <a:r>
                        <a:rPr sz="2400" spc="-5" dirty="0"/>
                        <a:t>s.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816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2400" spc="-5" dirty="0"/>
                        <a:t>CO4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2400" spc="-10" dirty="0"/>
                        <a:t>A</a:t>
                      </a:r>
                      <a:r>
                        <a:rPr sz="2400" dirty="0"/>
                        <a:t>pply </a:t>
                      </a:r>
                      <a:r>
                        <a:rPr sz="2400" spc="-10" dirty="0"/>
                        <a:t>OO</a:t>
                      </a:r>
                      <a:r>
                        <a:rPr sz="2400" dirty="0"/>
                        <a:t>P p</a:t>
                      </a:r>
                      <a:r>
                        <a:rPr sz="2400" spc="-10" dirty="0"/>
                        <a:t>r</a:t>
                      </a:r>
                      <a:r>
                        <a:rPr sz="2400" dirty="0"/>
                        <a:t>in</a:t>
                      </a:r>
                      <a:r>
                        <a:rPr sz="2400" spc="-10" dirty="0"/>
                        <a:t>c</a:t>
                      </a:r>
                      <a:r>
                        <a:rPr sz="2400" dirty="0"/>
                        <a:t>ip</a:t>
                      </a:r>
                      <a:r>
                        <a:rPr sz="2400" spc="-10" dirty="0"/>
                        <a:t>l</a:t>
                      </a:r>
                      <a:r>
                        <a:rPr sz="2400" dirty="0"/>
                        <a:t>es</a:t>
                      </a:r>
                      <a:r>
                        <a:rPr sz="2400" spc="-10" dirty="0"/>
                        <a:t> </a:t>
                      </a:r>
                      <a:r>
                        <a:rPr sz="2400" dirty="0"/>
                        <a:t>to </a:t>
                      </a:r>
                      <a:r>
                        <a:rPr sz="2400" spc="-15" dirty="0"/>
                        <a:t>o</a:t>
                      </a:r>
                      <a:r>
                        <a:rPr sz="2400" dirty="0"/>
                        <a:t>pt</a:t>
                      </a:r>
                      <a:r>
                        <a:rPr sz="2400" spc="-10" dirty="0"/>
                        <a:t>i</a:t>
                      </a:r>
                      <a:r>
                        <a:rPr sz="2400" dirty="0"/>
                        <a:t>m</a:t>
                      </a:r>
                      <a:r>
                        <a:rPr sz="2400" spc="-10" dirty="0"/>
                        <a:t>i</a:t>
                      </a:r>
                      <a:r>
                        <a:rPr sz="2400" dirty="0"/>
                        <a:t>ze </a:t>
                      </a:r>
                      <a:r>
                        <a:rPr sz="2400" spc="-10" dirty="0"/>
                        <a:t>a</a:t>
                      </a:r>
                      <a:r>
                        <a:rPr sz="2400" dirty="0"/>
                        <a:t>nd e</a:t>
                      </a:r>
                      <a:r>
                        <a:rPr sz="2400" spc="-10" dirty="0"/>
                        <a:t>n</a:t>
                      </a:r>
                      <a:r>
                        <a:rPr sz="2400" dirty="0"/>
                        <a:t>han</a:t>
                      </a:r>
                      <a:r>
                        <a:rPr sz="2400" spc="-10" dirty="0"/>
                        <a:t>c</a:t>
                      </a:r>
                      <a:r>
                        <a:rPr sz="2400" dirty="0"/>
                        <a:t>e s</a:t>
                      </a:r>
                      <a:r>
                        <a:rPr sz="2400" spc="-15" dirty="0"/>
                        <a:t>o</a:t>
                      </a:r>
                      <a:r>
                        <a:rPr sz="2400" dirty="0"/>
                        <a:t>ft</a:t>
                      </a:r>
                      <a:r>
                        <a:rPr sz="2400" spc="-10" dirty="0"/>
                        <a:t>wa</a:t>
                      </a:r>
                      <a:r>
                        <a:rPr sz="2400" dirty="0"/>
                        <a:t>re d</a:t>
                      </a:r>
                      <a:r>
                        <a:rPr sz="2400" spc="-10" dirty="0"/>
                        <a:t>e</a:t>
                      </a:r>
                      <a:r>
                        <a:rPr sz="2400" spc="-5" dirty="0"/>
                        <a:t>s</a:t>
                      </a:r>
                      <a:r>
                        <a:rPr sz="2400" spc="5" dirty="0"/>
                        <a:t>i</a:t>
                      </a:r>
                      <a:r>
                        <a:rPr sz="2400" spc="-15" dirty="0"/>
                        <a:t>g</a:t>
                      </a:r>
                      <a:r>
                        <a:rPr sz="2400" dirty="0"/>
                        <a:t>n and </a:t>
                      </a:r>
                      <a:r>
                        <a:rPr sz="2400" spc="-10" dirty="0"/>
                        <a:t>p</a:t>
                      </a:r>
                      <a:r>
                        <a:rPr sz="2400" dirty="0"/>
                        <a:t>e</a:t>
                      </a:r>
                      <a:r>
                        <a:rPr sz="2400" spc="-10" dirty="0"/>
                        <a:t>r</a:t>
                      </a:r>
                      <a:r>
                        <a:rPr sz="2400" dirty="0"/>
                        <a:t>fo</a:t>
                      </a:r>
                      <a:r>
                        <a:rPr sz="2400" spc="-10" dirty="0"/>
                        <a:t>r</a:t>
                      </a:r>
                      <a:r>
                        <a:rPr sz="2400" dirty="0"/>
                        <a:t>m</a:t>
                      </a:r>
                      <a:r>
                        <a:rPr sz="2400" spc="-10" dirty="0"/>
                        <a:t>a</a:t>
                      </a:r>
                      <a:r>
                        <a:rPr sz="2400" dirty="0"/>
                        <a:t>nce.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 dirty="0">
                <a:cs typeface="Times New Roman" panose="02020603050405020304" pitchFamily="18" charset="0"/>
              </a:rPr>
              <a:t>Array</a:t>
            </a:r>
          </a:p>
        </p:txBody>
      </p:sp>
    </p:spTree>
    <p:extLst>
      <p:ext uri="{BB962C8B-B14F-4D97-AF65-F5344CB8AC3E}">
        <p14:creationId xmlns:p14="http://schemas.microsoft.com/office/powerpoint/2010/main" val="260949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231" y="334996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Array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15603" y="1829064"/>
            <a:ext cx="1102619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An array in C++ is a collection of elements of the same data type, stored in contiguous memory locations. 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Arrays are static, meaning their size must be specified at the time of declaration and cannot be changed.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Syntax for a 1D Array:</a:t>
            </a: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dirty="0" err="1">
                <a:solidFill>
                  <a:srgbClr val="0070C0"/>
                </a:solidFill>
              </a:rPr>
              <a:t>data_type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array_name</a:t>
            </a:r>
            <a:r>
              <a:rPr lang="en-US" sz="2800" dirty="0">
                <a:solidFill>
                  <a:srgbClr val="0070C0"/>
                </a:solidFill>
              </a:rPr>
              <a:t>[</a:t>
            </a:r>
            <a:r>
              <a:rPr lang="en-US" sz="2800" dirty="0" err="1">
                <a:solidFill>
                  <a:srgbClr val="0070C0"/>
                </a:solidFill>
              </a:rPr>
              <a:t>array_size</a:t>
            </a:r>
            <a:r>
              <a:rPr lang="en-US" sz="2800" dirty="0">
                <a:solidFill>
                  <a:srgbClr val="0070C0"/>
                </a:solidFill>
              </a:rPr>
              <a:t>];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231" y="334996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Array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0567" y="1963007"/>
            <a:ext cx="110261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Example of Declaring, Initializing, and Accessing an Array: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8561"/>
          <a:stretch/>
        </p:blipFill>
        <p:spPr>
          <a:xfrm>
            <a:off x="460375" y="2486227"/>
            <a:ext cx="9202380" cy="366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210" y="4653357"/>
            <a:ext cx="4556094" cy="15477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56909" y="4250472"/>
            <a:ext cx="10919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5331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231" y="334996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2d-Array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0567" y="2127448"/>
            <a:ext cx="1102619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In C++, a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2D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array is essentially an array of arrays. 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You can define a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2D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array with a specific number of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rows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and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columns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, and then access or manipulate its elements using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two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indices: one for the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row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and one for the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column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Syntax for a 2D Array:</a:t>
            </a: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data_type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array_name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[rows][columns];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24674" y="4100362"/>
            <a:ext cx="4760094" cy="210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1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231" y="334996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2d-Array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023"/>
          <a:stretch/>
        </p:blipFill>
        <p:spPr>
          <a:xfrm>
            <a:off x="155575" y="1913605"/>
            <a:ext cx="7217377" cy="4385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389" y="4382449"/>
            <a:ext cx="4235116" cy="19771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35389" y="3857558"/>
            <a:ext cx="10919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252712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231" y="334996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2d-Array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23205" y="2166681"/>
            <a:ext cx="1081099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</a:rPr>
              <a:t>Explanation: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</a:rPr>
              <a:t>Declaration and Initialization: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The 2D array </a:t>
            </a:r>
            <a:r>
              <a:rPr lang="en-GB" sz="2800" dirty="0" err="1">
                <a:solidFill>
                  <a:srgbClr val="C00000"/>
                </a:solidFill>
                <a:latin typeface="Arial" panose="020B0604020202020204" pitchFamily="34" charset="0"/>
              </a:rPr>
              <a:t>arr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[3][4]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has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rows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and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4 columns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It is initialized with specific values.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</a:rPr>
              <a:t>Accessing Elements: </a:t>
            </a:r>
            <a:r>
              <a:rPr lang="en-GB" sz="2800" dirty="0" err="1">
                <a:solidFill>
                  <a:srgbClr val="C00000"/>
                </a:solidFill>
                <a:latin typeface="Arial" panose="020B0604020202020204" pitchFamily="34" charset="0"/>
              </a:rPr>
              <a:t>arr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[0][0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] accesses the first element, and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arr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[2][3] accesses the last element of the array.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</a:rPr>
              <a:t>Looping: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Two nested for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loops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are used to iterate through the rows and columns, printing the elements.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</a:rPr>
              <a:t>pointer</a:t>
            </a:r>
            <a:endParaRPr lang="en-GB" sz="8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pointer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0567" y="1689184"/>
            <a:ext cx="1102619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A pointer in C++ is a variable that stores the memory address of another variable. 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Pointers are used to directly access and manipulate memory locations, which can be powerful but must be done with care.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Key concepts about pointers: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Declaration: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A pointer is declared by specifying the type of the variable it will point to, followed by an asterisk (*).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Address-of operator (&amp;):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It gives the memory address of a variable.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Dereference operator (*):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It accesses the value stored at the memory address that the pointer points to.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pointer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91" y="1801154"/>
            <a:ext cx="7242014" cy="4511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181" y="2156059"/>
            <a:ext cx="5863768" cy="13657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63181" y="1731327"/>
            <a:ext cx="10919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4411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pointer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23193" y="1853179"/>
            <a:ext cx="1065359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Explanation: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int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var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= 10; declares an integer variable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var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and assigns it the value 10.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int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*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ptr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; declares a pointer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ptr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that can store the address of an integer.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ptr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=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&amp;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var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; assigns the address of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var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to the pointer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ptr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*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ptr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dereferences the pointer to access the value of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var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through the pointer.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It accesses the value stored at the memory address that the pointer points to.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3772" y="364869"/>
            <a:ext cx="10722428" cy="5601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93549"/>
            <a:r>
              <a:rPr sz="1600" b="1" dirty="0">
                <a:latin typeface="Times New Roman"/>
                <a:cs typeface="Times New Roman"/>
              </a:rPr>
              <a:t>4. </a:t>
            </a:r>
            <a:r>
              <a:rPr sz="1600" b="1" spc="-4" dirty="0">
                <a:latin typeface="Times New Roman"/>
                <a:cs typeface="Times New Roman"/>
              </a:rPr>
              <a:t>AS</a:t>
            </a:r>
            <a:r>
              <a:rPr sz="1600" b="1" spc="4" dirty="0">
                <a:latin typeface="Times New Roman"/>
                <a:cs typeface="Times New Roman"/>
              </a:rPr>
              <a:t>S</a:t>
            </a:r>
            <a:r>
              <a:rPr sz="1600" b="1" spc="-9" dirty="0">
                <a:latin typeface="Times New Roman"/>
                <a:cs typeface="Times New Roman"/>
              </a:rPr>
              <a:t>ES</a:t>
            </a:r>
            <a:r>
              <a:rPr sz="1600" b="1" dirty="0">
                <a:latin typeface="Times New Roman"/>
                <a:cs typeface="Times New Roman"/>
              </a:rPr>
              <a:t>S</a:t>
            </a:r>
            <a:r>
              <a:rPr sz="1600" b="1" spc="-18" dirty="0">
                <a:latin typeface="Times New Roman"/>
                <a:cs typeface="Times New Roman"/>
              </a:rPr>
              <a:t>M</a:t>
            </a:r>
            <a:r>
              <a:rPr sz="1600" b="1" spc="-9" dirty="0">
                <a:latin typeface="Times New Roman"/>
                <a:cs typeface="Times New Roman"/>
              </a:rPr>
              <a:t>E</a:t>
            </a:r>
            <a:r>
              <a:rPr sz="1600" b="1" spc="-4" dirty="0">
                <a:latin typeface="Times New Roman"/>
                <a:cs typeface="Times New Roman"/>
              </a:rPr>
              <a:t>N</a:t>
            </a:r>
            <a:r>
              <a:rPr sz="1600" b="1" dirty="0">
                <a:latin typeface="Times New Roman"/>
                <a:cs typeface="Times New Roman"/>
              </a:rPr>
              <a:t>T</a:t>
            </a:r>
            <a:r>
              <a:rPr sz="1600" b="1" spc="-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P</a:t>
            </a:r>
            <a:r>
              <a:rPr sz="1600" b="1" spc="-4" dirty="0">
                <a:latin typeface="Times New Roman"/>
                <a:cs typeface="Times New Roman"/>
              </a:rPr>
              <a:t>A</a:t>
            </a:r>
            <a:r>
              <a:rPr sz="1600" b="1" spc="-9" dirty="0">
                <a:latin typeface="Times New Roman"/>
                <a:cs typeface="Times New Roman"/>
              </a:rPr>
              <a:t>TT</a:t>
            </a:r>
            <a:r>
              <a:rPr sz="1600" b="1" spc="-18" dirty="0">
                <a:latin typeface="Times New Roman"/>
                <a:cs typeface="Times New Roman"/>
              </a:rPr>
              <a:t>E</a:t>
            </a:r>
            <a:r>
              <a:rPr sz="1600" b="1" spc="-4" dirty="0">
                <a:latin typeface="Times New Roman"/>
                <a:cs typeface="Times New Roman"/>
              </a:rPr>
              <a:t>RN</a:t>
            </a: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36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1206" marR="12327" algn="just"/>
            <a:r>
              <a:rPr sz="2000" b="1" dirty="0">
                <a:latin typeface="Times New Roman"/>
                <a:cs typeface="Times New Roman"/>
              </a:rPr>
              <a:t>Quiz</a:t>
            </a:r>
            <a:r>
              <a:rPr sz="2000" b="1" spc="-13" dirty="0">
                <a:latin typeface="Times New Roman"/>
                <a:cs typeface="Times New Roman"/>
              </a:rPr>
              <a:t>z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4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r>
              <a:rPr sz="2000" b="1" spc="5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Al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9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er</a:t>
            </a:r>
            <a:r>
              <a:rPr sz="2000" spc="4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</a:t>
            </a:r>
            <a:r>
              <a:rPr sz="2000" spc="-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iz</a:t>
            </a:r>
            <a:r>
              <a:rPr sz="2000" spc="-13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62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</a:t>
            </a:r>
            <a:r>
              <a:rPr sz="2000" spc="-9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en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ur</a:t>
            </a:r>
            <a:r>
              <a:rPr sz="2000" spc="-9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62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4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me</a:t>
            </a:r>
            <a:r>
              <a:rPr sz="2000" spc="-9" dirty="0">
                <a:latin typeface="Times New Roman"/>
                <a:cs typeface="Times New Roman"/>
              </a:rPr>
              <a:t>st</a:t>
            </a:r>
            <a:r>
              <a:rPr sz="2000" dirty="0">
                <a:latin typeface="Times New Roman"/>
                <a:cs typeface="Times New Roman"/>
              </a:rPr>
              <a:t>er,</a:t>
            </a:r>
            <a:r>
              <a:rPr sz="2000" spc="5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zz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ll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</a:t>
            </a:r>
            <a:r>
              <a:rPr sz="2000" spc="-9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en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7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te</a:t>
            </a:r>
            <a:r>
              <a:rPr sz="2000" spc="-13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57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</a:t>
            </a:r>
            <a:r>
              <a:rPr sz="2000" spc="-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izz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e ta</a:t>
            </a:r>
            <a:r>
              <a:rPr sz="2000" spc="-9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en</a:t>
            </a:r>
            <a:r>
              <a:rPr sz="2000" spc="22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18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al</a:t>
            </a:r>
            <a:r>
              <a:rPr sz="2000" spc="31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erm.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8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1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ui</a:t>
            </a:r>
            <a:r>
              <a:rPr sz="2000" spc="-13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z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</a:t>
            </a:r>
            <a:r>
              <a:rPr sz="2000" spc="-9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22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</a:t>
            </a:r>
            <a:r>
              <a:rPr sz="2000" spc="-13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m,</a:t>
            </a:r>
            <a:r>
              <a:rPr sz="2000" spc="1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er</a:t>
            </a:r>
            <a:r>
              <a:rPr sz="2000" spc="-9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ge</a:t>
            </a:r>
            <a:r>
              <a:rPr sz="2000" spc="18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1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22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</a:t>
            </a:r>
            <a:r>
              <a:rPr sz="2000" spc="-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iz</a:t>
            </a:r>
            <a:r>
              <a:rPr sz="2000" spc="-13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ll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18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c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d.</a:t>
            </a:r>
            <a:r>
              <a:rPr sz="2000" spc="1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mak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22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zz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8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l be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k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n.</a:t>
            </a:r>
            <a:r>
              <a:rPr sz="2000" spc="-4" dirty="0">
                <a:latin typeface="Times New Roman"/>
                <a:cs typeface="Times New Roman"/>
              </a:rPr>
              <a:t> S</a:t>
            </a:r>
            <a:r>
              <a:rPr sz="2000" spc="-9" dirty="0">
                <a:latin typeface="Times New Roman"/>
                <a:cs typeface="Times New Roman"/>
              </a:rPr>
              <a:t>tu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3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4" dirty="0">
                <a:latin typeface="Times New Roman"/>
                <a:cs typeface="Times New Roman"/>
              </a:rPr>
              <a:t>s</a:t>
            </a:r>
            <a:r>
              <a:rPr sz="2000" spc="4" dirty="0">
                <a:latin typeface="Times New Roman"/>
                <a:cs typeface="Times New Roman"/>
              </a:rPr>
              <a:t>t</a:t>
            </a:r>
            <a:r>
              <a:rPr sz="2000" spc="-13" dirty="0">
                <a:latin typeface="Times New Roman"/>
                <a:cs typeface="Times New Roman"/>
              </a:rPr>
              <a:t>r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9" dirty="0">
                <a:latin typeface="Times New Roman"/>
                <a:cs typeface="Times New Roman"/>
              </a:rPr>
              <a:t>gl</a:t>
            </a:r>
            <a:r>
              <a:rPr sz="2000" spc="66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rec</a:t>
            </a:r>
            <a:r>
              <a:rPr sz="2000" spc="-4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mm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ed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no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18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ny</a:t>
            </a:r>
            <a:r>
              <a:rPr sz="2000" spc="-26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qu</a:t>
            </a:r>
            <a:r>
              <a:rPr sz="2000" dirty="0">
                <a:latin typeface="Times New Roman"/>
                <a:cs typeface="Times New Roman"/>
              </a:rPr>
              <a:t>izz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</a:p>
          <a:p>
            <a:pPr>
              <a:spcBef>
                <a:spcPts val="21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1206" marR="11206" algn="just"/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9" dirty="0">
                <a:latin typeface="Times New Roman"/>
                <a:cs typeface="Times New Roman"/>
              </a:rPr>
              <a:t>ss</a:t>
            </a:r>
            <a:r>
              <a:rPr sz="2000" b="1" dirty="0">
                <a:latin typeface="Times New Roman"/>
                <a:cs typeface="Times New Roman"/>
              </a:rPr>
              <a:t>ig</a:t>
            </a:r>
            <a:r>
              <a:rPr sz="2000" b="1" spc="-4" dirty="0">
                <a:latin typeface="Times New Roman"/>
                <a:cs typeface="Times New Roman"/>
              </a:rPr>
              <a:t>n</a:t>
            </a:r>
            <a:r>
              <a:rPr sz="2000" b="1" spc="-9" dirty="0">
                <a:latin typeface="Times New Roman"/>
                <a:cs typeface="Times New Roman"/>
              </a:rPr>
              <a:t>m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13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ts:</a:t>
            </a:r>
            <a:r>
              <a:rPr sz="2000" b="1" spc="8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lt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9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et</a:t>
            </a:r>
            <a:r>
              <a:rPr sz="2000" spc="-9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er</a:t>
            </a:r>
            <a:r>
              <a:rPr sz="2000" spc="9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93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9" dirty="0">
                <a:latin typeface="Times New Roman"/>
                <a:cs typeface="Times New Roman"/>
              </a:rPr>
              <a:t>si</a:t>
            </a:r>
            <a:r>
              <a:rPr sz="2000" dirty="0">
                <a:latin typeface="Times New Roman"/>
                <a:cs typeface="Times New Roman"/>
              </a:rPr>
              <a:t>gn</a:t>
            </a:r>
            <a:r>
              <a:rPr sz="2000" spc="-13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nt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9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</a:t>
            </a:r>
            <a:r>
              <a:rPr sz="2000" spc="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9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9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3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7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sem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ter,</a:t>
            </a:r>
            <a:r>
              <a:rPr sz="2000" spc="8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93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9" dirty="0">
                <a:latin typeface="Times New Roman"/>
                <a:cs typeface="Times New Roman"/>
              </a:rPr>
              <a:t>sig</a:t>
            </a:r>
            <a:r>
              <a:rPr sz="2000" dirty="0">
                <a:latin typeface="Times New Roman"/>
                <a:cs typeface="Times New Roman"/>
              </a:rPr>
              <a:t>nm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9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wi</a:t>
            </a:r>
            <a:r>
              <a:rPr sz="2000" dirty="0">
                <a:latin typeface="Times New Roman"/>
                <a:cs typeface="Times New Roman"/>
              </a:rPr>
              <a:t>ll</a:t>
            </a:r>
            <a:r>
              <a:rPr sz="2000" spc="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9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k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8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erm</a:t>
            </a:r>
            <a:r>
              <a:rPr sz="2000" spc="88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</a:t>
            </a:r>
            <a:r>
              <a:rPr sz="2000" spc="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 a</a:t>
            </a:r>
            <a:r>
              <a:rPr sz="2000" spc="4" dirty="0">
                <a:latin typeface="Times New Roman"/>
                <a:cs typeface="Times New Roman"/>
              </a:rPr>
              <a:t>s</a:t>
            </a:r>
            <a:r>
              <a:rPr sz="2000" spc="-9" dirty="0">
                <a:latin typeface="Times New Roman"/>
                <a:cs typeface="Times New Roman"/>
              </a:rPr>
              <a:t>si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me</a:t>
            </a:r>
            <a:r>
              <a:rPr sz="2000" spc="-9" dirty="0">
                <a:latin typeface="Times New Roman"/>
                <a:cs typeface="Times New Roman"/>
              </a:rPr>
              <a:t>nt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ll</a:t>
            </a:r>
            <a:r>
              <a:rPr sz="2000" spc="115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k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24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124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f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14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</a:t>
            </a:r>
            <a:r>
              <a:rPr sz="2000" spc="-13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m.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1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124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9" dirty="0">
                <a:latin typeface="Times New Roman"/>
                <a:cs typeface="Times New Roman"/>
              </a:rPr>
              <a:t>sig</a:t>
            </a:r>
            <a:r>
              <a:rPr sz="2000" dirty="0">
                <a:latin typeface="Times New Roman"/>
                <a:cs typeface="Times New Roman"/>
              </a:rPr>
              <a:t>nm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24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</a:t>
            </a:r>
            <a:r>
              <a:rPr sz="2000" spc="-9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1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</a:t>
            </a:r>
            <a:r>
              <a:rPr sz="2000" spc="-13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1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3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1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124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3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ts</a:t>
            </a:r>
            <a:r>
              <a:rPr sz="2000" spc="115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wi</a:t>
            </a:r>
            <a:r>
              <a:rPr sz="2000" dirty="0">
                <a:latin typeface="Times New Roman"/>
                <a:cs typeface="Times New Roman"/>
              </a:rPr>
              <a:t>ll</a:t>
            </a:r>
            <a:r>
              <a:rPr sz="2000" spc="115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e c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d.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79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st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nt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84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84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79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en</a:t>
            </a:r>
            <a:r>
              <a:rPr sz="2000" spc="84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9" dirty="0">
                <a:latin typeface="Times New Roman"/>
                <a:cs typeface="Times New Roman"/>
              </a:rPr>
              <a:t>ig</a:t>
            </a:r>
            <a:r>
              <a:rPr sz="2000" dirty="0">
                <a:latin typeface="Times New Roman"/>
                <a:cs typeface="Times New Roman"/>
              </a:rPr>
              <a:t>nm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ur</a:t>
            </a:r>
            <a:r>
              <a:rPr sz="2000" spc="-9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84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79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9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3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84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84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79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3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" dirty="0">
                <a:latin typeface="Times New Roman"/>
                <a:cs typeface="Times New Roman"/>
              </a:rPr>
              <a:t>p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7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ome</a:t>
            </a:r>
            <a:r>
              <a:rPr sz="2000" spc="79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84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84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su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3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 be</a:t>
            </a:r>
            <a:r>
              <a:rPr sz="2000" spc="-13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ore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1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9" dirty="0">
                <a:latin typeface="Times New Roman"/>
                <a:cs typeface="Times New Roman"/>
              </a:rPr>
              <a:t>u</a:t>
            </a:r>
            <a:r>
              <a:rPr sz="2000" spc="57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te.</a:t>
            </a:r>
            <a:r>
              <a:rPr sz="2000" spc="-1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9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te</a:t>
            </a:r>
            <a:r>
              <a:rPr sz="2000" spc="-1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9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9" dirty="0">
                <a:latin typeface="Times New Roman"/>
                <a:cs typeface="Times New Roman"/>
              </a:rPr>
              <a:t>si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3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wi</a:t>
            </a:r>
            <a:r>
              <a:rPr sz="2000" dirty="0">
                <a:latin typeface="Times New Roman"/>
                <a:cs typeface="Times New Roman"/>
              </a:rPr>
              <a:t>ll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 ac</a:t>
            </a:r>
            <a:r>
              <a:rPr sz="2000" spc="-13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" dirty="0">
                <a:latin typeface="Times New Roman"/>
                <a:cs typeface="Times New Roman"/>
              </a:rPr>
              <a:t>p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ed</a:t>
            </a:r>
          </a:p>
          <a:p>
            <a:pPr>
              <a:spcBef>
                <a:spcPts val="26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1206" marR="5603" algn="just"/>
            <a:r>
              <a:rPr sz="2000" b="1" dirty="0">
                <a:latin typeface="Times New Roman"/>
                <a:cs typeface="Times New Roman"/>
              </a:rPr>
              <a:t>Pr</a:t>
            </a:r>
            <a:r>
              <a:rPr sz="2000" b="1" spc="-13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sen</a:t>
            </a:r>
            <a:r>
              <a:rPr sz="2000" b="1" spc="-13" dirty="0">
                <a:latin typeface="Times New Roman"/>
                <a:cs typeface="Times New Roman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3" dirty="0">
                <a:latin typeface="Times New Roman"/>
                <a:cs typeface="Times New Roman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io</a:t>
            </a:r>
            <a:r>
              <a:rPr sz="2000" b="1" spc="-13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r>
              <a:rPr sz="2000" b="1" spc="18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st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ts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ll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22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f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rm</a:t>
            </a:r>
            <a:r>
              <a:rPr sz="2000" spc="1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3" dirty="0">
                <a:latin typeface="Times New Roman"/>
                <a:cs typeface="Times New Roman"/>
              </a:rPr>
              <a:t>r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up</a:t>
            </a:r>
            <a:r>
              <a:rPr sz="2000" spc="18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spc="-13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um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</a:t>
            </a:r>
            <a:r>
              <a:rPr sz="2000" spc="-13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3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s.</a:t>
            </a:r>
            <a:r>
              <a:rPr sz="2000" spc="1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9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ic 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f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 pr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1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18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each </a:t>
            </a:r>
            <a:r>
              <a:rPr sz="2000" spc="-9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9" dirty="0">
                <a:latin typeface="Times New Roman"/>
                <a:cs typeface="Times New Roman"/>
              </a:rPr>
              <a:t>ou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spc="57" dirty="0">
                <a:latin typeface="Times New Roman"/>
                <a:cs typeface="Times New Roman"/>
              </a:rPr>
              <a:t>d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ts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</a:t>
            </a:r>
            <a:r>
              <a:rPr sz="2000" spc="-9" dirty="0">
                <a:latin typeface="Times New Roman"/>
                <a:cs typeface="Times New Roman"/>
              </a:rPr>
              <a:t>ou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9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" dirty="0">
                <a:latin typeface="Times New Roman"/>
                <a:cs typeface="Times New Roman"/>
              </a:rPr>
              <a:t>s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ta</a:t>
            </a:r>
            <a:r>
              <a:rPr sz="2000" spc="-9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4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en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9" dirty="0">
                <a:latin typeface="Times New Roman"/>
                <a:cs typeface="Times New Roman"/>
              </a:rPr>
              <a:t>op</a:t>
            </a:r>
            <a:r>
              <a:rPr sz="2000" dirty="0">
                <a:latin typeface="Times New Roman"/>
                <a:cs typeface="Times New Roman"/>
              </a:rPr>
              <a:t>ic.</a:t>
            </a:r>
          </a:p>
          <a:p>
            <a:pPr>
              <a:spcBef>
                <a:spcPts val="4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1206" marR="4483" indent="-560" algn="just"/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-9" dirty="0">
                <a:latin typeface="Times New Roman"/>
                <a:cs typeface="Times New Roman"/>
              </a:rPr>
              <a:t>la</a:t>
            </a:r>
            <a:r>
              <a:rPr sz="2000" b="1" dirty="0">
                <a:latin typeface="Times New Roman"/>
                <a:cs typeface="Times New Roman"/>
              </a:rPr>
              <a:t>ss</a:t>
            </a:r>
            <a:r>
              <a:rPr sz="2000" b="1" spc="-13" dirty="0">
                <a:latin typeface="Times New Roman"/>
                <a:cs typeface="Times New Roman"/>
              </a:rPr>
              <a:t>r</a:t>
            </a:r>
            <a:r>
              <a:rPr sz="2000" b="1" spc="-9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om</a:t>
            </a:r>
            <a:r>
              <a:rPr sz="2000" b="1" spc="49" dirty="0">
                <a:latin typeface="Times New Roman"/>
                <a:cs typeface="Times New Roman"/>
              </a:rPr>
              <a:t> </a:t>
            </a:r>
            <a:r>
              <a:rPr sz="2000" b="1" spc="-9" dirty="0">
                <a:latin typeface="Times New Roman"/>
                <a:cs typeface="Times New Roman"/>
              </a:rPr>
              <a:t>P</a:t>
            </a:r>
            <a:r>
              <a:rPr sz="2000" b="1" dirty="0">
                <a:latin typeface="Times New Roman"/>
                <a:cs typeface="Times New Roman"/>
              </a:rPr>
              <a:t>ar</a:t>
            </a:r>
            <a:r>
              <a:rPr sz="2000" b="1" spc="-13" dirty="0">
                <a:latin typeface="Times New Roman"/>
                <a:cs typeface="Times New Roman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ic</a:t>
            </a:r>
            <a:r>
              <a:rPr sz="2000" b="1" spc="-9" dirty="0">
                <a:latin typeface="Times New Roman"/>
                <a:cs typeface="Times New Roman"/>
              </a:rPr>
              <a:t>i</a:t>
            </a:r>
            <a:r>
              <a:rPr sz="2000" b="1" spc="-13" dirty="0">
                <a:latin typeface="Times New Roman"/>
                <a:cs typeface="Times New Roman"/>
              </a:rPr>
              <a:t>p</a:t>
            </a:r>
            <a:r>
              <a:rPr sz="2000" b="1" dirty="0">
                <a:latin typeface="Times New Roman"/>
                <a:cs typeface="Times New Roman"/>
              </a:rPr>
              <a:t>at</a:t>
            </a:r>
            <a:r>
              <a:rPr sz="2000" b="1" spc="-9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4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r>
              <a:rPr sz="2000" b="1" spc="5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ll</a:t>
            </a:r>
            <a:r>
              <a:rPr sz="2000" spc="57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he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st</a:t>
            </a:r>
            <a:r>
              <a:rPr sz="2000" dirty="0">
                <a:latin typeface="Times New Roman"/>
                <a:cs typeface="Times New Roman"/>
              </a:rPr>
              <a:t>ud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ts</a:t>
            </a:r>
            <a:r>
              <a:rPr sz="2000" spc="62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3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5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ur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57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me</a:t>
            </a:r>
            <a:r>
              <a:rPr sz="2000" spc="49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66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pa</a:t>
            </a:r>
            <a:r>
              <a:rPr sz="2000" spc="-13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ke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rt</a:t>
            </a:r>
            <a:r>
              <a:rPr sz="2000" spc="57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9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s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om</a:t>
            </a:r>
            <a:r>
              <a:rPr sz="2000" spc="53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9" dirty="0">
                <a:latin typeface="Times New Roman"/>
                <a:cs typeface="Times New Roman"/>
              </a:rPr>
              <a:t>si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, make</a:t>
            </a:r>
            <a:r>
              <a:rPr sz="2000" spc="-22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9" dirty="0">
                <a:latin typeface="Times New Roman"/>
                <a:cs typeface="Times New Roman"/>
              </a:rPr>
              <a:t>ou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9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3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62" dirty="0">
                <a:latin typeface="Times New Roman"/>
                <a:cs typeface="Times New Roman"/>
              </a:rPr>
              <a:t>l</a:t>
            </a:r>
            <a:r>
              <a:rPr sz="2000" spc="-13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3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9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on,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3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p</a:t>
            </a:r>
            <a:r>
              <a:rPr sz="2000" spc="-13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te a</a:t>
            </a:r>
            <a:r>
              <a:rPr sz="2000" spc="-13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3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ly</a:t>
            </a:r>
            <a:r>
              <a:rPr sz="2000" spc="-18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ss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m a</a:t>
            </a:r>
            <a:r>
              <a:rPr sz="2000" spc="-13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9" dirty="0">
                <a:latin typeface="Times New Roman"/>
                <a:cs typeface="Times New Roman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ies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4"/>
          </p:nvPr>
        </p:nvSpPr>
        <p:spPr>
          <a:xfrm>
            <a:off x="546100" y="6517283"/>
            <a:ext cx="665480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rgbClr val="7F7F7F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b="1" smtClean="0">
                <a:solidFill>
                  <a:srgbClr val="000000"/>
                </a:solidFill>
              </a:rPr>
              <a:pPr marL="25400"/>
              <a:t>9</a:t>
            </a:fld>
            <a:r>
              <a:rPr lang="en-US" b="1">
                <a:solidFill>
                  <a:srgbClr val="000000"/>
                </a:solidFill>
              </a:rPr>
              <a:t> |</a:t>
            </a:r>
            <a:r>
              <a:rPr lang="en-US" b="1" spc="-5">
                <a:solidFill>
                  <a:srgbClr val="000000"/>
                </a:solidFill>
              </a:rPr>
              <a:t> </a:t>
            </a:r>
            <a:r>
              <a:rPr lang="en-US"/>
              <a:t>P</a:t>
            </a:r>
            <a:r>
              <a:rPr lang="en-US" spc="20"/>
              <a:t> </a:t>
            </a:r>
            <a:r>
              <a:rPr lang="en-US"/>
              <a:t>a</a:t>
            </a:r>
            <a:r>
              <a:rPr lang="en-US" spc="25"/>
              <a:t> </a:t>
            </a:r>
            <a:r>
              <a:rPr lang="en-US"/>
              <a:t>g</a:t>
            </a:r>
            <a:r>
              <a:rPr lang="en-US" spc="20"/>
              <a:t> </a:t>
            </a:r>
            <a:r>
              <a:rPr lang="en-US"/>
              <a:t>e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819274" y="6677303"/>
            <a:ext cx="2623820" cy="487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342265" indent="-635" algn="ctr">
              <a:lnSpc>
                <a:spcPts val="1270"/>
              </a:lnSpc>
            </a:pPr>
            <a:r>
              <a:rPr lang="en-GB" b="1"/>
              <a:t>Prepared</a:t>
            </a:r>
            <a:r>
              <a:rPr lang="en-GB" b="1" spc="-15"/>
              <a:t> </a:t>
            </a:r>
            <a:r>
              <a:rPr lang="en-GB" b="1" spc="-5"/>
              <a:t>B</a:t>
            </a:r>
            <a:r>
              <a:rPr lang="en-GB" b="1"/>
              <a:t>y:</a:t>
            </a:r>
            <a:r>
              <a:rPr lang="en-GB" b="1" spc="-10"/>
              <a:t> </a:t>
            </a:r>
            <a:r>
              <a:rPr lang="en-GB" spc="-5"/>
              <a:t>Md</a:t>
            </a:r>
            <a:r>
              <a:rPr lang="en-GB"/>
              <a:t>. R</a:t>
            </a:r>
            <a:r>
              <a:rPr lang="en-GB" spc="-10"/>
              <a:t>i</a:t>
            </a:r>
            <a:r>
              <a:rPr lang="en-GB"/>
              <a:t>adul</a:t>
            </a:r>
            <a:r>
              <a:rPr lang="en-GB" spc="-5"/>
              <a:t> </a:t>
            </a:r>
            <a:r>
              <a:rPr lang="en-GB" spc="-10"/>
              <a:t>I</a:t>
            </a:r>
            <a:r>
              <a:rPr lang="en-GB" spc="-5"/>
              <a:t>s</a:t>
            </a:r>
            <a:r>
              <a:rPr lang="en-GB" spc="5"/>
              <a:t>l</a:t>
            </a:r>
            <a:r>
              <a:rPr lang="en-GB" spc="-10"/>
              <a:t>a</a:t>
            </a:r>
            <a:r>
              <a:rPr lang="en-GB"/>
              <a:t>m </a:t>
            </a:r>
            <a:r>
              <a:rPr lang="en-GB" spc="-10"/>
              <a:t>A</a:t>
            </a:r>
            <a:r>
              <a:rPr lang="en-GB" spc="-5"/>
              <a:t>s</a:t>
            </a:r>
            <a:r>
              <a:rPr lang="en-GB"/>
              <a:t>si</a:t>
            </a:r>
            <a:r>
              <a:rPr lang="en-GB" spc="-15"/>
              <a:t>s</a:t>
            </a:r>
            <a:r>
              <a:rPr lang="en-GB"/>
              <a:t>ta</a:t>
            </a:r>
            <a:r>
              <a:rPr lang="en-GB" spc="-10"/>
              <a:t>n</a:t>
            </a:r>
            <a:r>
              <a:rPr lang="en-GB"/>
              <a:t>t</a:t>
            </a:r>
            <a:r>
              <a:rPr lang="en-GB" spc="5"/>
              <a:t> </a:t>
            </a:r>
            <a:r>
              <a:rPr lang="en-GB" spc="-5"/>
              <a:t>P</a:t>
            </a:r>
            <a:r>
              <a:rPr lang="en-GB" spc="-10"/>
              <a:t>r</a:t>
            </a:r>
            <a:r>
              <a:rPr lang="en-GB"/>
              <a:t>of</a:t>
            </a:r>
            <a:r>
              <a:rPr lang="en-GB" spc="-10"/>
              <a:t>e</a:t>
            </a:r>
            <a:r>
              <a:rPr lang="en-GB" spc="-5"/>
              <a:t>s</a:t>
            </a:r>
            <a:r>
              <a:rPr lang="en-GB"/>
              <a:t>s</a:t>
            </a:r>
            <a:r>
              <a:rPr lang="en-GB" spc="-15"/>
              <a:t>o</a:t>
            </a:r>
            <a:r>
              <a:rPr lang="en-GB"/>
              <a:t>r, </a:t>
            </a:r>
            <a:r>
              <a:rPr lang="en-GB" spc="-10"/>
              <a:t>D</a:t>
            </a:r>
            <a:r>
              <a:rPr lang="en-GB"/>
              <a:t>e</a:t>
            </a:r>
            <a:r>
              <a:rPr lang="en-GB" spc="-10"/>
              <a:t>p</a:t>
            </a:r>
            <a:r>
              <a:rPr lang="en-GB"/>
              <a:t>t.</a:t>
            </a:r>
            <a:r>
              <a:rPr lang="en-GB" spc="-15"/>
              <a:t> </a:t>
            </a:r>
            <a:r>
              <a:rPr lang="en-GB" spc="-10"/>
              <a:t>O</a:t>
            </a:r>
            <a:r>
              <a:rPr lang="en-GB"/>
              <a:t>f </a:t>
            </a:r>
            <a:r>
              <a:rPr lang="en-GB" spc="-5"/>
              <a:t>CSE</a:t>
            </a:r>
          </a:p>
          <a:p>
            <a:pPr algn="ctr">
              <a:lnSpc>
                <a:spcPts val="1225"/>
              </a:lnSpc>
            </a:pPr>
            <a:r>
              <a:rPr lang="en-GB" spc="-10"/>
              <a:t>U</a:t>
            </a:r>
            <a:r>
              <a:rPr lang="en-GB"/>
              <a:t>nive</a:t>
            </a:r>
            <a:r>
              <a:rPr lang="en-GB" spc="-10"/>
              <a:t>r</a:t>
            </a:r>
            <a:r>
              <a:rPr lang="en-GB" spc="-5"/>
              <a:t>si</a:t>
            </a:r>
            <a:r>
              <a:rPr lang="en-GB"/>
              <a:t>ty </a:t>
            </a:r>
            <a:r>
              <a:rPr lang="en-GB" spc="-10"/>
              <a:t>O</a:t>
            </a:r>
            <a:r>
              <a:rPr lang="en-GB"/>
              <a:t>f </a:t>
            </a:r>
            <a:r>
              <a:rPr lang="en-GB" spc="-20"/>
              <a:t>G</a:t>
            </a:r>
            <a:r>
              <a:rPr lang="en-GB"/>
              <a:t>lob</a:t>
            </a:r>
            <a:r>
              <a:rPr lang="en-GB" spc="-10"/>
              <a:t>a</a:t>
            </a:r>
            <a:r>
              <a:rPr lang="en-GB"/>
              <a:t>l</a:t>
            </a:r>
            <a:r>
              <a:rPr lang="en-GB" spc="5"/>
              <a:t> </a:t>
            </a:r>
            <a:r>
              <a:rPr lang="en-GB" spc="-10"/>
              <a:t>Vi</a:t>
            </a:r>
            <a:r>
              <a:rPr lang="en-GB"/>
              <a:t>l</a:t>
            </a:r>
            <a:r>
              <a:rPr lang="en-GB" spc="-10"/>
              <a:t>la</a:t>
            </a:r>
            <a:r>
              <a:rPr lang="en-GB"/>
              <a:t>ge </a:t>
            </a:r>
            <a:r>
              <a:rPr lang="en-GB" spc="5"/>
              <a:t>(</a:t>
            </a:r>
            <a:r>
              <a:rPr lang="en-GB" spc="-10"/>
              <a:t>UGV</a:t>
            </a:r>
            <a:r>
              <a:rPr lang="en-GB"/>
              <a:t>), </a:t>
            </a:r>
            <a:r>
              <a:rPr lang="en-GB" spc="-5"/>
              <a:t>B</a:t>
            </a:r>
            <a:r>
              <a:rPr lang="en-GB" spc="-10"/>
              <a:t>a</a:t>
            </a:r>
            <a:r>
              <a:rPr lang="en-GB"/>
              <a:t>r</a:t>
            </a:r>
            <a:r>
              <a:rPr lang="en-GB" spc="-10"/>
              <a:t>i</a:t>
            </a:r>
            <a:r>
              <a:rPr lang="en-GB" spc="-5"/>
              <a:t>sh</a:t>
            </a:r>
            <a:r>
              <a:rPr lang="en-GB" spc="-10"/>
              <a:t>a</a:t>
            </a:r>
            <a:r>
              <a:rPr lang="en-GB"/>
              <a:t>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pointer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23193" y="1853179"/>
            <a:ext cx="1065359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Explanation: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int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var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= 10; declares an integer variable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var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and assigns it the value 10.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int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*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ptr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; declares a pointer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ptr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that can store the address of an integer.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ptr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=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&amp;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var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; assigns the address of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var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to the pointer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ptr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*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ptr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dereferences the pointer to access the value of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var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through the pointer.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It accesses the value stored at the memory address that the pointer points to.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</a:rPr>
              <a:t>references</a:t>
            </a:r>
            <a:endParaRPr lang="en-GB" sz="8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references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7975" y="2219799"/>
            <a:ext cx="10653595" cy="15696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</a:rPr>
              <a:t>In C++, references provide an alias (another name) for an existing variable. A reference allows you to work with the original variable directly without creating a copy, making it useful for passing arguments to functions or returning values from functions without unnecessary copying.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7975" y="3892569"/>
            <a:ext cx="1100718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Key Points About References in C++: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Declared using the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&amp; symbol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Must be initialized when created (you cannot have an uninitialized reference).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reference is not a separate object, but another name for the original variable.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Changes made to the reference affect the original variable.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8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231" y="254433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references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3065612"/>
            <a:ext cx="5853764" cy="3173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142" y="5069858"/>
            <a:ext cx="4106187" cy="1168968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07975" y="1789687"/>
            <a:ext cx="1147211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Explanation: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&amp;ref = x; creates a reference ref to the variable x. Both ref and x refer to the same memory location.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Changing the value of ref (ref = 20;) changes the value of x since ref is just an alias for x.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21503" y="4594742"/>
            <a:ext cx="10919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22449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>
                <a:cs typeface="Times New Roman" panose="02020603050405020304" pitchFamily="18" charset="0"/>
              </a:rPr>
              <a:t>Some Keywords</a:t>
            </a:r>
            <a:br>
              <a:rPr lang="en-GB" sz="8000" dirty="0">
                <a:cs typeface="Times New Roman" panose="02020603050405020304" pitchFamily="18" charset="0"/>
              </a:rPr>
            </a:br>
            <a:r>
              <a:rPr lang="en-GB" sz="8000" dirty="0">
                <a:solidFill>
                  <a:srgbClr val="C00000"/>
                </a:solidFill>
                <a:cs typeface="Times New Roman" panose="02020603050405020304" pitchFamily="18" charset="0"/>
              </a:rPr>
              <a:t>week-5</a:t>
            </a:r>
            <a:endParaRPr lang="en-GB" sz="8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2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844" y="1848050"/>
            <a:ext cx="10518969" cy="2050182"/>
          </a:xfrm>
        </p:spPr>
        <p:txBody>
          <a:bodyPr>
            <a:normAutofit/>
          </a:bodyPr>
          <a:lstStyle/>
          <a:p>
            <a:pPr algn="ctr"/>
            <a:r>
              <a:rPr lang="en-GB" sz="8000">
                <a:cs typeface="Times New Roman" panose="02020603050405020304" pitchFamily="18" charset="0"/>
              </a:rPr>
              <a:t>const</a:t>
            </a:r>
            <a:endParaRPr lang="en-GB" sz="8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const</a:t>
            </a:r>
            <a:r>
              <a:rPr lang="en-US" sz="4800" dirty="0"/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85619" y="2214927"/>
            <a:ext cx="1102619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C++, the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</a:rPr>
              <a:t>const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keyword is used to make a variable, pointer, or object constant, meaning its value cannot be modified after initialization.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There are several ways to use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</a:rPr>
              <a:t>const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 C++, including with </a:t>
            </a:r>
          </a:p>
          <a:p>
            <a:pPr lvl="1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en-US" sz="2605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Variables</a:t>
            </a:r>
          </a:p>
          <a:p>
            <a:pPr lvl="1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en-US" sz="2605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pointers, </a:t>
            </a:r>
          </a:p>
          <a:p>
            <a:pPr lvl="1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en-US" sz="2605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function argument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Here are some common example: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</a:rPr>
              <a:t>const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with Pointers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3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</a:rPr>
              <a:t>const</a:t>
            </a:r>
            <a:r>
              <a:rPr lang="en-US" sz="4800" dirty="0">
                <a:solidFill>
                  <a:srgbClr val="002060"/>
                </a:solidFill>
              </a:rPr>
              <a:t> with Variables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60374" y="2006342"/>
            <a:ext cx="1132094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A </a:t>
            </a:r>
            <a:r>
              <a:rPr lang="en-GB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const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variable cannot be modified after it is initialized.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In this example,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x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is a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</a:rPr>
              <a:t>constant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, so trying to modify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x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will result in a compilation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error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8657"/>
          <a:stretch/>
        </p:blipFill>
        <p:spPr>
          <a:xfrm>
            <a:off x="943394" y="3580599"/>
            <a:ext cx="10677759" cy="215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</a:rPr>
              <a:t>const</a:t>
            </a:r>
            <a:r>
              <a:rPr lang="en-US" sz="4800" dirty="0">
                <a:solidFill>
                  <a:srgbClr val="002060"/>
                </a:solidFill>
              </a:rPr>
              <a:t> with Pointers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80222" y="1615926"/>
            <a:ext cx="1073695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There are different ways to use </a:t>
            </a:r>
            <a:r>
              <a:rPr lang="en-GB" sz="2800" dirty="0" err="1">
                <a:solidFill>
                  <a:srgbClr val="00B0F0"/>
                </a:solidFill>
                <a:latin typeface="Arial" panose="020B0604020202020204" pitchFamily="34" charset="0"/>
              </a:rPr>
              <a:t>const</a:t>
            </a:r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with pointers depending on what you want to make constant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Constant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pointer to a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constant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value: Neither the pointer nor the value it points to can be modified.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1135"/>
          <a:stretch/>
        </p:blipFill>
        <p:spPr>
          <a:xfrm>
            <a:off x="2834750" y="3431808"/>
            <a:ext cx="7457809" cy="284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9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6605"/>
            <a:ext cx="9806940" cy="111868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</a:rPr>
              <a:t>const</a:t>
            </a:r>
            <a:r>
              <a:rPr lang="en-US" sz="4800" dirty="0">
                <a:solidFill>
                  <a:srgbClr val="002060"/>
                </a:solidFill>
              </a:rPr>
              <a:t> with Pointers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597564" y="6571396"/>
            <a:ext cx="1279224" cy="294401"/>
          </a:xfrm>
          <a:prstGeom prst="rect">
            <a:avLst/>
          </a:prstGeom>
        </p:spPr>
        <p:txBody>
          <a:bodyPr/>
          <a:lstStyle/>
          <a:p>
            <a:fld id="{AD33D9D5-3F94-4D0E-99A1-5E245C39E9B7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0567" y="6439449"/>
            <a:ext cx="2410464" cy="365125"/>
          </a:xfrm>
        </p:spPr>
        <p:txBody>
          <a:bodyPr/>
          <a:lstStyle/>
          <a:p>
            <a:fld id="{0D66AF88-B53C-4FCF-8273-295C073C6491}" type="datetime1">
              <a:rPr lang="en-US" smtClean="0"/>
              <a:t>9/29/2025</a:t>
            </a:fld>
            <a:endParaRPr lang="en-US" dirty="0"/>
          </a:p>
        </p:txBody>
      </p:sp>
      <p:sp>
        <p:nvSpPr>
          <p:cNvPr id="4" name="AutoShape 4" descr="In-Depth: Interfacing an I2C LCD with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31" y="2252312"/>
            <a:ext cx="6692569" cy="3426327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5575" y="2411203"/>
            <a:ext cx="474368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89154" indent="-89154" algn="l" defTabSz="891540" rtl="0" eaLnBrk="1" latinLnBrk="0" hangingPunct="1">
              <a:lnSpc>
                <a:spcPct val="90000"/>
              </a:lnSpc>
              <a:spcBef>
                <a:spcPts val="1170"/>
              </a:spcBef>
              <a:spcAft>
                <a:spcPts val="19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4447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75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52755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063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9371" indent="-178308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2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57500" indent="-222885" algn="l" defTabSz="891540" rtl="0" eaLnBrk="1" latinLnBrk="0" hangingPunct="1">
              <a:lnSpc>
                <a:spcPct val="90000"/>
              </a:lnSpc>
              <a:spcBef>
                <a:spcPts val="195"/>
              </a:spcBef>
              <a:spcAft>
                <a:spcPts val="390"/>
              </a:spcAft>
              <a:buClr>
                <a:schemeClr val="accent1"/>
              </a:buClr>
              <a:buFont typeface="Calibri" pitchFamily="34" charset="0"/>
              <a:buChar char="◦"/>
              <a:defRPr sz="13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Pointer to a constant value: The value pointed to by the pointer is constant (cannot be changed)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But the pointer itself can be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</a:rPr>
              <a:t>modified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</a:rPr>
              <a:t> to point elsewhere.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trospect">
  <a:themeElements>
    <a:clrScheme name="Custom 10">
      <a:dk1>
        <a:srgbClr val="0E4D50"/>
      </a:dk1>
      <a:lt1>
        <a:sysClr val="window" lastClr="FFFFFF"/>
      </a:lt1>
      <a:dk2>
        <a:srgbClr val="335B74"/>
      </a:dk2>
      <a:lt2>
        <a:srgbClr val="DFE3E5"/>
      </a:lt2>
      <a:accent1>
        <a:srgbClr val="157378"/>
      </a:accent1>
      <a:accent2>
        <a:srgbClr val="13676B"/>
      </a:accent2>
      <a:accent3>
        <a:srgbClr val="0E4D50"/>
      </a:accent3>
      <a:accent4>
        <a:srgbClr val="146F73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1">
      <a:majorFont>
        <a:latin typeface="Calibri Light (Headings)"/>
        <a:ea typeface=""/>
        <a:cs typeface=""/>
      </a:majorFont>
      <a:minorFont>
        <a:latin typeface="Calibri Light (Headings)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E9E6B1F-24BB-4F62-ADFD-034562BE237D}">
  <we:reference id="wa200005566" version="3.0.0.3" store="en-US" storeType="OMEX"/>
  <we:alternateReferences>
    <we:reference id="wa200005566" version="3.0.0.3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14062</TotalTime>
  <Words>16448</Words>
  <Application>Microsoft Office PowerPoint</Application>
  <PresentationFormat>Custom</PresentationFormat>
  <Paragraphs>2065</Paragraphs>
  <Slides>282</Slides>
  <Notes>210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282</vt:i4>
      </vt:variant>
    </vt:vector>
  </HeadingPairs>
  <TitlesOfParts>
    <vt:vector size="292" baseType="lpstr">
      <vt:lpstr>Arial Unicode MS</vt:lpstr>
      <vt:lpstr>Arial</vt:lpstr>
      <vt:lpstr>Calibri</vt:lpstr>
      <vt:lpstr>Calibri Light (Headings)</vt:lpstr>
      <vt:lpstr>Lato</vt:lpstr>
      <vt:lpstr>Segoe UI Historic</vt:lpstr>
      <vt:lpstr>Symbol</vt:lpstr>
      <vt:lpstr>Times New Roman</vt:lpstr>
      <vt:lpstr>Wingdings</vt:lpstr>
      <vt:lpstr>Retrospect</vt:lpstr>
      <vt:lpstr> Object Oriented Programming CSE-0613-2203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Concepts Of Objects Oriented Programming  week-1</vt:lpstr>
      <vt:lpstr>Introduction </vt:lpstr>
      <vt:lpstr>Introduction cont. </vt:lpstr>
      <vt:lpstr>Introduction cont. </vt:lpstr>
      <vt:lpstr>Introduction cont. </vt:lpstr>
      <vt:lpstr>Machine level Language </vt:lpstr>
      <vt:lpstr>Assembly level Language</vt:lpstr>
      <vt:lpstr>High level Language</vt:lpstr>
      <vt:lpstr>High level Language</vt:lpstr>
      <vt:lpstr>High level Language</vt:lpstr>
      <vt:lpstr>Procedure oriented programming(POP) language</vt:lpstr>
      <vt:lpstr>Procedure  Oriented  Programming  Language </vt:lpstr>
      <vt:lpstr>Procedure  Oriented  Programming  Language </vt:lpstr>
      <vt:lpstr>Characteristics  Of  Procedure Oriented Programming</vt:lpstr>
      <vt:lpstr>Object-oriented programming(OOP) language</vt:lpstr>
      <vt:lpstr>Object oriented programming(OOP) language</vt:lpstr>
      <vt:lpstr>Features of the Object Oriented programming </vt:lpstr>
      <vt:lpstr>Basic Concepts Of OOP</vt:lpstr>
      <vt:lpstr>Basic Concepts Of OOP</vt:lpstr>
      <vt:lpstr>Objects</vt:lpstr>
      <vt:lpstr>Objects</vt:lpstr>
      <vt:lpstr>Classes </vt:lpstr>
      <vt:lpstr>Data Abstraction</vt:lpstr>
      <vt:lpstr>Data Encapsulation</vt:lpstr>
      <vt:lpstr>Inheritance</vt:lpstr>
      <vt:lpstr>Polymorphism</vt:lpstr>
      <vt:lpstr>Dynamic binding</vt:lpstr>
      <vt:lpstr>Message Passing</vt:lpstr>
      <vt:lpstr>Benefits  of  OOP</vt:lpstr>
      <vt:lpstr>Benefits  of  OOP</vt:lpstr>
      <vt:lpstr>Application of OOP</vt:lpstr>
      <vt:lpstr>Application of OOP</vt:lpstr>
      <vt:lpstr>Basics of C++ week-2 </vt:lpstr>
      <vt:lpstr>Basics of C++  </vt:lpstr>
      <vt:lpstr>C++ Comments</vt:lpstr>
      <vt:lpstr>Program Style</vt:lpstr>
      <vt:lpstr>Program Style cont.</vt:lpstr>
      <vt:lpstr>Program Style cont.</vt:lpstr>
      <vt:lpstr>Libraries</vt:lpstr>
      <vt:lpstr>Namespaces</vt:lpstr>
      <vt:lpstr>Operators In C++ </vt:lpstr>
      <vt:lpstr>Input and Output (I/O)</vt:lpstr>
      <vt:lpstr>cout</vt:lpstr>
      <vt:lpstr>cin</vt:lpstr>
      <vt:lpstr>Cin Whitespace Handling</vt:lpstr>
      <vt:lpstr>Other I/O Manipulators</vt:lpstr>
      <vt:lpstr>Tokens</vt:lpstr>
      <vt:lpstr>Keywords</vt:lpstr>
      <vt:lpstr>C++ Keywords:  </vt:lpstr>
      <vt:lpstr>Identifiers in C++</vt:lpstr>
      <vt:lpstr>Identifiers in C++</vt:lpstr>
      <vt:lpstr>Data types in C++ </vt:lpstr>
      <vt:lpstr>Built-in Data Types</vt:lpstr>
      <vt:lpstr>built-in data </vt:lpstr>
      <vt:lpstr>User-Define Data Types week-3</vt:lpstr>
      <vt:lpstr>Struct</vt:lpstr>
      <vt:lpstr>Struct in C++</vt:lpstr>
      <vt:lpstr>Struct in C++</vt:lpstr>
      <vt:lpstr>struct in C vs. C++:</vt:lpstr>
      <vt:lpstr>Union</vt:lpstr>
      <vt:lpstr>Union in C++</vt:lpstr>
      <vt:lpstr>Union in C++</vt:lpstr>
      <vt:lpstr>enumerated</vt:lpstr>
      <vt:lpstr>enumerated</vt:lpstr>
      <vt:lpstr>enumerated</vt:lpstr>
      <vt:lpstr>enumerated</vt:lpstr>
      <vt:lpstr>enumerated</vt:lpstr>
      <vt:lpstr>Drive Data Types week-4</vt:lpstr>
      <vt:lpstr>Array</vt:lpstr>
      <vt:lpstr>Array</vt:lpstr>
      <vt:lpstr>Array</vt:lpstr>
      <vt:lpstr>2d-Array</vt:lpstr>
      <vt:lpstr>2d-Array</vt:lpstr>
      <vt:lpstr>2d-Array</vt:lpstr>
      <vt:lpstr>pointer</vt:lpstr>
      <vt:lpstr>pointer </vt:lpstr>
      <vt:lpstr>pointer </vt:lpstr>
      <vt:lpstr>pointer </vt:lpstr>
      <vt:lpstr>pointer </vt:lpstr>
      <vt:lpstr>references</vt:lpstr>
      <vt:lpstr>references </vt:lpstr>
      <vt:lpstr>references </vt:lpstr>
      <vt:lpstr>Some Keywords week-5</vt:lpstr>
      <vt:lpstr>const</vt:lpstr>
      <vt:lpstr>const </vt:lpstr>
      <vt:lpstr>const with Variables</vt:lpstr>
      <vt:lpstr>const with Pointers</vt:lpstr>
      <vt:lpstr>const with Pointers</vt:lpstr>
      <vt:lpstr>const with Pointers</vt:lpstr>
      <vt:lpstr>const in Function Arguments</vt:lpstr>
      <vt:lpstr>signed and unsigned</vt:lpstr>
      <vt:lpstr>string</vt:lpstr>
      <vt:lpstr>string</vt:lpstr>
      <vt:lpstr>auto</vt:lpstr>
      <vt:lpstr>static</vt:lpstr>
      <vt:lpstr>Static Global Variables</vt:lpstr>
      <vt:lpstr> Static Local Variables</vt:lpstr>
      <vt:lpstr>Control Structures week-6</vt:lpstr>
      <vt:lpstr>Control Structures</vt:lpstr>
      <vt:lpstr>Conditional</vt:lpstr>
      <vt:lpstr>if-else</vt:lpstr>
      <vt:lpstr>if-else</vt:lpstr>
      <vt:lpstr>switch </vt:lpstr>
      <vt:lpstr>if-else vs switch</vt:lpstr>
      <vt:lpstr>try, catch, and throw </vt:lpstr>
      <vt:lpstr>try, catch, and throw </vt:lpstr>
      <vt:lpstr>Loops</vt:lpstr>
      <vt:lpstr>Loops</vt:lpstr>
      <vt:lpstr>for Loop</vt:lpstr>
      <vt:lpstr>while Loop</vt:lpstr>
      <vt:lpstr>do-while Loop</vt:lpstr>
      <vt:lpstr>Key Differences Between Loops</vt:lpstr>
      <vt:lpstr>When to Use Each Loop</vt:lpstr>
      <vt:lpstr>Common C++ Libraries week-7</vt:lpstr>
      <vt:lpstr> File handling &lt;fstream&gt;</vt:lpstr>
      <vt:lpstr>Introduction to File Handling</vt:lpstr>
      <vt:lpstr>Opening and Closing Files</vt:lpstr>
      <vt:lpstr>Writing to a File</vt:lpstr>
      <vt:lpstr> Reading from a File</vt:lpstr>
      <vt:lpstr>  File Modes in C++</vt:lpstr>
      <vt:lpstr> Append Mode</vt:lpstr>
      <vt:lpstr> Copy File</vt:lpstr>
      <vt:lpstr>std::map in C++</vt:lpstr>
      <vt:lpstr>Introduction to std::map</vt:lpstr>
      <vt:lpstr>Declaring a Map</vt:lpstr>
      <vt:lpstr>Inserting Elements in a std::map</vt:lpstr>
      <vt:lpstr>Accessing Elements</vt:lpstr>
      <vt:lpstr>Updating Values</vt:lpstr>
      <vt:lpstr>Searching for a Key</vt:lpstr>
      <vt:lpstr>Checking if a Key Exists</vt:lpstr>
      <vt:lpstr> Deleting Elements</vt:lpstr>
      <vt:lpstr> Iterating Over a Map</vt:lpstr>
      <vt:lpstr> Using Structs as Values in std::map</vt:lpstr>
      <vt:lpstr> Using Structs as Values in std::map</vt:lpstr>
      <vt:lpstr>Function</vt:lpstr>
      <vt:lpstr>Function</vt:lpstr>
      <vt:lpstr>Function Cont.</vt:lpstr>
      <vt:lpstr>Main Function</vt:lpstr>
      <vt:lpstr>Main Function Cont.</vt:lpstr>
      <vt:lpstr>function prototype </vt:lpstr>
      <vt:lpstr>function prototype </vt:lpstr>
      <vt:lpstr>Call by Value</vt:lpstr>
      <vt:lpstr>Call by Reference</vt:lpstr>
      <vt:lpstr>Call by Pointer</vt:lpstr>
      <vt:lpstr>Return by Reference</vt:lpstr>
      <vt:lpstr>Return by Pointer</vt:lpstr>
      <vt:lpstr>Differences</vt:lpstr>
      <vt:lpstr>inline function</vt:lpstr>
      <vt:lpstr>inline function</vt:lpstr>
      <vt:lpstr>Inline Functions cont.</vt:lpstr>
      <vt:lpstr>Inline Functions cont.</vt:lpstr>
      <vt:lpstr>Default Arguments  And Function Overloading  week-8 </vt:lpstr>
      <vt:lpstr>default arguments </vt:lpstr>
      <vt:lpstr>default arguments </vt:lpstr>
      <vt:lpstr>Function overloading</vt:lpstr>
      <vt:lpstr>Function overloading cont.</vt:lpstr>
      <vt:lpstr>Ambiguity Problem with Default Arguments and Function Overloading</vt:lpstr>
      <vt:lpstr>Ambiguity Problem with Default Arguments and Function Overloading</vt:lpstr>
      <vt:lpstr>Recursive Functions in C++</vt:lpstr>
      <vt:lpstr>Function Templates</vt:lpstr>
      <vt:lpstr>Function Templates</vt:lpstr>
      <vt:lpstr>Function Templates Cont.</vt:lpstr>
      <vt:lpstr>Class and Object week-9</vt:lpstr>
      <vt:lpstr>Class in C++</vt:lpstr>
      <vt:lpstr>class declaration</vt:lpstr>
      <vt:lpstr>Member Functions Inside the Class</vt:lpstr>
      <vt:lpstr>Member Functions Outside  The Class </vt:lpstr>
      <vt:lpstr>class object </vt:lpstr>
      <vt:lpstr>Data Hiding And Encapsulation week-10</vt:lpstr>
      <vt:lpstr>Encapsulation</vt:lpstr>
      <vt:lpstr>data hiding</vt:lpstr>
      <vt:lpstr>data hiding cont.</vt:lpstr>
      <vt:lpstr>Data Hiding Vs. Encapsulation </vt:lpstr>
      <vt:lpstr>Data Hiding Vs. Encapsulation </vt:lpstr>
      <vt:lpstr>this Pointer</vt:lpstr>
      <vt:lpstr>this Pointer</vt:lpstr>
      <vt:lpstr>this Pointer</vt:lpstr>
      <vt:lpstr>Nesting Member Functions </vt:lpstr>
      <vt:lpstr>Nesting Member Functions </vt:lpstr>
      <vt:lpstr>nesting member functions cont. </vt:lpstr>
      <vt:lpstr>Memory Allocation For Class Objects week-11</vt:lpstr>
      <vt:lpstr>Memory Is Allocated For Class Objects</vt:lpstr>
      <vt:lpstr>Memory Is Allocated For Class Objects</vt:lpstr>
      <vt:lpstr>Memory Is Allocated For Class Objects</vt:lpstr>
      <vt:lpstr>Static Data Member </vt:lpstr>
      <vt:lpstr>Static Data Member </vt:lpstr>
      <vt:lpstr>static data member cont.</vt:lpstr>
      <vt:lpstr>static data member cont.</vt:lpstr>
      <vt:lpstr>Friend Function</vt:lpstr>
      <vt:lpstr>Friend Function</vt:lpstr>
      <vt:lpstr>Characteristics of Friend Functions</vt:lpstr>
      <vt:lpstr>Characteristics of Friend Functions</vt:lpstr>
      <vt:lpstr>Friend Functions Example</vt:lpstr>
      <vt:lpstr>Friend Functions Example cont.</vt:lpstr>
      <vt:lpstr>Friend Functions Example cont.</vt:lpstr>
      <vt:lpstr>MID EXAM</vt:lpstr>
      <vt:lpstr>Constructors week-12</vt:lpstr>
      <vt:lpstr>Constructors in C++</vt:lpstr>
      <vt:lpstr>Characteristics of Constructors</vt:lpstr>
      <vt:lpstr>Characteristics of Constructors Cont.</vt:lpstr>
      <vt:lpstr> Types of Constructors</vt:lpstr>
      <vt:lpstr>Default Constructor</vt:lpstr>
      <vt:lpstr> Default Constructor</vt:lpstr>
      <vt:lpstr> Characteristics of a Default Constructor</vt:lpstr>
      <vt:lpstr>Parameterized Constructor</vt:lpstr>
      <vt:lpstr> Parameterized Constructor</vt:lpstr>
      <vt:lpstr> Characteristics of a Parameterized Constructor</vt:lpstr>
      <vt:lpstr> Characteristics of a Parameterized Constructor Cont.</vt:lpstr>
      <vt:lpstr> Overloading Parameterized Constructor</vt:lpstr>
      <vt:lpstr>Characteristics of Overloaded Constructors</vt:lpstr>
      <vt:lpstr> Overloading Parameterized Constructor Example</vt:lpstr>
      <vt:lpstr>Copy Constructor week-13</vt:lpstr>
      <vt:lpstr>Copy Constructor</vt:lpstr>
      <vt:lpstr>Copy Constructor Cont.</vt:lpstr>
      <vt:lpstr>Copy Constructor Cont.</vt:lpstr>
      <vt:lpstr>Copy Constructor Cont.</vt:lpstr>
      <vt:lpstr>Destructor</vt:lpstr>
      <vt:lpstr>Destructor in C++</vt:lpstr>
      <vt:lpstr>Destructor in C++</vt:lpstr>
      <vt:lpstr>Destructor in C++ Example</vt:lpstr>
      <vt:lpstr>Inheritance week-14</vt:lpstr>
      <vt:lpstr>Inheritance</vt:lpstr>
      <vt:lpstr>Inheritance</vt:lpstr>
      <vt:lpstr>Types of Inheritance</vt:lpstr>
      <vt:lpstr> Types of Inheritance </vt:lpstr>
      <vt:lpstr> Single Inheritance </vt:lpstr>
      <vt:lpstr> Single Inheritance Example </vt:lpstr>
      <vt:lpstr>Multiple Inheritance </vt:lpstr>
      <vt:lpstr>Multiple Inheritance </vt:lpstr>
      <vt:lpstr>Hierarchical  Inheritance </vt:lpstr>
      <vt:lpstr>Hierarchical  Inheritance </vt:lpstr>
      <vt:lpstr>Multilevel Inheritance </vt:lpstr>
      <vt:lpstr>Hybrid Inheritance </vt:lpstr>
      <vt:lpstr>Inheritance and Access Modifiers </vt:lpstr>
      <vt:lpstr>Inheritance and Access Modifiers </vt:lpstr>
      <vt:lpstr>Method Overriding week-15</vt:lpstr>
      <vt:lpstr>Method Overriding  </vt:lpstr>
      <vt:lpstr>Ambiguity Resolution </vt:lpstr>
      <vt:lpstr>Create Objects in Heap</vt:lpstr>
      <vt:lpstr>Create Objects in Heap </vt:lpstr>
      <vt:lpstr>Benefits And  Drawbacks of Heap Allocation</vt:lpstr>
      <vt:lpstr>Create Objects in Stack</vt:lpstr>
      <vt:lpstr>Create Objects in Stack</vt:lpstr>
      <vt:lpstr>Benefits And  Drawbacks of Objects in Stack</vt:lpstr>
      <vt:lpstr>Virtual Function </vt:lpstr>
      <vt:lpstr>Abstraction And Interfaces week-16</vt:lpstr>
      <vt:lpstr>Pure Virtual Function</vt:lpstr>
      <vt:lpstr>Interfaces</vt:lpstr>
      <vt:lpstr>Pure Virtual Function &amp; Interfaces</vt:lpstr>
      <vt:lpstr>Abstraction in C++</vt:lpstr>
      <vt:lpstr>Abstraction in C++</vt:lpstr>
      <vt:lpstr>Abstraction in C++ Cont.</vt:lpstr>
      <vt:lpstr>Generalization and Specialization week-16</vt:lpstr>
      <vt:lpstr>Generalization and Specialization</vt:lpstr>
      <vt:lpstr>Generalization and Specialization</vt:lpstr>
      <vt:lpstr>Generalization and Specialization</vt:lpstr>
      <vt:lpstr>Generalization and Specialization</vt:lpstr>
      <vt:lpstr> Association, Composition, and Aggregation  week-17 </vt:lpstr>
      <vt:lpstr>Association</vt:lpstr>
      <vt:lpstr>Association</vt:lpstr>
      <vt:lpstr>One-to-One Association</vt:lpstr>
      <vt:lpstr>One-to-Many Association</vt:lpstr>
      <vt:lpstr>Many-to-Many Association</vt:lpstr>
      <vt:lpstr>Aggregation</vt:lpstr>
      <vt:lpstr>Aggregation Example</vt:lpstr>
      <vt:lpstr>Composition</vt:lpstr>
      <vt:lpstr>Composition Example</vt:lpstr>
      <vt:lpstr>IsA and HasA Relationship week-18 </vt:lpstr>
      <vt:lpstr> IsA and HasA Relationship </vt:lpstr>
      <vt:lpstr> IsA and HasA Relationship Differences</vt:lpstr>
      <vt:lpstr>FINAL EXAM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Western University  Department Of Computer Science And Engineering</dc:title>
  <dc:creator>sabuz datto</dc:creator>
  <cp:lastModifiedBy>Md. Riadul Islam</cp:lastModifiedBy>
  <cp:revision>772</cp:revision>
  <dcterms:created xsi:type="dcterms:W3CDTF">2019-06-22T09:55:37Z</dcterms:created>
  <dcterms:modified xsi:type="dcterms:W3CDTF">2025-09-29T17:36:39Z</dcterms:modified>
</cp:coreProperties>
</file>