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45.jpg" ContentType="image/png"/>
  <Override PartName="/ppt/media/image46.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64" r:id="rId5"/>
    <p:sldId id="261" r:id="rId6"/>
    <p:sldId id="259" r:id="rId7"/>
    <p:sldId id="260" r:id="rId8"/>
    <p:sldId id="265" r:id="rId9"/>
    <p:sldId id="268" r:id="rId10"/>
    <p:sldId id="270" r:id="rId11"/>
    <p:sldId id="271" r:id="rId12"/>
    <p:sldId id="337" r:id="rId13"/>
    <p:sldId id="269" r:id="rId14"/>
    <p:sldId id="338" r:id="rId15"/>
    <p:sldId id="272" r:id="rId16"/>
    <p:sldId id="274" r:id="rId17"/>
    <p:sldId id="275" r:id="rId18"/>
    <p:sldId id="276" r:id="rId19"/>
    <p:sldId id="277" r:id="rId20"/>
    <p:sldId id="278" r:id="rId21"/>
    <p:sldId id="273" r:id="rId22"/>
    <p:sldId id="280" r:id="rId23"/>
    <p:sldId id="281" r:id="rId24"/>
    <p:sldId id="339" r:id="rId25"/>
    <p:sldId id="282" r:id="rId26"/>
    <p:sldId id="279" r:id="rId27"/>
    <p:sldId id="283" r:id="rId28"/>
    <p:sldId id="284" r:id="rId29"/>
    <p:sldId id="285" r:id="rId30"/>
    <p:sldId id="286" r:id="rId31"/>
    <p:sldId id="287" r:id="rId32"/>
    <p:sldId id="340"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41" r:id="rId54"/>
    <p:sldId id="308" r:id="rId55"/>
    <p:sldId id="309" r:id="rId56"/>
    <p:sldId id="310" r:id="rId57"/>
    <p:sldId id="311" r:id="rId58"/>
    <p:sldId id="312" r:id="rId59"/>
    <p:sldId id="313" r:id="rId60"/>
    <p:sldId id="342"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262" r:id="rId85"/>
  </p:sldIdLst>
  <p:sldSz cx="12801600" cy="7315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FD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34" autoAdjust="0"/>
    <p:restoredTop sz="94660"/>
  </p:normalViewPr>
  <p:slideViewPr>
    <p:cSldViewPr snapToGrid="0">
      <p:cViewPr>
        <p:scale>
          <a:sx n="75" d="100"/>
          <a:sy n="75" d="100"/>
        </p:scale>
        <p:origin x="-642" y="156"/>
      </p:cViewPr>
      <p:guideLst>
        <p:guide orient="horz" pos="2304"/>
        <p:guide pos="40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91D013-12E5-488E-B6EB-69998596EED8}" type="doc">
      <dgm:prSet loTypeId="urn:microsoft.com/office/officeart/2005/8/layout/radial6" loCatId="cycle" qsTypeId="urn:microsoft.com/office/officeart/2005/8/quickstyle/3d3" qsCatId="3D" csTypeId="urn:microsoft.com/office/officeart/2005/8/colors/colorful4" csCatId="colorful" phldr="1"/>
      <dgm:spPr/>
      <dgm:t>
        <a:bodyPr/>
        <a:lstStyle/>
        <a:p>
          <a:endParaRPr lang="en-US"/>
        </a:p>
      </dgm:t>
    </dgm:pt>
    <dgm:pt modelId="{7981B36F-60D6-4399-973A-6AD3176622E7}">
      <dgm:prSet phldrT="[Text]" custT="1"/>
      <dgm:spPr/>
      <dgm:t>
        <a:bodyPr/>
        <a:lstStyle/>
        <a:p>
          <a:r>
            <a:rPr lang="en-US" sz="2000" b="1" dirty="0">
              <a:solidFill>
                <a:schemeClr val="tx1"/>
              </a:solidFill>
            </a:rPr>
            <a:t>Key Objectives</a:t>
          </a:r>
        </a:p>
      </dgm:t>
    </dgm:pt>
    <dgm:pt modelId="{0C7DB814-5F14-4A2B-ADF9-3EF4AEC09A9A}" type="parTrans" cxnId="{DE420832-CECF-40FC-AB1F-A08E207809E4}">
      <dgm:prSet/>
      <dgm:spPr/>
      <dgm:t>
        <a:bodyPr/>
        <a:lstStyle/>
        <a:p>
          <a:endParaRPr lang="en-US"/>
        </a:p>
      </dgm:t>
    </dgm:pt>
    <dgm:pt modelId="{0C0689C4-CCBF-4D8F-ABFA-EE7B11F1C56E}" type="sibTrans" cxnId="{DE420832-CECF-40FC-AB1F-A08E207809E4}">
      <dgm:prSet/>
      <dgm:spPr/>
      <dgm:t>
        <a:bodyPr/>
        <a:lstStyle/>
        <a:p>
          <a:endParaRPr lang="en-US"/>
        </a:p>
      </dgm:t>
    </dgm:pt>
    <dgm:pt modelId="{216A3371-6240-4881-ACD2-54794F86356A}">
      <dgm:prSet phldrT="[Text]" custT="1"/>
      <dgm:spPr/>
      <dgm:t>
        <a:bodyPr/>
        <a:lstStyle/>
        <a:p>
          <a:r>
            <a:rPr lang="en-US" sz="1400" b="1" dirty="0">
              <a:solidFill>
                <a:schemeClr val="tx1"/>
              </a:solidFill>
            </a:rPr>
            <a:t>Clean water &amp; Sanitation</a:t>
          </a:r>
        </a:p>
      </dgm:t>
    </dgm:pt>
    <dgm:pt modelId="{8546EEEC-A24E-4BFB-A2DE-8D15B0D22E02}" type="parTrans" cxnId="{D6EFC68F-FBCA-42A5-AF53-2CDCE04D8F80}">
      <dgm:prSet/>
      <dgm:spPr/>
      <dgm:t>
        <a:bodyPr/>
        <a:lstStyle/>
        <a:p>
          <a:endParaRPr lang="en-US"/>
        </a:p>
      </dgm:t>
    </dgm:pt>
    <dgm:pt modelId="{9D8D0E2D-6289-4A8E-BB3E-5195003AC2FE}" type="sibTrans" cxnId="{D6EFC68F-FBCA-42A5-AF53-2CDCE04D8F80}">
      <dgm:prSet/>
      <dgm:spPr/>
      <dgm:t>
        <a:bodyPr/>
        <a:lstStyle/>
        <a:p>
          <a:endParaRPr lang="en-US"/>
        </a:p>
      </dgm:t>
    </dgm:pt>
    <dgm:pt modelId="{6217F326-D24D-4F69-A60A-1D44DF84AEDE}">
      <dgm:prSet phldrT="[Text]" custT="1"/>
      <dgm:spPr/>
      <dgm:t>
        <a:bodyPr/>
        <a:lstStyle/>
        <a:p>
          <a:r>
            <a:rPr lang="en-US" sz="1200" b="1" dirty="0">
              <a:solidFill>
                <a:schemeClr val="tx1"/>
              </a:solidFill>
            </a:rPr>
            <a:t>Reduce Environmental Pollution </a:t>
          </a:r>
        </a:p>
      </dgm:t>
    </dgm:pt>
    <dgm:pt modelId="{0DA0090C-BCE5-440E-BDE0-E03B21004305}" type="parTrans" cxnId="{E329A4D6-73C8-4C4A-9792-1662D762FDF2}">
      <dgm:prSet/>
      <dgm:spPr/>
      <dgm:t>
        <a:bodyPr/>
        <a:lstStyle/>
        <a:p>
          <a:endParaRPr lang="en-US"/>
        </a:p>
      </dgm:t>
    </dgm:pt>
    <dgm:pt modelId="{B64D927B-768A-4E8B-BA0E-F8D39B677EDE}" type="sibTrans" cxnId="{E329A4D6-73C8-4C4A-9792-1662D762FDF2}">
      <dgm:prSet/>
      <dgm:spPr/>
      <dgm:t>
        <a:bodyPr/>
        <a:lstStyle/>
        <a:p>
          <a:endParaRPr lang="en-US"/>
        </a:p>
      </dgm:t>
    </dgm:pt>
    <dgm:pt modelId="{F1CB705A-30E4-4180-A3F0-41BE2222002F}">
      <dgm:prSet phldrT="[Text]" custT="1"/>
      <dgm:spPr/>
      <dgm:t>
        <a:bodyPr/>
        <a:lstStyle/>
        <a:p>
          <a:r>
            <a:rPr lang="en-US" sz="1400" b="1" dirty="0">
              <a:solidFill>
                <a:schemeClr val="tx1"/>
              </a:solidFill>
            </a:rPr>
            <a:t>Conserve Natural Resources</a:t>
          </a:r>
        </a:p>
      </dgm:t>
    </dgm:pt>
    <dgm:pt modelId="{18CB32AD-F7C1-43EC-BAD3-6BAD6A4C91C6}" type="parTrans" cxnId="{DE211F81-76FE-4B66-8D4B-3149CA25053E}">
      <dgm:prSet/>
      <dgm:spPr/>
      <dgm:t>
        <a:bodyPr/>
        <a:lstStyle/>
        <a:p>
          <a:endParaRPr lang="en-US"/>
        </a:p>
      </dgm:t>
    </dgm:pt>
    <dgm:pt modelId="{1B60730E-11A8-475F-91F7-8B83126FCF26}" type="sibTrans" cxnId="{DE211F81-76FE-4B66-8D4B-3149CA25053E}">
      <dgm:prSet/>
      <dgm:spPr/>
      <dgm:t>
        <a:bodyPr/>
        <a:lstStyle/>
        <a:p>
          <a:endParaRPr lang="en-US"/>
        </a:p>
      </dgm:t>
    </dgm:pt>
    <dgm:pt modelId="{B2E2B375-A20B-413B-AB23-01D10BFDBA2C}">
      <dgm:prSet phldrT="[Text]" custT="1"/>
      <dgm:spPr/>
      <dgm:t>
        <a:bodyPr/>
        <a:lstStyle/>
        <a:p>
          <a:r>
            <a:rPr lang="en-US" sz="1400" b="1" dirty="0">
              <a:solidFill>
                <a:schemeClr val="tx1"/>
              </a:solidFill>
            </a:rPr>
            <a:t>Execute Laws &amp; Regulations </a:t>
          </a:r>
        </a:p>
      </dgm:t>
    </dgm:pt>
    <dgm:pt modelId="{C3EDDA81-5C24-416A-AE51-65921D9211CC}" type="parTrans" cxnId="{92DEC3B4-AF0A-48D3-95D4-0B1324308EE3}">
      <dgm:prSet/>
      <dgm:spPr/>
      <dgm:t>
        <a:bodyPr/>
        <a:lstStyle/>
        <a:p>
          <a:endParaRPr lang="en-US"/>
        </a:p>
      </dgm:t>
    </dgm:pt>
    <dgm:pt modelId="{297B4ECC-0AE2-4370-A986-AE0758863CAB}" type="sibTrans" cxnId="{92DEC3B4-AF0A-48D3-95D4-0B1324308EE3}">
      <dgm:prSet/>
      <dgm:spPr/>
      <dgm:t>
        <a:bodyPr/>
        <a:lstStyle/>
        <a:p>
          <a:endParaRPr lang="en-US"/>
        </a:p>
      </dgm:t>
    </dgm:pt>
    <dgm:pt modelId="{14A9C1F1-D4A5-4792-BDC6-EE70AA811A13}" type="pres">
      <dgm:prSet presAssocID="{DF91D013-12E5-488E-B6EB-69998596EED8}" presName="Name0" presStyleCnt="0">
        <dgm:presLayoutVars>
          <dgm:chMax val="1"/>
          <dgm:dir/>
          <dgm:animLvl val="ctr"/>
          <dgm:resizeHandles val="exact"/>
        </dgm:presLayoutVars>
      </dgm:prSet>
      <dgm:spPr/>
      <dgm:t>
        <a:bodyPr/>
        <a:lstStyle/>
        <a:p>
          <a:endParaRPr lang="en-US"/>
        </a:p>
      </dgm:t>
    </dgm:pt>
    <dgm:pt modelId="{9FAD961B-F063-42A4-9B18-CFC51A4CB32E}" type="pres">
      <dgm:prSet presAssocID="{7981B36F-60D6-4399-973A-6AD3176622E7}" presName="centerShape" presStyleLbl="node0" presStyleIdx="0" presStyleCnt="1"/>
      <dgm:spPr/>
      <dgm:t>
        <a:bodyPr/>
        <a:lstStyle/>
        <a:p>
          <a:endParaRPr lang="en-US"/>
        </a:p>
      </dgm:t>
    </dgm:pt>
    <dgm:pt modelId="{EB1C4A0F-10C2-4143-8DC5-E789FDBCFAE9}" type="pres">
      <dgm:prSet presAssocID="{216A3371-6240-4881-ACD2-54794F86356A}" presName="node" presStyleLbl="node1" presStyleIdx="0" presStyleCnt="4">
        <dgm:presLayoutVars>
          <dgm:bulletEnabled val="1"/>
        </dgm:presLayoutVars>
      </dgm:prSet>
      <dgm:spPr/>
      <dgm:t>
        <a:bodyPr/>
        <a:lstStyle/>
        <a:p>
          <a:endParaRPr lang="en-US"/>
        </a:p>
      </dgm:t>
    </dgm:pt>
    <dgm:pt modelId="{9436D5F1-DC47-448E-9FFD-A8845BA90B04}" type="pres">
      <dgm:prSet presAssocID="{216A3371-6240-4881-ACD2-54794F86356A}" presName="dummy" presStyleCnt="0"/>
      <dgm:spPr/>
    </dgm:pt>
    <dgm:pt modelId="{7E498407-B4EE-4D81-B534-BAE2512489D5}" type="pres">
      <dgm:prSet presAssocID="{9D8D0E2D-6289-4A8E-BB3E-5195003AC2FE}" presName="sibTrans" presStyleLbl="sibTrans2D1" presStyleIdx="0" presStyleCnt="4"/>
      <dgm:spPr/>
      <dgm:t>
        <a:bodyPr/>
        <a:lstStyle/>
        <a:p>
          <a:endParaRPr lang="en-US"/>
        </a:p>
      </dgm:t>
    </dgm:pt>
    <dgm:pt modelId="{0D9D1780-62E4-4A4F-95C7-704FD27CBFC5}" type="pres">
      <dgm:prSet presAssocID="{6217F326-D24D-4F69-A60A-1D44DF84AEDE}" presName="node" presStyleLbl="node1" presStyleIdx="1" presStyleCnt="4" custScaleX="120219" custScaleY="125177">
        <dgm:presLayoutVars>
          <dgm:bulletEnabled val="1"/>
        </dgm:presLayoutVars>
      </dgm:prSet>
      <dgm:spPr/>
      <dgm:t>
        <a:bodyPr/>
        <a:lstStyle/>
        <a:p>
          <a:endParaRPr lang="en-US"/>
        </a:p>
      </dgm:t>
    </dgm:pt>
    <dgm:pt modelId="{8A8CCE5F-C468-4E26-A094-EC552754FF2C}" type="pres">
      <dgm:prSet presAssocID="{6217F326-D24D-4F69-A60A-1D44DF84AEDE}" presName="dummy" presStyleCnt="0"/>
      <dgm:spPr/>
    </dgm:pt>
    <dgm:pt modelId="{0E1E2F24-7C3E-457A-8134-475BF8A38D84}" type="pres">
      <dgm:prSet presAssocID="{B64D927B-768A-4E8B-BA0E-F8D39B677EDE}" presName="sibTrans" presStyleLbl="sibTrans2D1" presStyleIdx="1" presStyleCnt="4"/>
      <dgm:spPr/>
      <dgm:t>
        <a:bodyPr/>
        <a:lstStyle/>
        <a:p>
          <a:endParaRPr lang="en-US"/>
        </a:p>
      </dgm:t>
    </dgm:pt>
    <dgm:pt modelId="{EED0E593-73C3-47EB-8F24-EFB75B378985}" type="pres">
      <dgm:prSet presAssocID="{F1CB705A-30E4-4180-A3F0-41BE2222002F}" presName="node" presStyleLbl="node1" presStyleIdx="2" presStyleCnt="4">
        <dgm:presLayoutVars>
          <dgm:bulletEnabled val="1"/>
        </dgm:presLayoutVars>
      </dgm:prSet>
      <dgm:spPr/>
      <dgm:t>
        <a:bodyPr/>
        <a:lstStyle/>
        <a:p>
          <a:endParaRPr lang="en-US"/>
        </a:p>
      </dgm:t>
    </dgm:pt>
    <dgm:pt modelId="{B1C50C73-24BC-4550-8B4E-D3B6CABEF88B}" type="pres">
      <dgm:prSet presAssocID="{F1CB705A-30E4-4180-A3F0-41BE2222002F}" presName="dummy" presStyleCnt="0"/>
      <dgm:spPr/>
    </dgm:pt>
    <dgm:pt modelId="{84DB17B4-A869-47B7-BB1F-BFB15B87E5B9}" type="pres">
      <dgm:prSet presAssocID="{1B60730E-11A8-475F-91F7-8B83126FCF26}" presName="sibTrans" presStyleLbl="sibTrans2D1" presStyleIdx="2" presStyleCnt="4"/>
      <dgm:spPr/>
      <dgm:t>
        <a:bodyPr/>
        <a:lstStyle/>
        <a:p>
          <a:endParaRPr lang="en-US"/>
        </a:p>
      </dgm:t>
    </dgm:pt>
    <dgm:pt modelId="{BCAB0811-DD07-42A2-8C45-3F68006FDE4A}" type="pres">
      <dgm:prSet presAssocID="{B2E2B375-A20B-413B-AB23-01D10BFDBA2C}" presName="node" presStyleLbl="node1" presStyleIdx="3" presStyleCnt="4" custScaleX="107755" custScaleY="101722">
        <dgm:presLayoutVars>
          <dgm:bulletEnabled val="1"/>
        </dgm:presLayoutVars>
      </dgm:prSet>
      <dgm:spPr/>
      <dgm:t>
        <a:bodyPr/>
        <a:lstStyle/>
        <a:p>
          <a:endParaRPr lang="en-US"/>
        </a:p>
      </dgm:t>
    </dgm:pt>
    <dgm:pt modelId="{4D3A77EB-B834-443C-BCCA-08BC2649DC96}" type="pres">
      <dgm:prSet presAssocID="{B2E2B375-A20B-413B-AB23-01D10BFDBA2C}" presName="dummy" presStyleCnt="0"/>
      <dgm:spPr/>
    </dgm:pt>
    <dgm:pt modelId="{7D0C185E-BFD1-4C2B-87D6-2F4B81283D10}" type="pres">
      <dgm:prSet presAssocID="{297B4ECC-0AE2-4370-A986-AE0758863CAB}" presName="sibTrans" presStyleLbl="sibTrans2D1" presStyleIdx="3" presStyleCnt="4"/>
      <dgm:spPr/>
      <dgm:t>
        <a:bodyPr/>
        <a:lstStyle/>
        <a:p>
          <a:endParaRPr lang="en-US"/>
        </a:p>
      </dgm:t>
    </dgm:pt>
  </dgm:ptLst>
  <dgm:cxnLst>
    <dgm:cxn modelId="{DE211F81-76FE-4B66-8D4B-3149CA25053E}" srcId="{7981B36F-60D6-4399-973A-6AD3176622E7}" destId="{F1CB705A-30E4-4180-A3F0-41BE2222002F}" srcOrd="2" destOrd="0" parTransId="{18CB32AD-F7C1-43EC-BAD3-6BAD6A4C91C6}" sibTransId="{1B60730E-11A8-475F-91F7-8B83126FCF26}"/>
    <dgm:cxn modelId="{1C382711-DD99-4EEB-9B7C-AC15617757E6}" type="presOf" srcId="{B64D927B-768A-4E8B-BA0E-F8D39B677EDE}" destId="{0E1E2F24-7C3E-457A-8134-475BF8A38D84}" srcOrd="0" destOrd="0" presId="urn:microsoft.com/office/officeart/2005/8/layout/radial6"/>
    <dgm:cxn modelId="{04168F2D-C413-49DF-8B21-989831A48750}" type="presOf" srcId="{1B60730E-11A8-475F-91F7-8B83126FCF26}" destId="{84DB17B4-A869-47B7-BB1F-BFB15B87E5B9}" srcOrd="0" destOrd="0" presId="urn:microsoft.com/office/officeart/2005/8/layout/radial6"/>
    <dgm:cxn modelId="{FBF4CDC0-44FA-4715-9A2A-0138C71DC412}" type="presOf" srcId="{6217F326-D24D-4F69-A60A-1D44DF84AEDE}" destId="{0D9D1780-62E4-4A4F-95C7-704FD27CBFC5}" srcOrd="0" destOrd="0" presId="urn:microsoft.com/office/officeart/2005/8/layout/radial6"/>
    <dgm:cxn modelId="{92DEC3B4-AF0A-48D3-95D4-0B1324308EE3}" srcId="{7981B36F-60D6-4399-973A-6AD3176622E7}" destId="{B2E2B375-A20B-413B-AB23-01D10BFDBA2C}" srcOrd="3" destOrd="0" parTransId="{C3EDDA81-5C24-416A-AE51-65921D9211CC}" sibTransId="{297B4ECC-0AE2-4370-A986-AE0758863CAB}"/>
    <dgm:cxn modelId="{E329A4D6-73C8-4C4A-9792-1662D762FDF2}" srcId="{7981B36F-60D6-4399-973A-6AD3176622E7}" destId="{6217F326-D24D-4F69-A60A-1D44DF84AEDE}" srcOrd="1" destOrd="0" parTransId="{0DA0090C-BCE5-440E-BDE0-E03B21004305}" sibTransId="{B64D927B-768A-4E8B-BA0E-F8D39B677EDE}"/>
    <dgm:cxn modelId="{E68706CC-6E7B-4F80-8E8D-10C47AB46178}" type="presOf" srcId="{9D8D0E2D-6289-4A8E-BB3E-5195003AC2FE}" destId="{7E498407-B4EE-4D81-B534-BAE2512489D5}" srcOrd="0" destOrd="0" presId="urn:microsoft.com/office/officeart/2005/8/layout/radial6"/>
    <dgm:cxn modelId="{BE19AC6E-8B69-4DFC-A1FC-A2B2CFFB400B}" type="presOf" srcId="{297B4ECC-0AE2-4370-A986-AE0758863CAB}" destId="{7D0C185E-BFD1-4C2B-87D6-2F4B81283D10}" srcOrd="0" destOrd="0" presId="urn:microsoft.com/office/officeart/2005/8/layout/radial6"/>
    <dgm:cxn modelId="{3F8C3AE0-A541-4CA8-8D5E-D57CF8452210}" type="presOf" srcId="{F1CB705A-30E4-4180-A3F0-41BE2222002F}" destId="{EED0E593-73C3-47EB-8F24-EFB75B378985}" srcOrd="0" destOrd="0" presId="urn:microsoft.com/office/officeart/2005/8/layout/radial6"/>
    <dgm:cxn modelId="{4F1C05B9-9239-4ED0-B875-BE9716F1AAC6}" type="presOf" srcId="{DF91D013-12E5-488E-B6EB-69998596EED8}" destId="{14A9C1F1-D4A5-4792-BDC6-EE70AA811A13}" srcOrd="0" destOrd="0" presId="urn:microsoft.com/office/officeart/2005/8/layout/radial6"/>
    <dgm:cxn modelId="{D6EFC68F-FBCA-42A5-AF53-2CDCE04D8F80}" srcId="{7981B36F-60D6-4399-973A-6AD3176622E7}" destId="{216A3371-6240-4881-ACD2-54794F86356A}" srcOrd="0" destOrd="0" parTransId="{8546EEEC-A24E-4BFB-A2DE-8D15B0D22E02}" sibTransId="{9D8D0E2D-6289-4A8E-BB3E-5195003AC2FE}"/>
    <dgm:cxn modelId="{CA450BC5-8B5B-4EF9-8703-407BE9629C7D}" type="presOf" srcId="{216A3371-6240-4881-ACD2-54794F86356A}" destId="{EB1C4A0F-10C2-4143-8DC5-E789FDBCFAE9}" srcOrd="0" destOrd="0" presId="urn:microsoft.com/office/officeart/2005/8/layout/radial6"/>
    <dgm:cxn modelId="{B27D3573-3524-4515-8C0B-98FA14E6CC95}" type="presOf" srcId="{B2E2B375-A20B-413B-AB23-01D10BFDBA2C}" destId="{BCAB0811-DD07-42A2-8C45-3F68006FDE4A}" srcOrd="0" destOrd="0" presId="urn:microsoft.com/office/officeart/2005/8/layout/radial6"/>
    <dgm:cxn modelId="{DE420832-CECF-40FC-AB1F-A08E207809E4}" srcId="{DF91D013-12E5-488E-B6EB-69998596EED8}" destId="{7981B36F-60D6-4399-973A-6AD3176622E7}" srcOrd="0" destOrd="0" parTransId="{0C7DB814-5F14-4A2B-ADF9-3EF4AEC09A9A}" sibTransId="{0C0689C4-CCBF-4D8F-ABFA-EE7B11F1C56E}"/>
    <dgm:cxn modelId="{D553483A-3F03-4FE1-B318-8840AADA818E}" type="presOf" srcId="{7981B36F-60D6-4399-973A-6AD3176622E7}" destId="{9FAD961B-F063-42A4-9B18-CFC51A4CB32E}" srcOrd="0" destOrd="0" presId="urn:microsoft.com/office/officeart/2005/8/layout/radial6"/>
    <dgm:cxn modelId="{10262D6A-683A-44A7-BDB0-6CD4736D3970}" type="presParOf" srcId="{14A9C1F1-D4A5-4792-BDC6-EE70AA811A13}" destId="{9FAD961B-F063-42A4-9B18-CFC51A4CB32E}" srcOrd="0" destOrd="0" presId="urn:microsoft.com/office/officeart/2005/8/layout/radial6"/>
    <dgm:cxn modelId="{C30FAA00-9553-44D2-90E7-0BFC1F5C8294}" type="presParOf" srcId="{14A9C1F1-D4A5-4792-BDC6-EE70AA811A13}" destId="{EB1C4A0F-10C2-4143-8DC5-E789FDBCFAE9}" srcOrd="1" destOrd="0" presId="urn:microsoft.com/office/officeart/2005/8/layout/radial6"/>
    <dgm:cxn modelId="{5341AAB2-FC88-4FFD-9D1E-CA471313DE14}" type="presParOf" srcId="{14A9C1F1-D4A5-4792-BDC6-EE70AA811A13}" destId="{9436D5F1-DC47-448E-9FFD-A8845BA90B04}" srcOrd="2" destOrd="0" presId="urn:microsoft.com/office/officeart/2005/8/layout/radial6"/>
    <dgm:cxn modelId="{C3B46F2E-BD97-4E76-9778-CB5E197B4F42}" type="presParOf" srcId="{14A9C1F1-D4A5-4792-BDC6-EE70AA811A13}" destId="{7E498407-B4EE-4D81-B534-BAE2512489D5}" srcOrd="3" destOrd="0" presId="urn:microsoft.com/office/officeart/2005/8/layout/radial6"/>
    <dgm:cxn modelId="{14C04CFF-8462-4867-B40E-790867A0C636}" type="presParOf" srcId="{14A9C1F1-D4A5-4792-BDC6-EE70AA811A13}" destId="{0D9D1780-62E4-4A4F-95C7-704FD27CBFC5}" srcOrd="4" destOrd="0" presId="urn:microsoft.com/office/officeart/2005/8/layout/radial6"/>
    <dgm:cxn modelId="{EAC9C06E-31EA-46EC-9EDD-A6AE2412B741}" type="presParOf" srcId="{14A9C1F1-D4A5-4792-BDC6-EE70AA811A13}" destId="{8A8CCE5F-C468-4E26-A094-EC552754FF2C}" srcOrd="5" destOrd="0" presId="urn:microsoft.com/office/officeart/2005/8/layout/radial6"/>
    <dgm:cxn modelId="{A23CB03D-ABE6-48DB-AD84-6F5ED1886DFF}" type="presParOf" srcId="{14A9C1F1-D4A5-4792-BDC6-EE70AA811A13}" destId="{0E1E2F24-7C3E-457A-8134-475BF8A38D84}" srcOrd="6" destOrd="0" presId="urn:microsoft.com/office/officeart/2005/8/layout/radial6"/>
    <dgm:cxn modelId="{9B9B4949-4AFC-498C-8414-8FCC8A5BE163}" type="presParOf" srcId="{14A9C1F1-D4A5-4792-BDC6-EE70AA811A13}" destId="{EED0E593-73C3-47EB-8F24-EFB75B378985}" srcOrd="7" destOrd="0" presId="urn:microsoft.com/office/officeart/2005/8/layout/radial6"/>
    <dgm:cxn modelId="{CE0465D9-BE85-4A25-8579-AFCC01400FD3}" type="presParOf" srcId="{14A9C1F1-D4A5-4792-BDC6-EE70AA811A13}" destId="{B1C50C73-24BC-4550-8B4E-D3B6CABEF88B}" srcOrd="8" destOrd="0" presId="urn:microsoft.com/office/officeart/2005/8/layout/radial6"/>
    <dgm:cxn modelId="{AB9E3635-2E64-4D01-B96D-7617C763B642}" type="presParOf" srcId="{14A9C1F1-D4A5-4792-BDC6-EE70AA811A13}" destId="{84DB17B4-A869-47B7-BB1F-BFB15B87E5B9}" srcOrd="9" destOrd="0" presId="urn:microsoft.com/office/officeart/2005/8/layout/radial6"/>
    <dgm:cxn modelId="{4AFB2209-5599-4E96-B8C5-1137D841A1CD}" type="presParOf" srcId="{14A9C1F1-D4A5-4792-BDC6-EE70AA811A13}" destId="{BCAB0811-DD07-42A2-8C45-3F68006FDE4A}" srcOrd="10" destOrd="0" presId="urn:microsoft.com/office/officeart/2005/8/layout/radial6"/>
    <dgm:cxn modelId="{12DC5BF4-9653-4585-BD9C-6FDF1D906AF6}" type="presParOf" srcId="{14A9C1F1-D4A5-4792-BDC6-EE70AA811A13}" destId="{4D3A77EB-B834-443C-BCCA-08BC2649DC96}" srcOrd="11" destOrd="0" presId="urn:microsoft.com/office/officeart/2005/8/layout/radial6"/>
    <dgm:cxn modelId="{C7F69DD0-EB40-42B0-90FB-61D78544D7D0}" type="presParOf" srcId="{14A9C1F1-D4A5-4792-BDC6-EE70AA811A13}" destId="{7D0C185E-BFD1-4C2B-87D6-2F4B81283D10}"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C185E-BFD1-4C2B-87D6-2F4B81283D10}">
      <dsp:nvSpPr>
        <dsp:cNvPr id="0" name=""/>
        <dsp:cNvSpPr/>
      </dsp:nvSpPr>
      <dsp:spPr>
        <a:xfrm>
          <a:off x="1850210" y="555713"/>
          <a:ext cx="3702133" cy="3702133"/>
        </a:xfrm>
        <a:prstGeom prst="blockArc">
          <a:avLst>
            <a:gd name="adj1" fmla="val 10800000"/>
            <a:gd name="adj2" fmla="val 16200000"/>
            <a:gd name="adj3" fmla="val 4642"/>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84DB17B4-A869-47B7-BB1F-BFB15B87E5B9}">
      <dsp:nvSpPr>
        <dsp:cNvPr id="0" name=""/>
        <dsp:cNvSpPr/>
      </dsp:nvSpPr>
      <dsp:spPr>
        <a:xfrm>
          <a:off x="1850210" y="555713"/>
          <a:ext cx="3702133" cy="3702133"/>
        </a:xfrm>
        <a:prstGeom prst="blockArc">
          <a:avLst>
            <a:gd name="adj1" fmla="val 5400000"/>
            <a:gd name="adj2" fmla="val 10800000"/>
            <a:gd name="adj3" fmla="val 4642"/>
          </a:avLst>
        </a:prstGeom>
        <a:solidFill>
          <a:schemeClr val="accent4">
            <a:hueOff val="6533927"/>
            <a:satOff val="-27185"/>
            <a:lumOff val="640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0E1E2F24-7C3E-457A-8134-475BF8A38D84}">
      <dsp:nvSpPr>
        <dsp:cNvPr id="0" name=""/>
        <dsp:cNvSpPr/>
      </dsp:nvSpPr>
      <dsp:spPr>
        <a:xfrm>
          <a:off x="1850210" y="555713"/>
          <a:ext cx="3702133" cy="3702133"/>
        </a:xfrm>
        <a:prstGeom prst="blockArc">
          <a:avLst>
            <a:gd name="adj1" fmla="val 0"/>
            <a:gd name="adj2" fmla="val 5400000"/>
            <a:gd name="adj3" fmla="val 4642"/>
          </a:avLst>
        </a:prstGeom>
        <a:solidFill>
          <a:schemeClr val="accent4">
            <a:hueOff val="3266964"/>
            <a:satOff val="-13592"/>
            <a:lumOff val="320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7E498407-B4EE-4D81-B534-BAE2512489D5}">
      <dsp:nvSpPr>
        <dsp:cNvPr id="0" name=""/>
        <dsp:cNvSpPr/>
      </dsp:nvSpPr>
      <dsp:spPr>
        <a:xfrm>
          <a:off x="1850210" y="555713"/>
          <a:ext cx="3702133" cy="3702133"/>
        </a:xfrm>
        <a:prstGeom prst="blockArc">
          <a:avLst>
            <a:gd name="adj1" fmla="val 16200000"/>
            <a:gd name="adj2" fmla="val 0"/>
            <a:gd name="adj3" fmla="val 4642"/>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9FAD961B-F063-42A4-9B18-CFC51A4CB32E}">
      <dsp:nvSpPr>
        <dsp:cNvPr id="0" name=""/>
        <dsp:cNvSpPr/>
      </dsp:nvSpPr>
      <dsp:spPr>
        <a:xfrm>
          <a:off x="2848804" y="1554307"/>
          <a:ext cx="1704944" cy="1704944"/>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solidFill>
                <a:schemeClr val="tx1"/>
              </a:solidFill>
            </a:rPr>
            <a:t>Key Objectives</a:t>
          </a:r>
        </a:p>
      </dsp:txBody>
      <dsp:txXfrm>
        <a:off x="3098487" y="1803990"/>
        <a:ext cx="1205578" cy="1205578"/>
      </dsp:txXfrm>
    </dsp:sp>
    <dsp:sp modelId="{EB1C4A0F-10C2-4143-8DC5-E789FDBCFAE9}">
      <dsp:nvSpPr>
        <dsp:cNvPr id="0" name=""/>
        <dsp:cNvSpPr/>
      </dsp:nvSpPr>
      <dsp:spPr>
        <a:xfrm>
          <a:off x="3104546" y="1947"/>
          <a:ext cx="1193461" cy="1193461"/>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Clean water &amp; Sanitation</a:t>
          </a:r>
        </a:p>
      </dsp:txBody>
      <dsp:txXfrm>
        <a:off x="3279324" y="176725"/>
        <a:ext cx="843905" cy="843905"/>
      </dsp:txXfrm>
    </dsp:sp>
    <dsp:sp modelId="{0D9D1780-62E4-4A4F-95C7-704FD27CBFC5}">
      <dsp:nvSpPr>
        <dsp:cNvPr id="0" name=""/>
        <dsp:cNvSpPr/>
      </dsp:nvSpPr>
      <dsp:spPr>
        <a:xfrm>
          <a:off x="4791995" y="1659810"/>
          <a:ext cx="1434767" cy="1493939"/>
        </a:xfrm>
        <a:prstGeom prst="ellipse">
          <a:avLst/>
        </a:prstGeom>
        <a:solidFill>
          <a:schemeClr val="accent4">
            <a:hueOff val="3266964"/>
            <a:satOff val="-13592"/>
            <a:lumOff val="320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Reduce Environmental Pollution </a:t>
          </a:r>
        </a:p>
      </dsp:txBody>
      <dsp:txXfrm>
        <a:off x="5002112" y="1878592"/>
        <a:ext cx="1014533" cy="1056375"/>
      </dsp:txXfrm>
    </dsp:sp>
    <dsp:sp modelId="{EED0E593-73C3-47EB-8F24-EFB75B378985}">
      <dsp:nvSpPr>
        <dsp:cNvPr id="0" name=""/>
        <dsp:cNvSpPr/>
      </dsp:nvSpPr>
      <dsp:spPr>
        <a:xfrm>
          <a:off x="3104546" y="3618151"/>
          <a:ext cx="1193461" cy="1193461"/>
        </a:xfrm>
        <a:prstGeom prst="ellipse">
          <a:avLst/>
        </a:prstGeom>
        <a:solidFill>
          <a:schemeClr val="accent4">
            <a:hueOff val="6533927"/>
            <a:satOff val="-27185"/>
            <a:lumOff val="640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Conserve Natural Resources</a:t>
          </a:r>
        </a:p>
      </dsp:txBody>
      <dsp:txXfrm>
        <a:off x="3279324" y="3792929"/>
        <a:ext cx="843905" cy="843905"/>
      </dsp:txXfrm>
    </dsp:sp>
    <dsp:sp modelId="{BCAB0811-DD07-42A2-8C45-3F68006FDE4A}">
      <dsp:nvSpPr>
        <dsp:cNvPr id="0" name=""/>
        <dsp:cNvSpPr/>
      </dsp:nvSpPr>
      <dsp:spPr>
        <a:xfrm>
          <a:off x="1250167" y="1799773"/>
          <a:ext cx="1286014" cy="1214012"/>
        </a:xfrm>
        <a:prstGeom prst="ellipse">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Execute Laws &amp; Regulations </a:t>
          </a:r>
        </a:p>
      </dsp:txBody>
      <dsp:txXfrm>
        <a:off x="1438499" y="1977561"/>
        <a:ext cx="909350" cy="85843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197187"/>
            <a:ext cx="9601200" cy="2546773"/>
          </a:xfrm>
        </p:spPr>
        <p:txBody>
          <a:bodyPr anchor="b"/>
          <a:lstStyle>
            <a:lvl1pPr algn="ctr">
              <a:defRPr sz="6300"/>
            </a:lvl1pPr>
          </a:lstStyle>
          <a:p>
            <a:r>
              <a:rPr lang="en-US"/>
              <a:t>Click to edit Master title style</a:t>
            </a:r>
            <a:endParaRPr lang="en-US" dirty="0"/>
          </a:p>
        </p:txBody>
      </p:sp>
      <p:sp>
        <p:nvSpPr>
          <p:cNvPr id="3" name="Subtitle 2"/>
          <p:cNvSpPr>
            <a:spLocks noGrp="1"/>
          </p:cNvSpPr>
          <p:nvPr>
            <p:ph type="subTitle" idx="1"/>
          </p:nvPr>
        </p:nvSpPr>
        <p:spPr>
          <a:xfrm>
            <a:off x="1600200" y="3842174"/>
            <a:ext cx="9601200" cy="1766146"/>
          </a:xfrm>
        </p:spPr>
        <p:txBody>
          <a:bodyPr/>
          <a:lstStyle>
            <a:lvl1pPr marL="0" indent="0" algn="ctr">
              <a:buNone/>
              <a:defRPr sz="2520"/>
            </a:lvl1pPr>
            <a:lvl2pPr marL="480060" indent="0" algn="ctr">
              <a:buNone/>
              <a:defRPr sz="210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9D35CF-F806-44C6-827A-6BEA06BF0B88}" type="datetimeFigureOut">
              <a:rPr lang="en-US" smtClean="0"/>
              <a:t>8/7/2025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EC8612-2B79-4980-9B5A-873762B0D82C}" type="slidenum">
              <a:rPr lang="en-US" smtClean="0"/>
              <a:t>‹#›</a:t>
            </a:fld>
            <a:endParaRPr lang="en-US" dirty="0"/>
          </a:p>
        </p:txBody>
      </p:sp>
    </p:spTree>
    <p:extLst>
      <p:ext uri="{BB962C8B-B14F-4D97-AF65-F5344CB8AC3E}">
        <p14:creationId xmlns:p14="http://schemas.microsoft.com/office/powerpoint/2010/main" val="2988785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9D35CF-F806-44C6-827A-6BEA06BF0B88}" type="datetimeFigureOut">
              <a:rPr lang="en-US" smtClean="0"/>
              <a:t>8/7/2025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EC8612-2B79-4980-9B5A-873762B0D82C}" type="slidenum">
              <a:rPr lang="en-US" smtClean="0"/>
              <a:t>‹#›</a:t>
            </a:fld>
            <a:endParaRPr lang="en-US" dirty="0"/>
          </a:p>
        </p:txBody>
      </p:sp>
    </p:spTree>
    <p:extLst>
      <p:ext uri="{BB962C8B-B14F-4D97-AF65-F5344CB8AC3E}">
        <p14:creationId xmlns:p14="http://schemas.microsoft.com/office/powerpoint/2010/main" val="932990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5" y="389467"/>
            <a:ext cx="2760345" cy="619929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80110" y="389467"/>
            <a:ext cx="8121015" cy="61992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9D35CF-F806-44C6-827A-6BEA06BF0B88}" type="datetimeFigureOut">
              <a:rPr lang="en-US" smtClean="0"/>
              <a:t>8/7/2025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EC8612-2B79-4980-9B5A-873762B0D82C}" type="slidenum">
              <a:rPr lang="en-US" smtClean="0"/>
              <a:t>‹#›</a:t>
            </a:fld>
            <a:endParaRPr lang="en-US" dirty="0"/>
          </a:p>
        </p:txBody>
      </p:sp>
    </p:spTree>
    <p:extLst>
      <p:ext uri="{BB962C8B-B14F-4D97-AF65-F5344CB8AC3E}">
        <p14:creationId xmlns:p14="http://schemas.microsoft.com/office/powerpoint/2010/main" val="3977876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9D35CF-F806-44C6-827A-6BEA06BF0B88}" type="datetimeFigureOut">
              <a:rPr lang="en-US" smtClean="0"/>
              <a:t>8/7/2025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EC8612-2B79-4980-9B5A-873762B0D82C}" type="slidenum">
              <a:rPr lang="en-US" smtClean="0"/>
              <a:t>‹#›</a:t>
            </a:fld>
            <a:endParaRPr lang="en-US" dirty="0"/>
          </a:p>
        </p:txBody>
      </p:sp>
    </p:spTree>
    <p:extLst>
      <p:ext uri="{BB962C8B-B14F-4D97-AF65-F5344CB8AC3E}">
        <p14:creationId xmlns:p14="http://schemas.microsoft.com/office/powerpoint/2010/main" val="2847956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43" y="1823721"/>
            <a:ext cx="11041380" cy="3042919"/>
          </a:xfrm>
        </p:spPr>
        <p:txBody>
          <a:bodyPr anchor="b"/>
          <a:lstStyle>
            <a:lvl1pPr>
              <a:defRPr sz="6300"/>
            </a:lvl1pPr>
          </a:lstStyle>
          <a:p>
            <a:r>
              <a:rPr lang="en-US"/>
              <a:t>Click to edit Master title style</a:t>
            </a:r>
            <a:endParaRPr lang="en-US" dirty="0"/>
          </a:p>
        </p:txBody>
      </p:sp>
      <p:sp>
        <p:nvSpPr>
          <p:cNvPr id="3" name="Text Placeholder 2"/>
          <p:cNvSpPr>
            <a:spLocks noGrp="1"/>
          </p:cNvSpPr>
          <p:nvPr>
            <p:ph type="body" idx="1"/>
          </p:nvPr>
        </p:nvSpPr>
        <p:spPr>
          <a:xfrm>
            <a:off x="873443" y="4895428"/>
            <a:ext cx="11041380" cy="1600199"/>
          </a:xfrm>
        </p:spPr>
        <p:txBody>
          <a:bodyPr/>
          <a:lstStyle>
            <a:lvl1pPr marL="0" indent="0">
              <a:buNone/>
              <a:defRPr sz="2520">
                <a:solidFill>
                  <a:schemeClr val="tx1">
                    <a:tint val="75000"/>
                  </a:schemeClr>
                </a:solidFill>
              </a:defRPr>
            </a:lvl1pPr>
            <a:lvl2pPr marL="480060" indent="0">
              <a:buNone/>
              <a:defRPr sz="2100">
                <a:solidFill>
                  <a:schemeClr val="tx1">
                    <a:tint val="75000"/>
                  </a:schemeClr>
                </a:solidFill>
              </a:defRPr>
            </a:lvl2pPr>
            <a:lvl3pPr marL="960120" indent="0">
              <a:buNone/>
              <a:defRPr sz="1890">
                <a:solidFill>
                  <a:schemeClr val="tx1">
                    <a:tint val="75000"/>
                  </a:schemeClr>
                </a:solidFill>
              </a:defRPr>
            </a:lvl3pPr>
            <a:lvl4pPr marL="1440180" indent="0">
              <a:buNone/>
              <a:defRPr sz="1680">
                <a:solidFill>
                  <a:schemeClr val="tx1">
                    <a:tint val="75000"/>
                  </a:schemeClr>
                </a:solidFill>
              </a:defRPr>
            </a:lvl4pPr>
            <a:lvl5pPr marL="1920240" indent="0">
              <a:buNone/>
              <a:defRPr sz="1680">
                <a:solidFill>
                  <a:schemeClr val="tx1">
                    <a:tint val="75000"/>
                  </a:schemeClr>
                </a:solidFill>
              </a:defRPr>
            </a:lvl5pPr>
            <a:lvl6pPr marL="2400300" indent="0">
              <a:buNone/>
              <a:defRPr sz="1680">
                <a:solidFill>
                  <a:schemeClr val="tx1">
                    <a:tint val="75000"/>
                  </a:schemeClr>
                </a:solidFill>
              </a:defRPr>
            </a:lvl6pPr>
            <a:lvl7pPr marL="2880360" indent="0">
              <a:buNone/>
              <a:defRPr sz="1680">
                <a:solidFill>
                  <a:schemeClr val="tx1">
                    <a:tint val="75000"/>
                  </a:schemeClr>
                </a:solidFill>
              </a:defRPr>
            </a:lvl7pPr>
            <a:lvl8pPr marL="3360420" indent="0">
              <a:buNone/>
              <a:defRPr sz="1680">
                <a:solidFill>
                  <a:schemeClr val="tx1">
                    <a:tint val="75000"/>
                  </a:schemeClr>
                </a:solidFill>
              </a:defRPr>
            </a:lvl8pPr>
            <a:lvl9pPr marL="384048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9D35CF-F806-44C6-827A-6BEA06BF0B88}" type="datetimeFigureOut">
              <a:rPr lang="en-US" smtClean="0"/>
              <a:t>8/7/2025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EC8612-2B79-4980-9B5A-873762B0D82C}" type="slidenum">
              <a:rPr lang="en-US" smtClean="0"/>
              <a:t>‹#›</a:t>
            </a:fld>
            <a:endParaRPr lang="en-US" dirty="0"/>
          </a:p>
        </p:txBody>
      </p:sp>
    </p:spTree>
    <p:extLst>
      <p:ext uri="{BB962C8B-B14F-4D97-AF65-F5344CB8AC3E}">
        <p14:creationId xmlns:p14="http://schemas.microsoft.com/office/powerpoint/2010/main" val="2417262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80110" y="1947333"/>
            <a:ext cx="544068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80810" y="1947333"/>
            <a:ext cx="544068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9D35CF-F806-44C6-827A-6BEA06BF0B88}" type="datetimeFigureOut">
              <a:rPr lang="en-US" smtClean="0"/>
              <a:t>8/7/2025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EC8612-2B79-4980-9B5A-873762B0D82C}" type="slidenum">
              <a:rPr lang="en-US" smtClean="0"/>
              <a:t>‹#›</a:t>
            </a:fld>
            <a:endParaRPr lang="en-US" dirty="0"/>
          </a:p>
        </p:txBody>
      </p:sp>
    </p:spTree>
    <p:extLst>
      <p:ext uri="{BB962C8B-B14F-4D97-AF65-F5344CB8AC3E}">
        <p14:creationId xmlns:p14="http://schemas.microsoft.com/office/powerpoint/2010/main" val="1181723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1777" y="389467"/>
            <a:ext cx="11041380" cy="1413934"/>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1778" y="1793241"/>
            <a:ext cx="5415676" cy="878839"/>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Click to edit Master text styles</a:t>
            </a:r>
          </a:p>
        </p:txBody>
      </p:sp>
      <p:sp>
        <p:nvSpPr>
          <p:cNvPr id="4" name="Content Placeholder 3"/>
          <p:cNvSpPr>
            <a:spLocks noGrp="1"/>
          </p:cNvSpPr>
          <p:nvPr>
            <p:ph sz="half" idx="2"/>
          </p:nvPr>
        </p:nvSpPr>
        <p:spPr>
          <a:xfrm>
            <a:off x="881778" y="2672080"/>
            <a:ext cx="5415676"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80810" y="1793241"/>
            <a:ext cx="5442347" cy="878839"/>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Click to edit Master text styles</a:t>
            </a:r>
          </a:p>
        </p:txBody>
      </p:sp>
      <p:sp>
        <p:nvSpPr>
          <p:cNvPr id="6" name="Content Placeholder 5"/>
          <p:cNvSpPr>
            <a:spLocks noGrp="1"/>
          </p:cNvSpPr>
          <p:nvPr>
            <p:ph sz="quarter" idx="4"/>
          </p:nvPr>
        </p:nvSpPr>
        <p:spPr>
          <a:xfrm>
            <a:off x="6480810" y="2672080"/>
            <a:ext cx="5442347"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9D35CF-F806-44C6-827A-6BEA06BF0B88}" type="datetimeFigureOut">
              <a:rPr lang="en-US" smtClean="0"/>
              <a:t>8/7/2025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EEC8612-2B79-4980-9B5A-873762B0D82C}" type="slidenum">
              <a:rPr lang="en-US" smtClean="0"/>
              <a:t>‹#›</a:t>
            </a:fld>
            <a:endParaRPr lang="en-US" dirty="0"/>
          </a:p>
        </p:txBody>
      </p:sp>
    </p:spTree>
    <p:extLst>
      <p:ext uri="{BB962C8B-B14F-4D97-AF65-F5344CB8AC3E}">
        <p14:creationId xmlns:p14="http://schemas.microsoft.com/office/powerpoint/2010/main" val="4251882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9D35CF-F806-44C6-827A-6BEA06BF0B88}" type="datetimeFigureOut">
              <a:rPr lang="en-US" smtClean="0"/>
              <a:t>8/7/2025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EEC8612-2B79-4980-9B5A-873762B0D82C}" type="slidenum">
              <a:rPr lang="en-US" smtClean="0"/>
              <a:t>‹#›</a:t>
            </a:fld>
            <a:endParaRPr lang="en-US" dirty="0"/>
          </a:p>
        </p:txBody>
      </p:sp>
    </p:spTree>
    <p:extLst>
      <p:ext uri="{BB962C8B-B14F-4D97-AF65-F5344CB8AC3E}">
        <p14:creationId xmlns:p14="http://schemas.microsoft.com/office/powerpoint/2010/main" val="1946947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9D35CF-F806-44C6-827A-6BEA06BF0B88}" type="datetimeFigureOut">
              <a:rPr lang="en-US" smtClean="0"/>
              <a:t>8/7/2025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EEC8612-2B79-4980-9B5A-873762B0D82C}" type="slidenum">
              <a:rPr lang="en-US" smtClean="0"/>
              <a:t>‹#›</a:t>
            </a:fld>
            <a:endParaRPr lang="en-US" dirty="0"/>
          </a:p>
        </p:txBody>
      </p:sp>
    </p:spTree>
    <p:extLst>
      <p:ext uri="{BB962C8B-B14F-4D97-AF65-F5344CB8AC3E}">
        <p14:creationId xmlns:p14="http://schemas.microsoft.com/office/powerpoint/2010/main" val="294674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487680"/>
            <a:ext cx="4128849" cy="1706880"/>
          </a:xfrm>
        </p:spPr>
        <p:txBody>
          <a:bodyPr anchor="b"/>
          <a:lstStyle>
            <a:lvl1pPr>
              <a:defRPr sz="3360"/>
            </a:lvl1pPr>
          </a:lstStyle>
          <a:p>
            <a:r>
              <a:rPr lang="en-US"/>
              <a:t>Click to edit Master title style</a:t>
            </a:r>
            <a:endParaRPr lang="en-US" dirty="0"/>
          </a:p>
        </p:txBody>
      </p:sp>
      <p:sp>
        <p:nvSpPr>
          <p:cNvPr id="3" name="Content Placeholder 2"/>
          <p:cNvSpPr>
            <a:spLocks noGrp="1"/>
          </p:cNvSpPr>
          <p:nvPr>
            <p:ph idx="1"/>
          </p:nvPr>
        </p:nvSpPr>
        <p:spPr>
          <a:xfrm>
            <a:off x="5442347" y="1053254"/>
            <a:ext cx="6480810" cy="5198533"/>
          </a:xfrm>
        </p:spPr>
        <p:txBody>
          <a:bodyPr/>
          <a:lstStyle>
            <a:lvl1pPr>
              <a:defRPr sz="3360"/>
            </a:lvl1pPr>
            <a:lvl2pPr>
              <a:defRPr sz="2940"/>
            </a:lvl2pPr>
            <a:lvl3pPr>
              <a:defRPr sz="252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1778" y="2194560"/>
            <a:ext cx="4128849" cy="4065694"/>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fld id="{8E9D35CF-F806-44C6-827A-6BEA06BF0B88}" type="datetimeFigureOut">
              <a:rPr lang="en-US" smtClean="0"/>
              <a:t>8/7/2025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EC8612-2B79-4980-9B5A-873762B0D82C}" type="slidenum">
              <a:rPr lang="en-US" smtClean="0"/>
              <a:t>‹#›</a:t>
            </a:fld>
            <a:endParaRPr lang="en-US" dirty="0"/>
          </a:p>
        </p:txBody>
      </p:sp>
    </p:spTree>
    <p:extLst>
      <p:ext uri="{BB962C8B-B14F-4D97-AF65-F5344CB8AC3E}">
        <p14:creationId xmlns:p14="http://schemas.microsoft.com/office/powerpoint/2010/main" val="388578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487680"/>
            <a:ext cx="4128849" cy="1706880"/>
          </a:xfrm>
        </p:spPr>
        <p:txBody>
          <a:bodyPr anchor="b"/>
          <a:lstStyle>
            <a:lvl1pPr>
              <a:defRPr sz="3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42347" y="1053254"/>
            <a:ext cx="6480810" cy="5198533"/>
          </a:xfrm>
        </p:spPr>
        <p:txBody>
          <a:bodyPr anchor="t"/>
          <a:lstStyle>
            <a:lvl1pPr marL="0" indent="0">
              <a:buNone/>
              <a:defRPr sz="3360"/>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r>
              <a:rPr lang="en-US"/>
              <a:t>Click icon to add picture</a:t>
            </a:r>
            <a:endParaRPr lang="en-US" dirty="0"/>
          </a:p>
        </p:txBody>
      </p:sp>
      <p:sp>
        <p:nvSpPr>
          <p:cNvPr id="4" name="Text Placeholder 3"/>
          <p:cNvSpPr>
            <a:spLocks noGrp="1"/>
          </p:cNvSpPr>
          <p:nvPr>
            <p:ph type="body" sz="half" idx="2"/>
          </p:nvPr>
        </p:nvSpPr>
        <p:spPr>
          <a:xfrm>
            <a:off x="881778" y="2194560"/>
            <a:ext cx="4128849" cy="4065694"/>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fld id="{8E9D35CF-F806-44C6-827A-6BEA06BF0B88}" type="datetimeFigureOut">
              <a:rPr lang="en-US" smtClean="0"/>
              <a:t>8/7/2025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EC8612-2B79-4980-9B5A-873762B0D82C}" type="slidenum">
              <a:rPr lang="en-US" smtClean="0"/>
              <a:t>‹#›</a:t>
            </a:fld>
            <a:endParaRPr lang="en-US" dirty="0"/>
          </a:p>
        </p:txBody>
      </p:sp>
    </p:spTree>
    <p:extLst>
      <p:ext uri="{BB962C8B-B14F-4D97-AF65-F5344CB8AC3E}">
        <p14:creationId xmlns:p14="http://schemas.microsoft.com/office/powerpoint/2010/main" val="2335685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389467"/>
            <a:ext cx="11041380" cy="14139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80110" y="1947333"/>
            <a:ext cx="11041380" cy="46414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0110" y="6780107"/>
            <a:ext cx="2880360" cy="389467"/>
          </a:xfrm>
          <a:prstGeom prst="rect">
            <a:avLst/>
          </a:prstGeom>
        </p:spPr>
        <p:txBody>
          <a:bodyPr vert="horz" lIns="91440" tIns="45720" rIns="91440" bIns="45720" rtlCol="0" anchor="ctr"/>
          <a:lstStyle>
            <a:lvl1pPr algn="l">
              <a:defRPr sz="1260">
                <a:solidFill>
                  <a:schemeClr val="tx1">
                    <a:tint val="75000"/>
                  </a:schemeClr>
                </a:solidFill>
              </a:defRPr>
            </a:lvl1pPr>
          </a:lstStyle>
          <a:p>
            <a:fld id="{8E9D35CF-F806-44C6-827A-6BEA06BF0B88}" type="datetimeFigureOut">
              <a:rPr lang="en-US" smtClean="0"/>
              <a:t>8/7/2025</a:t>
            </a:fld>
            <a:endParaRPr lang="en-US" dirty="0"/>
          </a:p>
        </p:txBody>
      </p:sp>
      <p:sp>
        <p:nvSpPr>
          <p:cNvPr id="5" name="Footer Placeholder 4"/>
          <p:cNvSpPr>
            <a:spLocks noGrp="1"/>
          </p:cNvSpPr>
          <p:nvPr>
            <p:ph type="ftr" sz="quarter" idx="3"/>
          </p:nvPr>
        </p:nvSpPr>
        <p:spPr>
          <a:xfrm>
            <a:off x="4240530" y="6780107"/>
            <a:ext cx="4320540" cy="38946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041130" y="6780107"/>
            <a:ext cx="2880360" cy="389467"/>
          </a:xfrm>
          <a:prstGeom prst="rect">
            <a:avLst/>
          </a:prstGeom>
        </p:spPr>
        <p:txBody>
          <a:bodyPr vert="horz" lIns="91440" tIns="45720" rIns="91440" bIns="45720" rtlCol="0" anchor="ctr"/>
          <a:lstStyle>
            <a:lvl1pPr algn="r">
              <a:defRPr sz="1260">
                <a:solidFill>
                  <a:schemeClr val="tx1">
                    <a:tint val="75000"/>
                  </a:schemeClr>
                </a:solidFill>
              </a:defRPr>
            </a:lvl1pPr>
          </a:lstStyle>
          <a:p>
            <a:fld id="{5EEC8612-2B79-4980-9B5A-873762B0D82C}" type="slidenum">
              <a:rPr lang="en-US" smtClean="0"/>
              <a:t>‹#›</a:t>
            </a:fld>
            <a:endParaRPr lang="en-US" dirty="0"/>
          </a:p>
        </p:txBody>
      </p:sp>
    </p:spTree>
    <p:extLst>
      <p:ext uri="{BB962C8B-B14F-4D97-AF65-F5344CB8AC3E}">
        <p14:creationId xmlns:p14="http://schemas.microsoft.com/office/powerpoint/2010/main" val="21953246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60120"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30" indent="-240030" algn="l" defTabSz="960120" rtl="0" eaLnBrk="1" latinLnBrk="0" hangingPunct="1">
        <a:lnSpc>
          <a:spcPct val="90000"/>
        </a:lnSpc>
        <a:spcBef>
          <a:spcPts val="1050"/>
        </a:spcBef>
        <a:buFont typeface="Arial" panose="020B0604020202020204" pitchFamily="34" charset="0"/>
        <a:buChar char="•"/>
        <a:defRPr sz="2940" kern="1200">
          <a:solidFill>
            <a:schemeClr val="tx1"/>
          </a:solidFill>
          <a:latin typeface="+mn-lt"/>
          <a:ea typeface="+mn-ea"/>
          <a:cs typeface="+mn-cs"/>
        </a:defRPr>
      </a:lvl1pPr>
      <a:lvl2pPr marL="720090" indent="-240030" algn="l" defTabSz="960120"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200150" indent="-240030" algn="l" defTabSz="960120"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802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6027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6.jp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E1E1C973-9B36-4E3C-8D54-A874EF0E7F30}"/>
              </a:ext>
            </a:extLst>
          </p:cNvPr>
          <p:cNvGrpSpPr/>
          <p:nvPr/>
        </p:nvGrpSpPr>
        <p:grpSpPr>
          <a:xfrm>
            <a:off x="6920993" y="0"/>
            <a:ext cx="8397974" cy="7315198"/>
            <a:chOff x="4238265" y="0"/>
            <a:chExt cx="10218516" cy="6857998"/>
          </a:xfrm>
          <a:blipFill>
            <a:blip r:embed="rId2"/>
            <a:stretch>
              <a:fillRect/>
            </a:stretch>
          </a:blipFill>
        </p:grpSpPr>
        <p:sp>
          <p:nvSpPr>
            <p:cNvPr id="11" name="Isosceles Triangle 10">
              <a:extLst>
                <a:ext uri="{FF2B5EF4-FFF2-40B4-BE49-F238E27FC236}">
                  <a16:creationId xmlns:a16="http://schemas.microsoft.com/office/drawing/2014/main" xmlns="" id="{64582D7E-0C5B-4312-8AE2-BAC213F95C19}"/>
                </a:ext>
              </a:extLst>
            </p:cNvPr>
            <p:cNvSpPr/>
            <p:nvPr/>
          </p:nvSpPr>
          <p:spPr>
            <a:xfrm>
              <a:off x="4849792" y="3217760"/>
              <a:ext cx="9606989" cy="364023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dirty="0"/>
            </a:p>
          </p:txBody>
        </p:sp>
        <p:sp>
          <p:nvSpPr>
            <p:cNvPr id="12" name="Isosceles Triangle 11">
              <a:extLst>
                <a:ext uri="{FF2B5EF4-FFF2-40B4-BE49-F238E27FC236}">
                  <a16:creationId xmlns:a16="http://schemas.microsoft.com/office/drawing/2014/main" xmlns="" id="{D495866D-F694-4050-AC38-3FA22E0B5CD5}"/>
                </a:ext>
              </a:extLst>
            </p:cNvPr>
            <p:cNvSpPr/>
            <p:nvPr/>
          </p:nvSpPr>
          <p:spPr>
            <a:xfrm rot="16200000">
              <a:off x="8741784" y="1299255"/>
              <a:ext cx="5660020" cy="364023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dirty="0"/>
            </a:p>
          </p:txBody>
        </p:sp>
        <p:sp>
          <p:nvSpPr>
            <p:cNvPr id="13" name="Isosceles Triangle 12">
              <a:extLst>
                <a:ext uri="{FF2B5EF4-FFF2-40B4-BE49-F238E27FC236}">
                  <a16:creationId xmlns:a16="http://schemas.microsoft.com/office/drawing/2014/main" xmlns="" id="{40078272-5F24-4F87-B371-218D5CDC1E17}"/>
                </a:ext>
              </a:extLst>
            </p:cNvPr>
            <p:cNvSpPr/>
            <p:nvPr/>
          </p:nvSpPr>
          <p:spPr>
            <a:xfrm rot="10800000">
              <a:off x="4238265" y="0"/>
              <a:ext cx="9340770" cy="364023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dirty="0"/>
            </a:p>
          </p:txBody>
        </p:sp>
      </p:grpSp>
      <p:pic>
        <p:nvPicPr>
          <p:cNvPr id="15" name="Picture 14">
            <a:extLst>
              <a:ext uri="{FF2B5EF4-FFF2-40B4-BE49-F238E27FC236}">
                <a16:creationId xmlns:a16="http://schemas.microsoft.com/office/drawing/2014/main" xmlns="" id="{88679764-896C-4462-AA9C-1E10C5D36C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771" y="240754"/>
            <a:ext cx="6990080" cy="1037136"/>
          </a:xfrm>
          <a:prstGeom prst="rect">
            <a:avLst/>
          </a:prstGeom>
        </p:spPr>
      </p:pic>
      <p:sp>
        <p:nvSpPr>
          <p:cNvPr id="17" name="Rectangle: Rounded Corners 16">
            <a:extLst>
              <a:ext uri="{FF2B5EF4-FFF2-40B4-BE49-F238E27FC236}">
                <a16:creationId xmlns:a16="http://schemas.microsoft.com/office/drawing/2014/main" xmlns="" id="{924BF66D-5484-4165-88F2-03E328A6B2FF}"/>
              </a:ext>
            </a:extLst>
          </p:cNvPr>
          <p:cNvSpPr/>
          <p:nvPr/>
        </p:nvSpPr>
        <p:spPr>
          <a:xfrm>
            <a:off x="-101601" y="5136073"/>
            <a:ext cx="7895396" cy="2179127"/>
          </a:xfrm>
          <a:prstGeom prst="roundRect">
            <a:avLst>
              <a:gd name="adj" fmla="val 50000"/>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60" b="1" dirty="0">
              <a:solidFill>
                <a:schemeClr val="tx1"/>
              </a:solidFill>
              <a:latin typeface="Times New Roman" pitchFamily="18" charset="0"/>
              <a:cs typeface="Times New Roman" pitchFamily="18" charset="0"/>
            </a:endParaRPr>
          </a:p>
          <a:p>
            <a:pPr algn="ctr"/>
            <a:r>
              <a:rPr lang="en-GB" sz="2560" b="1" dirty="0">
                <a:solidFill>
                  <a:schemeClr val="tx1"/>
                </a:solidFill>
                <a:latin typeface="Times New Roman" pitchFamily="18" charset="0"/>
                <a:cs typeface="Times New Roman" pitchFamily="18" charset="0"/>
              </a:rPr>
              <a:t>Prepared By</a:t>
            </a:r>
          </a:p>
          <a:p>
            <a:pPr algn="ctr"/>
            <a:r>
              <a:rPr lang="en-GB" sz="2133" dirty="0" err="1">
                <a:solidFill>
                  <a:schemeClr val="tx1"/>
                </a:solidFill>
                <a:latin typeface="Times New Roman" pitchFamily="18" charset="0"/>
                <a:cs typeface="Times New Roman" pitchFamily="18" charset="0"/>
              </a:rPr>
              <a:t>Somen</a:t>
            </a:r>
            <a:r>
              <a:rPr lang="en-GB" sz="2133" dirty="0">
                <a:solidFill>
                  <a:schemeClr val="tx1"/>
                </a:solidFill>
                <a:latin typeface="Times New Roman" pitchFamily="18" charset="0"/>
                <a:cs typeface="Times New Roman" pitchFamily="18" charset="0"/>
              </a:rPr>
              <a:t> </a:t>
            </a:r>
            <a:r>
              <a:rPr lang="en-GB" sz="2133" dirty="0" err="1">
                <a:solidFill>
                  <a:schemeClr val="tx1"/>
                </a:solidFill>
                <a:latin typeface="Times New Roman" pitchFamily="18" charset="0"/>
                <a:cs typeface="Times New Roman" pitchFamily="18" charset="0"/>
              </a:rPr>
              <a:t>Saha</a:t>
            </a:r>
            <a:endParaRPr lang="en-GB" sz="2133" dirty="0">
              <a:solidFill>
                <a:schemeClr val="tx1"/>
              </a:solidFill>
              <a:latin typeface="Times New Roman" pitchFamily="18" charset="0"/>
              <a:cs typeface="Times New Roman" pitchFamily="18" charset="0"/>
            </a:endParaRPr>
          </a:p>
          <a:p>
            <a:pPr algn="ctr"/>
            <a:r>
              <a:rPr lang="en-GB" sz="1920" dirty="0">
                <a:solidFill>
                  <a:schemeClr val="tx1"/>
                </a:solidFill>
                <a:latin typeface="Times New Roman" pitchFamily="18" charset="0"/>
                <a:cs typeface="Times New Roman" pitchFamily="18" charset="0"/>
              </a:rPr>
              <a:t>Lecturer </a:t>
            </a:r>
          </a:p>
          <a:p>
            <a:pPr algn="ctr"/>
            <a:r>
              <a:rPr lang="en-GB" sz="1920" dirty="0">
                <a:solidFill>
                  <a:schemeClr val="tx1"/>
                </a:solidFill>
                <a:latin typeface="Times New Roman" pitchFamily="18" charset="0"/>
                <a:cs typeface="Times New Roman" pitchFamily="18" charset="0"/>
              </a:rPr>
              <a:t>Department of Civil Engineering</a:t>
            </a:r>
          </a:p>
          <a:p>
            <a:pPr algn="ctr"/>
            <a:r>
              <a:rPr lang="en-GB" sz="1920" dirty="0">
                <a:solidFill>
                  <a:schemeClr val="tx1"/>
                </a:solidFill>
                <a:latin typeface="Times New Roman" pitchFamily="18" charset="0"/>
                <a:cs typeface="Times New Roman" pitchFamily="18" charset="0"/>
              </a:rPr>
              <a:t>University of Global Village (UGV), </a:t>
            </a:r>
            <a:r>
              <a:rPr lang="en-GB" sz="1920" dirty="0" err="1">
                <a:solidFill>
                  <a:schemeClr val="tx1"/>
                </a:solidFill>
                <a:latin typeface="Times New Roman" pitchFamily="18" charset="0"/>
                <a:cs typeface="Times New Roman" pitchFamily="18" charset="0"/>
              </a:rPr>
              <a:t>Barishal</a:t>
            </a:r>
            <a:endParaRPr lang="en-US" sz="1920" dirty="0">
              <a:solidFill>
                <a:schemeClr val="tx1"/>
              </a:solidFill>
              <a:latin typeface="Times New Roman" pitchFamily="18" charset="0"/>
              <a:cs typeface="Times New Roman" pitchFamily="18" charset="0"/>
            </a:endParaRPr>
          </a:p>
          <a:p>
            <a:endParaRPr lang="en-US" sz="1920" dirty="0">
              <a:solidFill>
                <a:schemeClr val="tx1"/>
              </a:solidFill>
            </a:endParaRPr>
          </a:p>
          <a:p>
            <a:pPr algn="ctr"/>
            <a:endParaRPr lang="en-US" sz="1920" b="1" dirty="0">
              <a:solidFill>
                <a:schemeClr val="tx1"/>
              </a:solidFill>
            </a:endParaRPr>
          </a:p>
        </p:txBody>
      </p:sp>
      <p:sp>
        <p:nvSpPr>
          <p:cNvPr id="20" name="TextBox 19">
            <a:extLst>
              <a:ext uri="{FF2B5EF4-FFF2-40B4-BE49-F238E27FC236}">
                <a16:creationId xmlns:a16="http://schemas.microsoft.com/office/drawing/2014/main" xmlns="" id="{08DC8E6A-ABE7-4A8C-B1ED-56750E118815}"/>
              </a:ext>
            </a:extLst>
          </p:cNvPr>
          <p:cNvSpPr txBox="1"/>
          <p:nvPr/>
        </p:nvSpPr>
        <p:spPr>
          <a:xfrm>
            <a:off x="83512" y="1952488"/>
            <a:ext cx="7710283" cy="2751522"/>
          </a:xfrm>
          <a:prstGeom prst="rect">
            <a:avLst/>
          </a:prstGeom>
          <a:noFill/>
        </p:spPr>
        <p:txBody>
          <a:bodyPr wrap="square">
            <a:spAutoFit/>
          </a:bodyPr>
          <a:lstStyle/>
          <a:p>
            <a:pPr algn="ctr"/>
            <a:r>
              <a:rPr lang="en-US" sz="5760" dirty="0">
                <a:ln w="0"/>
                <a:solidFill>
                  <a:schemeClr val="accent1"/>
                </a:solidFill>
                <a:effectLst>
                  <a:outerShdw blurRad="38100" dist="25400" dir="5400000" algn="ctr" rotWithShape="0">
                    <a:srgbClr val="6E747A">
                      <a:alpha val="43000"/>
                    </a:srgbClr>
                  </a:outerShdw>
                </a:effectLst>
                <a:highlight>
                  <a:srgbClr val="FFFFFF"/>
                </a:highlight>
                <a:latin typeface="Times New Roman" panose="02020603050405020304" pitchFamily="18" charset="0"/>
                <a:ea typeface="Times New Roman" panose="02020603050405020304" pitchFamily="18" charset="0"/>
              </a:rPr>
              <a:t>ENVIRONMENTAL    </a:t>
            </a:r>
          </a:p>
          <a:p>
            <a:pPr algn="ctr"/>
            <a:r>
              <a:rPr lang="en-US" sz="5760" dirty="0">
                <a:ln w="0"/>
                <a:solidFill>
                  <a:schemeClr val="accent1"/>
                </a:solidFill>
                <a:effectLst>
                  <a:outerShdw blurRad="38100" dist="25400" dir="5400000" algn="ctr" rotWithShape="0">
                    <a:srgbClr val="6E747A">
                      <a:alpha val="43000"/>
                    </a:srgbClr>
                  </a:outerShdw>
                </a:effectLst>
                <a:highlight>
                  <a:srgbClr val="FFFFFF"/>
                </a:highlight>
                <a:latin typeface="Times New Roman" panose="02020603050405020304" pitchFamily="18" charset="0"/>
                <a:ea typeface="Times New Roman" panose="02020603050405020304" pitchFamily="18" charset="0"/>
              </a:rPr>
              <a:t>ENGINEERING</a:t>
            </a:r>
          </a:p>
          <a:p>
            <a:pPr algn="ctr"/>
            <a:r>
              <a:rPr lang="en-US" sz="5760" dirty="0">
                <a:ln w="0"/>
                <a:solidFill>
                  <a:schemeClr val="accent1"/>
                </a:solidFill>
                <a:effectLst>
                  <a:outerShdw blurRad="38100" dist="25400" dir="5400000" algn="ctr" rotWithShape="0">
                    <a:srgbClr val="6E747A">
                      <a:alpha val="43000"/>
                    </a:srgbClr>
                  </a:outerShdw>
                </a:effectLst>
                <a:highlight>
                  <a:srgbClr val="FFFFFF"/>
                </a:highlight>
                <a:latin typeface="Times New Roman" panose="02020603050405020304" pitchFamily="18" charset="0"/>
                <a:ea typeface="Times New Roman" panose="02020603050405020304" pitchFamily="18" charset="0"/>
              </a:rPr>
              <a:t>I</a:t>
            </a:r>
            <a:r>
              <a:rPr lang="en-US" sz="4267" dirty="0">
                <a:ln w="0"/>
                <a:solidFill>
                  <a:schemeClr val="accent1"/>
                </a:solidFill>
                <a:effectLst>
                  <a:outerShdw blurRad="38100" dist="25400" dir="5400000" algn="ctr" rotWithShape="0">
                    <a:srgbClr val="6E747A">
                      <a:alpha val="43000"/>
                    </a:srgbClr>
                  </a:outerShdw>
                </a:effectLst>
                <a:highlight>
                  <a:srgbClr val="FFFFFF"/>
                </a:highligh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3698487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6" name="TextBox 5">
            <a:extLst>
              <a:ext uri="{FF2B5EF4-FFF2-40B4-BE49-F238E27FC236}">
                <a16:creationId xmlns:a16="http://schemas.microsoft.com/office/drawing/2014/main" xmlns="" id="{D2D7F8B5-DF28-4935-9FEE-4B8705E6D287}"/>
              </a:ext>
            </a:extLst>
          </p:cNvPr>
          <p:cNvSpPr txBox="1"/>
          <p:nvPr/>
        </p:nvSpPr>
        <p:spPr>
          <a:xfrm>
            <a:off x="515073" y="390227"/>
            <a:ext cx="11771453" cy="6924973"/>
          </a:xfrm>
          <a:prstGeom prst="rect">
            <a:avLst/>
          </a:prstGeom>
          <a:noFill/>
        </p:spPr>
        <p:txBody>
          <a:bodyPr wrap="square" rtlCol="0">
            <a:spAutoFit/>
          </a:bodyPr>
          <a:lstStyle/>
          <a:p>
            <a:pPr marL="342900" indent="-342900" algn="just">
              <a:buAutoNum type="arabicPeriod"/>
            </a:pPr>
            <a:r>
              <a:rPr lang="en-US" sz="2400" b="1" dirty="0"/>
              <a:t>Introduction to Environmental Engineering</a:t>
            </a:r>
          </a:p>
          <a:p>
            <a:pPr marL="342900" indent="-342900" algn="just">
              <a:buAutoNum type="arabicPeriod"/>
            </a:pPr>
            <a:endParaRPr lang="en-US" sz="2000" b="1" dirty="0"/>
          </a:p>
          <a:p>
            <a:pPr algn="just"/>
            <a:r>
              <a:rPr lang="en-US" sz="2000" b="1" dirty="0"/>
              <a:t>	Environmental Engineering</a:t>
            </a:r>
            <a:r>
              <a:rPr lang="en-US" sz="2000" dirty="0"/>
              <a:t> is the branch of civil engineering that focuses on protecting human health and 	the environment. It involves the application of science and engineering principles to improve and sustain 	the quality of air, water, and land resources. The goal is to create systems and technologies that minimize 	pollution, manage waste, and ensure safe and sustainable natural resource use.</a:t>
            </a:r>
          </a:p>
          <a:p>
            <a:pPr algn="just"/>
            <a:endParaRPr lang="en-US" sz="2000" dirty="0"/>
          </a:p>
          <a:p>
            <a:pPr algn="just"/>
            <a:r>
              <a:rPr lang="en-US" sz="2400" b="1" dirty="0"/>
              <a:t>2. Key areas in environmental engineering include: </a:t>
            </a:r>
          </a:p>
          <a:p>
            <a:pPr algn="just"/>
            <a:endParaRPr lang="en-US" sz="2000" b="1" dirty="0"/>
          </a:p>
          <a:p>
            <a:pPr algn="just"/>
            <a:r>
              <a:rPr lang="en-US" sz="2000" b="1" dirty="0"/>
              <a:t>	Water treatment and management: </a:t>
            </a:r>
            <a:r>
              <a:rPr lang="en-US" sz="2000" dirty="0"/>
              <a:t>Ensuring the availability of clean drinking water, treating wastewater, 		and managing stormwater.</a:t>
            </a:r>
          </a:p>
          <a:p>
            <a:pPr algn="just"/>
            <a:endParaRPr lang="en-US" sz="2000" dirty="0"/>
          </a:p>
          <a:p>
            <a:pPr algn="just"/>
            <a:r>
              <a:rPr lang="en-US" sz="2000" dirty="0"/>
              <a:t>	</a:t>
            </a:r>
            <a:r>
              <a:rPr lang="en-US" sz="2000" b="1" dirty="0"/>
              <a:t>Air quality control: </a:t>
            </a:r>
            <a:r>
              <a:rPr lang="en-US" sz="2000" dirty="0"/>
              <a:t>Reducing air pollution from industries, vehicles, and other sources. </a:t>
            </a:r>
          </a:p>
          <a:p>
            <a:pPr algn="just"/>
            <a:endParaRPr lang="en-US" sz="2000" dirty="0"/>
          </a:p>
          <a:p>
            <a:pPr algn="just"/>
            <a:r>
              <a:rPr lang="en-US" sz="2000" dirty="0"/>
              <a:t>	</a:t>
            </a:r>
            <a:r>
              <a:rPr lang="en-US" sz="2000" b="1" dirty="0"/>
              <a:t>Waste management: </a:t>
            </a:r>
            <a:r>
              <a:rPr lang="en-US" sz="2000" dirty="0"/>
              <a:t>Developing systems for managing solid and hazardous waste in an environmentally 	stored manner.</a:t>
            </a:r>
          </a:p>
          <a:p>
            <a:pPr algn="just"/>
            <a:endParaRPr lang="en-US" sz="2000" dirty="0"/>
          </a:p>
          <a:p>
            <a:pPr algn="just"/>
            <a:r>
              <a:rPr lang="en-US" sz="2000" b="1" dirty="0"/>
              <a:t>	Soil remediation:</a:t>
            </a:r>
            <a:r>
              <a:rPr lang="en-US" sz="2000" dirty="0"/>
              <a:t> Cleaning up contaminated land to make it safe for future use. </a:t>
            </a:r>
          </a:p>
          <a:p>
            <a:pPr algn="just"/>
            <a:endParaRPr lang="en-US" sz="2000" dirty="0"/>
          </a:p>
          <a:p>
            <a:pPr algn="just"/>
            <a:r>
              <a:rPr lang="en-US" sz="2000" dirty="0"/>
              <a:t>	</a:t>
            </a:r>
            <a:r>
              <a:rPr lang="en-US" sz="2000" b="1" dirty="0"/>
              <a:t>Sustainable development: </a:t>
            </a:r>
            <a:r>
              <a:rPr lang="en-US" sz="2000" dirty="0"/>
              <a:t>Promoting practices that reduce environmental impacts and preserve natural 	resources.</a:t>
            </a:r>
          </a:p>
          <a:p>
            <a:endParaRPr lang="en-US" sz="2000" dirty="0"/>
          </a:p>
        </p:txBody>
      </p:sp>
    </p:spTree>
    <p:extLst>
      <p:ext uri="{BB962C8B-B14F-4D97-AF65-F5344CB8AC3E}">
        <p14:creationId xmlns:p14="http://schemas.microsoft.com/office/powerpoint/2010/main" val="1794616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6" name="TextBox 5">
            <a:extLst>
              <a:ext uri="{FF2B5EF4-FFF2-40B4-BE49-F238E27FC236}">
                <a16:creationId xmlns:a16="http://schemas.microsoft.com/office/drawing/2014/main" xmlns="" id="{D2D7F8B5-DF28-4935-9FEE-4B8705E6D287}"/>
              </a:ext>
            </a:extLst>
          </p:cNvPr>
          <p:cNvSpPr txBox="1"/>
          <p:nvPr/>
        </p:nvSpPr>
        <p:spPr>
          <a:xfrm>
            <a:off x="515073" y="390227"/>
            <a:ext cx="11771453" cy="2923877"/>
          </a:xfrm>
          <a:prstGeom prst="rect">
            <a:avLst/>
          </a:prstGeom>
          <a:noFill/>
        </p:spPr>
        <p:txBody>
          <a:bodyPr wrap="square" rtlCol="0">
            <a:spAutoFit/>
          </a:bodyPr>
          <a:lstStyle/>
          <a:p>
            <a:pPr algn="just"/>
            <a:r>
              <a:rPr lang="en-US" sz="2400" b="1" dirty="0"/>
              <a:t>3. Environmental engineers design and operate systems for:</a:t>
            </a:r>
          </a:p>
          <a:p>
            <a:pPr marL="0" marR="0" algn="just"/>
            <a:r>
              <a:rPr lang="en-US" sz="2000" b="1" dirty="0"/>
              <a:t> </a:t>
            </a:r>
          </a:p>
          <a:p>
            <a:pPr marL="800100" lvl="1" indent="-342900" algn="just">
              <a:buFont typeface="Wingdings" panose="05000000000000000000" pitchFamily="2" charset="2"/>
              <a:buChar char="q"/>
            </a:pPr>
            <a:r>
              <a:rPr lang="en-US" sz="2000" dirty="0"/>
              <a:t>Water supply and treatment</a:t>
            </a:r>
          </a:p>
          <a:p>
            <a:pPr marL="800100" lvl="1" indent="-342900" algn="just">
              <a:buFont typeface="Wingdings" panose="05000000000000000000" pitchFamily="2" charset="2"/>
              <a:buChar char="q"/>
            </a:pPr>
            <a:r>
              <a:rPr lang="en-US" sz="2000" dirty="0"/>
              <a:t>Wastewater collection and treatment</a:t>
            </a:r>
          </a:p>
          <a:p>
            <a:pPr marL="800100" lvl="1" indent="-342900" algn="just">
              <a:buFont typeface="Wingdings" panose="05000000000000000000" pitchFamily="2" charset="2"/>
              <a:buChar char="q"/>
            </a:pPr>
            <a:r>
              <a:rPr lang="en-US" sz="2000" dirty="0"/>
              <a:t>Air pollution control</a:t>
            </a:r>
          </a:p>
          <a:p>
            <a:pPr marL="800100" lvl="1" indent="-342900" algn="just">
              <a:buFont typeface="Wingdings" panose="05000000000000000000" pitchFamily="2" charset="2"/>
              <a:buChar char="q"/>
            </a:pPr>
            <a:r>
              <a:rPr lang="en-US" sz="2000" dirty="0"/>
              <a:t>Solid waste management</a:t>
            </a:r>
          </a:p>
          <a:p>
            <a:pPr marL="800100" lvl="1" indent="-342900" algn="just">
              <a:buFont typeface="Wingdings" panose="05000000000000000000" pitchFamily="2" charset="2"/>
              <a:buChar char="q"/>
            </a:pPr>
            <a:r>
              <a:rPr lang="en-US" sz="2000" dirty="0"/>
              <a:t>Noise pollution reduction</a:t>
            </a:r>
          </a:p>
          <a:p>
            <a:pPr marL="800100" lvl="1" indent="-342900" algn="just">
              <a:buFont typeface="Wingdings" panose="05000000000000000000" pitchFamily="2" charset="2"/>
              <a:buChar char="q"/>
            </a:pPr>
            <a:r>
              <a:rPr lang="en-US" sz="2000" dirty="0"/>
              <a:t>Environmental impact assessment</a:t>
            </a:r>
          </a:p>
          <a:p>
            <a:pPr marL="800100" lvl="1" indent="-342900" algn="just">
              <a:buFont typeface="Wingdings" panose="05000000000000000000" pitchFamily="2" charset="2"/>
              <a:buChar char="q"/>
            </a:pPr>
            <a:r>
              <a:rPr lang="en-US" sz="2000" dirty="0"/>
              <a:t>Sustainable development practices</a:t>
            </a:r>
            <a:r>
              <a:rPr lang="en-US" sz="2000" b="1" dirty="0"/>
              <a:t>	</a:t>
            </a:r>
            <a:endParaRPr lang="en-US" sz="2000" dirty="0"/>
          </a:p>
        </p:txBody>
      </p:sp>
      <p:pic>
        <p:nvPicPr>
          <p:cNvPr id="9" name="Picture 8">
            <a:extLst>
              <a:ext uri="{FF2B5EF4-FFF2-40B4-BE49-F238E27FC236}">
                <a16:creationId xmlns:a16="http://schemas.microsoft.com/office/drawing/2014/main" xmlns="" id="{759DDE5C-6DB9-4F29-850C-8C746B8F66C8}"/>
              </a:ext>
            </a:extLst>
          </p:cNvPr>
          <p:cNvPicPr>
            <a:picLocks noChangeAspect="1"/>
          </p:cNvPicPr>
          <p:nvPr/>
        </p:nvPicPr>
        <p:blipFill rotWithShape="1">
          <a:blip r:embed="rId2">
            <a:extLst>
              <a:ext uri="{28A0092B-C50C-407E-A947-70E740481C1C}">
                <a14:useLocalDpi xmlns:a14="http://schemas.microsoft.com/office/drawing/2010/main" val="0"/>
              </a:ext>
            </a:extLst>
          </a:blip>
          <a:srcRect l="9873" r="4268" b="2116"/>
          <a:stretch/>
        </p:blipFill>
        <p:spPr>
          <a:xfrm>
            <a:off x="6615406" y="1051090"/>
            <a:ext cx="5671120" cy="5847628"/>
          </a:xfrm>
          <a:prstGeom prst="rect">
            <a:avLst/>
          </a:prstGeom>
          <a:ln w="28575">
            <a:solidFill>
              <a:schemeClr val="tx1"/>
            </a:solidFill>
          </a:ln>
        </p:spPr>
      </p:pic>
    </p:spTree>
    <p:extLst>
      <p:ext uri="{BB962C8B-B14F-4D97-AF65-F5344CB8AC3E}">
        <p14:creationId xmlns:p14="http://schemas.microsoft.com/office/powerpoint/2010/main" val="278994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6" name="TextBox 5">
            <a:extLst>
              <a:ext uri="{FF2B5EF4-FFF2-40B4-BE49-F238E27FC236}">
                <a16:creationId xmlns:a16="http://schemas.microsoft.com/office/drawing/2014/main" xmlns="" id="{D2D7F8B5-DF28-4935-9FEE-4B8705E6D287}"/>
              </a:ext>
            </a:extLst>
          </p:cNvPr>
          <p:cNvSpPr txBox="1"/>
          <p:nvPr/>
        </p:nvSpPr>
        <p:spPr>
          <a:xfrm>
            <a:off x="515073" y="390227"/>
            <a:ext cx="11771453" cy="2923877"/>
          </a:xfrm>
          <a:prstGeom prst="rect">
            <a:avLst/>
          </a:prstGeom>
          <a:noFill/>
        </p:spPr>
        <p:txBody>
          <a:bodyPr wrap="square" rtlCol="0">
            <a:spAutoFit/>
          </a:bodyPr>
          <a:lstStyle/>
          <a:p>
            <a:pPr marL="0" lvl="1" algn="just"/>
            <a:endParaRPr lang="en-US" sz="2000" dirty="0">
              <a:latin typeface="Times New Roman" panose="02020603050405020304" pitchFamily="18" charset="0"/>
            </a:endParaRPr>
          </a:p>
          <a:p>
            <a:pPr marL="0" lvl="1" algn="just"/>
            <a:r>
              <a:rPr lang="en-US" sz="2400" b="1" dirty="0"/>
              <a:t>4. Key Objectives of Environmental Engineering:</a:t>
            </a:r>
          </a:p>
          <a:p>
            <a:pPr marL="0" lvl="1" algn="just"/>
            <a:endParaRPr lang="en-US" sz="2000" b="1" dirty="0"/>
          </a:p>
          <a:p>
            <a:pPr marL="800100" marR="0" lvl="1" indent="-342900" algn="just">
              <a:buFont typeface="Wingdings" panose="05000000000000000000" pitchFamily="2" charset="2"/>
              <a:buChar char="q"/>
            </a:pPr>
            <a:r>
              <a:rPr lang="en-US" sz="2000" dirty="0"/>
              <a:t>Protect public health by providing clean water and sanitation.</a:t>
            </a:r>
          </a:p>
          <a:p>
            <a:pPr marL="800100" marR="0" lvl="1" indent="-342900" algn="just">
              <a:buFont typeface="Wingdings" panose="05000000000000000000" pitchFamily="2" charset="2"/>
              <a:buChar char="q"/>
            </a:pPr>
            <a:r>
              <a:rPr lang="en-US" sz="2000" dirty="0"/>
              <a:t>Reduce environmental pollution from industrial and municipal sources.</a:t>
            </a:r>
          </a:p>
          <a:p>
            <a:pPr marL="800100" marR="0" lvl="1" indent="-342900" algn="just">
              <a:buFont typeface="Wingdings" panose="05000000000000000000" pitchFamily="2" charset="2"/>
              <a:buChar char="q"/>
            </a:pPr>
            <a:r>
              <a:rPr lang="en-US" sz="2000" dirty="0"/>
              <a:t>Conserve natural resources through sustainable engineering.</a:t>
            </a:r>
          </a:p>
          <a:p>
            <a:pPr marL="800100" marR="0" lvl="1" indent="-342900" algn="just">
              <a:buFont typeface="Wingdings" panose="05000000000000000000" pitchFamily="2" charset="2"/>
              <a:buChar char="q"/>
            </a:pPr>
            <a:r>
              <a:rPr lang="en-US" sz="2000" dirty="0"/>
              <a:t>Comply with environmental laws and regulations.</a:t>
            </a:r>
          </a:p>
          <a:p>
            <a:pPr marL="0" lvl="1"/>
            <a:endParaRPr lang="en-US" sz="2000" b="1" dirty="0"/>
          </a:p>
          <a:p>
            <a:r>
              <a:rPr lang="en-US" sz="2000" b="1" dirty="0"/>
              <a:t>	</a:t>
            </a:r>
            <a:endParaRPr lang="en-US" sz="2000" dirty="0"/>
          </a:p>
        </p:txBody>
      </p:sp>
      <p:graphicFrame>
        <p:nvGraphicFramePr>
          <p:cNvPr id="5" name="Diagram 4">
            <a:extLst>
              <a:ext uri="{FF2B5EF4-FFF2-40B4-BE49-F238E27FC236}">
                <a16:creationId xmlns:a16="http://schemas.microsoft.com/office/drawing/2014/main" xmlns="" id="{AB278DAF-B57A-42F0-BEEF-6B039FF5AF26}"/>
              </a:ext>
            </a:extLst>
          </p:cNvPr>
          <p:cNvGraphicFramePr/>
          <p:nvPr>
            <p:extLst>
              <p:ext uri="{D42A27DB-BD31-4B8C-83A1-F6EECF244321}">
                <p14:modId xmlns:p14="http://schemas.microsoft.com/office/powerpoint/2010/main" val="2183887011"/>
              </p:ext>
            </p:extLst>
          </p:nvPr>
        </p:nvGraphicFramePr>
        <p:xfrm>
          <a:off x="5539273" y="2034073"/>
          <a:ext cx="7476931" cy="4813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6889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4224CF-0B04-452F-94C0-FC9508E81EB0}"/>
              </a:ext>
            </a:extLst>
          </p:cNvPr>
          <p:cNvSpPr txBox="1"/>
          <p:nvPr/>
        </p:nvSpPr>
        <p:spPr>
          <a:xfrm>
            <a:off x="4146635" y="574380"/>
            <a:ext cx="4508331" cy="683264"/>
          </a:xfrm>
          <a:prstGeom prst="rect">
            <a:avLst/>
          </a:prstGeom>
          <a:noFill/>
        </p:spPr>
        <p:txBody>
          <a:bodyPr wrap="square" rtlCol="0">
            <a:spAutoFit/>
          </a:bodyPr>
          <a:lstStyle/>
          <a:p>
            <a:pPr algn="ctr"/>
            <a:r>
              <a:rPr lang="en-US" sz="3840" dirty="0"/>
              <a:t>Week 02</a:t>
            </a:r>
          </a:p>
        </p:txBody>
      </p:sp>
      <p:sp>
        <p:nvSpPr>
          <p:cNvPr id="6" name="TextBox 5">
            <a:extLst>
              <a:ext uri="{FF2B5EF4-FFF2-40B4-BE49-F238E27FC236}">
                <a16:creationId xmlns:a16="http://schemas.microsoft.com/office/drawing/2014/main" xmlns="" id="{EE029618-3064-4622-ACDB-51C7827E27E1}"/>
              </a:ext>
            </a:extLst>
          </p:cNvPr>
          <p:cNvSpPr txBox="1"/>
          <p:nvPr/>
        </p:nvSpPr>
        <p:spPr>
          <a:xfrm>
            <a:off x="3179403" y="1593088"/>
            <a:ext cx="6442795" cy="2345257"/>
          </a:xfrm>
          <a:prstGeom prst="rect">
            <a:avLst/>
          </a:prstGeom>
          <a:noFill/>
        </p:spPr>
        <p:txBody>
          <a:bodyPr wrap="square" rtlCol="0">
            <a:spAutoFit/>
          </a:bodyPr>
          <a:lstStyle/>
          <a:p>
            <a:pPr marL="0" marR="0" algn="ctr">
              <a:lnSpc>
                <a:spcPct val="106000"/>
              </a:lnSpc>
              <a:spcBef>
                <a:spcPts val="0"/>
              </a:spcBef>
              <a:spcAft>
                <a:spcPts val="0"/>
              </a:spcAft>
            </a:pPr>
            <a:r>
              <a:rPr lang="en-US" sz="4000" b="0" i="0" u="none" strike="noStrike" kern="1200" baseline="0" dirty="0">
                <a:solidFill>
                  <a:schemeClr val="tx1"/>
                </a:solidFill>
                <a:latin typeface="+mn-lt"/>
                <a:ea typeface="+mn-ea"/>
                <a:cs typeface="+mn-cs"/>
              </a:rPr>
              <a:t>Introduction of Water Supply Engineering, Definition of Water Supply System</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920" dirty="0"/>
          </a:p>
        </p:txBody>
      </p:sp>
      <p:grpSp>
        <p:nvGrpSpPr>
          <p:cNvPr id="15" name="Group 14">
            <a:extLst>
              <a:ext uri="{FF2B5EF4-FFF2-40B4-BE49-F238E27FC236}">
                <a16:creationId xmlns:a16="http://schemas.microsoft.com/office/drawing/2014/main" xmlns="" id="{9B79569E-E2F4-4EBB-ACBE-C6986626FBC5}"/>
              </a:ext>
            </a:extLst>
          </p:cNvPr>
          <p:cNvGrpSpPr/>
          <p:nvPr/>
        </p:nvGrpSpPr>
        <p:grpSpPr>
          <a:xfrm>
            <a:off x="8980783" y="2152906"/>
            <a:ext cx="4897777" cy="6145846"/>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a16="http://schemas.microsoft.com/office/drawing/2014/main" xmlns=""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8" name="Rectangle 7">
              <a:extLst>
                <a:ext uri="{FF2B5EF4-FFF2-40B4-BE49-F238E27FC236}">
                  <a16:creationId xmlns:a16="http://schemas.microsoft.com/office/drawing/2014/main" xmlns=""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9" name="Rectangle 8">
              <a:extLst>
                <a:ext uri="{FF2B5EF4-FFF2-40B4-BE49-F238E27FC236}">
                  <a16:creationId xmlns:a16="http://schemas.microsoft.com/office/drawing/2014/main" xmlns=""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0" name="Rectangle 9">
              <a:extLst>
                <a:ext uri="{FF2B5EF4-FFF2-40B4-BE49-F238E27FC236}">
                  <a16:creationId xmlns:a16="http://schemas.microsoft.com/office/drawing/2014/main" xmlns=""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1" name="Rectangle 10">
              <a:extLst>
                <a:ext uri="{FF2B5EF4-FFF2-40B4-BE49-F238E27FC236}">
                  <a16:creationId xmlns:a16="http://schemas.microsoft.com/office/drawing/2014/main" xmlns=""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grpSp>
    </p:spTree>
    <p:extLst>
      <p:ext uri="{BB962C8B-B14F-4D97-AF65-F5344CB8AC3E}">
        <p14:creationId xmlns:p14="http://schemas.microsoft.com/office/powerpoint/2010/main" val="1500599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6" name="TextBox 5">
            <a:extLst>
              <a:ext uri="{FF2B5EF4-FFF2-40B4-BE49-F238E27FC236}">
                <a16:creationId xmlns:a16="http://schemas.microsoft.com/office/drawing/2014/main" xmlns="" id="{D2D7F8B5-DF28-4935-9FEE-4B8705E6D287}"/>
              </a:ext>
            </a:extLst>
          </p:cNvPr>
          <p:cNvSpPr txBox="1"/>
          <p:nvPr/>
        </p:nvSpPr>
        <p:spPr>
          <a:xfrm>
            <a:off x="515073" y="228600"/>
            <a:ext cx="11771453" cy="6678751"/>
          </a:xfrm>
          <a:prstGeom prst="rect">
            <a:avLst/>
          </a:prstGeom>
          <a:noFill/>
        </p:spPr>
        <p:txBody>
          <a:bodyPr wrap="square" rtlCol="0">
            <a:spAutoFit/>
          </a:bodyPr>
          <a:lstStyle/>
          <a:p>
            <a:pPr algn="just"/>
            <a:r>
              <a:rPr lang="en-US" sz="2000" b="1" dirty="0"/>
              <a:t>1. </a:t>
            </a:r>
            <a:r>
              <a:rPr lang="en-US" sz="2400" b="1" dirty="0"/>
              <a:t>Introduction of Water Supply Engineering: </a:t>
            </a:r>
          </a:p>
          <a:p>
            <a:pPr algn="just"/>
            <a:endParaRPr lang="en-US" sz="2000" b="1" dirty="0"/>
          </a:p>
          <a:p>
            <a:pPr marL="0" marR="0" algn="just"/>
            <a:r>
              <a:rPr lang="en-US" sz="2000" b="1" dirty="0"/>
              <a:t>	Water Supply Engineering</a:t>
            </a:r>
            <a:r>
              <a:rPr lang="en-US" sz="2000" dirty="0"/>
              <a:t> is a vital branch of civil and environmental engineering that deals with the 		planning, design, construction, and maintenance of systems that provide safe and adequate water to meet 	the needs of a population.</a:t>
            </a:r>
            <a:endParaRPr lang="en-US" sz="2000" dirty="0">
              <a:ea typeface="Times New Roman" panose="02020603050405020304" pitchFamily="18" charset="0"/>
            </a:endParaRPr>
          </a:p>
          <a:p>
            <a:pPr marL="0" lvl="1" algn="just"/>
            <a:endParaRPr lang="en-US" sz="2000" dirty="0">
              <a:ea typeface="Times New Roman" panose="02020603050405020304" pitchFamily="18" charset="0"/>
            </a:endParaRPr>
          </a:p>
          <a:p>
            <a:pPr marL="0" lvl="1" algn="just"/>
            <a:endParaRPr lang="en-US" sz="2000" dirty="0">
              <a:ea typeface="Times New Roman" panose="02020603050405020304" pitchFamily="18" charset="0"/>
            </a:endParaRPr>
          </a:p>
          <a:p>
            <a:pPr marL="0" lvl="1" algn="just"/>
            <a:endParaRPr lang="en-US" sz="2000" dirty="0">
              <a:ea typeface="Times New Roman" panose="02020603050405020304" pitchFamily="18" charset="0"/>
            </a:endParaRPr>
          </a:p>
          <a:p>
            <a:pPr marL="0" lvl="1" algn="just"/>
            <a:endParaRPr lang="en-US" sz="2000" dirty="0">
              <a:ea typeface="Times New Roman" panose="02020603050405020304" pitchFamily="18" charset="0"/>
            </a:endParaRPr>
          </a:p>
          <a:p>
            <a:pPr marL="0" lvl="1" algn="just"/>
            <a:endParaRPr lang="en-US" sz="2000" dirty="0">
              <a:ea typeface="Times New Roman" panose="02020603050405020304" pitchFamily="18" charset="0"/>
            </a:endParaRPr>
          </a:p>
          <a:p>
            <a:pPr marL="0" lvl="1" algn="just"/>
            <a:endParaRPr lang="en-US" sz="2000" dirty="0">
              <a:ea typeface="Times New Roman" panose="02020603050405020304" pitchFamily="18" charset="0"/>
            </a:endParaRPr>
          </a:p>
          <a:p>
            <a:pPr marL="0" lvl="1" algn="just"/>
            <a:endParaRPr lang="en-US" sz="2000" dirty="0">
              <a:ea typeface="Times New Roman" panose="02020603050405020304" pitchFamily="18" charset="0"/>
            </a:endParaRPr>
          </a:p>
          <a:p>
            <a:pPr marL="0" lvl="1" algn="just"/>
            <a:endParaRPr lang="en-US" sz="2000" dirty="0">
              <a:ea typeface="Times New Roman" panose="02020603050405020304" pitchFamily="18" charset="0"/>
            </a:endParaRPr>
          </a:p>
          <a:p>
            <a:pPr marL="0" lvl="1" algn="just"/>
            <a:endParaRPr lang="en-US" sz="2000" dirty="0">
              <a:ea typeface="Times New Roman" panose="02020603050405020304" pitchFamily="18" charset="0"/>
            </a:endParaRPr>
          </a:p>
          <a:p>
            <a:pPr marL="0" lvl="1" algn="just"/>
            <a:endParaRPr lang="en-US" sz="2000" dirty="0">
              <a:ea typeface="Times New Roman" panose="02020603050405020304" pitchFamily="18" charset="0"/>
            </a:endParaRPr>
          </a:p>
          <a:p>
            <a:pPr marL="0" lvl="1" algn="just"/>
            <a:endParaRPr lang="en-US" sz="2000" dirty="0">
              <a:ea typeface="Times New Roman" panose="02020603050405020304" pitchFamily="18" charset="0"/>
            </a:endParaRPr>
          </a:p>
          <a:p>
            <a:pPr marL="0" lvl="1" algn="just"/>
            <a:endParaRPr lang="en-US" sz="2000" dirty="0">
              <a:ea typeface="Times New Roman" panose="02020603050405020304" pitchFamily="18" charset="0"/>
            </a:endParaRPr>
          </a:p>
          <a:p>
            <a:pPr marL="0" lvl="1" algn="just"/>
            <a:r>
              <a:rPr lang="en-US" sz="2400" b="1" dirty="0"/>
              <a:t>2. Distilled Water/Pure Water:</a:t>
            </a:r>
          </a:p>
          <a:p>
            <a:pPr marL="0" lvl="1" algn="just"/>
            <a:endParaRPr lang="en-US" sz="2000" b="1" dirty="0"/>
          </a:p>
          <a:p>
            <a:pPr marL="0" lvl="1" algn="just"/>
            <a:r>
              <a:rPr lang="en-US" sz="2000" b="1" dirty="0"/>
              <a:t>	Distilled Water /Pure Water </a:t>
            </a:r>
            <a:r>
              <a:rPr lang="en-US" sz="2000" dirty="0"/>
              <a:t>refers to water that has undergone a purification process to remove 	impurities, including minerals, contaminants and microorganisms.</a:t>
            </a:r>
          </a:p>
        </p:txBody>
      </p:sp>
      <p:pic>
        <p:nvPicPr>
          <p:cNvPr id="3" name="Picture 2">
            <a:extLst>
              <a:ext uri="{FF2B5EF4-FFF2-40B4-BE49-F238E27FC236}">
                <a16:creationId xmlns:a16="http://schemas.microsoft.com/office/drawing/2014/main" xmlns="" id="{A0F5B4D8-6416-44C5-9F75-4110431822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3116" y="1945099"/>
            <a:ext cx="6755366" cy="3425001"/>
          </a:xfrm>
          <a:prstGeom prst="rect">
            <a:avLst/>
          </a:prstGeom>
          <a:ln w="28575">
            <a:solidFill>
              <a:schemeClr val="tx1"/>
            </a:solidFill>
          </a:ln>
        </p:spPr>
      </p:pic>
    </p:spTree>
    <p:extLst>
      <p:ext uri="{BB962C8B-B14F-4D97-AF65-F5344CB8AC3E}">
        <p14:creationId xmlns:p14="http://schemas.microsoft.com/office/powerpoint/2010/main" val="2083363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6" name="TextBox 5">
            <a:extLst>
              <a:ext uri="{FF2B5EF4-FFF2-40B4-BE49-F238E27FC236}">
                <a16:creationId xmlns:a16="http://schemas.microsoft.com/office/drawing/2014/main" xmlns="" id="{D2D7F8B5-DF28-4935-9FEE-4B8705E6D287}"/>
              </a:ext>
            </a:extLst>
          </p:cNvPr>
          <p:cNvSpPr txBox="1"/>
          <p:nvPr/>
        </p:nvSpPr>
        <p:spPr>
          <a:xfrm>
            <a:off x="515073" y="228600"/>
            <a:ext cx="11771453" cy="4766433"/>
          </a:xfrm>
          <a:prstGeom prst="rect">
            <a:avLst/>
          </a:prstGeom>
          <a:noFill/>
        </p:spPr>
        <p:txBody>
          <a:bodyPr wrap="square" rtlCol="0">
            <a:spAutoFit/>
          </a:bodyPr>
          <a:lstStyle/>
          <a:p>
            <a:pPr marL="0" lvl="1" algn="just"/>
            <a:endParaRPr lang="en-US" sz="2000" dirty="0"/>
          </a:p>
          <a:p>
            <a:pPr marL="0" lvl="1" algn="just"/>
            <a:r>
              <a:rPr lang="en-US" sz="2400" b="1" dirty="0"/>
              <a:t>3. What is potable and palatable water? Which one do you choose for drinking water and why?</a:t>
            </a:r>
          </a:p>
          <a:p>
            <a:pPr marL="0" lvl="1" algn="just"/>
            <a:endParaRPr lang="en-US" sz="1400" b="1" dirty="0"/>
          </a:p>
          <a:p>
            <a:pPr marL="0" marR="0" algn="just">
              <a:lnSpc>
                <a:spcPct val="107000"/>
              </a:lnSpc>
              <a:spcBef>
                <a:spcPts val="0"/>
              </a:spcBef>
              <a:spcAft>
                <a:spcPts val="800"/>
              </a:spcAft>
            </a:pPr>
            <a:r>
              <a:rPr lang="en-US" sz="2000" b="1" dirty="0"/>
              <a:t>	</a:t>
            </a:r>
            <a:r>
              <a:rPr lang="en-US" sz="2000" b="1" dirty="0">
                <a:effectLst/>
                <a:ea typeface="Times New Roman" panose="02020603050405020304" pitchFamily="18" charset="0"/>
                <a:cs typeface="Times New Roman" panose="02020603050405020304" pitchFamily="18" charset="0"/>
              </a:rPr>
              <a:t>Potable Water: </a:t>
            </a:r>
            <a:r>
              <a:rPr lang="en-US" sz="2000" dirty="0">
                <a:effectLst/>
                <a:ea typeface="Times New Roman" panose="02020603050405020304" pitchFamily="18" charset="0"/>
              </a:rPr>
              <a:t>Water that is safe to drink and free from harmful contaminants such as bacteria, viruses, 	chemicals, and pollutants.</a:t>
            </a:r>
            <a:endParaRPr lang="en-US" sz="2000" b="1" dirty="0"/>
          </a:p>
          <a:p>
            <a:pPr marL="0" marR="0" algn="just">
              <a:lnSpc>
                <a:spcPct val="107000"/>
              </a:lnSpc>
              <a:spcBef>
                <a:spcPts val="0"/>
              </a:spcBef>
              <a:spcAft>
                <a:spcPts val="800"/>
              </a:spcAft>
            </a:pPr>
            <a:r>
              <a:rPr lang="en-US" sz="2000" b="1" dirty="0"/>
              <a:t>	Key Characteristics:</a:t>
            </a:r>
          </a:p>
          <a:p>
            <a:pPr marL="1257300" lvl="2" indent="-342900" algn="just">
              <a:lnSpc>
                <a:spcPct val="107000"/>
              </a:lnSpc>
              <a:spcAft>
                <a:spcPts val="800"/>
              </a:spcAft>
              <a:buFont typeface="Wingdings" panose="05000000000000000000" pitchFamily="2" charset="2"/>
              <a:buChar char="q"/>
            </a:pPr>
            <a:r>
              <a:rPr lang="en-US" sz="2000" dirty="0"/>
              <a:t>Meets health and safety standards for human consumption.</a:t>
            </a:r>
          </a:p>
          <a:p>
            <a:pPr marL="1257300" lvl="2" indent="-342900" algn="just">
              <a:lnSpc>
                <a:spcPct val="107000"/>
              </a:lnSpc>
              <a:spcAft>
                <a:spcPts val="800"/>
              </a:spcAft>
              <a:buFont typeface="Wingdings" panose="05000000000000000000" pitchFamily="2" charset="2"/>
              <a:buChar char="q"/>
            </a:pPr>
            <a:r>
              <a:rPr lang="en-US" sz="2000" dirty="0"/>
              <a:t>Free from pathogens and toxic substances.</a:t>
            </a:r>
          </a:p>
          <a:p>
            <a:pPr marL="1257300" lvl="2" indent="-342900" algn="just">
              <a:lnSpc>
                <a:spcPct val="107000"/>
              </a:lnSpc>
              <a:spcAft>
                <a:spcPts val="800"/>
              </a:spcAft>
              <a:buFont typeface="Wingdings" panose="05000000000000000000" pitchFamily="2" charset="2"/>
              <a:buChar char="q"/>
            </a:pPr>
            <a:r>
              <a:rPr lang="en-US" sz="2000" dirty="0"/>
              <a:t>May or may not taste good, but it is safe to drink.</a:t>
            </a:r>
          </a:p>
          <a:p>
            <a:pPr marL="0" lvl="1"/>
            <a:endParaRPr lang="en-US" sz="2000" b="1" dirty="0"/>
          </a:p>
          <a:p>
            <a:pPr marL="0" lvl="1"/>
            <a:endParaRPr lang="en-US" sz="2000" b="1" dirty="0"/>
          </a:p>
          <a:p>
            <a:r>
              <a:rPr lang="en-US" sz="2000" b="1" dirty="0"/>
              <a:t>	</a:t>
            </a:r>
            <a:endParaRPr lang="en-US" sz="2000" dirty="0"/>
          </a:p>
        </p:txBody>
      </p:sp>
      <p:pic>
        <p:nvPicPr>
          <p:cNvPr id="3" name="Picture 2">
            <a:extLst>
              <a:ext uri="{FF2B5EF4-FFF2-40B4-BE49-F238E27FC236}">
                <a16:creationId xmlns:a16="http://schemas.microsoft.com/office/drawing/2014/main" xmlns="" id="{95C806DD-671B-4E89-A21C-335C516AC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6985" y="3101037"/>
            <a:ext cx="4828797" cy="3881301"/>
          </a:xfrm>
          <a:prstGeom prst="rect">
            <a:avLst/>
          </a:prstGeom>
          <a:ln w="28575">
            <a:solidFill>
              <a:schemeClr val="tx1"/>
            </a:solidFill>
          </a:ln>
        </p:spPr>
      </p:pic>
    </p:spTree>
    <p:extLst>
      <p:ext uri="{BB962C8B-B14F-4D97-AF65-F5344CB8AC3E}">
        <p14:creationId xmlns:p14="http://schemas.microsoft.com/office/powerpoint/2010/main" val="4211134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6" name="TextBox 5">
            <a:extLst>
              <a:ext uri="{FF2B5EF4-FFF2-40B4-BE49-F238E27FC236}">
                <a16:creationId xmlns:a16="http://schemas.microsoft.com/office/drawing/2014/main" xmlns="" id="{D2D7F8B5-DF28-4935-9FEE-4B8705E6D287}"/>
              </a:ext>
            </a:extLst>
          </p:cNvPr>
          <p:cNvSpPr txBox="1"/>
          <p:nvPr/>
        </p:nvSpPr>
        <p:spPr>
          <a:xfrm>
            <a:off x="515073" y="371566"/>
            <a:ext cx="11771453" cy="8222636"/>
          </a:xfrm>
          <a:prstGeom prst="rect">
            <a:avLst/>
          </a:prstGeom>
          <a:noFill/>
        </p:spPr>
        <p:txBody>
          <a:bodyPr wrap="square" rtlCol="0">
            <a:spAutoFit/>
          </a:bodyPr>
          <a:lstStyle/>
          <a:p>
            <a:pPr marL="0" marR="0" algn="just">
              <a:lnSpc>
                <a:spcPct val="107000"/>
              </a:lnSpc>
              <a:spcBef>
                <a:spcPts val="0"/>
              </a:spcBef>
              <a:spcAft>
                <a:spcPts val="800"/>
              </a:spcAft>
            </a:pPr>
            <a:r>
              <a:rPr lang="en-US" sz="2000" b="1" dirty="0">
                <a:effectLst/>
                <a:ea typeface="Calibri" panose="020F0502020204030204" pitchFamily="34" charset="0"/>
                <a:cs typeface="Times New Roman" panose="02020603050405020304" pitchFamily="18" charset="0"/>
              </a:rPr>
              <a:t>	Palatable Water: </a:t>
            </a:r>
            <a:r>
              <a:rPr lang="en-US" sz="2000" dirty="0">
                <a:effectLst/>
                <a:ea typeface="Calibri" panose="020F0502020204030204" pitchFamily="34" charset="0"/>
                <a:cs typeface="Times New Roman" panose="02020603050405020304" pitchFamily="18" charset="0"/>
              </a:rPr>
              <a:t>Water that is pleasant to taste, with no undesirable flavors, odors, or color.</a:t>
            </a:r>
          </a:p>
          <a:p>
            <a:pPr marL="0" marR="0" algn="just">
              <a:lnSpc>
                <a:spcPct val="107000"/>
              </a:lnSpc>
              <a:spcBef>
                <a:spcPts val="0"/>
              </a:spcBef>
              <a:spcAft>
                <a:spcPts val="800"/>
              </a:spcAft>
            </a:pPr>
            <a:endParaRPr lang="en-US" sz="2000" b="1" dirty="0">
              <a:effectLs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000" b="1" dirty="0">
                <a:effectLst/>
                <a:ea typeface="Calibri" panose="020F0502020204030204" pitchFamily="34" charset="0"/>
                <a:cs typeface="Times New Roman" panose="02020603050405020304" pitchFamily="18" charset="0"/>
              </a:rPr>
              <a:t>	Key Characteristics:</a:t>
            </a:r>
          </a:p>
          <a:p>
            <a:pPr marL="1200150" lvl="2" indent="-285750" algn="just">
              <a:lnSpc>
                <a:spcPct val="107000"/>
              </a:lnSpc>
              <a:spcAft>
                <a:spcPts val="800"/>
              </a:spcAft>
              <a:buFont typeface="Wingdings" panose="05000000000000000000" pitchFamily="2" charset="2"/>
              <a:buChar char="q"/>
            </a:pPr>
            <a:r>
              <a:rPr lang="en-US" sz="2000" dirty="0">
                <a:effectLst/>
                <a:ea typeface="Calibri" panose="020F0502020204030204" pitchFamily="34" charset="0"/>
                <a:cs typeface="Times New Roman" panose="02020603050405020304" pitchFamily="18" charset="0"/>
              </a:rPr>
              <a:t>Appealing taste, smell, and appearance.</a:t>
            </a:r>
          </a:p>
          <a:p>
            <a:pPr marL="1200150" lvl="2" indent="-285750" algn="just">
              <a:lnSpc>
                <a:spcPct val="107000"/>
              </a:lnSpc>
              <a:spcAft>
                <a:spcPts val="800"/>
              </a:spcAft>
              <a:buFont typeface="Wingdings" panose="05000000000000000000" pitchFamily="2" charset="2"/>
              <a:buChar char="q"/>
            </a:pPr>
            <a:r>
              <a:rPr lang="en-US" sz="2000" dirty="0">
                <a:effectLst/>
                <a:ea typeface="Calibri" panose="020F0502020204030204" pitchFamily="34" charset="0"/>
                <a:cs typeface="Times New Roman" panose="02020603050405020304" pitchFamily="18" charset="0"/>
              </a:rPr>
              <a:t>May or may not meet safety standards for drinking.</a:t>
            </a:r>
          </a:p>
          <a:p>
            <a:pPr marL="1200150" lvl="2" indent="-285750" algn="just">
              <a:lnSpc>
                <a:spcPct val="107000"/>
              </a:lnSpc>
              <a:spcAft>
                <a:spcPts val="800"/>
              </a:spcAft>
              <a:buFont typeface="Wingdings" panose="05000000000000000000" pitchFamily="2" charset="2"/>
              <a:buChar char="q"/>
            </a:pPr>
            <a:r>
              <a:rPr lang="en-US" sz="2000" dirty="0">
                <a:effectLst/>
                <a:ea typeface="Calibri" panose="020F0502020204030204" pitchFamily="34" charset="0"/>
                <a:cs typeface="Times New Roman" panose="02020603050405020304" pitchFamily="18" charset="0"/>
              </a:rPr>
              <a:t>Can be free from contaminants, but not necessarily.</a:t>
            </a:r>
          </a:p>
          <a:p>
            <a:pPr marL="0" marR="0" algn="just">
              <a:lnSpc>
                <a:spcPct val="107000"/>
              </a:lnSpc>
              <a:spcBef>
                <a:spcPts val="0"/>
              </a:spcBef>
              <a:spcAft>
                <a:spcPts val="800"/>
              </a:spcAft>
            </a:pPr>
            <a:r>
              <a:rPr lang="en-US" sz="2000" dirty="0">
                <a:effectLst/>
                <a:ea typeface="Calibri" panose="020F0502020204030204" pitchFamily="34" charset="0"/>
                <a:cs typeface="Times New Roman" panose="02020603050405020304" pitchFamily="18" charset="0"/>
              </a:rPr>
              <a:t>	To reduce water borne diseases and foster healthy living, potable water is better than palatable water. 	Because It ensures that the water is free from harmful substances and pathogens that can cause illness.</a:t>
            </a:r>
          </a:p>
          <a:p>
            <a:pPr lvl="2" indent="-457200">
              <a:lnSpc>
                <a:spcPct val="107000"/>
              </a:lnSpc>
              <a:spcAft>
                <a:spcPts val="800"/>
              </a:spcAft>
            </a:pPr>
            <a:endParaRPr lang="en-US" sz="20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ea typeface="Calibri" panose="020F0502020204030204" pitchFamily="34" charset="0"/>
                <a:cs typeface="Times New Roman" panose="02020603050405020304" pitchFamily="18" charset="0"/>
              </a:rPr>
              <a:t>	</a:t>
            </a:r>
            <a:r>
              <a:rPr lang="en-US" sz="2000" b="1" dirty="0">
                <a:effectLst/>
                <a:ea typeface="Calibri" panose="020F0502020204030204" pitchFamily="34" charset="0"/>
                <a:cs typeface="Times New Roman" panose="02020603050405020304" pitchFamily="18" charset="0"/>
              </a:rPr>
              <a:t>Definition of Water Supply System: </a:t>
            </a:r>
            <a:r>
              <a:rPr lang="en-US" sz="2000" dirty="0">
                <a:effectLst/>
                <a:ea typeface="Calibri" panose="020F0502020204030204" pitchFamily="34" charset="0"/>
                <a:cs typeface="Times New Roman" panose="02020603050405020304" pitchFamily="18" charset="0"/>
              </a:rPr>
              <a:t>It is a network of pipelines of various sizes with control valves for</a:t>
            </a:r>
          </a:p>
          <a:p>
            <a:pPr marL="0" marR="0">
              <a:lnSpc>
                <a:spcPct val="107000"/>
              </a:lnSpc>
              <a:spcBef>
                <a:spcPts val="0"/>
              </a:spcBef>
              <a:spcAft>
                <a:spcPts val="800"/>
              </a:spcAft>
            </a:pPr>
            <a:r>
              <a:rPr lang="en-US" sz="2000" dirty="0">
                <a:effectLst/>
                <a:ea typeface="Calibri" panose="020F0502020204030204" pitchFamily="34" charset="0"/>
                <a:cs typeface="Times New Roman" panose="02020603050405020304" pitchFamily="18" charset="0"/>
              </a:rPr>
              <a:t>	carrying and supplying water to the consumers.</a:t>
            </a:r>
          </a:p>
          <a:p>
            <a:pPr marL="0" marR="0">
              <a:lnSpc>
                <a:spcPct val="107000"/>
              </a:lnSpc>
              <a:spcBef>
                <a:spcPts val="0"/>
              </a:spcBef>
              <a:spcAft>
                <a:spcPts val="800"/>
              </a:spcAft>
            </a:pPr>
            <a:endParaRPr lang="en-US" sz="20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ea typeface="Calibri" panose="020F0502020204030204" pitchFamily="34" charset="0"/>
                <a:cs typeface="Times New Roman" panose="02020603050405020304" pitchFamily="18" charset="0"/>
              </a:rPr>
              <a:t>	</a:t>
            </a:r>
            <a:r>
              <a:rPr lang="en-US" sz="2000" b="1" dirty="0">
                <a:effectLst/>
                <a:ea typeface="Calibri" panose="020F0502020204030204" pitchFamily="34" charset="0"/>
                <a:cs typeface="Times New Roman" panose="02020603050405020304" pitchFamily="18" charset="0"/>
              </a:rPr>
              <a:t>Objectives of Water Supply System:</a:t>
            </a:r>
          </a:p>
          <a:p>
            <a:pPr marL="1200150" lvl="2" indent="-285750">
              <a:lnSpc>
                <a:spcPct val="107000"/>
              </a:lnSpc>
              <a:spcAft>
                <a:spcPts val="800"/>
              </a:spcAft>
              <a:buFont typeface="Wingdings" panose="05000000000000000000" pitchFamily="2" charset="2"/>
              <a:buChar char="q"/>
            </a:pPr>
            <a:r>
              <a:rPr lang="en-US" sz="2000" dirty="0">
                <a:effectLst/>
                <a:ea typeface="Calibri" panose="020F0502020204030204" pitchFamily="34" charset="0"/>
                <a:cs typeface="Times New Roman" panose="02020603050405020304" pitchFamily="18" charset="0"/>
              </a:rPr>
              <a:t>To supply water in adequate quantity.</a:t>
            </a:r>
          </a:p>
          <a:p>
            <a:pPr marL="1200150" lvl="2" indent="-285750">
              <a:lnSpc>
                <a:spcPct val="107000"/>
              </a:lnSpc>
              <a:spcAft>
                <a:spcPts val="800"/>
              </a:spcAft>
              <a:buFont typeface="Wingdings" panose="05000000000000000000" pitchFamily="2" charset="2"/>
              <a:buChar char="q"/>
            </a:pPr>
            <a:r>
              <a:rPr lang="en-US" sz="2000" dirty="0">
                <a:effectLst/>
                <a:ea typeface="Calibri" panose="020F0502020204030204" pitchFamily="34" charset="0"/>
                <a:cs typeface="Times New Roman" panose="02020603050405020304" pitchFamily="18" charset="0"/>
              </a:rPr>
              <a:t>To safe and wholesome water to the consumer.</a:t>
            </a:r>
          </a:p>
          <a:p>
            <a:pPr marL="1200150" lvl="2" indent="-285750">
              <a:lnSpc>
                <a:spcPct val="107000"/>
              </a:lnSpc>
              <a:spcAft>
                <a:spcPts val="800"/>
              </a:spcAft>
              <a:buFont typeface="Wingdings" panose="05000000000000000000" pitchFamily="2" charset="2"/>
              <a:buChar char="q"/>
            </a:pPr>
            <a:r>
              <a:rPr lang="en-US" sz="2000" dirty="0">
                <a:effectLst/>
                <a:ea typeface="Calibri" panose="020F0502020204030204" pitchFamily="34" charset="0"/>
                <a:cs typeface="Times New Roman" panose="02020603050405020304" pitchFamily="18" charset="0"/>
              </a:rPr>
              <a:t>To make water easily available to the consumer.</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1"/>
            <a:endParaRPr lang="en-US" sz="2000" b="1" dirty="0"/>
          </a:p>
          <a:p>
            <a:pPr marL="0" lvl="1"/>
            <a:endParaRPr lang="en-US" sz="2000" b="1" dirty="0"/>
          </a:p>
          <a:p>
            <a:r>
              <a:rPr lang="en-US" sz="2000" b="1" dirty="0"/>
              <a:t>	</a:t>
            </a:r>
            <a:endParaRPr lang="en-US" sz="2000" dirty="0"/>
          </a:p>
        </p:txBody>
      </p:sp>
    </p:spTree>
    <p:extLst>
      <p:ext uri="{BB962C8B-B14F-4D97-AF65-F5344CB8AC3E}">
        <p14:creationId xmlns:p14="http://schemas.microsoft.com/office/powerpoint/2010/main" val="1905596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6" name="TextBox 5">
            <a:extLst>
              <a:ext uri="{FF2B5EF4-FFF2-40B4-BE49-F238E27FC236}">
                <a16:creationId xmlns:a16="http://schemas.microsoft.com/office/drawing/2014/main" xmlns="" id="{D2D7F8B5-DF28-4935-9FEE-4B8705E6D287}"/>
              </a:ext>
            </a:extLst>
          </p:cNvPr>
          <p:cNvSpPr txBox="1"/>
          <p:nvPr/>
        </p:nvSpPr>
        <p:spPr>
          <a:xfrm>
            <a:off x="515073" y="371566"/>
            <a:ext cx="11771453" cy="4071949"/>
          </a:xfrm>
          <a:prstGeom prst="rect">
            <a:avLst/>
          </a:prstGeom>
          <a:noFill/>
        </p:spPr>
        <p:txBody>
          <a:bodyPr wrap="square" rtlCol="0">
            <a:spAutoFit/>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4. Draw the flow diagram of essential elements of the water supply system. </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Flow diagram of essential elements of water supply system:</a:t>
            </a:r>
          </a:p>
          <a:p>
            <a:pPr marL="1200150" lvl="2" indent="-285750">
              <a:lnSpc>
                <a:spcPct val="107000"/>
              </a:lnSpc>
              <a:spcAft>
                <a:spcPts val="800"/>
              </a:spcAft>
              <a:buFont typeface="Wingdings" panose="05000000000000000000" pitchFamily="2" charset="2"/>
              <a:buChar char="q"/>
            </a:pPr>
            <a:r>
              <a:rPr lang="en-US" sz="2000" dirty="0">
                <a:effectLst/>
                <a:latin typeface="Calibri" panose="020F0502020204030204" pitchFamily="34" charset="0"/>
                <a:ea typeface="Calibri" panose="020F0502020204030204" pitchFamily="34" charset="0"/>
                <a:cs typeface="Times New Roman" panose="02020603050405020304" pitchFamily="18" charset="0"/>
              </a:rPr>
              <a:t>Source of supply</a:t>
            </a:r>
          </a:p>
          <a:p>
            <a:pPr marL="1200150" lvl="2" indent="-285750">
              <a:lnSpc>
                <a:spcPct val="107000"/>
              </a:lnSpc>
              <a:spcAft>
                <a:spcPts val="800"/>
              </a:spcAft>
              <a:buFont typeface="Wingdings" panose="05000000000000000000" pitchFamily="2" charset="2"/>
              <a:buChar char="q"/>
            </a:pPr>
            <a:r>
              <a:rPr lang="en-US" sz="2000" dirty="0">
                <a:effectLst/>
                <a:latin typeface="Calibri" panose="020F0502020204030204" pitchFamily="34" charset="0"/>
                <a:ea typeface="Calibri" panose="020F0502020204030204" pitchFamily="34" charset="0"/>
                <a:cs typeface="Times New Roman" panose="02020603050405020304" pitchFamily="18" charset="0"/>
              </a:rPr>
              <a:t>Collection system</a:t>
            </a:r>
          </a:p>
          <a:p>
            <a:pPr marL="1200150" lvl="2" indent="-285750">
              <a:lnSpc>
                <a:spcPct val="107000"/>
              </a:lnSpc>
              <a:spcAft>
                <a:spcPts val="800"/>
              </a:spcAft>
              <a:buFont typeface="Wingdings" panose="05000000000000000000" pitchFamily="2" charset="2"/>
              <a:buChar char="q"/>
            </a:pPr>
            <a:r>
              <a:rPr lang="en-US" sz="2000" dirty="0">
                <a:effectLst/>
                <a:latin typeface="Calibri" panose="020F0502020204030204" pitchFamily="34" charset="0"/>
                <a:ea typeface="Calibri" panose="020F0502020204030204" pitchFamily="34" charset="0"/>
                <a:cs typeface="Times New Roman" panose="02020603050405020304" pitchFamily="18" charset="0"/>
              </a:rPr>
              <a:t>Treatment</a:t>
            </a:r>
          </a:p>
          <a:p>
            <a:pPr marL="1200150" lvl="2" indent="-285750">
              <a:lnSpc>
                <a:spcPct val="107000"/>
              </a:lnSpc>
              <a:spcAft>
                <a:spcPts val="800"/>
              </a:spcAft>
              <a:buFont typeface="Wingdings" panose="05000000000000000000" pitchFamily="2" charset="2"/>
              <a:buChar char="q"/>
            </a:pPr>
            <a:r>
              <a:rPr lang="en-US" sz="2000" dirty="0">
                <a:effectLst/>
                <a:latin typeface="Calibri" panose="020F0502020204030204" pitchFamily="34" charset="0"/>
                <a:ea typeface="Calibri" panose="020F0502020204030204" pitchFamily="34" charset="0"/>
                <a:cs typeface="Times New Roman" panose="02020603050405020304" pitchFamily="18" charset="0"/>
              </a:rPr>
              <a:t>Distribution system</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1"/>
            <a:endParaRPr lang="en-US" sz="2000" b="1" dirty="0"/>
          </a:p>
          <a:p>
            <a:pPr marL="0" lvl="1"/>
            <a:endParaRPr lang="en-US" sz="2000" b="1" dirty="0"/>
          </a:p>
          <a:p>
            <a:r>
              <a:rPr lang="en-US" sz="2000" b="1" dirty="0"/>
              <a:t>	</a:t>
            </a:r>
            <a:endParaRPr lang="en-US" sz="2000" dirty="0"/>
          </a:p>
        </p:txBody>
      </p:sp>
      <p:pic>
        <p:nvPicPr>
          <p:cNvPr id="7" name="Picture 6">
            <a:extLst>
              <a:ext uri="{FF2B5EF4-FFF2-40B4-BE49-F238E27FC236}">
                <a16:creationId xmlns:a16="http://schemas.microsoft.com/office/drawing/2014/main" xmlns="" id="{E456CFE7-7C9A-4BED-B946-F2326CE77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815" y="2937002"/>
            <a:ext cx="11541968" cy="4071949"/>
          </a:xfrm>
          <a:prstGeom prst="rect">
            <a:avLst/>
          </a:prstGeom>
        </p:spPr>
      </p:pic>
    </p:spTree>
    <p:extLst>
      <p:ext uri="{BB962C8B-B14F-4D97-AF65-F5344CB8AC3E}">
        <p14:creationId xmlns:p14="http://schemas.microsoft.com/office/powerpoint/2010/main" val="4106096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6" name="TextBox 5">
            <a:extLst>
              <a:ext uri="{FF2B5EF4-FFF2-40B4-BE49-F238E27FC236}">
                <a16:creationId xmlns:a16="http://schemas.microsoft.com/office/drawing/2014/main" xmlns="" id="{D2D7F8B5-DF28-4935-9FEE-4B8705E6D287}"/>
              </a:ext>
            </a:extLst>
          </p:cNvPr>
          <p:cNvSpPr txBox="1"/>
          <p:nvPr/>
        </p:nvSpPr>
        <p:spPr>
          <a:xfrm>
            <a:off x="515073" y="387220"/>
            <a:ext cx="11771453" cy="6648680"/>
          </a:xfrm>
          <a:prstGeom prst="rect">
            <a:avLst/>
          </a:prstGeom>
          <a:noFill/>
        </p:spPr>
        <p:txBody>
          <a:bodyPr wrap="square" rtlCol="0">
            <a:spAutoFit/>
          </a:bodyPr>
          <a:lstStyle/>
          <a:p>
            <a:pPr algn="just">
              <a:lnSpc>
                <a:spcPct val="107000"/>
              </a:lnSpc>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5. Describe the elements of the water supply system.</a:t>
            </a:r>
          </a:p>
          <a:p>
            <a:pPr algn="just">
              <a:lnSpc>
                <a:spcPct val="107000"/>
              </a:lnSpc>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Elements of water supply system:</a:t>
            </a:r>
          </a:p>
          <a:p>
            <a:pPr marL="1200150" lvl="2" indent="-285750" algn="just">
              <a:lnSpc>
                <a:spcPct val="107000"/>
              </a:lnSpc>
              <a:spcAft>
                <a:spcPts val="800"/>
              </a:spcAft>
              <a:buFont typeface="Wingdings" panose="05000000000000000000" pitchFamily="2" charset="2"/>
              <a:buChar char="q"/>
            </a:pPr>
            <a:r>
              <a:rPr lang="en-US" b="1" dirty="0">
                <a:effectLst/>
                <a:latin typeface="Calibri" panose="020F0502020204030204" pitchFamily="34" charset="0"/>
                <a:ea typeface="Calibri" panose="020F0502020204030204" pitchFamily="34" charset="0"/>
                <a:cs typeface="Times New Roman" panose="02020603050405020304" pitchFamily="18" charset="0"/>
              </a:rPr>
              <a:t>Sources of supply: </a:t>
            </a:r>
            <a:r>
              <a:rPr lang="en-US" dirty="0">
                <a:effectLst/>
                <a:latin typeface="Calibri" panose="020F0502020204030204" pitchFamily="34" charset="0"/>
                <a:ea typeface="Calibri" panose="020F0502020204030204" pitchFamily="34" charset="0"/>
                <a:cs typeface="Times New Roman" panose="02020603050405020304" pitchFamily="18" charset="0"/>
              </a:rPr>
              <a:t>Surface water and ground water are the main sources of water for water supply.</a:t>
            </a:r>
          </a:p>
          <a:p>
            <a:pPr algn="just">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The main considerations for the selection of a source of water supply are (</a:t>
            </a:r>
            <a:r>
              <a:rPr lang="en-US" dirty="0" err="1">
                <a:effectLst/>
                <a:latin typeface="Calibri" panose="020F0502020204030204" pitchFamily="34" charset="0"/>
                <a:ea typeface="Calibri" panose="020F0502020204030204" pitchFamily="34" charset="0"/>
                <a:cs typeface="Times New Roman" panose="02020603050405020304" pitchFamily="18" charset="0"/>
              </a:rPr>
              <a:t>i</a:t>
            </a:r>
            <a:r>
              <a:rPr lang="en-US" dirty="0">
                <a:effectLst/>
                <a:latin typeface="Calibri" panose="020F0502020204030204" pitchFamily="34" charset="0"/>
                <a:ea typeface="Calibri" panose="020F0502020204030204" pitchFamily="34" charset="0"/>
                <a:cs typeface="Times New Roman" panose="02020603050405020304" pitchFamily="18" charset="0"/>
              </a:rPr>
              <a:t>) quantity (ii) quality and (iii) cost.</a:t>
            </a:r>
          </a:p>
          <a:p>
            <a:pPr marL="1200150" lvl="2" indent="-285750" algn="just">
              <a:lnSpc>
                <a:spcPct val="107000"/>
              </a:lnSpc>
              <a:spcAft>
                <a:spcPts val="800"/>
              </a:spcAft>
              <a:buFont typeface="Wingdings" panose="05000000000000000000" pitchFamily="2" charset="2"/>
              <a:buChar char="q"/>
            </a:pPr>
            <a:r>
              <a:rPr lang="en-US" b="1" dirty="0">
                <a:effectLst/>
                <a:latin typeface="Calibri" panose="020F0502020204030204" pitchFamily="34" charset="0"/>
                <a:ea typeface="Calibri" panose="020F0502020204030204" pitchFamily="34" charset="0"/>
                <a:cs typeface="Times New Roman" panose="02020603050405020304" pitchFamily="18" charset="0"/>
              </a:rPr>
              <a:t>Collection system: </a:t>
            </a:r>
            <a:r>
              <a:rPr lang="en-US" dirty="0">
                <a:effectLst/>
                <a:latin typeface="Calibri" panose="020F0502020204030204" pitchFamily="34" charset="0"/>
                <a:ea typeface="Calibri" panose="020F0502020204030204" pitchFamily="34" charset="0"/>
                <a:cs typeface="Times New Roman" panose="02020603050405020304" pitchFamily="18" charset="0"/>
              </a:rPr>
              <a:t>It is dependent on the source of the water supply. An intake with pumping facilities are </a:t>
            </a:r>
          </a:p>
          <a:p>
            <a:pPr marL="0" marR="0" algn="just">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required if the water is to be collected from a surface water source. Dug wells or tube wells are common collection 	devices for ground water.</a:t>
            </a:r>
          </a:p>
          <a:p>
            <a:pPr marL="1200150" lvl="2" indent="-285750" algn="just">
              <a:lnSpc>
                <a:spcPct val="107000"/>
              </a:lnSpc>
              <a:spcAft>
                <a:spcPts val="800"/>
              </a:spcAft>
              <a:buFont typeface="Wingdings" panose="05000000000000000000" pitchFamily="2" charset="2"/>
              <a:buChar char="q"/>
            </a:pPr>
            <a:r>
              <a:rPr lang="en-US" b="1" dirty="0">
                <a:effectLst/>
                <a:latin typeface="Calibri" panose="020F0502020204030204" pitchFamily="34" charset="0"/>
                <a:ea typeface="Calibri" panose="020F0502020204030204" pitchFamily="34" charset="0"/>
                <a:cs typeface="Times New Roman" panose="02020603050405020304" pitchFamily="18" charset="0"/>
              </a:rPr>
              <a:t>Treatment or purification work: </a:t>
            </a:r>
            <a:r>
              <a:rPr lang="en-US" dirty="0">
                <a:effectLst/>
                <a:latin typeface="Calibri" panose="020F0502020204030204" pitchFamily="34" charset="0"/>
                <a:ea typeface="Calibri" panose="020F0502020204030204" pitchFamily="34" charset="0"/>
                <a:cs typeface="Times New Roman" panose="02020603050405020304" pitchFamily="18" charset="0"/>
              </a:rPr>
              <a:t>The water collected directly from the source may not be safe for drinking</a:t>
            </a:r>
          </a:p>
          <a:p>
            <a:pPr marL="0" marR="0" algn="just">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because of different impurities. Aim of purification is to supply pure drinking water to the consumers. The most 	common methods used for purification works are: (</a:t>
            </a:r>
            <a:r>
              <a:rPr lang="en-US" dirty="0" err="1">
                <a:effectLst/>
                <a:latin typeface="Calibri" panose="020F0502020204030204" pitchFamily="34" charset="0"/>
                <a:ea typeface="Calibri" panose="020F0502020204030204" pitchFamily="34" charset="0"/>
                <a:cs typeface="Times New Roman" panose="02020603050405020304" pitchFamily="18" charset="0"/>
              </a:rPr>
              <a:t>i</a:t>
            </a:r>
            <a:r>
              <a:rPr lang="en-US" dirty="0">
                <a:effectLst/>
                <a:latin typeface="Calibri" panose="020F0502020204030204" pitchFamily="34" charset="0"/>
                <a:ea typeface="Calibri" panose="020F0502020204030204" pitchFamily="34" charset="0"/>
                <a:cs typeface="Times New Roman" panose="02020603050405020304" pitchFamily="18" charset="0"/>
              </a:rPr>
              <a:t>) screening, (ii) sedimentation, (iii) coagulation, (iv) disinfection and 	(v) aeration.</a:t>
            </a:r>
          </a:p>
          <a:p>
            <a:pPr marL="1200150" lvl="2" indent="-285750" algn="just">
              <a:lnSpc>
                <a:spcPct val="107000"/>
              </a:lnSpc>
              <a:spcAft>
                <a:spcPts val="800"/>
              </a:spcAft>
              <a:buFont typeface="Wingdings" panose="05000000000000000000" pitchFamily="2" charset="2"/>
              <a:buChar char="q"/>
            </a:pPr>
            <a:r>
              <a:rPr lang="en-US" b="1" dirty="0">
                <a:effectLst/>
                <a:latin typeface="Calibri" panose="020F0502020204030204" pitchFamily="34" charset="0"/>
                <a:ea typeface="Calibri" panose="020F0502020204030204" pitchFamily="34" charset="0"/>
                <a:cs typeface="Times New Roman" panose="02020603050405020304" pitchFamily="18" charset="0"/>
              </a:rPr>
              <a:t>Distribution system: </a:t>
            </a:r>
            <a:r>
              <a:rPr lang="en-US" dirty="0">
                <a:effectLst/>
                <a:latin typeface="Calibri" panose="020F0502020204030204" pitchFamily="34" charset="0"/>
                <a:ea typeface="Calibri" panose="020F0502020204030204" pitchFamily="34" charset="0"/>
                <a:cs typeface="Times New Roman" panose="02020603050405020304" pitchFamily="18" charset="0"/>
              </a:rPr>
              <a:t>A distribution system is needed to deliver water to individual consumers. To flow water in</a:t>
            </a:r>
          </a:p>
          <a:p>
            <a:pPr marL="0" marR="0" algn="just">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supply pipes under pressure, the purified water is normally stored in an elevated reservoir. Types of distribution system: </a:t>
            </a:r>
          </a:p>
          <a:p>
            <a:pPr marL="0" marR="0" algn="just">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i</a:t>
            </a:r>
            <a:r>
              <a:rPr lang="en-US" dirty="0">
                <a:effectLst/>
                <a:latin typeface="Calibri" panose="020F0502020204030204" pitchFamily="34" charset="0"/>
                <a:ea typeface="Calibri" panose="020F0502020204030204" pitchFamily="34" charset="0"/>
                <a:cs typeface="Times New Roman" panose="02020603050405020304" pitchFamily="18" charset="0"/>
              </a:rPr>
              <a:t>) Dead end/tree system and (ii) Grid iron system.</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7615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6" name="TextBox 5">
            <a:extLst>
              <a:ext uri="{FF2B5EF4-FFF2-40B4-BE49-F238E27FC236}">
                <a16:creationId xmlns:a16="http://schemas.microsoft.com/office/drawing/2014/main" xmlns="" id="{D2D7F8B5-DF28-4935-9FEE-4B8705E6D287}"/>
              </a:ext>
            </a:extLst>
          </p:cNvPr>
          <p:cNvSpPr txBox="1"/>
          <p:nvPr/>
        </p:nvSpPr>
        <p:spPr>
          <a:xfrm>
            <a:off x="515073" y="387220"/>
            <a:ext cx="11771453" cy="5957144"/>
          </a:xfrm>
          <a:prstGeom prst="rect">
            <a:avLst/>
          </a:prstGeom>
          <a:noFill/>
        </p:spPr>
        <p:txBody>
          <a:bodyPr wrap="square" rtlCol="0">
            <a:spAutoFit/>
          </a:bodyPr>
          <a:lstStyle/>
          <a:p>
            <a:pPr>
              <a:lnSpc>
                <a:spcPct val="107000"/>
              </a:lnSpc>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6. State planning and design considerations of a municipal water supply system.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Planning and design considerations of a municipal water supply system:</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 Estimate the future population of the community.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b) Location of a reliable source of water of adequate quality.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c) Design of a suitable collection system.</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d) Provision for the necessary storage of water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e) Determination of the physical, chemical and biological characteristics of the water.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f) Design of various units of the treatment plant.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g) Design of the distribution system.</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h) Provision for the establishment of an organization which will maintain and operate the supply, distribution and 			treatment facilities.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Provision for preventing deterioration of water quality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j) Suitability should be preferred in planning, designing and pricing the water supply.</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265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C07A23A4-64B1-429C-B2C2-21ABA1F9E5DA}"/>
              </a:ext>
            </a:extLst>
          </p:cNvPr>
          <p:cNvSpPr/>
          <p:nvPr/>
        </p:nvSpPr>
        <p:spPr>
          <a:xfrm>
            <a:off x="-101581" y="2"/>
            <a:ext cx="13004800" cy="7315200"/>
          </a:xfrm>
          <a:custGeom>
            <a:avLst/>
            <a:gdLst/>
            <a:ahLst/>
            <a:cxnLst/>
            <a:rect l="l" t="t" r="r" b="b"/>
            <a:pathLst>
              <a:path w="18288000" h="10287000">
                <a:moveTo>
                  <a:pt x="0" y="0"/>
                </a:moveTo>
                <a:lnTo>
                  <a:pt x="18288000" y="0"/>
                </a:lnTo>
                <a:lnTo>
                  <a:pt x="18288000" y="10287000"/>
                </a:lnTo>
                <a:lnTo>
                  <a:pt x="0" y="10287000"/>
                </a:lnTo>
                <a:lnTo>
                  <a:pt x="0" y="0"/>
                </a:lnTo>
                <a:close/>
              </a:path>
            </a:pathLst>
          </a:cu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lstStyle/>
          <a:p>
            <a:endParaRPr lang="en-US" sz="1921" dirty="0"/>
          </a:p>
        </p:txBody>
      </p:sp>
      <p:graphicFrame>
        <p:nvGraphicFramePr>
          <p:cNvPr id="3" name="Table 3">
            <a:extLst>
              <a:ext uri="{FF2B5EF4-FFF2-40B4-BE49-F238E27FC236}">
                <a16:creationId xmlns:a16="http://schemas.microsoft.com/office/drawing/2014/main" xmlns="" id="{B18CD62C-DD62-4709-9E14-5FFB30DD5B6B}"/>
              </a:ext>
            </a:extLst>
          </p:cNvPr>
          <p:cNvGraphicFramePr>
            <a:graphicFrameLocks noGrp="1"/>
          </p:cNvGraphicFramePr>
          <p:nvPr>
            <p:extLst>
              <p:ext uri="{D42A27DB-BD31-4B8C-83A1-F6EECF244321}">
                <p14:modId xmlns:p14="http://schemas.microsoft.com/office/powerpoint/2010/main" val="3101198799"/>
              </p:ext>
            </p:extLst>
          </p:nvPr>
        </p:nvGraphicFramePr>
        <p:xfrm>
          <a:off x="5623494" y="37111"/>
          <a:ext cx="6742112" cy="7251139"/>
        </p:xfrm>
        <a:graphic>
          <a:graphicData uri="http://schemas.openxmlformats.org/drawingml/2006/table">
            <a:tbl>
              <a:tblPr/>
              <a:tblGrid>
                <a:gridCol w="2343659">
                  <a:extLst>
                    <a:ext uri="{9D8B030D-6E8A-4147-A177-3AD203B41FA5}">
                      <a16:colId xmlns:a16="http://schemas.microsoft.com/office/drawing/2014/main" xmlns="" val="20000"/>
                    </a:ext>
                  </a:extLst>
                </a:gridCol>
                <a:gridCol w="4398453">
                  <a:extLst>
                    <a:ext uri="{9D8B030D-6E8A-4147-A177-3AD203B41FA5}">
                      <a16:colId xmlns:a16="http://schemas.microsoft.com/office/drawing/2014/main" xmlns="" val="20001"/>
                    </a:ext>
                  </a:extLst>
                </a:gridCol>
              </a:tblGrid>
              <a:tr h="1122978">
                <a:tc>
                  <a:txBody>
                    <a:bodyPr/>
                    <a:lstStyle/>
                    <a:p>
                      <a:pPr algn="l">
                        <a:lnSpc>
                          <a:spcPts val="3880"/>
                        </a:lnSpc>
                        <a:defRPr/>
                      </a:pPr>
                      <a:r>
                        <a:rPr lang="en-US" sz="1900" b="1" dirty="0">
                          <a:solidFill>
                            <a:srgbClr val="FFFFFF"/>
                          </a:solidFill>
                          <a:latin typeface="Times New Roman" panose="02020603050405020304" pitchFamily="18" charset="0"/>
                          <a:ea typeface="Montserrat Bold"/>
                          <a:cs typeface="Times New Roman" panose="02020603050405020304" pitchFamily="18" charset="0"/>
                          <a:sym typeface="Montserrat Bold"/>
                        </a:rPr>
                        <a:t>Course Title</a:t>
                      </a:r>
                      <a:endParaRPr lang="en-US" sz="700" dirty="0">
                        <a:latin typeface="Times New Roman" panose="02020603050405020304" pitchFamily="18" charset="0"/>
                        <a:cs typeface="Times New Roman" panose="02020603050405020304" pitchFamily="18" charset="0"/>
                      </a:endParaRPr>
                    </a:p>
                  </a:txBody>
                  <a:tcPr marL="155089" marR="155089" marT="155089" marB="15508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chemeClr val="accent5">
                            <a:lumMod val="40000"/>
                            <a:lumOff val="60000"/>
                          </a:schemeClr>
                        </a:gs>
                        <a:gs pos="100000">
                          <a:schemeClr val="accent5">
                            <a:lumMod val="60000"/>
                          </a:schemeClr>
                        </a:gs>
                      </a:gsLst>
                      <a:path path="rect">
                        <a:fillToRect l="100000" t="100000"/>
                      </a:path>
                      <a:tileRect r="-100000" b="-100000"/>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700" b="1" kern="1200" dirty="0">
                          <a:solidFill>
                            <a:schemeClr val="tx1"/>
                          </a:solidFill>
                          <a:effectLst/>
                          <a:latin typeface="Times New Roman" panose="02020603050405020304" pitchFamily="18" charset="0"/>
                          <a:ea typeface="+mn-ea"/>
                          <a:cs typeface="Times New Roman" panose="02020603050405020304" pitchFamily="18" charset="0"/>
                        </a:rPr>
                        <a:t>Environmental Engineering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I</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marL="155089" marR="155089" marT="155089" marB="15508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tcPr>
                </a:tc>
                <a:extLst>
                  <a:ext uri="{0D108BD9-81ED-4DB2-BD59-A6C34878D82A}">
                    <a16:rowId xmlns:a16="http://schemas.microsoft.com/office/drawing/2014/main" xmlns="" val="10000"/>
                  </a:ext>
                </a:extLst>
              </a:tr>
              <a:tr h="969809">
                <a:tc>
                  <a:txBody>
                    <a:bodyPr/>
                    <a:lstStyle/>
                    <a:p>
                      <a:pPr algn="l">
                        <a:lnSpc>
                          <a:spcPts val="3255"/>
                        </a:lnSpc>
                        <a:defRPr/>
                      </a:pPr>
                      <a:r>
                        <a:rPr lang="en-US" sz="1700" b="1">
                          <a:solidFill>
                            <a:srgbClr val="243B55"/>
                          </a:solidFill>
                          <a:latin typeface="Times New Roman" panose="02020603050405020304" pitchFamily="18" charset="0"/>
                          <a:ea typeface="Public Sans Bold"/>
                          <a:cs typeface="Times New Roman" panose="02020603050405020304" pitchFamily="18" charset="0"/>
                          <a:sym typeface="Public Sans Bold"/>
                        </a:rPr>
                        <a:t>Course Code </a:t>
                      </a:r>
                      <a:endParaRPr lang="en-US" sz="700">
                        <a:latin typeface="Times New Roman" panose="02020603050405020304" pitchFamily="18" charset="0"/>
                        <a:cs typeface="Times New Roman" panose="02020603050405020304" pitchFamily="18" charset="0"/>
                      </a:endParaRPr>
                    </a:p>
                  </a:txBody>
                  <a:tcPr marL="155089" marR="155089" marT="155089" marB="15508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900" b="1" kern="1200" dirty="0">
                          <a:solidFill>
                            <a:schemeClr val="tx1"/>
                          </a:solidFill>
                          <a:effectLst/>
                          <a:latin typeface="Times New Roman" panose="02020603050405020304" pitchFamily="18" charset="0"/>
                          <a:ea typeface="+mn-ea"/>
                          <a:cs typeface="Times New Roman" panose="02020603050405020304" pitchFamily="18" charset="0"/>
                        </a:rPr>
                        <a:t>CE </a:t>
                      </a:r>
                      <a:r>
                        <a:rPr lang="en-US" sz="1900" b="1" kern="1200" dirty="0" smtClean="0">
                          <a:solidFill>
                            <a:schemeClr val="tx1"/>
                          </a:solidFill>
                          <a:effectLst/>
                          <a:latin typeface="Times New Roman" panose="02020603050405020304" pitchFamily="18" charset="0"/>
                          <a:ea typeface="+mn-ea"/>
                          <a:cs typeface="Times New Roman" panose="02020603050405020304" pitchFamily="18" charset="0"/>
                        </a:rPr>
                        <a:t>0732-3205</a:t>
                      </a:r>
                      <a:endParaRPr lang="en-US" sz="700" dirty="0">
                        <a:latin typeface="Times New Roman" panose="02020603050405020304" pitchFamily="18" charset="0"/>
                        <a:cs typeface="Times New Roman" panose="02020603050405020304" pitchFamily="18" charset="0"/>
                      </a:endParaRPr>
                    </a:p>
                  </a:txBody>
                  <a:tcPr marL="155089" marR="155089" marT="155089" marB="15508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969809">
                <a:tc>
                  <a:txBody>
                    <a:bodyPr/>
                    <a:lstStyle/>
                    <a:p>
                      <a:pPr algn="l">
                        <a:lnSpc>
                          <a:spcPts val="3255"/>
                        </a:lnSpc>
                        <a:defRPr/>
                      </a:pPr>
                      <a:r>
                        <a:rPr lang="en-US" sz="1700" b="1" dirty="0">
                          <a:solidFill>
                            <a:srgbClr val="243B55"/>
                          </a:solidFill>
                          <a:latin typeface="Times New Roman" panose="02020603050405020304" pitchFamily="18" charset="0"/>
                          <a:ea typeface="Public Sans Bold"/>
                          <a:cs typeface="Times New Roman" panose="02020603050405020304" pitchFamily="18" charset="0"/>
                          <a:sym typeface="Public Sans Bold"/>
                        </a:rPr>
                        <a:t>Credits</a:t>
                      </a:r>
                      <a:endParaRPr lang="en-US" sz="700" dirty="0">
                        <a:latin typeface="Times New Roman" panose="02020603050405020304" pitchFamily="18" charset="0"/>
                        <a:cs typeface="Times New Roman" panose="02020603050405020304" pitchFamily="18" charset="0"/>
                      </a:endParaRPr>
                    </a:p>
                  </a:txBody>
                  <a:tcPr marL="155089" marR="155089" marT="155089" marB="15508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lnSpc>
                          <a:spcPts val="3255"/>
                        </a:lnSpc>
                        <a:defRPr/>
                      </a:pPr>
                      <a:r>
                        <a:rPr lang="en-US" sz="1900" b="1" kern="1200" dirty="0">
                          <a:solidFill>
                            <a:schemeClr val="tx1"/>
                          </a:solidFill>
                          <a:effectLst/>
                          <a:latin typeface="Times New Roman" panose="02020603050405020304" pitchFamily="18" charset="0"/>
                          <a:ea typeface="+mn-ea"/>
                          <a:cs typeface="Times New Roman" panose="02020603050405020304" pitchFamily="18" charset="0"/>
                          <a:sym typeface="Public Sans Bold"/>
                        </a:rPr>
                        <a:t>03</a:t>
                      </a:r>
                      <a:endParaRPr lang="en-US" sz="19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155089" marR="155089" marT="155089" marB="15508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969809">
                <a:tc>
                  <a:txBody>
                    <a:bodyPr/>
                    <a:lstStyle/>
                    <a:p>
                      <a:pPr algn="l">
                        <a:lnSpc>
                          <a:spcPts val="3255"/>
                        </a:lnSpc>
                        <a:defRPr/>
                      </a:pPr>
                      <a:r>
                        <a:rPr lang="en-US" sz="1700" b="1">
                          <a:solidFill>
                            <a:srgbClr val="243B55"/>
                          </a:solidFill>
                          <a:latin typeface="Times New Roman" panose="02020603050405020304" pitchFamily="18" charset="0"/>
                          <a:ea typeface="Public Sans Bold"/>
                          <a:cs typeface="Times New Roman" panose="02020603050405020304" pitchFamily="18" charset="0"/>
                          <a:sym typeface="Public Sans Bold"/>
                        </a:rPr>
                        <a:t>CIE Marks </a:t>
                      </a:r>
                      <a:endParaRPr lang="en-US" sz="700">
                        <a:latin typeface="Times New Roman" panose="02020603050405020304" pitchFamily="18" charset="0"/>
                        <a:cs typeface="Times New Roman" panose="02020603050405020304" pitchFamily="18" charset="0"/>
                      </a:endParaRPr>
                    </a:p>
                  </a:txBody>
                  <a:tcPr marL="155089" marR="155089" marT="155089" marB="15508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lnSpc>
                          <a:spcPts val="3255"/>
                        </a:lnSpc>
                        <a:defRPr/>
                      </a:pPr>
                      <a:r>
                        <a:rPr lang="en-US" sz="1900" b="1" kern="1200" dirty="0">
                          <a:solidFill>
                            <a:schemeClr val="tx1"/>
                          </a:solidFill>
                          <a:effectLst/>
                          <a:latin typeface="Times New Roman" panose="02020603050405020304" pitchFamily="18" charset="0"/>
                          <a:ea typeface="+mn-ea"/>
                          <a:cs typeface="Times New Roman" panose="02020603050405020304" pitchFamily="18" charset="0"/>
                          <a:sym typeface="Public Sans Bold"/>
                        </a:rPr>
                        <a:t>90</a:t>
                      </a:r>
                      <a:endParaRPr lang="en-US" sz="19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155089" marR="155089" marT="155089" marB="15508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969809">
                <a:tc>
                  <a:txBody>
                    <a:bodyPr/>
                    <a:lstStyle/>
                    <a:p>
                      <a:pPr algn="l">
                        <a:lnSpc>
                          <a:spcPts val="3255"/>
                        </a:lnSpc>
                        <a:defRPr/>
                      </a:pPr>
                      <a:r>
                        <a:rPr lang="en-US" sz="1700" b="1">
                          <a:solidFill>
                            <a:srgbClr val="243B55"/>
                          </a:solidFill>
                          <a:latin typeface="Times New Roman" panose="02020603050405020304" pitchFamily="18" charset="0"/>
                          <a:ea typeface="Public Sans Bold"/>
                          <a:cs typeface="Times New Roman" panose="02020603050405020304" pitchFamily="18" charset="0"/>
                          <a:sym typeface="Public Sans Bold"/>
                        </a:rPr>
                        <a:t>SEE Marks</a:t>
                      </a:r>
                      <a:endParaRPr lang="en-US" sz="700">
                        <a:latin typeface="Times New Roman" panose="02020603050405020304" pitchFamily="18" charset="0"/>
                        <a:cs typeface="Times New Roman" panose="02020603050405020304" pitchFamily="18" charset="0"/>
                      </a:endParaRPr>
                    </a:p>
                  </a:txBody>
                  <a:tcPr marL="155089" marR="155089" marT="155089" marB="15508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lnSpc>
                          <a:spcPts val="3255"/>
                        </a:lnSpc>
                        <a:defRPr/>
                      </a:pPr>
                      <a:r>
                        <a:rPr lang="en-US" sz="1900" b="1" kern="1200" dirty="0">
                          <a:solidFill>
                            <a:schemeClr val="tx1"/>
                          </a:solidFill>
                          <a:effectLst/>
                          <a:latin typeface="Times New Roman" panose="02020603050405020304" pitchFamily="18" charset="0"/>
                          <a:ea typeface="+mn-ea"/>
                          <a:cs typeface="Times New Roman" panose="02020603050405020304" pitchFamily="18" charset="0"/>
                          <a:sym typeface="Public Sans Bold"/>
                        </a:rPr>
                        <a:t>60</a:t>
                      </a:r>
                      <a:endParaRPr lang="en-US" sz="19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155089" marR="155089" marT="155089" marB="15508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r h="1268956">
                <a:tc>
                  <a:txBody>
                    <a:bodyPr/>
                    <a:lstStyle/>
                    <a:p>
                      <a:pPr algn="l">
                        <a:lnSpc>
                          <a:spcPts val="3255"/>
                        </a:lnSpc>
                        <a:defRPr/>
                      </a:pPr>
                      <a:r>
                        <a:rPr lang="en-US" sz="1700" b="1">
                          <a:solidFill>
                            <a:srgbClr val="243B55"/>
                          </a:solidFill>
                          <a:latin typeface="Times New Roman" panose="02020603050405020304" pitchFamily="18" charset="0"/>
                          <a:ea typeface="Public Sans Bold"/>
                          <a:cs typeface="Times New Roman" panose="02020603050405020304" pitchFamily="18" charset="0"/>
                          <a:sym typeface="Public Sans Bold"/>
                        </a:rPr>
                        <a:t>Exam Hours </a:t>
                      </a:r>
                      <a:endParaRPr lang="en-US" sz="700">
                        <a:latin typeface="Times New Roman" panose="02020603050405020304" pitchFamily="18" charset="0"/>
                        <a:cs typeface="Times New Roman" panose="02020603050405020304" pitchFamily="18" charset="0"/>
                      </a:endParaRPr>
                    </a:p>
                  </a:txBody>
                  <a:tcPr marL="155089" marR="155089" marT="155089" marB="15508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3255"/>
                        </a:lnSpc>
                        <a:spcBef>
                          <a:spcPts val="0"/>
                        </a:spcBef>
                        <a:spcAft>
                          <a:spcPts val="0"/>
                        </a:spcAft>
                        <a:buClrTx/>
                        <a:buSzTx/>
                        <a:buFontTx/>
                        <a:buNone/>
                        <a:tabLst/>
                        <a:defRPr/>
                      </a:pPr>
                      <a:r>
                        <a:rPr lang="en-US" sz="1900" b="1" kern="1200" dirty="0">
                          <a:solidFill>
                            <a:schemeClr val="tx1"/>
                          </a:solidFill>
                          <a:effectLst/>
                          <a:latin typeface="Times New Roman" panose="02020603050405020304" pitchFamily="18" charset="0"/>
                          <a:ea typeface="+mn-ea"/>
                          <a:cs typeface="Times New Roman" panose="02020603050405020304" pitchFamily="18" charset="0"/>
                          <a:sym typeface="Public Sans Bold"/>
                        </a:rPr>
                        <a:t>2 hours (Mid Exam)</a:t>
                      </a:r>
                    </a:p>
                    <a:p>
                      <a:pPr marL="0" algn="ctr" defTabSz="914400" rtl="0" eaLnBrk="1" latinLnBrk="0" hangingPunct="1">
                        <a:lnSpc>
                          <a:spcPts val="3255"/>
                        </a:lnSpc>
                        <a:defRPr/>
                      </a:pPr>
                      <a:r>
                        <a:rPr lang="en-US" sz="1900" b="1" kern="1200" dirty="0">
                          <a:solidFill>
                            <a:schemeClr val="tx1"/>
                          </a:solidFill>
                          <a:effectLst/>
                          <a:latin typeface="Times New Roman" panose="02020603050405020304" pitchFamily="18" charset="0"/>
                          <a:ea typeface="+mn-ea"/>
                          <a:cs typeface="Times New Roman" panose="02020603050405020304" pitchFamily="18" charset="0"/>
                          <a:sym typeface="Public Sans Bold"/>
                        </a:rPr>
                        <a:t>3 hours (Semester Final Exam)</a:t>
                      </a:r>
                    </a:p>
                  </a:txBody>
                  <a:tcPr marL="155089" marR="155089" marT="155089" marB="15508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969809">
                <a:tc>
                  <a:txBody>
                    <a:bodyPr/>
                    <a:lstStyle/>
                    <a:p>
                      <a:pPr algn="l">
                        <a:lnSpc>
                          <a:spcPts val="3255"/>
                        </a:lnSpc>
                        <a:defRPr/>
                      </a:pPr>
                      <a:r>
                        <a:rPr lang="en-US" sz="1700" b="1">
                          <a:solidFill>
                            <a:srgbClr val="243B55"/>
                          </a:solidFill>
                          <a:latin typeface="Times New Roman" panose="02020603050405020304" pitchFamily="18" charset="0"/>
                          <a:ea typeface="Public Sans Bold"/>
                          <a:cs typeface="Times New Roman" panose="02020603050405020304" pitchFamily="18" charset="0"/>
                          <a:sym typeface="Public Sans Bold"/>
                        </a:rPr>
                        <a:t>Level</a:t>
                      </a:r>
                      <a:endParaRPr lang="en-US" sz="700">
                        <a:latin typeface="Times New Roman" panose="02020603050405020304" pitchFamily="18" charset="0"/>
                        <a:cs typeface="Times New Roman" panose="02020603050405020304" pitchFamily="18" charset="0"/>
                      </a:endParaRPr>
                    </a:p>
                  </a:txBody>
                  <a:tcPr marL="155089" marR="155089" marT="155089" marB="15508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lnSpc>
                          <a:spcPts val="3255"/>
                        </a:lnSpc>
                        <a:defRPr/>
                      </a:pPr>
                      <a:r>
                        <a:rPr lang="en-US" sz="1900" b="1" kern="1200" dirty="0">
                          <a:solidFill>
                            <a:schemeClr val="tx1"/>
                          </a:solidFill>
                          <a:effectLst/>
                          <a:latin typeface="Times New Roman" panose="02020603050405020304" pitchFamily="18" charset="0"/>
                          <a:ea typeface="+mn-ea"/>
                          <a:cs typeface="Times New Roman" panose="02020603050405020304" pitchFamily="18" charset="0"/>
                          <a:sym typeface="Public Sans Bold"/>
                        </a:rPr>
                        <a:t>6th  Semester</a:t>
                      </a:r>
                      <a:endParaRPr lang="en-US" sz="19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155089" marR="155089" marT="155089" marB="155089"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bl>
          </a:graphicData>
        </a:graphic>
      </p:graphicFrame>
      <p:grpSp>
        <p:nvGrpSpPr>
          <p:cNvPr id="4" name="Group 4">
            <a:extLst>
              <a:ext uri="{FF2B5EF4-FFF2-40B4-BE49-F238E27FC236}">
                <a16:creationId xmlns:a16="http://schemas.microsoft.com/office/drawing/2014/main" xmlns="" id="{309B9BA4-B4BB-460D-B385-7F041FD1472D}"/>
              </a:ext>
            </a:extLst>
          </p:cNvPr>
          <p:cNvGrpSpPr/>
          <p:nvPr/>
        </p:nvGrpSpPr>
        <p:grpSpPr>
          <a:xfrm>
            <a:off x="-101581" y="0"/>
            <a:ext cx="5080000" cy="7315200"/>
            <a:chOff x="0" y="0"/>
            <a:chExt cx="1680575" cy="2709333"/>
          </a:xfrm>
          <a:gradFill flip="none" rotWithShape="1">
            <a:gsLst>
              <a:gs pos="0">
                <a:schemeClr val="accent6">
                  <a:lumMod val="0"/>
                  <a:lumOff val="100000"/>
                </a:schemeClr>
              </a:gs>
              <a:gs pos="100000">
                <a:schemeClr val="accent6">
                  <a:lumMod val="100000"/>
                </a:schemeClr>
              </a:gs>
            </a:gsLst>
            <a:path path="circle">
              <a:fillToRect l="50000" t="-80000" r="50000" b="180000"/>
            </a:path>
            <a:tileRect/>
          </a:gradFill>
        </p:grpSpPr>
        <p:sp>
          <p:nvSpPr>
            <p:cNvPr id="5" name="Freeform 5">
              <a:extLst>
                <a:ext uri="{FF2B5EF4-FFF2-40B4-BE49-F238E27FC236}">
                  <a16:creationId xmlns:a16="http://schemas.microsoft.com/office/drawing/2014/main" xmlns="" id="{F5E6684D-CB85-4702-9963-3055EEABCB7D}"/>
                </a:ext>
              </a:extLst>
            </p:cNvPr>
            <p:cNvSpPr/>
            <p:nvPr/>
          </p:nvSpPr>
          <p:spPr>
            <a:xfrm>
              <a:off x="0" y="0"/>
              <a:ext cx="1680575" cy="2709333"/>
            </a:xfrm>
            <a:custGeom>
              <a:avLst/>
              <a:gdLst/>
              <a:ahLst/>
              <a:cxnLst/>
              <a:rect l="l" t="t" r="r" b="b"/>
              <a:pathLst>
                <a:path w="1680575" h="2709333">
                  <a:moveTo>
                    <a:pt x="0" y="0"/>
                  </a:moveTo>
                  <a:lnTo>
                    <a:pt x="1680575" y="0"/>
                  </a:lnTo>
                  <a:lnTo>
                    <a:pt x="1680575" y="2709333"/>
                  </a:lnTo>
                  <a:lnTo>
                    <a:pt x="0" y="2709333"/>
                  </a:lnTo>
                  <a:close/>
                </a:path>
              </a:pathLst>
            </a:custGeom>
            <a:grpFill/>
          </p:spPr>
        </p:sp>
        <p:sp>
          <p:nvSpPr>
            <p:cNvPr id="6" name="TextBox 6">
              <a:extLst>
                <a:ext uri="{FF2B5EF4-FFF2-40B4-BE49-F238E27FC236}">
                  <a16:creationId xmlns:a16="http://schemas.microsoft.com/office/drawing/2014/main" xmlns="" id="{19D12D80-1EE7-426F-9F7E-D12C1BB0718D}"/>
                </a:ext>
              </a:extLst>
            </p:cNvPr>
            <p:cNvSpPr txBox="1"/>
            <p:nvPr/>
          </p:nvSpPr>
          <p:spPr>
            <a:xfrm>
              <a:off x="0" y="-47625"/>
              <a:ext cx="1680575" cy="2756958"/>
            </a:xfrm>
            <a:prstGeom prst="rect">
              <a:avLst/>
            </a:prstGeom>
            <a:grpFill/>
          </p:spPr>
          <p:txBody>
            <a:bodyPr lIns="36125" tIns="36125" rIns="36125" bIns="36125" rtlCol="0" anchor="ctr"/>
            <a:lstStyle/>
            <a:p>
              <a:pPr algn="ctr">
                <a:lnSpc>
                  <a:spcPts val="1890"/>
                </a:lnSpc>
              </a:pPr>
              <a:endParaRPr sz="1280" dirty="0">
                <a:solidFill>
                  <a:srgbClr val="000000"/>
                </a:solidFill>
              </a:endParaRPr>
            </a:p>
          </p:txBody>
        </p:sp>
      </p:grpSp>
      <p:sp>
        <p:nvSpPr>
          <p:cNvPr id="7" name="TextBox 7">
            <a:extLst>
              <a:ext uri="{FF2B5EF4-FFF2-40B4-BE49-F238E27FC236}">
                <a16:creationId xmlns:a16="http://schemas.microsoft.com/office/drawing/2014/main" xmlns="" id="{FA250043-6DE2-4BE2-98F0-FAF5165CBC73}"/>
              </a:ext>
            </a:extLst>
          </p:cNvPr>
          <p:cNvSpPr txBox="1"/>
          <p:nvPr/>
        </p:nvSpPr>
        <p:spPr>
          <a:xfrm>
            <a:off x="-18472" y="2750390"/>
            <a:ext cx="4687447" cy="1324658"/>
          </a:xfrm>
          <a:prstGeom prst="rect">
            <a:avLst/>
          </a:prstGeom>
          <a:noFill/>
        </p:spPr>
        <p:txBody>
          <a:bodyPr wrap="square" lIns="0" tIns="0" rIns="0" bIns="0" rtlCol="0" anchor="t">
            <a:spAutoFit/>
          </a:bodyPr>
          <a:lstStyle/>
          <a:p>
            <a:pPr algn="ctr">
              <a:lnSpc>
                <a:spcPts val="5335"/>
              </a:lnSpc>
              <a:spcBef>
                <a:spcPct val="0"/>
              </a:spcBef>
            </a:pPr>
            <a:r>
              <a:rPr lang="en-US" sz="4267" b="1" dirty="0">
                <a:solidFill>
                  <a:srgbClr val="FFFFFF"/>
                </a:solidFill>
                <a:effectLst>
                  <a:glow rad="215900">
                    <a:schemeClr val="accent1">
                      <a:alpha val="40000"/>
                    </a:schemeClr>
                  </a:glow>
                  <a:outerShdw blurRad="50800" dist="50800" dir="5400000" sx="1000" sy="1000" algn="ctr" rotWithShape="0">
                    <a:srgbClr val="000000">
                      <a:alpha val="43137"/>
                    </a:srgbClr>
                  </a:outerShdw>
                </a:effectLst>
                <a:latin typeface="Montserrat Bold"/>
                <a:ea typeface="Montserrat Bold"/>
                <a:cs typeface="Montserrat Bold"/>
                <a:sym typeface="Montserrat Bold"/>
              </a:rPr>
              <a:t>BASIC COURSE INFORMATION</a:t>
            </a:r>
          </a:p>
        </p:txBody>
      </p:sp>
      <p:pic>
        <p:nvPicPr>
          <p:cNvPr id="15" name="Picture 14">
            <a:extLst>
              <a:ext uri="{FF2B5EF4-FFF2-40B4-BE49-F238E27FC236}">
                <a16:creationId xmlns:a16="http://schemas.microsoft.com/office/drawing/2014/main" xmlns="" id="{643B0AFB-EC01-45BE-B8B2-3A2918B939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59" y="0"/>
            <a:ext cx="4795520" cy="972102"/>
          </a:xfrm>
          <a:prstGeom prst="rect">
            <a:avLst/>
          </a:prstGeom>
        </p:spPr>
      </p:pic>
    </p:spTree>
    <p:extLst>
      <p:ext uri="{BB962C8B-B14F-4D97-AF65-F5344CB8AC3E}">
        <p14:creationId xmlns:p14="http://schemas.microsoft.com/office/powerpoint/2010/main" val="1152048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6" name="TextBox 5">
            <a:extLst>
              <a:ext uri="{FF2B5EF4-FFF2-40B4-BE49-F238E27FC236}">
                <a16:creationId xmlns:a16="http://schemas.microsoft.com/office/drawing/2014/main" xmlns="" id="{D2D7F8B5-DF28-4935-9FEE-4B8705E6D287}"/>
              </a:ext>
            </a:extLst>
          </p:cNvPr>
          <p:cNvSpPr txBox="1"/>
          <p:nvPr/>
        </p:nvSpPr>
        <p:spPr>
          <a:xfrm>
            <a:off x="515073" y="387220"/>
            <a:ext cx="11771453" cy="3267048"/>
          </a:xfrm>
          <a:prstGeom prst="rect">
            <a:avLst/>
          </a:prstGeom>
          <a:noFill/>
        </p:spPr>
        <p:txBody>
          <a:bodyPr wrap="square" rtlCol="0">
            <a:spAutoFit/>
          </a:bodyPr>
          <a:lstStyle/>
          <a:p>
            <a:pPr marL="0" marR="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7. </a:t>
            </a:r>
            <a:r>
              <a:rPr lang="en-US" sz="2400" dirty="0">
                <a:effectLst/>
                <a:latin typeface="Calibri" panose="020F0502020204030204" pitchFamily="34" charset="0"/>
                <a:ea typeface="Calibri" panose="020F0502020204030204" pitchFamily="34" charset="0"/>
                <a:cs typeface="Times New Roman" panose="02020603050405020304" pitchFamily="18" charset="0"/>
              </a:rPr>
              <a:t>What are the basic requirements of drinking water?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Basic requirements of drinking water: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 It should be free from bacteria.</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b) It should be tasty, odor-free and cool</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c) It should be free from objectionable matter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d) It should not be saline to cause a salty taste.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e) It should be colorless and sparkling.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f) It should have dissolved oxygen and be free from carbonic acid so that it may remain fresh.</a:t>
            </a:r>
          </a:p>
        </p:txBody>
      </p:sp>
      <p:pic>
        <p:nvPicPr>
          <p:cNvPr id="3" name="Picture 2">
            <a:extLst>
              <a:ext uri="{FF2B5EF4-FFF2-40B4-BE49-F238E27FC236}">
                <a16:creationId xmlns:a16="http://schemas.microsoft.com/office/drawing/2014/main" xmlns="" id="{84A6167F-715F-44D1-94FE-CAADB77551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368" y="3811556"/>
            <a:ext cx="4644862" cy="3116424"/>
          </a:xfrm>
          <a:prstGeom prst="rect">
            <a:avLst/>
          </a:prstGeom>
          <a:ln w="28575">
            <a:solidFill>
              <a:schemeClr val="tx1"/>
            </a:solidFill>
          </a:ln>
        </p:spPr>
      </p:pic>
    </p:spTree>
    <p:extLst>
      <p:ext uri="{BB962C8B-B14F-4D97-AF65-F5344CB8AC3E}">
        <p14:creationId xmlns:p14="http://schemas.microsoft.com/office/powerpoint/2010/main" val="1344866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4224CF-0B04-452F-94C0-FC9508E81EB0}"/>
              </a:ext>
            </a:extLst>
          </p:cNvPr>
          <p:cNvSpPr txBox="1"/>
          <p:nvPr/>
        </p:nvSpPr>
        <p:spPr>
          <a:xfrm>
            <a:off x="4146635" y="574380"/>
            <a:ext cx="4508331" cy="683264"/>
          </a:xfrm>
          <a:prstGeom prst="rect">
            <a:avLst/>
          </a:prstGeom>
          <a:noFill/>
        </p:spPr>
        <p:txBody>
          <a:bodyPr wrap="square" rtlCol="0">
            <a:spAutoFit/>
          </a:bodyPr>
          <a:lstStyle/>
          <a:p>
            <a:pPr algn="ctr"/>
            <a:r>
              <a:rPr lang="en-US" sz="3840" dirty="0"/>
              <a:t>Week 03</a:t>
            </a:r>
          </a:p>
        </p:txBody>
      </p:sp>
      <p:sp>
        <p:nvSpPr>
          <p:cNvPr id="6" name="TextBox 5">
            <a:extLst>
              <a:ext uri="{FF2B5EF4-FFF2-40B4-BE49-F238E27FC236}">
                <a16:creationId xmlns:a16="http://schemas.microsoft.com/office/drawing/2014/main" xmlns="" id="{EE029618-3064-4622-ACDB-51C7827E27E1}"/>
              </a:ext>
            </a:extLst>
          </p:cNvPr>
          <p:cNvSpPr txBox="1"/>
          <p:nvPr/>
        </p:nvSpPr>
        <p:spPr>
          <a:xfrm>
            <a:off x="3179403" y="1593088"/>
            <a:ext cx="6442795" cy="1040285"/>
          </a:xfrm>
          <a:prstGeom prst="rect">
            <a:avLst/>
          </a:prstGeom>
          <a:noFill/>
        </p:spPr>
        <p:txBody>
          <a:bodyPr wrap="square" rtlCol="0">
            <a:spAutoFit/>
          </a:bodyPr>
          <a:lstStyle/>
          <a:p>
            <a:pPr marL="0" marR="0" algn="ctr">
              <a:lnSpc>
                <a:spcPct val="106000"/>
              </a:lnSpc>
              <a:spcBef>
                <a:spcPts val="0"/>
              </a:spcBef>
              <a:spcAft>
                <a:spcPts val="0"/>
              </a:spcAft>
            </a:pPr>
            <a:r>
              <a:rPr lang="en-US" sz="4000" b="0" i="0" u="none" strike="noStrike" kern="1200" baseline="0" dirty="0">
                <a:solidFill>
                  <a:schemeClr val="tx1"/>
                </a:solidFill>
                <a:latin typeface="+mn-lt"/>
                <a:ea typeface="+mn-ea"/>
                <a:cs typeface="+mn-cs"/>
              </a:rPr>
              <a:t>Water demand </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920" dirty="0"/>
          </a:p>
        </p:txBody>
      </p:sp>
      <p:grpSp>
        <p:nvGrpSpPr>
          <p:cNvPr id="15" name="Group 14">
            <a:extLst>
              <a:ext uri="{FF2B5EF4-FFF2-40B4-BE49-F238E27FC236}">
                <a16:creationId xmlns:a16="http://schemas.microsoft.com/office/drawing/2014/main" xmlns="" id="{9B79569E-E2F4-4EBB-ACBE-C6986626FBC5}"/>
              </a:ext>
            </a:extLst>
          </p:cNvPr>
          <p:cNvGrpSpPr/>
          <p:nvPr/>
        </p:nvGrpSpPr>
        <p:grpSpPr>
          <a:xfrm>
            <a:off x="8980783" y="2152906"/>
            <a:ext cx="4897777" cy="6145846"/>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a16="http://schemas.microsoft.com/office/drawing/2014/main" xmlns=""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8" name="Rectangle 7">
              <a:extLst>
                <a:ext uri="{FF2B5EF4-FFF2-40B4-BE49-F238E27FC236}">
                  <a16:creationId xmlns:a16="http://schemas.microsoft.com/office/drawing/2014/main" xmlns=""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9" name="Rectangle 8">
              <a:extLst>
                <a:ext uri="{FF2B5EF4-FFF2-40B4-BE49-F238E27FC236}">
                  <a16:creationId xmlns:a16="http://schemas.microsoft.com/office/drawing/2014/main" xmlns=""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0" name="Rectangle 9">
              <a:extLst>
                <a:ext uri="{FF2B5EF4-FFF2-40B4-BE49-F238E27FC236}">
                  <a16:creationId xmlns:a16="http://schemas.microsoft.com/office/drawing/2014/main" xmlns=""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1" name="Rectangle 10">
              <a:extLst>
                <a:ext uri="{FF2B5EF4-FFF2-40B4-BE49-F238E27FC236}">
                  <a16:creationId xmlns:a16="http://schemas.microsoft.com/office/drawing/2014/main" xmlns=""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grpSp>
    </p:spTree>
    <p:extLst>
      <p:ext uri="{BB962C8B-B14F-4D97-AF65-F5344CB8AC3E}">
        <p14:creationId xmlns:p14="http://schemas.microsoft.com/office/powerpoint/2010/main" val="617510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D2D7F8B5-DF28-4935-9FEE-4B8705E6D287}"/>
                  </a:ext>
                </a:extLst>
              </p:cNvPr>
              <p:cNvSpPr txBox="1"/>
              <p:nvPr/>
            </p:nvSpPr>
            <p:spPr>
              <a:xfrm>
                <a:off x="515073" y="387220"/>
                <a:ext cx="11771453" cy="6642268"/>
              </a:xfrm>
              <a:prstGeom prst="rect">
                <a:avLst/>
              </a:prstGeom>
              <a:noFill/>
            </p:spPr>
            <p:txBody>
              <a:bodyPr wrap="square" rtlCol="0">
                <a:spAutoFit/>
              </a:bodyPr>
              <a:lstStyle/>
              <a:p>
                <a:pPr marL="342900" marR="0" indent="-342900">
                  <a:lnSpc>
                    <a:spcPct val="107000"/>
                  </a:lnSpc>
                  <a:spcBef>
                    <a:spcPts val="0"/>
                  </a:spcBef>
                  <a:spcAft>
                    <a:spcPts val="800"/>
                  </a:spcAft>
                  <a:buAutoNum type="arabicPeriod"/>
                </a:pPr>
                <a:r>
                  <a:rPr lang="en-US" sz="2400" b="1" dirty="0">
                    <a:effectLst/>
                    <a:latin typeface="Calibri" panose="020F0502020204030204" pitchFamily="34" charset="0"/>
                    <a:ea typeface="Calibri" panose="020F0502020204030204" pitchFamily="34" charset="0"/>
                    <a:cs typeface="Times New Roman" panose="02020603050405020304" pitchFamily="18" charset="0"/>
                  </a:rPr>
                  <a:t>Define per capita consumption of water. What are the factors affecting per capita consumption of water? </a:t>
                </a:r>
              </a:p>
              <a:p>
                <a:pPr>
                  <a:lnSpc>
                    <a:spcPct val="107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The average quantity of water required per person per day for domestic purposes is called per capita demand. This is obtained by dividing the total quantity of water required by the total population.</a:t>
                </a:r>
              </a:p>
              <a:p>
                <a:pPr>
                  <a:lnSpc>
                    <a:spcPct val="107000"/>
                  </a:lnSpc>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smtClean="0">
                        <a:effectLst/>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𝑃𝑒𝑟</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𝐶𝑎𝑝𝑖𝑡𝑎</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𝐷𝑒𝑚𝑎𝑛𝑑</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2000" b="0" i="1" smtClean="0">
                            <a:effectLst/>
                            <a:latin typeface="Cambria Math"/>
                            <a:ea typeface="Cambria Math" panose="02040503050406030204" pitchFamily="18" charset="0"/>
                            <a:cs typeface="Times New Roman" panose="02020603050405020304" pitchFamily="18" charset="0"/>
                          </a:rPr>
                        </m:ctrlPr>
                      </m:fPr>
                      <m:num>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𝑇𝑜𝑡𝑎𝑙</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𝑌𝑒𝑎𝑟𝑙𝑦</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𝑄𝑢𝑎𝑛𝑡𝑖𝑡𝑦</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𝑜𝑡</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𝑊𝑎𝑡𝑒𝑟</m:t>
                        </m:r>
                      </m:num>
                      <m:den>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𝐷𝑒𝑠𝑖𝑔𝑛</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𝑃𝑜𝑝𝑢𝑙𝑎𝑡𝑖𝑜𝑛</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 ×  365</m:t>
                        </m:r>
                      </m:den>
                    </m:f>
                  </m:oMath>
                </a14:m>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n-US" sz="2000" i="1" smtClean="0">
                          <a:effectLst/>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𝑞</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2000" b="0" i="1" smtClean="0">
                              <a:effectLst/>
                              <a:latin typeface="Cambria Math"/>
                              <a:ea typeface="Cambria Math" panose="02040503050406030204" pitchFamily="18" charset="0"/>
                              <a:cs typeface="Times New Roman" panose="02020603050405020304" pitchFamily="18" charset="0"/>
                            </a:rPr>
                          </m:ctrlPr>
                        </m:fPr>
                        <m:num>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𝑄𝑓</m:t>
                          </m:r>
                        </m:num>
                        <m:den>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𝑃𝑓</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 ×  365</m:t>
                          </m:r>
                        </m:den>
                      </m:f>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𝑙𝑝𝑐𝑑</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𝑜𝑟</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𝑔𝑝𝑐𝑑</m:t>
                      </m:r>
                    </m:oMath>
                  </m:oMathPara>
                </a14:m>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The factors affecting per capita consumption of water:</a:t>
                </a:r>
              </a:p>
              <a:p>
                <a:pPr marL="342900" marR="0" indent="-342900">
                  <a:lnSpc>
                    <a:spcPct val="107000"/>
                  </a:lnSpc>
                  <a:spcBef>
                    <a:spcPts val="0"/>
                  </a:spcBef>
                  <a:spcAft>
                    <a:spcPts val="800"/>
                  </a:spcAft>
                  <a:buAutoNum type="arabicPeriod"/>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AutoNum type="arabicPeriod"/>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AutoNum type="arabicPeriod"/>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AutoNum type="arabicPeriod"/>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D2D7F8B5-DF28-4935-9FEE-4B8705E6D287}"/>
                  </a:ext>
                </a:extLst>
              </p:cNvPr>
              <p:cNvSpPr txBox="1">
                <a:spLocks noRot="1" noChangeAspect="1" noMove="1" noResize="1" noEditPoints="1" noAdjustHandles="1" noChangeArrowheads="1" noChangeShapeType="1" noTextEdit="1"/>
              </p:cNvSpPr>
              <p:nvPr/>
            </p:nvSpPr>
            <p:spPr>
              <a:xfrm>
                <a:off x="515073" y="387220"/>
                <a:ext cx="11771453" cy="6642268"/>
              </a:xfrm>
              <a:prstGeom prst="rect">
                <a:avLst/>
              </a:prstGeom>
              <a:blipFill>
                <a:blip r:embed="rId2"/>
                <a:stretch>
                  <a:fillRect l="-828" t="-826"/>
                </a:stretch>
              </a:blipFill>
            </p:spPr>
            <p:txBody>
              <a:bodyPr/>
              <a:lstStyle/>
              <a:p>
                <a:r>
                  <a:rPr lang="en-US">
                    <a:noFill/>
                  </a:rPr>
                  <a:t> </a:t>
                </a:r>
              </a:p>
            </p:txBody>
          </p:sp>
        </mc:Fallback>
      </mc:AlternateContent>
      <p:graphicFrame>
        <p:nvGraphicFramePr>
          <p:cNvPr id="2" name="Table 2">
            <a:extLst>
              <a:ext uri="{FF2B5EF4-FFF2-40B4-BE49-F238E27FC236}">
                <a16:creationId xmlns:a16="http://schemas.microsoft.com/office/drawing/2014/main" xmlns="" id="{06CD2865-40C5-463F-8B62-37E6BCFC0272}"/>
              </a:ext>
            </a:extLst>
          </p:cNvPr>
          <p:cNvGraphicFramePr>
            <a:graphicFrameLocks noGrp="1"/>
          </p:cNvGraphicFramePr>
          <p:nvPr>
            <p:extLst>
              <p:ext uri="{D42A27DB-BD31-4B8C-83A1-F6EECF244321}">
                <p14:modId xmlns:p14="http://schemas.microsoft.com/office/powerpoint/2010/main" val="3653026178"/>
              </p:ext>
            </p:extLst>
          </p:nvPr>
        </p:nvGraphicFramePr>
        <p:xfrm>
          <a:off x="2133600" y="812800"/>
          <a:ext cx="8534400" cy="758952"/>
        </p:xfrm>
        <a:graphic>
          <a:graphicData uri="http://schemas.openxmlformats.org/drawingml/2006/table">
            <a:tbl>
              <a:tblPr firstRow="1" bandRow="1">
                <a:tableStyleId>{2D5ABB26-0587-4C30-8999-92F81FD0307C}</a:tableStyleId>
              </a:tblPr>
              <a:tblGrid>
                <a:gridCol w="1706880">
                  <a:extLst>
                    <a:ext uri="{9D8B030D-6E8A-4147-A177-3AD203B41FA5}">
                      <a16:colId xmlns:a16="http://schemas.microsoft.com/office/drawing/2014/main" xmlns="" val="1655685466"/>
                    </a:ext>
                  </a:extLst>
                </a:gridCol>
                <a:gridCol w="1706880">
                  <a:extLst>
                    <a:ext uri="{9D8B030D-6E8A-4147-A177-3AD203B41FA5}">
                      <a16:colId xmlns:a16="http://schemas.microsoft.com/office/drawing/2014/main" xmlns="" val="1202052499"/>
                    </a:ext>
                  </a:extLst>
                </a:gridCol>
                <a:gridCol w="1706880">
                  <a:extLst>
                    <a:ext uri="{9D8B030D-6E8A-4147-A177-3AD203B41FA5}">
                      <a16:colId xmlns:a16="http://schemas.microsoft.com/office/drawing/2014/main" xmlns="" val="3904620497"/>
                    </a:ext>
                  </a:extLst>
                </a:gridCol>
                <a:gridCol w="1706880">
                  <a:extLst>
                    <a:ext uri="{9D8B030D-6E8A-4147-A177-3AD203B41FA5}">
                      <a16:colId xmlns:a16="http://schemas.microsoft.com/office/drawing/2014/main" xmlns="" val="2266420841"/>
                    </a:ext>
                  </a:extLst>
                </a:gridCol>
                <a:gridCol w="1706880">
                  <a:extLst>
                    <a:ext uri="{9D8B030D-6E8A-4147-A177-3AD203B41FA5}">
                      <a16:colId xmlns:a16="http://schemas.microsoft.com/office/drawing/2014/main" xmlns="" val="1867864786"/>
                    </a:ext>
                  </a:extLst>
                </a:gridCol>
              </a:tblGrid>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235864463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xmlns="" val="1938225808"/>
                  </a:ext>
                </a:extLst>
              </a:tr>
            </a:tbl>
          </a:graphicData>
        </a:graphic>
      </p:graphicFrame>
      <p:graphicFrame>
        <p:nvGraphicFramePr>
          <p:cNvPr id="3" name="Table 6">
            <a:extLst>
              <a:ext uri="{FF2B5EF4-FFF2-40B4-BE49-F238E27FC236}">
                <a16:creationId xmlns:a16="http://schemas.microsoft.com/office/drawing/2014/main" xmlns="" id="{0C323D7D-9C9B-43F5-9088-BF510F9252A2}"/>
              </a:ext>
            </a:extLst>
          </p:cNvPr>
          <p:cNvGraphicFramePr>
            <a:graphicFrameLocks noGrp="1"/>
          </p:cNvGraphicFramePr>
          <p:nvPr>
            <p:extLst>
              <p:ext uri="{D42A27DB-BD31-4B8C-83A1-F6EECF244321}">
                <p14:modId xmlns:p14="http://schemas.microsoft.com/office/powerpoint/2010/main" val="1307842376"/>
              </p:ext>
            </p:extLst>
          </p:nvPr>
        </p:nvGraphicFramePr>
        <p:xfrm>
          <a:off x="1021079" y="4402844"/>
          <a:ext cx="10759440" cy="2712312"/>
        </p:xfrm>
        <a:graphic>
          <a:graphicData uri="http://schemas.openxmlformats.org/drawingml/2006/table">
            <a:tbl>
              <a:tblPr firstRow="1" bandRow="1">
                <a:tableStyleId>{2D5ABB26-0587-4C30-8999-92F81FD0307C}</a:tableStyleId>
              </a:tblPr>
              <a:tblGrid>
                <a:gridCol w="5379720">
                  <a:extLst>
                    <a:ext uri="{9D8B030D-6E8A-4147-A177-3AD203B41FA5}">
                      <a16:colId xmlns:a16="http://schemas.microsoft.com/office/drawing/2014/main" xmlns="" val="1779419191"/>
                    </a:ext>
                  </a:extLst>
                </a:gridCol>
                <a:gridCol w="5379720">
                  <a:extLst>
                    <a:ext uri="{9D8B030D-6E8A-4147-A177-3AD203B41FA5}">
                      <a16:colId xmlns:a16="http://schemas.microsoft.com/office/drawing/2014/main" xmlns="" val="3863607999"/>
                    </a:ext>
                  </a:extLst>
                </a:gridCol>
              </a:tblGrid>
              <a:tr h="452052">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US" sz="2000" dirty="0"/>
                        <a:t>a) </a:t>
                      </a:r>
                      <a:r>
                        <a:rPr lang="en-US" sz="2000" kern="1200" dirty="0">
                          <a:solidFill>
                            <a:schemeClr val="tx1"/>
                          </a:solidFill>
                          <a:effectLst/>
                          <a:latin typeface="+mn-lt"/>
                          <a:ea typeface="+mn-ea"/>
                          <a:cs typeface="+mn-cs"/>
                        </a:rPr>
                        <a:t>Size of city</a:t>
                      </a:r>
                    </a:p>
                  </a:txBody>
                  <a:tcPr/>
                </a:tc>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US" sz="2000" dirty="0"/>
                        <a:t>g)</a:t>
                      </a:r>
                      <a:r>
                        <a:rPr lang="en-US" sz="2000" kern="1200" dirty="0">
                          <a:solidFill>
                            <a:schemeClr val="tx1"/>
                          </a:solidFill>
                          <a:effectLst/>
                          <a:latin typeface="+mn-lt"/>
                          <a:ea typeface="+mn-ea"/>
                          <a:cs typeface="+mn-cs"/>
                        </a:rPr>
                        <a:t> Sewage facilities</a:t>
                      </a:r>
                    </a:p>
                  </a:txBody>
                  <a:tcPr/>
                </a:tc>
                <a:extLst>
                  <a:ext uri="{0D108BD9-81ED-4DB2-BD59-A6C34878D82A}">
                    <a16:rowId xmlns:a16="http://schemas.microsoft.com/office/drawing/2014/main" xmlns="" val="2066160475"/>
                  </a:ext>
                </a:extLst>
              </a:tr>
              <a:tr h="452052">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US" sz="2000" dirty="0"/>
                        <a:t>b)</a:t>
                      </a:r>
                      <a:r>
                        <a:rPr lang="en-US" sz="2000" kern="1200" dirty="0">
                          <a:solidFill>
                            <a:schemeClr val="tx1"/>
                          </a:solidFill>
                          <a:effectLst/>
                          <a:latin typeface="+mn-lt"/>
                          <a:ea typeface="+mn-ea"/>
                          <a:cs typeface="+mn-cs"/>
                        </a:rPr>
                        <a:t> Characteristics of the consumers</a:t>
                      </a:r>
                    </a:p>
                  </a:txBody>
                  <a:tcPr/>
                </a:tc>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US" sz="2000" dirty="0"/>
                        <a:t>h)</a:t>
                      </a:r>
                      <a:r>
                        <a:rPr lang="en-US" sz="2000" kern="1200" dirty="0">
                          <a:solidFill>
                            <a:schemeClr val="tx1"/>
                          </a:solidFill>
                          <a:effectLst/>
                          <a:latin typeface="+mn-lt"/>
                          <a:ea typeface="+mn-ea"/>
                          <a:cs typeface="+mn-cs"/>
                        </a:rPr>
                        <a:t> Water rates</a:t>
                      </a:r>
                    </a:p>
                  </a:txBody>
                  <a:tcPr/>
                </a:tc>
                <a:extLst>
                  <a:ext uri="{0D108BD9-81ED-4DB2-BD59-A6C34878D82A}">
                    <a16:rowId xmlns:a16="http://schemas.microsoft.com/office/drawing/2014/main" xmlns="" val="3177012518"/>
                  </a:ext>
                </a:extLst>
              </a:tr>
              <a:tr h="452052">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US" sz="2000" dirty="0"/>
                        <a:t>c)</a:t>
                      </a:r>
                      <a:r>
                        <a:rPr lang="en-US" sz="2000" kern="1200" dirty="0">
                          <a:solidFill>
                            <a:schemeClr val="tx1"/>
                          </a:solidFill>
                          <a:effectLst/>
                          <a:latin typeface="+mn-lt"/>
                          <a:ea typeface="+mn-ea"/>
                          <a:cs typeface="+mn-cs"/>
                        </a:rPr>
                        <a:t> Climate condition</a:t>
                      </a:r>
                    </a:p>
                  </a:txBody>
                  <a:tcPr/>
                </a:tc>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US" sz="2000" dirty="0" err="1"/>
                        <a:t>i</a:t>
                      </a:r>
                      <a:r>
                        <a:rPr lang="en-US" sz="2000" dirty="0"/>
                        <a:t>)</a:t>
                      </a:r>
                      <a:r>
                        <a:rPr lang="en-US" sz="2000" kern="1200" dirty="0">
                          <a:solidFill>
                            <a:schemeClr val="tx1"/>
                          </a:solidFill>
                          <a:effectLst/>
                          <a:latin typeface="+mn-lt"/>
                          <a:ea typeface="+mn-ea"/>
                          <a:cs typeface="+mn-cs"/>
                        </a:rPr>
                        <a:t> Types of supply</a:t>
                      </a:r>
                    </a:p>
                  </a:txBody>
                  <a:tcPr/>
                </a:tc>
                <a:extLst>
                  <a:ext uri="{0D108BD9-81ED-4DB2-BD59-A6C34878D82A}">
                    <a16:rowId xmlns:a16="http://schemas.microsoft.com/office/drawing/2014/main" xmlns="" val="3575430850"/>
                  </a:ext>
                </a:extLst>
              </a:tr>
              <a:tr h="452052">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US" sz="2000" dirty="0"/>
                        <a:t>d)</a:t>
                      </a:r>
                      <a:r>
                        <a:rPr lang="en-US" sz="2000" kern="1200" dirty="0">
                          <a:solidFill>
                            <a:schemeClr val="tx1"/>
                          </a:solidFill>
                          <a:effectLst/>
                          <a:latin typeface="+mn-lt"/>
                          <a:ea typeface="+mn-ea"/>
                          <a:cs typeface="+mn-cs"/>
                        </a:rPr>
                        <a:t> Industries and commerce</a:t>
                      </a:r>
                    </a:p>
                  </a:txBody>
                  <a:tcPr/>
                </a:tc>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US" sz="2000" dirty="0"/>
                        <a:t>j) </a:t>
                      </a:r>
                      <a:r>
                        <a:rPr lang="en-US" sz="2000" kern="1200" dirty="0">
                          <a:solidFill>
                            <a:schemeClr val="tx1"/>
                          </a:solidFill>
                          <a:effectLst/>
                          <a:latin typeface="+mn-lt"/>
                          <a:ea typeface="+mn-ea"/>
                          <a:cs typeface="+mn-cs"/>
                        </a:rPr>
                        <a:t>Availability of private supply</a:t>
                      </a:r>
                    </a:p>
                  </a:txBody>
                  <a:tcPr/>
                </a:tc>
                <a:extLst>
                  <a:ext uri="{0D108BD9-81ED-4DB2-BD59-A6C34878D82A}">
                    <a16:rowId xmlns:a16="http://schemas.microsoft.com/office/drawing/2014/main" xmlns="" val="572778243"/>
                  </a:ext>
                </a:extLst>
              </a:tr>
              <a:tr h="452052">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US" sz="2000" dirty="0"/>
                        <a:t>e)</a:t>
                      </a:r>
                      <a:r>
                        <a:rPr lang="en-US" sz="2000" kern="1200" dirty="0">
                          <a:solidFill>
                            <a:schemeClr val="tx1"/>
                          </a:solidFill>
                          <a:effectLst/>
                          <a:latin typeface="+mn-lt"/>
                          <a:ea typeface="+mn-ea"/>
                          <a:cs typeface="+mn-cs"/>
                        </a:rPr>
                        <a:t> Pressure of water</a:t>
                      </a:r>
                    </a:p>
                  </a:txBody>
                  <a:tcPr/>
                </a:tc>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US" sz="2000" dirty="0"/>
                        <a:t>k)</a:t>
                      </a:r>
                      <a:r>
                        <a:rPr lang="en-US" sz="2000" kern="1200" dirty="0">
                          <a:solidFill>
                            <a:schemeClr val="tx1"/>
                          </a:solidFill>
                          <a:effectLst/>
                          <a:latin typeface="+mn-lt"/>
                          <a:ea typeface="+mn-ea"/>
                          <a:cs typeface="+mn-cs"/>
                        </a:rPr>
                        <a:t> Efficiency of the management</a:t>
                      </a:r>
                    </a:p>
                  </a:txBody>
                  <a:tcPr/>
                </a:tc>
                <a:extLst>
                  <a:ext uri="{0D108BD9-81ED-4DB2-BD59-A6C34878D82A}">
                    <a16:rowId xmlns:a16="http://schemas.microsoft.com/office/drawing/2014/main" xmlns="" val="3359780807"/>
                  </a:ext>
                </a:extLst>
              </a:tr>
              <a:tr h="452052">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US" sz="2000" dirty="0"/>
                        <a:t>f)</a:t>
                      </a:r>
                      <a:r>
                        <a:rPr lang="en-US" sz="2000" kern="1200" dirty="0">
                          <a:solidFill>
                            <a:schemeClr val="tx1"/>
                          </a:solidFill>
                          <a:effectLst/>
                          <a:latin typeface="+mn-lt"/>
                          <a:ea typeface="+mn-ea"/>
                          <a:cs typeface="+mn-cs"/>
                        </a:rPr>
                        <a:t> Quality of water</a:t>
                      </a:r>
                    </a:p>
                  </a:txBody>
                  <a:tcPr/>
                </a:tc>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US" sz="2000" dirty="0"/>
                        <a:t>l)</a:t>
                      </a:r>
                      <a:r>
                        <a:rPr lang="en-US" sz="2000" kern="1200" dirty="0">
                          <a:solidFill>
                            <a:schemeClr val="tx1"/>
                          </a:solidFill>
                          <a:effectLst/>
                          <a:latin typeface="+mn-lt"/>
                          <a:ea typeface="+mn-ea"/>
                          <a:cs typeface="+mn-cs"/>
                        </a:rPr>
                        <a:t> Number of inhabitants.</a:t>
                      </a:r>
                    </a:p>
                  </a:txBody>
                  <a:tcPr/>
                </a:tc>
                <a:extLst>
                  <a:ext uri="{0D108BD9-81ED-4DB2-BD59-A6C34878D82A}">
                    <a16:rowId xmlns:a16="http://schemas.microsoft.com/office/drawing/2014/main" xmlns="" val="2808865332"/>
                  </a:ext>
                </a:extLst>
              </a:tr>
            </a:tbl>
          </a:graphicData>
        </a:graphic>
      </p:graphicFrame>
    </p:spTree>
    <p:extLst>
      <p:ext uri="{BB962C8B-B14F-4D97-AF65-F5344CB8AC3E}">
        <p14:creationId xmlns:p14="http://schemas.microsoft.com/office/powerpoint/2010/main" val="4092569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D2D7F8B5-DF28-4935-9FEE-4B8705E6D287}"/>
                  </a:ext>
                </a:extLst>
              </p:cNvPr>
              <p:cNvSpPr txBox="1"/>
              <p:nvPr/>
            </p:nvSpPr>
            <p:spPr>
              <a:xfrm>
                <a:off x="515073" y="228600"/>
                <a:ext cx="11771453" cy="2833724"/>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Total quantity of water required by the community</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anose="02020603050405020304" pitchFamily="18" charset="0"/>
                      </a:rPr>
                      <m:t>≫</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𝑄𝑓</m:t>
                    </m:r>
                    <m:r>
                      <a:rPr lang="en-US" b="0" i="1" smtClean="0">
                        <a:latin typeface="Cambria Math" panose="02040503050406030204" pitchFamily="18" charset="0"/>
                        <a:ea typeface="Cambria Math" panose="02040503050406030204" pitchFamily="18" charset="0"/>
                        <a:cs typeface="Times New Roman" panose="02020603050405020304" pitchFamily="18" charset="0"/>
                      </a:rPr>
                      <m:t>=</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𝑃𝑓</m:t>
                    </m:r>
                    <m:r>
                      <a:rPr lang="en-US" b="0" i="1" smtClean="0">
                        <a:latin typeface="Cambria Math" panose="02040503050406030204" pitchFamily="18" charset="0"/>
                        <a:ea typeface="Cambria Math" panose="02040503050406030204" pitchFamily="18" charset="0"/>
                        <a:cs typeface="Times New Roman" panose="02020603050405020304" pitchFamily="18" charset="0"/>
                      </a:rPr>
                      <m:t>×</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𝑞</m:t>
                    </m:r>
                  </m:oMath>
                </a14:m>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Here,</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m:rPr>
                        <m:nor/>
                      </m:rPr>
                      <a:rPr lang="en-US" dirty="0">
                        <a:latin typeface="Cambria Math" panose="02040503050406030204" pitchFamily="18" charset="0"/>
                        <a:ea typeface="Calibri" panose="020F0502020204030204" pitchFamily="34" charset="0"/>
                        <a:cs typeface="Times New Roman" panose="02020603050405020304" pitchFamily="18" charset="0"/>
                      </a:rPr>
                      <m:t>Q</m:t>
                    </m:r>
                    <m:r>
                      <m:rPr>
                        <m:nor/>
                      </m:rPr>
                      <a:rPr lang="en-US" b="0" i="0" dirty="0" smtClean="0">
                        <a:latin typeface="Cambria Math" panose="02040503050406030204" pitchFamily="18" charset="0"/>
                        <a:ea typeface="Calibri" panose="020F0502020204030204" pitchFamily="34" charset="0"/>
                        <a:cs typeface="Times New Roman" panose="02020603050405020304" pitchFamily="18" charset="0"/>
                      </a:rPr>
                      <m:t>f</m:t>
                    </m:r>
                    <m:r>
                      <m:rPr>
                        <m:nor/>
                      </m:rPr>
                      <a:rPr lang="en-US" dirty="0">
                        <a:latin typeface="Calibri" panose="020F0502020204030204" pitchFamily="34" charset="0"/>
                        <a:ea typeface="Calibri" panose="020F0502020204030204" pitchFamily="34" charset="0"/>
                        <a:cs typeface="Times New Roman" panose="02020603050405020304" pitchFamily="18" charset="0"/>
                      </a:rPr>
                      <m:t> = </m:t>
                    </m:r>
                    <m:r>
                      <m:rPr>
                        <m:nor/>
                      </m:rPr>
                      <a:rPr lang="en-US" dirty="0">
                        <a:latin typeface="Calibri" panose="020F0502020204030204" pitchFamily="34" charset="0"/>
                        <a:ea typeface="Calibri" panose="020F0502020204030204" pitchFamily="34" charset="0"/>
                        <a:cs typeface="Times New Roman" panose="02020603050405020304" pitchFamily="18" charset="0"/>
                      </a:rPr>
                      <m:t>quantity</m:t>
                    </m:r>
                    <m:r>
                      <m:rPr>
                        <m:nor/>
                      </m:rPr>
                      <a:rPr lang="en-US" dirty="0">
                        <a:latin typeface="Calibri" panose="020F0502020204030204" pitchFamily="34" charset="0"/>
                        <a:ea typeface="Calibri" panose="020F0502020204030204" pitchFamily="34" charset="0"/>
                        <a:cs typeface="Times New Roman" panose="02020603050405020304" pitchFamily="18" charset="0"/>
                      </a:rPr>
                      <m:t> </m:t>
                    </m:r>
                    <m:r>
                      <m:rPr>
                        <m:nor/>
                      </m:rPr>
                      <a:rPr lang="en-US" dirty="0">
                        <a:latin typeface="Calibri" panose="020F0502020204030204" pitchFamily="34" charset="0"/>
                        <a:ea typeface="Calibri" panose="020F0502020204030204" pitchFamily="34" charset="0"/>
                        <a:cs typeface="Times New Roman" panose="02020603050405020304" pitchFamily="18" charset="0"/>
                      </a:rPr>
                      <m:t>of</m:t>
                    </m:r>
                    <m:r>
                      <m:rPr>
                        <m:nor/>
                      </m:rPr>
                      <a:rPr lang="en-US" dirty="0">
                        <a:latin typeface="Calibri" panose="020F0502020204030204" pitchFamily="34" charset="0"/>
                        <a:ea typeface="Calibri" panose="020F0502020204030204" pitchFamily="34" charset="0"/>
                        <a:cs typeface="Times New Roman" panose="02020603050405020304" pitchFamily="18" charset="0"/>
                      </a:rPr>
                      <m:t> </m:t>
                    </m:r>
                    <m:r>
                      <m:rPr>
                        <m:nor/>
                      </m:rPr>
                      <a:rPr lang="en-US" dirty="0">
                        <a:latin typeface="Calibri" panose="020F0502020204030204" pitchFamily="34" charset="0"/>
                        <a:ea typeface="Calibri" panose="020F0502020204030204" pitchFamily="34" charset="0"/>
                        <a:cs typeface="Times New Roman" panose="02020603050405020304" pitchFamily="18" charset="0"/>
                      </a:rPr>
                      <m:t>water</m:t>
                    </m:r>
                    <m:r>
                      <m:rPr>
                        <m:nor/>
                      </m:rPr>
                      <a:rPr lang="en-US" dirty="0">
                        <a:latin typeface="Calibri" panose="020F0502020204030204" pitchFamily="34" charset="0"/>
                        <a:ea typeface="Calibri" panose="020F0502020204030204" pitchFamily="34" charset="0"/>
                        <a:cs typeface="Times New Roman" panose="02020603050405020304" pitchFamily="18" charset="0"/>
                      </a:rPr>
                      <m:t> </m:t>
                    </m:r>
                    <m:r>
                      <m:rPr>
                        <m:nor/>
                      </m:rPr>
                      <a:rPr lang="en-US" dirty="0">
                        <a:latin typeface="Calibri" panose="020F0502020204030204" pitchFamily="34" charset="0"/>
                        <a:ea typeface="Calibri" panose="020F0502020204030204" pitchFamily="34" charset="0"/>
                        <a:cs typeface="Times New Roman" panose="02020603050405020304" pitchFamily="18" charset="0"/>
                      </a:rPr>
                      <m:t>required</m:t>
                    </m:r>
                    <m:r>
                      <m:rPr>
                        <m:nor/>
                      </m:rPr>
                      <a:rPr lang="en-US" dirty="0">
                        <a:latin typeface="Calibri" panose="020F0502020204030204" pitchFamily="34" charset="0"/>
                        <a:ea typeface="Calibri" panose="020F0502020204030204" pitchFamily="34" charset="0"/>
                        <a:cs typeface="Times New Roman" panose="02020603050405020304" pitchFamily="18" charset="0"/>
                      </a:rPr>
                      <m:t> </m:t>
                    </m:r>
                    <m:r>
                      <m:rPr>
                        <m:nor/>
                      </m:rPr>
                      <a:rPr lang="en-US" dirty="0">
                        <a:latin typeface="Calibri" panose="020F0502020204030204" pitchFamily="34" charset="0"/>
                        <a:ea typeface="Calibri" panose="020F0502020204030204" pitchFamily="34" charset="0"/>
                        <a:cs typeface="Times New Roman" panose="02020603050405020304" pitchFamily="18" charset="0"/>
                      </a:rPr>
                      <m:t>per</m:t>
                    </m:r>
                    <m:r>
                      <m:rPr>
                        <m:nor/>
                      </m:rPr>
                      <a:rPr lang="en-US" dirty="0">
                        <a:latin typeface="Calibri" panose="020F0502020204030204" pitchFamily="34" charset="0"/>
                        <a:ea typeface="Calibri" panose="020F0502020204030204" pitchFamily="34" charset="0"/>
                        <a:cs typeface="Times New Roman" panose="02020603050405020304" pitchFamily="18" charset="0"/>
                      </a:rPr>
                      <m:t> </m:t>
                    </m:r>
                    <m:r>
                      <m:rPr>
                        <m:nor/>
                      </m:rPr>
                      <a:rPr lang="en-US" dirty="0">
                        <a:latin typeface="Calibri" panose="020F0502020204030204" pitchFamily="34" charset="0"/>
                        <a:ea typeface="Calibri" panose="020F0502020204030204" pitchFamily="34" charset="0"/>
                        <a:cs typeface="Times New Roman" panose="02020603050405020304" pitchFamily="18" charset="0"/>
                      </a:rPr>
                      <m:t>day</m:t>
                    </m:r>
                    <m:r>
                      <m:rPr>
                        <m:nor/>
                      </m:rPr>
                      <a:rPr lang="en-US" dirty="0" smtClean="0">
                        <a:latin typeface="Calibri" panose="020F0502020204030204" pitchFamily="34" charset="0"/>
                        <a:ea typeface="Calibri" panose="020F0502020204030204" pitchFamily="34" charset="0"/>
                        <a:cs typeface="Times New Roman" panose="02020603050405020304" pitchFamily="18" charset="0"/>
                      </a:rPr>
                      <m:t>.</m:t>
                    </m:r>
                  </m:oMath>
                </a14:m>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m:rPr>
                        <m:nor/>
                      </m:rPr>
                      <a:rPr lang="en-US" dirty="0" smtClean="0">
                        <a:latin typeface="Cambria Math" panose="02040503050406030204" pitchFamily="18" charset="0"/>
                        <a:ea typeface="Calibri" panose="020F0502020204030204" pitchFamily="34" charset="0"/>
                        <a:cs typeface="Times New Roman" panose="02020603050405020304" pitchFamily="18" charset="0"/>
                      </a:rPr>
                      <m:t>P</m:t>
                    </m:r>
                    <m:r>
                      <m:rPr>
                        <m:nor/>
                      </m:rPr>
                      <a:rPr lang="en-US" b="0" i="0" dirty="0" smtClean="0">
                        <a:latin typeface="Cambria Math" panose="02040503050406030204" pitchFamily="18" charset="0"/>
                        <a:ea typeface="Calibri" panose="020F0502020204030204" pitchFamily="34" charset="0"/>
                        <a:cs typeface="Times New Roman" panose="02020603050405020304" pitchFamily="18" charset="0"/>
                      </a:rPr>
                      <m:t>f</m:t>
                    </m:r>
                    <m:r>
                      <m:rPr>
                        <m:nor/>
                      </m:rPr>
                      <a:rPr lang="en-US" dirty="0">
                        <a:latin typeface="Calibri" panose="020F0502020204030204" pitchFamily="34" charset="0"/>
                        <a:ea typeface="Calibri" panose="020F0502020204030204" pitchFamily="34" charset="0"/>
                        <a:cs typeface="Times New Roman" panose="02020603050405020304" pitchFamily="18" charset="0"/>
                      </a:rPr>
                      <m:t> = </m:t>
                    </m:r>
                    <m:r>
                      <m:rPr>
                        <m:nor/>
                      </m:rPr>
                      <a:rPr lang="en-US" dirty="0">
                        <a:latin typeface="Calibri" panose="020F0502020204030204" pitchFamily="34" charset="0"/>
                        <a:ea typeface="Calibri" panose="020F0502020204030204" pitchFamily="34" charset="0"/>
                        <a:cs typeface="Times New Roman" panose="02020603050405020304" pitchFamily="18" charset="0"/>
                      </a:rPr>
                      <m:t>Projected</m:t>
                    </m:r>
                    <m:r>
                      <m:rPr>
                        <m:nor/>
                      </m:rPr>
                      <a:rPr lang="en-US" dirty="0">
                        <a:latin typeface="Calibri" panose="020F0502020204030204" pitchFamily="34" charset="0"/>
                        <a:ea typeface="Calibri" panose="020F0502020204030204" pitchFamily="34" charset="0"/>
                        <a:cs typeface="Times New Roman" panose="02020603050405020304" pitchFamily="18" charset="0"/>
                      </a:rPr>
                      <m:t> </m:t>
                    </m:r>
                    <m:r>
                      <m:rPr>
                        <m:nor/>
                      </m:rPr>
                      <a:rPr lang="en-US" dirty="0">
                        <a:latin typeface="Calibri" panose="020F0502020204030204" pitchFamily="34" charset="0"/>
                        <a:ea typeface="Calibri" panose="020F0502020204030204" pitchFamily="34" charset="0"/>
                        <a:cs typeface="Times New Roman" panose="02020603050405020304" pitchFamily="18" charset="0"/>
                      </a:rPr>
                      <m:t>population</m:t>
                    </m:r>
                    <m:r>
                      <m:rPr>
                        <m:nor/>
                      </m:rPr>
                      <a:rPr lang="en-US" dirty="0">
                        <a:latin typeface="Calibri" panose="020F0502020204030204" pitchFamily="34" charset="0"/>
                        <a:ea typeface="Calibri" panose="020F0502020204030204" pitchFamily="34" charset="0"/>
                        <a:cs typeface="Times New Roman" panose="02020603050405020304" pitchFamily="18" charset="0"/>
                      </a:rPr>
                      <m:t> </m:t>
                    </m:r>
                    <m:r>
                      <m:rPr>
                        <m:nor/>
                      </m:rPr>
                      <a:rPr lang="en-US" dirty="0">
                        <a:latin typeface="Calibri" panose="020F0502020204030204" pitchFamily="34" charset="0"/>
                        <a:ea typeface="Calibri" panose="020F0502020204030204" pitchFamily="34" charset="0"/>
                        <a:cs typeface="Times New Roman" panose="02020603050405020304" pitchFamily="18" charset="0"/>
                      </a:rPr>
                      <m:t>estimated</m:t>
                    </m:r>
                    <m:r>
                      <m:rPr>
                        <m:nor/>
                      </m:rPr>
                      <a:rPr lang="en-US" dirty="0">
                        <a:latin typeface="Calibri" panose="020F0502020204030204" pitchFamily="34" charset="0"/>
                        <a:ea typeface="Calibri" panose="020F0502020204030204" pitchFamily="34" charset="0"/>
                        <a:cs typeface="Times New Roman" panose="02020603050405020304" pitchFamily="18" charset="0"/>
                      </a:rPr>
                      <m:t> </m:t>
                    </m:r>
                    <m:r>
                      <m:rPr>
                        <m:nor/>
                      </m:rPr>
                      <a:rPr lang="en-US" dirty="0">
                        <a:latin typeface="Calibri" panose="020F0502020204030204" pitchFamily="34" charset="0"/>
                        <a:ea typeface="Calibri" panose="020F0502020204030204" pitchFamily="34" charset="0"/>
                        <a:cs typeface="Times New Roman" panose="02020603050405020304" pitchFamily="18" charset="0"/>
                      </a:rPr>
                      <m:t>at</m:t>
                    </m:r>
                    <m:r>
                      <m:rPr>
                        <m:nor/>
                      </m:rPr>
                      <a:rPr lang="en-US" dirty="0">
                        <a:latin typeface="Calibri" panose="020F0502020204030204" pitchFamily="34" charset="0"/>
                        <a:ea typeface="Calibri" panose="020F0502020204030204" pitchFamily="34" charset="0"/>
                        <a:cs typeface="Times New Roman" panose="02020603050405020304" pitchFamily="18" charset="0"/>
                      </a:rPr>
                      <m:t> </m:t>
                    </m:r>
                    <m:r>
                      <m:rPr>
                        <m:nor/>
                      </m:rPr>
                      <a:rPr lang="en-US" dirty="0">
                        <a:latin typeface="Calibri" panose="020F0502020204030204" pitchFamily="34" charset="0"/>
                        <a:ea typeface="Calibri" panose="020F0502020204030204" pitchFamily="34" charset="0"/>
                        <a:cs typeface="Times New Roman" panose="02020603050405020304" pitchFamily="18" charset="0"/>
                      </a:rPr>
                      <m:t>the</m:t>
                    </m:r>
                    <m:r>
                      <m:rPr>
                        <m:nor/>
                      </m:rPr>
                      <a:rPr lang="en-US" dirty="0">
                        <a:latin typeface="Calibri" panose="020F0502020204030204" pitchFamily="34" charset="0"/>
                        <a:ea typeface="Calibri" panose="020F0502020204030204" pitchFamily="34" charset="0"/>
                        <a:cs typeface="Times New Roman" panose="02020603050405020304" pitchFamily="18" charset="0"/>
                      </a:rPr>
                      <m:t> </m:t>
                    </m:r>
                    <m:r>
                      <m:rPr>
                        <m:nor/>
                      </m:rPr>
                      <a:rPr lang="en-US" dirty="0">
                        <a:latin typeface="Calibri" panose="020F0502020204030204" pitchFamily="34" charset="0"/>
                        <a:ea typeface="Calibri" panose="020F0502020204030204" pitchFamily="34" charset="0"/>
                        <a:cs typeface="Times New Roman" panose="02020603050405020304" pitchFamily="18" charset="0"/>
                      </a:rPr>
                      <m:t>end</m:t>
                    </m:r>
                    <m:r>
                      <m:rPr>
                        <m:nor/>
                      </m:rPr>
                      <a:rPr lang="en-US" dirty="0">
                        <a:latin typeface="Calibri" panose="020F0502020204030204" pitchFamily="34" charset="0"/>
                        <a:ea typeface="Calibri" panose="020F0502020204030204" pitchFamily="34" charset="0"/>
                        <a:cs typeface="Times New Roman" panose="02020603050405020304" pitchFamily="18" charset="0"/>
                      </a:rPr>
                      <m:t> </m:t>
                    </m:r>
                    <m:r>
                      <m:rPr>
                        <m:nor/>
                      </m:rPr>
                      <a:rPr lang="en-US" dirty="0">
                        <a:latin typeface="Calibri" panose="020F0502020204030204" pitchFamily="34" charset="0"/>
                        <a:ea typeface="Calibri" panose="020F0502020204030204" pitchFamily="34" charset="0"/>
                        <a:cs typeface="Times New Roman" panose="02020603050405020304" pitchFamily="18" charset="0"/>
                      </a:rPr>
                      <m:t>of</m:t>
                    </m:r>
                    <m:r>
                      <m:rPr>
                        <m:nor/>
                      </m:rPr>
                      <a:rPr lang="en-US" dirty="0">
                        <a:latin typeface="Calibri" panose="020F0502020204030204" pitchFamily="34" charset="0"/>
                        <a:ea typeface="Calibri" panose="020F0502020204030204" pitchFamily="34" charset="0"/>
                        <a:cs typeface="Times New Roman" panose="02020603050405020304" pitchFamily="18" charset="0"/>
                      </a:rPr>
                      <m:t> </m:t>
                    </m:r>
                    <m:r>
                      <m:rPr>
                        <m:nor/>
                      </m:rPr>
                      <a:rPr lang="en-US" dirty="0">
                        <a:latin typeface="Calibri" panose="020F0502020204030204" pitchFamily="34" charset="0"/>
                        <a:ea typeface="Calibri" panose="020F0502020204030204" pitchFamily="34" charset="0"/>
                        <a:cs typeface="Times New Roman" panose="02020603050405020304" pitchFamily="18" charset="0"/>
                      </a:rPr>
                      <m:t>the</m:t>
                    </m:r>
                    <m:r>
                      <m:rPr>
                        <m:nor/>
                      </m:rPr>
                      <a:rPr lang="en-US" dirty="0">
                        <a:latin typeface="Calibri" panose="020F0502020204030204" pitchFamily="34" charset="0"/>
                        <a:ea typeface="Calibri" panose="020F0502020204030204" pitchFamily="34" charset="0"/>
                        <a:cs typeface="Times New Roman" panose="02020603050405020304" pitchFamily="18" charset="0"/>
                      </a:rPr>
                      <m:t> </m:t>
                    </m:r>
                    <m:r>
                      <m:rPr>
                        <m:nor/>
                      </m:rPr>
                      <a:rPr lang="en-US" dirty="0">
                        <a:latin typeface="Calibri" panose="020F0502020204030204" pitchFamily="34" charset="0"/>
                        <a:ea typeface="Calibri" panose="020F0502020204030204" pitchFamily="34" charset="0"/>
                        <a:cs typeface="Times New Roman" panose="02020603050405020304" pitchFamily="18" charset="0"/>
                      </a:rPr>
                      <m:t>design</m:t>
                    </m:r>
                    <m:r>
                      <m:rPr>
                        <m:nor/>
                      </m:rPr>
                      <a:rPr lang="en-US" dirty="0">
                        <a:latin typeface="Calibri" panose="020F0502020204030204" pitchFamily="34" charset="0"/>
                        <a:ea typeface="Calibri" panose="020F0502020204030204" pitchFamily="34" charset="0"/>
                        <a:cs typeface="Times New Roman" panose="02020603050405020304" pitchFamily="18" charset="0"/>
                      </a:rPr>
                      <m:t> </m:t>
                    </m:r>
                    <m:r>
                      <m:rPr>
                        <m:nor/>
                      </m:rPr>
                      <a:rPr lang="en-US" dirty="0">
                        <a:latin typeface="Calibri" panose="020F0502020204030204" pitchFamily="34" charset="0"/>
                        <a:ea typeface="Calibri" panose="020F0502020204030204" pitchFamily="34" charset="0"/>
                        <a:cs typeface="Times New Roman" panose="02020603050405020304" pitchFamily="18" charset="0"/>
                      </a:rPr>
                      <m:t>period</m:t>
                    </m:r>
                    <m:r>
                      <m:rPr>
                        <m:nor/>
                      </m:rPr>
                      <a:rPr lang="en-US" dirty="0">
                        <a:latin typeface="Calibri" panose="020F0502020204030204" pitchFamily="34" charset="0"/>
                        <a:ea typeface="Calibri" panose="020F0502020204030204" pitchFamily="34" charset="0"/>
                        <a:cs typeface="Times New Roman" panose="02020603050405020304" pitchFamily="18" charset="0"/>
                      </a:rPr>
                      <m:t>.</m:t>
                    </m:r>
                  </m:oMath>
                </a14:m>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m:rPr>
                        <m:nor/>
                      </m:rPr>
                      <a:rPr lang="en-US" dirty="0" smtClean="0">
                        <a:latin typeface="Cambria Math" panose="02040503050406030204" pitchFamily="18" charset="0"/>
                        <a:ea typeface="Calibri" panose="020F0502020204030204" pitchFamily="34" charset="0"/>
                        <a:cs typeface="Times New Roman" panose="02020603050405020304" pitchFamily="18" charset="0"/>
                      </a:rPr>
                      <m:t>q</m:t>
                    </m:r>
                    <m:r>
                      <m:rPr>
                        <m:nor/>
                      </m:rPr>
                      <a:rPr lang="en-US" dirty="0">
                        <a:latin typeface="Calibri" panose="020F0502020204030204" pitchFamily="34" charset="0"/>
                        <a:ea typeface="Calibri" panose="020F0502020204030204" pitchFamily="34" charset="0"/>
                        <a:cs typeface="Times New Roman" panose="02020603050405020304" pitchFamily="18" charset="0"/>
                      </a:rPr>
                      <m:t> = </m:t>
                    </m:r>
                    <m:r>
                      <m:rPr>
                        <m:nor/>
                      </m:rPr>
                      <a:rPr lang="en-US" dirty="0">
                        <a:latin typeface="Calibri" panose="020F0502020204030204" pitchFamily="34" charset="0"/>
                        <a:ea typeface="Calibri" panose="020F0502020204030204" pitchFamily="34" charset="0"/>
                        <a:cs typeface="Times New Roman" panose="02020603050405020304" pitchFamily="18" charset="0"/>
                      </a:rPr>
                      <m:t>rate</m:t>
                    </m:r>
                    <m:r>
                      <m:rPr>
                        <m:nor/>
                      </m:rPr>
                      <a:rPr lang="en-US" dirty="0">
                        <a:latin typeface="Calibri" panose="020F0502020204030204" pitchFamily="34" charset="0"/>
                        <a:ea typeface="Calibri" panose="020F0502020204030204" pitchFamily="34" charset="0"/>
                        <a:cs typeface="Times New Roman" panose="02020603050405020304" pitchFamily="18" charset="0"/>
                      </a:rPr>
                      <m:t> </m:t>
                    </m:r>
                    <m:r>
                      <m:rPr>
                        <m:nor/>
                      </m:rPr>
                      <a:rPr lang="en-US" dirty="0">
                        <a:latin typeface="Calibri" panose="020F0502020204030204" pitchFamily="34" charset="0"/>
                        <a:ea typeface="Calibri" panose="020F0502020204030204" pitchFamily="34" charset="0"/>
                        <a:cs typeface="Times New Roman" panose="02020603050405020304" pitchFamily="18" charset="0"/>
                      </a:rPr>
                      <m:t>of</m:t>
                    </m:r>
                    <m:r>
                      <m:rPr>
                        <m:nor/>
                      </m:rPr>
                      <a:rPr lang="en-US" dirty="0">
                        <a:latin typeface="Calibri" panose="020F0502020204030204" pitchFamily="34" charset="0"/>
                        <a:ea typeface="Calibri" panose="020F0502020204030204" pitchFamily="34" charset="0"/>
                        <a:cs typeface="Times New Roman" panose="02020603050405020304" pitchFamily="18" charset="0"/>
                      </a:rPr>
                      <m:t> </m:t>
                    </m:r>
                    <m:r>
                      <m:rPr>
                        <m:nor/>
                      </m:rPr>
                      <a:rPr lang="en-US" dirty="0">
                        <a:latin typeface="Calibri" panose="020F0502020204030204" pitchFamily="34" charset="0"/>
                        <a:ea typeface="Calibri" panose="020F0502020204030204" pitchFamily="34" charset="0"/>
                        <a:cs typeface="Times New Roman" panose="02020603050405020304" pitchFamily="18" charset="0"/>
                      </a:rPr>
                      <m:t>water</m:t>
                    </m:r>
                    <m:r>
                      <m:rPr>
                        <m:nor/>
                      </m:rPr>
                      <a:rPr lang="en-US" dirty="0">
                        <a:latin typeface="Calibri" panose="020F0502020204030204" pitchFamily="34" charset="0"/>
                        <a:ea typeface="Calibri" panose="020F0502020204030204" pitchFamily="34" charset="0"/>
                        <a:cs typeface="Times New Roman" panose="02020603050405020304" pitchFamily="18" charset="0"/>
                      </a:rPr>
                      <m:t> </m:t>
                    </m:r>
                    <m:r>
                      <m:rPr>
                        <m:nor/>
                      </m:rPr>
                      <a:rPr lang="en-US" dirty="0">
                        <a:latin typeface="Calibri" panose="020F0502020204030204" pitchFamily="34" charset="0"/>
                        <a:ea typeface="Calibri" panose="020F0502020204030204" pitchFamily="34" charset="0"/>
                        <a:cs typeface="Times New Roman" panose="02020603050405020304" pitchFamily="18" charset="0"/>
                      </a:rPr>
                      <m:t>consumed</m:t>
                    </m:r>
                    <m:r>
                      <m:rPr>
                        <m:nor/>
                      </m:rPr>
                      <a:rPr lang="en-US" dirty="0">
                        <a:latin typeface="Calibri" panose="020F0502020204030204" pitchFamily="34" charset="0"/>
                        <a:ea typeface="Calibri" panose="020F0502020204030204" pitchFamily="34" charset="0"/>
                        <a:cs typeface="Times New Roman" panose="02020603050405020304" pitchFamily="18" charset="0"/>
                      </a:rPr>
                      <m:t> </m:t>
                    </m:r>
                    <m:r>
                      <m:rPr>
                        <m:nor/>
                      </m:rPr>
                      <a:rPr lang="en-US" dirty="0">
                        <a:latin typeface="Calibri" panose="020F0502020204030204" pitchFamily="34" charset="0"/>
                        <a:ea typeface="Calibri" panose="020F0502020204030204" pitchFamily="34" charset="0"/>
                        <a:cs typeface="Times New Roman" panose="02020603050405020304" pitchFamily="18" charset="0"/>
                      </a:rPr>
                      <m:t>per</m:t>
                    </m:r>
                    <m:r>
                      <m:rPr>
                        <m:nor/>
                      </m:rPr>
                      <a:rPr lang="en-US" dirty="0">
                        <a:latin typeface="Calibri" panose="020F0502020204030204" pitchFamily="34" charset="0"/>
                        <a:ea typeface="Calibri" panose="020F0502020204030204" pitchFamily="34" charset="0"/>
                        <a:cs typeface="Times New Roman" panose="02020603050405020304" pitchFamily="18" charset="0"/>
                      </a:rPr>
                      <m:t> </m:t>
                    </m:r>
                    <m:r>
                      <m:rPr>
                        <m:nor/>
                      </m:rPr>
                      <a:rPr lang="en-US" dirty="0">
                        <a:latin typeface="Calibri" panose="020F0502020204030204" pitchFamily="34" charset="0"/>
                        <a:ea typeface="Calibri" panose="020F0502020204030204" pitchFamily="34" charset="0"/>
                        <a:cs typeface="Times New Roman" panose="02020603050405020304" pitchFamily="18" charset="0"/>
                      </a:rPr>
                      <m:t>capita</m:t>
                    </m:r>
                    <m:r>
                      <m:rPr>
                        <m:nor/>
                      </m:rPr>
                      <a:rPr lang="en-US" dirty="0">
                        <a:latin typeface="Calibri" panose="020F0502020204030204" pitchFamily="34" charset="0"/>
                        <a:ea typeface="Calibri" panose="020F0502020204030204" pitchFamily="34" charset="0"/>
                        <a:cs typeface="Times New Roman" panose="02020603050405020304" pitchFamily="18" charset="0"/>
                      </a:rPr>
                      <m:t> </m:t>
                    </m:r>
                    <m:r>
                      <m:rPr>
                        <m:nor/>
                      </m:rPr>
                      <a:rPr lang="en-US" dirty="0">
                        <a:latin typeface="Calibri" panose="020F0502020204030204" pitchFamily="34" charset="0"/>
                        <a:ea typeface="Calibri" panose="020F0502020204030204" pitchFamily="34" charset="0"/>
                        <a:cs typeface="Times New Roman" panose="02020603050405020304" pitchFamily="18" charset="0"/>
                      </a:rPr>
                      <m:t>per</m:t>
                    </m:r>
                    <m:r>
                      <m:rPr>
                        <m:nor/>
                      </m:rPr>
                      <a:rPr lang="en-US" dirty="0">
                        <a:latin typeface="Calibri" panose="020F0502020204030204" pitchFamily="34" charset="0"/>
                        <a:ea typeface="Calibri" panose="020F0502020204030204" pitchFamily="34" charset="0"/>
                        <a:cs typeface="Times New Roman" panose="02020603050405020304" pitchFamily="18" charset="0"/>
                      </a:rPr>
                      <m:t> </m:t>
                    </m:r>
                    <m:r>
                      <m:rPr>
                        <m:nor/>
                      </m:rPr>
                      <a:rPr lang="en-US" dirty="0">
                        <a:latin typeface="Calibri" panose="020F0502020204030204" pitchFamily="34" charset="0"/>
                        <a:ea typeface="Calibri" panose="020F0502020204030204" pitchFamily="34" charset="0"/>
                        <a:cs typeface="Times New Roman" panose="02020603050405020304" pitchFamily="18" charset="0"/>
                      </a:rPr>
                      <m:t>day</m:t>
                    </m:r>
                    <m:r>
                      <m:rPr>
                        <m:nor/>
                      </m:rPr>
                      <a:rPr lang="en-US" dirty="0">
                        <a:latin typeface="Calibri" panose="020F0502020204030204" pitchFamily="34" charset="0"/>
                        <a:ea typeface="Calibri" panose="020F0502020204030204" pitchFamily="34" charset="0"/>
                        <a:cs typeface="Times New Roman" panose="02020603050405020304" pitchFamily="18" charset="0"/>
                      </a:rPr>
                      <m:t>.</m:t>
                    </m:r>
                  </m:oMath>
                </a14:m>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AutoNum type="arabicPeriod"/>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D2D7F8B5-DF28-4935-9FEE-4B8705E6D287}"/>
                  </a:ext>
                </a:extLst>
              </p:cNvPr>
              <p:cNvSpPr txBox="1">
                <a:spLocks noRot="1" noChangeAspect="1" noMove="1" noResize="1" noEditPoints="1" noAdjustHandles="1" noChangeArrowheads="1" noChangeShapeType="1" noTextEdit="1"/>
              </p:cNvSpPr>
              <p:nvPr/>
            </p:nvSpPr>
            <p:spPr>
              <a:xfrm>
                <a:off x="515073" y="228600"/>
                <a:ext cx="11771453" cy="2833724"/>
              </a:xfrm>
              <a:prstGeom prst="rect">
                <a:avLst/>
              </a:prstGeom>
              <a:blipFill>
                <a:blip r:embed="rId2"/>
                <a:stretch>
                  <a:fillRect t="-1078"/>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xmlns="" id="{AAE4BD3B-F48C-4890-81F2-BDA3D1A8D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4030" y="2845332"/>
            <a:ext cx="7013538" cy="3654942"/>
          </a:xfrm>
          <a:prstGeom prst="rect">
            <a:avLst/>
          </a:prstGeom>
          <a:ln w="28575">
            <a:solidFill>
              <a:schemeClr val="tx1"/>
            </a:solidFill>
          </a:ln>
        </p:spPr>
      </p:pic>
    </p:spTree>
    <p:extLst>
      <p:ext uri="{BB962C8B-B14F-4D97-AF65-F5344CB8AC3E}">
        <p14:creationId xmlns:p14="http://schemas.microsoft.com/office/powerpoint/2010/main" val="4267731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6" name="TextBox 5">
            <a:extLst>
              <a:ext uri="{FF2B5EF4-FFF2-40B4-BE49-F238E27FC236}">
                <a16:creationId xmlns:a16="http://schemas.microsoft.com/office/drawing/2014/main" xmlns="" id="{D2D7F8B5-DF28-4935-9FEE-4B8705E6D287}"/>
              </a:ext>
            </a:extLst>
          </p:cNvPr>
          <p:cNvSpPr txBox="1"/>
          <p:nvPr/>
        </p:nvSpPr>
        <p:spPr>
          <a:xfrm>
            <a:off x="515073" y="228600"/>
            <a:ext cx="11771453" cy="7617535"/>
          </a:xfrm>
          <a:prstGeom prst="rect">
            <a:avLst/>
          </a:prstGeom>
          <a:noFill/>
        </p:spPr>
        <p:txBody>
          <a:bodyPr wrap="square" rtlCol="0">
            <a:spAutoFit/>
          </a:bodyPr>
          <a:lstStyle/>
          <a:p>
            <a:pPr marL="0" marR="0">
              <a:lnSpc>
                <a:spcPct val="107000"/>
              </a:lnSpc>
              <a:spcBef>
                <a:spcPts val="0"/>
              </a:spcBef>
              <a:spcAft>
                <a:spcPts val="80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2. Water demand/ Consumption of water for various purposes:</a:t>
            </a:r>
          </a:p>
          <a:p>
            <a:pPr marL="0" marR="0">
              <a:lnSpc>
                <a:spcPct val="107000"/>
              </a:lnSpc>
              <a:spcBef>
                <a:spcPts val="0"/>
              </a:spcBef>
              <a:spcAft>
                <a:spcPts val="80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Residential/ Domestic Use: Drinking, cooking, bathing, washing, and sanitation.</a:t>
            </a:r>
          </a:p>
          <a:p>
            <a:pPr marL="742950" lvl="1"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Commercial Use: Offices, hotels, restaurants, malls, and public institutions.</a:t>
            </a:r>
          </a:p>
          <a:p>
            <a:pPr marL="742950" lvl="1"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Public Use: Public parks, firefighting, street cleaning, public fountains.</a:t>
            </a:r>
          </a:p>
          <a:p>
            <a:pPr marL="742950" lvl="1"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Industrial Use: Manufacturing, cooling, chemical processes, cleaning, and energy production.</a:t>
            </a:r>
          </a:p>
          <a:p>
            <a:pPr marL="742950" lvl="1"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Agricultural Use: Irrigation, livestock farming, aquaculture.</a:t>
            </a:r>
          </a:p>
          <a:p>
            <a:pPr marL="742950" lvl="1"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Institutional Use: Schools, hospitals, government buildings.</a:t>
            </a:r>
          </a:p>
          <a:p>
            <a:pPr marL="742950" lvl="1"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Losses/Leakages: Unaccounted-for water due to system leaks or unauthorized use.</a:t>
            </a:r>
          </a:p>
          <a:p>
            <a:pPr marL="742950" lvl="1"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Fire Protection: Water reserved for firefighting and emergency uses.</a:t>
            </a:r>
          </a:p>
          <a:p>
            <a:pPr marL="742950" lvl="1"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Recreational Use: Swimming pools, water parks, sports facilities.</a:t>
            </a:r>
          </a:p>
          <a:p>
            <a:pPr marL="742950" lvl="1"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Environmental and Ecological Use: Preserving wetlands, maintaining ecosystems, and supporting aquatic life.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AutoNum type="arabicPeriod"/>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AutoNum type="arabicPeriod"/>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AutoNum type="arabicPeriod"/>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1417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6" name="TextBox 5">
            <a:extLst>
              <a:ext uri="{FF2B5EF4-FFF2-40B4-BE49-F238E27FC236}">
                <a16:creationId xmlns:a16="http://schemas.microsoft.com/office/drawing/2014/main" xmlns="" id="{D2D7F8B5-DF28-4935-9FEE-4B8705E6D287}"/>
              </a:ext>
            </a:extLst>
          </p:cNvPr>
          <p:cNvSpPr txBox="1"/>
          <p:nvPr/>
        </p:nvSpPr>
        <p:spPr>
          <a:xfrm>
            <a:off x="515073" y="228600"/>
            <a:ext cx="11771453" cy="6868932"/>
          </a:xfrm>
          <a:prstGeom prst="rect">
            <a:avLst/>
          </a:prstGeom>
          <a:noFill/>
        </p:spPr>
        <p:txBody>
          <a:bodyPr wrap="square" rtlCol="0">
            <a:spAutoFit/>
          </a:bodyPr>
          <a:lstStyle/>
          <a:p>
            <a:pPr marR="0">
              <a:lnSpc>
                <a:spcPct val="107000"/>
              </a:lnSpc>
              <a:spcBef>
                <a:spcPts val="0"/>
              </a:spcBef>
              <a:spcAft>
                <a:spcPts val="80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3. What are the methods of population estimation/population forecasting?</a:t>
            </a:r>
          </a:p>
          <a:p>
            <a:pPr marR="0">
              <a:lnSpc>
                <a:spcPct val="107000"/>
              </a:lnSpc>
              <a:spcBef>
                <a:spcPts val="0"/>
              </a:spcBef>
              <a:spcAft>
                <a:spcPts val="800"/>
              </a:spcAft>
            </a:pP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Methods of population estimation:</a:t>
            </a:r>
          </a:p>
          <a:p>
            <a:pPr marL="742950" lvl="1" indent="-285750">
              <a:lnSpc>
                <a:spcPct val="107000"/>
              </a:lnSpc>
              <a:spcAft>
                <a:spcPts val="800"/>
              </a:spcAft>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Arithmetical Increase Method.</a:t>
            </a:r>
          </a:p>
          <a:p>
            <a:pPr marL="742950" lvl="1"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Incremental Increase Method.</a:t>
            </a:r>
          </a:p>
          <a:p>
            <a:pPr marL="742950" lvl="1"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Decreasing growth method.</a:t>
            </a:r>
          </a:p>
          <a:p>
            <a:pPr marL="742950" lvl="1"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Graphical extension/ curvilinear method.</a:t>
            </a:r>
          </a:p>
          <a:p>
            <a:pPr marL="742950" lvl="1"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Graphical comparison method/Modified curvilinear method.</a:t>
            </a:r>
          </a:p>
          <a:p>
            <a:pPr marL="742950" lvl="1"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Geometric progression method/Empirical method.</a:t>
            </a:r>
          </a:p>
          <a:p>
            <a:pPr marL="742950" lvl="1"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Least square parabolic method.</a:t>
            </a:r>
          </a:p>
          <a:p>
            <a:pPr lvl="1">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4. Define the design period of the water supply system.</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Design period: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number of years for which the designs of the water supply scheme have been done is known as the design period. Most water supply schemes are designed for a design period of 22-30 years, which is a fairly good period. </a:t>
            </a:r>
          </a:p>
          <a:p>
            <a:pPr marR="0">
              <a:lnSpc>
                <a:spcPct val="107000"/>
              </a:lnSpc>
              <a:spcBef>
                <a:spcPts val="0"/>
              </a:spcBef>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3606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4224CF-0B04-452F-94C0-FC9508E81EB0}"/>
              </a:ext>
            </a:extLst>
          </p:cNvPr>
          <p:cNvSpPr txBox="1"/>
          <p:nvPr/>
        </p:nvSpPr>
        <p:spPr>
          <a:xfrm>
            <a:off x="4146635" y="574380"/>
            <a:ext cx="4508331" cy="683264"/>
          </a:xfrm>
          <a:prstGeom prst="rect">
            <a:avLst/>
          </a:prstGeom>
          <a:noFill/>
        </p:spPr>
        <p:txBody>
          <a:bodyPr wrap="square" rtlCol="0">
            <a:spAutoFit/>
          </a:bodyPr>
          <a:lstStyle/>
          <a:p>
            <a:pPr algn="ctr"/>
            <a:r>
              <a:rPr lang="en-US" sz="3840" dirty="0"/>
              <a:t>Week 04</a:t>
            </a:r>
          </a:p>
        </p:txBody>
      </p:sp>
      <p:sp>
        <p:nvSpPr>
          <p:cNvPr id="6" name="TextBox 5">
            <a:extLst>
              <a:ext uri="{FF2B5EF4-FFF2-40B4-BE49-F238E27FC236}">
                <a16:creationId xmlns:a16="http://schemas.microsoft.com/office/drawing/2014/main" xmlns="" id="{EE029618-3064-4622-ACDB-51C7827E27E1}"/>
              </a:ext>
            </a:extLst>
          </p:cNvPr>
          <p:cNvSpPr txBox="1"/>
          <p:nvPr/>
        </p:nvSpPr>
        <p:spPr>
          <a:xfrm>
            <a:off x="3179403" y="1593088"/>
            <a:ext cx="6442795" cy="1705082"/>
          </a:xfrm>
          <a:prstGeom prst="rect">
            <a:avLst/>
          </a:prstGeom>
          <a:noFill/>
        </p:spPr>
        <p:txBody>
          <a:bodyPr wrap="square" rtlCol="0">
            <a:spAutoFit/>
          </a:bodyPr>
          <a:lstStyle/>
          <a:p>
            <a:pPr marL="0" marR="0" algn="ctr">
              <a:lnSpc>
                <a:spcPct val="107000"/>
              </a:lnSpc>
              <a:spcBef>
                <a:spcPts val="0"/>
              </a:spcBef>
              <a:spcAft>
                <a:spcPts val="0"/>
              </a:spcAft>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Mathematical Problem on Water Demand</a:t>
            </a:r>
          </a:p>
          <a:p>
            <a:endParaRPr lang="en-US" sz="1920" dirty="0"/>
          </a:p>
        </p:txBody>
      </p:sp>
      <p:grpSp>
        <p:nvGrpSpPr>
          <p:cNvPr id="15" name="Group 14">
            <a:extLst>
              <a:ext uri="{FF2B5EF4-FFF2-40B4-BE49-F238E27FC236}">
                <a16:creationId xmlns:a16="http://schemas.microsoft.com/office/drawing/2014/main" xmlns="" id="{9B79569E-E2F4-4EBB-ACBE-C6986626FBC5}"/>
              </a:ext>
            </a:extLst>
          </p:cNvPr>
          <p:cNvGrpSpPr/>
          <p:nvPr/>
        </p:nvGrpSpPr>
        <p:grpSpPr>
          <a:xfrm>
            <a:off x="8980783" y="2152906"/>
            <a:ext cx="4897777" cy="6145846"/>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a16="http://schemas.microsoft.com/office/drawing/2014/main" xmlns=""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8" name="Rectangle 7">
              <a:extLst>
                <a:ext uri="{FF2B5EF4-FFF2-40B4-BE49-F238E27FC236}">
                  <a16:creationId xmlns:a16="http://schemas.microsoft.com/office/drawing/2014/main" xmlns=""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9" name="Rectangle 8">
              <a:extLst>
                <a:ext uri="{FF2B5EF4-FFF2-40B4-BE49-F238E27FC236}">
                  <a16:creationId xmlns:a16="http://schemas.microsoft.com/office/drawing/2014/main" xmlns=""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0" name="Rectangle 9">
              <a:extLst>
                <a:ext uri="{FF2B5EF4-FFF2-40B4-BE49-F238E27FC236}">
                  <a16:creationId xmlns:a16="http://schemas.microsoft.com/office/drawing/2014/main" xmlns=""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1" name="Rectangle 10">
              <a:extLst>
                <a:ext uri="{FF2B5EF4-FFF2-40B4-BE49-F238E27FC236}">
                  <a16:creationId xmlns:a16="http://schemas.microsoft.com/office/drawing/2014/main" xmlns=""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grpSp>
    </p:spTree>
    <p:extLst>
      <p:ext uri="{BB962C8B-B14F-4D97-AF65-F5344CB8AC3E}">
        <p14:creationId xmlns:p14="http://schemas.microsoft.com/office/powerpoint/2010/main" val="1917842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D2D7F8B5-DF28-4935-9FEE-4B8705E6D287}"/>
                  </a:ext>
                </a:extLst>
              </p:cNvPr>
              <p:cNvSpPr txBox="1"/>
              <p:nvPr/>
            </p:nvSpPr>
            <p:spPr>
              <a:xfrm>
                <a:off x="515073" y="443254"/>
                <a:ext cx="11771453" cy="6970754"/>
              </a:xfrm>
              <a:prstGeom prst="rect">
                <a:avLst/>
              </a:prstGeom>
              <a:noFill/>
            </p:spPr>
            <p:txBody>
              <a:bodyPr wrap="square" rtlCol="0">
                <a:spAutoFit/>
              </a:bodyPr>
              <a:lstStyle/>
              <a:p>
                <a:pPr marL="342900" marR="0" indent="-342900">
                  <a:lnSpc>
                    <a:spcPct val="107000"/>
                  </a:lnSpc>
                  <a:spcBef>
                    <a:spcPts val="0"/>
                  </a:spcBef>
                  <a:spcAft>
                    <a:spcPts val="800"/>
                  </a:spcAft>
                  <a:buAutoNum type="arabicPeriod"/>
                </a:pPr>
                <a:r>
                  <a:rPr lang="en-US" sz="2400" b="1" dirty="0">
                    <a:effectLst/>
                    <a:latin typeface="Calibri" panose="020F0502020204030204" pitchFamily="34" charset="0"/>
                    <a:ea typeface="Calibri" panose="020F0502020204030204" pitchFamily="34" charset="0"/>
                    <a:cs typeface="Times New Roman" panose="02020603050405020304" pitchFamily="18" charset="0"/>
                  </a:rPr>
                  <a:t>Geometric increase/progression method for population estimation:</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Future population,</a:t>
                </a:r>
              </a:p>
              <a:p>
                <a:r>
                  <a:rPr lang="en-US" sz="1400" dirty="0">
                    <a:effectLst/>
                    <a:latin typeface="Calibri" panose="020F0502020204030204" pitchFamily="34" charset="0"/>
                    <a:ea typeface="Calibri" panose="020F0502020204030204" pitchFamily="34" charset="0"/>
                    <a:cs typeface="Times New Roman" panose="02020603050405020304" pitchFamily="18" charset="0"/>
                  </a:rPr>
                  <a:t>	For annual consideration,</a:t>
                </a:r>
              </a:p>
              <a:p>
                <a:r>
                  <a:rPr lang="en-US" sz="1400"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en-US" sz="1400" b="0" i="1" smtClean="0">
                        <a:latin typeface="Cambria Math" panose="02040503050406030204" pitchFamily="18" charset="0"/>
                        <a:ea typeface="Calibri" panose="020F0502020204030204" pitchFamily="34" charset="0"/>
                        <a:cs typeface="Times New Roman" panose="02020603050405020304" pitchFamily="18" charset="0"/>
                      </a:rPr>
                      <m:t>𝑃𝑓</m:t>
                    </m:r>
                    <m:r>
                      <a:rPr lang="en-US" sz="1400" b="0" i="1"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400" b="0" i="1" smtClean="0">
                            <a:latin typeface="Cambria Math"/>
                            <a:ea typeface="Calibri" panose="020F0502020204030204" pitchFamily="34" charset="0"/>
                            <a:cs typeface="Times New Roman" panose="02020603050405020304" pitchFamily="18" charset="0"/>
                          </a:rPr>
                        </m:ctrlPr>
                      </m:sSupPr>
                      <m:e>
                        <m:r>
                          <a:rPr lang="en-US" sz="1400" i="1">
                            <a:latin typeface="Cambria Math" panose="02040503050406030204" pitchFamily="18" charset="0"/>
                            <a:ea typeface="Calibri" panose="020F0502020204030204" pitchFamily="34" charset="0"/>
                            <a:cs typeface="Times New Roman" panose="02020603050405020304" pitchFamily="18" charset="0"/>
                          </a:rPr>
                          <m:t>𝑃𝑝</m:t>
                        </m:r>
                        <m:r>
                          <a:rPr lang="en-US" sz="1400" i="1">
                            <a:latin typeface="Cambria Math" panose="02040503050406030204" pitchFamily="18" charset="0"/>
                            <a:ea typeface="Calibri" panose="020F0502020204030204" pitchFamily="34" charset="0"/>
                            <a:cs typeface="Times New Roman" panose="02020603050405020304" pitchFamily="18" charset="0"/>
                          </a:rPr>
                          <m:t>(1+</m:t>
                        </m:r>
                        <m:r>
                          <a:rPr lang="en-US" sz="1400" i="1">
                            <a:latin typeface="Cambria Math" panose="02040503050406030204" pitchFamily="18" charset="0"/>
                            <a:ea typeface="Calibri" panose="020F0502020204030204" pitchFamily="34" charset="0"/>
                            <a:cs typeface="Times New Roman" panose="02020603050405020304" pitchFamily="18" charset="0"/>
                          </a:rPr>
                          <m:t>𝑟</m:t>
                        </m:r>
                        <m:r>
                          <a:rPr lang="en-US" sz="1400" i="1">
                            <a:latin typeface="Cambria Math" panose="02040503050406030204" pitchFamily="18" charset="0"/>
                            <a:ea typeface="Calibri" panose="020F0502020204030204" pitchFamily="34" charset="0"/>
                            <a:cs typeface="Times New Roman" panose="02020603050405020304" pitchFamily="18" charset="0"/>
                          </a:rPr>
                          <m:t>)</m:t>
                        </m:r>
                        <m:r>
                          <m:rPr>
                            <m:nor/>
                          </m:rPr>
                          <a:rPr lang="en-US" sz="1400" dirty="0">
                            <a:latin typeface="Calibri" panose="020F0502020204030204" pitchFamily="34" charset="0"/>
                            <a:ea typeface="Calibri" panose="020F0502020204030204" pitchFamily="34" charset="0"/>
                            <a:cs typeface="Times New Roman" panose="02020603050405020304" pitchFamily="18" charset="0"/>
                          </a:rPr>
                          <m:t> </m:t>
                        </m:r>
                      </m:e>
                      <m:sup>
                        <m:r>
                          <a:rPr lang="en-US" sz="1400" b="0" i="1" smtClean="0">
                            <a:latin typeface="Cambria Math" panose="02040503050406030204" pitchFamily="18" charset="0"/>
                            <a:ea typeface="Calibri" panose="020F0502020204030204" pitchFamily="34" charset="0"/>
                            <a:cs typeface="Times New Roman" panose="02020603050405020304" pitchFamily="18" charset="0"/>
                          </a:rPr>
                          <m:t>𝑛</m:t>
                        </m:r>
                      </m:sup>
                    </m:sSup>
                  </m:oMath>
                </a14:m>
                <a:endParaRPr lang="en-US" sz="1400" b="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Where, </a:t>
                </a:r>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en-US" sz="1400" i="1">
                        <a:latin typeface="Cambria Math" panose="02040503050406030204" pitchFamily="18" charset="0"/>
                        <a:ea typeface="Calibri" panose="020F0502020204030204" pitchFamily="34" charset="0"/>
                        <a:cs typeface="Times New Roman" panose="02020603050405020304" pitchFamily="18" charset="0"/>
                      </a:rPr>
                      <m:t>𝑃𝑓</m:t>
                    </m:r>
                    <m:r>
                      <m:rPr>
                        <m:nor/>
                      </m:rPr>
                      <a:rPr lang="en-US" sz="1400" dirty="0">
                        <a:latin typeface="Calibri" panose="020F0502020204030204" pitchFamily="34" charset="0"/>
                        <a:ea typeface="Calibri" panose="020F0502020204030204" pitchFamily="34" charset="0"/>
                        <a:cs typeface="Times New Roman" panose="02020603050405020304" pitchFamily="18" charset="0"/>
                      </a:rPr>
                      <m:t>= </m:t>
                    </m:r>
                    <m:r>
                      <m:rPr>
                        <m:nor/>
                      </m:rPr>
                      <a:rPr lang="en-US" sz="1400" dirty="0">
                        <a:latin typeface="Calibri" panose="020F0502020204030204" pitchFamily="34" charset="0"/>
                        <a:ea typeface="Calibri" panose="020F0502020204030204" pitchFamily="34" charset="0"/>
                        <a:cs typeface="Times New Roman" panose="02020603050405020304" pitchFamily="18" charset="0"/>
                      </a:rPr>
                      <m:t>Present</m:t>
                    </m:r>
                    <m:r>
                      <m:rPr>
                        <m:nor/>
                      </m:rPr>
                      <a:rPr lang="en-US" sz="1400" dirty="0">
                        <a:latin typeface="Calibri" panose="020F0502020204030204" pitchFamily="34" charset="0"/>
                        <a:ea typeface="Calibri" panose="020F0502020204030204" pitchFamily="34" charset="0"/>
                        <a:cs typeface="Times New Roman" panose="02020603050405020304" pitchFamily="18" charset="0"/>
                      </a:rPr>
                      <m:t> </m:t>
                    </m:r>
                    <m:r>
                      <m:rPr>
                        <m:nor/>
                      </m:rPr>
                      <a:rPr lang="en-US" sz="1400" dirty="0">
                        <a:latin typeface="Calibri" panose="020F0502020204030204" pitchFamily="34" charset="0"/>
                        <a:ea typeface="Calibri" panose="020F0502020204030204" pitchFamily="34" charset="0"/>
                        <a:cs typeface="Times New Roman" panose="02020603050405020304" pitchFamily="18" charset="0"/>
                      </a:rPr>
                      <m:t>population</m:t>
                    </m:r>
                  </m:oMath>
                </a14:m>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b="0" dirty="0">
                    <a:ea typeface="Calibri" panose="020F0502020204030204" pitchFamily="34" charset="0"/>
                    <a:cs typeface="Times New Roman" panose="02020603050405020304" pitchFamily="18" charset="0"/>
                  </a:rPr>
                  <a:t> </a:t>
                </a:r>
                <a14:m>
                  <m:oMath xmlns:m="http://schemas.openxmlformats.org/officeDocument/2006/math">
                    <m:r>
                      <a:rPr lang="en-US" sz="1400" b="0" i="1" smtClean="0">
                        <a:latin typeface="Cambria Math" panose="02040503050406030204" pitchFamily="18" charset="0"/>
                        <a:ea typeface="Calibri" panose="020F0502020204030204" pitchFamily="34" charset="0"/>
                        <a:cs typeface="Times New Roman" panose="02020603050405020304" pitchFamily="18" charset="0"/>
                      </a:rPr>
                      <m:t>𝑛</m:t>
                    </m:r>
                  </m:oMath>
                </a14:m>
                <a:r>
                  <a:rPr lang="en-US" sz="1400" dirty="0">
                    <a:effectLst/>
                    <a:latin typeface="Calibri" panose="020F0502020204030204" pitchFamily="34" charset="0"/>
                    <a:ea typeface="Calibri" panose="020F0502020204030204" pitchFamily="34" charset="0"/>
                    <a:cs typeface="Times New Roman" panose="02020603050405020304" pitchFamily="18" charset="0"/>
                  </a:rPr>
                  <a:t> = Design period/number of years to be considered.</a:t>
                </a:r>
              </a:p>
              <a:p>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a typeface="Calibri" panose="020F0502020204030204" pitchFamily="34" charset="0"/>
                    <a:cs typeface="Times New Roman" panose="02020603050405020304" pitchFamily="18" charset="0"/>
                  </a:rPr>
                  <a:t> </a:t>
                </a:r>
                <a14:m>
                  <m:oMath xmlns:m="http://schemas.openxmlformats.org/officeDocument/2006/math">
                    <m:r>
                      <a:rPr lang="en-US" sz="1400" i="1">
                        <a:latin typeface="Cambria Math" panose="02040503050406030204" pitchFamily="18" charset="0"/>
                        <a:ea typeface="Calibri" panose="020F0502020204030204" pitchFamily="34" charset="0"/>
                        <a:cs typeface="Times New Roman" panose="02020603050405020304" pitchFamily="18" charset="0"/>
                      </a:rPr>
                      <m:t>𝑟</m:t>
                    </m:r>
                  </m:oMath>
                </a14:m>
                <a:r>
                  <a:rPr lang="en-US" sz="1400" dirty="0">
                    <a:effectLst/>
                    <a:latin typeface="Calibri" panose="020F0502020204030204" pitchFamily="34" charset="0"/>
                    <a:ea typeface="Calibri" panose="020F0502020204030204" pitchFamily="34" charset="0"/>
                    <a:cs typeface="Times New Roman" panose="02020603050405020304" pitchFamily="18" charset="0"/>
                  </a:rPr>
                  <a:t> = Rate of yearly/annual population growth,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𝑟</m:t>
                    </m:r>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1600" b="0" i="1" smtClean="0">
                            <a:effectLst/>
                            <a:latin typeface="Cambria Math"/>
                            <a:ea typeface="Calibri" panose="020F0502020204030204" pitchFamily="34" charset="0"/>
                            <a:cs typeface="Times New Roman" panose="02020603050405020304" pitchFamily="18" charset="0"/>
                          </a:rPr>
                        </m:ctrlPr>
                      </m:radPr>
                      <m:deg>
                        <m:r>
                          <m:rPr>
                            <m:brk m:alnAt="7"/>
                          </m:rP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𝑛</m:t>
                        </m:r>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m:t>
                        </m:r>
                      </m:deg>
                      <m:e>
                        <m:f>
                          <m:fPr>
                            <m:ctrlPr>
                              <a:rPr lang="en-US" sz="1600" b="0" i="1" smtClean="0">
                                <a:effectLst/>
                                <a:latin typeface="Cambria Math"/>
                                <a:ea typeface="Calibri" panose="020F0502020204030204" pitchFamily="34" charset="0"/>
                                <a:cs typeface="Times New Roman" panose="02020603050405020304" pitchFamily="18" charset="0"/>
                              </a:rPr>
                            </m:ctrlPr>
                          </m:fPr>
                          <m:num>
                            <m:sSub>
                              <m:sSubPr>
                                <m:ctrlPr>
                                  <a:rPr lang="en-US" sz="1600" b="0" i="1" smtClean="0">
                                    <a:effectLst/>
                                    <a:latin typeface="Cambria Math"/>
                                    <a:ea typeface="Calibri" panose="020F0502020204030204" pitchFamily="34" charset="0"/>
                                    <a:cs typeface="Times New Roman" panose="02020603050405020304" pitchFamily="18" charset="0"/>
                                  </a:rPr>
                                </m:ctrlPr>
                              </m:sSubPr>
                              <m:e>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𝑃</m:t>
                                </m:r>
                              </m:e>
                              <m:sub>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2</m:t>
                                </m:r>
                              </m:sub>
                            </m:sSub>
                          </m:num>
                          <m:den>
                            <m:sSub>
                              <m:sSubPr>
                                <m:ctrlPr>
                                  <a:rPr lang="en-US" sz="1600" b="0" i="1" smtClean="0">
                                    <a:effectLst/>
                                    <a:latin typeface="Cambria Math"/>
                                    <a:ea typeface="Calibri" panose="020F0502020204030204" pitchFamily="34" charset="0"/>
                                    <a:cs typeface="Times New Roman" panose="02020603050405020304" pitchFamily="18" charset="0"/>
                                  </a:rPr>
                                </m:ctrlPr>
                              </m:sSubPr>
                              <m:e>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𝑃</m:t>
                                </m:r>
                              </m:e>
                              <m:sub>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1</m:t>
                                </m:r>
                              </m:sub>
                            </m:sSub>
                          </m:den>
                        </m:f>
                      </m:e>
                    </m:rad>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b="0" i="0" smtClean="0">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And P1 &amp; P2 are population data of two dates of n' number of years apart.</a:t>
                </a: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For Decade consideration:</a:t>
                </a: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en-US" sz="1600" b="0" i="1" smtClean="0">
                        <a:latin typeface="Cambria Math" panose="02040503050406030204" pitchFamily="18" charset="0"/>
                        <a:ea typeface="Calibri" panose="020F0502020204030204" pitchFamily="34" charset="0"/>
                        <a:cs typeface="Times New Roman" panose="02020603050405020304" pitchFamily="18" charset="0"/>
                      </a:rPr>
                      <m:t>𝑃𝑓</m:t>
                    </m:r>
                    <m:r>
                      <a:rPr lang="en-US" sz="1600" b="0" i="1"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00" b="0" i="1" smtClean="0">
                            <a:latin typeface="Cambria Math"/>
                            <a:ea typeface="Calibri" panose="020F0502020204030204" pitchFamily="34" charset="0"/>
                            <a:cs typeface="Times New Roman" panose="02020603050405020304" pitchFamily="18" charset="0"/>
                          </a:rPr>
                        </m:ctrlPr>
                      </m:sSupPr>
                      <m:e>
                        <m:r>
                          <a:rPr lang="en-US" sz="1600" i="1">
                            <a:latin typeface="Cambria Math" panose="02040503050406030204" pitchFamily="18" charset="0"/>
                            <a:ea typeface="Calibri" panose="020F0502020204030204" pitchFamily="34" charset="0"/>
                            <a:cs typeface="Times New Roman" panose="02020603050405020304" pitchFamily="18" charset="0"/>
                          </a:rPr>
                          <m:t>𝑃𝑝</m:t>
                        </m:r>
                        <m:r>
                          <a:rPr lang="en-US" sz="1600" i="1">
                            <a:latin typeface="Cambria Math" panose="02040503050406030204" pitchFamily="18" charset="0"/>
                            <a:ea typeface="Calibri" panose="020F0502020204030204" pitchFamily="34" charset="0"/>
                            <a:cs typeface="Times New Roman" panose="02020603050405020304" pitchFamily="18" charset="0"/>
                          </a:rPr>
                          <m:t>(1+</m:t>
                        </m:r>
                        <m:r>
                          <a:rPr lang="en-US" sz="1600" b="0" i="1" smtClean="0">
                            <a:latin typeface="Cambria Math" panose="02040503050406030204" pitchFamily="18" charset="0"/>
                            <a:ea typeface="Calibri" panose="020F0502020204030204" pitchFamily="34" charset="0"/>
                            <a:cs typeface="Times New Roman" panose="02020603050405020304" pitchFamily="18" charset="0"/>
                          </a:rPr>
                          <m:t>𝑅</m:t>
                        </m:r>
                        <m:r>
                          <a:rPr lang="en-US" sz="1600" i="1">
                            <a:latin typeface="Cambria Math" panose="02040503050406030204" pitchFamily="18" charset="0"/>
                            <a:ea typeface="Calibri" panose="020F0502020204030204" pitchFamily="34" charset="0"/>
                            <a:cs typeface="Times New Roman" panose="02020603050405020304" pitchFamily="18" charset="0"/>
                          </a:rPr>
                          <m:t>)</m:t>
                        </m:r>
                        <m:r>
                          <m:rPr>
                            <m:nor/>
                          </m:rPr>
                          <a:rPr lang="en-US" sz="1600" dirty="0">
                            <a:latin typeface="Calibri" panose="020F0502020204030204" pitchFamily="34" charset="0"/>
                            <a:ea typeface="Calibri" panose="020F0502020204030204" pitchFamily="34" charset="0"/>
                            <a:cs typeface="Times New Roman" panose="02020603050405020304" pitchFamily="18" charset="0"/>
                          </a:rPr>
                          <m:t> </m:t>
                        </m:r>
                      </m:e>
                      <m:sup>
                        <m:r>
                          <a:rPr lang="en-US" sz="1600" b="0" i="1" dirty="0" smtClean="0">
                            <a:latin typeface="Cambria Math" panose="02040503050406030204" pitchFamily="18" charset="0"/>
                            <a:ea typeface="Calibri" panose="020F0502020204030204" pitchFamily="34" charset="0"/>
                            <a:cs typeface="Times New Roman" panose="02020603050405020304" pitchFamily="18" charset="0"/>
                          </a:rPr>
                          <m:t>𝑚</m:t>
                        </m:r>
                      </m:sup>
                    </m:sSup>
                  </m:oMath>
                </a14:m>
                <a:endParaRPr lang="en-US" sz="1600" b="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Where, </a:t>
                </a: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𝑃𝑓</m:t>
                    </m:r>
                    <m:r>
                      <m:rPr>
                        <m:nor/>
                      </m:rPr>
                      <a:rPr lang="en-US" sz="1600" dirty="0">
                        <a:latin typeface="Calibri" panose="020F0502020204030204" pitchFamily="34" charset="0"/>
                        <a:ea typeface="Calibri" panose="020F0502020204030204" pitchFamily="34" charset="0"/>
                        <a:cs typeface="Times New Roman" panose="02020603050405020304" pitchFamily="18" charset="0"/>
                      </a:rPr>
                      <m:t>= </m:t>
                    </m:r>
                    <m:r>
                      <m:rPr>
                        <m:nor/>
                      </m:rPr>
                      <a:rPr lang="en-US" sz="1600" dirty="0">
                        <a:latin typeface="Calibri" panose="020F0502020204030204" pitchFamily="34" charset="0"/>
                        <a:ea typeface="Calibri" panose="020F0502020204030204" pitchFamily="34" charset="0"/>
                        <a:cs typeface="Times New Roman" panose="02020603050405020304" pitchFamily="18" charset="0"/>
                      </a:rPr>
                      <m:t>Present</m:t>
                    </m:r>
                    <m:r>
                      <m:rPr>
                        <m:nor/>
                      </m:rPr>
                      <a:rPr lang="en-US" sz="1600" dirty="0">
                        <a:latin typeface="Calibri" panose="020F0502020204030204" pitchFamily="34" charset="0"/>
                        <a:ea typeface="Calibri" panose="020F0502020204030204" pitchFamily="34" charset="0"/>
                        <a:cs typeface="Times New Roman" panose="02020603050405020304" pitchFamily="18" charset="0"/>
                      </a:rPr>
                      <m:t> </m:t>
                    </m:r>
                    <m:r>
                      <m:rPr>
                        <m:nor/>
                      </m:rPr>
                      <a:rPr lang="en-US" sz="1600" dirty="0">
                        <a:latin typeface="Calibri" panose="020F0502020204030204" pitchFamily="34" charset="0"/>
                        <a:ea typeface="Calibri" panose="020F0502020204030204" pitchFamily="34" charset="0"/>
                        <a:cs typeface="Times New Roman" panose="02020603050405020304" pitchFamily="18" charset="0"/>
                      </a:rPr>
                      <m:t>population</m:t>
                    </m:r>
                  </m:oMath>
                </a14:m>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0" dirty="0">
                    <a:ea typeface="Calibri" panose="020F0502020204030204" pitchFamily="34" charset="0"/>
                    <a:cs typeface="Times New Roman" panose="02020603050405020304" pitchFamily="18" charset="0"/>
                  </a:rPr>
                  <a:t> </a:t>
                </a:r>
                <a14:m>
                  <m:oMath xmlns:m="http://schemas.openxmlformats.org/officeDocument/2006/math">
                    <m:r>
                      <a:rPr lang="en-US" sz="1600" b="0" i="1" smtClean="0">
                        <a:latin typeface="Cambria Math" panose="02040503050406030204" pitchFamily="18" charset="0"/>
                        <a:ea typeface="Calibri" panose="020F0502020204030204" pitchFamily="34" charset="0"/>
                        <a:cs typeface="Times New Roman" panose="02020603050405020304" pitchFamily="18" charset="0"/>
                      </a:rPr>
                      <m:t>𝑚</m:t>
                    </m:r>
                  </m:oMath>
                </a14:m>
                <a:r>
                  <a:rPr lang="en-US" sz="1600" dirty="0">
                    <a:effectLst/>
                    <a:latin typeface="Calibri" panose="020F0502020204030204" pitchFamily="34" charset="0"/>
                    <a:ea typeface="Calibri" panose="020F0502020204030204" pitchFamily="34" charset="0"/>
                    <a:cs typeface="Times New Roman" panose="02020603050405020304" pitchFamily="18" charset="0"/>
                  </a:rPr>
                  <a:t> = Design period/number of years to be considered.</a:t>
                </a:r>
              </a:p>
              <a:p>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a:ea typeface="Calibri" panose="020F0502020204030204" pitchFamily="34" charset="0"/>
                    <a:cs typeface="Times New Roman" panose="02020603050405020304" pitchFamily="18" charset="0"/>
                  </a:rPr>
                  <a:t> </a:t>
                </a:r>
                <a14:m>
                  <m:oMath xmlns:m="http://schemas.openxmlformats.org/officeDocument/2006/math">
                    <m:r>
                      <a:rPr lang="en-US" sz="1600" b="0" i="1" smtClean="0">
                        <a:latin typeface="Cambria Math" panose="02040503050406030204" pitchFamily="18" charset="0"/>
                        <a:ea typeface="Calibri" panose="020F0502020204030204" pitchFamily="34" charset="0"/>
                        <a:cs typeface="Times New Roman" panose="02020603050405020304" pitchFamily="18" charset="0"/>
                      </a:rPr>
                      <m:t>𝑅</m:t>
                    </m:r>
                  </m:oMath>
                </a14:m>
                <a:r>
                  <a:rPr lang="en-US" sz="1600" dirty="0">
                    <a:effectLst/>
                    <a:latin typeface="Calibri" panose="020F0502020204030204" pitchFamily="34" charset="0"/>
                    <a:ea typeface="Calibri" panose="020F0502020204030204" pitchFamily="34" charset="0"/>
                    <a:cs typeface="Times New Roman" panose="02020603050405020304" pitchFamily="18" charset="0"/>
                  </a:rPr>
                  <a:t> = Rate of yearly/annual population growth,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en-US" b="0" i="1" smtClean="0">
                        <a:effectLst/>
                        <a:latin typeface="Cambria Math" panose="02040503050406030204" pitchFamily="18" charset="0"/>
                        <a:ea typeface="Calibri" panose="020F0502020204030204" pitchFamily="34" charset="0"/>
                        <a:cs typeface="Times New Roman" panose="02020603050405020304" pitchFamily="18" charset="0"/>
                      </a:rPr>
                      <m:t>𝑅</m:t>
                    </m:r>
                    <m:r>
                      <a:rPr lang="en-US" b="0" i="1" smtClean="0">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b="0" i="1" smtClean="0">
                            <a:effectLst/>
                            <a:latin typeface="Cambria Math"/>
                            <a:ea typeface="Calibri" panose="020F0502020204030204" pitchFamily="34" charset="0"/>
                            <a:cs typeface="Times New Roman" panose="02020603050405020304" pitchFamily="18" charset="0"/>
                          </a:rPr>
                        </m:ctrlPr>
                      </m:radPr>
                      <m:deg>
                        <m:r>
                          <a:rPr lang="en-US" b="0" i="1" smtClean="0">
                            <a:effectLst/>
                            <a:latin typeface="Cambria Math" panose="02040503050406030204" pitchFamily="18" charset="0"/>
                            <a:ea typeface="Calibri" panose="020F0502020204030204" pitchFamily="34" charset="0"/>
                            <a:cs typeface="Times New Roman" panose="02020603050405020304" pitchFamily="18" charset="0"/>
                          </a:rPr>
                          <m:t>𝑚</m:t>
                        </m:r>
                        <m:r>
                          <a:rPr lang="en-US" b="0" i="1" smtClean="0">
                            <a:effectLst/>
                            <a:latin typeface="Cambria Math" panose="02040503050406030204" pitchFamily="18" charset="0"/>
                            <a:ea typeface="Calibri" panose="020F0502020204030204" pitchFamily="34" charset="0"/>
                            <a:cs typeface="Times New Roman" panose="02020603050405020304" pitchFamily="18" charset="0"/>
                          </a:rPr>
                          <m:t>′</m:t>
                        </m:r>
                      </m:deg>
                      <m:e>
                        <m:f>
                          <m:fPr>
                            <m:ctrlPr>
                              <a:rPr lang="en-US" b="0" i="1" smtClean="0">
                                <a:effectLst/>
                                <a:latin typeface="Cambria Math"/>
                                <a:ea typeface="Calibri" panose="020F0502020204030204" pitchFamily="34" charset="0"/>
                                <a:cs typeface="Times New Roman" panose="02020603050405020304" pitchFamily="18" charset="0"/>
                              </a:rPr>
                            </m:ctrlPr>
                          </m:fPr>
                          <m:num>
                            <m:sSub>
                              <m:sSubPr>
                                <m:ctrlPr>
                                  <a:rPr lang="en-US" b="0" i="1" smtClean="0">
                                    <a:effectLst/>
                                    <a:latin typeface="Cambria Math"/>
                                    <a:ea typeface="Calibri" panose="020F0502020204030204" pitchFamily="34" charset="0"/>
                                    <a:cs typeface="Times New Roman" panose="02020603050405020304" pitchFamily="18" charset="0"/>
                                  </a:rPr>
                                </m:ctrlPr>
                              </m:sSubPr>
                              <m:e>
                                <m:r>
                                  <a:rPr lang="en-US" b="0" i="1" smtClean="0">
                                    <a:effectLst/>
                                    <a:latin typeface="Cambria Math" panose="02040503050406030204" pitchFamily="18" charset="0"/>
                                    <a:ea typeface="Calibri" panose="020F0502020204030204" pitchFamily="34" charset="0"/>
                                    <a:cs typeface="Times New Roman" panose="02020603050405020304" pitchFamily="18" charset="0"/>
                                  </a:rPr>
                                  <m:t>𝑃</m:t>
                                </m:r>
                              </m:e>
                              <m:sub>
                                <m:r>
                                  <a:rPr lang="en-US" b="0" i="1" smtClean="0">
                                    <a:effectLst/>
                                    <a:latin typeface="Cambria Math" panose="02040503050406030204" pitchFamily="18" charset="0"/>
                                    <a:ea typeface="Calibri" panose="020F0502020204030204" pitchFamily="34" charset="0"/>
                                    <a:cs typeface="Times New Roman" panose="02020603050405020304" pitchFamily="18" charset="0"/>
                                  </a:rPr>
                                  <m:t>2</m:t>
                                </m:r>
                              </m:sub>
                            </m:sSub>
                          </m:num>
                          <m:den>
                            <m:sSub>
                              <m:sSubPr>
                                <m:ctrlPr>
                                  <a:rPr lang="en-US" b="0" i="1" smtClean="0">
                                    <a:effectLst/>
                                    <a:latin typeface="Cambria Math"/>
                                    <a:ea typeface="Calibri" panose="020F0502020204030204" pitchFamily="34" charset="0"/>
                                    <a:cs typeface="Times New Roman" panose="02020603050405020304" pitchFamily="18" charset="0"/>
                                  </a:rPr>
                                </m:ctrlPr>
                              </m:sSubPr>
                              <m:e>
                                <m:r>
                                  <a:rPr lang="en-US" b="0" i="1" smtClean="0">
                                    <a:effectLst/>
                                    <a:latin typeface="Cambria Math" panose="02040503050406030204" pitchFamily="18" charset="0"/>
                                    <a:ea typeface="Calibri" panose="020F0502020204030204" pitchFamily="34" charset="0"/>
                                    <a:cs typeface="Times New Roman" panose="02020603050405020304" pitchFamily="18" charset="0"/>
                                  </a:rPr>
                                  <m:t>𝑃</m:t>
                                </m:r>
                              </m:e>
                              <m:sub>
                                <m:r>
                                  <a:rPr lang="en-US" b="0" i="1" smtClean="0">
                                    <a:effectLst/>
                                    <a:latin typeface="Cambria Math" panose="02040503050406030204" pitchFamily="18" charset="0"/>
                                    <a:ea typeface="Calibri" panose="020F0502020204030204" pitchFamily="34" charset="0"/>
                                    <a:cs typeface="Times New Roman" panose="02020603050405020304" pitchFamily="18" charset="0"/>
                                  </a:rPr>
                                  <m:t>1</m:t>
                                </m:r>
                              </m:sub>
                            </m:sSub>
                          </m:den>
                        </m:f>
                      </m:e>
                    </m:rad>
                    <m:r>
                      <a:rPr lang="en-US"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b="0" i="0" smtClean="0">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And P1 &amp; P2 are population data of two dates of m' number of decades apart.</a:t>
                </a:r>
              </a:p>
              <a:p>
                <a:pPr marR="0">
                  <a:lnSpc>
                    <a:spcPct val="107000"/>
                  </a:lnSpc>
                  <a:spcBef>
                    <a:spcPts val="0"/>
                  </a:spcBef>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D2D7F8B5-DF28-4935-9FEE-4B8705E6D287}"/>
                  </a:ext>
                </a:extLst>
              </p:cNvPr>
              <p:cNvSpPr txBox="1">
                <a:spLocks noRot="1" noChangeAspect="1" noMove="1" noResize="1" noEditPoints="1" noAdjustHandles="1" noChangeArrowheads="1" noChangeShapeType="1" noTextEdit="1"/>
              </p:cNvSpPr>
              <p:nvPr/>
            </p:nvSpPr>
            <p:spPr>
              <a:xfrm>
                <a:off x="515073" y="443254"/>
                <a:ext cx="11771453" cy="6970754"/>
              </a:xfrm>
              <a:prstGeom prst="rect">
                <a:avLst/>
              </a:prstGeom>
              <a:blipFill>
                <a:blip r:embed="rId2"/>
                <a:stretch>
                  <a:fillRect l="-828" t="-787"/>
                </a:stretch>
              </a:blipFill>
            </p:spPr>
            <p:txBody>
              <a:bodyPr/>
              <a:lstStyle/>
              <a:p>
                <a:r>
                  <a:rPr lang="en-US">
                    <a:noFill/>
                  </a:rPr>
                  <a:t> </a:t>
                </a:r>
              </a:p>
            </p:txBody>
          </p:sp>
        </mc:Fallback>
      </mc:AlternateContent>
    </p:spTree>
    <p:extLst>
      <p:ext uri="{BB962C8B-B14F-4D97-AF65-F5344CB8AC3E}">
        <p14:creationId xmlns:p14="http://schemas.microsoft.com/office/powerpoint/2010/main" val="420829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B7387F89-023B-49C4-A461-1F3A8D08E3FB}"/>
                  </a:ext>
                </a:extLst>
              </p:cNvPr>
              <p:cNvSpPr txBox="1"/>
              <p:nvPr/>
            </p:nvSpPr>
            <p:spPr>
              <a:xfrm>
                <a:off x="511250" y="406576"/>
                <a:ext cx="11848549" cy="6757363"/>
              </a:xfrm>
              <a:prstGeom prst="rect">
                <a:avLst/>
              </a:prstGeom>
              <a:noFill/>
            </p:spPr>
            <p:txBody>
              <a:bodyPr wrap="square" rtlCol="0">
                <a:spAutoFit/>
              </a:bodyPr>
              <a:lstStyle/>
              <a:p>
                <a:pPr lvl="1"/>
                <a:r>
                  <a:rPr lang="en-US" dirty="0">
                    <a:effectLst/>
                    <a:latin typeface="Calibri" panose="020F0502020204030204" pitchFamily="34" charset="0"/>
                    <a:ea typeface="Calibri" panose="020F0502020204030204" pitchFamily="34" charset="0"/>
                    <a:cs typeface="Times New Roman" panose="02020603050405020304" pitchFamily="18" charset="0"/>
                  </a:rPr>
                  <a:t>The arithmetic means of the growth rates, </a:t>
                </a:r>
              </a:p>
              <a:p>
                <a:pPr lvl="1"/>
                <a:r>
                  <a:rPr lang="en-US"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en-US" b="0" i="1" smtClean="0">
                        <a:latin typeface="Cambria Math" panose="02040503050406030204" pitchFamily="18" charset="0"/>
                        <a:ea typeface="Calibri" panose="020F0502020204030204" pitchFamily="34" charset="0"/>
                        <a:cs typeface="Times New Roman" panose="02020603050405020304" pitchFamily="18" charset="0"/>
                      </a:rPr>
                      <m:t>𝑟</m:t>
                    </m:r>
                    <m:r>
                      <a:rPr lang="en-US" b="0" i="1"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b="0" i="1" smtClean="0">
                            <a:latin typeface="Cambria Math"/>
                            <a:ea typeface="Calibri" panose="020F0502020204030204" pitchFamily="34" charset="0"/>
                            <a:cs typeface="Times New Roman" panose="02020603050405020304" pitchFamily="18" charset="0"/>
                          </a:rPr>
                        </m:ctrlPr>
                      </m:fPr>
                      <m:num>
                        <m:sSub>
                          <m:sSubPr>
                            <m:ctrlPr>
                              <a:rPr lang="en-US" i="1">
                                <a:latin typeface="Cambria Math"/>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𝑟</m:t>
                            </m:r>
                          </m:e>
                          <m:sub>
                            <m:r>
                              <a:rPr lang="en-US" i="1">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i="1">
                                <a:latin typeface="Cambria Math"/>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𝑟</m:t>
                            </m:r>
                          </m:e>
                          <m:sub>
                            <m:r>
                              <a:rPr lang="en-US" b="0" i="1" smtClean="0">
                                <a:latin typeface="Cambria Math" panose="02040503050406030204" pitchFamily="18" charset="0"/>
                                <a:ea typeface="Calibri" panose="020F0502020204030204" pitchFamily="34" charset="0"/>
                                <a:cs typeface="Times New Roman" panose="02020603050405020304" pitchFamily="18" charset="0"/>
                              </a:rPr>
                              <m:t>2</m:t>
                            </m:r>
                            <m:r>
                              <a:rPr lang="en-US" i="1">
                                <a:latin typeface="Cambria Math" panose="02040503050406030204" pitchFamily="18" charset="0"/>
                                <a:ea typeface="Calibri" panose="020F0502020204030204" pitchFamily="34" charset="0"/>
                                <a:cs typeface="Times New Roman" panose="02020603050405020304" pitchFamily="18" charset="0"/>
                              </a:rPr>
                              <m:t>+</m:t>
                            </m:r>
                          </m:sub>
                        </m:sSub>
                        <m:sSub>
                          <m:sSubPr>
                            <m:ctrlPr>
                              <a:rPr lang="en-US" i="1">
                                <a:latin typeface="Cambria Math"/>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𝑟</m:t>
                            </m:r>
                          </m:e>
                          <m:sub>
                            <m:r>
                              <a:rPr lang="en-US" b="0" i="1" smtClean="0">
                                <a:latin typeface="Cambria Math" panose="02040503050406030204" pitchFamily="18" charset="0"/>
                                <a:ea typeface="Calibri" panose="020F0502020204030204" pitchFamily="34" charset="0"/>
                                <a:cs typeface="Times New Roman" panose="02020603050405020304" pitchFamily="18" charset="0"/>
                              </a:rPr>
                              <m:t>3</m:t>
                            </m:r>
                            <m:r>
                              <a:rPr lang="en-US" i="1">
                                <a:latin typeface="Cambria Math" panose="02040503050406030204" pitchFamily="18" charset="0"/>
                                <a:ea typeface="Calibri" panose="020F0502020204030204" pitchFamily="34" charset="0"/>
                                <a:cs typeface="Times New Roman" panose="02020603050405020304" pitchFamily="18" charset="0"/>
                              </a:rPr>
                              <m:t>+</m:t>
                            </m:r>
                          </m:sub>
                        </m:sSub>
                        <m:sSub>
                          <m:sSubPr>
                            <m:ctrlPr>
                              <a:rPr lang="en-US" i="1">
                                <a:latin typeface="Cambria Math"/>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𝑟</m:t>
                            </m:r>
                          </m:e>
                          <m:sub>
                            <m:r>
                              <a:rPr lang="en-US" b="0" i="1" smtClean="0">
                                <a:latin typeface="Cambria Math" panose="02040503050406030204" pitchFamily="18" charset="0"/>
                                <a:ea typeface="Calibri" panose="020F0502020204030204" pitchFamily="34" charset="0"/>
                                <a:cs typeface="Times New Roman" panose="02020603050405020304" pitchFamily="18" charset="0"/>
                              </a:rPr>
                              <m:t>4..………</m:t>
                            </m:r>
                          </m:sub>
                        </m:sSub>
                      </m:num>
                      <m:den>
                        <m:r>
                          <a:rPr lang="en-US" b="0" i="1" smtClean="0">
                            <a:latin typeface="Cambria Math" panose="02040503050406030204" pitchFamily="18" charset="0"/>
                            <a:ea typeface="Calibri" panose="020F0502020204030204" pitchFamily="34" charset="0"/>
                            <a:cs typeface="Times New Roman" panose="02020603050405020304" pitchFamily="18" charset="0"/>
                          </a:rPr>
                          <m:t>𝑡</m:t>
                        </m:r>
                      </m:den>
                    </m:f>
                  </m:oMath>
                </a14:m>
                <a:endParaRPr lang="en-US" dirty="0"/>
              </a:p>
              <a:p>
                <a:pPr lvl="1"/>
                <a:r>
                  <a:rPr lang="en-US" sz="1800" dirty="0">
                    <a:effectLst/>
                    <a:latin typeface="Calibri" panose="020F0502020204030204" pitchFamily="34" charset="0"/>
                    <a:ea typeface="Calibri" panose="020F0502020204030204" pitchFamily="34" charset="0"/>
                    <a:cs typeface="Times New Roman" panose="02020603050405020304" pitchFamily="18" charset="0"/>
                  </a:rPr>
                  <a:t>The geometric mean of the growth rates,</a:t>
                </a:r>
              </a:p>
              <a:p>
                <a:pPr lvl="1"/>
                <a:r>
                  <a:rPr lang="en-US" dirty="0">
                    <a:latin typeface="Calibri" panose="020F0502020204030204" pitchFamily="34" charset="0"/>
                    <a:ea typeface="Calibri" panose="020F0502020204030204" pitchFamily="34" charset="0"/>
                    <a:cs typeface="Times New Roman" panose="02020603050405020304" pitchFamily="18" charset="0"/>
                  </a:rPr>
                  <a:t>								</a:t>
                </a:r>
                <a:r>
                  <a:rPr lang="en-US" b="0" dirty="0">
                    <a:ea typeface="Calibri" panose="020F0502020204030204" pitchFamily="34" charset="0"/>
                    <a:cs typeface="Times New Roman" panose="02020603050405020304" pitchFamily="18" charset="0"/>
                  </a:rPr>
                  <a:t> </a:t>
                </a:r>
                <a14:m>
                  <m:oMath xmlns:m="http://schemas.openxmlformats.org/officeDocument/2006/math">
                    <m:r>
                      <a:rPr lang="en-US" b="0" i="1" smtClean="0">
                        <a:latin typeface="Cambria Math" panose="02040503050406030204" pitchFamily="18" charset="0"/>
                        <a:ea typeface="Calibri" panose="020F0502020204030204" pitchFamily="34" charset="0"/>
                        <a:cs typeface="Times New Roman" panose="02020603050405020304" pitchFamily="18" charset="0"/>
                      </a:rPr>
                      <m:t>𝑟</m:t>
                    </m:r>
                    <m:r>
                      <a:rPr lang="en-US" b="0" i="1" smtClean="0">
                        <a:latin typeface="Cambria Math" panose="02040503050406030204" pitchFamily="18" charset="0"/>
                        <a:ea typeface="Calibri" panose="020F0502020204030204" pitchFamily="34" charset="0"/>
                        <a:cs typeface="Times New Roman" panose="02020603050405020304" pitchFamily="18" charset="0"/>
                      </a:rPr>
                      <m:t>=</m:t>
                    </m:r>
                    <m:rad>
                      <m:radPr>
                        <m:ctrlPr>
                          <a:rPr lang="en-US" b="0" i="1" smtClean="0">
                            <a:latin typeface="Cambria Math"/>
                            <a:ea typeface="Calibri" panose="020F0502020204030204" pitchFamily="34" charset="0"/>
                            <a:cs typeface="Times New Roman" panose="02020603050405020304" pitchFamily="18" charset="0"/>
                          </a:rPr>
                        </m:ctrlPr>
                      </m:radPr>
                      <m:deg>
                        <m:r>
                          <m:rPr>
                            <m:brk m:alnAt="7"/>
                          </m:rPr>
                          <a:rPr lang="en-US" b="0" i="1" smtClean="0">
                            <a:latin typeface="Cambria Math" panose="02040503050406030204" pitchFamily="18" charset="0"/>
                            <a:ea typeface="Calibri" panose="020F0502020204030204" pitchFamily="34" charset="0"/>
                            <a:cs typeface="Times New Roman" panose="02020603050405020304" pitchFamily="18" charset="0"/>
                          </a:rPr>
                          <m:t>𝑡</m:t>
                        </m:r>
                      </m:deg>
                      <m:e>
                        <m:sSub>
                          <m:sSubPr>
                            <m:ctrlPr>
                              <a:rPr lang="en-US" i="1">
                                <a:latin typeface="Cambria Math"/>
                                <a:ea typeface="Calibri" panose="020F0502020204030204" pitchFamily="34" charset="0"/>
                                <a:cs typeface="Times New Roman" panose="02020603050405020304" pitchFamily="18" charset="0"/>
                              </a:rPr>
                            </m:ctrlPr>
                          </m:sSubPr>
                          <m:e>
                            <m:r>
                              <a:rPr lang="en-US" i="1" smtClean="0">
                                <a:latin typeface="Cambria Math" panose="02040503050406030204" pitchFamily="18" charset="0"/>
                                <a:ea typeface="Calibri" panose="020F0502020204030204" pitchFamily="34" charset="0"/>
                                <a:cs typeface="Times New Roman" panose="02020603050405020304" pitchFamily="18" charset="0"/>
                              </a:rPr>
                              <m:t>𝑟</m:t>
                            </m:r>
                          </m:e>
                          <m:sub>
                            <m:r>
                              <a:rPr lang="en-US" b="0" i="1" smtClean="0">
                                <a:latin typeface="Cambria Math" panose="02040503050406030204" pitchFamily="18" charset="0"/>
                                <a:ea typeface="Calibri" panose="020F0502020204030204" pitchFamily="34" charset="0"/>
                                <a:cs typeface="Times New Roman" panose="02020603050405020304" pitchFamily="18" charset="0"/>
                              </a:rPr>
                              <m:t>1</m:t>
                            </m:r>
                          </m:sub>
                        </m:sSub>
                        <m:r>
                          <a:rPr lang="en-US"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i="1">
                                <a:latin typeface="Cambria Math"/>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𝑟</m:t>
                            </m:r>
                          </m:e>
                          <m:sub>
                            <m:r>
                              <a:rPr lang="en-US" b="0" i="1" smtClean="0">
                                <a:latin typeface="Cambria Math" panose="02040503050406030204" pitchFamily="18" charset="0"/>
                                <a:ea typeface="Calibri" panose="020F0502020204030204" pitchFamily="34" charset="0"/>
                                <a:cs typeface="Times New Roman" panose="02020603050405020304" pitchFamily="18" charset="0"/>
                              </a:rPr>
                              <m:t>2</m:t>
                            </m:r>
                          </m:sub>
                        </m:sSub>
                        <m:r>
                          <a:rPr lang="en-US"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i="1">
                                <a:latin typeface="Cambria Math"/>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𝑟</m:t>
                            </m:r>
                          </m:e>
                          <m:sub>
                            <m:r>
                              <a:rPr lang="en-US" b="0" i="1" smtClean="0">
                                <a:latin typeface="Cambria Math" panose="02040503050406030204" pitchFamily="18" charset="0"/>
                                <a:ea typeface="Calibri" panose="020F0502020204030204" pitchFamily="34" charset="0"/>
                                <a:cs typeface="Times New Roman" panose="02020603050405020304" pitchFamily="18" charset="0"/>
                              </a:rPr>
                              <m:t>3</m:t>
                            </m:r>
                          </m:sub>
                        </m:sSub>
                        <m:r>
                          <a:rPr lang="en-US"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i="1">
                                <a:latin typeface="Cambria Math"/>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𝑟</m:t>
                            </m:r>
                          </m:e>
                          <m:sub>
                            <m:r>
                              <a:rPr lang="en-US" b="0" i="1" smtClean="0">
                                <a:latin typeface="Cambria Math" panose="02040503050406030204" pitchFamily="18" charset="0"/>
                                <a:ea typeface="Calibri" panose="020F0502020204030204" pitchFamily="34" charset="0"/>
                                <a:cs typeface="Times New Roman" panose="02020603050405020304" pitchFamily="18" charset="0"/>
                              </a:rPr>
                              <m:t>4……..</m:t>
                            </m:r>
                          </m:sub>
                        </m:sSub>
                      </m:e>
                    </m:rad>
                  </m:oMath>
                </a14:m>
                <a:endParaRPr lang="en-US" dirty="0"/>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To calculate half-yearly or quarterly future population when the growth rate is given yearly,</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follow these steps: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1.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Convert the yearly growth rate: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For half-yearly		: Divide the annual growth rate by 2.</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For quarterly		: Divide the annual growth rate by 4.</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Apply the growth formula:</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Use the compound growth formula:.</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dirty="0"/>
              </a:p>
            </p:txBody>
          </p:sp>
        </mc:Choice>
        <mc:Fallback xmlns="">
          <p:sp>
            <p:nvSpPr>
              <p:cNvPr id="2" name="TextBox 1">
                <a:extLst>
                  <a:ext uri="{FF2B5EF4-FFF2-40B4-BE49-F238E27FC236}">
                    <a16:creationId xmlns:a16="http://schemas.microsoft.com/office/drawing/2014/main" id="{B7387F89-023B-49C4-A461-1F3A8D08E3FB}"/>
                  </a:ext>
                </a:extLst>
              </p:cNvPr>
              <p:cNvSpPr txBox="1">
                <a:spLocks noRot="1" noChangeAspect="1" noMove="1" noResize="1" noEditPoints="1" noAdjustHandles="1" noChangeArrowheads="1" noChangeShapeType="1" noTextEdit="1"/>
              </p:cNvSpPr>
              <p:nvPr/>
            </p:nvSpPr>
            <p:spPr>
              <a:xfrm>
                <a:off x="511250" y="406576"/>
                <a:ext cx="11848549" cy="6757363"/>
              </a:xfrm>
              <a:prstGeom prst="rect">
                <a:avLst/>
              </a:prstGeom>
              <a:blipFill>
                <a:blip r:embed="rId2"/>
                <a:stretch>
                  <a:fillRect t="-542"/>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xmlns="" id="{91D1ADEC-F0DB-40F3-9035-B97C579CED51}"/>
              </a:ext>
            </a:extLst>
          </p:cNvPr>
          <p:cNvPicPr>
            <a:picLocks noChangeAspect="1"/>
          </p:cNvPicPr>
          <p:nvPr/>
        </p:nvPicPr>
        <p:blipFill rotWithShape="1">
          <a:blip r:embed="rId3">
            <a:extLst>
              <a:ext uri="{28A0092B-C50C-407E-A947-70E740481C1C}">
                <a14:useLocalDpi xmlns:a14="http://schemas.microsoft.com/office/drawing/2010/main" val="0"/>
              </a:ext>
            </a:extLst>
          </a:blip>
          <a:srcRect t="3146" b="3977"/>
          <a:stretch/>
        </p:blipFill>
        <p:spPr>
          <a:xfrm>
            <a:off x="4092439" y="4287520"/>
            <a:ext cx="5203962" cy="2702560"/>
          </a:xfrm>
          <a:prstGeom prst="rect">
            <a:avLst/>
          </a:prstGeom>
        </p:spPr>
      </p:pic>
    </p:spTree>
    <p:extLst>
      <p:ext uri="{BB962C8B-B14F-4D97-AF65-F5344CB8AC3E}">
        <p14:creationId xmlns:p14="http://schemas.microsoft.com/office/powerpoint/2010/main" val="3311893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B7387F89-023B-49C4-A461-1F3A8D08E3FB}"/>
                  </a:ext>
                </a:extLst>
              </p:cNvPr>
              <p:cNvSpPr txBox="1"/>
              <p:nvPr/>
            </p:nvSpPr>
            <p:spPr>
              <a:xfrm>
                <a:off x="511250" y="406576"/>
                <a:ext cx="11848549" cy="8151719"/>
              </a:xfrm>
              <a:prstGeom prst="rect">
                <a:avLst/>
              </a:prstGeom>
              <a:noFill/>
            </p:spPr>
            <p:txBody>
              <a:bodyPr wrap="square" rtlCol="0">
                <a:spAutoFit/>
              </a:bodyPr>
              <a:lstStyle/>
              <a:p>
                <a:pPr>
                  <a:lnSpc>
                    <a:spcPct val="107000"/>
                  </a:lnSpc>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Problem-01: If the present population of a city is 100,000 and the annual growth rate is 8%, compounded semiannually, what will the population be after 5 years?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dirty="0">
                    <a:effectLst/>
                    <a:ea typeface="Calibri" panose="020F0502020204030204" pitchFamily="34" charset="0"/>
                    <a:cs typeface="Times New Roman" panose="02020603050405020304" pitchFamily="18" charset="0"/>
                  </a:rPr>
                  <a:t>Solution:</a:t>
                </a:r>
              </a:p>
              <a:p>
                <a:pPr>
                  <a:lnSpc>
                    <a:spcPct val="107000"/>
                  </a:lnSpc>
                  <a:spcAft>
                    <a:spcPts val="800"/>
                  </a:spcAft>
                </a:pPr>
                <a:r>
                  <a:rPr lang="en-US" sz="2000" dirty="0">
                    <a:ea typeface="Calibri" panose="020F0502020204030204" pitchFamily="34" charset="0"/>
                    <a:cs typeface="Times New Roman" panose="02020603050405020304" pitchFamily="18" charset="0"/>
                  </a:rPr>
                  <a:t>		We know,</a:t>
                </a:r>
              </a:p>
              <a:p>
                <a:pPr>
                  <a:lnSpc>
                    <a:spcPct val="107000"/>
                  </a:lnSpc>
                  <a:spcAft>
                    <a:spcPts val="800"/>
                  </a:spcAft>
                </a:pPr>
                <a:r>
                  <a:rPr lang="en-US" sz="2000" dirty="0">
                    <a:effectLst/>
                    <a:ea typeface="Calibri" panose="020F0502020204030204" pitchFamily="34" charset="0"/>
                    <a:cs typeface="Times New Roman" panose="02020603050405020304" pitchFamily="18" charset="0"/>
                  </a:rPr>
                  <a:t>				</a:t>
                </a:r>
              </a:p>
              <a:p>
                <a:pPr>
                  <a:lnSpc>
                    <a:spcPct val="107000"/>
                  </a:lnSpc>
                  <a:spcAft>
                    <a:spcPts val="800"/>
                  </a:spcAft>
                </a:pPr>
                <a:r>
                  <a:rPr lang="en-US" sz="2000" dirty="0">
                    <a:ea typeface="Calibri" panose="020F0502020204030204" pitchFamily="34" charset="0"/>
                    <a:cs typeface="Times New Roman" panose="02020603050405020304" pitchFamily="18" charset="0"/>
                  </a:rPr>
                  <a:t>				</a:t>
                </a:r>
                <a14:m>
                  <m:oMath xmlns:m="http://schemas.openxmlformats.org/officeDocument/2006/math">
                    <m:r>
                      <a:rPr lang="en-US" sz="20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𝑃𝑓</m:t>
                    </m:r>
                    <m:r>
                      <a:rPr lang="en-US"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a:ea typeface="Calibri" panose="020F0502020204030204" pitchFamily="34" charset="0"/>
                            <a:cs typeface="Times New Roman" panose="02020603050405020304" pitchFamily="18" charset="0"/>
                          </a:rPr>
                        </m:ctrlPr>
                      </m:sSupPr>
                      <m:e>
                        <m:r>
                          <a:rPr lang="en-US" sz="2000" b="0" i="1" smtClean="0">
                            <a:latin typeface="Cambria Math" panose="02040503050406030204" pitchFamily="18" charset="0"/>
                            <a:ea typeface="Calibri" panose="020F0502020204030204" pitchFamily="34" charset="0"/>
                            <a:cs typeface="Times New Roman" panose="02020603050405020304" pitchFamily="18" charset="0"/>
                          </a:rPr>
                          <m:t>100000</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(1+</m:t>
                        </m:r>
                        <m:f>
                          <m:fPr>
                            <m:ctrlPr>
                              <a:rPr lang="en-US" sz="2000" i="1">
                                <a:latin typeface="Cambria Math"/>
                                <a:ea typeface="Calibri" panose="020F0502020204030204" pitchFamily="34" charset="0"/>
                                <a:cs typeface="Times New Roman" panose="02020603050405020304" pitchFamily="18" charset="0"/>
                              </a:rPr>
                            </m:ctrlPr>
                          </m:fPr>
                          <m:num>
                            <m:r>
                              <a:rPr lang="en-US" sz="2000" b="0" i="1" smtClean="0">
                                <a:latin typeface="Cambria Math" panose="02040503050406030204" pitchFamily="18" charset="0"/>
                                <a:ea typeface="Calibri" panose="020F0502020204030204" pitchFamily="34" charset="0"/>
                                <a:cs typeface="Times New Roman" panose="02020603050405020304" pitchFamily="18" charset="0"/>
                              </a:rPr>
                              <m:t>0.08</m:t>
                            </m:r>
                          </m:num>
                          <m:den>
                            <m:r>
                              <a:rPr lang="en-US" sz="2000" b="0" i="1" smtClean="0">
                                <a:latin typeface="Cambria Math" panose="02040503050406030204" pitchFamily="18" charset="0"/>
                                <a:ea typeface="Calibri" panose="020F0502020204030204" pitchFamily="34" charset="0"/>
                                <a:cs typeface="Times New Roman" panose="02020603050405020304" pitchFamily="18" charset="0"/>
                              </a:rPr>
                              <m:t>2</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r>
                          <m:rPr>
                            <m:nor/>
                          </m:rPr>
                          <a:rPr lang="en-US" sz="2000" dirty="0">
                            <a:ea typeface="Calibri" panose="020F0502020204030204" pitchFamily="34" charset="0"/>
                            <a:cs typeface="Times New Roman" panose="02020603050405020304" pitchFamily="18" charset="0"/>
                          </a:rPr>
                          <m:t> </m:t>
                        </m:r>
                      </m:e>
                      <m:sup>
                        <m:r>
                          <a:rPr lang="en-US" sz="2000" b="0" i="1" dirty="0" smtClean="0">
                            <a:latin typeface="Cambria Math" panose="02040503050406030204" pitchFamily="18" charset="0"/>
                            <a:ea typeface="Calibri" panose="020F0502020204030204" pitchFamily="34" charset="0"/>
                            <a:cs typeface="Times New Roman" panose="02020603050405020304" pitchFamily="18" charset="0"/>
                          </a:rPr>
                          <m:t>2</m:t>
                        </m:r>
                        <m:r>
                          <a:rPr lang="en-US" sz="2000" b="0" i="1" dirty="0" smtClean="0">
                            <a:latin typeface="Cambria Math" panose="02040503050406030204" pitchFamily="18" charset="0"/>
                            <a:ea typeface="Cambria Math" panose="02040503050406030204" pitchFamily="18" charset="0"/>
                            <a:cs typeface="Times New Roman" panose="02020603050405020304" pitchFamily="18" charset="0"/>
                          </a:rPr>
                          <m:t>×5</m:t>
                        </m:r>
                      </m:sup>
                    </m:sSup>
                  </m:oMath>
                </a14:m>
                <a:endParaRPr lang="en-US" sz="2000" dirty="0"/>
              </a:p>
              <a:p>
                <a:pPr>
                  <a:lnSpc>
                    <a:spcPct val="107000"/>
                  </a:lnSpc>
                  <a:spcAft>
                    <a:spcPts val="800"/>
                  </a:spcAft>
                </a:pPr>
                <a:r>
                  <a:rPr lang="en-US" sz="2000" dirty="0">
                    <a:ea typeface="Calibri" panose="020F0502020204030204" pitchFamily="34" charset="0"/>
                    <a:cs typeface="Times New Roman" panose="02020603050405020304" pitchFamily="18" charset="0"/>
                  </a:rPr>
                  <a:t>				</a:t>
                </a:r>
                <a14:m>
                  <m:oMath xmlns:m="http://schemas.openxmlformats.org/officeDocument/2006/math">
                    <m:r>
                      <m:rPr>
                        <m:nor/>
                      </m:rPr>
                      <a:rPr lang="en-US" sz="2000" dirty="0">
                        <a:ea typeface="Calibri" panose="020F0502020204030204" pitchFamily="34" charset="0"/>
                        <a:cs typeface="Times New Roman" panose="02020603050405020304" pitchFamily="18" charset="0"/>
                      </a:rPr>
                      <m:t>				</m:t>
                    </m:r>
                    <m:r>
                      <a:rPr lang="en-US" sz="2000" i="1">
                        <a:latin typeface="Cambria Math" panose="02040503050406030204" pitchFamily="18" charset="0"/>
                        <a:ea typeface="Cambria Math" panose="02040503050406030204" pitchFamily="18"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𝑃𝑓</m:t>
                    </m:r>
                    <m:r>
                      <a:rPr lang="en-US" sz="2000" b="0" i="1" smtClean="0">
                        <a:latin typeface="Cambria Math" panose="02040503050406030204" pitchFamily="18" charset="0"/>
                        <a:ea typeface="Calibri" panose="020F0502020204030204" pitchFamily="34" charset="0"/>
                        <a:cs typeface="Times New Roman" panose="02020603050405020304" pitchFamily="18" charset="0"/>
                      </a:rPr>
                      <m:t>=148024.43=148025</m:t>
                    </m:r>
                  </m:oMath>
                </a14:m>
                <a:endParaRPr lang="en-US" sz="2000" b="0" dirty="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ea typeface="Calibri" panose="020F0502020204030204" pitchFamily="34" charset="0"/>
                    <a:cs typeface="Times New Roman" panose="02020603050405020304" pitchFamily="18" charset="0"/>
                  </a:rPr>
                  <a:t>		Given:</a:t>
                </a:r>
              </a:p>
              <a:p>
                <a:pPr marL="0" marR="0">
                  <a:lnSpc>
                    <a:spcPct val="107000"/>
                  </a:lnSpc>
                  <a:spcBef>
                    <a:spcPts val="0"/>
                  </a:spcBef>
                  <a:spcAft>
                    <a:spcPts val="800"/>
                  </a:spcAft>
                </a:pPr>
                <a:r>
                  <a:rPr lang="en-US" sz="2000" dirty="0">
                    <a:effectLst/>
                    <a:ea typeface="Calibri" panose="020F0502020204030204" pitchFamily="34" charset="0"/>
                    <a:cs typeface="Times New Roman" panose="02020603050405020304" pitchFamily="18" charset="0"/>
                  </a:rPr>
                  <a:t>		• 	Initial population, Pp=100,000</a:t>
                </a:r>
              </a:p>
              <a:p>
                <a:pPr marL="0" marR="0">
                  <a:lnSpc>
                    <a:spcPct val="107000"/>
                  </a:lnSpc>
                  <a:spcBef>
                    <a:spcPts val="0"/>
                  </a:spcBef>
                  <a:spcAft>
                    <a:spcPts val="800"/>
                  </a:spcAft>
                </a:pPr>
                <a:r>
                  <a:rPr lang="en-US" sz="2000" dirty="0">
                    <a:effectLst/>
                    <a:ea typeface="Calibri" panose="020F0502020204030204" pitchFamily="34" charset="0"/>
                    <a:cs typeface="Times New Roman" panose="02020603050405020304" pitchFamily="18" charset="0"/>
                  </a:rPr>
                  <a:t>		• 	Annual growth rate, r=8%=0.8</a:t>
                </a:r>
              </a:p>
              <a:p>
                <a:pPr marL="0" marR="0">
                  <a:lnSpc>
                    <a:spcPct val="107000"/>
                  </a:lnSpc>
                  <a:spcBef>
                    <a:spcPts val="0"/>
                  </a:spcBef>
                  <a:spcAft>
                    <a:spcPts val="800"/>
                  </a:spcAft>
                </a:pPr>
                <a:r>
                  <a:rPr lang="en-US" sz="2000" dirty="0">
                    <a:effectLst/>
                    <a:ea typeface="Calibri" panose="020F0502020204030204" pitchFamily="34" charset="0"/>
                    <a:cs typeface="Times New Roman" panose="02020603050405020304" pitchFamily="18" charset="0"/>
                  </a:rPr>
                  <a:t>		• 	Time, t=5years</a:t>
                </a:r>
              </a:p>
              <a:p>
                <a:pPr marL="0" marR="0">
                  <a:lnSpc>
                    <a:spcPct val="107000"/>
                  </a:lnSpc>
                  <a:spcBef>
                    <a:spcPts val="0"/>
                  </a:spcBef>
                  <a:spcAft>
                    <a:spcPts val="800"/>
                  </a:spcAft>
                </a:pPr>
                <a:r>
                  <a:rPr lang="en-US" sz="2000" dirty="0">
                    <a:effectLst/>
                    <a:ea typeface="Calibri" panose="020F0502020204030204" pitchFamily="34" charset="0"/>
                    <a:cs typeface="Times New Roman" panose="02020603050405020304" pitchFamily="18" charset="0"/>
                  </a:rPr>
                  <a:t>		• 	Compounded semiannually: Number of periods per year, n=2</a:t>
                </a:r>
              </a:p>
              <a:p>
                <a:pPr>
                  <a:lnSpc>
                    <a:spcPct val="107000"/>
                  </a:lnSpc>
                  <a:spcAft>
                    <a:spcPts val="800"/>
                  </a:spcAft>
                </a:pPr>
                <a:endParaRPr lang="en-US" dirty="0"/>
              </a:p>
              <a:p>
                <a:pPr marL="0" marR="0">
                  <a:lnSpc>
                    <a:spcPct val="107000"/>
                  </a:lnSpc>
                  <a:spcBef>
                    <a:spcPts val="0"/>
                  </a:spcBef>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dirty="0"/>
              </a:p>
            </p:txBody>
          </p:sp>
        </mc:Choice>
        <mc:Fallback xmlns="">
          <p:sp>
            <p:nvSpPr>
              <p:cNvPr id="2" name="TextBox 1">
                <a:extLst>
                  <a:ext uri="{FF2B5EF4-FFF2-40B4-BE49-F238E27FC236}">
                    <a16:creationId xmlns:a16="http://schemas.microsoft.com/office/drawing/2014/main" id="{B7387F89-023B-49C4-A461-1F3A8D08E3FB}"/>
                  </a:ext>
                </a:extLst>
              </p:cNvPr>
              <p:cNvSpPr txBox="1">
                <a:spLocks noRot="1" noChangeAspect="1" noMove="1" noResize="1" noEditPoints="1" noAdjustHandles="1" noChangeArrowheads="1" noChangeShapeType="1" noTextEdit="1"/>
              </p:cNvSpPr>
              <p:nvPr/>
            </p:nvSpPr>
            <p:spPr>
              <a:xfrm>
                <a:off x="511250" y="406576"/>
                <a:ext cx="11848549" cy="8151719"/>
              </a:xfrm>
              <a:prstGeom prst="rect">
                <a:avLst/>
              </a:prstGeom>
              <a:blipFill>
                <a:blip r:embed="rId2"/>
                <a:stretch>
                  <a:fillRect l="-823" t="-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BCFA416A-DEA5-422A-840B-1C3AE5462509}"/>
                  </a:ext>
                </a:extLst>
              </p:cNvPr>
              <p:cNvSpPr txBox="1"/>
              <p:nvPr/>
            </p:nvSpPr>
            <p:spPr>
              <a:xfrm>
                <a:off x="511250" y="2057089"/>
                <a:ext cx="6400800" cy="56489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𝑃𝑓</m:t>
                      </m:r>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b="0" i="1" smtClean="0">
                              <a:latin typeface="Cambria Math"/>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𝑃𝑝</m:t>
                          </m:r>
                          <m:r>
                            <a:rPr lang="en-US" sz="1800" i="1">
                              <a:latin typeface="Cambria Math" panose="02040503050406030204" pitchFamily="18" charset="0"/>
                              <a:ea typeface="Calibri" panose="020F0502020204030204" pitchFamily="34" charset="0"/>
                              <a:cs typeface="Times New Roman" panose="02020603050405020304" pitchFamily="18" charset="0"/>
                            </a:rPr>
                            <m:t>(1+</m:t>
                          </m:r>
                          <m:f>
                            <m:fPr>
                              <m:ctrlPr>
                                <a:rPr lang="en-US" sz="1800" i="1" smtClean="0">
                                  <a:latin typeface="Cambria Math"/>
                                  <a:ea typeface="Calibri" panose="020F0502020204030204" pitchFamily="34" charset="0"/>
                                  <a:cs typeface="Times New Roman" panose="02020603050405020304" pitchFamily="18" charset="0"/>
                                </a:rPr>
                              </m:ctrlPr>
                            </m:fPr>
                            <m:num>
                              <m:r>
                                <a:rPr lang="en-US" sz="1800" b="0" i="1" smtClean="0">
                                  <a:latin typeface="Cambria Math" panose="02040503050406030204" pitchFamily="18" charset="0"/>
                                  <a:ea typeface="Calibri" panose="020F0502020204030204" pitchFamily="34" charset="0"/>
                                  <a:cs typeface="Times New Roman" panose="02020603050405020304" pitchFamily="18" charset="0"/>
                                </a:rPr>
                                <m:t>𝑟</m:t>
                              </m:r>
                            </m:num>
                            <m:den>
                              <m:r>
                                <a:rPr lang="en-US" sz="1800" b="0" i="1" smtClean="0">
                                  <a:latin typeface="Cambria Math" panose="02040503050406030204" pitchFamily="18" charset="0"/>
                                  <a:ea typeface="Calibri" panose="020F0502020204030204" pitchFamily="34" charset="0"/>
                                  <a:cs typeface="Times New Roman" panose="02020603050405020304" pitchFamily="18" charset="0"/>
                                </a:rPr>
                                <m:t>𝑛</m:t>
                              </m:r>
                            </m:den>
                          </m:f>
                          <m:r>
                            <a:rPr lang="en-US" sz="1800" i="1" smtClean="0">
                              <a:latin typeface="Cambria Math" panose="02040503050406030204" pitchFamily="18" charset="0"/>
                              <a:ea typeface="Calibri" panose="020F0502020204030204" pitchFamily="34" charset="0"/>
                              <a:cs typeface="Times New Roman" panose="02020603050405020304" pitchFamily="18" charset="0"/>
                            </a:rPr>
                            <m:t>)</m:t>
                          </m:r>
                          <m:r>
                            <m:rPr>
                              <m:nor/>
                            </m:rPr>
                            <a:rPr lang="en-US" sz="1800" dirty="0" smtClean="0">
                              <a:latin typeface="Calibri" panose="020F0502020204030204" pitchFamily="34" charset="0"/>
                              <a:ea typeface="Calibri" panose="020F0502020204030204" pitchFamily="34" charset="0"/>
                              <a:cs typeface="Times New Roman" panose="02020603050405020304" pitchFamily="18" charset="0"/>
                            </a:rPr>
                            <m:t> </m:t>
                          </m:r>
                        </m:e>
                        <m:sup>
                          <m:r>
                            <a:rPr lang="en-US" sz="1800" b="0" i="1" dirty="0" smtClean="0">
                              <a:latin typeface="Cambria Math" panose="02040503050406030204" pitchFamily="18" charset="0"/>
                              <a:ea typeface="Calibri" panose="020F0502020204030204" pitchFamily="34" charset="0"/>
                              <a:cs typeface="Times New Roman" panose="02020603050405020304" pitchFamily="18" charset="0"/>
                            </a:rPr>
                            <m:t>𝑛𝑡</m:t>
                          </m:r>
                        </m:sup>
                      </m:sSup>
                    </m:oMath>
                  </m:oMathPara>
                </a14:m>
                <a:endParaRPr lang="en-US" dirty="0"/>
              </a:p>
            </p:txBody>
          </p:sp>
        </mc:Choice>
        <mc:Fallback xmlns="">
          <p:sp>
            <p:nvSpPr>
              <p:cNvPr id="6" name="TextBox 5">
                <a:extLst>
                  <a:ext uri="{FF2B5EF4-FFF2-40B4-BE49-F238E27FC236}">
                    <a16:creationId xmlns:a16="http://schemas.microsoft.com/office/drawing/2014/main" id="{BCFA416A-DEA5-422A-840B-1C3AE5462509}"/>
                  </a:ext>
                </a:extLst>
              </p:cNvPr>
              <p:cNvSpPr txBox="1">
                <a:spLocks noRot="1" noChangeAspect="1" noMove="1" noResize="1" noEditPoints="1" noAdjustHandles="1" noChangeArrowheads="1" noChangeShapeType="1" noTextEdit="1"/>
              </p:cNvSpPr>
              <p:nvPr/>
            </p:nvSpPr>
            <p:spPr>
              <a:xfrm>
                <a:off x="511250" y="2057089"/>
                <a:ext cx="6400800" cy="564898"/>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575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FB161DF7-B23E-4035-A16B-92185E10D8B8}"/>
              </a:ext>
            </a:extLst>
          </p:cNvPr>
          <p:cNvGrpSpPr/>
          <p:nvPr/>
        </p:nvGrpSpPr>
        <p:grpSpPr>
          <a:xfrm>
            <a:off x="-4047009" y="4833674"/>
            <a:ext cx="7043370" cy="3939073"/>
            <a:chOff x="-3698821" y="4531568"/>
            <a:chExt cx="6603159" cy="3692881"/>
          </a:xfrm>
          <a:blipFill>
            <a:blip r:embed="rId2">
              <a:alphaModFix amt="40000"/>
            </a:blip>
            <a:stretch>
              <a:fillRect l="-1187" t="-577" r="-1187"/>
            </a:stretch>
          </a:blipFill>
        </p:grpSpPr>
        <p:sp>
          <p:nvSpPr>
            <p:cNvPr id="4" name="Rectangle: Rounded Corners 3">
              <a:extLst>
                <a:ext uri="{FF2B5EF4-FFF2-40B4-BE49-F238E27FC236}">
                  <a16:creationId xmlns:a16="http://schemas.microsoft.com/office/drawing/2014/main" xmlns="" id="{CEC8D37B-C551-4407-9D5B-224990DCDD6F}"/>
                </a:ext>
              </a:extLst>
            </p:cNvPr>
            <p:cNvSpPr/>
            <p:nvPr/>
          </p:nvSpPr>
          <p:spPr>
            <a:xfrm rot="19096706">
              <a:off x="-3698821" y="5336310"/>
              <a:ext cx="5181600" cy="41922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a:p>
          </p:txBody>
        </p:sp>
        <p:sp>
          <p:nvSpPr>
            <p:cNvPr id="5" name="Rectangle: Rounded Corners 4">
              <a:extLst>
                <a:ext uri="{FF2B5EF4-FFF2-40B4-BE49-F238E27FC236}">
                  <a16:creationId xmlns:a16="http://schemas.microsoft.com/office/drawing/2014/main" xmlns="" id="{AA4AD840-BCF7-4710-BD70-C1F32093EB34}"/>
                </a:ext>
              </a:extLst>
            </p:cNvPr>
            <p:cNvSpPr/>
            <p:nvPr/>
          </p:nvSpPr>
          <p:spPr>
            <a:xfrm rot="19096706">
              <a:off x="-2590801" y="5173696"/>
              <a:ext cx="5181600" cy="9239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a:p>
          </p:txBody>
        </p:sp>
        <p:sp>
          <p:nvSpPr>
            <p:cNvPr id="6" name="Rectangle: Rounded Corners 5">
              <a:extLst>
                <a:ext uri="{FF2B5EF4-FFF2-40B4-BE49-F238E27FC236}">
                  <a16:creationId xmlns:a16="http://schemas.microsoft.com/office/drawing/2014/main" xmlns="" id="{79218BD8-7761-4167-A3C0-738C8B959CB8}"/>
                </a:ext>
              </a:extLst>
            </p:cNvPr>
            <p:cNvSpPr/>
            <p:nvPr/>
          </p:nvSpPr>
          <p:spPr>
            <a:xfrm rot="19096706">
              <a:off x="-2811310" y="6707089"/>
              <a:ext cx="5181600" cy="5771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a:p>
          </p:txBody>
        </p:sp>
        <p:sp>
          <p:nvSpPr>
            <p:cNvPr id="7" name="Rectangle: Rounded Corners 6">
              <a:extLst>
                <a:ext uri="{FF2B5EF4-FFF2-40B4-BE49-F238E27FC236}">
                  <a16:creationId xmlns:a16="http://schemas.microsoft.com/office/drawing/2014/main" xmlns="" id="{F6EEC549-F6A1-43DE-89E1-08E500946E36}"/>
                </a:ext>
              </a:extLst>
            </p:cNvPr>
            <p:cNvSpPr/>
            <p:nvPr/>
          </p:nvSpPr>
          <p:spPr>
            <a:xfrm rot="19096706">
              <a:off x="-2420328" y="7496940"/>
              <a:ext cx="5181600" cy="7275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9" name="Rectangle: Rounded Corners 8">
              <a:extLst>
                <a:ext uri="{FF2B5EF4-FFF2-40B4-BE49-F238E27FC236}">
                  <a16:creationId xmlns:a16="http://schemas.microsoft.com/office/drawing/2014/main" xmlns="" id="{DAE8348C-45B6-4121-812F-ECC40F3971C4}"/>
                </a:ext>
              </a:extLst>
            </p:cNvPr>
            <p:cNvSpPr/>
            <p:nvPr/>
          </p:nvSpPr>
          <p:spPr>
            <a:xfrm rot="19096706">
              <a:off x="1575889" y="4531568"/>
              <a:ext cx="1328449" cy="5576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grpSp>
      <p:grpSp>
        <p:nvGrpSpPr>
          <p:cNvPr id="18" name="Group 17">
            <a:extLst>
              <a:ext uri="{FF2B5EF4-FFF2-40B4-BE49-F238E27FC236}">
                <a16:creationId xmlns:a16="http://schemas.microsoft.com/office/drawing/2014/main" xmlns="" id="{D140FC85-7E2A-42ED-83E0-66C20B9E6FD4}"/>
              </a:ext>
            </a:extLst>
          </p:cNvPr>
          <p:cNvGrpSpPr/>
          <p:nvPr/>
        </p:nvGrpSpPr>
        <p:grpSpPr>
          <a:xfrm>
            <a:off x="7948211" y="-1407810"/>
            <a:ext cx="7809574" cy="3192046"/>
            <a:chOff x="7546698" y="-1319822"/>
            <a:chExt cx="7321476" cy="2992543"/>
          </a:xfrm>
          <a:gradFill flip="none" rotWithShape="1">
            <a:gsLst>
              <a:gs pos="29000">
                <a:schemeClr val="accent1">
                  <a:lumMod val="0"/>
                  <a:lumOff val="100000"/>
                </a:schemeClr>
              </a:gs>
              <a:gs pos="100000">
                <a:srgbClr val="0BFD4A"/>
              </a:gs>
            </a:gsLst>
            <a:path path="circle">
              <a:fillToRect r="100000" b="100000"/>
            </a:path>
            <a:tileRect l="-100000" t="-100000"/>
          </a:gradFill>
        </p:grpSpPr>
        <p:sp>
          <p:nvSpPr>
            <p:cNvPr id="15" name="Flowchart: Stored Data 14">
              <a:extLst>
                <a:ext uri="{FF2B5EF4-FFF2-40B4-BE49-F238E27FC236}">
                  <a16:creationId xmlns:a16="http://schemas.microsoft.com/office/drawing/2014/main" xmlns="" id="{7B3C176C-B59D-455C-9DF1-7E9F9E19970A}"/>
                </a:ext>
              </a:extLst>
            </p:cNvPr>
            <p:cNvSpPr/>
            <p:nvPr/>
          </p:nvSpPr>
          <p:spPr>
            <a:xfrm rot="19366670">
              <a:off x="8689916" y="-11198"/>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16" name="Flowchart: Stored Data 15">
              <a:extLst>
                <a:ext uri="{FF2B5EF4-FFF2-40B4-BE49-F238E27FC236}">
                  <a16:creationId xmlns:a16="http://schemas.microsoft.com/office/drawing/2014/main" xmlns="" id="{2E8E372E-CA66-4EEA-817C-64C7C837593A}"/>
                </a:ext>
              </a:extLst>
            </p:cNvPr>
            <p:cNvSpPr/>
            <p:nvPr/>
          </p:nvSpPr>
          <p:spPr>
            <a:xfrm rot="19366670">
              <a:off x="7690650" y="-131982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a:p>
          </p:txBody>
        </p:sp>
        <p:sp>
          <p:nvSpPr>
            <p:cNvPr id="17" name="Flowchart: Stored Data 16">
              <a:extLst>
                <a:ext uri="{FF2B5EF4-FFF2-40B4-BE49-F238E27FC236}">
                  <a16:creationId xmlns:a16="http://schemas.microsoft.com/office/drawing/2014/main" xmlns="" id="{487D022E-E6E5-435B-9E97-D4ECCD0E4CB3}"/>
                </a:ext>
              </a:extLst>
            </p:cNvPr>
            <p:cNvSpPr/>
            <p:nvPr/>
          </p:nvSpPr>
          <p:spPr>
            <a:xfrm rot="19366670">
              <a:off x="7546698" y="-20804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a:p>
          </p:txBody>
        </p:sp>
      </p:grpSp>
      <p:pic>
        <p:nvPicPr>
          <p:cNvPr id="21" name="Picture 20">
            <a:extLst>
              <a:ext uri="{FF2B5EF4-FFF2-40B4-BE49-F238E27FC236}">
                <a16:creationId xmlns:a16="http://schemas.microsoft.com/office/drawing/2014/main" xmlns="" id="{F29D27B4-C0D3-4AEA-AC81-0C8F216E8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13" y="-35010"/>
            <a:ext cx="2123454" cy="2123454"/>
          </a:xfrm>
          <a:prstGeom prst="rect">
            <a:avLst/>
          </a:prstGeom>
        </p:spPr>
      </p:pic>
      <p:graphicFrame>
        <p:nvGraphicFramePr>
          <p:cNvPr id="22" name="Table 21">
            <a:extLst>
              <a:ext uri="{FF2B5EF4-FFF2-40B4-BE49-F238E27FC236}">
                <a16:creationId xmlns:a16="http://schemas.microsoft.com/office/drawing/2014/main" xmlns="" id="{2AC4D67E-B38F-4984-85D3-2E6987433C29}"/>
              </a:ext>
            </a:extLst>
          </p:cNvPr>
          <p:cNvGraphicFramePr>
            <a:graphicFrameLocks noGrp="1"/>
          </p:cNvGraphicFramePr>
          <p:nvPr>
            <p:extLst>
              <p:ext uri="{D42A27DB-BD31-4B8C-83A1-F6EECF244321}">
                <p14:modId xmlns:p14="http://schemas.microsoft.com/office/powerpoint/2010/main" val="1125166315"/>
              </p:ext>
            </p:extLst>
          </p:nvPr>
        </p:nvGraphicFramePr>
        <p:xfrm>
          <a:off x="1417814" y="1274573"/>
          <a:ext cx="9525510" cy="1455282"/>
        </p:xfrm>
        <a:graphic>
          <a:graphicData uri="http://schemas.openxmlformats.org/drawingml/2006/table">
            <a:tbl>
              <a:tblPr firstRow="1" firstCol="1" bandRow="1"/>
              <a:tblGrid>
                <a:gridCol w="5006560">
                  <a:extLst>
                    <a:ext uri="{9D8B030D-6E8A-4147-A177-3AD203B41FA5}">
                      <a16:colId xmlns:a16="http://schemas.microsoft.com/office/drawing/2014/main" xmlns="" val="20000"/>
                    </a:ext>
                  </a:extLst>
                </a:gridCol>
                <a:gridCol w="4518950">
                  <a:extLst>
                    <a:ext uri="{9D8B030D-6E8A-4147-A177-3AD203B41FA5}">
                      <a16:colId xmlns:a16="http://schemas.microsoft.com/office/drawing/2014/main" xmlns="" val="20001"/>
                    </a:ext>
                  </a:extLst>
                </a:gridCol>
              </a:tblGrid>
              <a:tr h="359189">
                <a:tc>
                  <a:txBody>
                    <a:bodyPr/>
                    <a:lstStyle/>
                    <a:p>
                      <a:pPr>
                        <a:lnSpc>
                          <a:spcPct val="115000"/>
                        </a:lnSpc>
                      </a:pPr>
                      <a:r>
                        <a:rPr lang="en-US" sz="1700" b="1" dirty="0">
                          <a:solidFill>
                            <a:srgbClr val="000000"/>
                          </a:solidFill>
                          <a:effectLst/>
                          <a:latin typeface="Times New Roman" panose="02020603050405020304" pitchFamily="18" charset="0"/>
                          <a:cs typeface="Times New Roman" pitchFamily="18" charset="0"/>
                        </a:rPr>
                        <a:t>COURSE CODE: CE 0712-3205</a:t>
                      </a:r>
                      <a:endParaRPr lang="en-US" sz="1300" dirty="0">
                        <a:effectLst/>
                        <a:latin typeface="Times New Roman" pitchFamily="18" charset="0"/>
                        <a:cs typeface="Times New Roman" pitchFamily="18" charset="0"/>
                      </a:endParaRPr>
                    </a:p>
                  </a:txBody>
                  <a:tcPr marL="73152" marR="73152" marT="0" marB="0" anchor="ctr">
                    <a:lnL>
                      <a:noFill/>
                    </a:lnL>
                    <a:lnR>
                      <a:noFill/>
                    </a:lnR>
                    <a:lnT>
                      <a:noFill/>
                    </a:lnT>
                    <a:lnB>
                      <a:noFill/>
                    </a:lnB>
                  </a:tcPr>
                </a:tc>
                <a:tc>
                  <a:txBody>
                    <a:bodyPr/>
                    <a:lstStyle/>
                    <a:p>
                      <a:pPr algn="r">
                        <a:lnSpc>
                          <a:spcPct val="115000"/>
                        </a:lnSpc>
                      </a:pPr>
                      <a:r>
                        <a:rPr lang="en-US" sz="1700" b="1" dirty="0">
                          <a:solidFill>
                            <a:srgbClr val="000000"/>
                          </a:solidFill>
                          <a:effectLst/>
                          <a:latin typeface="Times New Roman" panose="02020603050405020304" pitchFamily="18" charset="0"/>
                          <a:cs typeface="Times New Roman" pitchFamily="18" charset="0"/>
                        </a:rPr>
                        <a:t>CREDIT:01</a:t>
                      </a:r>
                      <a:endParaRPr lang="en-US" sz="1300" dirty="0">
                        <a:effectLst/>
                        <a:latin typeface="Times New Roman" pitchFamily="18" charset="0"/>
                        <a:cs typeface="Times New Roman" pitchFamily="18" charset="0"/>
                      </a:endParaRPr>
                    </a:p>
                  </a:txBody>
                  <a:tcPr marL="73152" marR="73152" marT="0" marB="0" anchor="ctr">
                    <a:lnL>
                      <a:noFill/>
                    </a:lnL>
                    <a:lnR>
                      <a:noFill/>
                    </a:lnR>
                    <a:lnT>
                      <a:noFill/>
                    </a:lnT>
                    <a:lnB>
                      <a:noFill/>
                    </a:lnB>
                  </a:tcPr>
                </a:tc>
                <a:extLst>
                  <a:ext uri="{0D108BD9-81ED-4DB2-BD59-A6C34878D82A}">
                    <a16:rowId xmlns:a16="http://schemas.microsoft.com/office/drawing/2014/main" xmlns="" val="10000"/>
                  </a:ext>
                </a:extLst>
              </a:tr>
              <a:tr h="359189">
                <a:tc>
                  <a:txBody>
                    <a:bodyPr/>
                    <a:lstStyle/>
                    <a:p>
                      <a:pPr>
                        <a:lnSpc>
                          <a:spcPct val="115000"/>
                        </a:lnSpc>
                      </a:pPr>
                      <a:r>
                        <a:rPr lang="en-US" sz="1700" b="1" dirty="0">
                          <a:solidFill>
                            <a:srgbClr val="000000"/>
                          </a:solidFill>
                          <a:effectLst/>
                          <a:latin typeface="Times New Roman" panose="02020603050405020304" pitchFamily="18" charset="0"/>
                          <a:cs typeface="Times New Roman" pitchFamily="18" charset="0"/>
                        </a:rPr>
                        <a:t> </a:t>
                      </a:r>
                      <a:endParaRPr lang="en-US" sz="1300" dirty="0">
                        <a:effectLst/>
                        <a:latin typeface="Times New Roman" pitchFamily="18" charset="0"/>
                        <a:cs typeface="Times New Roman" pitchFamily="18" charset="0"/>
                      </a:endParaRPr>
                    </a:p>
                  </a:txBody>
                  <a:tcPr marL="73152" marR="73152" marT="0" marB="0" anchor="ctr">
                    <a:lnL>
                      <a:noFill/>
                    </a:lnL>
                    <a:lnR>
                      <a:noFill/>
                    </a:lnR>
                    <a:lnT>
                      <a:noFill/>
                    </a:lnT>
                    <a:lnB>
                      <a:noFill/>
                    </a:lnB>
                  </a:tcPr>
                </a:tc>
                <a:tc>
                  <a:txBody>
                    <a:bodyPr/>
                    <a:lstStyle/>
                    <a:p>
                      <a:pPr marL="457200" algn="r">
                        <a:lnSpc>
                          <a:spcPct val="115000"/>
                        </a:lnSpc>
                      </a:pPr>
                      <a:r>
                        <a:rPr lang="en-US" sz="1700" b="1" dirty="0">
                          <a:solidFill>
                            <a:srgbClr val="000000"/>
                          </a:solidFill>
                          <a:effectLst/>
                          <a:latin typeface="Times New Roman" panose="02020603050405020304" pitchFamily="18" charset="0"/>
                          <a:cs typeface="Times New Roman" pitchFamily="18" charset="0"/>
                        </a:rPr>
                        <a:t>TOTAL MARKS:150</a:t>
                      </a:r>
                      <a:endParaRPr lang="en-US" sz="1300" dirty="0">
                        <a:effectLst/>
                        <a:latin typeface="Times New Roman" pitchFamily="18" charset="0"/>
                        <a:cs typeface="Times New Roman" pitchFamily="18" charset="0"/>
                      </a:endParaRPr>
                    </a:p>
                  </a:txBody>
                  <a:tcPr marL="73152" marR="73152" marT="0" marB="0" anchor="ctr">
                    <a:lnL>
                      <a:noFill/>
                    </a:lnL>
                    <a:lnR>
                      <a:noFill/>
                    </a:lnR>
                    <a:lnT>
                      <a:noFill/>
                    </a:lnT>
                    <a:lnB>
                      <a:noFill/>
                    </a:lnB>
                  </a:tcPr>
                </a:tc>
                <a:extLst>
                  <a:ext uri="{0D108BD9-81ED-4DB2-BD59-A6C34878D82A}">
                    <a16:rowId xmlns:a16="http://schemas.microsoft.com/office/drawing/2014/main" xmlns="" val="10001"/>
                  </a:ext>
                </a:extLst>
              </a:tr>
              <a:tr h="377715">
                <a:tc>
                  <a:txBody>
                    <a:bodyPr/>
                    <a:lstStyle/>
                    <a:p>
                      <a:pPr>
                        <a:lnSpc>
                          <a:spcPct val="115000"/>
                        </a:lnSpc>
                      </a:pPr>
                      <a:endParaRPr lang="en-US" sz="1300" dirty="0">
                        <a:effectLst/>
                        <a:latin typeface="Times New Roman" pitchFamily="18" charset="0"/>
                        <a:cs typeface="Times New Roman" pitchFamily="18" charset="0"/>
                      </a:endParaRPr>
                    </a:p>
                  </a:txBody>
                  <a:tcPr marL="73152" marR="73152" marT="0" marB="0" anchor="ctr">
                    <a:lnL>
                      <a:noFill/>
                    </a:lnL>
                    <a:lnR>
                      <a:noFill/>
                    </a:lnR>
                    <a:lnT>
                      <a:noFill/>
                    </a:lnT>
                    <a:lnB>
                      <a:noFill/>
                    </a:lnB>
                  </a:tcPr>
                </a:tc>
                <a:tc>
                  <a:txBody>
                    <a:bodyPr/>
                    <a:lstStyle/>
                    <a:p>
                      <a:pPr marL="457200" algn="r">
                        <a:lnSpc>
                          <a:spcPct val="115000"/>
                        </a:lnSpc>
                      </a:pPr>
                      <a:r>
                        <a:rPr lang="en-US" sz="1700" b="1" dirty="0">
                          <a:solidFill>
                            <a:srgbClr val="000000"/>
                          </a:solidFill>
                          <a:effectLst/>
                          <a:latin typeface="Times New Roman" panose="02020603050405020304" pitchFamily="18" charset="0"/>
                          <a:cs typeface="Times New Roman" pitchFamily="18" charset="0"/>
                        </a:rPr>
                        <a:t>CIE MARKS: 90</a:t>
                      </a:r>
                      <a:endParaRPr lang="en-US" sz="1300" dirty="0">
                        <a:effectLst/>
                        <a:latin typeface="Times New Roman" pitchFamily="18" charset="0"/>
                        <a:cs typeface="Times New Roman" pitchFamily="18" charset="0"/>
                      </a:endParaRPr>
                    </a:p>
                  </a:txBody>
                  <a:tcPr marL="73152" marR="73152" marT="0" marB="0" anchor="ctr">
                    <a:lnL>
                      <a:noFill/>
                    </a:lnL>
                    <a:lnR>
                      <a:noFill/>
                    </a:lnR>
                    <a:lnT>
                      <a:noFill/>
                    </a:lnT>
                    <a:lnB>
                      <a:noFill/>
                    </a:lnB>
                  </a:tcPr>
                </a:tc>
                <a:extLst>
                  <a:ext uri="{0D108BD9-81ED-4DB2-BD59-A6C34878D82A}">
                    <a16:rowId xmlns:a16="http://schemas.microsoft.com/office/drawing/2014/main" xmlns="" val="10002"/>
                  </a:ext>
                </a:extLst>
              </a:tr>
              <a:tr h="359189">
                <a:tc>
                  <a:txBody>
                    <a:bodyPr/>
                    <a:lstStyle/>
                    <a:p>
                      <a:pPr>
                        <a:lnSpc>
                          <a:spcPct val="115000"/>
                        </a:lnSpc>
                        <a:spcAft>
                          <a:spcPts val="600"/>
                        </a:spcAft>
                      </a:pPr>
                      <a:r>
                        <a:rPr lang="en-US" sz="1700" b="1" dirty="0">
                          <a:solidFill>
                            <a:srgbClr val="000000"/>
                          </a:solidFill>
                          <a:effectLst/>
                          <a:latin typeface="Times New Roman" panose="02020603050405020304" pitchFamily="18" charset="0"/>
                          <a:cs typeface="Times New Roman" pitchFamily="18" charset="0"/>
                        </a:rPr>
                        <a:t>Semester</a:t>
                      </a:r>
                      <a:r>
                        <a:rPr lang="en-US" sz="1700" b="1" baseline="0" dirty="0">
                          <a:solidFill>
                            <a:srgbClr val="000000"/>
                          </a:solidFill>
                          <a:effectLst/>
                          <a:latin typeface="Times New Roman" panose="02020603050405020304" pitchFamily="18" charset="0"/>
                          <a:cs typeface="Times New Roman" pitchFamily="18" charset="0"/>
                        </a:rPr>
                        <a:t> End </a:t>
                      </a:r>
                      <a:r>
                        <a:rPr lang="en-US" sz="1700" b="1" dirty="0">
                          <a:solidFill>
                            <a:srgbClr val="000000"/>
                          </a:solidFill>
                          <a:effectLst/>
                          <a:latin typeface="Times New Roman" panose="02020603050405020304" pitchFamily="18" charset="0"/>
                          <a:cs typeface="Times New Roman" pitchFamily="18" charset="0"/>
                        </a:rPr>
                        <a:t>Exam Hours   3</a:t>
                      </a:r>
                      <a:endParaRPr lang="en-US" sz="1300" dirty="0">
                        <a:effectLst/>
                        <a:latin typeface="Times New Roman" pitchFamily="18" charset="0"/>
                        <a:cs typeface="Times New Roman" pitchFamily="18" charset="0"/>
                      </a:endParaRPr>
                    </a:p>
                  </a:txBody>
                  <a:tcPr marL="73152" marR="73152" marT="0" marB="0" anchor="ctr">
                    <a:lnL>
                      <a:noFill/>
                    </a:lnL>
                    <a:lnR>
                      <a:noFill/>
                    </a:lnR>
                    <a:lnT>
                      <a:noFill/>
                    </a:lnT>
                    <a:lnB>
                      <a:noFill/>
                    </a:lnB>
                  </a:tcPr>
                </a:tc>
                <a:tc>
                  <a:txBody>
                    <a:bodyPr/>
                    <a:lstStyle/>
                    <a:p>
                      <a:pPr marL="457200" algn="r">
                        <a:lnSpc>
                          <a:spcPct val="115000"/>
                        </a:lnSpc>
                      </a:pPr>
                      <a:r>
                        <a:rPr lang="en-US" sz="1700" b="1" dirty="0">
                          <a:solidFill>
                            <a:srgbClr val="000000"/>
                          </a:solidFill>
                          <a:effectLst/>
                          <a:latin typeface="Times New Roman" panose="02020603050405020304" pitchFamily="18" charset="0"/>
                          <a:cs typeface="Times New Roman" pitchFamily="18" charset="0"/>
                        </a:rPr>
                        <a:t>SEE MARKS: 60</a:t>
                      </a:r>
                      <a:endParaRPr lang="en-US" sz="1300" dirty="0">
                        <a:effectLst/>
                        <a:latin typeface="Times New Roman" pitchFamily="18" charset="0"/>
                        <a:cs typeface="Times New Roman" pitchFamily="18" charset="0"/>
                      </a:endParaRPr>
                    </a:p>
                  </a:txBody>
                  <a:tcPr marL="73152" marR="73152" marT="0" marB="0" anchor="ctr">
                    <a:lnL>
                      <a:noFill/>
                    </a:lnL>
                    <a:lnR>
                      <a:noFill/>
                    </a:lnR>
                    <a:lnT>
                      <a:noFill/>
                    </a:lnT>
                    <a:lnB>
                      <a:noFill/>
                    </a:lnB>
                  </a:tcPr>
                </a:tc>
                <a:extLst>
                  <a:ext uri="{0D108BD9-81ED-4DB2-BD59-A6C34878D82A}">
                    <a16:rowId xmlns:a16="http://schemas.microsoft.com/office/drawing/2014/main" xmlns="" val="10003"/>
                  </a:ext>
                </a:extLst>
              </a:tr>
            </a:tbl>
          </a:graphicData>
        </a:graphic>
      </p:graphicFrame>
      <p:sp>
        <p:nvSpPr>
          <p:cNvPr id="23" name="Rectangle 1">
            <a:extLst>
              <a:ext uri="{FF2B5EF4-FFF2-40B4-BE49-F238E27FC236}">
                <a16:creationId xmlns:a16="http://schemas.microsoft.com/office/drawing/2014/main" xmlns="" id="{B1966FB7-F2B3-416D-9AF6-17231C8AE01F}"/>
              </a:ext>
            </a:extLst>
          </p:cNvPr>
          <p:cNvSpPr>
            <a:spLocks noChangeArrowheads="1"/>
          </p:cNvSpPr>
          <p:nvPr/>
        </p:nvSpPr>
        <p:spPr bwMode="auto">
          <a:xfrm>
            <a:off x="3885444" y="419019"/>
            <a:ext cx="4680577" cy="52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536" tIns="48769" rIns="97536" bIns="48769" numCol="1" anchor="ctr" anchorCtr="0" compatLnSpc="1">
            <a:prstTxWarp prst="textNoShape">
              <a:avLst/>
            </a:prstTxWarp>
            <a:spAutoFit/>
          </a:bodyPr>
          <a:lstStyle/>
          <a:p>
            <a:pPr lvl="0" eaLnBrk="0" fontAlgn="base" hangingPunct="0">
              <a:spcBef>
                <a:spcPct val="0"/>
              </a:spcBef>
              <a:spcAft>
                <a:spcPct val="0"/>
              </a:spcAft>
            </a:pPr>
            <a:r>
              <a:rPr lang="en-US" sz="2773" b="1" dirty="0">
                <a:solidFill>
                  <a:srgbClr val="000000"/>
                </a:solidFill>
                <a:latin typeface="Times New Roman" pitchFamily="18" charset="0"/>
                <a:cs typeface="Times New Roman" pitchFamily="18" charset="0"/>
              </a:rPr>
              <a:t>Environmental Engineering-I</a:t>
            </a:r>
            <a:endParaRPr lang="en-US" sz="2773" dirty="0">
              <a:latin typeface="Times New Roman" pitchFamily="18" charset="0"/>
              <a:cs typeface="Times New Roman" pitchFamily="18" charset="0"/>
            </a:endParaRPr>
          </a:p>
        </p:txBody>
      </p:sp>
      <p:graphicFrame>
        <p:nvGraphicFramePr>
          <p:cNvPr id="24" name="Table 23">
            <a:extLst>
              <a:ext uri="{FF2B5EF4-FFF2-40B4-BE49-F238E27FC236}">
                <a16:creationId xmlns:a16="http://schemas.microsoft.com/office/drawing/2014/main" xmlns="" id="{BF13A175-C102-4A65-A394-E7CEDF34E76F}"/>
              </a:ext>
            </a:extLst>
          </p:cNvPr>
          <p:cNvGraphicFramePr>
            <a:graphicFrameLocks noGrp="1"/>
          </p:cNvGraphicFramePr>
          <p:nvPr>
            <p:extLst>
              <p:ext uri="{D42A27DB-BD31-4B8C-83A1-F6EECF244321}">
                <p14:modId xmlns:p14="http://schemas.microsoft.com/office/powerpoint/2010/main" val="2223389721"/>
              </p:ext>
            </p:extLst>
          </p:nvPr>
        </p:nvGraphicFramePr>
        <p:xfrm>
          <a:off x="1063414" y="3802494"/>
          <a:ext cx="10674773" cy="3488931"/>
        </p:xfrm>
        <a:graphic>
          <a:graphicData uri="http://schemas.openxmlformats.org/drawingml/2006/table">
            <a:tbl>
              <a:tblPr firstRow="1" firstCol="1" bandRow="1"/>
              <a:tblGrid>
                <a:gridCol w="1725043">
                  <a:extLst>
                    <a:ext uri="{9D8B030D-6E8A-4147-A177-3AD203B41FA5}">
                      <a16:colId xmlns:a16="http://schemas.microsoft.com/office/drawing/2014/main" xmlns="" val="20000"/>
                    </a:ext>
                  </a:extLst>
                </a:gridCol>
                <a:gridCol w="8949730">
                  <a:extLst>
                    <a:ext uri="{9D8B030D-6E8A-4147-A177-3AD203B41FA5}">
                      <a16:colId xmlns:a16="http://schemas.microsoft.com/office/drawing/2014/main" xmlns="" val="20001"/>
                    </a:ext>
                  </a:extLst>
                </a:gridCol>
              </a:tblGrid>
              <a:tr h="739919">
                <a:tc>
                  <a:txBody>
                    <a:bodyPr/>
                    <a:lstStyle/>
                    <a:p>
                      <a:pPr marL="0" marR="0" algn="ctr">
                        <a:lnSpc>
                          <a:spcPct val="150000"/>
                        </a:lnSpc>
                        <a:spcBef>
                          <a:spcPts val="0"/>
                        </a:spcBef>
                        <a:spcAft>
                          <a:spcPts val="1000"/>
                        </a:spcAft>
                      </a:pPr>
                      <a:r>
                        <a:rPr lang="en-US" sz="1700" b="1" dirty="0">
                          <a:effectLst/>
                          <a:latin typeface="Times New Roman" panose="02020603050405020304" pitchFamily="18" charset="0"/>
                          <a:ea typeface="Calibri" panose="020F0502020204030204" pitchFamily="34" charset="0"/>
                        </a:rPr>
                        <a:t>CLO 1</a:t>
                      </a:r>
                      <a:endParaRPr lang="en-US" sz="1700" dirty="0">
                        <a:effectLst/>
                        <a:latin typeface="Calibri" panose="020F0502020204030204" pitchFamily="34" charset="0"/>
                        <a:ea typeface="Calibri" panose="020F0502020204030204" pitchFamily="34" charset="0"/>
                      </a:endParaRPr>
                    </a:p>
                  </a:txBody>
                  <a:tcPr marL="73152" marR="73152" marT="0" marB="0">
                    <a:lnL>
                      <a:noFill/>
                    </a:lnL>
                    <a:lnR>
                      <a:noFill/>
                    </a:lnR>
                    <a:lnT>
                      <a:noFill/>
                    </a:lnT>
                    <a:lnB>
                      <a:noFill/>
                    </a:lnB>
                  </a:tcPr>
                </a:tc>
                <a:tc>
                  <a:txBody>
                    <a:bodyPr/>
                    <a:lstStyle/>
                    <a:p>
                      <a:pPr marL="0" marR="0" algn="just">
                        <a:lnSpc>
                          <a:spcPct val="150000"/>
                        </a:lnSpc>
                        <a:spcBef>
                          <a:spcPts val="0"/>
                        </a:spcBef>
                        <a:spcAft>
                          <a:spcPts val="1000"/>
                        </a:spcAft>
                      </a:pPr>
                      <a:r>
                        <a:rPr lang="en-US" sz="1700" b="1" dirty="0"/>
                        <a:t>Explain</a:t>
                      </a:r>
                      <a:r>
                        <a:rPr lang="en-US" sz="1700" dirty="0"/>
                        <a:t> the fundamental concepts of environmental engineering including water, air, and noise pollution.</a:t>
                      </a:r>
                      <a:endParaRPr lang="en-US" sz="1700" dirty="0">
                        <a:effectLst/>
                        <a:latin typeface="Calibri" panose="020F0502020204030204" pitchFamily="34" charset="0"/>
                        <a:ea typeface="Calibri" panose="020F0502020204030204" pitchFamily="34" charset="0"/>
                      </a:endParaRPr>
                    </a:p>
                  </a:txBody>
                  <a:tcPr marL="73152" marR="73152" marT="0" marB="0">
                    <a:lnL>
                      <a:noFill/>
                    </a:lnL>
                    <a:lnR>
                      <a:noFill/>
                    </a:lnR>
                    <a:lnT>
                      <a:noFill/>
                    </a:lnT>
                    <a:lnB>
                      <a:noFill/>
                    </a:lnB>
                  </a:tcPr>
                </a:tc>
                <a:extLst>
                  <a:ext uri="{0D108BD9-81ED-4DB2-BD59-A6C34878D82A}">
                    <a16:rowId xmlns:a16="http://schemas.microsoft.com/office/drawing/2014/main" xmlns="" val="10000"/>
                  </a:ext>
                </a:extLst>
              </a:tr>
              <a:tr h="561327">
                <a:tc>
                  <a:txBody>
                    <a:bodyPr/>
                    <a:lstStyle/>
                    <a:p>
                      <a:pPr marL="0" marR="0" algn="ctr">
                        <a:lnSpc>
                          <a:spcPct val="150000"/>
                        </a:lnSpc>
                        <a:spcBef>
                          <a:spcPts val="0"/>
                        </a:spcBef>
                        <a:spcAft>
                          <a:spcPts val="1000"/>
                        </a:spcAft>
                      </a:pPr>
                      <a:r>
                        <a:rPr lang="en-US" sz="1700" b="1">
                          <a:effectLst/>
                          <a:latin typeface="Times New Roman" panose="02020603050405020304" pitchFamily="18" charset="0"/>
                          <a:ea typeface="Calibri" panose="020F0502020204030204" pitchFamily="34" charset="0"/>
                        </a:rPr>
                        <a:t>CLO 2</a:t>
                      </a:r>
                      <a:endParaRPr lang="en-US" sz="1700">
                        <a:effectLst/>
                        <a:latin typeface="Calibri" panose="020F0502020204030204" pitchFamily="34" charset="0"/>
                        <a:ea typeface="Calibri" panose="020F0502020204030204" pitchFamily="34" charset="0"/>
                      </a:endParaRPr>
                    </a:p>
                  </a:txBody>
                  <a:tcPr marL="73152" marR="73152" marT="0" marB="0">
                    <a:lnL>
                      <a:noFill/>
                    </a:lnL>
                    <a:lnR>
                      <a:noFill/>
                    </a:lnR>
                    <a:lnT>
                      <a:noFill/>
                    </a:lnT>
                    <a:lnB>
                      <a:noFill/>
                    </a:lnB>
                  </a:tcPr>
                </a:tc>
                <a:tc>
                  <a:txBody>
                    <a:bodyPr/>
                    <a:lstStyle/>
                    <a:p>
                      <a:pPr marL="0" marR="0" algn="just">
                        <a:lnSpc>
                          <a:spcPct val="150000"/>
                        </a:lnSpc>
                        <a:spcBef>
                          <a:spcPts val="0"/>
                        </a:spcBef>
                        <a:spcAft>
                          <a:spcPts val="1000"/>
                        </a:spcAft>
                      </a:pPr>
                      <a:r>
                        <a:rPr lang="en-US" sz="1700" b="1" dirty="0"/>
                        <a:t>Analyze</a:t>
                      </a:r>
                      <a:r>
                        <a:rPr lang="en-US" sz="1700" dirty="0"/>
                        <a:t> the phy</a:t>
                      </a:r>
                      <a:r>
                        <a:rPr lang="en-US" sz="1700" kern="1200" dirty="0">
                          <a:solidFill>
                            <a:schemeClr val="tx1"/>
                          </a:solidFill>
                          <a:latin typeface="+mn-lt"/>
                          <a:ea typeface="+mn-ea"/>
                          <a:cs typeface="+mn-cs"/>
                        </a:rPr>
                        <a:t>sica</a:t>
                      </a:r>
                      <a:r>
                        <a:rPr lang="en-US" sz="1700" dirty="0"/>
                        <a:t>l, chemical, and biological characteristics of water and wastewater.</a:t>
                      </a:r>
                      <a:endParaRPr lang="en-US" sz="1700" dirty="0">
                        <a:effectLst/>
                        <a:latin typeface="Calibri" panose="020F0502020204030204" pitchFamily="34" charset="0"/>
                        <a:ea typeface="Calibri" panose="020F0502020204030204" pitchFamily="34" charset="0"/>
                      </a:endParaRPr>
                    </a:p>
                  </a:txBody>
                  <a:tcPr marL="73152" marR="73152" marT="0" marB="0">
                    <a:lnL>
                      <a:noFill/>
                    </a:lnL>
                    <a:lnR>
                      <a:noFill/>
                    </a:lnR>
                    <a:lnT>
                      <a:noFill/>
                    </a:lnT>
                    <a:lnB>
                      <a:noFill/>
                    </a:lnB>
                  </a:tcPr>
                </a:tc>
                <a:extLst>
                  <a:ext uri="{0D108BD9-81ED-4DB2-BD59-A6C34878D82A}">
                    <a16:rowId xmlns:a16="http://schemas.microsoft.com/office/drawing/2014/main" xmlns="" val="10001"/>
                  </a:ext>
                </a:extLst>
              </a:tr>
              <a:tr h="739919">
                <a:tc>
                  <a:txBody>
                    <a:bodyPr/>
                    <a:lstStyle/>
                    <a:p>
                      <a:pPr marL="0" marR="0" algn="ctr">
                        <a:lnSpc>
                          <a:spcPct val="150000"/>
                        </a:lnSpc>
                        <a:spcBef>
                          <a:spcPts val="0"/>
                        </a:spcBef>
                        <a:spcAft>
                          <a:spcPts val="1000"/>
                        </a:spcAft>
                      </a:pPr>
                      <a:r>
                        <a:rPr lang="en-US" sz="1700" b="1">
                          <a:effectLst/>
                          <a:latin typeface="Times New Roman" panose="02020603050405020304" pitchFamily="18" charset="0"/>
                          <a:ea typeface="Calibri" panose="020F0502020204030204" pitchFamily="34" charset="0"/>
                        </a:rPr>
                        <a:t>CLO 3</a:t>
                      </a:r>
                      <a:endParaRPr lang="en-US" sz="1700">
                        <a:effectLst/>
                        <a:latin typeface="Calibri" panose="020F0502020204030204" pitchFamily="34" charset="0"/>
                        <a:ea typeface="Calibri" panose="020F0502020204030204" pitchFamily="34" charset="0"/>
                      </a:endParaRPr>
                    </a:p>
                  </a:txBody>
                  <a:tcPr marL="73152" marR="73152" marT="0" marB="0">
                    <a:lnL>
                      <a:noFill/>
                    </a:lnL>
                    <a:lnR>
                      <a:noFill/>
                    </a:lnR>
                    <a:lnT>
                      <a:noFill/>
                    </a:lnT>
                    <a:lnB>
                      <a:noFill/>
                    </a:lnB>
                  </a:tcPr>
                </a:tc>
                <a:tc>
                  <a:txBody>
                    <a:bodyPr/>
                    <a:lstStyle/>
                    <a:p>
                      <a:pPr marL="0" marR="0" algn="just">
                        <a:lnSpc>
                          <a:spcPct val="150000"/>
                        </a:lnSpc>
                        <a:spcBef>
                          <a:spcPts val="0"/>
                        </a:spcBef>
                        <a:spcAft>
                          <a:spcPts val="1000"/>
                        </a:spcAft>
                      </a:pPr>
                      <a:r>
                        <a:rPr lang="en-US" sz="1700" b="1" dirty="0"/>
                        <a:t>Design</a:t>
                      </a:r>
                      <a:r>
                        <a:rPr lang="en-US" sz="1700" dirty="0"/>
                        <a:t> basic water treatment processes such as sedimentation, coagulation, filtration, and disinfection.</a:t>
                      </a:r>
                      <a:endParaRPr lang="en-US" sz="1700" dirty="0">
                        <a:effectLst/>
                        <a:latin typeface="Calibri" panose="020F0502020204030204" pitchFamily="34" charset="0"/>
                        <a:ea typeface="Calibri" panose="020F0502020204030204" pitchFamily="34" charset="0"/>
                      </a:endParaRPr>
                    </a:p>
                  </a:txBody>
                  <a:tcPr marL="73152" marR="73152" marT="0" marB="0">
                    <a:lnL>
                      <a:noFill/>
                    </a:lnL>
                    <a:lnR>
                      <a:noFill/>
                    </a:lnR>
                    <a:lnT>
                      <a:noFill/>
                    </a:lnT>
                    <a:lnB>
                      <a:noFill/>
                    </a:lnB>
                  </a:tcPr>
                </a:tc>
                <a:extLst>
                  <a:ext uri="{0D108BD9-81ED-4DB2-BD59-A6C34878D82A}">
                    <a16:rowId xmlns:a16="http://schemas.microsoft.com/office/drawing/2014/main" xmlns="" val="10002"/>
                  </a:ext>
                </a:extLst>
              </a:tr>
              <a:tr h="349775">
                <a:tc>
                  <a:txBody>
                    <a:bodyPr/>
                    <a:lstStyle/>
                    <a:p>
                      <a:pPr marL="0" marR="0" algn="ctr">
                        <a:lnSpc>
                          <a:spcPct val="150000"/>
                        </a:lnSpc>
                        <a:spcBef>
                          <a:spcPts val="0"/>
                        </a:spcBef>
                        <a:spcAft>
                          <a:spcPts val="1000"/>
                        </a:spcAft>
                      </a:pPr>
                      <a:r>
                        <a:rPr lang="en-US" sz="1700" b="1" dirty="0">
                          <a:effectLst/>
                          <a:latin typeface="Times New Roman" panose="02020603050405020304" pitchFamily="18" charset="0"/>
                          <a:ea typeface="Calibri" panose="020F0502020204030204" pitchFamily="34" charset="0"/>
                        </a:rPr>
                        <a:t>CLO 4</a:t>
                      </a:r>
                      <a:endParaRPr lang="en-US" sz="1700" dirty="0">
                        <a:effectLst/>
                        <a:latin typeface="Calibri" panose="020F0502020204030204" pitchFamily="34" charset="0"/>
                        <a:ea typeface="Calibri" panose="020F0502020204030204" pitchFamily="34" charset="0"/>
                      </a:endParaRPr>
                    </a:p>
                  </a:txBody>
                  <a:tcPr marL="73152" marR="73152" marT="0" marB="0">
                    <a:lnL>
                      <a:noFill/>
                    </a:lnL>
                    <a:lnR>
                      <a:noFill/>
                    </a:lnR>
                    <a:lnT>
                      <a:noFill/>
                    </a:lnT>
                    <a:lnB>
                      <a:noFill/>
                    </a:lnB>
                  </a:tcPr>
                </a:tc>
                <a:tc>
                  <a:txBody>
                    <a:bodyPr/>
                    <a:lstStyle/>
                    <a:p>
                      <a:pPr marL="0" marR="0" algn="just">
                        <a:lnSpc>
                          <a:spcPct val="150000"/>
                        </a:lnSpc>
                        <a:spcBef>
                          <a:spcPts val="0"/>
                        </a:spcBef>
                        <a:spcAft>
                          <a:spcPts val="1000"/>
                        </a:spcAft>
                      </a:pPr>
                      <a:r>
                        <a:rPr lang="en-US" sz="1700" b="1" dirty="0"/>
                        <a:t>Evaluate</a:t>
                      </a:r>
                      <a:r>
                        <a:rPr lang="en-US" sz="1700" dirty="0"/>
                        <a:t> different methods of wastewater collection, conveyance, and treatment.</a:t>
                      </a:r>
                      <a:endParaRPr lang="en-US" sz="1700" dirty="0">
                        <a:effectLst/>
                        <a:latin typeface="Calibri" panose="020F0502020204030204" pitchFamily="34" charset="0"/>
                        <a:ea typeface="Calibri" panose="020F0502020204030204" pitchFamily="34" charset="0"/>
                      </a:endParaRPr>
                    </a:p>
                  </a:txBody>
                  <a:tcPr marL="73152" marR="73152" marT="0" marB="0">
                    <a:lnL>
                      <a:noFill/>
                    </a:lnL>
                    <a:lnR>
                      <a:noFill/>
                    </a:lnR>
                    <a:lnT>
                      <a:noFill/>
                    </a:lnT>
                    <a:lnB>
                      <a:noFill/>
                    </a:lnB>
                  </a:tcPr>
                </a:tc>
                <a:extLst>
                  <a:ext uri="{0D108BD9-81ED-4DB2-BD59-A6C34878D82A}">
                    <a16:rowId xmlns:a16="http://schemas.microsoft.com/office/drawing/2014/main" xmlns="" val="10003"/>
                  </a:ext>
                </a:extLst>
              </a:tr>
              <a:tr h="343408">
                <a:tc>
                  <a:txBody>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lang="en-US" sz="1700" b="1" kern="1200" dirty="0">
                          <a:solidFill>
                            <a:schemeClr val="tx1"/>
                          </a:solidFill>
                          <a:effectLst/>
                          <a:latin typeface="Times New Roman" panose="02020603050405020304" pitchFamily="18" charset="0"/>
                          <a:ea typeface="Calibri" panose="020F0502020204030204" pitchFamily="34" charset="0"/>
                          <a:cs typeface="+mn-cs"/>
                        </a:rPr>
                        <a:t>CLO 5</a:t>
                      </a:r>
                    </a:p>
                  </a:txBody>
                  <a:tcPr marL="73152" marR="73152" marT="0" marB="0">
                    <a:lnL>
                      <a:noFill/>
                    </a:lnL>
                    <a:lnR>
                      <a:noFill/>
                    </a:lnR>
                    <a:lnT>
                      <a:noFill/>
                    </a:lnT>
                    <a:lnB>
                      <a:noFill/>
                    </a:lnB>
                  </a:tcPr>
                </a:tc>
                <a:tc>
                  <a:txBody>
                    <a:bodyPr/>
                    <a:lstStyle/>
                    <a:p>
                      <a:pPr marL="0" marR="0" algn="just">
                        <a:lnSpc>
                          <a:spcPct val="115000"/>
                        </a:lnSpc>
                        <a:spcBef>
                          <a:spcPts val="0"/>
                        </a:spcBef>
                        <a:spcAft>
                          <a:spcPts val="1000"/>
                        </a:spcAft>
                      </a:pPr>
                      <a:r>
                        <a:rPr lang="en-US" sz="1700" b="1" kern="1200" dirty="0">
                          <a:solidFill>
                            <a:schemeClr val="tx1"/>
                          </a:solidFill>
                          <a:latin typeface="+mn-lt"/>
                          <a:ea typeface="+mn-ea"/>
                          <a:cs typeface="+mn-cs"/>
                        </a:rPr>
                        <a:t>Describe</a:t>
                      </a:r>
                      <a:r>
                        <a:rPr lang="en-US" sz="1700" kern="1200" dirty="0">
                          <a:solidFill>
                            <a:schemeClr val="tx1"/>
                          </a:solidFill>
                          <a:latin typeface="+mn-lt"/>
                          <a:ea typeface="+mn-ea"/>
                          <a:cs typeface="+mn-cs"/>
                        </a:rPr>
                        <a:t> the roles of environmental legislation and standards in protecting public health.</a:t>
                      </a:r>
                    </a:p>
                  </a:txBody>
                  <a:tcPr marL="73152" marR="73152" marT="0" marB="0">
                    <a:lnL>
                      <a:noFill/>
                    </a:lnL>
                    <a:lnR>
                      <a:noFill/>
                    </a:lnR>
                    <a:lnT>
                      <a:noFill/>
                    </a:lnT>
                    <a:lnB>
                      <a:noFill/>
                    </a:lnB>
                  </a:tcPr>
                </a:tc>
                <a:extLst>
                  <a:ext uri="{0D108BD9-81ED-4DB2-BD59-A6C34878D82A}">
                    <a16:rowId xmlns:a16="http://schemas.microsoft.com/office/drawing/2014/main" xmlns="" val="10004"/>
                  </a:ext>
                </a:extLst>
              </a:tr>
              <a:tr h="580610">
                <a:tc>
                  <a:txBody>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lang="en-US" sz="1700" b="1" kern="1200" dirty="0">
                          <a:solidFill>
                            <a:schemeClr val="tx1"/>
                          </a:solidFill>
                          <a:effectLst/>
                          <a:latin typeface="Times New Roman" panose="02020603050405020304" pitchFamily="18" charset="0"/>
                          <a:ea typeface="Calibri" panose="020F0502020204030204" pitchFamily="34" charset="0"/>
                          <a:cs typeface="+mn-cs"/>
                        </a:rPr>
                        <a:t>CLO 6</a:t>
                      </a:r>
                    </a:p>
                  </a:txBody>
                  <a:tcPr marL="73152" marR="73152" marT="0" marB="0">
                    <a:lnL>
                      <a:noFill/>
                    </a:lnL>
                    <a:lnR>
                      <a:noFill/>
                    </a:lnR>
                    <a:lnT>
                      <a:noFill/>
                    </a:lnT>
                    <a:lnB>
                      <a:noFill/>
                    </a:lnB>
                  </a:tcPr>
                </a:tc>
                <a:tc>
                  <a:txBody>
                    <a:bodyPr/>
                    <a:lstStyle/>
                    <a:p>
                      <a:pPr marL="0" marR="0" algn="just">
                        <a:lnSpc>
                          <a:spcPct val="115000"/>
                        </a:lnSpc>
                        <a:spcBef>
                          <a:spcPts val="0"/>
                        </a:spcBef>
                        <a:spcAft>
                          <a:spcPts val="1000"/>
                        </a:spcAft>
                      </a:pPr>
                      <a:r>
                        <a:rPr lang="en-US" sz="1700" b="1" kern="1200" dirty="0">
                          <a:solidFill>
                            <a:schemeClr val="tx1"/>
                          </a:solidFill>
                          <a:latin typeface="+mn-lt"/>
                          <a:ea typeface="+mn-ea"/>
                          <a:cs typeface="+mn-cs"/>
                        </a:rPr>
                        <a:t>Demonstrate</a:t>
                      </a:r>
                      <a:r>
                        <a:rPr lang="en-US" sz="1700" kern="1200" dirty="0">
                          <a:solidFill>
                            <a:schemeClr val="tx1"/>
                          </a:solidFill>
                          <a:latin typeface="+mn-lt"/>
                          <a:ea typeface="+mn-ea"/>
                          <a:cs typeface="+mn-cs"/>
                        </a:rPr>
                        <a:t> teamwork and ethical responsibility while working on environmental projects or case studies.</a:t>
                      </a:r>
                    </a:p>
                  </a:txBody>
                  <a:tcPr marL="73152" marR="73152" marT="0" marB="0">
                    <a:lnL>
                      <a:noFill/>
                    </a:lnL>
                    <a:lnR>
                      <a:noFill/>
                    </a:lnR>
                    <a:lnT>
                      <a:noFill/>
                    </a:lnT>
                    <a:lnB>
                      <a:noFill/>
                    </a:lnB>
                  </a:tcPr>
                </a:tc>
                <a:extLst>
                  <a:ext uri="{0D108BD9-81ED-4DB2-BD59-A6C34878D82A}">
                    <a16:rowId xmlns:a16="http://schemas.microsoft.com/office/drawing/2014/main" xmlns="" val="128739400"/>
                  </a:ext>
                </a:extLst>
              </a:tr>
            </a:tbl>
          </a:graphicData>
        </a:graphic>
      </p:graphicFrame>
      <p:sp>
        <p:nvSpPr>
          <p:cNvPr id="25" name="Rectangle 2">
            <a:extLst>
              <a:ext uri="{FF2B5EF4-FFF2-40B4-BE49-F238E27FC236}">
                <a16:creationId xmlns:a16="http://schemas.microsoft.com/office/drawing/2014/main" xmlns="" id="{88141C1D-69EE-47F6-AE6E-E48FEBCF48DC}"/>
              </a:ext>
            </a:extLst>
          </p:cNvPr>
          <p:cNvSpPr>
            <a:spLocks noChangeArrowheads="1"/>
          </p:cNvSpPr>
          <p:nvPr/>
        </p:nvSpPr>
        <p:spPr bwMode="auto">
          <a:xfrm>
            <a:off x="1561115" y="3147785"/>
            <a:ext cx="10213435" cy="656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536" tIns="48769" rIns="97536" bIns="48769" numCol="1" anchor="ctr" anchorCtr="0" compatLnSpc="1">
            <a:prstTxWarp prst="textNoShape">
              <a:avLst/>
            </a:prstTxWarp>
            <a:spAutoFit/>
          </a:bodyPr>
          <a:lstStyle/>
          <a:p>
            <a:pPr defTabSz="975402" eaLnBrk="0" fontAlgn="base" hangingPunct="0">
              <a:spcBef>
                <a:spcPct val="0"/>
              </a:spcBef>
              <a:spcAft>
                <a:spcPct val="0"/>
              </a:spcAft>
            </a:pPr>
            <a:r>
              <a:rPr lang="en-US" sz="1707" b="1" dirty="0">
                <a:latin typeface="Times New Roman" panose="02020603050405020304" pitchFamily="18" charset="0"/>
                <a:ea typeface="Calibri" panose="020F0502020204030204" pitchFamily="34" charset="0"/>
                <a:cs typeface="Times New Roman" panose="02020603050405020304" pitchFamily="18" charset="0"/>
              </a:rPr>
              <a:t>Course Learning Outcomes (CLOs): </a:t>
            </a:r>
            <a:r>
              <a:rPr lang="en-US" sz="1707" dirty="0">
                <a:latin typeface="Times New Roman" panose="02020603050405020304" pitchFamily="18" charset="0"/>
                <a:ea typeface="Calibri" panose="020F0502020204030204" pitchFamily="34" charset="0"/>
                <a:cs typeface="Times New Roman" panose="02020603050405020304" pitchFamily="18" charset="0"/>
              </a:rPr>
              <a:t>After completing this course successfully, the students will be able to-</a:t>
            </a:r>
            <a:endParaRPr lang="en-US" sz="1494" dirty="0">
              <a:latin typeface="Times New Roman" panose="02020603050405020304" pitchFamily="18" charset="0"/>
              <a:cs typeface="Times New Roman" panose="02020603050405020304" pitchFamily="18" charset="0"/>
            </a:endParaRPr>
          </a:p>
          <a:p>
            <a:pPr defTabSz="975402" eaLnBrk="0" fontAlgn="base" hangingPunct="0">
              <a:spcBef>
                <a:spcPct val="0"/>
              </a:spcBef>
              <a:spcAft>
                <a:spcPct val="0"/>
              </a:spcAft>
            </a:pPr>
            <a:endParaRPr lang="en-US" sz="1921" dirty="0">
              <a:latin typeface="Arial" panose="020B0604020202020204" pitchFamily="34" charset="0"/>
            </a:endParaRPr>
          </a:p>
        </p:txBody>
      </p:sp>
    </p:spTree>
    <p:extLst>
      <p:ext uri="{BB962C8B-B14F-4D97-AF65-F5344CB8AC3E}">
        <p14:creationId xmlns:p14="http://schemas.microsoft.com/office/powerpoint/2010/main" val="149643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4224CF-0B04-452F-94C0-FC9508E81EB0}"/>
              </a:ext>
            </a:extLst>
          </p:cNvPr>
          <p:cNvSpPr txBox="1"/>
          <p:nvPr/>
        </p:nvSpPr>
        <p:spPr>
          <a:xfrm>
            <a:off x="4146635" y="574380"/>
            <a:ext cx="4508331" cy="683264"/>
          </a:xfrm>
          <a:prstGeom prst="rect">
            <a:avLst/>
          </a:prstGeom>
          <a:noFill/>
        </p:spPr>
        <p:txBody>
          <a:bodyPr wrap="square" rtlCol="0">
            <a:spAutoFit/>
          </a:bodyPr>
          <a:lstStyle/>
          <a:p>
            <a:pPr algn="ctr"/>
            <a:r>
              <a:rPr lang="en-US" sz="3840" dirty="0"/>
              <a:t>Week 05</a:t>
            </a:r>
          </a:p>
        </p:txBody>
      </p:sp>
      <p:sp>
        <p:nvSpPr>
          <p:cNvPr id="6" name="TextBox 5">
            <a:extLst>
              <a:ext uri="{FF2B5EF4-FFF2-40B4-BE49-F238E27FC236}">
                <a16:creationId xmlns:a16="http://schemas.microsoft.com/office/drawing/2014/main" xmlns="" id="{EE029618-3064-4622-ACDB-51C7827E27E1}"/>
              </a:ext>
            </a:extLst>
          </p:cNvPr>
          <p:cNvSpPr txBox="1"/>
          <p:nvPr/>
        </p:nvSpPr>
        <p:spPr>
          <a:xfrm>
            <a:off x="3179403" y="1593088"/>
            <a:ext cx="6442795" cy="1046440"/>
          </a:xfrm>
          <a:prstGeom prst="rect">
            <a:avLst/>
          </a:prstGeom>
          <a:noFill/>
        </p:spPr>
        <p:txBody>
          <a:bodyPr wrap="square" rtlCol="0">
            <a:spAutoFit/>
          </a:bodyPr>
          <a:lstStyle/>
          <a:p>
            <a:pPr marL="0" marR="0" lvl="0" indent="0" algn="ctr" defTabSz="914411" rtl="0" eaLnBrk="1" fontAlgn="auto" latinLnBrk="0" hangingPunct="1">
              <a:lnSpc>
                <a:spcPct val="107000"/>
              </a:lnSpc>
              <a:spcBef>
                <a:spcPts val="0"/>
              </a:spcBef>
              <a:spcAft>
                <a:spcPts val="0"/>
              </a:spcAft>
              <a:buClrTx/>
              <a:buSzTx/>
              <a:buFontTx/>
              <a:buNone/>
              <a:tabLst/>
              <a:defRPr/>
            </a:pPr>
            <a:r>
              <a:rPr lang="en-US" sz="4000" b="0" i="0" u="none" strike="noStrike" kern="1200" baseline="0" dirty="0">
                <a:solidFill>
                  <a:schemeClr val="tx1"/>
                </a:solidFill>
                <a:latin typeface="+mn-lt"/>
                <a:ea typeface="+mn-ea"/>
                <a:cs typeface="+mn-cs"/>
              </a:rPr>
              <a:t>Quality of Water </a:t>
            </a:r>
          </a:p>
          <a:p>
            <a:endParaRPr lang="en-US" sz="1920" dirty="0"/>
          </a:p>
        </p:txBody>
      </p:sp>
      <p:grpSp>
        <p:nvGrpSpPr>
          <p:cNvPr id="15" name="Group 14">
            <a:extLst>
              <a:ext uri="{FF2B5EF4-FFF2-40B4-BE49-F238E27FC236}">
                <a16:creationId xmlns:a16="http://schemas.microsoft.com/office/drawing/2014/main" xmlns="" id="{9B79569E-E2F4-4EBB-ACBE-C6986626FBC5}"/>
              </a:ext>
            </a:extLst>
          </p:cNvPr>
          <p:cNvGrpSpPr/>
          <p:nvPr/>
        </p:nvGrpSpPr>
        <p:grpSpPr>
          <a:xfrm>
            <a:off x="8980783" y="2152906"/>
            <a:ext cx="4897777" cy="6145846"/>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a16="http://schemas.microsoft.com/office/drawing/2014/main" xmlns=""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8" name="Rectangle 7">
              <a:extLst>
                <a:ext uri="{FF2B5EF4-FFF2-40B4-BE49-F238E27FC236}">
                  <a16:creationId xmlns:a16="http://schemas.microsoft.com/office/drawing/2014/main" xmlns=""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9" name="Rectangle 8">
              <a:extLst>
                <a:ext uri="{FF2B5EF4-FFF2-40B4-BE49-F238E27FC236}">
                  <a16:creationId xmlns:a16="http://schemas.microsoft.com/office/drawing/2014/main" xmlns=""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0" name="Rectangle 9">
              <a:extLst>
                <a:ext uri="{FF2B5EF4-FFF2-40B4-BE49-F238E27FC236}">
                  <a16:creationId xmlns:a16="http://schemas.microsoft.com/office/drawing/2014/main" xmlns=""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1" name="Rectangle 10">
              <a:extLst>
                <a:ext uri="{FF2B5EF4-FFF2-40B4-BE49-F238E27FC236}">
                  <a16:creationId xmlns:a16="http://schemas.microsoft.com/office/drawing/2014/main" xmlns=""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grpSp>
    </p:spTree>
    <p:extLst>
      <p:ext uri="{BB962C8B-B14F-4D97-AF65-F5344CB8AC3E}">
        <p14:creationId xmlns:p14="http://schemas.microsoft.com/office/powerpoint/2010/main" val="2138946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 name="TextBox 1">
            <a:extLst>
              <a:ext uri="{FF2B5EF4-FFF2-40B4-BE49-F238E27FC236}">
                <a16:creationId xmlns:a16="http://schemas.microsoft.com/office/drawing/2014/main" xmlns="" id="{B7387F89-023B-49C4-A461-1F3A8D08E3FB}"/>
              </a:ext>
            </a:extLst>
          </p:cNvPr>
          <p:cNvSpPr txBox="1"/>
          <p:nvPr/>
        </p:nvSpPr>
        <p:spPr>
          <a:xfrm>
            <a:off x="476524" y="228600"/>
            <a:ext cx="6661393" cy="5440400"/>
          </a:xfrm>
          <a:prstGeom prst="rect">
            <a:avLst/>
          </a:prstGeom>
          <a:noFill/>
        </p:spPr>
        <p:txBody>
          <a:bodyPr wrap="square" rtlCol="0">
            <a:spAutoFit/>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1. Briefly describe the quality of water in physical, chemical and biologicals views.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Water quality refers to the chemical, physical, and biological characteristics of water. Let's break it down: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1. Physical Parameters: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These include attributes like electrical conductivity, salinity, total dissolved solids, turbidity, temperature, color, and taste and odor.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For example, turbidity measures the cloudiness or haziness of water due to suspended particles, while temperature affects the solubility of gases and overall ecosystem health.</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2. Chemical Parameters: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These encompass properties such as pH, acidity, alkalinity, hardness, chlorine, and dissolved oxygen.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5" name="Picture 4">
            <a:extLst>
              <a:ext uri="{FF2B5EF4-FFF2-40B4-BE49-F238E27FC236}">
                <a16:creationId xmlns:a16="http://schemas.microsoft.com/office/drawing/2014/main" xmlns="" id="{348013EA-B96C-494C-BF8F-5F11E71336B6}"/>
              </a:ext>
            </a:extLst>
          </p:cNvPr>
          <p:cNvPicPr>
            <a:picLocks noChangeAspect="1"/>
          </p:cNvPicPr>
          <p:nvPr/>
        </p:nvPicPr>
        <p:blipFill rotWithShape="1">
          <a:blip r:embed="rId2">
            <a:extLst>
              <a:ext uri="{28A0092B-C50C-407E-A947-70E740481C1C}">
                <a14:useLocalDpi xmlns:a14="http://schemas.microsoft.com/office/drawing/2010/main" val="0"/>
              </a:ext>
            </a:extLst>
          </a:blip>
          <a:srcRect l="4651" t="5856" r="7841"/>
          <a:stretch/>
        </p:blipFill>
        <p:spPr>
          <a:xfrm>
            <a:off x="7007291" y="763497"/>
            <a:ext cx="5317785" cy="4295308"/>
          </a:xfrm>
          <a:prstGeom prst="rect">
            <a:avLst/>
          </a:prstGeom>
          <a:ln w="28575">
            <a:solidFill>
              <a:schemeClr val="tx1"/>
            </a:solidFill>
          </a:ln>
        </p:spPr>
      </p:pic>
      <p:sp>
        <p:nvSpPr>
          <p:cNvPr id="6" name="TextBox 5">
            <a:extLst>
              <a:ext uri="{FF2B5EF4-FFF2-40B4-BE49-F238E27FC236}">
                <a16:creationId xmlns:a16="http://schemas.microsoft.com/office/drawing/2014/main" xmlns="" id="{1D3C5758-E09F-4F76-A4F8-EBE0129BD9E7}"/>
              </a:ext>
            </a:extLst>
          </p:cNvPr>
          <p:cNvSpPr txBox="1"/>
          <p:nvPr/>
        </p:nvSpPr>
        <p:spPr>
          <a:xfrm>
            <a:off x="476524" y="5195746"/>
            <a:ext cx="12133450" cy="2364109"/>
          </a:xfrm>
          <a:prstGeom prst="rect">
            <a:avLst/>
          </a:prstGeom>
          <a:noFill/>
        </p:spPr>
        <p:txBody>
          <a:bodyPr wrap="none" rtlCol="0">
            <a:spAutoFit/>
          </a:bodyPr>
          <a:lstStyle/>
          <a:p>
            <a:pPr lvl="2">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Calibri" panose="020F0502020204030204" pitchFamily="34" charset="0"/>
                <a:cs typeface="Times New Roman" panose="02020603050405020304" pitchFamily="18" charset="0"/>
              </a:rPr>
              <a:t>pH indicates whether water is acidic, neutral, or alkaline. Dissolved oxygen is crucial for aquatic organisms, while </a:t>
            </a:r>
          </a:p>
          <a:p>
            <a:pPr lvl="2" indent="-914400">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chlorine levels affect water disinfection. 	</a:t>
            </a:r>
            <a:endParaRPr lang="en-US" b="1"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3. Biological Parameters: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These relate to living organisms in water. Indicator organisms are commonly used to assess water quality.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For instance, the presence of specific bacteria or algae can indicate pollution or contamination.</a:t>
            </a:r>
          </a:p>
          <a:p>
            <a:endParaRPr lang="en-US" dirty="0"/>
          </a:p>
        </p:txBody>
      </p:sp>
    </p:spTree>
    <p:extLst>
      <p:ext uri="{BB962C8B-B14F-4D97-AF65-F5344CB8AC3E}">
        <p14:creationId xmlns:p14="http://schemas.microsoft.com/office/powerpoint/2010/main" val="4099025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 name="TextBox 1">
            <a:extLst>
              <a:ext uri="{FF2B5EF4-FFF2-40B4-BE49-F238E27FC236}">
                <a16:creationId xmlns:a16="http://schemas.microsoft.com/office/drawing/2014/main" xmlns="" id="{B7387F89-023B-49C4-A461-1F3A8D08E3FB}"/>
              </a:ext>
            </a:extLst>
          </p:cNvPr>
          <p:cNvSpPr txBox="1"/>
          <p:nvPr/>
        </p:nvSpPr>
        <p:spPr>
          <a:xfrm>
            <a:off x="476525" y="228600"/>
            <a:ext cx="11848549" cy="6348533"/>
          </a:xfrm>
          <a:prstGeom prst="rect">
            <a:avLst/>
          </a:prstGeom>
          <a:noFill/>
        </p:spPr>
        <p:txBody>
          <a:bodyPr wrap="square" rtlCol="0">
            <a:spAutoFit/>
          </a:bodyPr>
          <a:lstStyle/>
          <a:p>
            <a:pPr marL="0" marR="0">
              <a:lnSpc>
                <a:spcPct val="107000"/>
              </a:lnSpc>
              <a:spcBef>
                <a:spcPts val="0"/>
              </a:spcBef>
              <a:spcAft>
                <a:spcPts val="800"/>
              </a:spcAft>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2.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Briefly describe source and significance of select water quality parameters.</a:t>
            </a:r>
          </a:p>
          <a:p>
            <a:pPr marL="0" marR="0">
              <a:lnSpc>
                <a:spcPct val="107000"/>
              </a:lnSpc>
              <a:spcBef>
                <a:spcPts val="0"/>
              </a:spcBef>
              <a:spcAft>
                <a:spcPts val="80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1.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pH (Potential of Hydrogen):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Source: </a:t>
            </a:r>
            <a:r>
              <a:rPr lang="en-US" sz="1800" dirty="0">
                <a:effectLst/>
                <a:latin typeface="Calibri" panose="020F0502020204030204" pitchFamily="34" charset="0"/>
                <a:ea typeface="Calibri" panose="020F0502020204030204" pitchFamily="34" charset="0"/>
                <a:cs typeface="Times New Roman" panose="02020603050405020304" pitchFamily="18" charset="0"/>
              </a:rPr>
              <a:t>pH measures the acidity or alkalinity of water. It ranges from 0 to 14, with 7 being neutral. Acidic 				water has a pH below 7, while alkaline water has a pH above 7.</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Significance:</a:t>
            </a:r>
            <a:r>
              <a:rPr lang="en-US" sz="1800" dirty="0">
                <a:effectLst/>
                <a:latin typeface="Calibri" panose="020F0502020204030204" pitchFamily="34" charset="0"/>
                <a:ea typeface="Calibri" panose="020F0502020204030204" pitchFamily="34" charset="0"/>
                <a:cs typeface="Times New Roman" panose="02020603050405020304" pitchFamily="18" charset="0"/>
              </a:rPr>
              <a:t> pH affects chemical reactions, nutrient availability, and aquatic life. For example, fish and other 			organisms have specific pH tolerance ranges.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Standard: </a:t>
            </a:r>
            <a:r>
              <a:rPr lang="en-US" sz="1800" dirty="0">
                <a:effectLst/>
                <a:latin typeface="Calibri" panose="020F0502020204030204" pitchFamily="34" charset="0"/>
                <a:ea typeface="Calibri" panose="020F0502020204030204" pitchFamily="34" charset="0"/>
                <a:cs typeface="Times New Roman" panose="02020603050405020304" pitchFamily="18" charset="0"/>
              </a:rPr>
              <a:t>6.5 to 8.5 (BD &amp; WHO)</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2. Color: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Source: </a:t>
            </a:r>
            <a:r>
              <a:rPr lang="en-US" sz="1800" dirty="0">
                <a:effectLst/>
                <a:latin typeface="Calibri" panose="020F0502020204030204" pitchFamily="34" charset="0"/>
                <a:ea typeface="Calibri" panose="020F0502020204030204" pitchFamily="34" charset="0"/>
                <a:cs typeface="Times New Roman" panose="02020603050405020304" pitchFamily="18" charset="0"/>
              </a:rPr>
              <a:t>Color in water is primarily due to the presence of colored organic substance, metals such as iron, 				manganese, or highly colored industrial wastes.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Significance: </a:t>
            </a:r>
            <a:r>
              <a:rPr lang="en-US" sz="1800" dirty="0">
                <a:effectLst/>
                <a:latin typeface="Calibri" panose="020F0502020204030204" pitchFamily="34" charset="0"/>
                <a:ea typeface="Calibri" panose="020F0502020204030204" pitchFamily="34" charset="0"/>
                <a:cs typeface="Times New Roman" panose="02020603050405020304" pitchFamily="18" charset="0"/>
              </a:rPr>
              <a:t>Not accepted due to aesthetic reason.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Standard: </a:t>
            </a:r>
            <a:r>
              <a:rPr lang="en-US" sz="1800" dirty="0">
                <a:effectLst/>
                <a:latin typeface="Calibri" panose="020F0502020204030204" pitchFamily="34" charset="0"/>
                <a:ea typeface="Calibri" panose="020F0502020204030204" pitchFamily="34" charset="0"/>
                <a:cs typeface="Times New Roman" panose="02020603050405020304" pitchFamily="18" charset="0"/>
              </a:rPr>
              <a:t>15 Hazen unit (BD &amp; WHO)</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7338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 name="TextBox 1">
            <a:extLst>
              <a:ext uri="{FF2B5EF4-FFF2-40B4-BE49-F238E27FC236}">
                <a16:creationId xmlns:a16="http://schemas.microsoft.com/office/drawing/2014/main" xmlns="" id="{B7387F89-023B-49C4-A461-1F3A8D08E3FB}"/>
              </a:ext>
            </a:extLst>
          </p:cNvPr>
          <p:cNvSpPr txBox="1"/>
          <p:nvPr/>
        </p:nvSpPr>
        <p:spPr>
          <a:xfrm>
            <a:off x="476525" y="360680"/>
            <a:ext cx="11848549" cy="7351564"/>
          </a:xfrm>
          <a:prstGeom prst="rect">
            <a:avLst/>
          </a:prstGeom>
          <a:noFill/>
        </p:spPr>
        <p:txBody>
          <a:bodyPr wrap="square" rtlCol="0">
            <a:spAutoFit/>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3. Dissolved Oxygen (DO):</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Source: </a:t>
            </a:r>
            <a:r>
              <a:rPr lang="en-US" sz="1800" dirty="0">
                <a:effectLst/>
                <a:latin typeface="Calibri" panose="020F0502020204030204" pitchFamily="34" charset="0"/>
                <a:ea typeface="Calibri" panose="020F0502020204030204" pitchFamily="34" charset="0"/>
                <a:cs typeface="Times New Roman" panose="02020603050405020304" pitchFamily="18" charset="0"/>
              </a:rPr>
              <a:t>DO comes from the atmosphere (through diffusion) and photosynthesis by aquatic plants.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Significance: </a:t>
            </a:r>
            <a:r>
              <a:rPr lang="en-US" sz="1800" dirty="0">
                <a:effectLst/>
                <a:latin typeface="Calibri" panose="020F0502020204030204" pitchFamily="34" charset="0"/>
                <a:ea typeface="Calibri" panose="020F0502020204030204" pitchFamily="34" charset="0"/>
                <a:cs typeface="Times New Roman" panose="02020603050405020304" pitchFamily="18" charset="0"/>
              </a:rPr>
              <a:t>Adequate DO is crucial for aquatic organisms. Low DO levels can harm fish and other aquatic life, 			leading to hypoxia. fish and other organisms have specific pH tolerance ranges.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Standard: </a:t>
            </a:r>
            <a:r>
              <a:rPr lang="en-US" sz="1800" dirty="0">
                <a:effectLst/>
                <a:latin typeface="Calibri" panose="020F0502020204030204" pitchFamily="34" charset="0"/>
                <a:ea typeface="Calibri" panose="020F0502020204030204" pitchFamily="34" charset="0"/>
                <a:cs typeface="Times New Roman" panose="02020603050405020304" pitchFamily="18" charset="0"/>
              </a:rPr>
              <a:t>1000 mg/L (BD &amp; WHO)</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4. Turbidity: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Source: </a:t>
            </a:r>
            <a:r>
              <a:rPr lang="en-US" sz="1800" dirty="0">
                <a:effectLst/>
                <a:latin typeface="Calibri" panose="020F0502020204030204" pitchFamily="34" charset="0"/>
                <a:ea typeface="Calibri" panose="020F0502020204030204" pitchFamily="34" charset="0"/>
                <a:cs typeface="Times New Roman" panose="02020603050405020304" pitchFamily="18" charset="0"/>
              </a:rPr>
              <a:t>Turbidity results from suspended particles (such as clay, silt, or algae) in water.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Significance: </a:t>
            </a:r>
            <a:r>
              <a:rPr lang="en-US" sz="1800" dirty="0">
                <a:effectLst/>
                <a:latin typeface="Calibri" panose="020F0502020204030204" pitchFamily="34" charset="0"/>
                <a:ea typeface="Calibri" panose="020F0502020204030204" pitchFamily="34" charset="0"/>
                <a:cs typeface="Times New Roman" panose="02020603050405020304" pitchFamily="18" charset="0"/>
              </a:rPr>
              <a:t>High turbidity affects light penetration, aquatic plant growth, and sediment transport. It can also 			indicate pollution.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5. Total Dissolved Solids (TDS):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Source: </a:t>
            </a:r>
            <a:r>
              <a:rPr lang="en-US" sz="1800" dirty="0">
                <a:effectLst/>
                <a:latin typeface="Calibri" panose="020F0502020204030204" pitchFamily="34" charset="0"/>
                <a:ea typeface="Calibri" panose="020F0502020204030204" pitchFamily="34" charset="0"/>
                <a:cs typeface="Times New Roman" panose="02020603050405020304" pitchFamily="18" charset="0"/>
              </a:rPr>
              <a:t>TDS includes minerals, salts, and organic matter dissolved in water.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Significance: </a:t>
            </a:r>
            <a:r>
              <a:rPr lang="en-US" sz="1800" dirty="0">
                <a:effectLst/>
                <a:latin typeface="Calibri" panose="020F0502020204030204" pitchFamily="34" charset="0"/>
                <a:ea typeface="Calibri" panose="020F0502020204030204" pitchFamily="34" charset="0"/>
                <a:cs typeface="Times New Roman" panose="02020603050405020304" pitchFamily="18" charset="0"/>
              </a:rPr>
              <a:t>Elevated TDS affects taste, corrosion, and water hardness. It's essential for drinking water quality.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Standard: </a:t>
            </a:r>
            <a:r>
              <a:rPr lang="en-US" sz="1800" dirty="0">
                <a:effectLst/>
                <a:latin typeface="Calibri" panose="020F0502020204030204" pitchFamily="34" charset="0"/>
                <a:ea typeface="Calibri" panose="020F0502020204030204" pitchFamily="34" charset="0"/>
                <a:cs typeface="Times New Roman" panose="02020603050405020304" pitchFamily="18" charset="0"/>
              </a:rPr>
              <a:t>10 NTU (BD) &amp; 5 NTU (WHO).</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7200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 name="TextBox 1">
            <a:extLst>
              <a:ext uri="{FF2B5EF4-FFF2-40B4-BE49-F238E27FC236}">
                <a16:creationId xmlns:a16="http://schemas.microsoft.com/office/drawing/2014/main" xmlns="" id="{B7387F89-023B-49C4-A461-1F3A8D08E3FB}"/>
              </a:ext>
            </a:extLst>
          </p:cNvPr>
          <p:cNvSpPr txBox="1"/>
          <p:nvPr/>
        </p:nvSpPr>
        <p:spPr>
          <a:xfrm>
            <a:off x="476525" y="360680"/>
            <a:ext cx="11848549" cy="8438272"/>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6. Chlorine Residual:</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en-US" b="1" dirty="0">
                <a:effectLst/>
                <a:latin typeface="Calibri" panose="020F0502020204030204" pitchFamily="34" charset="0"/>
                <a:ea typeface="Calibri" panose="020F0502020204030204" pitchFamily="34" charset="0"/>
                <a:cs typeface="Times New Roman" panose="02020603050405020304" pitchFamily="18" charset="0"/>
              </a:rPr>
              <a:t>Source: </a:t>
            </a:r>
            <a:r>
              <a:rPr lang="en-US" dirty="0">
                <a:effectLst/>
                <a:latin typeface="Calibri" panose="020F0502020204030204" pitchFamily="34" charset="0"/>
                <a:ea typeface="Calibri" panose="020F0502020204030204" pitchFamily="34" charset="0"/>
                <a:cs typeface="Times New Roman" panose="02020603050405020304" pitchFamily="18" charset="0"/>
              </a:rPr>
              <a:t>Chlorine is added during water treatment for disinfection.</a:t>
            </a:r>
          </a:p>
          <a:p>
            <a:pPr marR="0" lvl="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Significance: </a:t>
            </a:r>
            <a:r>
              <a:rPr lang="en-US" sz="1800" dirty="0">
                <a:effectLst/>
                <a:latin typeface="Calibri" panose="020F0502020204030204" pitchFamily="34" charset="0"/>
                <a:ea typeface="Calibri" panose="020F0502020204030204" pitchFamily="34" charset="0"/>
                <a:cs typeface="Times New Roman" panose="02020603050405020304" pitchFamily="18" charset="0"/>
              </a:rPr>
              <a:t>Chlorine residual ensures safe drinking water by killing harmful microorganisms. However, 				excessive chlorine can be harmful.</a:t>
            </a:r>
          </a:p>
          <a:p>
            <a:pPr marR="0" lvl="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3.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Write down the sanitary significance of the following impurities: </a:t>
            </a:r>
          </a:p>
          <a:p>
            <a:pPr>
              <a:lnSpc>
                <a:spcPct val="107000"/>
              </a:lnSpc>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 Arsenic (As)  &amp;  b) Lead (Pb)</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1. Arsenic (As):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Source: </a:t>
            </a:r>
            <a:r>
              <a:rPr lang="en-US" sz="1800" dirty="0">
                <a:effectLst/>
                <a:latin typeface="Calibri" panose="020F0502020204030204" pitchFamily="34" charset="0"/>
                <a:ea typeface="Calibri" panose="020F0502020204030204" pitchFamily="34" charset="0"/>
                <a:cs typeface="Times New Roman" panose="02020603050405020304" pitchFamily="18" charset="0"/>
              </a:rPr>
              <a:t>Arsenic is naturally present in the Earth's crust and can contaminate water through geological 					processes or human activities (e.g., mining, industrial discharges).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Significance:</a:t>
            </a:r>
          </a:p>
          <a:p>
            <a:pPr marL="0" marR="0">
              <a:lnSpc>
                <a:spcPct val="107000"/>
              </a:lnSpc>
              <a:spcBef>
                <a:spcPts val="0"/>
              </a:spcBef>
              <a:spcAft>
                <a:spcPts val="800"/>
              </a:spcAft>
            </a:pPr>
            <a:r>
              <a:rPr lang="en-US" dirty="0">
                <a:latin typeface="Segoe UI Symbol" panose="020B0502040204020203"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Toxicity: </a:t>
            </a:r>
            <a:r>
              <a:rPr lang="en-US" sz="1800" dirty="0">
                <a:effectLst/>
                <a:latin typeface="Calibri" panose="020F0502020204030204" pitchFamily="34" charset="0"/>
                <a:ea typeface="Calibri" panose="020F0502020204030204" pitchFamily="34" charset="0"/>
                <a:cs typeface="Times New Roman" panose="02020603050405020304" pitchFamily="18" charset="0"/>
              </a:rPr>
              <a:t>Arsenic is highly toxic and can cause various health issues, including skin lesions, cardiovascular 				diseases, diabetes, and cancers (such as skin, lung, and bladder cancer).</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C</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hronic Exposure: </a:t>
            </a:r>
            <a:r>
              <a:rPr lang="en-US" sz="1800" dirty="0">
                <a:effectLst/>
                <a:latin typeface="Calibri" panose="020F0502020204030204" pitchFamily="34" charset="0"/>
                <a:ea typeface="Calibri" panose="020F0502020204030204" pitchFamily="34" charset="0"/>
                <a:cs typeface="Times New Roman" panose="02020603050405020304" pitchFamily="18" charset="0"/>
              </a:rPr>
              <a:t>Long-term exposure to low levels of arsenic in drinking water can lead to serious health 				consequences.</a:t>
            </a:r>
          </a:p>
          <a:p>
            <a:pPr marL="0" marR="0">
              <a:lnSpc>
                <a:spcPct val="107000"/>
              </a:lnSpc>
              <a:spcBef>
                <a:spcPts val="0"/>
              </a:spcBef>
              <a:spcAft>
                <a:spcPts val="800"/>
              </a:spcAft>
            </a:pPr>
            <a:r>
              <a:rPr lang="en-US" dirty="0">
                <a:latin typeface="Segoe UI Symbol" panose="020B0502040204020203"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Regulation: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World Health Organization (WHO) recommends a maximum allowable concentration of 10 				µg/L (micrograms per liter) in drinking water.</a:t>
            </a:r>
          </a:p>
          <a:p>
            <a:pPr marL="0" marR="0">
              <a:lnSpc>
                <a:spcPct val="107000"/>
              </a:lnSpc>
              <a:spcBef>
                <a:spcPts val="0"/>
              </a:spcBef>
              <a:spcAft>
                <a:spcPts val="800"/>
              </a:spcAft>
            </a:pPr>
            <a:r>
              <a:rPr lang="en-US" dirty="0">
                <a:latin typeface="Segoe UI Symbol" panose="020B0502040204020203"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Standard: </a:t>
            </a:r>
            <a:r>
              <a:rPr lang="en-US" sz="1800" dirty="0">
                <a:effectLst/>
                <a:latin typeface="Calibri" panose="020F0502020204030204" pitchFamily="34" charset="0"/>
                <a:ea typeface="Calibri" panose="020F0502020204030204" pitchFamily="34" charset="0"/>
                <a:cs typeface="Times New Roman" panose="02020603050405020304" pitchFamily="18" charset="0"/>
              </a:rPr>
              <a:t>0.05 mg/L (BD) and 0.01 mg/L (WHO)</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710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 name="TextBox 1">
            <a:extLst>
              <a:ext uri="{FF2B5EF4-FFF2-40B4-BE49-F238E27FC236}">
                <a16:creationId xmlns:a16="http://schemas.microsoft.com/office/drawing/2014/main" xmlns="" id="{B7387F89-023B-49C4-A461-1F3A8D08E3FB}"/>
              </a:ext>
            </a:extLst>
          </p:cNvPr>
          <p:cNvSpPr txBox="1"/>
          <p:nvPr/>
        </p:nvSpPr>
        <p:spPr>
          <a:xfrm>
            <a:off x="228600" y="228600"/>
            <a:ext cx="12344400" cy="6677790"/>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2. Lead (Pb):</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Source: </a:t>
            </a:r>
            <a:r>
              <a:rPr lang="en-US" sz="1800" dirty="0">
                <a:effectLst/>
                <a:latin typeface="Calibri" panose="020F0502020204030204" pitchFamily="34" charset="0"/>
                <a:ea typeface="Calibri" panose="020F0502020204030204" pitchFamily="34" charset="0"/>
                <a:cs typeface="Times New Roman" panose="02020603050405020304" pitchFamily="18" charset="0"/>
              </a:rPr>
              <a:t>Lead exposure occurs mainly through contaminated water (e.g., old pipes, plumbing), lead- based 				paints, and industrial processes.</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Significance:</a:t>
            </a:r>
          </a:p>
          <a:p>
            <a:pPr marL="0" marR="0">
              <a:lnSpc>
                <a:spcPct val="107000"/>
              </a:lnSpc>
              <a:spcBef>
                <a:spcPts val="0"/>
              </a:spcBef>
              <a:spcAft>
                <a:spcPts val="800"/>
              </a:spcAft>
            </a:pPr>
            <a:r>
              <a:rPr lang="en-US" dirty="0">
                <a:latin typeface="Segoe UI Symbol" panose="020B0502040204020203"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Neurotoxicity: </a:t>
            </a:r>
            <a:r>
              <a:rPr lang="en-US" sz="1800" dirty="0">
                <a:effectLst/>
                <a:latin typeface="Calibri" panose="020F0502020204030204" pitchFamily="34" charset="0"/>
                <a:ea typeface="Calibri" panose="020F0502020204030204" pitchFamily="34" charset="0"/>
                <a:cs typeface="Times New Roman" panose="02020603050405020304" pitchFamily="18" charset="0"/>
              </a:rPr>
              <a:t>Lead affects the nervous system, especially in children. It can lead to developmental delays, 				learning disabilities, and behavioral problems.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Cardiovascular Effects: </a:t>
            </a:r>
            <a:r>
              <a:rPr lang="en-US" sz="1800" dirty="0">
                <a:effectLst/>
                <a:latin typeface="Calibri" panose="020F0502020204030204" pitchFamily="34" charset="0"/>
                <a:ea typeface="Calibri" panose="020F0502020204030204" pitchFamily="34" charset="0"/>
                <a:cs typeface="Times New Roman" panose="02020603050405020304" pitchFamily="18" charset="0"/>
              </a:rPr>
              <a:t>Chronic lead exposure increases the risk of hypertension, heart disease, and stroke.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Renal Damage: </a:t>
            </a:r>
            <a:r>
              <a:rPr lang="en-US" sz="1800" dirty="0">
                <a:effectLst/>
                <a:latin typeface="Calibri" panose="020F0502020204030204" pitchFamily="34" charset="0"/>
                <a:ea typeface="Calibri" panose="020F0502020204030204" pitchFamily="34" charset="0"/>
                <a:cs typeface="Times New Roman" panose="02020603050405020304" pitchFamily="18" charset="0"/>
              </a:rPr>
              <a:t>Lead can harm the kidneys and cause kidney dysfunction.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Regulation: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U.S. Environmental Protection Agency (EPA) sets a maximum contaminant level goal (MCLG) of 			zero for lead in drinking water.</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effectLst/>
                <a:latin typeface="Calibri" panose="020F0502020204030204" pitchFamily="34" charset="0"/>
                <a:ea typeface="Calibri" panose="020F0502020204030204" pitchFamily="34" charset="0"/>
                <a:cs typeface="Times New Roman" panose="02020603050405020304" pitchFamily="18" charset="0"/>
              </a:rPr>
              <a:t>Standard: </a:t>
            </a:r>
            <a:r>
              <a:rPr lang="en-US" dirty="0">
                <a:effectLst/>
                <a:latin typeface="Calibri" panose="020F0502020204030204" pitchFamily="34" charset="0"/>
                <a:ea typeface="Calibri" panose="020F0502020204030204" pitchFamily="34" charset="0"/>
                <a:cs typeface="Times New Roman" panose="02020603050405020304" pitchFamily="18" charset="0"/>
              </a:rPr>
              <a:t>0.01 mg/L (BD).</a:t>
            </a:r>
          </a:p>
          <a:p>
            <a:pPr marL="0" marR="0">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4. Write the difference between Acts &amp; Rules.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Acts are formal laws passed by the legislature, outlining the legal framework for a subject. It requires pass in the 				parliament.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Rules: Rules are detailed instructions issued under an Act, explaining how to apply its principles. Acts are broad and 			stable; Rules are specific and adaptable. It does not require pass in parliament, and it is made by authority.</a:t>
            </a:r>
          </a:p>
        </p:txBody>
      </p:sp>
    </p:spTree>
    <p:extLst>
      <p:ext uri="{BB962C8B-B14F-4D97-AF65-F5344CB8AC3E}">
        <p14:creationId xmlns:p14="http://schemas.microsoft.com/office/powerpoint/2010/main" val="1120906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 name="TextBox 1">
            <a:extLst>
              <a:ext uri="{FF2B5EF4-FFF2-40B4-BE49-F238E27FC236}">
                <a16:creationId xmlns:a16="http://schemas.microsoft.com/office/drawing/2014/main" xmlns="" id="{B7387F89-023B-49C4-A461-1F3A8D08E3FB}"/>
              </a:ext>
            </a:extLst>
          </p:cNvPr>
          <p:cNvSpPr txBox="1"/>
          <p:nvPr/>
        </p:nvSpPr>
        <p:spPr>
          <a:xfrm>
            <a:off x="330200" y="228600"/>
            <a:ext cx="12344400" cy="4456348"/>
          </a:xfrm>
          <a:prstGeom prst="rect">
            <a:avLst/>
          </a:prstGeom>
          <a:noFill/>
        </p:spPr>
        <p:txBody>
          <a:bodyPr wrap="square" rtlCol="0">
            <a:spAutoFit/>
          </a:bodyPr>
          <a:lstStyle/>
          <a:p>
            <a:pPr marL="0" marR="0">
              <a:lnSpc>
                <a:spcPct val="107000"/>
              </a:lnSpc>
              <a:spcBef>
                <a:spcPts val="0"/>
              </a:spcBef>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5.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Explain the effects of turbidity in water?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Turbidity in water, which is the measure of its cloudiness or haziness, can have several effects: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Reduces clarity, making water appear cloudy or opaque.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Impairs water quality, affecting taste and odor.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Hinders ecological productivity by affecting light penetration.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Provides a medium for microbial growth, potentially harboring harmful pathogens like bacteria, viruses, and 					parasites, which can cause health issues such as nausea and diarrhea.</a:t>
            </a:r>
          </a:p>
          <a:p>
            <a:pPr lvl="2">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Increases treatment costs for drinking water and can degrade habitat quality for wildlife.</a:t>
            </a:r>
          </a:p>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6. Write down the standard value of the following parameters: a) Arsenic b) BOD5 at 20°C c) Iron d) TDS e) Turbidity f) Total Coliform g) Faucal Coliform.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5">
            <a:extLst>
              <a:ext uri="{FF2B5EF4-FFF2-40B4-BE49-F238E27FC236}">
                <a16:creationId xmlns:a16="http://schemas.microsoft.com/office/drawing/2014/main" xmlns="" id="{5E3F7ABD-09A3-4056-B304-8322017F80BD}"/>
              </a:ext>
            </a:extLst>
          </p:cNvPr>
          <p:cNvGraphicFramePr>
            <a:graphicFrameLocks noGrp="1"/>
          </p:cNvGraphicFramePr>
          <p:nvPr>
            <p:extLst>
              <p:ext uri="{D42A27DB-BD31-4B8C-83A1-F6EECF244321}">
                <p14:modId xmlns:p14="http://schemas.microsoft.com/office/powerpoint/2010/main" val="1514069894"/>
              </p:ext>
            </p:extLst>
          </p:nvPr>
        </p:nvGraphicFramePr>
        <p:xfrm>
          <a:off x="455272" y="4209334"/>
          <a:ext cx="12016128" cy="2718728"/>
        </p:xfrm>
        <a:graphic>
          <a:graphicData uri="http://schemas.openxmlformats.org/drawingml/2006/table">
            <a:tbl>
              <a:tblPr firstRow="1" bandRow="1">
                <a:tableStyleId>{2D5ABB26-0587-4C30-8999-92F81FD0307C}</a:tableStyleId>
              </a:tblPr>
              <a:tblGrid>
                <a:gridCol w="3004032">
                  <a:extLst>
                    <a:ext uri="{9D8B030D-6E8A-4147-A177-3AD203B41FA5}">
                      <a16:colId xmlns:a16="http://schemas.microsoft.com/office/drawing/2014/main" xmlns="" val="1776011969"/>
                    </a:ext>
                  </a:extLst>
                </a:gridCol>
                <a:gridCol w="3004032">
                  <a:extLst>
                    <a:ext uri="{9D8B030D-6E8A-4147-A177-3AD203B41FA5}">
                      <a16:colId xmlns:a16="http://schemas.microsoft.com/office/drawing/2014/main" xmlns="" val="3322652488"/>
                    </a:ext>
                  </a:extLst>
                </a:gridCol>
                <a:gridCol w="3004032">
                  <a:extLst>
                    <a:ext uri="{9D8B030D-6E8A-4147-A177-3AD203B41FA5}">
                      <a16:colId xmlns:a16="http://schemas.microsoft.com/office/drawing/2014/main" xmlns="" val="1352764833"/>
                    </a:ext>
                  </a:extLst>
                </a:gridCol>
                <a:gridCol w="3004032">
                  <a:extLst>
                    <a:ext uri="{9D8B030D-6E8A-4147-A177-3AD203B41FA5}">
                      <a16:colId xmlns:a16="http://schemas.microsoft.com/office/drawing/2014/main" xmlns="" val="3674009688"/>
                    </a:ext>
                  </a:extLst>
                </a:gridCol>
              </a:tblGrid>
              <a:tr h="339841">
                <a:tc>
                  <a:txBody>
                    <a:bodyPr/>
                    <a:lstStyle/>
                    <a:p>
                      <a:pPr algn="ctr"/>
                      <a:r>
                        <a:rPr lang="en-US" sz="1600" b="1" dirty="0">
                          <a:latin typeface="+mj-lt"/>
                        </a:rPr>
                        <a:t>Parameters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mj-lt"/>
                        </a:rPr>
                        <a:t>Unit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mj-lt"/>
                        </a:rPr>
                        <a:t>ECR value (BD Standard)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mj-lt"/>
                        </a:rPr>
                        <a:t>WHO Standard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68009175"/>
                  </a:ext>
                </a:extLst>
              </a:tr>
              <a:tr h="339841">
                <a:tc>
                  <a:txBody>
                    <a:bodyPr/>
                    <a:lstStyle/>
                    <a:p>
                      <a:pPr algn="ctr"/>
                      <a:r>
                        <a:rPr lang="en-US" sz="1600" dirty="0">
                          <a:latin typeface="+mj-lt"/>
                        </a:rPr>
                        <a:t>Arsenic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(mg/L)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0.05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11452252"/>
                  </a:ext>
                </a:extLst>
              </a:tr>
              <a:tr h="339841">
                <a:tc>
                  <a:txBody>
                    <a:bodyPr/>
                    <a:lstStyle/>
                    <a:p>
                      <a:pPr algn="ctr"/>
                      <a:r>
                        <a:rPr lang="en-US" sz="1600" dirty="0">
                          <a:latin typeface="+mj-lt"/>
                        </a:rPr>
                        <a:t>BOD</a:t>
                      </a:r>
                      <a:r>
                        <a:rPr lang="en-US" sz="1600" baseline="-25000" dirty="0">
                          <a:latin typeface="+mj-lt"/>
                        </a:rPr>
                        <a:t>5</a:t>
                      </a:r>
                      <a:r>
                        <a:rPr lang="en-US" sz="1600" dirty="0">
                          <a:latin typeface="+mj-lt"/>
                        </a:rPr>
                        <a:t> (20</a:t>
                      </a:r>
                      <a:r>
                        <a:rPr lang="en-US" sz="1600" dirty="0">
                          <a:latin typeface="+mj-lt"/>
                          <a:ea typeface="DengXian" panose="020B0503020204020204" pitchFamily="2" charset="-122"/>
                        </a:rPr>
                        <a:t>°C)</a:t>
                      </a:r>
                      <a:endParaRPr lang="en-US" sz="1600" baseline="-25000" dirty="0">
                        <a:effectLst/>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(mg/L)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0.02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4526055"/>
                  </a:ext>
                </a:extLst>
              </a:tr>
              <a:tr h="339841">
                <a:tc>
                  <a:txBody>
                    <a:bodyPr/>
                    <a:lstStyle/>
                    <a:p>
                      <a:pPr algn="ctr"/>
                      <a:r>
                        <a:rPr lang="en-US" sz="1600" dirty="0">
                          <a:latin typeface="+mj-lt"/>
                        </a:rPr>
                        <a:t>Iron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(mg/L)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0.3-1.0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14231359"/>
                  </a:ext>
                </a:extLst>
              </a:tr>
              <a:tr h="339841">
                <a:tc>
                  <a:txBody>
                    <a:bodyPr/>
                    <a:lstStyle/>
                    <a:p>
                      <a:pPr algn="ctr"/>
                      <a:r>
                        <a:rPr lang="en-US" sz="1600" dirty="0">
                          <a:latin typeface="+mj-lt"/>
                        </a:rPr>
                        <a:t>TDS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(mg/L)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8157131"/>
                  </a:ext>
                </a:extLst>
              </a:tr>
              <a:tr h="339841">
                <a:tc>
                  <a:txBody>
                    <a:bodyPr/>
                    <a:lstStyle/>
                    <a:p>
                      <a:pPr algn="ctr"/>
                      <a:r>
                        <a:rPr lang="en-US" sz="1600" dirty="0">
                          <a:latin typeface="+mj-lt"/>
                        </a:rPr>
                        <a:t>Turbidity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JTU or NTU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27551930"/>
                  </a:ext>
                </a:extLst>
              </a:tr>
              <a:tr h="339841">
                <a:tc>
                  <a:txBody>
                    <a:bodyPr/>
                    <a:lstStyle/>
                    <a:p>
                      <a:pPr algn="ctr"/>
                      <a:r>
                        <a:rPr lang="en-US" sz="1600" dirty="0">
                          <a:latin typeface="+mj-lt"/>
                        </a:rPr>
                        <a:t>Total Coliform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Nil/100ml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79895314"/>
                  </a:ext>
                </a:extLst>
              </a:tr>
              <a:tr h="339841">
                <a:tc>
                  <a:txBody>
                    <a:bodyPr/>
                    <a:lstStyle/>
                    <a:p>
                      <a:pPr algn="ctr"/>
                      <a:r>
                        <a:rPr lang="en-US" sz="1600" dirty="0">
                          <a:latin typeface="+mj-lt"/>
                        </a:rPr>
                        <a:t>Faucal Coliform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Nil/100ml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88831461"/>
                  </a:ext>
                </a:extLst>
              </a:tr>
            </a:tbl>
          </a:graphicData>
        </a:graphic>
      </p:graphicFrame>
    </p:spTree>
    <p:extLst>
      <p:ext uri="{BB962C8B-B14F-4D97-AF65-F5344CB8AC3E}">
        <p14:creationId xmlns:p14="http://schemas.microsoft.com/office/powerpoint/2010/main" val="158533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 name="TextBox 1">
            <a:extLst>
              <a:ext uri="{FF2B5EF4-FFF2-40B4-BE49-F238E27FC236}">
                <a16:creationId xmlns:a16="http://schemas.microsoft.com/office/drawing/2014/main" xmlns="" id="{B7387F89-023B-49C4-A461-1F3A8D08E3FB}"/>
              </a:ext>
            </a:extLst>
          </p:cNvPr>
          <p:cNvSpPr txBox="1"/>
          <p:nvPr/>
        </p:nvSpPr>
        <p:spPr>
          <a:xfrm>
            <a:off x="330200" y="228600"/>
            <a:ext cx="12344400" cy="375552"/>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Drinking Water Standards:</a:t>
            </a:r>
          </a:p>
        </p:txBody>
      </p:sp>
      <p:graphicFrame>
        <p:nvGraphicFramePr>
          <p:cNvPr id="5" name="Table 5">
            <a:extLst>
              <a:ext uri="{FF2B5EF4-FFF2-40B4-BE49-F238E27FC236}">
                <a16:creationId xmlns:a16="http://schemas.microsoft.com/office/drawing/2014/main" xmlns="" id="{5E3F7ABD-09A3-4056-B304-8322017F80BD}"/>
              </a:ext>
            </a:extLst>
          </p:cNvPr>
          <p:cNvGraphicFramePr>
            <a:graphicFrameLocks noGrp="1"/>
          </p:cNvGraphicFramePr>
          <p:nvPr>
            <p:extLst>
              <p:ext uri="{D42A27DB-BD31-4B8C-83A1-F6EECF244321}">
                <p14:modId xmlns:p14="http://schemas.microsoft.com/office/powerpoint/2010/main" val="1315181693"/>
              </p:ext>
            </p:extLst>
          </p:nvPr>
        </p:nvGraphicFramePr>
        <p:xfrm>
          <a:off x="392736" y="604152"/>
          <a:ext cx="12016128" cy="6456979"/>
        </p:xfrm>
        <a:graphic>
          <a:graphicData uri="http://schemas.openxmlformats.org/drawingml/2006/table">
            <a:tbl>
              <a:tblPr firstRow="1" bandRow="1">
                <a:tableStyleId>{2D5ABB26-0587-4C30-8999-92F81FD0307C}</a:tableStyleId>
              </a:tblPr>
              <a:tblGrid>
                <a:gridCol w="638042">
                  <a:extLst>
                    <a:ext uri="{9D8B030D-6E8A-4147-A177-3AD203B41FA5}">
                      <a16:colId xmlns:a16="http://schemas.microsoft.com/office/drawing/2014/main" xmlns="" val="1776011969"/>
                    </a:ext>
                  </a:extLst>
                </a:gridCol>
                <a:gridCol w="5370022">
                  <a:extLst>
                    <a:ext uri="{9D8B030D-6E8A-4147-A177-3AD203B41FA5}">
                      <a16:colId xmlns:a16="http://schemas.microsoft.com/office/drawing/2014/main" xmlns="" val="3322652488"/>
                    </a:ext>
                  </a:extLst>
                </a:gridCol>
                <a:gridCol w="3004032">
                  <a:extLst>
                    <a:ext uri="{9D8B030D-6E8A-4147-A177-3AD203B41FA5}">
                      <a16:colId xmlns:a16="http://schemas.microsoft.com/office/drawing/2014/main" xmlns="" val="1352764833"/>
                    </a:ext>
                  </a:extLst>
                </a:gridCol>
                <a:gridCol w="3004032">
                  <a:extLst>
                    <a:ext uri="{9D8B030D-6E8A-4147-A177-3AD203B41FA5}">
                      <a16:colId xmlns:a16="http://schemas.microsoft.com/office/drawing/2014/main" xmlns="" val="3674009688"/>
                    </a:ext>
                  </a:extLst>
                </a:gridCol>
              </a:tblGrid>
              <a:tr h="339841">
                <a:tc>
                  <a:txBody>
                    <a:bodyPr/>
                    <a:lstStyle/>
                    <a:p>
                      <a:pPr algn="l"/>
                      <a:r>
                        <a:rPr lang="en-US" sz="1600" b="1" dirty="0">
                          <a:latin typeface="+mj-lt"/>
                        </a:rPr>
                        <a:t>SL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mj-lt"/>
                        </a:rPr>
                        <a:t>Water Quality 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mj-lt"/>
                        </a:rPr>
                        <a:t>ECR value/BD Standards (mg/L)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mj-lt"/>
                        </a:rPr>
                        <a:t>WHO Standards/ Guideline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68009175"/>
                  </a:ext>
                </a:extLst>
              </a:tr>
              <a:tr h="339841">
                <a:tc>
                  <a:txBody>
                    <a:bodyPr/>
                    <a:lstStyle/>
                    <a:p>
                      <a:pPr algn="ctr"/>
                      <a:r>
                        <a:rPr lang="en-US" sz="1600" dirty="0">
                          <a:latin typeface="+mj-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Arsenic(As)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0.05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11452252"/>
                  </a:ext>
                </a:extLst>
              </a:tr>
              <a:tr h="339841">
                <a:tc>
                  <a:txBody>
                    <a:bodyPr/>
                    <a:lstStyle/>
                    <a:p>
                      <a:pPr algn="ctr"/>
                      <a:r>
                        <a:rPr lang="en-US" sz="1600" baseline="-25000" dirty="0">
                          <a:effectLst/>
                          <a:latin typeface="+mj-lt"/>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Chloride(Cl)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150-600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4526055"/>
                  </a:ext>
                </a:extLst>
              </a:tr>
              <a:tr h="339841">
                <a:tc>
                  <a:txBody>
                    <a:bodyPr/>
                    <a:lstStyle/>
                    <a:p>
                      <a:pPr algn="ctr"/>
                      <a:r>
                        <a:rPr lang="en-US" sz="1600" dirty="0">
                          <a:latin typeface="+mj-lt"/>
                        </a:rPr>
                        <a:t>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Chloride (Residual)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0.6-1.0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14231359"/>
                  </a:ext>
                </a:extLst>
              </a:tr>
              <a:tr h="339841">
                <a:tc>
                  <a:txBody>
                    <a:bodyPr/>
                    <a:lstStyle/>
                    <a:p>
                      <a:pPr algn="ctr"/>
                      <a:r>
                        <a:rPr lang="en-US" sz="1600" dirty="0">
                          <a:latin typeface="+mj-lt"/>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BOD</a:t>
                      </a:r>
                      <a:r>
                        <a:rPr lang="en-US" sz="1600" kern="1200" baseline="-25000" dirty="0">
                          <a:solidFill>
                            <a:schemeClr val="tx1"/>
                          </a:solidFill>
                          <a:latin typeface="+mn-lt"/>
                          <a:ea typeface="+mn-ea"/>
                          <a:cs typeface="+mn-cs"/>
                        </a:rPr>
                        <a:t>5</a:t>
                      </a:r>
                      <a:r>
                        <a:rPr lang="en-US" sz="1600" kern="1200" dirty="0">
                          <a:solidFill>
                            <a:schemeClr val="tx1"/>
                          </a:solidFill>
                          <a:latin typeface="+mn-lt"/>
                          <a:ea typeface="+mn-ea"/>
                          <a:cs typeface="+mn-cs"/>
                        </a:rPr>
                        <a:t> (20</a:t>
                      </a:r>
                      <a:r>
                        <a:rPr lang="en-US" sz="1600" kern="1200" dirty="0">
                          <a:solidFill>
                            <a:schemeClr val="tx1"/>
                          </a:solidFill>
                          <a:latin typeface="+mn-lt"/>
                          <a:ea typeface="DengXian" panose="020B0503020204020204" pitchFamily="2" charset="-122"/>
                          <a:cs typeface="+mn-cs"/>
                        </a:rPr>
                        <a:t>°C)</a:t>
                      </a:r>
                      <a:endParaRPr lang="en-US" sz="1600" kern="1200" baseline="-250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8157131"/>
                  </a:ext>
                </a:extLst>
              </a:tr>
              <a:tr h="339841">
                <a:tc>
                  <a:txBody>
                    <a:bodyPr/>
                    <a:lstStyle/>
                    <a:p>
                      <a:pPr algn="ctr"/>
                      <a:r>
                        <a:rPr lang="en-US" sz="1600" dirty="0">
                          <a:latin typeface="+mj-lt"/>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Chemical Oxygen Demand (COD)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27551930"/>
                  </a:ext>
                </a:extLst>
              </a:tr>
              <a:tr h="339841">
                <a:tc>
                  <a:txBody>
                    <a:bodyPr/>
                    <a:lstStyle/>
                    <a:p>
                      <a:pPr algn="ctr"/>
                      <a:r>
                        <a:rPr lang="en-US" sz="1600" dirty="0">
                          <a:latin typeface="+mj-lt"/>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Color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15 Hazen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15 Hazen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79895314"/>
                  </a:ext>
                </a:extLst>
              </a:tr>
              <a:tr h="339841">
                <a:tc>
                  <a:txBody>
                    <a:bodyPr/>
                    <a:lstStyle/>
                    <a:p>
                      <a:pPr algn="ctr"/>
                      <a:r>
                        <a:rPr lang="en-US" sz="1600" dirty="0">
                          <a:latin typeface="+mj-lt"/>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Copper (CU)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88831461"/>
                  </a:ext>
                </a:extLst>
              </a:tr>
              <a:tr h="339841">
                <a:tc>
                  <a:txBody>
                    <a:bodyPr/>
                    <a:lstStyle/>
                    <a:p>
                      <a:pPr algn="ctr"/>
                      <a:r>
                        <a:rPr lang="en-US" sz="1600" dirty="0">
                          <a:latin typeface="+mj-lt"/>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Fluoride (F)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85735115"/>
                  </a:ext>
                </a:extLst>
              </a:tr>
              <a:tr h="339841">
                <a:tc>
                  <a:txBody>
                    <a:bodyPr/>
                    <a:lstStyle/>
                    <a:p>
                      <a:pPr algn="ctr"/>
                      <a:r>
                        <a:rPr lang="en-US" sz="1600" dirty="0">
                          <a:latin typeface="+mj-lt"/>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Hardness (as Caco</a:t>
                      </a:r>
                      <a:r>
                        <a:rPr lang="en-US" sz="1600" baseline="-25000" dirty="0">
                          <a:latin typeface="+mj-lt"/>
                        </a:rPr>
                        <a:t>2</a:t>
                      </a:r>
                      <a:r>
                        <a:rPr lang="en-US" sz="1600" dirty="0">
                          <a:latin typeface="+mj-l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200-500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25411309"/>
                  </a:ext>
                </a:extLst>
              </a:tr>
              <a:tr h="339841">
                <a:tc>
                  <a:txBody>
                    <a:bodyPr/>
                    <a:lstStyle/>
                    <a:p>
                      <a:pPr algn="ctr"/>
                      <a:r>
                        <a:rPr lang="en-US" sz="1600" dirty="0">
                          <a:latin typeface="+mj-lt"/>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Aluminum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9247907"/>
                  </a:ext>
                </a:extLst>
              </a:tr>
              <a:tr h="339841">
                <a:tc>
                  <a:txBody>
                    <a:bodyPr/>
                    <a:lstStyle/>
                    <a:p>
                      <a:pPr algn="ctr"/>
                      <a:r>
                        <a:rPr lang="en-US" sz="1600" dirty="0">
                          <a:latin typeface="+mj-lt"/>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Iron (Fe)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0.3-1.0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09344903"/>
                  </a:ext>
                </a:extLst>
              </a:tr>
              <a:tr h="339841">
                <a:tc>
                  <a:txBody>
                    <a:bodyPr/>
                    <a:lstStyle/>
                    <a:p>
                      <a:pPr algn="ctr"/>
                      <a:r>
                        <a:rPr lang="en-US" sz="1600" dirty="0">
                          <a:latin typeface="+mj-lt"/>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Lead (Pb)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0.05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00358421"/>
                  </a:ext>
                </a:extLst>
              </a:tr>
              <a:tr h="339841">
                <a:tc>
                  <a:txBody>
                    <a:bodyPr/>
                    <a:lstStyle/>
                    <a:p>
                      <a:pPr algn="ctr"/>
                      <a:r>
                        <a:rPr lang="en-US" sz="1600" dirty="0">
                          <a:latin typeface="+mj-lt"/>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Manganese (Mg)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41714920"/>
                  </a:ext>
                </a:extLst>
              </a:tr>
              <a:tr h="339841">
                <a:tc>
                  <a:txBody>
                    <a:bodyPr/>
                    <a:lstStyle/>
                    <a:p>
                      <a:pPr algn="ctr"/>
                      <a:r>
                        <a:rPr lang="en-US" sz="1600" dirty="0">
                          <a:latin typeface="+mj-lt"/>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Nitrate (NO</a:t>
                      </a:r>
                      <a:r>
                        <a:rPr lang="en-US" sz="1600" baseline="-25000" dirty="0">
                          <a:latin typeface="+mj-lt"/>
                        </a:rPr>
                        <a:t>3</a:t>
                      </a:r>
                      <a:r>
                        <a:rPr lang="en-US" sz="1600" dirty="0">
                          <a:latin typeface="+mj-l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91125230"/>
                  </a:ext>
                </a:extLst>
              </a:tr>
              <a:tr h="339841">
                <a:tc>
                  <a:txBody>
                    <a:bodyPr/>
                    <a:lstStyle/>
                    <a:p>
                      <a:pPr algn="ctr"/>
                      <a:r>
                        <a:rPr lang="en-US" sz="1600" dirty="0">
                          <a:latin typeface="+mj-lt"/>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err="1">
                          <a:latin typeface="+mj-lt"/>
                        </a:rPr>
                        <a:t>Oduor</a:t>
                      </a:r>
                      <a:endParaRPr lang="en-US" sz="16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Odorless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39278699"/>
                  </a:ext>
                </a:extLst>
              </a:tr>
              <a:tr h="339841">
                <a:tc>
                  <a:txBody>
                    <a:bodyPr/>
                    <a:lstStyle/>
                    <a:p>
                      <a:pPr algn="ctr"/>
                      <a:r>
                        <a:rPr lang="en-US" sz="1600" dirty="0">
                          <a:latin typeface="+mj-lt"/>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PH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6.5-8.5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6.5-8.5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53124186"/>
                  </a:ext>
                </a:extLst>
              </a:tr>
              <a:tr h="339841">
                <a:tc>
                  <a:txBody>
                    <a:bodyPr/>
                    <a:lstStyle/>
                    <a:p>
                      <a:pPr algn="ctr"/>
                      <a:r>
                        <a:rPr lang="en-US" sz="1600" dirty="0">
                          <a:latin typeface="+mj-lt"/>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Salinity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37938704"/>
                  </a:ext>
                </a:extLst>
              </a:tr>
              <a:tr h="339841">
                <a:tc>
                  <a:txBody>
                    <a:bodyPr/>
                    <a:lstStyle/>
                    <a:p>
                      <a:pPr algn="ctr"/>
                      <a:r>
                        <a:rPr lang="en-US" sz="1600" dirty="0">
                          <a:latin typeface="+mj-lt"/>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Sodium (Na)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791726"/>
                  </a:ext>
                </a:extLst>
              </a:tr>
            </a:tbl>
          </a:graphicData>
        </a:graphic>
      </p:graphicFrame>
    </p:spTree>
    <p:extLst>
      <p:ext uri="{BB962C8B-B14F-4D97-AF65-F5344CB8AC3E}">
        <p14:creationId xmlns:p14="http://schemas.microsoft.com/office/powerpoint/2010/main" val="1489363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graphicFrame>
        <p:nvGraphicFramePr>
          <p:cNvPr id="5" name="Table 5">
            <a:extLst>
              <a:ext uri="{FF2B5EF4-FFF2-40B4-BE49-F238E27FC236}">
                <a16:creationId xmlns:a16="http://schemas.microsoft.com/office/drawing/2014/main" xmlns="" id="{5E3F7ABD-09A3-4056-B304-8322017F80BD}"/>
              </a:ext>
            </a:extLst>
          </p:cNvPr>
          <p:cNvGraphicFramePr>
            <a:graphicFrameLocks noGrp="1"/>
          </p:cNvGraphicFramePr>
          <p:nvPr>
            <p:extLst>
              <p:ext uri="{D42A27DB-BD31-4B8C-83A1-F6EECF244321}">
                <p14:modId xmlns:p14="http://schemas.microsoft.com/office/powerpoint/2010/main" val="4138172768"/>
              </p:ext>
            </p:extLst>
          </p:nvPr>
        </p:nvGraphicFramePr>
        <p:xfrm>
          <a:off x="392736" y="319672"/>
          <a:ext cx="12016128" cy="2039046"/>
        </p:xfrm>
        <a:graphic>
          <a:graphicData uri="http://schemas.openxmlformats.org/drawingml/2006/table">
            <a:tbl>
              <a:tblPr firstRow="1" bandRow="1">
                <a:tableStyleId>{2D5ABB26-0587-4C30-8999-92F81FD0307C}</a:tableStyleId>
              </a:tblPr>
              <a:tblGrid>
                <a:gridCol w="638042">
                  <a:extLst>
                    <a:ext uri="{9D8B030D-6E8A-4147-A177-3AD203B41FA5}">
                      <a16:colId xmlns:a16="http://schemas.microsoft.com/office/drawing/2014/main" xmlns="" val="1776011969"/>
                    </a:ext>
                  </a:extLst>
                </a:gridCol>
                <a:gridCol w="5370022">
                  <a:extLst>
                    <a:ext uri="{9D8B030D-6E8A-4147-A177-3AD203B41FA5}">
                      <a16:colId xmlns:a16="http://schemas.microsoft.com/office/drawing/2014/main" xmlns="" val="3322652488"/>
                    </a:ext>
                  </a:extLst>
                </a:gridCol>
                <a:gridCol w="3004032">
                  <a:extLst>
                    <a:ext uri="{9D8B030D-6E8A-4147-A177-3AD203B41FA5}">
                      <a16:colId xmlns:a16="http://schemas.microsoft.com/office/drawing/2014/main" xmlns="" val="1352764833"/>
                    </a:ext>
                  </a:extLst>
                </a:gridCol>
                <a:gridCol w="3004032">
                  <a:extLst>
                    <a:ext uri="{9D8B030D-6E8A-4147-A177-3AD203B41FA5}">
                      <a16:colId xmlns:a16="http://schemas.microsoft.com/office/drawing/2014/main" xmlns="" val="3674009688"/>
                    </a:ext>
                  </a:extLst>
                </a:gridCol>
              </a:tblGrid>
              <a:tr h="339841">
                <a:tc>
                  <a:txBody>
                    <a:bodyPr/>
                    <a:lstStyle/>
                    <a:p>
                      <a:pPr algn="ctr"/>
                      <a:r>
                        <a:rPr lang="en-US" sz="1600" b="0" dirty="0">
                          <a:latin typeface="+mj-lt"/>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dirty="0">
                          <a:latin typeface="+mj-lt"/>
                        </a:rPr>
                        <a:t>Total Dissolved Solid (TDS)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dirty="0">
                          <a:latin typeface="+mj-lt"/>
                        </a:rPr>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dirty="0">
                          <a:latin typeface="+mj-lt"/>
                        </a:rPr>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68009175"/>
                  </a:ext>
                </a:extLst>
              </a:tr>
              <a:tr h="339841">
                <a:tc>
                  <a:txBody>
                    <a:bodyPr/>
                    <a:lstStyle/>
                    <a:p>
                      <a:pPr algn="ctr"/>
                      <a:r>
                        <a:rPr lang="en-US" sz="1600" dirty="0">
                          <a:latin typeface="+mj-lt"/>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Turbidity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10 JTU/NTU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kern="1200" dirty="0">
                          <a:solidFill>
                            <a:schemeClr val="tx1"/>
                          </a:solidFill>
                          <a:latin typeface="+mn-lt"/>
                          <a:ea typeface="+mn-ea"/>
                          <a:cs typeface="+mn-cs"/>
                        </a:rPr>
                        <a:t>05 JTU/NTU</a:t>
                      </a:r>
                      <a:endParaRPr lang="en-US" sz="16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11452252"/>
                  </a:ext>
                </a:extLst>
              </a:tr>
              <a:tr h="339841">
                <a:tc>
                  <a:txBody>
                    <a:bodyPr/>
                    <a:lstStyle/>
                    <a:p>
                      <a:pPr algn="ctr"/>
                      <a:r>
                        <a:rPr lang="en-US" sz="1600" baseline="0" dirty="0">
                          <a:effectLst/>
                          <a:latin typeface="+mj-lt"/>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Dissolved Oxygen (DO)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4526055"/>
                  </a:ext>
                </a:extLst>
              </a:tr>
              <a:tr h="339841">
                <a:tc>
                  <a:txBody>
                    <a:bodyPr/>
                    <a:lstStyle/>
                    <a:p>
                      <a:pPr algn="ctr"/>
                      <a:r>
                        <a:rPr lang="en-US" sz="1600" dirty="0">
                          <a:latin typeface="+mj-lt"/>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Temperature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kern="1200" dirty="0">
                          <a:solidFill>
                            <a:schemeClr val="tx1"/>
                          </a:solidFill>
                          <a:latin typeface="+mn-lt"/>
                          <a:ea typeface="+mn-ea"/>
                          <a:cs typeface="+mn-cs"/>
                        </a:rPr>
                        <a:t>20</a:t>
                      </a:r>
                      <a:r>
                        <a:rPr lang="en-US" sz="1600" kern="1200" dirty="0">
                          <a:solidFill>
                            <a:schemeClr val="tx1"/>
                          </a:solidFill>
                          <a:latin typeface="+mn-lt"/>
                          <a:ea typeface="DengXian" panose="020B0503020204020204" pitchFamily="2" charset="-122"/>
                          <a:cs typeface="+mn-cs"/>
                        </a:rPr>
                        <a:t>°C-</a:t>
                      </a:r>
                      <a:r>
                        <a:rPr lang="en-US" sz="1600" kern="1200" dirty="0">
                          <a:solidFill>
                            <a:schemeClr val="tx1"/>
                          </a:solidFill>
                          <a:latin typeface="+mn-lt"/>
                          <a:ea typeface="+mn-ea"/>
                          <a:cs typeface="+mn-cs"/>
                        </a:rPr>
                        <a:t>30</a:t>
                      </a:r>
                      <a:r>
                        <a:rPr lang="en-US" sz="1600" kern="1200" dirty="0">
                          <a:solidFill>
                            <a:schemeClr val="tx1"/>
                          </a:solidFill>
                          <a:latin typeface="+mn-lt"/>
                          <a:ea typeface="DengXian" panose="020B0503020204020204" pitchFamily="2" charset="-122"/>
                          <a:cs typeface="+mn-cs"/>
                        </a:rPr>
                        <a:t>°C</a:t>
                      </a:r>
                      <a:endParaRPr lang="en-US" sz="16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14231359"/>
                  </a:ext>
                </a:extLst>
              </a:tr>
              <a:tr h="339841">
                <a:tc>
                  <a:txBody>
                    <a:bodyPr/>
                    <a:lstStyle/>
                    <a:p>
                      <a:pPr algn="ctr"/>
                      <a:r>
                        <a:rPr lang="en-US" sz="1600" dirty="0">
                          <a:latin typeface="+mj-lt"/>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lang="en-US" sz="1600" kern="1200" baseline="0" dirty="0">
                          <a:solidFill>
                            <a:schemeClr val="tx1"/>
                          </a:solidFill>
                          <a:effectLst/>
                          <a:latin typeface="+mn-lt"/>
                          <a:ea typeface="+mn-ea"/>
                          <a:cs typeface="+mn-cs"/>
                        </a:rPr>
                        <a:t>Total Coliform (Tc)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lang="en-US" sz="1600" dirty="0">
                          <a:latin typeface="+mj-lt"/>
                        </a:rPr>
                        <a:t>0 (</a:t>
                      </a:r>
                      <a:r>
                        <a:rPr lang="en-US" sz="1600" kern="1200" dirty="0">
                          <a:solidFill>
                            <a:schemeClr val="tx1"/>
                          </a:solidFill>
                          <a:latin typeface="+mn-lt"/>
                          <a:ea typeface="+mn-ea"/>
                          <a:cs typeface="+mn-cs"/>
                        </a:rPr>
                        <a:t>Nil/100ml</a:t>
                      </a:r>
                      <a:r>
                        <a:rPr lang="en-US" sz="1600" kern="1200" dirty="0">
                          <a:solidFill>
                            <a:schemeClr val="tx1"/>
                          </a:solidFill>
                          <a:latin typeface="+mj-lt"/>
                          <a:ea typeface="+mn-ea"/>
                          <a:cs typeface="+mn-cs"/>
                        </a:rPr>
                        <a:t>)</a:t>
                      </a:r>
                      <a:endParaRPr lang="en-US" sz="16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0 (Nil/100ml)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8157131"/>
                  </a:ext>
                </a:extLst>
              </a:tr>
              <a:tr h="339841">
                <a:tc>
                  <a:txBody>
                    <a:bodyPr/>
                    <a:lstStyle/>
                    <a:p>
                      <a:pPr algn="ctr"/>
                      <a:r>
                        <a:rPr lang="en-US" sz="1600" dirty="0">
                          <a:latin typeface="+mj-lt"/>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j-lt"/>
                        </a:rPr>
                        <a:t>Faucal Coliform (Fc)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0 (Nil/100ml)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0 (Nil/100ml)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27551930"/>
                  </a:ext>
                </a:extLst>
              </a:tr>
            </a:tbl>
          </a:graphicData>
        </a:graphic>
      </p:graphicFrame>
    </p:spTree>
    <p:extLst>
      <p:ext uri="{BB962C8B-B14F-4D97-AF65-F5344CB8AC3E}">
        <p14:creationId xmlns:p14="http://schemas.microsoft.com/office/powerpoint/2010/main" val="34174028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4224CF-0B04-452F-94C0-FC9508E81EB0}"/>
              </a:ext>
            </a:extLst>
          </p:cNvPr>
          <p:cNvSpPr txBox="1"/>
          <p:nvPr/>
        </p:nvSpPr>
        <p:spPr>
          <a:xfrm>
            <a:off x="4146635" y="574380"/>
            <a:ext cx="4508331" cy="683264"/>
          </a:xfrm>
          <a:prstGeom prst="rect">
            <a:avLst/>
          </a:prstGeom>
          <a:noFill/>
        </p:spPr>
        <p:txBody>
          <a:bodyPr wrap="square" rtlCol="0">
            <a:spAutoFit/>
          </a:bodyPr>
          <a:lstStyle/>
          <a:p>
            <a:pPr algn="ctr"/>
            <a:r>
              <a:rPr lang="en-US" sz="3840" dirty="0"/>
              <a:t>Week 06</a:t>
            </a:r>
          </a:p>
        </p:txBody>
      </p:sp>
      <p:sp>
        <p:nvSpPr>
          <p:cNvPr id="6" name="TextBox 5">
            <a:extLst>
              <a:ext uri="{FF2B5EF4-FFF2-40B4-BE49-F238E27FC236}">
                <a16:creationId xmlns:a16="http://schemas.microsoft.com/office/drawing/2014/main" xmlns="" id="{EE029618-3064-4622-ACDB-51C7827E27E1}"/>
              </a:ext>
            </a:extLst>
          </p:cNvPr>
          <p:cNvSpPr txBox="1"/>
          <p:nvPr/>
        </p:nvSpPr>
        <p:spPr>
          <a:xfrm>
            <a:off x="3179403" y="1593088"/>
            <a:ext cx="6442795" cy="1046440"/>
          </a:xfrm>
          <a:prstGeom prst="rect">
            <a:avLst/>
          </a:prstGeom>
          <a:noFill/>
        </p:spPr>
        <p:txBody>
          <a:bodyPr wrap="square" rtlCol="0">
            <a:spAutoFit/>
          </a:bodyPr>
          <a:lstStyle/>
          <a:p>
            <a:pPr marL="0" marR="0" lvl="0" indent="0" algn="ctr" defTabSz="914411" rtl="0" eaLnBrk="1" fontAlgn="auto" latinLnBrk="0" hangingPunct="1">
              <a:lnSpc>
                <a:spcPct val="106000"/>
              </a:lnSpc>
              <a:spcBef>
                <a:spcPts val="0"/>
              </a:spcBef>
              <a:spcAft>
                <a:spcPts val="0"/>
              </a:spcAft>
              <a:buClrTx/>
              <a:buSzTx/>
              <a:buFontTx/>
              <a:buNone/>
              <a:tabLst/>
              <a:defRPr/>
            </a:pPr>
            <a:r>
              <a:rPr lang="en-US" sz="4000" b="0" i="0" u="none" strike="noStrike" kern="1200" baseline="0" dirty="0">
                <a:solidFill>
                  <a:schemeClr val="tx1"/>
                </a:solidFill>
                <a:latin typeface="+mn-lt"/>
                <a:ea typeface="+mn-ea"/>
                <a:cs typeface="+mn-cs"/>
              </a:rPr>
              <a:t>Hydrogen-Concentration (pH)</a:t>
            </a:r>
          </a:p>
          <a:p>
            <a:endParaRPr lang="en-US" sz="1920" dirty="0"/>
          </a:p>
        </p:txBody>
      </p:sp>
      <p:grpSp>
        <p:nvGrpSpPr>
          <p:cNvPr id="15" name="Group 14">
            <a:extLst>
              <a:ext uri="{FF2B5EF4-FFF2-40B4-BE49-F238E27FC236}">
                <a16:creationId xmlns:a16="http://schemas.microsoft.com/office/drawing/2014/main" xmlns="" id="{9B79569E-E2F4-4EBB-ACBE-C6986626FBC5}"/>
              </a:ext>
            </a:extLst>
          </p:cNvPr>
          <p:cNvGrpSpPr/>
          <p:nvPr/>
        </p:nvGrpSpPr>
        <p:grpSpPr>
          <a:xfrm>
            <a:off x="8980783" y="2152906"/>
            <a:ext cx="4897777" cy="6145846"/>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a16="http://schemas.microsoft.com/office/drawing/2014/main" xmlns=""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8" name="Rectangle 7">
              <a:extLst>
                <a:ext uri="{FF2B5EF4-FFF2-40B4-BE49-F238E27FC236}">
                  <a16:creationId xmlns:a16="http://schemas.microsoft.com/office/drawing/2014/main" xmlns=""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9" name="Rectangle 8">
              <a:extLst>
                <a:ext uri="{FF2B5EF4-FFF2-40B4-BE49-F238E27FC236}">
                  <a16:creationId xmlns:a16="http://schemas.microsoft.com/office/drawing/2014/main" xmlns=""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0" name="Rectangle 9">
              <a:extLst>
                <a:ext uri="{FF2B5EF4-FFF2-40B4-BE49-F238E27FC236}">
                  <a16:creationId xmlns:a16="http://schemas.microsoft.com/office/drawing/2014/main" xmlns=""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1" name="Rectangle 10">
              <a:extLst>
                <a:ext uri="{FF2B5EF4-FFF2-40B4-BE49-F238E27FC236}">
                  <a16:creationId xmlns:a16="http://schemas.microsoft.com/office/drawing/2014/main" xmlns=""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grpSp>
    </p:spTree>
    <p:extLst>
      <p:ext uri="{BB962C8B-B14F-4D97-AF65-F5344CB8AC3E}">
        <p14:creationId xmlns:p14="http://schemas.microsoft.com/office/powerpoint/2010/main" val="3251885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FB161DF7-B23E-4035-A16B-92185E10D8B8}"/>
              </a:ext>
            </a:extLst>
          </p:cNvPr>
          <p:cNvGrpSpPr/>
          <p:nvPr/>
        </p:nvGrpSpPr>
        <p:grpSpPr>
          <a:xfrm>
            <a:off x="-4047009" y="4833674"/>
            <a:ext cx="7043370" cy="3939073"/>
            <a:chOff x="-3698821" y="4531568"/>
            <a:chExt cx="6603159" cy="3692881"/>
          </a:xfrm>
          <a:blipFill>
            <a:blip r:embed="rId2">
              <a:alphaModFix amt="40000"/>
            </a:blip>
            <a:stretch>
              <a:fillRect l="-1187" t="-577" r="-1187"/>
            </a:stretch>
          </a:blipFill>
        </p:grpSpPr>
        <p:sp>
          <p:nvSpPr>
            <p:cNvPr id="4" name="Rectangle: Rounded Corners 3">
              <a:extLst>
                <a:ext uri="{FF2B5EF4-FFF2-40B4-BE49-F238E27FC236}">
                  <a16:creationId xmlns:a16="http://schemas.microsoft.com/office/drawing/2014/main" xmlns="" id="{CEC8D37B-C551-4407-9D5B-224990DCDD6F}"/>
                </a:ext>
              </a:extLst>
            </p:cNvPr>
            <p:cNvSpPr/>
            <p:nvPr/>
          </p:nvSpPr>
          <p:spPr>
            <a:xfrm rot="19096706">
              <a:off x="-3698821" y="5336310"/>
              <a:ext cx="5181600" cy="41922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a:p>
          </p:txBody>
        </p:sp>
        <p:sp>
          <p:nvSpPr>
            <p:cNvPr id="5" name="Rectangle: Rounded Corners 4">
              <a:extLst>
                <a:ext uri="{FF2B5EF4-FFF2-40B4-BE49-F238E27FC236}">
                  <a16:creationId xmlns:a16="http://schemas.microsoft.com/office/drawing/2014/main" xmlns="" id="{AA4AD840-BCF7-4710-BD70-C1F32093EB34}"/>
                </a:ext>
              </a:extLst>
            </p:cNvPr>
            <p:cNvSpPr/>
            <p:nvPr/>
          </p:nvSpPr>
          <p:spPr>
            <a:xfrm rot="19096706">
              <a:off x="-2590801" y="5173696"/>
              <a:ext cx="5181600" cy="9239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a:p>
          </p:txBody>
        </p:sp>
        <p:sp>
          <p:nvSpPr>
            <p:cNvPr id="6" name="Rectangle: Rounded Corners 5">
              <a:extLst>
                <a:ext uri="{FF2B5EF4-FFF2-40B4-BE49-F238E27FC236}">
                  <a16:creationId xmlns:a16="http://schemas.microsoft.com/office/drawing/2014/main" xmlns="" id="{79218BD8-7761-4167-A3C0-738C8B959CB8}"/>
                </a:ext>
              </a:extLst>
            </p:cNvPr>
            <p:cNvSpPr/>
            <p:nvPr/>
          </p:nvSpPr>
          <p:spPr>
            <a:xfrm rot="19096706">
              <a:off x="-2811310" y="6707089"/>
              <a:ext cx="5181600" cy="5771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a:p>
          </p:txBody>
        </p:sp>
        <p:sp>
          <p:nvSpPr>
            <p:cNvPr id="7" name="Rectangle: Rounded Corners 6">
              <a:extLst>
                <a:ext uri="{FF2B5EF4-FFF2-40B4-BE49-F238E27FC236}">
                  <a16:creationId xmlns:a16="http://schemas.microsoft.com/office/drawing/2014/main" xmlns="" id="{F6EEC549-F6A1-43DE-89E1-08E500946E36}"/>
                </a:ext>
              </a:extLst>
            </p:cNvPr>
            <p:cNvSpPr/>
            <p:nvPr/>
          </p:nvSpPr>
          <p:spPr>
            <a:xfrm rot="19096706">
              <a:off x="-2420328" y="7496940"/>
              <a:ext cx="5181600" cy="7275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9" name="Rectangle: Rounded Corners 8">
              <a:extLst>
                <a:ext uri="{FF2B5EF4-FFF2-40B4-BE49-F238E27FC236}">
                  <a16:creationId xmlns:a16="http://schemas.microsoft.com/office/drawing/2014/main" xmlns="" id="{DAE8348C-45B6-4121-812F-ECC40F3971C4}"/>
                </a:ext>
              </a:extLst>
            </p:cNvPr>
            <p:cNvSpPr/>
            <p:nvPr/>
          </p:nvSpPr>
          <p:spPr>
            <a:xfrm rot="19096706">
              <a:off x="1575889" y="4531568"/>
              <a:ext cx="1328449" cy="5576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grpSp>
      <p:grpSp>
        <p:nvGrpSpPr>
          <p:cNvPr id="18" name="Group 17">
            <a:extLst>
              <a:ext uri="{FF2B5EF4-FFF2-40B4-BE49-F238E27FC236}">
                <a16:creationId xmlns:a16="http://schemas.microsoft.com/office/drawing/2014/main" xmlns="" id="{D140FC85-7E2A-42ED-83E0-66C20B9E6FD4}"/>
              </a:ext>
            </a:extLst>
          </p:cNvPr>
          <p:cNvGrpSpPr/>
          <p:nvPr/>
        </p:nvGrpSpPr>
        <p:grpSpPr>
          <a:xfrm>
            <a:off x="7948211" y="-1407810"/>
            <a:ext cx="7809574" cy="3192046"/>
            <a:chOff x="7546698" y="-1319822"/>
            <a:chExt cx="7321476" cy="2992543"/>
          </a:xfrm>
          <a:gradFill flip="none" rotWithShape="1">
            <a:gsLst>
              <a:gs pos="29000">
                <a:schemeClr val="accent1">
                  <a:lumMod val="0"/>
                  <a:lumOff val="100000"/>
                </a:schemeClr>
              </a:gs>
              <a:gs pos="100000">
                <a:srgbClr val="0BFD4A"/>
              </a:gs>
            </a:gsLst>
            <a:path path="circle">
              <a:fillToRect r="100000" b="100000"/>
            </a:path>
            <a:tileRect l="-100000" t="-100000"/>
          </a:gradFill>
        </p:grpSpPr>
        <p:sp>
          <p:nvSpPr>
            <p:cNvPr id="15" name="Flowchart: Stored Data 14">
              <a:extLst>
                <a:ext uri="{FF2B5EF4-FFF2-40B4-BE49-F238E27FC236}">
                  <a16:creationId xmlns:a16="http://schemas.microsoft.com/office/drawing/2014/main" xmlns="" id="{7B3C176C-B59D-455C-9DF1-7E9F9E19970A}"/>
                </a:ext>
              </a:extLst>
            </p:cNvPr>
            <p:cNvSpPr/>
            <p:nvPr/>
          </p:nvSpPr>
          <p:spPr>
            <a:xfrm rot="19366670">
              <a:off x="8689916" y="-11198"/>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16" name="Flowchart: Stored Data 15">
              <a:extLst>
                <a:ext uri="{FF2B5EF4-FFF2-40B4-BE49-F238E27FC236}">
                  <a16:creationId xmlns:a16="http://schemas.microsoft.com/office/drawing/2014/main" xmlns="" id="{2E8E372E-CA66-4EEA-817C-64C7C837593A}"/>
                </a:ext>
              </a:extLst>
            </p:cNvPr>
            <p:cNvSpPr/>
            <p:nvPr/>
          </p:nvSpPr>
          <p:spPr>
            <a:xfrm rot="19366670">
              <a:off x="7690650" y="-131982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a:p>
          </p:txBody>
        </p:sp>
        <p:sp>
          <p:nvSpPr>
            <p:cNvPr id="17" name="Flowchart: Stored Data 16">
              <a:extLst>
                <a:ext uri="{FF2B5EF4-FFF2-40B4-BE49-F238E27FC236}">
                  <a16:creationId xmlns:a16="http://schemas.microsoft.com/office/drawing/2014/main" xmlns="" id="{487D022E-E6E5-435B-9E97-D4ECCD0E4CB3}"/>
                </a:ext>
              </a:extLst>
            </p:cNvPr>
            <p:cNvSpPr/>
            <p:nvPr/>
          </p:nvSpPr>
          <p:spPr>
            <a:xfrm rot="19366670">
              <a:off x="7546698" y="-20804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a:p>
          </p:txBody>
        </p:sp>
      </p:grpSp>
      <p:graphicFrame>
        <p:nvGraphicFramePr>
          <p:cNvPr id="12" name="Table 11">
            <a:extLst>
              <a:ext uri="{FF2B5EF4-FFF2-40B4-BE49-F238E27FC236}">
                <a16:creationId xmlns:a16="http://schemas.microsoft.com/office/drawing/2014/main" xmlns="" id="{3C0DB0AE-6D3D-44C2-8D91-56080D42C4AE}"/>
              </a:ext>
            </a:extLst>
          </p:cNvPr>
          <p:cNvGraphicFramePr>
            <a:graphicFrameLocks noGrp="1"/>
          </p:cNvGraphicFramePr>
          <p:nvPr>
            <p:extLst>
              <p:ext uri="{D42A27DB-BD31-4B8C-83A1-F6EECF244321}">
                <p14:modId xmlns:p14="http://schemas.microsoft.com/office/powerpoint/2010/main" val="2092848593"/>
              </p:ext>
            </p:extLst>
          </p:nvPr>
        </p:nvGraphicFramePr>
        <p:xfrm>
          <a:off x="517031" y="1275887"/>
          <a:ext cx="11767540" cy="4895279"/>
        </p:xfrm>
        <a:graphic>
          <a:graphicData uri="http://schemas.openxmlformats.org/drawingml/2006/table">
            <a:tbl>
              <a:tblPr firstRow="1" firstCol="1" bandRow="1"/>
              <a:tblGrid>
                <a:gridCol w="819870">
                  <a:extLst>
                    <a:ext uri="{9D8B030D-6E8A-4147-A177-3AD203B41FA5}">
                      <a16:colId xmlns:a16="http://schemas.microsoft.com/office/drawing/2014/main" xmlns="" val="20000"/>
                    </a:ext>
                  </a:extLst>
                </a:gridCol>
                <a:gridCol w="8680972">
                  <a:extLst>
                    <a:ext uri="{9D8B030D-6E8A-4147-A177-3AD203B41FA5}">
                      <a16:colId xmlns:a16="http://schemas.microsoft.com/office/drawing/2014/main" xmlns="" val="20001"/>
                    </a:ext>
                  </a:extLst>
                </a:gridCol>
                <a:gridCol w="884173">
                  <a:extLst>
                    <a:ext uri="{9D8B030D-6E8A-4147-A177-3AD203B41FA5}">
                      <a16:colId xmlns:a16="http://schemas.microsoft.com/office/drawing/2014/main" xmlns="" val="20002"/>
                    </a:ext>
                  </a:extLst>
                </a:gridCol>
                <a:gridCol w="1382525">
                  <a:extLst>
                    <a:ext uri="{9D8B030D-6E8A-4147-A177-3AD203B41FA5}">
                      <a16:colId xmlns:a16="http://schemas.microsoft.com/office/drawing/2014/main" xmlns="" val="20003"/>
                    </a:ext>
                  </a:extLst>
                </a:gridCol>
              </a:tblGrid>
              <a:tr h="427283">
                <a:tc>
                  <a:txBody>
                    <a:bodyPr/>
                    <a:lstStyle/>
                    <a:p>
                      <a:pPr marL="0" marR="0" algn="ctr">
                        <a:lnSpc>
                          <a:spcPct val="107000"/>
                        </a:lnSpc>
                        <a:spcBef>
                          <a:spcPts val="0"/>
                        </a:spcBef>
                        <a:spcAft>
                          <a:spcPts val="0"/>
                        </a:spcAft>
                      </a:pPr>
                      <a:r>
                        <a:rPr lang="en-US" sz="1900" b="1" dirty="0">
                          <a:effectLst/>
                          <a:latin typeface="Times New Roman" panose="02020603050405020304" pitchFamily="18" charset="0"/>
                          <a:ea typeface="Calibri" panose="020F0502020204030204" pitchFamily="34" charset="0"/>
                          <a:cs typeface="Times New Roman" panose="02020603050405020304" pitchFamily="18" charset="0"/>
                        </a:rPr>
                        <a:t>SL</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b="1" dirty="0">
                          <a:effectLst/>
                          <a:latin typeface="Times New Roman" panose="02020603050405020304" pitchFamily="18" charset="0"/>
                          <a:ea typeface="Calibri" panose="020F0502020204030204" pitchFamily="34" charset="0"/>
                          <a:cs typeface="Times New Roman" panose="02020603050405020304" pitchFamily="18" charset="0"/>
                        </a:rPr>
                        <a:t>Content of Course</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b="1" dirty="0">
                          <a:effectLst/>
                          <a:latin typeface="Times New Roman" panose="02020603050405020304" pitchFamily="18" charset="0"/>
                          <a:ea typeface="Calibri" panose="020F0502020204030204" pitchFamily="34" charset="0"/>
                          <a:cs typeface="Times New Roman" panose="02020603050405020304" pitchFamily="18" charset="0"/>
                        </a:rPr>
                        <a:t>Hours</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b="1" dirty="0">
                          <a:effectLst/>
                          <a:latin typeface="Times New Roman" panose="02020603050405020304" pitchFamily="18" charset="0"/>
                          <a:ea typeface="Calibri" panose="020F0502020204030204" pitchFamily="34" charset="0"/>
                          <a:cs typeface="Times New Roman" panose="02020603050405020304" pitchFamily="18" charset="0"/>
                        </a:rPr>
                        <a:t>CLOs</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607433">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1</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11" rtl="0" eaLnBrk="1" fontAlgn="auto" latinLnBrk="0" hangingPunct="1">
                        <a:lnSpc>
                          <a:spcPct val="106000"/>
                        </a:lnSpc>
                        <a:spcBef>
                          <a:spcPts val="0"/>
                        </a:spcBef>
                        <a:spcAft>
                          <a:spcPts val="0"/>
                        </a:spcAft>
                        <a:buClrTx/>
                        <a:buSzTx/>
                        <a:buFontTx/>
                        <a:buNone/>
                        <a:tabLst/>
                        <a:defRPr/>
                      </a:pPr>
                      <a:r>
                        <a:rPr lang="en-US" sz="1900" b="0" i="0" u="none" strike="noStrike" kern="1200" baseline="0" dirty="0">
                          <a:solidFill>
                            <a:schemeClr val="tx1"/>
                          </a:solidFill>
                          <a:latin typeface="+mn-lt"/>
                          <a:ea typeface="+mn-ea"/>
                          <a:cs typeface="+mn-cs"/>
                        </a:rPr>
                        <a:t>Environmental Engineering: Definition, Key areas, Introduction of water supply engineering &amp; Elements of water supply system.</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04</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CLO1</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07433">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2</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11" rtl="0" eaLnBrk="1" fontAlgn="auto" latinLnBrk="0" hangingPunct="1">
                        <a:lnSpc>
                          <a:spcPct val="106000"/>
                        </a:lnSpc>
                        <a:spcBef>
                          <a:spcPts val="0"/>
                        </a:spcBef>
                        <a:spcAft>
                          <a:spcPts val="0"/>
                        </a:spcAft>
                        <a:buClrTx/>
                        <a:buSzTx/>
                        <a:buFontTx/>
                        <a:buNone/>
                        <a:tabLst/>
                        <a:defRPr/>
                      </a:pPr>
                      <a:r>
                        <a:rPr lang="en-US" sz="1900" b="0" i="0" u="none" strike="noStrike" kern="1200" baseline="0" dirty="0">
                          <a:solidFill>
                            <a:schemeClr val="tx1"/>
                          </a:solidFill>
                          <a:latin typeface="+mn-lt"/>
                          <a:ea typeface="+mn-ea"/>
                          <a:cs typeface="+mn-cs"/>
                        </a:rPr>
                        <a:t>Water demand: Per capita consumption, The design period of water supply system, Mathematics of water demand.	</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05</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CLO3</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607433">
                <a:tc>
                  <a:txBody>
                    <a:bodyPr/>
                    <a:lstStyle/>
                    <a:p>
                      <a:pPr marL="0" marR="0" algn="ctr">
                        <a:lnSpc>
                          <a:spcPct val="107000"/>
                        </a:lnSpc>
                        <a:spcBef>
                          <a:spcPts val="0"/>
                        </a:spcBef>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3</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11" rtl="0" eaLnBrk="1" fontAlgn="auto" latinLnBrk="0" hangingPunct="1">
                        <a:lnSpc>
                          <a:spcPct val="106000"/>
                        </a:lnSpc>
                        <a:spcBef>
                          <a:spcPts val="0"/>
                        </a:spcBef>
                        <a:spcAft>
                          <a:spcPts val="0"/>
                        </a:spcAft>
                        <a:buClrTx/>
                        <a:buSzTx/>
                        <a:buFontTx/>
                        <a:buNone/>
                        <a:tabLst/>
                        <a:defRPr/>
                      </a:pPr>
                      <a:r>
                        <a:rPr lang="en-US" sz="1900" b="0" i="0" u="none" strike="noStrike" kern="1200" baseline="0" dirty="0">
                          <a:solidFill>
                            <a:schemeClr val="tx1"/>
                          </a:solidFill>
                          <a:latin typeface="+mn-lt"/>
                          <a:ea typeface="+mn-ea"/>
                          <a:cs typeface="+mn-cs"/>
                        </a:rPr>
                        <a:t>Quality of water: Different types of parameter, Sanitary Significance, Hydrogen-Concentration, Alkalinity of water, Mathematics of  Alkalinity, Hardness of water.</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10</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CLO2, CLO4</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612649">
                <a:tc>
                  <a:txBody>
                    <a:bodyPr/>
                    <a:lstStyle/>
                    <a:p>
                      <a:pPr marL="0" marR="0" algn="ctr">
                        <a:lnSpc>
                          <a:spcPct val="107000"/>
                        </a:lnSpc>
                        <a:spcBef>
                          <a:spcPts val="0"/>
                        </a:spcBef>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4</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11" rtl="0" eaLnBrk="1" fontAlgn="auto" latinLnBrk="0" hangingPunct="1">
                        <a:lnSpc>
                          <a:spcPct val="107000"/>
                        </a:lnSpc>
                        <a:spcBef>
                          <a:spcPts val="0"/>
                        </a:spcBef>
                        <a:spcAft>
                          <a:spcPts val="0"/>
                        </a:spcAft>
                        <a:buClrTx/>
                        <a:buSzTx/>
                        <a:buFontTx/>
                        <a:buNone/>
                        <a:tabLst/>
                        <a:defRPr/>
                      </a:pPr>
                      <a:r>
                        <a:rPr lang="en-US" sz="1900" b="0" i="0" u="none" strike="noStrike" kern="1200" baseline="0" dirty="0">
                          <a:solidFill>
                            <a:schemeClr val="tx1"/>
                          </a:solidFill>
                          <a:latin typeface="+mn-lt"/>
                          <a:ea typeface="+mn-ea"/>
                          <a:cs typeface="+mn-cs"/>
                        </a:rPr>
                        <a:t>BOD &amp; COD: Introduction &amp; Definition of Biochemical Oxygen Demand (BOD) &amp; Chemical Oxygen Demand (COD) &amp; Dissolve Oxygen</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05</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CLO1, CLO3</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612649">
                <a:tc>
                  <a:txBody>
                    <a:bodyPr/>
                    <a:lstStyle/>
                    <a:p>
                      <a:pPr marL="0" marR="0" algn="ctr">
                        <a:lnSpc>
                          <a:spcPct val="107000"/>
                        </a:lnSpc>
                        <a:spcBef>
                          <a:spcPts val="0"/>
                        </a:spcBef>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5</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11" rtl="0" eaLnBrk="1" fontAlgn="auto" latinLnBrk="0" hangingPunct="1">
                        <a:lnSpc>
                          <a:spcPct val="107000"/>
                        </a:lnSpc>
                        <a:spcBef>
                          <a:spcPts val="0"/>
                        </a:spcBef>
                        <a:spcAft>
                          <a:spcPts val="0"/>
                        </a:spcAft>
                        <a:buClrTx/>
                        <a:buSzTx/>
                        <a:buFontTx/>
                        <a:buNone/>
                        <a:tabLst/>
                        <a:defRPr/>
                      </a:pPr>
                      <a:r>
                        <a:rPr lang="en-US" sz="1900" b="0" i="0" u="none" strike="noStrike" kern="1200" baseline="0" dirty="0">
                          <a:solidFill>
                            <a:schemeClr val="tx1"/>
                          </a:solidFill>
                          <a:latin typeface="+mn-lt"/>
                          <a:ea typeface="+mn-ea"/>
                          <a:cs typeface="+mn-cs"/>
                        </a:rPr>
                        <a:t>BOD &amp; COD: Calculation of Biochemical Oxygen Demand (BOD) &amp; Chemical Oxygen Demand (COD).</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10</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CLO1</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97488">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6</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11" rtl="0" eaLnBrk="1" fontAlgn="auto" latinLnBrk="0" hangingPunct="1">
                        <a:lnSpc>
                          <a:spcPct val="107000"/>
                        </a:lnSpc>
                        <a:spcBef>
                          <a:spcPts val="0"/>
                        </a:spcBef>
                        <a:spcAft>
                          <a:spcPts val="0"/>
                        </a:spcAft>
                        <a:buClrTx/>
                        <a:buSzTx/>
                        <a:buFontTx/>
                        <a:buNone/>
                        <a:tabLst/>
                        <a:defRPr/>
                      </a:pPr>
                      <a:r>
                        <a:rPr lang="en-US" sz="1900" b="0" i="0" u="none" strike="noStrike" kern="1200" baseline="0" dirty="0">
                          <a:solidFill>
                            <a:schemeClr val="tx1"/>
                          </a:solidFill>
                          <a:latin typeface="+mn-lt"/>
                          <a:ea typeface="+mn-ea"/>
                          <a:cs typeface="+mn-cs"/>
                        </a:rPr>
                        <a:t>Disinfection: Water treatment system, Sterilization</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05</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11" rtl="0" eaLnBrk="1" fontAlgn="auto" latinLnBrk="0" hangingPunct="1">
                        <a:lnSpc>
                          <a:spcPct val="107000"/>
                        </a:lnSpc>
                        <a:spcBef>
                          <a:spcPts val="0"/>
                        </a:spcBef>
                        <a:spcAft>
                          <a:spcPts val="0"/>
                        </a:spcAft>
                        <a:buClrTx/>
                        <a:buSzTx/>
                        <a:buFontTx/>
                        <a:buNone/>
                        <a:tabLst/>
                        <a:defRPr/>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CLO3</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15568257"/>
                  </a:ext>
                </a:extLst>
              </a:tr>
              <a:tr h="611090">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7</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900" b="0" i="0" u="none" strike="noStrike" kern="1200" baseline="0" dirty="0">
                          <a:solidFill>
                            <a:schemeClr val="tx1"/>
                          </a:solidFill>
                          <a:latin typeface="+mn-lt"/>
                          <a:ea typeface="+mn-ea"/>
                          <a:cs typeface="+mn-cs"/>
                        </a:rPr>
                        <a:t>Chlorination: Introduction of Chlorination, Chlorination curve, Chlorine Demand &amp; Mathematics problem of Chlorination. </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10</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CLO3</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64140">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8</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Practice, Review/Reserved Day, Self study, Problem Solve</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05</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CLO1</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pic>
        <p:nvPicPr>
          <p:cNvPr id="13" name="Picture 12">
            <a:extLst>
              <a:ext uri="{FF2B5EF4-FFF2-40B4-BE49-F238E27FC236}">
                <a16:creationId xmlns:a16="http://schemas.microsoft.com/office/drawing/2014/main" xmlns="" id="{3D7F986F-4F1E-42D1-B300-6EABACFE4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4" y="56923"/>
            <a:ext cx="1244255" cy="1238512"/>
          </a:xfrm>
          <a:prstGeom prst="rect">
            <a:avLst/>
          </a:prstGeom>
        </p:spPr>
      </p:pic>
      <p:sp>
        <p:nvSpPr>
          <p:cNvPr id="2" name="TextBox 1">
            <a:extLst>
              <a:ext uri="{FF2B5EF4-FFF2-40B4-BE49-F238E27FC236}">
                <a16:creationId xmlns:a16="http://schemas.microsoft.com/office/drawing/2014/main" xmlns="" id="{8BBE1C82-EFC6-4BB7-802F-FBDD846A3D87}"/>
              </a:ext>
            </a:extLst>
          </p:cNvPr>
          <p:cNvSpPr txBox="1"/>
          <p:nvPr/>
        </p:nvSpPr>
        <p:spPr>
          <a:xfrm>
            <a:off x="2401116" y="6255985"/>
            <a:ext cx="8666113" cy="945965"/>
          </a:xfrm>
          <a:prstGeom prst="rect">
            <a:avLst/>
          </a:prstGeom>
          <a:noFill/>
        </p:spPr>
        <p:txBody>
          <a:bodyPr wrap="square" rtlCol="0">
            <a:spAutoFit/>
          </a:bodyPr>
          <a:lstStyle/>
          <a:p>
            <a:r>
              <a:rPr lang="en-US" sz="2133" dirty="0"/>
              <a:t>Text Books:</a:t>
            </a:r>
          </a:p>
          <a:p>
            <a:pPr algn="l"/>
            <a:r>
              <a:rPr lang="en-US" sz="1707" dirty="0"/>
              <a:t>1. Introduction to Environmental Engineering by David A Cornwell and Mackenzie L Davis</a:t>
            </a:r>
          </a:p>
          <a:p>
            <a:r>
              <a:rPr lang="en-US" sz="1707" dirty="0"/>
              <a:t>2. Environmental Engineering and Science by Gilbert M. Masters</a:t>
            </a:r>
          </a:p>
        </p:txBody>
      </p:sp>
    </p:spTree>
    <p:extLst>
      <p:ext uri="{BB962C8B-B14F-4D97-AF65-F5344CB8AC3E}">
        <p14:creationId xmlns:p14="http://schemas.microsoft.com/office/powerpoint/2010/main" val="3350431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FC9C70B6-232E-4324-91A5-5CF73C4F5474}"/>
                  </a:ext>
                </a:extLst>
              </p:cNvPr>
              <p:cNvSpPr txBox="1"/>
              <p:nvPr/>
            </p:nvSpPr>
            <p:spPr>
              <a:xfrm>
                <a:off x="423949" y="290620"/>
                <a:ext cx="11953702" cy="6733959"/>
              </a:xfrm>
              <a:prstGeom prst="rect">
                <a:avLst/>
              </a:prstGeom>
              <a:noFill/>
            </p:spPr>
            <p:txBody>
              <a:bodyPr wrap="square" rtlCol="0">
                <a:spAutoFit/>
              </a:bodyPr>
              <a:lstStyle/>
              <a:p>
                <a:pPr marL="457200" indent="-457200">
                  <a:buAutoNum type="arabicPeriod"/>
                </a:pPr>
                <a:r>
                  <a:rPr lang="en-US" sz="2400" b="1" dirty="0">
                    <a:effectLst/>
                    <a:latin typeface="Calibri" panose="020F0502020204030204" pitchFamily="34" charset="0"/>
                    <a:ea typeface="Calibri" panose="020F0502020204030204" pitchFamily="34" charset="0"/>
                    <a:cs typeface="Times New Roman" panose="02020603050405020304" pitchFamily="18" charset="0"/>
                  </a:rPr>
                  <a:t>Write done the definition of P</a:t>
                </a:r>
                <a:r>
                  <a:rPr lang="en-US" sz="2400" b="1" baseline="30000" dirty="0">
                    <a:effectLst/>
                    <a:latin typeface="Calibri" panose="020F0502020204030204" pitchFamily="34" charset="0"/>
                    <a:ea typeface="Calibri" panose="020F0502020204030204" pitchFamily="34" charset="0"/>
                    <a:cs typeface="Times New Roman" panose="02020603050405020304" pitchFamily="18" charset="0"/>
                  </a:rPr>
                  <a:t>H</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P</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H</a:t>
                </a:r>
                <a:r>
                  <a:rPr lang="en-US" sz="1800" dirty="0">
                    <a:effectLst/>
                    <a:latin typeface="Calibri" panose="020F0502020204030204" pitchFamily="34" charset="0"/>
                    <a:ea typeface="Calibri" panose="020F0502020204030204" pitchFamily="34" charset="0"/>
                    <a:cs typeface="Times New Roman" panose="02020603050405020304" pitchFamily="18" charset="0"/>
                  </a:rPr>
                  <a:t>: P</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H</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defined as the negative logarithm of the hydrogen ion concentration. pH is a figure expressing the acidity or alkalinity of a solution on a logarithmic scale on which 7 is neutral, lower values are more acid, and higher values are more alkaline.</a:t>
                </a:r>
              </a:p>
              <a:p>
                <a:r>
                  <a:rPr lang="en-US"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sSup>
                      <m:sSupPr>
                        <m:ctrlPr>
                          <a:rPr lang="en-US" i="1" smtClean="0">
                            <a:latin typeface="Cambria Math"/>
                            <a:ea typeface="Calibri" panose="020F0502020204030204" pitchFamily="34" charset="0"/>
                            <a:cs typeface="Times New Roman" panose="02020603050405020304" pitchFamily="18" charset="0"/>
                          </a:rPr>
                        </m:ctrlPr>
                      </m:sSupPr>
                      <m:e>
                        <m:r>
                          <a:rPr lang="en-US" b="0" i="1" smtClean="0">
                            <a:latin typeface="Cambria Math" panose="02040503050406030204" pitchFamily="18" charset="0"/>
                            <a:ea typeface="Calibri" panose="020F0502020204030204" pitchFamily="34" charset="0"/>
                            <a:cs typeface="Times New Roman" panose="02020603050405020304" pitchFamily="18" charset="0"/>
                          </a:rPr>
                          <m:t>𝑃</m:t>
                        </m:r>
                      </m:e>
                      <m:sup>
                        <m:r>
                          <a:rPr lang="en-US" b="0" i="1" smtClean="0">
                            <a:latin typeface="Cambria Math" panose="02040503050406030204" pitchFamily="18" charset="0"/>
                            <a:ea typeface="Calibri" panose="020F0502020204030204" pitchFamily="34" charset="0"/>
                            <a:cs typeface="Times New Roman" panose="02020603050405020304" pitchFamily="18" charset="0"/>
                          </a:rPr>
                          <m:t>𝐻</m:t>
                        </m:r>
                      </m:sup>
                    </m:sSup>
                    <m:r>
                      <a:rPr lang="en-US" b="0" i="1" smtClean="0">
                        <a:latin typeface="Cambria Math" panose="02040503050406030204" pitchFamily="18" charset="0"/>
                        <a:ea typeface="Calibri" panose="020F0502020204030204" pitchFamily="34" charset="0"/>
                        <a:cs typeface="Times New Roman" panose="02020603050405020304" pitchFamily="18" charset="0"/>
                      </a:rPr>
                      <m:t>=−</m:t>
                    </m:r>
                    <m:func>
                      <m:funcPr>
                        <m:ctrlPr>
                          <a:rPr lang="en-US" b="0" i="1" smtClean="0">
                            <a:latin typeface="Cambria Math"/>
                            <a:ea typeface="Calibri" panose="020F0502020204030204" pitchFamily="34" charset="0"/>
                            <a:cs typeface="Times New Roman" panose="02020603050405020304" pitchFamily="18" charset="0"/>
                          </a:rPr>
                        </m:ctrlPr>
                      </m:funcPr>
                      <m:fName>
                        <m:sSub>
                          <m:sSubPr>
                            <m:ctrlPr>
                              <a:rPr lang="en-US" b="0" i="1" smtClean="0">
                                <a:latin typeface="Cambria Math"/>
                                <a:ea typeface="Calibri" panose="020F0502020204030204" pitchFamily="34" charset="0"/>
                                <a:cs typeface="Times New Roman" panose="02020603050405020304" pitchFamily="18" charset="0"/>
                              </a:rPr>
                            </m:ctrlPr>
                          </m:sSubPr>
                          <m:e>
                            <m:r>
                              <m:rPr>
                                <m:sty m:val="p"/>
                              </m:rPr>
                              <a:rPr lang="en-US" b="0" i="0" smtClean="0">
                                <a:latin typeface="Cambria Math" panose="02040503050406030204" pitchFamily="18" charset="0"/>
                                <a:ea typeface="Calibri" panose="020F0502020204030204" pitchFamily="34" charset="0"/>
                                <a:cs typeface="Times New Roman" panose="02020603050405020304" pitchFamily="18" charset="0"/>
                              </a:rPr>
                              <m:t>log</m:t>
                            </m:r>
                          </m:e>
                          <m:sub>
                            <m:r>
                              <a:rPr lang="en-US" b="0" i="1" smtClean="0">
                                <a:latin typeface="Cambria Math" panose="02040503050406030204" pitchFamily="18" charset="0"/>
                                <a:ea typeface="Calibri" panose="020F0502020204030204" pitchFamily="34" charset="0"/>
                                <a:cs typeface="Times New Roman" panose="02020603050405020304" pitchFamily="18" charset="0"/>
                              </a:rPr>
                              <m:t>10</m:t>
                            </m:r>
                          </m:sub>
                        </m:sSub>
                      </m:fName>
                      <m:e>
                        <m:d>
                          <m:dPr>
                            <m:begChr m:val="["/>
                            <m:endChr m:val="]"/>
                            <m:ctrlPr>
                              <a:rPr lang="en-US" b="0" i="1" smtClean="0">
                                <a:latin typeface="Cambria Math"/>
                                <a:ea typeface="Calibri" panose="020F0502020204030204" pitchFamily="34" charset="0"/>
                                <a:cs typeface="Times New Roman" panose="02020603050405020304" pitchFamily="18" charset="0"/>
                              </a:rPr>
                            </m:ctrlPr>
                          </m:dPr>
                          <m:e>
                            <m:r>
                              <a:rPr lang="en-US" b="0" i="1" smtClean="0">
                                <a:latin typeface="Cambria Math" panose="02040503050406030204" pitchFamily="18" charset="0"/>
                                <a:ea typeface="Calibri" panose="020F0502020204030204" pitchFamily="34" charset="0"/>
                                <a:cs typeface="Times New Roman" panose="02020603050405020304" pitchFamily="18" charset="0"/>
                              </a:rPr>
                              <m:t>𝐻</m:t>
                            </m:r>
                            <m:r>
                              <a:rPr lang="en-US" b="0" i="1" smtClean="0">
                                <a:latin typeface="Cambria Math" panose="02040503050406030204" pitchFamily="18" charset="0"/>
                                <a:ea typeface="Calibri" panose="020F0502020204030204" pitchFamily="34" charset="0"/>
                                <a:cs typeface="Times New Roman" panose="02020603050405020304" pitchFamily="18" charset="0"/>
                              </a:rPr>
                              <m:t>+</m:t>
                            </m:r>
                          </m:e>
                        </m:d>
                      </m:e>
                    </m:func>
                  </m:oMath>
                </a14:m>
                <a:endParaRPr lang="en-US" b="0" dirty="0">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sz="2000" b="1" dirty="0">
                    <a:effectLst/>
                    <a:latin typeface="Calibri" panose="020F0502020204030204" pitchFamily="34" charset="0"/>
                    <a:ea typeface="Calibri" panose="020F0502020204030204" pitchFamily="34" charset="0"/>
                    <a:cs typeface="Times New Roman" panose="02020603050405020304" pitchFamily="18" charset="0"/>
                  </a:rPr>
                  <a:t>2. Write done the definition of P</a:t>
                </a:r>
                <a:r>
                  <a:rPr lang="en-US" sz="2000" b="1" baseline="30000" dirty="0">
                    <a:effectLst/>
                    <a:latin typeface="Calibri" panose="020F0502020204030204" pitchFamily="34" charset="0"/>
                    <a:ea typeface="Calibri" panose="020F0502020204030204" pitchFamily="34" charset="0"/>
                    <a:cs typeface="Times New Roman" panose="02020603050405020304" pitchFamily="18" charset="0"/>
                  </a:rPr>
                  <a:t>H</a:t>
                </a:r>
                <a:r>
                  <a:rPr lang="en-US" sz="2000" b="1"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P</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OH</a:t>
                </a:r>
                <a:r>
                  <a:rPr lang="en-US" sz="1800" dirty="0">
                    <a:effectLst/>
                    <a:latin typeface="Calibri" panose="020F0502020204030204" pitchFamily="34" charset="0"/>
                    <a:ea typeface="Calibri" panose="020F0502020204030204" pitchFamily="34" charset="0"/>
                    <a:cs typeface="Times New Roman" panose="02020603050405020304" pitchFamily="18" charset="0"/>
                  </a:rPr>
                  <a:t>:P</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OH</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a measure of the hydroxide ion concentration in a solution. It is defined as the negative logarithm of the hydroxide ion (OH-) concentration. The formula to calculate P</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OH</a:t>
                </a:r>
                <a:r>
                  <a:rPr lang="en-US" sz="1800" dirty="0">
                    <a:effectLst/>
                    <a:latin typeface="Calibri" panose="020F0502020204030204" pitchFamily="34" charset="0"/>
                    <a:ea typeface="Calibri" panose="020F0502020204030204" pitchFamily="34" charset="0"/>
                    <a:cs typeface="Times New Roman" panose="02020603050405020304" pitchFamily="18" charset="0"/>
                  </a:rPr>
                  <a:t> is:</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a:ea typeface="Calibri" panose="020F0502020204030204" pitchFamily="34" charset="0"/>
                    <a:cs typeface="Times New Roman" panose="02020603050405020304" pitchFamily="18" charset="0"/>
                  </a:rPr>
                  <a:t> </a:t>
                </a:r>
                <a14:m>
                  <m:oMath xmlns:m="http://schemas.openxmlformats.org/officeDocument/2006/math">
                    <m:sSup>
                      <m:sSupPr>
                        <m:ctrlPr>
                          <a:rPr lang="en-US" i="1" smtClean="0">
                            <a:latin typeface="Cambria Math"/>
                            <a:ea typeface="Calibri" panose="020F0502020204030204" pitchFamily="34" charset="0"/>
                            <a:cs typeface="Times New Roman" panose="02020603050405020304" pitchFamily="18" charset="0"/>
                          </a:rPr>
                        </m:ctrlPr>
                      </m:sSupPr>
                      <m:e>
                        <m:r>
                          <a:rPr lang="en-US" b="0" i="1" smtClean="0">
                            <a:latin typeface="Cambria Math" panose="02040503050406030204" pitchFamily="18" charset="0"/>
                            <a:ea typeface="Calibri" panose="020F0502020204030204" pitchFamily="34" charset="0"/>
                            <a:cs typeface="Times New Roman" panose="02020603050405020304" pitchFamily="18" charset="0"/>
                          </a:rPr>
                          <m:t>𝑃</m:t>
                        </m:r>
                      </m:e>
                      <m:sup>
                        <m:r>
                          <a:rPr lang="en-US" b="0" i="1" smtClean="0">
                            <a:latin typeface="Cambria Math" panose="02040503050406030204" pitchFamily="18" charset="0"/>
                            <a:ea typeface="Calibri" panose="020F0502020204030204" pitchFamily="34" charset="0"/>
                            <a:cs typeface="Times New Roman" panose="02020603050405020304" pitchFamily="18" charset="0"/>
                          </a:rPr>
                          <m:t>𝑜𝐻</m:t>
                        </m:r>
                      </m:sup>
                    </m:sSup>
                    <m:r>
                      <a:rPr lang="en-US" b="0" i="1" smtClean="0">
                        <a:latin typeface="Cambria Math" panose="02040503050406030204" pitchFamily="18" charset="0"/>
                        <a:ea typeface="Calibri" panose="020F0502020204030204" pitchFamily="34" charset="0"/>
                        <a:cs typeface="Times New Roman" panose="02020603050405020304" pitchFamily="18" charset="0"/>
                      </a:rPr>
                      <m:t>=−</m:t>
                    </m:r>
                    <m:func>
                      <m:funcPr>
                        <m:ctrlPr>
                          <a:rPr lang="en-US" b="0" i="1" smtClean="0">
                            <a:latin typeface="Cambria Math"/>
                            <a:ea typeface="Calibri" panose="020F0502020204030204" pitchFamily="34" charset="0"/>
                            <a:cs typeface="Times New Roman" panose="02020603050405020304" pitchFamily="18" charset="0"/>
                          </a:rPr>
                        </m:ctrlPr>
                      </m:funcPr>
                      <m:fName>
                        <m:sSub>
                          <m:sSubPr>
                            <m:ctrlPr>
                              <a:rPr lang="en-US" b="0" i="1" smtClean="0">
                                <a:latin typeface="Cambria Math"/>
                                <a:ea typeface="Calibri" panose="020F0502020204030204" pitchFamily="34" charset="0"/>
                                <a:cs typeface="Times New Roman" panose="02020603050405020304" pitchFamily="18" charset="0"/>
                              </a:rPr>
                            </m:ctrlPr>
                          </m:sSubPr>
                          <m:e>
                            <m:r>
                              <m:rPr>
                                <m:sty m:val="p"/>
                              </m:rPr>
                              <a:rPr lang="en-US" b="0" i="0" smtClean="0">
                                <a:latin typeface="Cambria Math" panose="02040503050406030204" pitchFamily="18" charset="0"/>
                                <a:ea typeface="Calibri" panose="020F0502020204030204" pitchFamily="34" charset="0"/>
                                <a:cs typeface="Times New Roman" panose="02020603050405020304" pitchFamily="18" charset="0"/>
                              </a:rPr>
                              <m:t>log</m:t>
                            </m:r>
                          </m:e>
                          <m:sub>
                            <m:r>
                              <a:rPr lang="en-US" b="0" i="1" smtClean="0">
                                <a:latin typeface="Cambria Math" panose="02040503050406030204" pitchFamily="18" charset="0"/>
                                <a:ea typeface="Calibri" panose="020F0502020204030204" pitchFamily="34" charset="0"/>
                                <a:cs typeface="Times New Roman" panose="02020603050405020304" pitchFamily="18" charset="0"/>
                              </a:rPr>
                              <m:t>10</m:t>
                            </m:r>
                          </m:sub>
                        </m:sSub>
                      </m:fName>
                      <m:e>
                        <m:d>
                          <m:dPr>
                            <m:begChr m:val="["/>
                            <m:endChr m:val="]"/>
                            <m:ctrlPr>
                              <a:rPr lang="en-US" b="0" i="1" smtClean="0">
                                <a:latin typeface="Cambria Math"/>
                                <a:ea typeface="Calibri" panose="020F0502020204030204" pitchFamily="34" charset="0"/>
                                <a:cs typeface="Times New Roman" panose="02020603050405020304" pitchFamily="18" charset="0"/>
                              </a:rPr>
                            </m:ctrlPr>
                          </m:dPr>
                          <m:e>
                            <m:r>
                              <a:rPr lang="en-US" b="0" i="1" smtClean="0">
                                <a:latin typeface="Cambria Math" panose="02040503050406030204" pitchFamily="18" charset="0"/>
                                <a:ea typeface="Calibri" panose="020F0502020204030204" pitchFamily="34" charset="0"/>
                                <a:cs typeface="Times New Roman" panose="02020603050405020304" pitchFamily="18" charset="0"/>
                              </a:rPr>
                              <m:t>𝑂𝐻</m:t>
                            </m:r>
                            <m:r>
                              <a:rPr lang="en-US" b="0" i="1" smtClean="0">
                                <a:latin typeface="Cambria Math" panose="02040503050406030204" pitchFamily="18" charset="0"/>
                                <a:ea typeface="Calibri" panose="020F0502020204030204" pitchFamily="34" charset="0"/>
                                <a:cs typeface="Times New Roman" panose="02020603050405020304" pitchFamily="18" charset="0"/>
                              </a:rPr>
                              <m:t>−</m:t>
                            </m:r>
                          </m:e>
                        </m:d>
                      </m:e>
                    </m:func>
                  </m:oMath>
                </a14:m>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FC9C70B6-232E-4324-91A5-5CF73C4F5474}"/>
                  </a:ext>
                </a:extLst>
              </p:cNvPr>
              <p:cNvSpPr txBox="1">
                <a:spLocks noRot="1" noChangeAspect="1" noMove="1" noResize="1" noEditPoints="1" noAdjustHandles="1" noChangeArrowheads="1" noChangeShapeType="1" noTextEdit="1"/>
              </p:cNvSpPr>
              <p:nvPr/>
            </p:nvSpPr>
            <p:spPr>
              <a:xfrm>
                <a:off x="423949" y="290620"/>
                <a:ext cx="11953702" cy="6733959"/>
              </a:xfrm>
              <a:prstGeom prst="rect">
                <a:avLst/>
              </a:prstGeom>
              <a:blipFill>
                <a:blip r:embed="rId2"/>
                <a:stretch>
                  <a:fillRect l="-816" t="-906" b="-272"/>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xmlns="" id="{DCFE8BDC-268B-4D11-8615-517295AC85BF}"/>
              </a:ext>
            </a:extLst>
          </p:cNvPr>
          <p:cNvPicPr>
            <a:picLocks noChangeAspect="1"/>
          </p:cNvPicPr>
          <p:nvPr/>
        </p:nvPicPr>
        <p:blipFill rotWithShape="1">
          <a:blip r:embed="rId3">
            <a:extLst>
              <a:ext uri="{28A0092B-C50C-407E-A947-70E740481C1C}">
                <a14:useLocalDpi xmlns:a14="http://schemas.microsoft.com/office/drawing/2010/main" val="0"/>
              </a:ext>
            </a:extLst>
          </a:blip>
          <a:srcRect l="4000" t="9488" r="3535" b="8098"/>
          <a:stretch/>
        </p:blipFill>
        <p:spPr>
          <a:xfrm>
            <a:off x="1539550" y="2318657"/>
            <a:ext cx="9274629" cy="2785188"/>
          </a:xfrm>
          <a:prstGeom prst="rect">
            <a:avLst/>
          </a:prstGeom>
        </p:spPr>
      </p:pic>
    </p:spTree>
    <p:extLst>
      <p:ext uri="{BB962C8B-B14F-4D97-AF65-F5344CB8AC3E}">
        <p14:creationId xmlns:p14="http://schemas.microsoft.com/office/powerpoint/2010/main" val="12681484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FC9C70B6-232E-4324-91A5-5CF73C4F5474}"/>
                  </a:ext>
                </a:extLst>
              </p:cNvPr>
              <p:cNvSpPr txBox="1"/>
              <p:nvPr/>
            </p:nvSpPr>
            <p:spPr>
              <a:xfrm>
                <a:off x="423949" y="423182"/>
                <a:ext cx="11953702" cy="4688335"/>
              </a:xfrm>
              <a:prstGeom prst="rect">
                <a:avLst/>
              </a:prstGeom>
              <a:noFill/>
            </p:spPr>
            <p:txBody>
              <a:bodyPr wrap="square" rtlCol="0">
                <a:spAutoFit/>
              </a:bodyPr>
              <a:lstStyle/>
              <a:p>
                <a:pPr marL="457200" indent="-457200">
                  <a:buAutoNum type="arabicPeriod"/>
                </a:pPr>
                <a:r>
                  <a:rPr lang="en-US" sz="2400" b="1" dirty="0">
                    <a:latin typeface="Calibri" panose="020F0502020204030204" pitchFamily="34" charset="0"/>
                    <a:ea typeface="Calibri" panose="020F0502020204030204" pitchFamily="34" charset="0"/>
                    <a:cs typeface="Times New Roman" panose="02020603050405020304" pitchFamily="18" charset="0"/>
                  </a:rPr>
                  <a:t>Prove that P</a:t>
                </a:r>
                <a:r>
                  <a:rPr lang="en-US" sz="2400" b="1" baseline="30000" dirty="0">
                    <a:latin typeface="Calibri" panose="020F0502020204030204" pitchFamily="34" charset="0"/>
                    <a:ea typeface="Calibri" panose="020F0502020204030204" pitchFamily="34" charset="0"/>
                    <a:cs typeface="Times New Roman" panose="02020603050405020304" pitchFamily="18" charset="0"/>
                  </a:rPr>
                  <a:t>H</a:t>
                </a:r>
                <a:r>
                  <a:rPr lang="en-US" sz="2400" b="1" dirty="0">
                    <a:latin typeface="Calibri" panose="020F0502020204030204" pitchFamily="34" charset="0"/>
                    <a:ea typeface="Calibri" panose="020F0502020204030204" pitchFamily="34" charset="0"/>
                    <a:cs typeface="Times New Roman" panose="02020603050405020304" pitchFamily="18" charset="0"/>
                  </a:rPr>
                  <a:t>+P</a:t>
                </a:r>
                <a:r>
                  <a:rPr lang="en-US" sz="2400" b="1" baseline="30000" dirty="0">
                    <a:latin typeface="Calibri" panose="020F0502020204030204" pitchFamily="34" charset="0"/>
                    <a:ea typeface="Calibri" panose="020F0502020204030204" pitchFamily="34" charset="0"/>
                    <a:cs typeface="Times New Roman" panose="02020603050405020304" pitchFamily="18" charset="0"/>
                  </a:rPr>
                  <a:t>OH</a:t>
                </a:r>
                <a:r>
                  <a:rPr lang="en-US" sz="2400" b="1" dirty="0">
                    <a:latin typeface="Calibri" panose="020F0502020204030204" pitchFamily="34" charset="0"/>
                    <a:ea typeface="Calibri" panose="020F0502020204030204" pitchFamily="34" charset="0"/>
                    <a:cs typeface="Times New Roman" panose="02020603050405020304" pitchFamily="18" charset="0"/>
                  </a:rPr>
                  <a:t>=14.</a:t>
                </a:r>
              </a:p>
              <a:p>
                <a:endParaRPr lang="en-US" sz="2400" b="1" baseline="30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We know,</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The ionization of water can be represented as: H2O = H+ + OH- .</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ionization constant (Kw) for water is the product of 	the concentrations of hydrogen ions ([H+]) and hydroxide ions 	([OH-]):</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 Kw = [H+][OH-] = 10</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-14</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-log (Kw) = -log ([H+][OH-])</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14 = -log₁₀[H+] + (-log₁₀[OH-])</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en-US" sz="1800" i="1" smtClean="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1800" dirty="0">
                    <a:effectLst/>
                    <a:latin typeface="Calibri" panose="020F0502020204030204" pitchFamily="34" charset="0"/>
                    <a:ea typeface="Calibri" panose="020F0502020204030204" pitchFamily="34" charset="0"/>
                    <a:cs typeface="Times New Roman" panose="02020603050405020304" pitchFamily="18" charset="0"/>
                  </a:rPr>
                  <a:t>PH+POH = 14. (Proved)</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aseline="30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FC9C70B6-232E-4324-91A5-5CF73C4F5474}"/>
                  </a:ext>
                </a:extLst>
              </p:cNvPr>
              <p:cNvSpPr txBox="1">
                <a:spLocks noRot="1" noChangeAspect="1" noMove="1" noResize="1" noEditPoints="1" noAdjustHandles="1" noChangeArrowheads="1" noChangeShapeType="1" noTextEdit="1"/>
              </p:cNvSpPr>
              <p:nvPr/>
            </p:nvSpPr>
            <p:spPr>
              <a:xfrm>
                <a:off x="423949" y="423182"/>
                <a:ext cx="11953702" cy="4688335"/>
              </a:xfrm>
              <a:prstGeom prst="rect">
                <a:avLst/>
              </a:prstGeom>
              <a:blipFill>
                <a:blip r:embed="rId2"/>
                <a:stretch>
                  <a:fillRect l="-816" t="-1169" r="-204"/>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xmlns="" id="{CA52FEFD-A8CB-494B-93BB-9D4CD1C2611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671420" y="2264230"/>
            <a:ext cx="7706231" cy="4627787"/>
          </a:xfrm>
          <a:prstGeom prst="rect">
            <a:avLst/>
          </a:prstGeom>
        </p:spPr>
      </p:pic>
    </p:spTree>
    <p:extLst>
      <p:ext uri="{BB962C8B-B14F-4D97-AF65-F5344CB8AC3E}">
        <p14:creationId xmlns:p14="http://schemas.microsoft.com/office/powerpoint/2010/main" val="34365813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6" name="Picture 5">
            <a:extLst>
              <a:ext uri="{FF2B5EF4-FFF2-40B4-BE49-F238E27FC236}">
                <a16:creationId xmlns:a16="http://schemas.microsoft.com/office/drawing/2014/main" xmlns="" id="{B29DDF91-1301-4267-A1F4-2790F227A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89" y="337085"/>
            <a:ext cx="12082622" cy="6445679"/>
          </a:xfrm>
          <a:prstGeom prst="rect">
            <a:avLst/>
          </a:prstGeom>
        </p:spPr>
      </p:pic>
    </p:spTree>
    <p:extLst>
      <p:ext uri="{BB962C8B-B14F-4D97-AF65-F5344CB8AC3E}">
        <p14:creationId xmlns:p14="http://schemas.microsoft.com/office/powerpoint/2010/main" val="26902062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3" name="Picture 2">
            <a:extLst>
              <a:ext uri="{FF2B5EF4-FFF2-40B4-BE49-F238E27FC236}">
                <a16:creationId xmlns:a16="http://schemas.microsoft.com/office/drawing/2014/main" xmlns="" id="{673DFEBD-D2DE-4B2B-A94D-7BD55508A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10" y="350688"/>
            <a:ext cx="12081579" cy="6559398"/>
          </a:xfrm>
          <a:prstGeom prst="rect">
            <a:avLst/>
          </a:prstGeom>
        </p:spPr>
      </p:pic>
    </p:spTree>
    <p:extLst>
      <p:ext uri="{BB962C8B-B14F-4D97-AF65-F5344CB8AC3E}">
        <p14:creationId xmlns:p14="http://schemas.microsoft.com/office/powerpoint/2010/main" val="42088839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5" name="Picture 4">
            <a:extLst>
              <a:ext uri="{FF2B5EF4-FFF2-40B4-BE49-F238E27FC236}">
                <a16:creationId xmlns:a16="http://schemas.microsoft.com/office/drawing/2014/main" xmlns="" id="{69C7111A-93DE-4AD6-8B06-0DCF5D97A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41" y="312410"/>
            <a:ext cx="12225759" cy="6690379"/>
          </a:xfrm>
          <a:prstGeom prst="rect">
            <a:avLst/>
          </a:prstGeom>
        </p:spPr>
      </p:pic>
    </p:spTree>
    <p:extLst>
      <p:ext uri="{BB962C8B-B14F-4D97-AF65-F5344CB8AC3E}">
        <p14:creationId xmlns:p14="http://schemas.microsoft.com/office/powerpoint/2010/main" val="23890260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4224CF-0B04-452F-94C0-FC9508E81EB0}"/>
              </a:ext>
            </a:extLst>
          </p:cNvPr>
          <p:cNvSpPr txBox="1"/>
          <p:nvPr/>
        </p:nvSpPr>
        <p:spPr>
          <a:xfrm>
            <a:off x="4146635" y="574380"/>
            <a:ext cx="4508331" cy="683264"/>
          </a:xfrm>
          <a:prstGeom prst="rect">
            <a:avLst/>
          </a:prstGeom>
          <a:noFill/>
        </p:spPr>
        <p:txBody>
          <a:bodyPr wrap="square" rtlCol="0">
            <a:spAutoFit/>
          </a:bodyPr>
          <a:lstStyle/>
          <a:p>
            <a:pPr algn="ctr"/>
            <a:r>
              <a:rPr lang="en-US" sz="3840" dirty="0"/>
              <a:t>Week 07</a:t>
            </a:r>
          </a:p>
        </p:txBody>
      </p:sp>
      <p:sp>
        <p:nvSpPr>
          <p:cNvPr id="6" name="TextBox 5">
            <a:extLst>
              <a:ext uri="{FF2B5EF4-FFF2-40B4-BE49-F238E27FC236}">
                <a16:creationId xmlns:a16="http://schemas.microsoft.com/office/drawing/2014/main" xmlns="" id="{EE029618-3064-4622-ACDB-51C7827E27E1}"/>
              </a:ext>
            </a:extLst>
          </p:cNvPr>
          <p:cNvSpPr txBox="1"/>
          <p:nvPr/>
        </p:nvSpPr>
        <p:spPr>
          <a:xfrm>
            <a:off x="3179403" y="1593088"/>
            <a:ext cx="6442795" cy="1046440"/>
          </a:xfrm>
          <a:prstGeom prst="rect">
            <a:avLst/>
          </a:prstGeom>
          <a:noFill/>
        </p:spPr>
        <p:txBody>
          <a:bodyPr wrap="square" rtlCol="0">
            <a:spAutoFit/>
          </a:bodyPr>
          <a:lstStyle/>
          <a:p>
            <a:pPr marL="0" marR="0" algn="ctr">
              <a:lnSpc>
                <a:spcPct val="106000"/>
              </a:lnSpc>
              <a:spcBef>
                <a:spcPts val="0"/>
              </a:spcBef>
              <a:spcAft>
                <a:spcPts val="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Alkalinity of Water</a:t>
            </a:r>
          </a:p>
          <a:p>
            <a:endParaRPr lang="en-US" sz="1920" dirty="0"/>
          </a:p>
        </p:txBody>
      </p:sp>
      <p:grpSp>
        <p:nvGrpSpPr>
          <p:cNvPr id="15" name="Group 14">
            <a:extLst>
              <a:ext uri="{FF2B5EF4-FFF2-40B4-BE49-F238E27FC236}">
                <a16:creationId xmlns:a16="http://schemas.microsoft.com/office/drawing/2014/main" xmlns="" id="{9B79569E-E2F4-4EBB-ACBE-C6986626FBC5}"/>
              </a:ext>
            </a:extLst>
          </p:cNvPr>
          <p:cNvGrpSpPr/>
          <p:nvPr/>
        </p:nvGrpSpPr>
        <p:grpSpPr>
          <a:xfrm>
            <a:off x="8980783" y="2152906"/>
            <a:ext cx="4897777" cy="6145846"/>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a16="http://schemas.microsoft.com/office/drawing/2014/main" xmlns=""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8" name="Rectangle 7">
              <a:extLst>
                <a:ext uri="{FF2B5EF4-FFF2-40B4-BE49-F238E27FC236}">
                  <a16:creationId xmlns:a16="http://schemas.microsoft.com/office/drawing/2014/main" xmlns=""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9" name="Rectangle 8">
              <a:extLst>
                <a:ext uri="{FF2B5EF4-FFF2-40B4-BE49-F238E27FC236}">
                  <a16:creationId xmlns:a16="http://schemas.microsoft.com/office/drawing/2014/main" xmlns=""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0" name="Rectangle 9">
              <a:extLst>
                <a:ext uri="{FF2B5EF4-FFF2-40B4-BE49-F238E27FC236}">
                  <a16:creationId xmlns:a16="http://schemas.microsoft.com/office/drawing/2014/main" xmlns=""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1" name="Rectangle 10">
              <a:extLst>
                <a:ext uri="{FF2B5EF4-FFF2-40B4-BE49-F238E27FC236}">
                  <a16:creationId xmlns:a16="http://schemas.microsoft.com/office/drawing/2014/main" xmlns=""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grpSp>
    </p:spTree>
    <p:extLst>
      <p:ext uri="{BB962C8B-B14F-4D97-AF65-F5344CB8AC3E}">
        <p14:creationId xmlns:p14="http://schemas.microsoft.com/office/powerpoint/2010/main" val="1819355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8AF2AA89-7919-428C-A463-7AAA9FFB4E0C}"/>
                  </a:ext>
                </a:extLst>
              </p:cNvPr>
              <p:cNvSpPr txBox="1"/>
              <p:nvPr/>
            </p:nvSpPr>
            <p:spPr>
              <a:xfrm>
                <a:off x="347240" y="394068"/>
                <a:ext cx="12107119" cy="7528921"/>
              </a:xfrm>
              <a:prstGeom prst="rect">
                <a:avLst/>
              </a:prstGeom>
              <a:noFill/>
            </p:spPr>
            <p:txBody>
              <a:bodyPr wrap="square" rtlCol="0">
                <a:spAutoFit/>
              </a:bodyPr>
              <a:lstStyle/>
              <a:p>
                <a:r>
                  <a:rPr lang="en-US" sz="2400" b="1" dirty="0"/>
                  <a:t>1. Define </a:t>
                </a:r>
                <a:r>
                  <a:rPr lang="en-US" sz="2400" b="1" dirty="0">
                    <a:effectLst/>
                    <a:ea typeface="Times New Roman" panose="02020603050405020304" pitchFamily="18" charset="0"/>
                    <a:cs typeface="Times New Roman" panose="02020603050405020304" pitchFamily="18" charset="0"/>
                  </a:rPr>
                  <a:t>Alkalinity of Water</a:t>
                </a:r>
                <a:endParaRPr lang="en-US" sz="1800" b="1" dirty="0">
                  <a:effectLst/>
                  <a:ea typeface="Times New Roman" panose="02020603050405020304" pitchFamily="18" charset="0"/>
                  <a:cs typeface="Times New Roman" panose="02020603050405020304" pitchFamily="18" charset="0"/>
                </a:endParaRPr>
              </a:p>
              <a:p>
                <a:endParaRPr lang="en-US" dirty="0"/>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Alkalinity: The alkalinity of water refers to its capacity to neutralize acids. It is primarily determined by the presence of bicarbonate (</a:t>
                </a:r>
                <a14:m>
                  <m:oMath xmlns:m="http://schemas.openxmlformats.org/officeDocument/2006/math">
                    <m:sSubSup>
                      <m:sSubSupPr>
                        <m:ctrlPr>
                          <a:rPr lang="en-US" i="1" dirty="0" smtClean="0">
                            <a:latin typeface="Cambria Math"/>
                            <a:ea typeface="Calibri" panose="020F0502020204030204" pitchFamily="34" charset="0"/>
                            <a:cs typeface="Times New Roman" panose="02020603050405020304" pitchFamily="18" charset="0"/>
                          </a:rPr>
                        </m:ctrlPr>
                      </m:sSubSupPr>
                      <m:e>
                        <m:r>
                          <a:rPr lang="en-US" b="0" i="1" dirty="0" smtClean="0">
                            <a:latin typeface="Cambria Math" panose="02040503050406030204" pitchFamily="18" charset="0"/>
                            <a:ea typeface="Calibri" panose="020F0502020204030204" pitchFamily="34" charset="0"/>
                            <a:cs typeface="Times New Roman" panose="02020603050405020304" pitchFamily="18" charset="0"/>
                          </a:rPr>
                          <m:t>𝐻𝐶𝑂</m:t>
                        </m:r>
                      </m:e>
                      <m:sub>
                        <m:r>
                          <a:rPr lang="en-US" b="0" i="1" dirty="0" smtClean="0">
                            <a:latin typeface="Cambria Math" panose="02040503050406030204" pitchFamily="18" charset="0"/>
                            <a:ea typeface="Calibri" panose="020F0502020204030204" pitchFamily="34" charset="0"/>
                            <a:cs typeface="Times New Roman" panose="02020603050405020304" pitchFamily="18" charset="0"/>
                          </a:rPr>
                          <m:t>3</m:t>
                        </m:r>
                      </m:sub>
                      <m:sup>
                        <m:r>
                          <a:rPr lang="en-US" b="0" i="1" dirty="0" smtClean="0">
                            <a:latin typeface="Cambria Math" panose="02040503050406030204" pitchFamily="18" charset="0"/>
                            <a:ea typeface="Calibri" panose="020F0502020204030204" pitchFamily="34" charset="0"/>
                            <a:cs typeface="Times New Roman" panose="02020603050405020304" pitchFamily="18" charset="0"/>
                          </a:rPr>
                          <m:t>−</m:t>
                        </m:r>
                      </m:sup>
                    </m:sSubSup>
                  </m:oMath>
                </a14:m>
                <a:r>
                  <a:rPr lang="en-US" sz="1800" dirty="0">
                    <a:effectLst/>
                    <a:latin typeface="Calibri" panose="020F0502020204030204" pitchFamily="34" charset="0"/>
                    <a:ea typeface="Calibri" panose="020F0502020204030204" pitchFamily="34" charset="0"/>
                    <a:cs typeface="Times New Roman" panose="02020603050405020304" pitchFamily="18" charset="0"/>
                  </a:rPr>
                  <a:t>) carbonate (</a:t>
                </a:r>
                <a14:m>
                  <m:oMath xmlns:m="http://schemas.openxmlformats.org/officeDocument/2006/math">
                    <m:sSubSup>
                      <m:sSubSupPr>
                        <m:ctrlPr>
                          <a:rPr lang="en-US" i="1" dirty="0">
                            <a:latin typeface="Cambria Math"/>
                            <a:ea typeface="Calibri" panose="020F0502020204030204" pitchFamily="34" charset="0"/>
                            <a:cs typeface="Times New Roman" panose="02020603050405020304" pitchFamily="18" charset="0"/>
                          </a:rPr>
                        </m:ctrlPr>
                      </m:sSubSupPr>
                      <m:e>
                        <m:r>
                          <a:rPr lang="en-US" i="1" dirty="0">
                            <a:latin typeface="Cambria Math" panose="02040503050406030204" pitchFamily="18" charset="0"/>
                            <a:ea typeface="Calibri" panose="020F0502020204030204" pitchFamily="34" charset="0"/>
                            <a:cs typeface="Times New Roman" panose="02020603050405020304" pitchFamily="18" charset="0"/>
                          </a:rPr>
                          <m:t>𝐻𝐶𝑂</m:t>
                        </m:r>
                      </m:e>
                      <m:sub>
                        <m:r>
                          <a:rPr lang="en-US" i="1" dirty="0">
                            <a:latin typeface="Cambria Math" panose="02040503050406030204" pitchFamily="18" charset="0"/>
                            <a:ea typeface="Calibri" panose="020F0502020204030204" pitchFamily="34" charset="0"/>
                            <a:cs typeface="Times New Roman" panose="02020603050405020304" pitchFamily="18" charset="0"/>
                          </a:rPr>
                          <m:t>3</m:t>
                        </m:r>
                      </m:sub>
                      <m:sup>
                        <m:r>
                          <a:rPr lang="en-US" b="0" i="1" dirty="0" smtClean="0">
                            <a:latin typeface="Cambria Math" panose="02040503050406030204" pitchFamily="18" charset="0"/>
                            <a:ea typeface="Calibri" panose="020F0502020204030204" pitchFamily="34" charset="0"/>
                            <a:cs typeface="Times New Roman" panose="02020603050405020304" pitchFamily="18" charset="0"/>
                          </a:rPr>
                          <m:t>2</m:t>
                        </m:r>
                        <m:r>
                          <a:rPr lang="en-US" i="1" dirty="0">
                            <a:latin typeface="Cambria Math" panose="02040503050406030204" pitchFamily="18" charset="0"/>
                            <a:ea typeface="Calibri" panose="020F0502020204030204" pitchFamily="34" charset="0"/>
                            <a:cs typeface="Times New Roman" panose="02020603050405020304" pitchFamily="18" charset="0"/>
                          </a:rPr>
                          <m:t>−</m:t>
                        </m:r>
                      </m:sup>
                    </m:sSubSup>
                  </m:oMath>
                </a14:m>
                <a:r>
                  <a:rPr lang="en-US" sz="1800" dirty="0">
                    <a:effectLst/>
                    <a:latin typeface="Calibri" panose="020F0502020204030204" pitchFamily="34" charset="0"/>
                    <a:ea typeface="Calibri" panose="020F0502020204030204" pitchFamily="34" charset="0"/>
                    <a:cs typeface="Times New Roman" panose="02020603050405020304" pitchFamily="18" charset="0"/>
                  </a:rPr>
                  <a:t>) and hydroxide (OH</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ions in the water.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ions can react with acids, effectively buffering the pH of the water.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mathematical formula to calculate alkalinity is:</a:t>
                </a:r>
              </a:p>
              <a:p>
                <a:r>
                  <a:rPr lang="en-US" dirty="0"/>
                  <a:t>		</a:t>
                </a:r>
                <a14:m>
                  <m:oMath xmlns:m="http://schemas.openxmlformats.org/officeDocument/2006/math">
                    <m:r>
                      <m:rPr>
                        <m:nor/>
                      </m:rPr>
                      <a:rPr lang="en-US"/>
                      <m:t>Alkalinity</m:t>
                    </m:r>
                    <m:r>
                      <m:rPr>
                        <m:nor/>
                      </m:rPr>
                      <a:rPr lang="en-US"/>
                      <m:t> (</m:t>
                    </m:r>
                    <m:r>
                      <m:rPr>
                        <m:nor/>
                      </m:rPr>
                      <a:rPr lang="en-US"/>
                      <m:t>mg</m:t>
                    </m:r>
                    <m:r>
                      <m:rPr>
                        <m:nor/>
                      </m:rPr>
                      <a:rPr lang="en-US"/>
                      <m:t>/</m:t>
                    </m:r>
                    <m:r>
                      <m:rPr>
                        <m:nor/>
                      </m:rPr>
                      <a:rPr lang="en-US"/>
                      <m:t>L</m:t>
                    </m:r>
                    <m:r>
                      <m:rPr>
                        <m:nor/>
                      </m:rPr>
                      <a:rPr lang="en-US"/>
                      <m:t>)=</m:t>
                    </m:r>
                    <m:f>
                      <m:fPr>
                        <m:ctrlPr>
                          <a:rPr lang="en-US" b="0" i="1" smtClean="0">
                            <a:latin typeface="Cambria Math"/>
                          </a:rPr>
                        </m:ctrlPr>
                      </m:fPr>
                      <m:num>
                        <m:r>
                          <m:rPr>
                            <m:nor/>
                          </m:rPr>
                          <a:rPr lang="en-US"/>
                          <m:t>Equivalent</m:t>
                        </m:r>
                        <m:r>
                          <m:rPr>
                            <m:nor/>
                          </m:rPr>
                          <a:rPr lang="en-US"/>
                          <m:t> </m:t>
                        </m:r>
                        <m:r>
                          <m:rPr>
                            <m:nor/>
                          </m:rPr>
                          <a:rPr lang="en-US"/>
                          <m:t>weight</m:t>
                        </m:r>
                        <m:r>
                          <m:rPr>
                            <m:nor/>
                          </m:rPr>
                          <a:rPr lang="en-US"/>
                          <m:t> </m:t>
                        </m:r>
                        <m:r>
                          <m:rPr>
                            <m:nor/>
                          </m:rPr>
                          <a:rPr lang="en-US"/>
                          <m:t>of</m:t>
                        </m:r>
                        <m:r>
                          <m:rPr>
                            <m:nor/>
                          </m:rPr>
                          <a:rPr lang="en-US"/>
                          <m:t> </m:t>
                        </m:r>
                        <m:r>
                          <m:rPr>
                            <m:nor/>
                          </m:rPr>
                          <a:rPr lang="en-US"/>
                          <m:t>acid</m:t>
                        </m:r>
                        <m:r>
                          <m:rPr>
                            <m:nor/>
                          </m:rPr>
                          <a:rPr lang="en-US"/>
                          <m:t> </m:t>
                        </m:r>
                        <m:r>
                          <m:rPr>
                            <m:nor/>
                          </m:rPr>
                          <a:rPr lang="en-US"/>
                          <m:t>used</m:t>
                        </m:r>
                        <m:r>
                          <m:rPr>
                            <m:nor/>
                          </m:rPr>
                          <a:rPr lang="en-US"/>
                          <m:t> × </m:t>
                        </m:r>
                        <m:r>
                          <m:rPr>
                            <m:nor/>
                          </m:rPr>
                          <a:rPr lang="en-US"/>
                          <m:t>Normality</m:t>
                        </m:r>
                        <m:r>
                          <m:rPr>
                            <m:nor/>
                          </m:rPr>
                          <a:rPr lang="en-US"/>
                          <m:t> </m:t>
                        </m:r>
                        <m:r>
                          <m:rPr>
                            <m:nor/>
                          </m:rPr>
                          <a:rPr lang="en-US"/>
                          <m:t>of</m:t>
                        </m:r>
                        <m:r>
                          <m:rPr>
                            <m:nor/>
                          </m:rPr>
                          <a:rPr lang="en-US"/>
                          <m:t> </m:t>
                        </m:r>
                        <m:r>
                          <m:rPr>
                            <m:nor/>
                          </m:rPr>
                          <a:rPr lang="en-US"/>
                          <m:t>acid</m:t>
                        </m:r>
                        <m:r>
                          <m:rPr>
                            <m:nor/>
                          </m:rPr>
                          <a:rPr lang="en-US"/>
                          <m:t> </m:t>
                        </m:r>
                        <m:r>
                          <m:rPr>
                            <m:nor/>
                          </m:rPr>
                          <a:rPr lang="en-US"/>
                          <m:t>used</m:t>
                        </m:r>
                        <m:r>
                          <m:rPr>
                            <m:nor/>
                          </m:rPr>
                          <a:rPr lang="en-US" b="0" i="0" smtClean="0"/>
                          <m:t> </m:t>
                        </m:r>
                        <m:r>
                          <m:rPr>
                            <m:nor/>
                          </m:rPr>
                          <a:rPr lang="en-US"/>
                          <m:t>×</m:t>
                        </m:r>
                        <m:r>
                          <m:rPr>
                            <m:nor/>
                          </m:rPr>
                          <a:rPr lang="en-US" b="0" i="0" smtClean="0"/>
                          <m:t> </m:t>
                        </m:r>
                        <m:r>
                          <m:rPr>
                            <m:nor/>
                          </m:rPr>
                          <a:rPr lang="en-US"/>
                          <m:t>50,000</m:t>
                        </m:r>
                      </m:num>
                      <m:den>
                        <m:r>
                          <m:rPr>
                            <m:nor/>
                          </m:rPr>
                          <a:rPr lang="en-US"/>
                          <m:t>Volume</m:t>
                        </m:r>
                        <m:r>
                          <m:rPr>
                            <m:nor/>
                          </m:rPr>
                          <a:rPr lang="en-US"/>
                          <m:t> </m:t>
                        </m:r>
                        <m:r>
                          <m:rPr>
                            <m:nor/>
                          </m:rPr>
                          <a:rPr lang="en-US"/>
                          <m:t>of</m:t>
                        </m:r>
                        <m:r>
                          <m:rPr>
                            <m:nor/>
                          </m:rPr>
                          <a:rPr lang="en-US"/>
                          <m:t> </m:t>
                        </m:r>
                        <m:r>
                          <m:rPr>
                            <m:nor/>
                          </m:rPr>
                          <a:rPr lang="en-US"/>
                          <m:t>water</m:t>
                        </m:r>
                        <m:r>
                          <m:rPr>
                            <m:nor/>
                          </m:rPr>
                          <a:rPr lang="en-US"/>
                          <m:t> </m:t>
                        </m:r>
                        <m:r>
                          <m:rPr>
                            <m:nor/>
                          </m:rPr>
                          <a:rPr lang="en-US"/>
                          <m:t>sample</m:t>
                        </m:r>
                      </m:den>
                    </m:f>
                  </m:oMath>
                </a14:m>
                <a:r>
                  <a:rPr lang="en-US" dirty="0"/>
                  <a:t> as CaCO</a:t>
                </a:r>
                <a:r>
                  <a:rPr lang="en-US" baseline="-25000" dirty="0"/>
                  <a:t>3</a:t>
                </a:r>
              </a:p>
              <a:p>
                <a:r>
                  <a:rPr lang="en-US" dirty="0"/>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1. P-Alkalinity (Phenolphthalein Alkalinity):</a:t>
                </a:r>
              </a:p>
              <a:p>
                <a:pPr marL="1200150" lvl="2" indent="-285750">
                  <a:lnSpc>
                    <a:spcPct val="107000"/>
                  </a:lnSpc>
                  <a:spcAft>
                    <a:spcPts val="800"/>
                  </a:spcAft>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Definition: P-alkalinity represents the alkalinity due to hydroxide (</a:t>
                </a:r>
                <a:r>
                  <a:rPr lang="en-US" dirty="0">
                    <a:latin typeface="Calibri" panose="020F0502020204030204" pitchFamily="34" charset="0"/>
                    <a:ea typeface="Calibri" panose="020F0502020204030204" pitchFamily="34" charset="0"/>
                    <a:cs typeface="Times New Roman" panose="02020603050405020304" pitchFamily="18" charset="0"/>
                  </a:rPr>
                  <a:t>OH</a:t>
                </a:r>
                <a:r>
                  <a:rPr lang="en-US" baseline="30000" dirty="0">
                    <a:latin typeface="Calibri" panose="020F0502020204030204" pitchFamily="34" charset="0"/>
                    <a:ea typeface="Calibri" panose="020F0502020204030204" pitchFamily="34" charset="0"/>
                    <a:cs typeface="Times New Roman" panose="02020603050405020304" pitchFamily="18" charset="0"/>
                  </a:rPr>
                  <a:t>-</a:t>
                </a:r>
                <a:r>
                  <a:rPr lang="en-US" dirty="0">
                    <a:effectLst/>
                    <a:latin typeface="Calibri" panose="020F0502020204030204" pitchFamily="34" charset="0"/>
                    <a:ea typeface="Calibri" panose="020F0502020204030204" pitchFamily="34" charset="0"/>
                    <a:cs typeface="Times New Roman" panose="02020603050405020304" pitchFamily="18" charset="0"/>
                  </a:rPr>
                  <a:t>) ions and half of the carbonate (</a:t>
                </a:r>
                <a14:m>
                  <m:oMath xmlns:m="http://schemas.openxmlformats.org/officeDocument/2006/math">
                    <m:sSubSup>
                      <m:sSubSupPr>
                        <m:ctrlPr>
                          <a:rPr lang="en-US" i="1" dirty="0" smtClean="0">
                            <a:latin typeface="Cambria Math"/>
                            <a:ea typeface="Calibri" panose="020F0502020204030204" pitchFamily="34" charset="0"/>
                            <a:cs typeface="Times New Roman" panose="02020603050405020304" pitchFamily="18" charset="0"/>
                          </a:rPr>
                        </m:ctrlPr>
                      </m:sSubSupPr>
                      <m:e>
                        <m:r>
                          <a:rPr lang="en-US" i="1" dirty="0">
                            <a:latin typeface="Cambria Math" panose="02040503050406030204" pitchFamily="18" charset="0"/>
                            <a:ea typeface="Calibri" panose="020F0502020204030204" pitchFamily="34" charset="0"/>
                            <a:cs typeface="Times New Roman" panose="02020603050405020304" pitchFamily="18" charset="0"/>
                          </a:rPr>
                          <m:t>𝐶𝑂</m:t>
                        </m:r>
                      </m:e>
                      <m:sub>
                        <m:r>
                          <a:rPr lang="en-US" i="1" dirty="0">
                            <a:latin typeface="Cambria Math" panose="02040503050406030204" pitchFamily="18" charset="0"/>
                            <a:ea typeface="Calibri" panose="020F0502020204030204" pitchFamily="34" charset="0"/>
                            <a:cs typeface="Times New Roman" panose="02020603050405020304" pitchFamily="18" charset="0"/>
                          </a:rPr>
                          <m:t>3</m:t>
                        </m:r>
                      </m:sub>
                      <m:sup>
                        <m:r>
                          <a:rPr lang="en-US" b="0" i="1" dirty="0" smtClean="0">
                            <a:latin typeface="Cambria Math" panose="02040503050406030204" pitchFamily="18" charset="0"/>
                            <a:ea typeface="Calibri" panose="020F0502020204030204" pitchFamily="34" charset="0"/>
                            <a:cs typeface="Times New Roman" panose="02020603050405020304" pitchFamily="18" charset="0"/>
                          </a:rPr>
                          <m:t>2</m:t>
                        </m:r>
                        <m:r>
                          <a:rPr lang="en-US" i="1" dirty="0">
                            <a:latin typeface="Cambria Math" panose="02040503050406030204" pitchFamily="18" charset="0"/>
                            <a:ea typeface="Calibri" panose="020F0502020204030204" pitchFamily="34" charset="0"/>
                            <a:cs typeface="Times New Roman" panose="02020603050405020304" pitchFamily="18" charset="0"/>
                          </a:rPr>
                          <m:t>−</m:t>
                        </m:r>
                      </m:sup>
                    </m:sSubSup>
                    <m:r>
                      <a:rPr lang="en-US" b="0" i="1" dirty="0" smtClean="0">
                        <a:latin typeface="Cambria Math" panose="02040503050406030204" pitchFamily="18" charset="0"/>
                        <a:ea typeface="Calibri" panose="020F0502020204030204" pitchFamily="34" charset="0"/>
                        <a:cs typeface="Times New Roman" panose="02020603050405020304" pitchFamily="18" charset="0"/>
                      </a:rPr>
                      <m:t>)</m:t>
                    </m:r>
                  </m:oMath>
                </a14:m>
                <a:r>
                  <a:rPr lang="en-US" dirty="0">
                    <a:effectLst/>
                    <a:latin typeface="Calibri" panose="020F0502020204030204" pitchFamily="34" charset="0"/>
                    <a:ea typeface="Calibri" panose="020F0502020204030204" pitchFamily="34" charset="0"/>
                    <a:cs typeface="Times New Roman" panose="02020603050405020304" pitchFamily="18" charset="0"/>
                  </a:rPr>
                  <a:t> alkalinity.</a:t>
                </a:r>
              </a:p>
              <a:p>
                <a:pPr marL="1200150" lvl="2" indent="-285750">
                  <a:lnSpc>
                    <a:spcPct val="107000"/>
                  </a:lnSpc>
                  <a:spcAft>
                    <a:spcPts val="800"/>
                  </a:spcAft>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Indicator: Measured using phenolphthalein indicator, which changes color at a pH endpoint of </a:t>
                </a:r>
                <a:r>
                  <a:rPr lang="en-US" sz="1800" dirty="0">
                    <a:effectLst/>
                    <a:latin typeface="Calibri" panose="020F0502020204030204" pitchFamily="34" charset="0"/>
                    <a:ea typeface="Calibri" panose="020F0502020204030204" pitchFamily="34" charset="0"/>
                    <a:cs typeface="Times New Roman" panose="02020603050405020304" pitchFamily="18" charset="0"/>
                  </a:rPr>
                  <a:t>around 8.3.</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m:rPr>
                        <m:nor/>
                      </m:rPr>
                      <a:rPr lang="en-US" sz="2000" b="1" dirty="0">
                        <a:latin typeface="Calibri" panose="020F0502020204030204" pitchFamily="34" charset="0"/>
                        <a:ea typeface="Calibri" panose="020F0502020204030204" pitchFamily="34" charset="0"/>
                        <a:cs typeface="Times New Roman" panose="02020603050405020304" pitchFamily="18" charset="0"/>
                      </a:rPr>
                      <m:t>P</m:t>
                    </m:r>
                    <m:r>
                      <m:rPr>
                        <m:nor/>
                      </m:rPr>
                      <a:rPr lang="en-US" sz="2000" b="1" dirty="0">
                        <a:latin typeface="Calibri" panose="020F0502020204030204" pitchFamily="34" charset="0"/>
                        <a:ea typeface="Calibri" panose="020F0502020204030204" pitchFamily="34" charset="0"/>
                        <a:cs typeface="Times New Roman" panose="02020603050405020304" pitchFamily="18" charset="0"/>
                      </a:rPr>
                      <m:t>−</m:t>
                    </m:r>
                    <m:r>
                      <m:rPr>
                        <m:nor/>
                      </m:rPr>
                      <a:rPr lang="en-US" sz="2000" b="1" dirty="0">
                        <a:latin typeface="Calibri" panose="020F0502020204030204" pitchFamily="34" charset="0"/>
                        <a:ea typeface="Calibri" panose="020F0502020204030204" pitchFamily="34" charset="0"/>
                        <a:cs typeface="Times New Roman" panose="02020603050405020304" pitchFamily="18" charset="0"/>
                      </a:rPr>
                      <m:t>alkalinity</m:t>
                    </m:r>
                    <m:r>
                      <m:rPr>
                        <m:nor/>
                      </m:rPr>
                      <a:rPr lang="en-US" sz="2000" b="1" dirty="0">
                        <a:latin typeface="Calibri" panose="020F0502020204030204" pitchFamily="34" charset="0"/>
                        <a:ea typeface="Calibri" panose="020F0502020204030204" pitchFamily="34" charset="0"/>
                        <a:cs typeface="Times New Roman" panose="02020603050405020304" pitchFamily="18" charset="0"/>
                      </a:rPr>
                      <m:t> = </m:t>
                    </m:r>
                    <m:r>
                      <m:rPr>
                        <m:nor/>
                      </m:rPr>
                      <a:rPr lang="en-US" sz="2000" b="1" dirty="0">
                        <a:latin typeface="Calibri" panose="020F0502020204030204" pitchFamily="34" charset="0"/>
                        <a:ea typeface="Calibri" panose="020F0502020204030204" pitchFamily="34" charset="0"/>
                        <a:cs typeface="Times New Roman" panose="02020603050405020304" pitchFamily="18" charset="0"/>
                      </a:rPr>
                      <m:t>Total</m:t>
                    </m:r>
                    <m:r>
                      <m:rPr>
                        <m:nor/>
                      </m:rPr>
                      <a:rPr lang="en-US" sz="2000" b="1" dirty="0">
                        <a:latin typeface="Calibri" panose="020F0502020204030204" pitchFamily="34" charset="0"/>
                        <a:ea typeface="Calibri" panose="020F0502020204030204" pitchFamily="34" charset="0"/>
                        <a:cs typeface="Times New Roman" panose="02020603050405020304" pitchFamily="18" charset="0"/>
                      </a:rPr>
                      <m:t> </m:t>
                    </m:r>
                    <m:r>
                      <m:rPr>
                        <m:nor/>
                      </m:rPr>
                      <a:rPr lang="en-US" sz="2000" b="1" dirty="0">
                        <a:latin typeface="Calibri" panose="020F0502020204030204" pitchFamily="34" charset="0"/>
                        <a:ea typeface="Calibri" panose="020F0502020204030204" pitchFamily="34" charset="0"/>
                        <a:cs typeface="Times New Roman" panose="02020603050405020304" pitchFamily="18" charset="0"/>
                      </a:rPr>
                      <m:t>Hydroxide</m:t>
                    </m:r>
                    <m:r>
                      <m:rPr>
                        <m:nor/>
                      </m:rPr>
                      <a:rPr lang="en-US" sz="2000" b="1" dirty="0">
                        <a:latin typeface="Calibri" panose="020F0502020204030204" pitchFamily="34" charset="0"/>
                        <a:ea typeface="Calibri" panose="020F0502020204030204" pitchFamily="34" charset="0"/>
                        <a:cs typeface="Times New Roman" panose="02020603050405020304" pitchFamily="18" charset="0"/>
                      </a:rPr>
                      <m:t> +</m:t>
                    </m:r>
                    <m:f>
                      <m:fPr>
                        <m:ctrlPr>
                          <a:rPr lang="en-US" sz="2000" b="1" i="1" smtClean="0">
                            <a:effectLst/>
                            <a:latin typeface="Cambria Math"/>
                            <a:ea typeface="Calibri" panose="020F0502020204030204" pitchFamily="34" charset="0"/>
                            <a:cs typeface="Times New Roman" panose="02020603050405020304" pitchFamily="18" charset="0"/>
                          </a:rPr>
                        </m:ctrlPr>
                      </m:fPr>
                      <m:num>
                        <m:r>
                          <a:rPr lang="en-US" sz="2000" b="1" i="1" smtClean="0">
                            <a:effectLst/>
                            <a:latin typeface="Cambria Math" panose="02040503050406030204" pitchFamily="18" charset="0"/>
                            <a:ea typeface="Calibri" panose="020F0502020204030204" pitchFamily="34" charset="0"/>
                            <a:cs typeface="Times New Roman" panose="02020603050405020304" pitchFamily="18" charset="0"/>
                          </a:rPr>
                          <m:t>𝟏</m:t>
                        </m:r>
                      </m:num>
                      <m:den>
                        <m:r>
                          <a:rPr lang="en-US" sz="2000" b="1" i="1" smtClean="0">
                            <a:effectLst/>
                            <a:latin typeface="Cambria Math" panose="02040503050406030204" pitchFamily="18" charset="0"/>
                            <a:ea typeface="Calibri" panose="020F0502020204030204" pitchFamily="34" charset="0"/>
                            <a:cs typeface="Times New Roman" panose="02020603050405020304" pitchFamily="18" charset="0"/>
                          </a:rPr>
                          <m:t>𝟐</m:t>
                        </m:r>
                      </m:den>
                    </m:f>
                    <m:r>
                      <a:rPr lang="en-US" sz="2000" b="1"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000" b="1" i="1" smtClean="0">
                        <a:effectLst/>
                        <a:latin typeface="Cambria Math" panose="02040503050406030204" pitchFamily="18" charset="0"/>
                        <a:ea typeface="Cambria Math" panose="02040503050406030204" pitchFamily="18" charset="0"/>
                        <a:cs typeface="Times New Roman" panose="02020603050405020304" pitchFamily="18" charset="0"/>
                      </a:rPr>
                      <m:t>×</m:t>
                    </m:r>
                    <m:r>
                      <a:rPr lang="en-US" sz="2000" b="1" i="1" smtClean="0">
                        <a:effectLst/>
                        <a:latin typeface="Cambria Math" panose="02040503050406030204" pitchFamily="18" charset="0"/>
                        <a:ea typeface="Cambria Math" panose="02040503050406030204" pitchFamily="18" charset="0"/>
                        <a:cs typeface="Times New Roman" panose="02020603050405020304" pitchFamily="18" charset="0"/>
                      </a:rPr>
                      <m:t>𝑪𝒂𝒓𝒃𝒐𝒏𝒂𝒕𝒆</m:t>
                    </m:r>
                    <m:r>
                      <m:rPr>
                        <m:nor/>
                      </m:rPr>
                      <a:rPr lang="en-US" sz="2000" b="1" i="0" smtClean="0">
                        <a:effectLst/>
                        <a:latin typeface="Cambria Math" panose="02040503050406030204" pitchFamily="18" charset="0"/>
                        <a:ea typeface="Cambria Math" panose="02040503050406030204" pitchFamily="18" charset="0"/>
                        <a:cs typeface="Times New Roman" panose="02020603050405020304" pitchFamily="18" charset="0"/>
                      </a:rPr>
                      <m:t>=</m:t>
                    </m:r>
                    <m:r>
                      <m:rPr>
                        <m:nor/>
                      </m:rPr>
                      <a:rPr lang="en-US" sz="2000" b="1" dirty="0">
                        <a:latin typeface="Calibri" panose="020F0502020204030204" pitchFamily="34" charset="0"/>
                        <a:ea typeface="Calibri" panose="020F0502020204030204" pitchFamily="34" charset="0"/>
                        <a:cs typeface="Times New Roman" panose="02020603050405020304" pitchFamily="18" charset="0"/>
                      </a:rPr>
                      <m:t>OH</m:t>
                    </m:r>
                    <m:r>
                      <m:rPr>
                        <m:nor/>
                      </m:rPr>
                      <a:rPr lang="en-US" sz="2000" b="1" baseline="30000" dirty="0">
                        <a:latin typeface="Calibri" panose="020F0502020204030204" pitchFamily="34" charset="0"/>
                        <a:ea typeface="Calibri" panose="020F0502020204030204" pitchFamily="34" charset="0"/>
                        <a:cs typeface="Times New Roman" panose="02020603050405020304" pitchFamily="18" charset="0"/>
                      </a:rPr>
                      <m:t>−</m:t>
                    </m:r>
                    <m:r>
                      <m:rPr>
                        <m:nor/>
                      </m:rPr>
                      <a:rPr lang="en-US" sz="2000" b="1" i="0" dirty="0" smtClean="0">
                        <a:latin typeface="Calibri" panose="020F0502020204030204" pitchFamily="34" charset="0"/>
                        <a:ea typeface="Calibri" panose="020F0502020204030204" pitchFamily="34" charset="0"/>
                        <a:cs typeface="Times New Roman" panose="02020603050405020304" pitchFamily="18" charset="0"/>
                      </a:rPr>
                      <m:t>+</m:t>
                    </m:r>
                  </m:oMath>
                </a14:m>
                <a:r>
                  <a:rPr lang="en-US" sz="2000" b="1" dirty="0">
                    <a:ea typeface="Calibri" panose="020F0502020204030204" pitchFamily="34" charset="0"/>
                    <a:cs typeface="Times New Roman" panose="02020603050405020304" pitchFamily="18" charset="0"/>
                  </a:rPr>
                  <a:t> </a:t>
                </a:r>
                <a14:m>
                  <m:oMath xmlns:m="http://schemas.openxmlformats.org/officeDocument/2006/math">
                    <m:f>
                      <m:fPr>
                        <m:ctrlPr>
                          <a:rPr lang="en-US" sz="2000" b="1" i="1">
                            <a:latin typeface="Cambria Math"/>
                            <a:ea typeface="Calibri" panose="020F0502020204030204" pitchFamily="34" charset="0"/>
                            <a:cs typeface="Times New Roman" panose="02020603050405020304" pitchFamily="18" charset="0"/>
                          </a:rPr>
                        </m:ctrlPr>
                      </m:fPr>
                      <m:num>
                        <m:r>
                          <a:rPr lang="en-US" sz="2000" b="1" i="1">
                            <a:latin typeface="Cambria Math" panose="02040503050406030204" pitchFamily="18" charset="0"/>
                            <a:ea typeface="Calibri" panose="020F0502020204030204" pitchFamily="34" charset="0"/>
                            <a:cs typeface="Times New Roman" panose="02020603050405020304" pitchFamily="18" charset="0"/>
                          </a:rPr>
                          <m:t>𝟏</m:t>
                        </m:r>
                      </m:num>
                      <m:den>
                        <m:r>
                          <a:rPr lang="en-US" sz="2000" b="1" i="1">
                            <a:latin typeface="Cambria Math" panose="02040503050406030204" pitchFamily="18" charset="0"/>
                            <a:ea typeface="Calibri" panose="020F0502020204030204" pitchFamily="34" charset="0"/>
                            <a:cs typeface="Times New Roman" panose="02020603050405020304" pitchFamily="18" charset="0"/>
                          </a:rPr>
                          <m:t>𝟐</m:t>
                        </m:r>
                      </m:den>
                    </m:f>
                    <m:r>
                      <a:rPr lang="en-US" sz="2000" b="1" i="1">
                        <a:latin typeface="Cambria Math" panose="02040503050406030204" pitchFamily="18" charset="0"/>
                        <a:ea typeface="Calibri" panose="020F0502020204030204" pitchFamily="34" charset="0"/>
                        <a:cs typeface="Times New Roman" panose="02020603050405020304" pitchFamily="18" charset="0"/>
                      </a:rPr>
                      <m:t> </m:t>
                    </m:r>
                    <m:r>
                      <a:rPr lang="en-US" sz="2000" b="1" i="1">
                        <a:latin typeface="Cambria Math" panose="02040503050406030204" pitchFamily="18" charset="0"/>
                        <a:ea typeface="Cambria Math" panose="02040503050406030204" pitchFamily="18" charset="0"/>
                        <a:cs typeface="Times New Roman" panose="02020603050405020304" pitchFamily="18" charset="0"/>
                      </a:rPr>
                      <m:t>×</m:t>
                    </m:r>
                    <m:sSubSup>
                      <m:sSubSupPr>
                        <m:ctrlPr>
                          <a:rPr lang="en-US" sz="2000" b="1" i="1" dirty="0">
                            <a:latin typeface="Cambria Math"/>
                            <a:ea typeface="Calibri" panose="020F0502020204030204" pitchFamily="34" charset="0"/>
                            <a:cs typeface="Times New Roman" panose="02020603050405020304" pitchFamily="18" charset="0"/>
                          </a:rPr>
                        </m:ctrlPr>
                      </m:sSubSupPr>
                      <m:e>
                        <m:r>
                          <a:rPr lang="en-US" sz="2000" b="1" i="1" dirty="0">
                            <a:latin typeface="Cambria Math" panose="02040503050406030204" pitchFamily="18" charset="0"/>
                            <a:ea typeface="Calibri" panose="020F0502020204030204" pitchFamily="34" charset="0"/>
                            <a:cs typeface="Times New Roman" panose="02020603050405020304" pitchFamily="18" charset="0"/>
                          </a:rPr>
                          <m:t>𝑪𝑶</m:t>
                        </m:r>
                      </m:e>
                      <m:sub>
                        <m:r>
                          <a:rPr lang="en-US" sz="2000" b="1" i="1" dirty="0">
                            <a:latin typeface="Cambria Math" panose="02040503050406030204" pitchFamily="18" charset="0"/>
                            <a:ea typeface="Calibri" panose="020F0502020204030204" pitchFamily="34" charset="0"/>
                            <a:cs typeface="Times New Roman" panose="02020603050405020304" pitchFamily="18" charset="0"/>
                          </a:rPr>
                          <m:t>𝟑</m:t>
                        </m:r>
                      </m:sub>
                      <m:sup>
                        <m:r>
                          <a:rPr lang="en-US" sz="2000" b="1" i="1" dirty="0">
                            <a:latin typeface="Cambria Math" panose="02040503050406030204" pitchFamily="18" charset="0"/>
                            <a:ea typeface="Calibri" panose="020F0502020204030204" pitchFamily="34" charset="0"/>
                            <a:cs typeface="Times New Roman" panose="02020603050405020304" pitchFamily="18" charset="0"/>
                          </a:rPr>
                          <m:t>𝟐</m:t>
                        </m:r>
                        <m:r>
                          <a:rPr lang="en-US" sz="2000" b="1" i="1" dirty="0">
                            <a:latin typeface="Cambria Math" panose="02040503050406030204" pitchFamily="18" charset="0"/>
                            <a:ea typeface="Calibri" panose="020F0502020204030204" pitchFamily="34" charset="0"/>
                            <a:cs typeface="Times New Roman" panose="02020603050405020304" pitchFamily="18" charset="0"/>
                          </a:rPr>
                          <m:t>−</m:t>
                        </m:r>
                      </m:sup>
                    </m:sSubSup>
                  </m:oMath>
                </a14:m>
                <a:r>
                  <a:rPr lang="en-US" dirty="0"/>
                  <a:t>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2. M-Alkalinity (Methyl Orange Alkalinity):</a:t>
                </a:r>
              </a:p>
              <a:p>
                <a:pPr marL="1200150" lvl="2" indent="-285750">
                  <a:lnSpc>
                    <a:spcPct val="107000"/>
                  </a:lnSpc>
                  <a:spcAft>
                    <a:spcPts val="800"/>
                  </a:spcAft>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Definition: M-alkalinity represents the total alkalinity of the water Expand more It considers all contributors to alkalinity, including hydroxide (</a:t>
                </a:r>
                <a:r>
                  <a:rPr lang="en-US" dirty="0">
                    <a:latin typeface="Calibri" panose="020F0502020204030204" pitchFamily="34" charset="0"/>
                    <a:ea typeface="Calibri" panose="020F0502020204030204" pitchFamily="34" charset="0"/>
                    <a:cs typeface="Times New Roman" panose="02020603050405020304" pitchFamily="18" charset="0"/>
                  </a:rPr>
                  <a:t>OH</a:t>
                </a:r>
                <a:r>
                  <a:rPr lang="en-US" baseline="3000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a:t>
                </a:r>
                <a:r>
                  <a:rPr lang="en-US" baseline="30000" dirty="0">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Calibri" panose="020F0502020204030204" pitchFamily="34" charset="0"/>
                    <a:cs typeface="Times New Roman" panose="02020603050405020304" pitchFamily="18" charset="0"/>
                  </a:rPr>
                  <a:t>ions, carbonate (</a:t>
                </a:r>
                <a14:m>
                  <m:oMath xmlns:m="http://schemas.openxmlformats.org/officeDocument/2006/math">
                    <m:sSubSup>
                      <m:sSubSupPr>
                        <m:ctrlPr>
                          <a:rPr lang="en-US" sz="1800" b="1" i="1" dirty="0" smtClean="0">
                            <a:latin typeface="Cambria Math"/>
                            <a:ea typeface="Calibri" panose="020F0502020204030204" pitchFamily="34" charset="0"/>
                            <a:cs typeface="Times New Roman" panose="02020603050405020304" pitchFamily="18" charset="0"/>
                          </a:rPr>
                        </m:ctrlPr>
                      </m:sSubSupPr>
                      <m:e>
                        <m:r>
                          <a:rPr lang="en-US" sz="1800" b="1" i="1" dirty="0">
                            <a:latin typeface="Cambria Math" panose="02040503050406030204" pitchFamily="18" charset="0"/>
                            <a:ea typeface="Calibri" panose="020F0502020204030204" pitchFamily="34" charset="0"/>
                            <a:cs typeface="Times New Roman" panose="02020603050405020304" pitchFamily="18" charset="0"/>
                          </a:rPr>
                          <m:t>𝑪𝑶</m:t>
                        </m:r>
                      </m:e>
                      <m:sub>
                        <m:r>
                          <a:rPr lang="en-US" sz="1800" b="1" i="1" dirty="0">
                            <a:latin typeface="Cambria Math" panose="02040503050406030204" pitchFamily="18" charset="0"/>
                            <a:ea typeface="Calibri" panose="020F0502020204030204" pitchFamily="34" charset="0"/>
                            <a:cs typeface="Times New Roman" panose="02020603050405020304" pitchFamily="18" charset="0"/>
                          </a:rPr>
                          <m:t>𝟑</m:t>
                        </m:r>
                      </m:sub>
                      <m:sup>
                        <m:r>
                          <a:rPr lang="en-US" sz="1800" b="1" i="1" dirty="0">
                            <a:latin typeface="Cambria Math" panose="02040503050406030204" pitchFamily="18" charset="0"/>
                            <a:ea typeface="Calibri" panose="020F0502020204030204" pitchFamily="34" charset="0"/>
                            <a:cs typeface="Times New Roman" panose="02020603050405020304" pitchFamily="18" charset="0"/>
                          </a:rPr>
                          <m:t>𝟐</m:t>
                        </m:r>
                        <m:r>
                          <a:rPr lang="en-US" sz="1800" b="1" i="1" dirty="0">
                            <a:latin typeface="Cambria Math" panose="02040503050406030204" pitchFamily="18" charset="0"/>
                            <a:ea typeface="Calibri" panose="020F0502020204030204" pitchFamily="34" charset="0"/>
                            <a:cs typeface="Times New Roman" panose="02020603050405020304" pitchFamily="18" charset="0"/>
                          </a:rPr>
                          <m:t>−</m:t>
                        </m:r>
                      </m:sup>
                    </m:sSubSup>
                    <m:r>
                      <a:rPr lang="en-US" sz="1800" b="1" i="1" dirty="0">
                        <a:latin typeface="Cambria Math" panose="02040503050406030204" pitchFamily="18" charset="0"/>
                        <a:ea typeface="Calibri" panose="020F0502020204030204" pitchFamily="34" charset="0"/>
                        <a:cs typeface="Times New Roman" panose="02020603050405020304" pitchFamily="18" charset="0"/>
                      </a:rPr>
                      <m:t> </m:t>
                    </m:r>
                  </m:oMath>
                </a14:m>
                <a:r>
                  <a:rPr lang="en-US" dirty="0">
                    <a:effectLst/>
                    <a:latin typeface="Calibri" panose="020F0502020204030204" pitchFamily="34" charset="0"/>
                    <a:ea typeface="Calibri" panose="020F0502020204030204" pitchFamily="34" charset="0"/>
                    <a:cs typeface="Times New Roman" panose="02020603050405020304" pitchFamily="18" charset="0"/>
                  </a:rPr>
                  <a:t>) ions, and bicarbonate (</a:t>
                </a:r>
                <a14:m>
                  <m:oMath xmlns:m="http://schemas.openxmlformats.org/officeDocument/2006/math">
                    <m:sSubSup>
                      <m:sSubSupPr>
                        <m:ctrlPr>
                          <a:rPr lang="en-US" i="1" dirty="0">
                            <a:latin typeface="Cambria Math"/>
                            <a:ea typeface="Calibri" panose="020F0502020204030204" pitchFamily="34" charset="0"/>
                            <a:cs typeface="Times New Roman" panose="02020603050405020304" pitchFamily="18" charset="0"/>
                          </a:rPr>
                        </m:ctrlPr>
                      </m:sSubSupPr>
                      <m:e>
                        <m:r>
                          <a:rPr lang="en-US" i="1" dirty="0">
                            <a:latin typeface="Cambria Math" panose="02040503050406030204" pitchFamily="18" charset="0"/>
                            <a:ea typeface="Calibri" panose="020F0502020204030204" pitchFamily="34" charset="0"/>
                            <a:cs typeface="Times New Roman" panose="02020603050405020304" pitchFamily="18" charset="0"/>
                          </a:rPr>
                          <m:t>𝐻𝐶𝑂</m:t>
                        </m:r>
                      </m:e>
                      <m:sub>
                        <m:r>
                          <a:rPr lang="en-US" i="1" dirty="0">
                            <a:latin typeface="Cambria Math" panose="02040503050406030204" pitchFamily="18" charset="0"/>
                            <a:ea typeface="Calibri" panose="020F0502020204030204" pitchFamily="34" charset="0"/>
                            <a:cs typeface="Times New Roman" panose="02020603050405020304" pitchFamily="18" charset="0"/>
                          </a:rPr>
                          <m:t>3</m:t>
                        </m:r>
                      </m:sub>
                      <m:sup>
                        <m:r>
                          <a:rPr lang="en-US" i="1" dirty="0">
                            <a:latin typeface="Cambria Math" panose="02040503050406030204" pitchFamily="18" charset="0"/>
                            <a:ea typeface="Calibri" panose="020F0502020204030204" pitchFamily="34" charset="0"/>
                            <a:cs typeface="Times New Roman" panose="02020603050405020304" pitchFamily="18" charset="0"/>
                          </a:rPr>
                          <m:t>−</m:t>
                        </m:r>
                      </m:sup>
                    </m:sSubSup>
                    <m:r>
                      <a:rPr lang="en-US" i="1" dirty="0">
                        <a:latin typeface="Cambria Math" panose="02040503050406030204" pitchFamily="18" charset="0"/>
                        <a:ea typeface="Calibri" panose="020F0502020204030204" pitchFamily="34" charset="0"/>
                        <a:cs typeface="Times New Roman" panose="02020603050405020304" pitchFamily="18" charset="0"/>
                      </a:rPr>
                      <m:t> </m:t>
                    </m:r>
                  </m:oMath>
                </a14:m>
                <a:r>
                  <a:rPr lang="en-US" dirty="0">
                    <a:effectLst/>
                    <a:latin typeface="Calibri" panose="020F0502020204030204" pitchFamily="34" charset="0"/>
                    <a:ea typeface="Calibri" panose="020F0502020204030204" pitchFamily="34" charset="0"/>
                    <a:cs typeface="Times New Roman" panose="02020603050405020304" pitchFamily="18" charset="0"/>
                  </a:rPr>
                  <a:t>) ions.</a:t>
                </a:r>
              </a:p>
              <a:p>
                <a:pPr marL="1200150" lvl="2" indent="-285750">
                  <a:lnSpc>
                    <a:spcPct val="107000"/>
                  </a:lnSpc>
                  <a:spcAft>
                    <a:spcPts val="800"/>
                  </a:spcAft>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Indicator: Methyl Orange - This indicator changes color from orange to red pink at a pH endpoint of around 4.5.</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 - Alkalinity = [OH⁻] + [HCO₃⁻] + [CO₃²⁻]</a:t>
                </a:r>
              </a:p>
              <a:p>
                <a:pPr marL="1200150" lvl="2" indent="-285750">
                  <a:lnSpc>
                    <a:spcPct val="107000"/>
                  </a:lnSpc>
                  <a:spcAft>
                    <a:spcPts val="800"/>
                  </a:spcAft>
                  <a:buFont typeface="Wingdings" panose="05000000000000000000" pitchFamily="2" charset="2"/>
                  <a:buChar char="q"/>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Choice>
        <mc:Fallback xmlns="">
          <p:sp>
            <p:nvSpPr>
              <p:cNvPr id="2" name="TextBox 1">
                <a:extLst>
                  <a:ext uri="{FF2B5EF4-FFF2-40B4-BE49-F238E27FC236}">
                    <a16:creationId xmlns:a16="http://schemas.microsoft.com/office/drawing/2014/main" id="{8AF2AA89-7919-428C-A463-7AAA9FFB4E0C}"/>
                  </a:ext>
                </a:extLst>
              </p:cNvPr>
              <p:cNvSpPr txBox="1">
                <a:spLocks noRot="1" noChangeAspect="1" noMove="1" noResize="1" noEditPoints="1" noAdjustHandles="1" noChangeArrowheads="1" noChangeShapeType="1" noTextEdit="1"/>
              </p:cNvSpPr>
              <p:nvPr/>
            </p:nvSpPr>
            <p:spPr>
              <a:xfrm>
                <a:off x="347240" y="394068"/>
                <a:ext cx="12107119" cy="7528921"/>
              </a:xfrm>
              <a:prstGeom prst="rect">
                <a:avLst/>
              </a:prstGeom>
              <a:blipFill>
                <a:blip r:embed="rId2"/>
                <a:stretch>
                  <a:fillRect l="-806" t="-648"/>
                </a:stretch>
              </a:blipFill>
            </p:spPr>
            <p:txBody>
              <a:bodyPr/>
              <a:lstStyle/>
              <a:p>
                <a:r>
                  <a:rPr lang="en-US">
                    <a:noFill/>
                  </a:rPr>
                  <a:t> </a:t>
                </a:r>
              </a:p>
            </p:txBody>
          </p:sp>
        </mc:Fallback>
      </mc:AlternateContent>
    </p:spTree>
    <p:extLst>
      <p:ext uri="{BB962C8B-B14F-4D97-AF65-F5344CB8AC3E}">
        <p14:creationId xmlns:p14="http://schemas.microsoft.com/office/powerpoint/2010/main" val="10469180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 name="TextBox 1">
            <a:extLst>
              <a:ext uri="{FF2B5EF4-FFF2-40B4-BE49-F238E27FC236}">
                <a16:creationId xmlns:a16="http://schemas.microsoft.com/office/drawing/2014/main" xmlns="" id="{8AF2AA89-7919-428C-A463-7AAA9FFB4E0C}"/>
              </a:ext>
            </a:extLst>
          </p:cNvPr>
          <p:cNvSpPr txBox="1"/>
          <p:nvPr/>
        </p:nvSpPr>
        <p:spPr>
          <a:xfrm>
            <a:off x="347240" y="394068"/>
            <a:ext cx="12107119" cy="3082254"/>
          </a:xfrm>
          <a:prstGeom prst="rect">
            <a:avLst/>
          </a:prstGeom>
          <a:noFill/>
        </p:spPr>
        <p:txBody>
          <a:bodyPr wrap="square" rtlCol="0">
            <a:spAutoFit/>
          </a:bodyPr>
          <a:lstStyle/>
          <a:p>
            <a:r>
              <a:rPr lang="en-US" sz="2400" b="1" dirty="0"/>
              <a:t>2. Total </a:t>
            </a:r>
            <a:r>
              <a:rPr lang="en-US" sz="2400" b="1" dirty="0">
                <a:effectLst/>
                <a:ea typeface="Times New Roman" panose="02020603050405020304" pitchFamily="18" charset="0"/>
                <a:cs typeface="Times New Roman" panose="02020603050405020304" pitchFamily="18" charset="0"/>
              </a:rPr>
              <a:t>Alkalinity:</a:t>
            </a:r>
            <a:endParaRPr lang="en-US" sz="1800" b="1" dirty="0">
              <a:effectLst/>
              <a:ea typeface="Times New Roman" panose="02020603050405020304" pitchFamily="18" charset="0"/>
              <a:cs typeface="Times New Roman" panose="02020603050405020304" pitchFamily="18" charset="0"/>
            </a:endParaRPr>
          </a:p>
          <a:p>
            <a:endParaRPr lang="en-US" dirty="0"/>
          </a:p>
          <a:p>
            <a:pPr marL="742950" lvl="1" indent="-285750">
              <a:lnSpc>
                <a:spcPct val="107000"/>
              </a:lnSpc>
              <a:spcAft>
                <a:spcPts val="800"/>
              </a:spcAft>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Definition: Total alkalinity is the measure of a water's capacity to neutralize acids or its buffering capacity. It includes all the bases in water and is expressed as parts per million (ppm) or milligrams per liter (mg/L) of calcium carbonate (</a:t>
            </a:r>
            <a:r>
              <a:rPr lang="en-US" dirty="0" err="1">
                <a:effectLst/>
                <a:latin typeface="Calibri" panose="020F0502020204030204" pitchFamily="34" charset="0"/>
                <a:ea typeface="Calibri" panose="020F0502020204030204" pitchFamily="34" charset="0"/>
                <a:cs typeface="Times New Roman" panose="02020603050405020304" pitchFamily="18" charset="0"/>
              </a:rPr>
              <a:t>CaCO</a:t>
            </a:r>
            <a:r>
              <a:rPr lang="en-US" dirty="0">
                <a:effectLst/>
                <a:latin typeface="Calibri" panose="020F0502020204030204" pitchFamily="34" charset="0"/>
                <a:ea typeface="Calibri" panose="020F0502020204030204" pitchFamily="34" charset="0"/>
                <a:cs typeface="Times New Roman" panose="02020603050405020304" pitchFamily="18" charset="0"/>
              </a:rPr>
              <a:t>₃).</a:t>
            </a:r>
          </a:p>
          <a:p>
            <a:pPr lvl="1">
              <a:lnSpc>
                <a:spcPct val="107000"/>
              </a:lnSpc>
              <a:spcAft>
                <a:spcPts val="80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							Total Alkalinity = [HCO₃⁻] + [CO₃²⁻] + [OH⁻] - [H⁺]</a:t>
            </a:r>
          </a:p>
          <a:p>
            <a:endParaRPr lang="en-US" dirty="0"/>
          </a:p>
          <a:p>
            <a:pPr lvl="2">
              <a:lnSpc>
                <a:spcPct val="107000"/>
              </a:lnSpc>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xmlns="" id="{5EEDA4C9-3345-4F49-8345-67F3DF163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3117" y="2711779"/>
            <a:ext cx="6055363" cy="4071939"/>
          </a:xfrm>
          <a:prstGeom prst="rect">
            <a:avLst/>
          </a:prstGeom>
          <a:ln w="28575">
            <a:solidFill>
              <a:schemeClr val="tx1"/>
            </a:solidFill>
          </a:ln>
        </p:spPr>
      </p:pic>
    </p:spTree>
    <p:extLst>
      <p:ext uri="{BB962C8B-B14F-4D97-AF65-F5344CB8AC3E}">
        <p14:creationId xmlns:p14="http://schemas.microsoft.com/office/powerpoint/2010/main" val="27184223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4224CF-0B04-452F-94C0-FC9508E81EB0}"/>
              </a:ext>
            </a:extLst>
          </p:cNvPr>
          <p:cNvSpPr txBox="1"/>
          <p:nvPr/>
        </p:nvSpPr>
        <p:spPr>
          <a:xfrm>
            <a:off x="4146635" y="574380"/>
            <a:ext cx="4508331" cy="683264"/>
          </a:xfrm>
          <a:prstGeom prst="rect">
            <a:avLst/>
          </a:prstGeom>
          <a:noFill/>
        </p:spPr>
        <p:txBody>
          <a:bodyPr wrap="square" rtlCol="0">
            <a:spAutoFit/>
          </a:bodyPr>
          <a:lstStyle/>
          <a:p>
            <a:pPr algn="ctr"/>
            <a:r>
              <a:rPr lang="en-US" sz="3840" dirty="0"/>
              <a:t>Week 08</a:t>
            </a:r>
          </a:p>
        </p:txBody>
      </p:sp>
      <p:sp>
        <p:nvSpPr>
          <p:cNvPr id="6" name="TextBox 5">
            <a:extLst>
              <a:ext uri="{FF2B5EF4-FFF2-40B4-BE49-F238E27FC236}">
                <a16:creationId xmlns:a16="http://schemas.microsoft.com/office/drawing/2014/main" xmlns="" id="{EE029618-3064-4622-ACDB-51C7827E27E1}"/>
              </a:ext>
            </a:extLst>
          </p:cNvPr>
          <p:cNvSpPr txBox="1"/>
          <p:nvPr/>
        </p:nvSpPr>
        <p:spPr>
          <a:xfrm>
            <a:off x="3179403" y="1593088"/>
            <a:ext cx="6442795" cy="1692771"/>
          </a:xfrm>
          <a:prstGeom prst="rect">
            <a:avLst/>
          </a:prstGeom>
          <a:noFill/>
        </p:spPr>
        <p:txBody>
          <a:bodyPr wrap="square" rtlCol="0">
            <a:spAutoFit/>
          </a:bodyPr>
          <a:lstStyle/>
          <a:p>
            <a:pPr marL="0" marR="0" algn="ctr">
              <a:lnSpc>
                <a:spcPct val="106000"/>
              </a:lnSpc>
              <a:spcBef>
                <a:spcPts val="0"/>
              </a:spcBef>
              <a:spcAft>
                <a:spcPts val="0"/>
              </a:spcAft>
            </a:pPr>
            <a:r>
              <a:rPr lang="en-US" sz="4000" b="0" i="0" u="none" strike="noStrike" kern="1200" baseline="0" dirty="0">
                <a:solidFill>
                  <a:schemeClr val="tx1"/>
                </a:solidFill>
                <a:effectLst/>
                <a:latin typeface="+mn-lt"/>
                <a:ea typeface="+mn-ea"/>
                <a:cs typeface="+mn-cs"/>
              </a:rPr>
              <a:t>Mathematical problem on Alkalinity </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920" dirty="0"/>
          </a:p>
        </p:txBody>
      </p:sp>
      <p:grpSp>
        <p:nvGrpSpPr>
          <p:cNvPr id="15" name="Group 14">
            <a:extLst>
              <a:ext uri="{FF2B5EF4-FFF2-40B4-BE49-F238E27FC236}">
                <a16:creationId xmlns:a16="http://schemas.microsoft.com/office/drawing/2014/main" xmlns="" id="{9B79569E-E2F4-4EBB-ACBE-C6986626FBC5}"/>
              </a:ext>
            </a:extLst>
          </p:cNvPr>
          <p:cNvGrpSpPr/>
          <p:nvPr/>
        </p:nvGrpSpPr>
        <p:grpSpPr>
          <a:xfrm>
            <a:off x="8980783" y="2152906"/>
            <a:ext cx="4897777" cy="6145846"/>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a16="http://schemas.microsoft.com/office/drawing/2014/main" xmlns=""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8" name="Rectangle 7">
              <a:extLst>
                <a:ext uri="{FF2B5EF4-FFF2-40B4-BE49-F238E27FC236}">
                  <a16:creationId xmlns:a16="http://schemas.microsoft.com/office/drawing/2014/main" xmlns=""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9" name="Rectangle 8">
              <a:extLst>
                <a:ext uri="{FF2B5EF4-FFF2-40B4-BE49-F238E27FC236}">
                  <a16:creationId xmlns:a16="http://schemas.microsoft.com/office/drawing/2014/main" xmlns=""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0" name="Rectangle 9">
              <a:extLst>
                <a:ext uri="{FF2B5EF4-FFF2-40B4-BE49-F238E27FC236}">
                  <a16:creationId xmlns:a16="http://schemas.microsoft.com/office/drawing/2014/main" xmlns=""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1" name="Rectangle 10">
              <a:extLst>
                <a:ext uri="{FF2B5EF4-FFF2-40B4-BE49-F238E27FC236}">
                  <a16:creationId xmlns:a16="http://schemas.microsoft.com/office/drawing/2014/main" xmlns=""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grpSp>
    </p:spTree>
    <p:extLst>
      <p:ext uri="{BB962C8B-B14F-4D97-AF65-F5344CB8AC3E}">
        <p14:creationId xmlns:p14="http://schemas.microsoft.com/office/powerpoint/2010/main" val="27945324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5" name="Picture 4">
            <a:extLst>
              <a:ext uri="{FF2B5EF4-FFF2-40B4-BE49-F238E27FC236}">
                <a16:creationId xmlns:a16="http://schemas.microsoft.com/office/drawing/2014/main" xmlns="" id="{78E2B82E-721D-47F9-A398-A548C33B8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901" y="369252"/>
            <a:ext cx="12012136" cy="6582054"/>
          </a:xfrm>
          <a:prstGeom prst="rect">
            <a:avLst/>
          </a:prstGeom>
        </p:spPr>
      </p:pic>
    </p:spTree>
    <p:extLst>
      <p:ext uri="{BB962C8B-B14F-4D97-AF65-F5344CB8AC3E}">
        <p14:creationId xmlns:p14="http://schemas.microsoft.com/office/powerpoint/2010/main" val="3392158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FB161DF7-B23E-4035-A16B-92185E10D8B8}"/>
              </a:ext>
            </a:extLst>
          </p:cNvPr>
          <p:cNvGrpSpPr/>
          <p:nvPr/>
        </p:nvGrpSpPr>
        <p:grpSpPr>
          <a:xfrm>
            <a:off x="-4047009" y="4833674"/>
            <a:ext cx="7043370" cy="3939073"/>
            <a:chOff x="-3698821" y="4531568"/>
            <a:chExt cx="6603159" cy="3692881"/>
          </a:xfrm>
          <a:blipFill>
            <a:blip r:embed="rId2">
              <a:alphaModFix amt="40000"/>
            </a:blip>
            <a:stretch>
              <a:fillRect l="-1187" t="-577" r="-1187"/>
            </a:stretch>
          </a:blipFill>
        </p:grpSpPr>
        <p:sp>
          <p:nvSpPr>
            <p:cNvPr id="4" name="Rectangle: Rounded Corners 3">
              <a:extLst>
                <a:ext uri="{FF2B5EF4-FFF2-40B4-BE49-F238E27FC236}">
                  <a16:creationId xmlns:a16="http://schemas.microsoft.com/office/drawing/2014/main" xmlns="" id="{CEC8D37B-C551-4407-9D5B-224990DCDD6F}"/>
                </a:ext>
              </a:extLst>
            </p:cNvPr>
            <p:cNvSpPr/>
            <p:nvPr/>
          </p:nvSpPr>
          <p:spPr>
            <a:xfrm rot="19096706">
              <a:off x="-3698821" y="5336310"/>
              <a:ext cx="5181600" cy="41922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a:p>
          </p:txBody>
        </p:sp>
        <p:sp>
          <p:nvSpPr>
            <p:cNvPr id="5" name="Rectangle: Rounded Corners 4">
              <a:extLst>
                <a:ext uri="{FF2B5EF4-FFF2-40B4-BE49-F238E27FC236}">
                  <a16:creationId xmlns:a16="http://schemas.microsoft.com/office/drawing/2014/main" xmlns="" id="{AA4AD840-BCF7-4710-BD70-C1F32093EB34}"/>
                </a:ext>
              </a:extLst>
            </p:cNvPr>
            <p:cNvSpPr/>
            <p:nvPr/>
          </p:nvSpPr>
          <p:spPr>
            <a:xfrm rot="19096706">
              <a:off x="-2590801" y="5173696"/>
              <a:ext cx="5181600" cy="9239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a:p>
          </p:txBody>
        </p:sp>
        <p:sp>
          <p:nvSpPr>
            <p:cNvPr id="6" name="Rectangle: Rounded Corners 5">
              <a:extLst>
                <a:ext uri="{FF2B5EF4-FFF2-40B4-BE49-F238E27FC236}">
                  <a16:creationId xmlns:a16="http://schemas.microsoft.com/office/drawing/2014/main" xmlns="" id="{79218BD8-7761-4167-A3C0-738C8B959CB8}"/>
                </a:ext>
              </a:extLst>
            </p:cNvPr>
            <p:cNvSpPr/>
            <p:nvPr/>
          </p:nvSpPr>
          <p:spPr>
            <a:xfrm rot="19096706">
              <a:off x="-2811310" y="6707089"/>
              <a:ext cx="5181600" cy="5771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a:p>
          </p:txBody>
        </p:sp>
        <p:sp>
          <p:nvSpPr>
            <p:cNvPr id="7" name="Rectangle: Rounded Corners 6">
              <a:extLst>
                <a:ext uri="{FF2B5EF4-FFF2-40B4-BE49-F238E27FC236}">
                  <a16:creationId xmlns:a16="http://schemas.microsoft.com/office/drawing/2014/main" xmlns="" id="{F6EEC549-F6A1-43DE-89E1-08E500946E36}"/>
                </a:ext>
              </a:extLst>
            </p:cNvPr>
            <p:cNvSpPr/>
            <p:nvPr/>
          </p:nvSpPr>
          <p:spPr>
            <a:xfrm rot="19096706">
              <a:off x="-2420328" y="7496940"/>
              <a:ext cx="5181600" cy="7275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9" name="Rectangle: Rounded Corners 8">
              <a:extLst>
                <a:ext uri="{FF2B5EF4-FFF2-40B4-BE49-F238E27FC236}">
                  <a16:creationId xmlns:a16="http://schemas.microsoft.com/office/drawing/2014/main" xmlns="" id="{DAE8348C-45B6-4121-812F-ECC40F3971C4}"/>
                </a:ext>
              </a:extLst>
            </p:cNvPr>
            <p:cNvSpPr/>
            <p:nvPr/>
          </p:nvSpPr>
          <p:spPr>
            <a:xfrm rot="19096706">
              <a:off x="1575889" y="4531568"/>
              <a:ext cx="1328449" cy="5576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grpSp>
      <p:grpSp>
        <p:nvGrpSpPr>
          <p:cNvPr id="18" name="Group 17">
            <a:extLst>
              <a:ext uri="{FF2B5EF4-FFF2-40B4-BE49-F238E27FC236}">
                <a16:creationId xmlns:a16="http://schemas.microsoft.com/office/drawing/2014/main" xmlns="" id="{D140FC85-7E2A-42ED-83E0-66C20B9E6FD4}"/>
              </a:ext>
            </a:extLst>
          </p:cNvPr>
          <p:cNvGrpSpPr/>
          <p:nvPr/>
        </p:nvGrpSpPr>
        <p:grpSpPr>
          <a:xfrm>
            <a:off x="7948211" y="-1407810"/>
            <a:ext cx="7809574" cy="3192046"/>
            <a:chOff x="7546698" y="-1319822"/>
            <a:chExt cx="7321476" cy="2992543"/>
          </a:xfrm>
          <a:gradFill flip="none" rotWithShape="1">
            <a:gsLst>
              <a:gs pos="29000">
                <a:schemeClr val="accent1">
                  <a:lumMod val="0"/>
                  <a:lumOff val="100000"/>
                </a:schemeClr>
              </a:gs>
              <a:gs pos="100000">
                <a:srgbClr val="0BFD4A"/>
              </a:gs>
            </a:gsLst>
            <a:path path="circle">
              <a:fillToRect r="100000" b="100000"/>
            </a:path>
            <a:tileRect l="-100000" t="-100000"/>
          </a:gradFill>
        </p:grpSpPr>
        <p:sp>
          <p:nvSpPr>
            <p:cNvPr id="15" name="Flowchart: Stored Data 14">
              <a:extLst>
                <a:ext uri="{FF2B5EF4-FFF2-40B4-BE49-F238E27FC236}">
                  <a16:creationId xmlns:a16="http://schemas.microsoft.com/office/drawing/2014/main" xmlns="" id="{7B3C176C-B59D-455C-9DF1-7E9F9E19970A}"/>
                </a:ext>
              </a:extLst>
            </p:cNvPr>
            <p:cNvSpPr/>
            <p:nvPr/>
          </p:nvSpPr>
          <p:spPr>
            <a:xfrm rot="19366670">
              <a:off x="8689916" y="-11198"/>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16" name="Flowchart: Stored Data 15">
              <a:extLst>
                <a:ext uri="{FF2B5EF4-FFF2-40B4-BE49-F238E27FC236}">
                  <a16:creationId xmlns:a16="http://schemas.microsoft.com/office/drawing/2014/main" xmlns="" id="{2E8E372E-CA66-4EEA-817C-64C7C837593A}"/>
                </a:ext>
              </a:extLst>
            </p:cNvPr>
            <p:cNvSpPr/>
            <p:nvPr/>
          </p:nvSpPr>
          <p:spPr>
            <a:xfrm rot="19366670">
              <a:off x="7690650" y="-131982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a:p>
          </p:txBody>
        </p:sp>
        <p:sp>
          <p:nvSpPr>
            <p:cNvPr id="17" name="Flowchart: Stored Data 16">
              <a:extLst>
                <a:ext uri="{FF2B5EF4-FFF2-40B4-BE49-F238E27FC236}">
                  <a16:creationId xmlns:a16="http://schemas.microsoft.com/office/drawing/2014/main" xmlns="" id="{487D022E-E6E5-435B-9E97-D4ECCD0E4CB3}"/>
                </a:ext>
              </a:extLst>
            </p:cNvPr>
            <p:cNvSpPr/>
            <p:nvPr/>
          </p:nvSpPr>
          <p:spPr>
            <a:xfrm rot="19366670">
              <a:off x="7546698" y="-20804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a:p>
          </p:txBody>
        </p:sp>
      </p:grpSp>
      <p:sp>
        <p:nvSpPr>
          <p:cNvPr id="12" name="Rectangle 1">
            <a:extLst>
              <a:ext uri="{FF2B5EF4-FFF2-40B4-BE49-F238E27FC236}">
                <a16:creationId xmlns:a16="http://schemas.microsoft.com/office/drawing/2014/main" xmlns="" id="{7AB21E31-0088-4AF4-964A-33C4A1175E5F}"/>
              </a:ext>
            </a:extLst>
          </p:cNvPr>
          <p:cNvSpPr>
            <a:spLocks noChangeArrowheads="1"/>
          </p:cNvSpPr>
          <p:nvPr/>
        </p:nvSpPr>
        <p:spPr bwMode="auto">
          <a:xfrm>
            <a:off x="3815882" y="174000"/>
            <a:ext cx="5358646" cy="98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536" tIns="48769" rIns="97536" bIns="48769" numCol="1" anchor="ctr" anchorCtr="0" compatLnSpc="1">
            <a:prstTxWarp prst="textNoShape">
              <a:avLst/>
            </a:prstTxWarp>
            <a:spAutoFit/>
          </a:bodyPr>
          <a:lstStyle/>
          <a:p>
            <a:pPr algn="ctr" eaLnBrk="0" fontAlgn="base" hangingPunct="0">
              <a:spcBef>
                <a:spcPct val="0"/>
              </a:spcBef>
              <a:spcAft>
                <a:spcPct val="0"/>
              </a:spcAft>
            </a:pPr>
            <a:r>
              <a:rPr lang="en-US" sz="1921"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ASSESSMENT PATTERN</a:t>
            </a:r>
            <a:endParaRPr lang="en-US" sz="1707" b="1" dirty="0">
              <a:solidFill>
                <a:srgbClr val="000000"/>
              </a:solidFill>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r>
              <a:rPr lang="en-US" sz="1921"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CIE- Continuous Internal Evaluation (30 Marks)</a:t>
            </a:r>
            <a:endParaRPr lang="en-US" sz="1707" b="1" dirty="0">
              <a:solidFill>
                <a:srgbClr val="000000"/>
              </a:solidFill>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r>
              <a:rPr lang="en-US" sz="1921"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SEE- Semester End Examination (20 Marks)</a:t>
            </a:r>
            <a:endParaRPr lang="en-US" sz="2987" b="1" dirty="0">
              <a:solidFill>
                <a:srgbClr val="000000"/>
              </a:solidFill>
              <a:latin typeface="Times New Roman" panose="02020603050405020304" pitchFamily="18" charset="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xmlns="" id="{B0175C20-C115-4670-967E-614E163A192C}"/>
              </a:ext>
            </a:extLst>
          </p:cNvPr>
          <p:cNvGraphicFramePr>
            <a:graphicFrameLocks noGrp="1"/>
          </p:cNvGraphicFramePr>
          <p:nvPr>
            <p:extLst>
              <p:ext uri="{D42A27DB-BD31-4B8C-83A1-F6EECF244321}">
                <p14:modId xmlns:p14="http://schemas.microsoft.com/office/powerpoint/2010/main" val="2315647891"/>
              </p:ext>
            </p:extLst>
          </p:nvPr>
        </p:nvGraphicFramePr>
        <p:xfrm>
          <a:off x="797261" y="1259587"/>
          <a:ext cx="10887339" cy="2131060"/>
        </p:xfrm>
        <a:graphic>
          <a:graphicData uri="http://schemas.openxmlformats.org/drawingml/2006/table">
            <a:tbl>
              <a:tblPr firstRow="1" firstCol="1" lastRow="1" lastCol="1" bandRow="1" bandCol="1"/>
              <a:tblGrid>
                <a:gridCol w="5899661">
                  <a:extLst>
                    <a:ext uri="{9D8B030D-6E8A-4147-A177-3AD203B41FA5}">
                      <a16:colId xmlns:a16="http://schemas.microsoft.com/office/drawing/2014/main" xmlns="" val="20000"/>
                    </a:ext>
                  </a:extLst>
                </a:gridCol>
                <a:gridCol w="4987678">
                  <a:extLst>
                    <a:ext uri="{9D8B030D-6E8A-4147-A177-3AD203B41FA5}">
                      <a16:colId xmlns:a16="http://schemas.microsoft.com/office/drawing/2014/main" xmlns="" val="20001"/>
                    </a:ext>
                  </a:extLst>
                </a:gridCol>
              </a:tblGrid>
              <a:tr h="343408">
                <a:tc>
                  <a:txBody>
                    <a:bodyPr/>
                    <a:lstStyle/>
                    <a:p>
                      <a:pPr marL="63500" marR="0" algn="ctr">
                        <a:lnSpc>
                          <a:spcPct val="115000"/>
                        </a:lnSpc>
                        <a:spcBef>
                          <a:spcPts val="0"/>
                        </a:spcBef>
                        <a:spcAft>
                          <a:spcPts val="0"/>
                        </a:spcAft>
                      </a:pPr>
                      <a:r>
                        <a:rPr lang="en-US" sz="1700" b="1" dirty="0">
                          <a:effectLst/>
                          <a:latin typeface="Times New Roman"/>
                          <a:ea typeface="Times New Roman"/>
                        </a:rPr>
                        <a:t>Bloom’s Category</a:t>
                      </a:r>
                      <a:endParaRPr lang="en-US" sz="1700" dirty="0">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b="1">
                          <a:effectLst/>
                          <a:latin typeface="Times New Roman"/>
                          <a:ea typeface="Times New Roman"/>
                        </a:rPr>
                        <a:t>Tests</a:t>
                      </a:r>
                      <a:endParaRPr lang="en-US" sz="1700">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75149">
                <a:tc>
                  <a:txBody>
                    <a:bodyPr/>
                    <a:lstStyle/>
                    <a:p>
                      <a:pPr marL="63500" marR="0">
                        <a:lnSpc>
                          <a:spcPct val="115000"/>
                        </a:lnSpc>
                        <a:spcBef>
                          <a:spcPts val="0"/>
                        </a:spcBef>
                        <a:spcAft>
                          <a:spcPts val="0"/>
                        </a:spcAft>
                      </a:pPr>
                      <a:r>
                        <a:rPr lang="en-US" sz="1700" b="1" dirty="0">
                          <a:effectLst/>
                          <a:latin typeface="Times New Roman"/>
                          <a:ea typeface="Times New Roman"/>
                        </a:rPr>
                        <a:t>Remember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70"/>
                        </a:spcBef>
                        <a:spcAft>
                          <a:spcPts val="0"/>
                        </a:spcAft>
                      </a:pPr>
                      <a:r>
                        <a:rPr lang="en-US" sz="1700" b="1" dirty="0">
                          <a:effectLst/>
                          <a:latin typeface="Times New Roman"/>
                          <a:ea typeface="Times New Roman"/>
                        </a:rPr>
                        <a:t>10</a:t>
                      </a:r>
                      <a:endParaRPr lang="en-US" sz="1700" dirty="0">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75149">
                <a:tc>
                  <a:txBody>
                    <a:bodyPr/>
                    <a:lstStyle/>
                    <a:p>
                      <a:pPr marL="63500" marR="0">
                        <a:lnSpc>
                          <a:spcPct val="115000"/>
                        </a:lnSpc>
                        <a:spcBef>
                          <a:spcPts val="0"/>
                        </a:spcBef>
                        <a:spcAft>
                          <a:spcPts val="0"/>
                        </a:spcAft>
                      </a:pPr>
                      <a:r>
                        <a:rPr lang="en-US" sz="1700" b="1" dirty="0">
                          <a:effectLst/>
                          <a:latin typeface="Times New Roman"/>
                          <a:ea typeface="Times New Roman"/>
                        </a:rPr>
                        <a:t>Understand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70"/>
                        </a:spcBef>
                        <a:spcAft>
                          <a:spcPts val="0"/>
                        </a:spcAft>
                      </a:pPr>
                      <a:r>
                        <a:rPr lang="en-US" sz="1700" b="1" dirty="0">
                          <a:effectLst/>
                          <a:latin typeface="Times New Roman"/>
                          <a:ea typeface="Times New Roman"/>
                        </a:rPr>
                        <a:t>10</a:t>
                      </a:r>
                      <a:endParaRPr lang="en-US" sz="1700" dirty="0">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75149">
                <a:tc>
                  <a:txBody>
                    <a:bodyPr/>
                    <a:lstStyle/>
                    <a:p>
                      <a:pPr marL="63500" marR="0">
                        <a:lnSpc>
                          <a:spcPct val="115000"/>
                        </a:lnSpc>
                        <a:spcBef>
                          <a:spcPts val="0"/>
                        </a:spcBef>
                        <a:spcAft>
                          <a:spcPts val="0"/>
                        </a:spcAft>
                      </a:pPr>
                      <a:r>
                        <a:rPr lang="en-US" sz="1700" b="1" dirty="0">
                          <a:effectLst/>
                          <a:latin typeface="Times New Roman"/>
                          <a:ea typeface="Times New Roman"/>
                        </a:rPr>
                        <a:t>Apply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70"/>
                        </a:spcBef>
                        <a:spcAft>
                          <a:spcPts val="0"/>
                        </a:spcAft>
                      </a:pPr>
                      <a:r>
                        <a:rPr lang="en-US" sz="1700" b="1" dirty="0">
                          <a:effectLst/>
                          <a:latin typeface="Times New Roman"/>
                          <a:ea typeface="Times New Roman"/>
                        </a:rPr>
                        <a:t>10</a:t>
                      </a:r>
                      <a:endParaRPr lang="en-US" sz="1700" dirty="0">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75149">
                <a:tc>
                  <a:txBody>
                    <a:bodyPr/>
                    <a:lstStyle/>
                    <a:p>
                      <a:pPr marL="63500" marR="0">
                        <a:lnSpc>
                          <a:spcPct val="115000"/>
                        </a:lnSpc>
                        <a:spcBef>
                          <a:spcPts val="0"/>
                        </a:spcBef>
                        <a:spcAft>
                          <a:spcPts val="0"/>
                        </a:spcAft>
                      </a:pPr>
                      <a:r>
                        <a:rPr lang="en-US" sz="1700" b="1" dirty="0">
                          <a:effectLst/>
                          <a:latin typeface="Times New Roman"/>
                          <a:ea typeface="Times New Roman"/>
                        </a:rPr>
                        <a:t>Analyze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70"/>
                        </a:spcBef>
                        <a:spcAft>
                          <a:spcPts val="0"/>
                        </a:spcAft>
                      </a:pPr>
                      <a:r>
                        <a:rPr lang="en-US" sz="1700" b="1" dirty="0">
                          <a:effectLst/>
                          <a:latin typeface="Times New Roman"/>
                          <a:ea typeface="Times New Roman"/>
                        </a:rPr>
                        <a:t>15</a:t>
                      </a:r>
                      <a:endParaRPr lang="en-US" sz="1700" dirty="0">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75149">
                <a:tc>
                  <a:txBody>
                    <a:bodyPr/>
                    <a:lstStyle/>
                    <a:p>
                      <a:pPr marL="63500" marR="0">
                        <a:lnSpc>
                          <a:spcPct val="115000"/>
                        </a:lnSpc>
                        <a:spcBef>
                          <a:spcPts val="0"/>
                        </a:spcBef>
                        <a:spcAft>
                          <a:spcPts val="0"/>
                        </a:spcAft>
                      </a:pPr>
                      <a:r>
                        <a:rPr lang="en-US" sz="1700" b="1">
                          <a:effectLst/>
                          <a:latin typeface="Times New Roman"/>
                          <a:ea typeface="Times New Roman"/>
                        </a:rPr>
                        <a:t>Evaluate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70"/>
                        </a:spcBef>
                        <a:spcAft>
                          <a:spcPts val="0"/>
                        </a:spcAft>
                      </a:pPr>
                      <a:r>
                        <a:rPr lang="en-US" sz="1700" b="1" dirty="0">
                          <a:effectLst/>
                          <a:latin typeface="Times New Roman"/>
                          <a:ea typeface="Times New Roman"/>
                        </a:rPr>
                        <a:t>10</a:t>
                      </a:r>
                      <a:endParaRPr lang="en-US" sz="1700" dirty="0">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75149">
                <a:tc>
                  <a:txBody>
                    <a:bodyPr/>
                    <a:lstStyle/>
                    <a:p>
                      <a:pPr marL="63500" marR="0">
                        <a:lnSpc>
                          <a:spcPct val="115000"/>
                        </a:lnSpc>
                        <a:spcBef>
                          <a:spcPts val="0"/>
                        </a:spcBef>
                        <a:spcAft>
                          <a:spcPts val="0"/>
                        </a:spcAft>
                      </a:pPr>
                      <a:r>
                        <a:rPr lang="en-US" sz="1700" b="1" dirty="0">
                          <a:effectLst/>
                          <a:latin typeface="Times New Roman"/>
                          <a:ea typeface="Times New Roman"/>
                        </a:rPr>
                        <a:t>Create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b="1" dirty="0">
                          <a:effectLst/>
                          <a:latin typeface="Times New Roman"/>
                          <a:ea typeface="Times New Roman"/>
                        </a:rPr>
                        <a:t>05</a:t>
                      </a:r>
                      <a:endParaRPr lang="en-US" sz="1700" dirty="0">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graphicFrame>
        <p:nvGraphicFramePr>
          <p:cNvPr id="20" name="Table 19">
            <a:extLst>
              <a:ext uri="{FF2B5EF4-FFF2-40B4-BE49-F238E27FC236}">
                <a16:creationId xmlns:a16="http://schemas.microsoft.com/office/drawing/2014/main" xmlns="" id="{A166F716-51DD-4D68-9BCE-C4C6FD339304}"/>
              </a:ext>
            </a:extLst>
          </p:cNvPr>
          <p:cNvGraphicFramePr>
            <a:graphicFrameLocks noGrp="1"/>
          </p:cNvGraphicFramePr>
          <p:nvPr>
            <p:extLst>
              <p:ext uri="{D42A27DB-BD31-4B8C-83A1-F6EECF244321}">
                <p14:modId xmlns:p14="http://schemas.microsoft.com/office/powerpoint/2010/main" val="1976262991"/>
              </p:ext>
            </p:extLst>
          </p:nvPr>
        </p:nvGraphicFramePr>
        <p:xfrm>
          <a:off x="797261" y="3480664"/>
          <a:ext cx="10887340" cy="3599240"/>
        </p:xfrm>
        <a:graphic>
          <a:graphicData uri="http://schemas.openxmlformats.org/drawingml/2006/table">
            <a:tbl>
              <a:tblPr firstRow="1" firstCol="1" lastRow="1" lastCol="1" bandRow="1" bandCol="1"/>
              <a:tblGrid>
                <a:gridCol w="2947125">
                  <a:extLst>
                    <a:ext uri="{9D8B030D-6E8A-4147-A177-3AD203B41FA5}">
                      <a16:colId xmlns:a16="http://schemas.microsoft.com/office/drawing/2014/main" xmlns="" val="20000"/>
                    </a:ext>
                  </a:extLst>
                </a:gridCol>
                <a:gridCol w="1478989">
                  <a:extLst>
                    <a:ext uri="{9D8B030D-6E8A-4147-A177-3AD203B41FA5}">
                      <a16:colId xmlns:a16="http://schemas.microsoft.com/office/drawing/2014/main" xmlns="" val="20001"/>
                    </a:ext>
                  </a:extLst>
                </a:gridCol>
                <a:gridCol w="1505147">
                  <a:extLst>
                    <a:ext uri="{9D8B030D-6E8A-4147-A177-3AD203B41FA5}">
                      <a16:colId xmlns:a16="http://schemas.microsoft.com/office/drawing/2014/main" xmlns="" val="20002"/>
                    </a:ext>
                  </a:extLst>
                </a:gridCol>
                <a:gridCol w="1347191">
                  <a:extLst>
                    <a:ext uri="{9D8B030D-6E8A-4147-A177-3AD203B41FA5}">
                      <a16:colId xmlns:a16="http://schemas.microsoft.com/office/drawing/2014/main" xmlns="" val="20004"/>
                    </a:ext>
                  </a:extLst>
                </a:gridCol>
                <a:gridCol w="3608888">
                  <a:extLst>
                    <a:ext uri="{9D8B030D-6E8A-4147-A177-3AD203B41FA5}">
                      <a16:colId xmlns:a16="http://schemas.microsoft.com/office/drawing/2014/main" xmlns="" val="20005"/>
                    </a:ext>
                  </a:extLst>
                </a:gridCol>
              </a:tblGrid>
              <a:tr h="1267520">
                <a:tc>
                  <a:txBody>
                    <a:bodyPr/>
                    <a:lstStyle/>
                    <a:p>
                      <a:pPr marL="63500" marR="0" algn="ctr">
                        <a:lnSpc>
                          <a:spcPct val="150000"/>
                        </a:lnSpc>
                        <a:spcBef>
                          <a:spcPts val="0"/>
                        </a:spcBef>
                        <a:spcAft>
                          <a:spcPts val="0"/>
                        </a:spcAft>
                      </a:pPr>
                      <a:r>
                        <a:rPr lang="en-US" sz="1700" b="0" dirty="0">
                          <a:effectLst/>
                          <a:latin typeface="Times New Roman" pitchFamily="18" charset="0"/>
                          <a:ea typeface="Times New Roman"/>
                          <a:cs typeface="Times New Roman" pitchFamily="18" charset="0"/>
                        </a:rPr>
                        <a:t>Bloom’s Category Marks </a:t>
                      </a:r>
                    </a:p>
                    <a:p>
                      <a:pPr marL="63500" marR="0" algn="ctr">
                        <a:lnSpc>
                          <a:spcPct val="150000"/>
                        </a:lnSpc>
                        <a:spcBef>
                          <a:spcPts val="0"/>
                        </a:spcBef>
                        <a:spcAft>
                          <a:spcPts val="0"/>
                        </a:spcAft>
                      </a:pPr>
                      <a:r>
                        <a:rPr lang="en-US" sz="1700" b="0" dirty="0">
                          <a:effectLst/>
                          <a:latin typeface="Times New Roman" pitchFamily="18" charset="0"/>
                          <a:ea typeface="Times New Roman"/>
                          <a:cs typeface="Times New Roman" pitchFamily="18" charset="0"/>
                        </a:rPr>
                        <a:t>(out of 100)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gn="ctr">
                        <a:lnSpc>
                          <a:spcPct val="150000"/>
                        </a:lnSpc>
                        <a:spcBef>
                          <a:spcPts val="0"/>
                        </a:spcBef>
                        <a:spcAft>
                          <a:spcPts val="0"/>
                        </a:spcAft>
                      </a:pPr>
                      <a:r>
                        <a:rPr lang="en-US" sz="1700" b="0" dirty="0">
                          <a:effectLst/>
                          <a:latin typeface="Times New Roman" pitchFamily="18" charset="0"/>
                          <a:ea typeface="Times New Roman"/>
                          <a:cs typeface="Times New Roman" pitchFamily="18" charset="0"/>
                        </a:rPr>
                        <a:t>Tests</a:t>
                      </a:r>
                    </a:p>
                    <a:p>
                      <a:pPr marL="62865" marR="0" algn="ctr">
                        <a:lnSpc>
                          <a:spcPct val="150000"/>
                        </a:lnSpc>
                        <a:spcBef>
                          <a:spcPts val="0"/>
                        </a:spcBef>
                        <a:spcAft>
                          <a:spcPts val="0"/>
                        </a:spcAft>
                      </a:pPr>
                      <a:r>
                        <a:rPr lang="en-US" sz="1700" b="0" dirty="0">
                          <a:effectLst/>
                          <a:latin typeface="Times New Roman" pitchFamily="18" charset="0"/>
                          <a:ea typeface="Times New Roman"/>
                          <a:cs typeface="Times New Roman" pitchFamily="18" charset="0"/>
                        </a:rPr>
                        <a:t>(60)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gn="ctr">
                        <a:lnSpc>
                          <a:spcPct val="150000"/>
                        </a:lnSpc>
                        <a:spcBef>
                          <a:spcPts val="0"/>
                        </a:spcBef>
                        <a:spcAft>
                          <a:spcPts val="0"/>
                        </a:spcAft>
                      </a:pPr>
                      <a:r>
                        <a:rPr lang="en-US" sz="1700" b="0" dirty="0">
                          <a:effectLst/>
                          <a:latin typeface="Times New Roman" pitchFamily="18" charset="0"/>
                          <a:ea typeface="Times New Roman"/>
                          <a:cs typeface="Times New Roman" pitchFamily="18" charset="0"/>
                        </a:rPr>
                        <a:t>Assignment</a:t>
                      </a:r>
                    </a:p>
                    <a:p>
                      <a:pPr marL="62865" marR="0" algn="ctr">
                        <a:lnSpc>
                          <a:spcPct val="150000"/>
                        </a:lnSpc>
                        <a:spcBef>
                          <a:spcPts val="0"/>
                        </a:spcBef>
                        <a:spcAft>
                          <a:spcPts val="0"/>
                        </a:spcAft>
                      </a:pPr>
                      <a:r>
                        <a:rPr lang="en-US" sz="1700" b="0" dirty="0">
                          <a:effectLst/>
                          <a:latin typeface="Times New Roman" pitchFamily="18" charset="0"/>
                          <a:ea typeface="Times New Roman"/>
                          <a:cs typeface="Times New Roman" pitchFamily="18" charset="0"/>
                        </a:rPr>
                        <a:t>(20)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88900" algn="ctr">
                        <a:lnSpc>
                          <a:spcPct val="150000"/>
                        </a:lnSpc>
                        <a:spcBef>
                          <a:spcPts val="0"/>
                        </a:spcBef>
                        <a:spcAft>
                          <a:spcPts val="0"/>
                        </a:spcAft>
                      </a:pPr>
                      <a:r>
                        <a:rPr lang="en-US" sz="1700" b="0" spc="-5" dirty="0">
                          <a:effectLst/>
                          <a:latin typeface="Times New Roman" pitchFamily="18" charset="0"/>
                          <a:ea typeface="Times New Roman"/>
                          <a:cs typeface="Times New Roman" pitchFamily="18" charset="0"/>
                        </a:rPr>
                        <a:t>Quizzes</a:t>
                      </a:r>
                    </a:p>
                    <a:p>
                      <a:pPr marL="0" marR="88900" algn="ctr">
                        <a:lnSpc>
                          <a:spcPct val="150000"/>
                        </a:lnSpc>
                        <a:spcBef>
                          <a:spcPts val="0"/>
                        </a:spcBef>
                        <a:spcAft>
                          <a:spcPts val="0"/>
                        </a:spcAft>
                      </a:pPr>
                      <a:r>
                        <a:rPr lang="en-US" sz="1700" b="0" spc="-5" dirty="0">
                          <a:effectLst/>
                          <a:latin typeface="Times New Roman" pitchFamily="18" charset="0"/>
                          <a:ea typeface="Times New Roman"/>
                          <a:cs typeface="Times New Roman" pitchFamily="18" charset="0"/>
                        </a:rPr>
                        <a:t>(20)</a:t>
                      </a:r>
                      <a:endParaRPr lang="en-US" sz="1700" b="0" dirty="0">
                        <a:effectLst/>
                        <a:latin typeface="Times New Roman" pitchFamily="18" charset="0"/>
                        <a:ea typeface="Times New Roman"/>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62865" algn="ctr">
                        <a:lnSpc>
                          <a:spcPct val="150000"/>
                        </a:lnSpc>
                        <a:spcBef>
                          <a:spcPts val="0"/>
                        </a:spcBef>
                        <a:spcAft>
                          <a:spcPts val="0"/>
                        </a:spcAft>
                      </a:pPr>
                      <a:r>
                        <a:rPr lang="en-US" sz="1700" b="0" dirty="0">
                          <a:effectLst/>
                          <a:latin typeface="Times New Roman" pitchFamily="18" charset="0"/>
                          <a:ea typeface="Times New Roman"/>
                          <a:cs typeface="Times New Roman" pitchFamily="18" charset="0"/>
                        </a:rPr>
                        <a:t>External Participation in Curricular/</a:t>
                      </a:r>
                      <a:r>
                        <a:rPr lang="en-US" sz="1700" b="1" dirty="0">
                          <a:effectLst/>
                          <a:latin typeface="Times New Roman" pitchFamily="18" charset="0"/>
                          <a:ea typeface="Times New Roman"/>
                          <a:cs typeface="Times New Roman" pitchFamily="18" charset="0"/>
                        </a:rPr>
                        <a:t>Co-Curricular Activities</a:t>
                      </a:r>
                      <a:r>
                        <a:rPr lang="en-US" sz="1700" b="0" dirty="0">
                          <a:effectLst/>
                          <a:latin typeface="Times New Roman" pitchFamily="18" charset="0"/>
                          <a:ea typeface="Times New Roman"/>
                          <a:cs typeface="Times New Roman" pitchFamily="18" charset="0"/>
                        </a:rPr>
                        <a:t> (20)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87378">
                <a:tc>
                  <a:txBody>
                    <a:bodyPr/>
                    <a:lstStyle/>
                    <a:p>
                      <a:pPr marL="63500" marR="0">
                        <a:lnSpc>
                          <a:spcPct val="150000"/>
                        </a:lnSpc>
                        <a:spcBef>
                          <a:spcPts val="0"/>
                        </a:spcBef>
                        <a:spcAft>
                          <a:spcPts val="0"/>
                        </a:spcAft>
                      </a:pPr>
                      <a:r>
                        <a:rPr lang="en-US" sz="1700" b="1" dirty="0">
                          <a:effectLst/>
                          <a:latin typeface="Times New Roman" pitchFamily="18" charset="0"/>
                          <a:ea typeface="Times New Roman"/>
                          <a:cs typeface="Times New Roman" pitchFamily="18" charset="0"/>
                        </a:rPr>
                        <a:t>Remember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700" dirty="0">
                          <a:effectLst/>
                          <a:latin typeface="Times New Roman" pitchFamily="18" charset="0"/>
                          <a:ea typeface="Times New Roman"/>
                          <a:cs typeface="Times New Roman" pitchFamily="18" charset="0"/>
                        </a:rPr>
                        <a:t> 10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700" dirty="0">
                          <a:effectLst/>
                          <a:latin typeface="Times New Roman" pitchFamily="18" charset="0"/>
                          <a:ea typeface="Times New Roman"/>
                          <a:cs typeface="Times New Roman"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9565" marR="0">
                        <a:lnSpc>
                          <a:spcPct val="150000"/>
                        </a:lnSpc>
                        <a:spcBef>
                          <a:spcPts val="0"/>
                        </a:spcBef>
                        <a:spcAft>
                          <a:spcPts val="0"/>
                        </a:spcAft>
                      </a:pPr>
                      <a:r>
                        <a:rPr lang="en-US" sz="1700" dirty="0">
                          <a:effectLst/>
                          <a:latin typeface="Times New Roman" pitchFamily="18" charset="0"/>
                          <a:ea typeface="Times New Roman"/>
                          <a:cs typeface="Times New Roman" pitchFamily="18" charset="0"/>
                        </a:rPr>
                        <a:t>    </a:t>
                      </a:r>
                      <a:r>
                        <a:rPr lang="en-US" sz="1700" baseline="0" dirty="0">
                          <a:effectLst/>
                          <a:latin typeface="Times New Roman" pitchFamily="18" charset="0"/>
                          <a:ea typeface="Times New Roman"/>
                          <a:cs typeface="Times New Roman" pitchFamily="18" charset="0"/>
                        </a:rPr>
                        <a:t>10</a:t>
                      </a:r>
                      <a:endParaRPr lang="en-US" sz="1700" dirty="0">
                        <a:effectLst/>
                        <a:latin typeface="Times New Roman" pitchFamily="18" charset="0"/>
                        <a:ea typeface="Times New Roman"/>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marL="0" marR="0" algn="ctr">
                        <a:lnSpc>
                          <a:spcPct val="150000"/>
                        </a:lnSpc>
                        <a:spcBef>
                          <a:spcPts val="0"/>
                        </a:spcBef>
                        <a:spcAft>
                          <a:spcPts val="0"/>
                        </a:spcAft>
                      </a:pPr>
                      <a:r>
                        <a:rPr lang="en-US" sz="1700" dirty="0">
                          <a:effectLst/>
                          <a:latin typeface="Times New Roman" pitchFamily="18" charset="0"/>
                          <a:ea typeface="Times New Roman"/>
                          <a:cs typeface="Times New Roman" pitchFamily="18" charset="0"/>
                        </a:rPr>
                        <a:t> </a:t>
                      </a:r>
                    </a:p>
                    <a:p>
                      <a:pPr marL="0" marR="0" algn="ctr">
                        <a:lnSpc>
                          <a:spcPct val="150000"/>
                        </a:lnSpc>
                        <a:spcBef>
                          <a:spcPts val="0"/>
                        </a:spcBef>
                        <a:spcAft>
                          <a:spcPts val="0"/>
                        </a:spcAft>
                      </a:pPr>
                      <a:r>
                        <a:rPr lang="en-US" sz="1700" dirty="0">
                          <a:effectLst/>
                          <a:latin typeface="Times New Roman" pitchFamily="18" charset="0"/>
                          <a:ea typeface="Times New Roman"/>
                          <a:cs typeface="Times New Roman" pitchFamily="18" charset="0"/>
                        </a:rPr>
                        <a:t> </a:t>
                      </a:r>
                    </a:p>
                    <a:p>
                      <a:pPr marL="0" marR="0" algn="ctr">
                        <a:lnSpc>
                          <a:spcPct val="150000"/>
                        </a:lnSpc>
                        <a:spcBef>
                          <a:spcPts val="0"/>
                        </a:spcBef>
                        <a:spcAft>
                          <a:spcPts val="0"/>
                        </a:spcAft>
                      </a:pPr>
                      <a:r>
                        <a:rPr lang="en-US" sz="1700" dirty="0">
                          <a:effectLst/>
                          <a:latin typeface="Times New Roman" pitchFamily="18" charset="0"/>
                          <a:ea typeface="Times New Roman"/>
                          <a:cs typeface="Times New Roman" pitchFamily="18" charset="0"/>
                        </a:rPr>
                        <a:t>Attendance</a:t>
                      </a:r>
                    </a:p>
                    <a:p>
                      <a:pPr marL="0" marR="0" algn="ctr">
                        <a:lnSpc>
                          <a:spcPct val="150000"/>
                        </a:lnSpc>
                        <a:spcBef>
                          <a:spcPts val="0"/>
                        </a:spcBef>
                        <a:spcAft>
                          <a:spcPts val="0"/>
                        </a:spcAft>
                      </a:pPr>
                      <a:r>
                        <a:rPr lang="en-US" sz="1700" dirty="0">
                          <a:effectLst/>
                          <a:latin typeface="Times New Roman" pitchFamily="18" charset="0"/>
                          <a:ea typeface="Times New Roman"/>
                          <a:cs typeface="Times New Roman" pitchFamily="18" charset="0"/>
                        </a:rPr>
                        <a:t>15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87378">
                <a:tc>
                  <a:txBody>
                    <a:bodyPr/>
                    <a:lstStyle/>
                    <a:p>
                      <a:pPr marL="63500" marR="0">
                        <a:lnSpc>
                          <a:spcPct val="150000"/>
                        </a:lnSpc>
                        <a:spcBef>
                          <a:spcPts val="0"/>
                        </a:spcBef>
                        <a:spcAft>
                          <a:spcPts val="0"/>
                        </a:spcAft>
                      </a:pPr>
                      <a:r>
                        <a:rPr lang="en-US" sz="1700" b="1" dirty="0">
                          <a:effectLst/>
                          <a:latin typeface="Times New Roman" pitchFamily="18" charset="0"/>
                          <a:ea typeface="Times New Roman"/>
                          <a:cs typeface="Times New Roman" pitchFamily="18" charset="0"/>
                        </a:rPr>
                        <a:t>Understand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700" dirty="0">
                          <a:effectLst/>
                          <a:latin typeface="Times New Roman" pitchFamily="18" charset="0"/>
                          <a:ea typeface="Times New Roman"/>
                          <a:cs typeface="Times New Roman" pitchFamily="18" charset="0"/>
                        </a:rPr>
                        <a:t> 05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45745" algn="ctr">
                        <a:lnSpc>
                          <a:spcPct val="150000"/>
                        </a:lnSpc>
                        <a:spcBef>
                          <a:spcPts val="0"/>
                        </a:spcBef>
                        <a:spcAft>
                          <a:spcPts val="0"/>
                        </a:spcAft>
                      </a:pPr>
                      <a:endParaRPr lang="en-US" sz="1700" dirty="0">
                        <a:effectLst/>
                        <a:latin typeface="Times New Roman" pitchFamily="18" charset="0"/>
                        <a:ea typeface="Times New Roman"/>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700" dirty="0">
                          <a:effectLst/>
                          <a:latin typeface="Times New Roman" pitchFamily="18" charset="0"/>
                          <a:ea typeface="Times New Roman"/>
                          <a:cs typeface="Times New Roman" pitchFamily="18" charset="0"/>
                        </a:rPr>
                        <a:t>          </a:t>
                      </a:r>
                      <a:r>
                        <a:rPr lang="en-US" sz="1700" baseline="0" dirty="0">
                          <a:effectLst/>
                          <a:latin typeface="Times New Roman" pitchFamily="18" charset="0"/>
                          <a:ea typeface="Times New Roman"/>
                          <a:cs typeface="Times New Roman" pitchFamily="18" charset="0"/>
                        </a:rPr>
                        <a:t> 05</a:t>
                      </a:r>
                      <a:endParaRPr lang="en-US" sz="1700" dirty="0">
                        <a:effectLst/>
                        <a:latin typeface="Times New Roman" pitchFamily="18" charset="0"/>
                        <a:ea typeface="Times New Roman"/>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2"/>
                  </a:ext>
                </a:extLst>
              </a:tr>
              <a:tr h="387378">
                <a:tc>
                  <a:txBody>
                    <a:bodyPr/>
                    <a:lstStyle/>
                    <a:p>
                      <a:pPr marL="63500" marR="0">
                        <a:lnSpc>
                          <a:spcPct val="150000"/>
                        </a:lnSpc>
                        <a:spcBef>
                          <a:spcPts val="0"/>
                        </a:spcBef>
                        <a:spcAft>
                          <a:spcPts val="0"/>
                        </a:spcAft>
                      </a:pPr>
                      <a:r>
                        <a:rPr lang="en-US" sz="1700" b="1" dirty="0">
                          <a:effectLst/>
                          <a:latin typeface="Times New Roman" pitchFamily="18" charset="0"/>
                          <a:ea typeface="Times New Roman"/>
                          <a:cs typeface="Times New Roman" pitchFamily="18" charset="0"/>
                        </a:rPr>
                        <a:t>Apply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gn="ctr">
                        <a:lnSpc>
                          <a:spcPct val="150000"/>
                        </a:lnSpc>
                        <a:spcBef>
                          <a:spcPts val="0"/>
                        </a:spcBef>
                        <a:spcAft>
                          <a:spcPts val="0"/>
                        </a:spcAft>
                      </a:pPr>
                      <a:r>
                        <a:rPr lang="en-US" sz="1700" dirty="0">
                          <a:effectLst/>
                          <a:latin typeface="Times New Roman" pitchFamily="18" charset="0"/>
                          <a:ea typeface="Times New Roman"/>
                          <a:cs typeface="Times New Roman" pitchFamily="18" charset="0"/>
                        </a:rPr>
                        <a:t>10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700" dirty="0">
                          <a:effectLst/>
                          <a:latin typeface="Times New Roman" pitchFamily="18" charset="0"/>
                          <a:ea typeface="Times New Roman"/>
                          <a:cs typeface="Times New Roman"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8355" marR="847725" algn="ctr">
                        <a:lnSpc>
                          <a:spcPct val="150000"/>
                        </a:lnSpc>
                        <a:spcBef>
                          <a:spcPts val="0"/>
                        </a:spcBef>
                        <a:spcAft>
                          <a:spcPts val="0"/>
                        </a:spcAft>
                      </a:pPr>
                      <a:r>
                        <a:rPr lang="en-US" sz="1700" dirty="0">
                          <a:effectLst/>
                          <a:latin typeface="Times New Roman" pitchFamily="18" charset="0"/>
                          <a:ea typeface="Times New Roman"/>
                          <a:cs typeface="Times New Roman"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3"/>
                  </a:ext>
                </a:extLst>
              </a:tr>
              <a:tr h="387378">
                <a:tc>
                  <a:txBody>
                    <a:bodyPr/>
                    <a:lstStyle/>
                    <a:p>
                      <a:pPr marL="63500" marR="0">
                        <a:lnSpc>
                          <a:spcPct val="150000"/>
                        </a:lnSpc>
                        <a:spcBef>
                          <a:spcPts val="0"/>
                        </a:spcBef>
                        <a:spcAft>
                          <a:spcPts val="0"/>
                        </a:spcAft>
                      </a:pPr>
                      <a:r>
                        <a:rPr lang="en-US" sz="1700" b="1" dirty="0">
                          <a:effectLst/>
                          <a:latin typeface="Times New Roman" pitchFamily="18" charset="0"/>
                          <a:ea typeface="Times New Roman"/>
                          <a:cs typeface="Times New Roman" pitchFamily="18" charset="0"/>
                        </a:rPr>
                        <a:t>Analyze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gn="ctr">
                        <a:lnSpc>
                          <a:spcPct val="150000"/>
                        </a:lnSpc>
                        <a:spcBef>
                          <a:spcPts val="0"/>
                        </a:spcBef>
                        <a:spcAft>
                          <a:spcPts val="0"/>
                        </a:spcAft>
                      </a:pPr>
                      <a:r>
                        <a:rPr lang="en-US" sz="1700" dirty="0">
                          <a:effectLst/>
                          <a:latin typeface="Times New Roman" pitchFamily="18" charset="0"/>
                          <a:ea typeface="Times New Roman"/>
                          <a:cs typeface="Times New Roman" pitchFamily="18" charset="0"/>
                        </a:rPr>
                        <a:t>10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700" dirty="0">
                          <a:effectLst/>
                          <a:latin typeface="Times New Roman" pitchFamily="18" charset="0"/>
                          <a:ea typeface="Times New Roman"/>
                          <a:cs typeface="Times New Roman"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700" dirty="0">
                          <a:effectLst/>
                          <a:latin typeface="Times New Roman" pitchFamily="18" charset="0"/>
                          <a:ea typeface="Times New Roman"/>
                          <a:cs typeface="Times New Roman"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4"/>
                  </a:ext>
                </a:extLst>
              </a:tr>
              <a:tr h="387378">
                <a:tc>
                  <a:txBody>
                    <a:bodyPr/>
                    <a:lstStyle/>
                    <a:p>
                      <a:pPr marL="63500" marR="0">
                        <a:lnSpc>
                          <a:spcPct val="150000"/>
                        </a:lnSpc>
                        <a:spcBef>
                          <a:spcPts val="0"/>
                        </a:spcBef>
                        <a:spcAft>
                          <a:spcPts val="0"/>
                        </a:spcAft>
                      </a:pPr>
                      <a:r>
                        <a:rPr lang="en-US" sz="1700" b="1" dirty="0">
                          <a:effectLst/>
                          <a:latin typeface="Times New Roman" pitchFamily="18" charset="0"/>
                          <a:ea typeface="Times New Roman"/>
                          <a:cs typeface="Times New Roman" pitchFamily="18" charset="0"/>
                        </a:rPr>
                        <a:t>Evaluate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gn="ctr">
                        <a:lnSpc>
                          <a:spcPct val="150000"/>
                        </a:lnSpc>
                        <a:spcBef>
                          <a:spcPts val="0"/>
                        </a:spcBef>
                        <a:spcAft>
                          <a:spcPts val="0"/>
                        </a:spcAft>
                      </a:pPr>
                      <a:r>
                        <a:rPr lang="en-US" sz="1700" dirty="0">
                          <a:effectLst/>
                          <a:latin typeface="Times New Roman" pitchFamily="18" charset="0"/>
                          <a:ea typeface="Times New Roman"/>
                          <a:cs typeface="Times New Roman" pitchFamily="18" charset="0"/>
                        </a:rPr>
                        <a:t>05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700" dirty="0">
                          <a:effectLst/>
                          <a:latin typeface="Times New Roman" pitchFamily="18" charset="0"/>
                          <a:ea typeface="Times New Roman"/>
                          <a:cs typeface="Times New Roman"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700" dirty="0">
                          <a:effectLst/>
                          <a:latin typeface="Times New Roman" pitchFamily="18" charset="0"/>
                          <a:ea typeface="Times New Roman"/>
                          <a:cs typeface="Times New Roman"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5"/>
                  </a:ext>
                </a:extLst>
              </a:tr>
              <a:tr h="387378">
                <a:tc>
                  <a:txBody>
                    <a:bodyPr/>
                    <a:lstStyle/>
                    <a:p>
                      <a:pPr marL="63500" marR="0">
                        <a:lnSpc>
                          <a:spcPct val="150000"/>
                        </a:lnSpc>
                        <a:spcBef>
                          <a:spcPts val="0"/>
                        </a:spcBef>
                        <a:spcAft>
                          <a:spcPts val="0"/>
                        </a:spcAft>
                      </a:pPr>
                      <a:r>
                        <a:rPr lang="en-US" sz="1700" b="1" dirty="0">
                          <a:effectLst/>
                          <a:latin typeface="Times New Roman" pitchFamily="18" charset="0"/>
                          <a:ea typeface="Times New Roman"/>
                          <a:cs typeface="Times New Roman" pitchFamily="18" charset="0"/>
                        </a:rPr>
                        <a:t>Create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700" dirty="0">
                          <a:effectLst/>
                          <a:latin typeface="Times New Roman" pitchFamily="18" charset="0"/>
                          <a:ea typeface="Times New Roman"/>
                          <a:cs typeface="Times New Roman" pitchFamily="18" charset="0"/>
                        </a:rPr>
                        <a:t> 05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700" dirty="0">
                          <a:effectLst/>
                          <a:latin typeface="Times New Roman" pitchFamily="18" charset="0"/>
                          <a:cs typeface="Times New Roman" pitchFamily="18" charset="0"/>
                        </a:rPr>
                        <a:t>15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700" dirty="0">
                        <a:effectLst/>
                        <a:latin typeface="Times New Roman" pitchFamily="18" charset="0"/>
                        <a:ea typeface="Times New Roman"/>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6"/>
                  </a:ext>
                </a:extLst>
              </a:tr>
            </a:tbl>
          </a:graphicData>
        </a:graphic>
      </p:graphicFrame>
      <p:pic>
        <p:nvPicPr>
          <p:cNvPr id="22" name="Picture 21">
            <a:extLst>
              <a:ext uri="{FF2B5EF4-FFF2-40B4-BE49-F238E27FC236}">
                <a16:creationId xmlns:a16="http://schemas.microsoft.com/office/drawing/2014/main" xmlns="" id="{2FD92756-7DC7-4BC8-86C2-C52626FF43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4" y="56923"/>
            <a:ext cx="1244255" cy="1238512"/>
          </a:xfrm>
          <a:prstGeom prst="rect">
            <a:avLst/>
          </a:prstGeom>
        </p:spPr>
      </p:pic>
    </p:spTree>
    <p:extLst>
      <p:ext uri="{BB962C8B-B14F-4D97-AF65-F5344CB8AC3E}">
        <p14:creationId xmlns:p14="http://schemas.microsoft.com/office/powerpoint/2010/main" val="15319490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3" name="Picture 2">
            <a:extLst>
              <a:ext uri="{FF2B5EF4-FFF2-40B4-BE49-F238E27FC236}">
                <a16:creationId xmlns:a16="http://schemas.microsoft.com/office/drawing/2014/main" xmlns="" id="{BE2154A9-604B-4A46-B84A-5F08DFC14411}"/>
              </a:ext>
            </a:extLst>
          </p:cNvPr>
          <p:cNvPicPr>
            <a:picLocks noChangeAspect="1"/>
          </p:cNvPicPr>
          <p:nvPr/>
        </p:nvPicPr>
        <p:blipFill rotWithShape="1">
          <a:blip r:embed="rId2">
            <a:extLst>
              <a:ext uri="{28A0092B-C50C-407E-A947-70E740481C1C}">
                <a14:useLocalDpi xmlns:a14="http://schemas.microsoft.com/office/drawing/2010/main" val="0"/>
              </a:ext>
            </a:extLst>
          </a:blip>
          <a:srcRect r="4372"/>
          <a:stretch/>
        </p:blipFill>
        <p:spPr>
          <a:xfrm>
            <a:off x="303244" y="346158"/>
            <a:ext cx="12199775" cy="6622883"/>
          </a:xfrm>
          <a:prstGeom prst="rect">
            <a:avLst/>
          </a:prstGeom>
        </p:spPr>
      </p:pic>
    </p:spTree>
    <p:extLst>
      <p:ext uri="{BB962C8B-B14F-4D97-AF65-F5344CB8AC3E}">
        <p14:creationId xmlns:p14="http://schemas.microsoft.com/office/powerpoint/2010/main" val="35830514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4224CF-0B04-452F-94C0-FC9508E81EB0}"/>
              </a:ext>
            </a:extLst>
          </p:cNvPr>
          <p:cNvSpPr txBox="1"/>
          <p:nvPr/>
        </p:nvSpPr>
        <p:spPr>
          <a:xfrm>
            <a:off x="4146635" y="574380"/>
            <a:ext cx="4508331" cy="683264"/>
          </a:xfrm>
          <a:prstGeom prst="rect">
            <a:avLst/>
          </a:prstGeom>
          <a:noFill/>
        </p:spPr>
        <p:txBody>
          <a:bodyPr wrap="square" rtlCol="0">
            <a:spAutoFit/>
          </a:bodyPr>
          <a:lstStyle/>
          <a:p>
            <a:pPr algn="ctr"/>
            <a:r>
              <a:rPr lang="en-US" sz="3840" dirty="0"/>
              <a:t>Week 09</a:t>
            </a:r>
          </a:p>
        </p:txBody>
      </p:sp>
      <p:sp>
        <p:nvSpPr>
          <p:cNvPr id="6" name="TextBox 5">
            <a:extLst>
              <a:ext uri="{FF2B5EF4-FFF2-40B4-BE49-F238E27FC236}">
                <a16:creationId xmlns:a16="http://schemas.microsoft.com/office/drawing/2014/main" xmlns="" id="{EE029618-3064-4622-ACDB-51C7827E27E1}"/>
              </a:ext>
            </a:extLst>
          </p:cNvPr>
          <p:cNvSpPr txBox="1"/>
          <p:nvPr/>
        </p:nvSpPr>
        <p:spPr>
          <a:xfrm>
            <a:off x="3179403" y="1593088"/>
            <a:ext cx="6442795" cy="1046440"/>
          </a:xfrm>
          <a:prstGeom prst="rect">
            <a:avLst/>
          </a:prstGeom>
          <a:noFill/>
        </p:spPr>
        <p:txBody>
          <a:bodyPr wrap="square" rtlCol="0">
            <a:spAutoFit/>
          </a:bodyPr>
          <a:lstStyle/>
          <a:p>
            <a:pPr marL="0" marR="0" algn="ctr">
              <a:lnSpc>
                <a:spcPct val="107000"/>
              </a:lnSpc>
              <a:spcBef>
                <a:spcPts val="0"/>
              </a:spcBef>
              <a:spcAft>
                <a:spcPts val="0"/>
              </a:spcAft>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Hardness of Water</a:t>
            </a:r>
          </a:p>
          <a:p>
            <a:endParaRPr lang="en-US" sz="1920" dirty="0"/>
          </a:p>
        </p:txBody>
      </p:sp>
      <p:grpSp>
        <p:nvGrpSpPr>
          <p:cNvPr id="15" name="Group 14">
            <a:extLst>
              <a:ext uri="{FF2B5EF4-FFF2-40B4-BE49-F238E27FC236}">
                <a16:creationId xmlns:a16="http://schemas.microsoft.com/office/drawing/2014/main" xmlns="" id="{9B79569E-E2F4-4EBB-ACBE-C6986626FBC5}"/>
              </a:ext>
            </a:extLst>
          </p:cNvPr>
          <p:cNvGrpSpPr/>
          <p:nvPr/>
        </p:nvGrpSpPr>
        <p:grpSpPr>
          <a:xfrm>
            <a:off x="8980783" y="2152906"/>
            <a:ext cx="4897777" cy="6145846"/>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a16="http://schemas.microsoft.com/office/drawing/2014/main" xmlns=""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8" name="Rectangle 7">
              <a:extLst>
                <a:ext uri="{FF2B5EF4-FFF2-40B4-BE49-F238E27FC236}">
                  <a16:creationId xmlns:a16="http://schemas.microsoft.com/office/drawing/2014/main" xmlns=""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9" name="Rectangle 8">
              <a:extLst>
                <a:ext uri="{FF2B5EF4-FFF2-40B4-BE49-F238E27FC236}">
                  <a16:creationId xmlns:a16="http://schemas.microsoft.com/office/drawing/2014/main" xmlns=""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0" name="Rectangle 9">
              <a:extLst>
                <a:ext uri="{FF2B5EF4-FFF2-40B4-BE49-F238E27FC236}">
                  <a16:creationId xmlns:a16="http://schemas.microsoft.com/office/drawing/2014/main" xmlns=""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1" name="Rectangle 10">
              <a:extLst>
                <a:ext uri="{FF2B5EF4-FFF2-40B4-BE49-F238E27FC236}">
                  <a16:creationId xmlns:a16="http://schemas.microsoft.com/office/drawing/2014/main" xmlns=""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grpSp>
    </p:spTree>
    <p:extLst>
      <p:ext uri="{BB962C8B-B14F-4D97-AF65-F5344CB8AC3E}">
        <p14:creationId xmlns:p14="http://schemas.microsoft.com/office/powerpoint/2010/main" val="35541957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5" name="TextBox 4">
            <a:extLst>
              <a:ext uri="{FF2B5EF4-FFF2-40B4-BE49-F238E27FC236}">
                <a16:creationId xmlns:a16="http://schemas.microsoft.com/office/drawing/2014/main" xmlns="" id="{1E2663FA-274B-413D-9CCD-F9FB53D1B428}"/>
              </a:ext>
            </a:extLst>
          </p:cNvPr>
          <p:cNvSpPr txBox="1"/>
          <p:nvPr/>
        </p:nvSpPr>
        <p:spPr>
          <a:xfrm>
            <a:off x="345232" y="431154"/>
            <a:ext cx="12064481" cy="1318246"/>
          </a:xfrm>
          <a:prstGeom prst="rect">
            <a:avLst/>
          </a:prstGeom>
          <a:noFill/>
        </p:spPr>
        <p:txBody>
          <a:bodyPr wrap="square">
            <a:spAutoFit/>
          </a:bodyPr>
          <a:lstStyle/>
          <a:p>
            <a:r>
              <a:rPr lang="en-US" sz="2400" b="1" dirty="0">
                <a:effectLst/>
                <a:latin typeface="Calibri" panose="020F0502020204030204" pitchFamily="34" charset="0"/>
                <a:ea typeface="Calibri" panose="020F0502020204030204" pitchFamily="34" charset="0"/>
                <a:cs typeface="Times New Roman" panose="02020603050405020304" pitchFamily="18" charset="0"/>
              </a:rPr>
              <a:t>1. Write down the definition of Hardness.</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Hardness: </a:t>
            </a:r>
            <a:r>
              <a:rPr lang="en-US" sz="1800" dirty="0">
                <a:effectLst/>
                <a:latin typeface="Calibri" panose="020F0502020204030204" pitchFamily="34" charset="0"/>
                <a:ea typeface="Calibri" panose="020F0502020204030204" pitchFamily="34" charset="0"/>
                <a:cs typeface="Times New Roman" panose="02020603050405020304" pitchFamily="18" charset="0"/>
              </a:rPr>
              <a:t>Hardness is defined as the presence of multivalent cations in water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i.c</a:t>
            </a:r>
            <a:r>
              <a:rPr lang="en-US" sz="1800" dirty="0">
                <a:effectLst/>
                <a:latin typeface="Calibri" panose="020F0502020204030204" pitchFamily="34" charset="0"/>
                <a:ea typeface="Calibri" panose="020F0502020204030204" pitchFamily="34" charset="0"/>
                <a:cs typeface="Times New Roman" panose="02020603050405020304" pitchFamily="18" charset="0"/>
              </a:rPr>
              <a:t> all but the monovalent cations). The 	most common hardness causing are (Major): Ca²+ &amp; Mg²⁺; other included (Minor) Fe²⁺, Al³⁺, Ba²⁺, Mn²⁺, Sr²⁺, etc.</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EB3CCCD9-84D2-4D29-8846-722C329331C5}"/>
              </a:ext>
            </a:extLst>
          </p:cNvPr>
          <p:cNvPicPr>
            <a:picLocks noChangeAspect="1"/>
          </p:cNvPicPr>
          <p:nvPr/>
        </p:nvPicPr>
        <p:blipFill rotWithShape="1">
          <a:blip r:embed="rId2">
            <a:extLst>
              <a:ext uri="{28A0092B-C50C-407E-A947-70E740481C1C}">
                <a14:useLocalDpi xmlns:a14="http://schemas.microsoft.com/office/drawing/2010/main" val="0"/>
              </a:ext>
            </a:extLst>
          </a:blip>
          <a:srcRect l="4042" r="13466"/>
          <a:stretch/>
        </p:blipFill>
        <p:spPr>
          <a:xfrm>
            <a:off x="6391803" y="2222959"/>
            <a:ext cx="5525878" cy="3630124"/>
          </a:xfrm>
          <a:prstGeom prst="rect">
            <a:avLst/>
          </a:prstGeom>
          <a:ln w="28575">
            <a:solidFill>
              <a:schemeClr val="tx1"/>
            </a:solidFill>
          </a:ln>
        </p:spPr>
      </p:pic>
      <p:pic>
        <p:nvPicPr>
          <p:cNvPr id="7" name="Picture 6">
            <a:extLst>
              <a:ext uri="{FF2B5EF4-FFF2-40B4-BE49-F238E27FC236}">
                <a16:creationId xmlns:a16="http://schemas.microsoft.com/office/drawing/2014/main" xmlns="" id="{2A7C25D8-826C-43CA-B600-93E490A4B807}"/>
              </a:ext>
            </a:extLst>
          </p:cNvPr>
          <p:cNvPicPr>
            <a:picLocks noChangeAspect="1"/>
          </p:cNvPicPr>
          <p:nvPr/>
        </p:nvPicPr>
        <p:blipFill rotWithShape="1">
          <a:blip r:embed="rId3">
            <a:extLst>
              <a:ext uri="{28A0092B-C50C-407E-A947-70E740481C1C}">
                <a14:useLocalDpi xmlns:a14="http://schemas.microsoft.com/office/drawing/2010/main" val="0"/>
              </a:ext>
            </a:extLst>
          </a:blip>
          <a:srcRect r="15122"/>
          <a:stretch/>
        </p:blipFill>
        <p:spPr>
          <a:xfrm>
            <a:off x="701116" y="2222959"/>
            <a:ext cx="5333924" cy="3630124"/>
          </a:xfrm>
          <a:prstGeom prst="rect">
            <a:avLst/>
          </a:prstGeom>
          <a:ln w="28575">
            <a:solidFill>
              <a:schemeClr val="tx1"/>
            </a:solidFill>
          </a:ln>
        </p:spPr>
      </p:pic>
    </p:spTree>
    <p:extLst>
      <p:ext uri="{BB962C8B-B14F-4D97-AF65-F5344CB8AC3E}">
        <p14:creationId xmlns:p14="http://schemas.microsoft.com/office/powerpoint/2010/main" val="7051018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5" name="TextBox 4">
            <a:extLst>
              <a:ext uri="{FF2B5EF4-FFF2-40B4-BE49-F238E27FC236}">
                <a16:creationId xmlns:a16="http://schemas.microsoft.com/office/drawing/2014/main" xmlns="" id="{1E2663FA-274B-413D-9CCD-F9FB53D1B428}"/>
              </a:ext>
            </a:extLst>
          </p:cNvPr>
          <p:cNvSpPr txBox="1"/>
          <p:nvPr/>
        </p:nvSpPr>
        <p:spPr>
          <a:xfrm>
            <a:off x="345232" y="431154"/>
            <a:ext cx="12064481" cy="6980629"/>
          </a:xfrm>
          <a:prstGeom prst="rect">
            <a:avLst/>
          </a:prstGeom>
          <a:noFill/>
        </p:spPr>
        <p:txBody>
          <a:bodyPr wrap="square">
            <a:spAutoFit/>
          </a:bodyPr>
          <a:lstStyle/>
          <a:p>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b="1" dirty="0">
                <a:latin typeface="Calibri" panose="020F0502020204030204" pitchFamily="34" charset="0"/>
                <a:ea typeface="Calibri" panose="020F0502020204030204" pitchFamily="34" charset="0"/>
                <a:cs typeface="Times New Roman" panose="02020603050405020304" pitchFamily="18" charset="0"/>
              </a:rPr>
              <a:t>2.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Types of Hardness.</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Temporary Hardness/ Carbonate Hardness (CH): </a:t>
            </a:r>
            <a:r>
              <a:rPr lang="en-US" sz="1800" dirty="0">
                <a:effectLst/>
                <a:latin typeface="Calibri" panose="020F0502020204030204" pitchFamily="34" charset="0"/>
                <a:ea typeface="Calibri" panose="020F0502020204030204" pitchFamily="34" charset="0"/>
                <a:cs typeface="Times New Roman" panose="02020603050405020304" pitchFamily="18" charset="0"/>
              </a:rPr>
              <a:t>This type of hardness is caused by the presence of bicarbonate minerals, 	mainly calcium bicarbonate Ca(HCO3)2 and magnesium bicarbonate Mg(HCO3)2. Temporary hardness can be removed by 	boiling the water or by adding certain chemicals that precipitate the bicarbonate ions, such as lime (calcium hydroxide) or 	washing soda (sodium carbonate).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Permanent Hardness/Non-Carbonate Hardness (NCH): </a:t>
            </a:r>
            <a:r>
              <a:rPr lang="en-US" sz="1800" dirty="0">
                <a:effectLst/>
                <a:latin typeface="Calibri" panose="020F0502020204030204" pitchFamily="34" charset="0"/>
                <a:ea typeface="Calibri" panose="020F0502020204030204" pitchFamily="34" charset="0"/>
                <a:cs typeface="Times New Roman" panose="02020603050405020304" pitchFamily="18" charset="0"/>
              </a:rPr>
              <a:t>Permanent hardness is due to the presence of dissolved sulfates, 	chlorides, and nitrates of calcium and magnesium, which cannot be removed by boiling. It usually requires ion exchange 	methods, reverse osmosis, or other water-softening techniques to reduce permanent hardness.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The principal negative effects of water hardness include: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 Mineral Buildup: </a:t>
            </a:r>
            <a:r>
              <a:rPr lang="en-US" sz="1800" dirty="0">
                <a:effectLst/>
                <a:latin typeface="Calibri" panose="020F0502020204030204" pitchFamily="34" charset="0"/>
                <a:ea typeface="Calibri" panose="020F0502020204030204" pitchFamily="34" charset="0"/>
                <a:cs typeface="Times New Roman" panose="02020603050405020304" pitchFamily="18" charset="0"/>
              </a:rPr>
              <a:t>Causes scaling in pipes and appliances, reducing efficiency and lifespan.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 Soap Scum: </a:t>
            </a:r>
            <a:r>
              <a:rPr lang="en-US" sz="1800" dirty="0">
                <a:effectLst/>
                <a:latin typeface="Calibri" panose="020F0502020204030204" pitchFamily="34" charset="0"/>
                <a:ea typeface="Calibri" panose="020F0502020204030204" pitchFamily="34" charset="0"/>
                <a:cs typeface="Times New Roman" panose="02020603050405020304" pitchFamily="18" charset="0"/>
              </a:rPr>
              <a:t>Hard water reacts with soap, leading to increased usage and scum residue.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 Spotty Dishes: </a:t>
            </a:r>
            <a:r>
              <a:rPr lang="en-US" sz="1800" dirty="0">
                <a:effectLst/>
                <a:latin typeface="Calibri" panose="020F0502020204030204" pitchFamily="34" charset="0"/>
                <a:ea typeface="Calibri" panose="020F0502020204030204" pitchFamily="34" charset="0"/>
                <a:cs typeface="Times New Roman" panose="02020603050405020304" pitchFamily="18" charset="0"/>
              </a:rPr>
              <a:t>Leaves unsightly spots and film on dishes and glassware.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d) Low Pressure: </a:t>
            </a:r>
            <a:r>
              <a:rPr lang="en-US" sz="1800" dirty="0">
                <a:effectLst/>
                <a:latin typeface="Calibri" panose="020F0502020204030204" pitchFamily="34" charset="0"/>
                <a:ea typeface="Calibri" panose="020F0502020204030204" pitchFamily="34" charset="0"/>
                <a:cs typeface="Times New Roman" panose="02020603050405020304" pitchFamily="18" charset="0"/>
              </a:rPr>
              <a:t>Can clog pipes, resulting in reduced water flow.</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29122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5" name="TextBox 4">
            <a:extLst>
              <a:ext uri="{FF2B5EF4-FFF2-40B4-BE49-F238E27FC236}">
                <a16:creationId xmlns:a16="http://schemas.microsoft.com/office/drawing/2014/main" xmlns="" id="{1E2663FA-274B-413D-9CCD-F9FB53D1B428}"/>
              </a:ext>
            </a:extLst>
          </p:cNvPr>
          <p:cNvSpPr txBox="1"/>
          <p:nvPr/>
        </p:nvSpPr>
        <p:spPr>
          <a:xfrm>
            <a:off x="345232" y="431154"/>
            <a:ext cx="12064481" cy="7173246"/>
          </a:xfrm>
          <a:prstGeom prst="rect">
            <a:avLst/>
          </a:prstGeom>
          <a:noFill/>
        </p:spPr>
        <p:txBody>
          <a:bodyPr wrap="square">
            <a:spAutoFit/>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Total Hardness (TH):</a:t>
            </a:r>
          </a:p>
          <a:p>
            <a:pPr marL="1200150" lvl="2" indent="-285750">
              <a:lnSpc>
                <a:spcPct val="107000"/>
              </a:lnSpc>
              <a:spcAft>
                <a:spcPts val="8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TH represents the molar concentrations of all multivalent cations in water (except monovalent </a:t>
            </a:r>
            <a:r>
              <a:rPr lang="en-US" sz="1800" dirty="0">
                <a:effectLst/>
                <a:latin typeface="Calibri" panose="020F0502020204030204" pitchFamily="34" charset="0"/>
                <a:ea typeface="Calibri" panose="020F0502020204030204" pitchFamily="34" charset="0"/>
                <a:cs typeface="Times New Roman" panose="02020603050405020304" pitchFamily="18" charset="0"/>
              </a:rPr>
              <a:t>cations).</a:t>
            </a:r>
          </a:p>
          <a:p>
            <a:pPr marL="1200150" lvl="2" indent="-285750">
              <a:lnSpc>
                <a:spcPct val="107000"/>
              </a:lnSpc>
              <a:spcAft>
                <a:spcPts val="8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It includes calcium (Ca), magnesium (Mg), strontium (Sr), barium (Ba), iron (Fe), manganese (Mn), </a:t>
            </a:r>
            <a:r>
              <a:rPr lang="en-US" sz="1800" dirty="0">
                <a:effectLst/>
                <a:latin typeface="Calibri" panose="020F0502020204030204" pitchFamily="34" charset="0"/>
                <a:ea typeface="Calibri" panose="020F0502020204030204" pitchFamily="34" charset="0"/>
                <a:cs typeface="Times New Roman" panose="02020603050405020304" pitchFamily="18" charset="0"/>
              </a:rPr>
              <a:t>aluminum (Al), and other cations.</a:t>
            </a:r>
          </a:p>
          <a:p>
            <a:pPr marL="1200150" lvl="2" indent="-285750">
              <a:lnSpc>
                <a:spcPct val="107000"/>
              </a:lnSpc>
              <a:spcAft>
                <a:spcPts val="8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TH can be approximated as the sum of Ca and Mg concentrations: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TH ≈ [Ca] + [Mg]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The correct formula includes additional cations: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TH = [Ca] + [Mg] + [Sr] + [Ba] + [Fe] + [Mn] + [Al] + ...</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Carbonate Hardness (CH):</a:t>
            </a:r>
          </a:p>
          <a:p>
            <a:pPr marL="1200150" lvl="2" indent="-285750">
              <a:lnSpc>
                <a:spcPct val="107000"/>
              </a:lnSpc>
              <a:spcAft>
                <a:spcPts val="8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CH is the part of TH related to anionic content (carbonates).</a:t>
            </a:r>
          </a:p>
          <a:p>
            <a:pPr marL="1200150" lvl="2" indent="-285750">
              <a:lnSpc>
                <a:spcPct val="107000"/>
              </a:lnSpc>
              <a:spcAft>
                <a:spcPts val="8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It is directly related to alkalinity: CH=Alkalinity</a:t>
            </a:r>
          </a:p>
          <a:p>
            <a:pPr marL="1200150" lvl="2" indent="-285750">
              <a:lnSpc>
                <a:spcPct val="107000"/>
              </a:lnSpc>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CH is also called "temporary hardness" because Ca and Mg carbonates precipitate upon heating.</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Non-carbonate Hardness (NCH):</a:t>
            </a:r>
          </a:p>
          <a:p>
            <a:pPr marL="1200150" lvl="2" indent="-285750">
              <a:lnSpc>
                <a:spcPct val="107000"/>
              </a:lnSpc>
              <a:spcAft>
                <a:spcPts val="8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NCH is the difference between TH and CH: [NCH=TH-CH]</a:t>
            </a:r>
          </a:p>
          <a:p>
            <a:pPr marL="1200150" lvl="2" indent="-285750">
              <a:lnSpc>
                <a:spcPct val="107000"/>
              </a:lnSpc>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includes Ca and Mg associated with sulfates, chlorides, or nitrates.</a:t>
            </a:r>
          </a:p>
          <a:p>
            <a:pPr marL="1200150" lvl="2" indent="-285750">
              <a:lnSpc>
                <a:spcPct val="107000"/>
              </a:lnSpc>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NCH is called "permanent hardness" because these cations do not precipitate upon heating.</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6882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5" name="TextBox 4">
            <a:extLst>
              <a:ext uri="{FF2B5EF4-FFF2-40B4-BE49-F238E27FC236}">
                <a16:creationId xmlns:a16="http://schemas.microsoft.com/office/drawing/2014/main" xmlns="" id="{1E2663FA-274B-413D-9CCD-F9FB53D1B428}"/>
              </a:ext>
            </a:extLst>
          </p:cNvPr>
          <p:cNvSpPr txBox="1"/>
          <p:nvPr/>
        </p:nvSpPr>
        <p:spPr>
          <a:xfrm>
            <a:off x="353319" y="385434"/>
            <a:ext cx="12064481" cy="774507"/>
          </a:xfrm>
          <a:prstGeom prst="rect">
            <a:avLst/>
          </a:prstGeom>
          <a:noFill/>
        </p:spPr>
        <p:txBody>
          <a:bodyPr wrap="square">
            <a:spAutoFit/>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Hardness Standard of water:</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2">
            <a:extLst>
              <a:ext uri="{FF2B5EF4-FFF2-40B4-BE49-F238E27FC236}">
                <a16:creationId xmlns:a16="http://schemas.microsoft.com/office/drawing/2014/main" xmlns="" id="{EFD1FD9E-6489-483B-80A1-75E0C0030DEE}"/>
              </a:ext>
            </a:extLst>
          </p:cNvPr>
          <p:cNvGraphicFramePr>
            <a:graphicFrameLocks noGrp="1"/>
          </p:cNvGraphicFramePr>
          <p:nvPr>
            <p:extLst>
              <p:ext uri="{D42A27DB-BD31-4B8C-83A1-F6EECF244321}">
                <p14:modId xmlns:p14="http://schemas.microsoft.com/office/powerpoint/2010/main" val="2390948772"/>
              </p:ext>
            </p:extLst>
          </p:nvPr>
        </p:nvGraphicFramePr>
        <p:xfrm>
          <a:off x="383800" y="889000"/>
          <a:ext cx="12033999" cy="2185416"/>
        </p:xfrm>
        <a:graphic>
          <a:graphicData uri="http://schemas.openxmlformats.org/drawingml/2006/table">
            <a:tbl>
              <a:tblPr firstRow="1" bandRow="1">
                <a:tableStyleId>{5940675A-B579-460E-94D1-54222C63F5DA}</a:tableStyleId>
              </a:tblPr>
              <a:tblGrid>
                <a:gridCol w="4011333">
                  <a:extLst>
                    <a:ext uri="{9D8B030D-6E8A-4147-A177-3AD203B41FA5}">
                      <a16:colId xmlns:a16="http://schemas.microsoft.com/office/drawing/2014/main" xmlns="" val="1897946411"/>
                    </a:ext>
                  </a:extLst>
                </a:gridCol>
                <a:gridCol w="4011333">
                  <a:extLst>
                    <a:ext uri="{9D8B030D-6E8A-4147-A177-3AD203B41FA5}">
                      <a16:colId xmlns:a16="http://schemas.microsoft.com/office/drawing/2014/main" xmlns="" val="2967858698"/>
                    </a:ext>
                  </a:extLst>
                </a:gridCol>
                <a:gridCol w="4011333">
                  <a:extLst>
                    <a:ext uri="{9D8B030D-6E8A-4147-A177-3AD203B41FA5}">
                      <a16:colId xmlns:a16="http://schemas.microsoft.com/office/drawing/2014/main" xmlns="" val="2956850760"/>
                    </a:ext>
                  </a:extLst>
                </a:gridCol>
              </a:tblGrid>
              <a:tr h="370840">
                <a:tc>
                  <a:txBody>
                    <a:bodyPr/>
                    <a:lstStyle/>
                    <a:p>
                      <a:pPr algn="ctr"/>
                      <a:r>
                        <a:rPr lang="en-US" sz="1890" kern="1200" dirty="0">
                          <a:solidFill>
                            <a:schemeClr val="tx1"/>
                          </a:solidFill>
                          <a:effectLst/>
                          <a:latin typeface="+mn-lt"/>
                          <a:ea typeface="+mn-ea"/>
                          <a:cs typeface="+mn-cs"/>
                        </a:rPr>
                        <a:t>Hardness Range (ppm – mg/L as </a:t>
                      </a:r>
                      <a:r>
                        <a:rPr lang="en-US" sz="1890" kern="1200" dirty="0" err="1">
                          <a:solidFill>
                            <a:schemeClr val="tx1"/>
                          </a:solidFill>
                          <a:effectLst/>
                          <a:latin typeface="+mn-lt"/>
                          <a:ea typeface="+mn-ea"/>
                          <a:cs typeface="+mn-cs"/>
                        </a:rPr>
                        <a:t>CaCO</a:t>
                      </a:r>
                      <a:r>
                        <a:rPr lang="en-US" sz="1890" kern="1200" dirty="0">
                          <a:solidFill>
                            <a:schemeClr val="tx1"/>
                          </a:solidFill>
                          <a:effectLst/>
                          <a:latin typeface="+mn-lt"/>
                          <a:ea typeface="+mn-ea"/>
                          <a:cs typeface="+mn-cs"/>
                        </a:rPr>
                        <a:t>₃) </a:t>
                      </a:r>
                      <a:endParaRPr lang="en-US" dirty="0"/>
                    </a:p>
                  </a:txBody>
                  <a:tcPr/>
                </a:tc>
                <a:tc>
                  <a:txBody>
                    <a:bodyPr/>
                    <a:lstStyle/>
                    <a:p>
                      <a:pPr algn="ctr"/>
                      <a:r>
                        <a:rPr lang="en-US" sz="1890" kern="1200" dirty="0">
                          <a:solidFill>
                            <a:schemeClr val="tx1"/>
                          </a:solidFill>
                          <a:effectLst/>
                          <a:latin typeface="+mn-lt"/>
                          <a:ea typeface="+mn-ea"/>
                          <a:cs typeface="+mn-cs"/>
                        </a:rPr>
                        <a:t>Class </a:t>
                      </a:r>
                      <a:endParaRPr lang="en-US" dirty="0"/>
                    </a:p>
                  </a:txBody>
                  <a:tcPr/>
                </a:tc>
                <a:tc>
                  <a:txBody>
                    <a:bodyPr/>
                    <a:lstStyle/>
                    <a:p>
                      <a:pPr algn="ctr"/>
                      <a:r>
                        <a:rPr lang="en-US" sz="1890" kern="1200" dirty="0">
                          <a:solidFill>
                            <a:schemeClr val="tx1"/>
                          </a:solidFill>
                          <a:effectLst/>
                          <a:latin typeface="+mn-lt"/>
                          <a:ea typeface="+mn-ea"/>
                          <a:cs typeface="+mn-cs"/>
                        </a:rPr>
                        <a:t>Degree of Hardness </a:t>
                      </a:r>
                      <a:endParaRPr lang="en-US" dirty="0"/>
                    </a:p>
                  </a:txBody>
                  <a:tcPr/>
                </a:tc>
                <a:extLst>
                  <a:ext uri="{0D108BD9-81ED-4DB2-BD59-A6C34878D82A}">
                    <a16:rowId xmlns:a16="http://schemas.microsoft.com/office/drawing/2014/main" xmlns="" val="2325047714"/>
                  </a:ext>
                </a:extLst>
              </a:tr>
              <a:tr h="370840">
                <a:tc>
                  <a:txBody>
                    <a:bodyPr/>
                    <a:lstStyle/>
                    <a:p>
                      <a:pPr algn="ctr"/>
                      <a:r>
                        <a:rPr lang="en-US" dirty="0"/>
                        <a:t>0-55</a:t>
                      </a:r>
                    </a:p>
                  </a:txBody>
                  <a:tcPr/>
                </a:tc>
                <a:tc>
                  <a:txBody>
                    <a:bodyPr/>
                    <a:lstStyle/>
                    <a:p>
                      <a:pPr algn="ctr"/>
                      <a:r>
                        <a:rPr lang="en-US" dirty="0"/>
                        <a:t>1</a:t>
                      </a:r>
                    </a:p>
                  </a:txBody>
                  <a:tcPr/>
                </a:tc>
                <a:tc>
                  <a:txBody>
                    <a:bodyPr/>
                    <a:lstStyle/>
                    <a:p>
                      <a:pPr algn="ctr"/>
                      <a:r>
                        <a:rPr lang="en-US" dirty="0"/>
                        <a:t>Soft</a:t>
                      </a:r>
                    </a:p>
                  </a:txBody>
                  <a:tcPr/>
                </a:tc>
                <a:extLst>
                  <a:ext uri="{0D108BD9-81ED-4DB2-BD59-A6C34878D82A}">
                    <a16:rowId xmlns:a16="http://schemas.microsoft.com/office/drawing/2014/main" xmlns="" val="1222214397"/>
                  </a:ext>
                </a:extLst>
              </a:tr>
              <a:tr h="370840">
                <a:tc>
                  <a:txBody>
                    <a:bodyPr/>
                    <a:lstStyle/>
                    <a:p>
                      <a:pPr algn="ctr"/>
                      <a:r>
                        <a:rPr lang="en-US" dirty="0"/>
                        <a:t>56-100</a:t>
                      </a:r>
                    </a:p>
                  </a:txBody>
                  <a:tcPr/>
                </a:tc>
                <a:tc>
                  <a:txBody>
                    <a:bodyPr/>
                    <a:lstStyle/>
                    <a:p>
                      <a:pPr algn="ctr"/>
                      <a:r>
                        <a:rPr lang="en-US" dirty="0"/>
                        <a:t>2</a:t>
                      </a:r>
                    </a:p>
                  </a:txBody>
                  <a:tcPr/>
                </a:tc>
                <a:tc>
                  <a:txBody>
                    <a:bodyPr/>
                    <a:lstStyle/>
                    <a:p>
                      <a:pPr algn="ctr"/>
                      <a:r>
                        <a:rPr lang="en-US" dirty="0"/>
                        <a:t>Slightly Hard</a:t>
                      </a:r>
                    </a:p>
                  </a:txBody>
                  <a:tcPr/>
                </a:tc>
                <a:extLst>
                  <a:ext uri="{0D108BD9-81ED-4DB2-BD59-A6C34878D82A}">
                    <a16:rowId xmlns:a16="http://schemas.microsoft.com/office/drawing/2014/main" xmlns="" val="2141467230"/>
                  </a:ext>
                </a:extLst>
              </a:tr>
              <a:tr h="370840">
                <a:tc>
                  <a:txBody>
                    <a:bodyPr/>
                    <a:lstStyle/>
                    <a:p>
                      <a:pPr algn="ctr"/>
                      <a:r>
                        <a:rPr lang="en-US" dirty="0"/>
                        <a:t>101-200</a:t>
                      </a:r>
                    </a:p>
                  </a:txBody>
                  <a:tcPr/>
                </a:tc>
                <a:tc>
                  <a:txBody>
                    <a:bodyPr/>
                    <a:lstStyle/>
                    <a:p>
                      <a:pPr algn="ctr"/>
                      <a:r>
                        <a:rPr lang="en-US" dirty="0"/>
                        <a:t>3</a:t>
                      </a:r>
                    </a:p>
                  </a:txBody>
                  <a:tcPr/>
                </a:tc>
                <a:tc>
                  <a:txBody>
                    <a:bodyPr/>
                    <a:lstStyle/>
                    <a:p>
                      <a:pPr algn="ctr"/>
                      <a:r>
                        <a:rPr lang="en-US" dirty="0"/>
                        <a:t>Moderately Hard</a:t>
                      </a:r>
                    </a:p>
                  </a:txBody>
                  <a:tcPr/>
                </a:tc>
                <a:extLst>
                  <a:ext uri="{0D108BD9-81ED-4DB2-BD59-A6C34878D82A}">
                    <a16:rowId xmlns:a16="http://schemas.microsoft.com/office/drawing/2014/main" xmlns="" val="750522760"/>
                  </a:ext>
                </a:extLst>
              </a:tr>
              <a:tr h="370840">
                <a:tc>
                  <a:txBody>
                    <a:bodyPr/>
                    <a:lstStyle/>
                    <a:p>
                      <a:pPr algn="ctr"/>
                      <a:r>
                        <a:rPr lang="en-US" dirty="0"/>
                        <a:t>201-300</a:t>
                      </a:r>
                    </a:p>
                  </a:txBody>
                  <a:tcPr/>
                </a:tc>
                <a:tc>
                  <a:txBody>
                    <a:bodyPr/>
                    <a:lstStyle/>
                    <a:p>
                      <a:pPr algn="ctr"/>
                      <a:r>
                        <a:rPr lang="en-US" dirty="0"/>
                        <a:t>4</a:t>
                      </a:r>
                    </a:p>
                  </a:txBody>
                  <a:tcPr/>
                </a:tc>
                <a:tc>
                  <a:txBody>
                    <a:bodyPr/>
                    <a:lstStyle/>
                    <a:p>
                      <a:pPr algn="ctr"/>
                      <a:r>
                        <a:rPr lang="en-US" dirty="0"/>
                        <a:t>Very Hard</a:t>
                      </a:r>
                    </a:p>
                  </a:txBody>
                  <a:tcPr/>
                </a:tc>
                <a:extLst>
                  <a:ext uri="{0D108BD9-81ED-4DB2-BD59-A6C34878D82A}">
                    <a16:rowId xmlns:a16="http://schemas.microsoft.com/office/drawing/2014/main" xmlns="" val="3386780401"/>
                  </a:ext>
                </a:extLst>
              </a:tr>
            </a:tbl>
          </a:graphicData>
        </a:graphic>
      </p:graphicFrame>
      <p:sp>
        <p:nvSpPr>
          <p:cNvPr id="3" name="TextBox 2">
            <a:extLst>
              <a:ext uri="{FF2B5EF4-FFF2-40B4-BE49-F238E27FC236}">
                <a16:creationId xmlns:a16="http://schemas.microsoft.com/office/drawing/2014/main" xmlns="" id="{43C5DA3F-3D7D-4C15-9670-BCD39CC325D6}"/>
              </a:ext>
            </a:extLst>
          </p:cNvPr>
          <p:cNvSpPr txBox="1"/>
          <p:nvPr/>
        </p:nvSpPr>
        <p:spPr>
          <a:xfrm>
            <a:off x="353318" y="3074416"/>
            <a:ext cx="12064481" cy="4457823"/>
          </a:xfrm>
          <a:prstGeom prst="rect">
            <a:avLst/>
          </a:prstGeom>
          <a:noFill/>
        </p:spPr>
        <p:txBody>
          <a:bodyPr wrap="square" rtlCol="0">
            <a:spAutoFit/>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3. How to remove the temporary hardness of water?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1. Boiling:</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Principle: When the water is boiled, the bicarbonate salts decompose, forming insoluble carbonates that precipitate out.</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Process: Heat the water to its boiling point. The insoluble carbonates will settle at the bottom. Filter the water to remove 	the sediment.</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Chemical reaction:</a:t>
            </a:r>
          </a:p>
          <a:p>
            <a:pPr marL="1657350" lvl="3" indent="-285750">
              <a:spcAft>
                <a:spcPts val="8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Ca(HCO3)2(</a:t>
            </a:r>
            <a:r>
              <a:rPr lang="en-US" dirty="0" err="1">
                <a:effectLst/>
                <a:latin typeface="Calibri" panose="020F0502020204030204" pitchFamily="34" charset="0"/>
                <a:ea typeface="Calibri" panose="020F0502020204030204" pitchFamily="34" charset="0"/>
                <a:cs typeface="Times New Roman" panose="02020603050405020304" pitchFamily="18" charset="0"/>
              </a:rPr>
              <a:t>aq</a:t>
            </a:r>
            <a:r>
              <a:rPr lang="en-US" dirty="0">
                <a:effectLst/>
                <a:latin typeface="Calibri" panose="020F0502020204030204" pitchFamily="34" charset="0"/>
                <a:ea typeface="Calibri" panose="020F0502020204030204" pitchFamily="34" charset="0"/>
                <a:cs typeface="Times New Roman" panose="02020603050405020304" pitchFamily="18" charset="0"/>
              </a:rPr>
              <a:t>) → CaCO3(s) + CO2(g) + H2O(l)</a:t>
            </a:r>
          </a:p>
          <a:p>
            <a:pPr marL="1657350" lvl="3" indent="-285750">
              <a:spcAft>
                <a:spcPts val="8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Mg(HCO3)2(</a:t>
            </a:r>
            <a:r>
              <a:rPr lang="en-US" dirty="0" err="1">
                <a:effectLst/>
                <a:latin typeface="Calibri" panose="020F0502020204030204" pitchFamily="34" charset="0"/>
                <a:ea typeface="Calibri" panose="020F0502020204030204" pitchFamily="34" charset="0"/>
                <a:cs typeface="Times New Roman" panose="02020603050405020304" pitchFamily="18" charset="0"/>
              </a:rPr>
              <a:t>aq</a:t>
            </a:r>
            <a:r>
              <a:rPr lang="en-US" dirty="0">
                <a:effectLst/>
                <a:latin typeface="Calibri" panose="020F0502020204030204" pitchFamily="34" charset="0"/>
                <a:ea typeface="Calibri" panose="020F0502020204030204" pitchFamily="34" charset="0"/>
                <a:cs typeface="Times New Roman" panose="02020603050405020304" pitchFamily="18" charset="0"/>
              </a:rPr>
              <a:t>) → MgCO3(s) + CO2(g) + H2O(l)</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2. Clark's Method:</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Principle: Lime water (calcium hydroxide) is added to the hard water. The calcium hydroxide reacts with bicarbonates to 	form insoluble calcium carbonate.</a:t>
            </a:r>
          </a:p>
          <a:p>
            <a:endParaRPr lang="en-US" dirty="0"/>
          </a:p>
        </p:txBody>
      </p:sp>
    </p:spTree>
    <p:extLst>
      <p:ext uri="{BB962C8B-B14F-4D97-AF65-F5344CB8AC3E}">
        <p14:creationId xmlns:p14="http://schemas.microsoft.com/office/powerpoint/2010/main" val="2982720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5" name="TextBox 4">
            <a:extLst>
              <a:ext uri="{FF2B5EF4-FFF2-40B4-BE49-F238E27FC236}">
                <a16:creationId xmlns:a16="http://schemas.microsoft.com/office/drawing/2014/main" xmlns="" id="{1E2663FA-274B-413D-9CCD-F9FB53D1B428}"/>
              </a:ext>
            </a:extLst>
          </p:cNvPr>
          <p:cNvSpPr txBox="1"/>
          <p:nvPr/>
        </p:nvSpPr>
        <p:spPr>
          <a:xfrm>
            <a:off x="353319" y="385434"/>
            <a:ext cx="12064481" cy="7552965"/>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Process: Add a calculated amount of lime water to the hard water. The calcium carbonate precipitate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can be filtered out.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Chemical reaction:</a:t>
            </a:r>
          </a:p>
          <a:p>
            <a:pPr marL="1657350" lvl="3" indent="-285750">
              <a:lnSpc>
                <a:spcPct val="107000"/>
              </a:lnSpc>
              <a:spcAft>
                <a:spcPts val="8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Ca(HCO₃)₂(</a:t>
            </a:r>
            <a:r>
              <a:rPr lang="en-US" dirty="0" err="1">
                <a:effectLst/>
                <a:latin typeface="Calibri" panose="020F0502020204030204" pitchFamily="34" charset="0"/>
                <a:ea typeface="Calibri" panose="020F0502020204030204" pitchFamily="34" charset="0"/>
                <a:cs typeface="Times New Roman" panose="02020603050405020304" pitchFamily="18" charset="0"/>
              </a:rPr>
              <a:t>aq</a:t>
            </a:r>
            <a:r>
              <a:rPr lang="en-US" dirty="0">
                <a:effectLst/>
                <a:latin typeface="Calibri" panose="020F0502020204030204" pitchFamily="34" charset="0"/>
                <a:ea typeface="Calibri" panose="020F0502020204030204" pitchFamily="34" charset="0"/>
                <a:cs typeface="Times New Roman" panose="02020603050405020304" pitchFamily="18" charset="0"/>
              </a:rPr>
              <a:t>) + Ca(OH)₂(</a:t>
            </a:r>
            <a:r>
              <a:rPr lang="en-US" dirty="0" err="1">
                <a:effectLst/>
                <a:latin typeface="Calibri" panose="020F0502020204030204" pitchFamily="34" charset="0"/>
                <a:ea typeface="Calibri" panose="020F0502020204030204" pitchFamily="34" charset="0"/>
                <a:cs typeface="Times New Roman" panose="02020603050405020304" pitchFamily="18" charset="0"/>
              </a:rPr>
              <a:t>aq</a:t>
            </a:r>
            <a:r>
              <a:rPr lang="en-US" dirty="0">
                <a:effectLst/>
                <a:latin typeface="Calibri" panose="020F0502020204030204" pitchFamily="34" charset="0"/>
                <a:ea typeface="Calibri" panose="020F0502020204030204" pitchFamily="34" charset="0"/>
                <a:cs typeface="Times New Roman" panose="02020603050405020304" pitchFamily="18" charset="0"/>
              </a:rPr>
              <a:t>) → 2CaCO₃(s) + 2H₂O(l)</a:t>
            </a:r>
          </a:p>
          <a:p>
            <a:pPr marL="1657350" lvl="3" indent="-285750">
              <a:lnSpc>
                <a:spcPct val="107000"/>
              </a:lnSpc>
              <a:spcAft>
                <a:spcPts val="8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Mg(HCO₃)₂(</a:t>
            </a:r>
            <a:r>
              <a:rPr lang="en-US" dirty="0" err="1">
                <a:effectLst/>
                <a:latin typeface="Calibri" panose="020F0502020204030204" pitchFamily="34" charset="0"/>
                <a:ea typeface="Calibri" panose="020F0502020204030204" pitchFamily="34" charset="0"/>
                <a:cs typeface="Times New Roman" panose="02020603050405020304" pitchFamily="18" charset="0"/>
              </a:rPr>
              <a:t>aq</a:t>
            </a:r>
            <a:r>
              <a:rPr lang="en-US" dirty="0">
                <a:effectLst/>
                <a:latin typeface="Calibri" panose="020F0502020204030204" pitchFamily="34" charset="0"/>
                <a:ea typeface="Calibri" panose="020F0502020204030204" pitchFamily="34" charset="0"/>
                <a:cs typeface="Times New Roman" panose="02020603050405020304" pitchFamily="18" charset="0"/>
              </a:rPr>
              <a:t>) + Ca(OH)₂(</a:t>
            </a:r>
            <a:r>
              <a:rPr lang="en-US" dirty="0" err="1">
                <a:effectLst/>
                <a:latin typeface="Calibri" panose="020F0502020204030204" pitchFamily="34" charset="0"/>
                <a:ea typeface="Calibri" panose="020F0502020204030204" pitchFamily="34" charset="0"/>
                <a:cs typeface="Times New Roman" panose="02020603050405020304" pitchFamily="18" charset="0"/>
              </a:rPr>
              <a:t>aq</a:t>
            </a:r>
            <a:r>
              <a:rPr lang="en-US" dirty="0">
                <a:effectLst/>
                <a:latin typeface="Calibri" panose="020F0502020204030204" pitchFamily="34" charset="0"/>
                <a:ea typeface="Calibri" panose="020F0502020204030204" pitchFamily="34" charset="0"/>
                <a:cs typeface="Times New Roman" panose="02020603050405020304" pitchFamily="18" charset="0"/>
              </a:rPr>
              <a:t>) → </a:t>
            </a:r>
            <a:r>
              <a:rPr lang="en-US" dirty="0" err="1">
                <a:effectLst/>
                <a:latin typeface="Calibri" panose="020F0502020204030204" pitchFamily="34" charset="0"/>
                <a:ea typeface="Calibri" panose="020F0502020204030204" pitchFamily="34" charset="0"/>
                <a:cs typeface="Times New Roman" panose="02020603050405020304" pitchFamily="18" charset="0"/>
              </a:rPr>
              <a:t>MgCO</a:t>
            </a:r>
            <a:r>
              <a:rPr lang="en-US" dirty="0">
                <a:effectLst/>
                <a:latin typeface="Calibri" panose="020F0502020204030204" pitchFamily="34" charset="0"/>
                <a:ea typeface="Calibri" panose="020F0502020204030204" pitchFamily="34" charset="0"/>
                <a:cs typeface="Times New Roman" panose="02020603050405020304" pitchFamily="18" charset="0"/>
              </a:rPr>
              <a:t>₃(s) + </a:t>
            </a:r>
            <a:r>
              <a:rPr lang="en-US" dirty="0" err="1">
                <a:effectLst/>
                <a:latin typeface="Calibri" panose="020F0502020204030204" pitchFamily="34" charset="0"/>
                <a:ea typeface="Calibri" panose="020F0502020204030204" pitchFamily="34" charset="0"/>
                <a:cs typeface="Times New Roman" panose="02020603050405020304" pitchFamily="18" charset="0"/>
              </a:rPr>
              <a:t>CaCO</a:t>
            </a:r>
            <a:r>
              <a:rPr lang="en-US" dirty="0">
                <a:effectLst/>
                <a:latin typeface="Calibri" panose="020F0502020204030204" pitchFamily="34" charset="0"/>
                <a:ea typeface="Calibri" panose="020F0502020204030204" pitchFamily="34" charset="0"/>
                <a:cs typeface="Times New Roman" panose="02020603050405020304" pitchFamily="18" charset="0"/>
              </a:rPr>
              <a:t>₃(s) + 2H₂O(l)</a:t>
            </a:r>
          </a:p>
          <a:p>
            <a:pPr>
              <a:lnSpc>
                <a:spcPct val="107000"/>
              </a:lnSpc>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4. </a:t>
            </a:r>
            <a:r>
              <a:rPr lang="en-US" sz="2400" b="1" dirty="0">
                <a:latin typeface="Calibri" panose="020F0502020204030204" pitchFamily="34" charset="0"/>
                <a:ea typeface="Calibri" panose="020F0502020204030204" pitchFamily="34" charset="0"/>
                <a:cs typeface="Times New Roman" panose="02020603050405020304" pitchFamily="18" charset="0"/>
              </a:rPr>
              <a:t>Discuss the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removal process of the permanent hardness of water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Permanent hardness is caused by the presence of dissolved sulfate and chloride salts of calcium and magnesium. It cannot 	be removed by boiling. Here are some common methods with their corresponding</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C</a:t>
            </a:r>
            <a:r>
              <a:rPr lang="en-US" sz="1800" dirty="0">
                <a:effectLst/>
                <a:latin typeface="Calibri" panose="020F0502020204030204" pitchFamily="34" charset="0"/>
                <a:ea typeface="Calibri" panose="020F0502020204030204" pitchFamily="34" charset="0"/>
                <a:cs typeface="Times New Roman" panose="02020603050405020304" pitchFamily="18" charset="0"/>
              </a:rPr>
              <a:t>hemical equations: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1. Ion Exchange:</a:t>
            </a:r>
          </a:p>
          <a:p>
            <a:pPr marL="1200150" lvl="2" indent="-285750">
              <a:lnSpc>
                <a:spcPct val="107000"/>
              </a:lnSpc>
              <a:spcAft>
                <a:spcPts val="8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Chemical reaction:</a:t>
            </a:r>
          </a:p>
          <a:p>
            <a:pPr marL="1657350" lvl="3" indent="-285750">
              <a:lnSpc>
                <a:spcPct val="107000"/>
              </a:lnSpc>
              <a:spcAft>
                <a:spcPts val="800"/>
              </a:spcAft>
              <a:buFont typeface="Wingdings" panose="05000000000000000000" pitchFamily="2" charset="2"/>
              <a:buChar char="q"/>
            </a:pPr>
            <a:r>
              <a:rPr lang="en-US" dirty="0" err="1">
                <a:effectLst/>
                <a:latin typeface="Calibri" panose="020F0502020204030204" pitchFamily="34" charset="0"/>
                <a:ea typeface="Calibri" panose="020F0502020204030204" pitchFamily="34" charset="0"/>
                <a:cs typeface="Times New Roman" panose="02020603050405020304" pitchFamily="18" charset="0"/>
              </a:rPr>
              <a:t>CaSO</a:t>
            </a:r>
            <a:r>
              <a:rPr lang="en-US" dirty="0">
                <a:effectLst/>
                <a:latin typeface="Calibri" panose="020F0502020204030204" pitchFamily="34" charset="0"/>
                <a:ea typeface="Calibri" panose="020F0502020204030204" pitchFamily="34" charset="0"/>
                <a:cs typeface="Times New Roman" panose="02020603050405020304" pitchFamily="18" charset="0"/>
              </a:rPr>
              <a:t>₄(</a:t>
            </a:r>
            <a:r>
              <a:rPr lang="en-US" dirty="0" err="1">
                <a:effectLst/>
                <a:latin typeface="Calibri" panose="020F0502020204030204" pitchFamily="34" charset="0"/>
                <a:ea typeface="Calibri" panose="020F0502020204030204" pitchFamily="34" charset="0"/>
                <a:cs typeface="Times New Roman" panose="02020603050405020304" pitchFamily="18" charset="0"/>
              </a:rPr>
              <a:t>aq</a:t>
            </a:r>
            <a:r>
              <a:rPr lang="en-US" dirty="0">
                <a:effectLst/>
                <a:latin typeface="Calibri" panose="020F0502020204030204" pitchFamily="34" charset="0"/>
                <a:ea typeface="Calibri" panose="020F0502020204030204" pitchFamily="34" charset="0"/>
                <a:cs typeface="Times New Roman" panose="02020603050405020304" pitchFamily="18" charset="0"/>
              </a:rPr>
              <a:t>) + 2NaR(s) → </a:t>
            </a:r>
            <a:r>
              <a:rPr lang="en-US" dirty="0" err="1">
                <a:effectLst/>
                <a:latin typeface="Calibri" panose="020F0502020204030204" pitchFamily="34" charset="0"/>
                <a:ea typeface="Calibri" panose="020F0502020204030204" pitchFamily="34" charset="0"/>
                <a:cs typeface="Times New Roman" panose="02020603050405020304" pitchFamily="18" charset="0"/>
              </a:rPr>
              <a:t>CaR</a:t>
            </a:r>
            <a:r>
              <a:rPr lang="en-US" dirty="0">
                <a:effectLst/>
                <a:latin typeface="Calibri" panose="020F0502020204030204" pitchFamily="34" charset="0"/>
                <a:ea typeface="Calibri" panose="020F0502020204030204" pitchFamily="34" charset="0"/>
                <a:cs typeface="Times New Roman" panose="02020603050405020304" pitchFamily="18" charset="0"/>
              </a:rPr>
              <a:t>₂(s) + </a:t>
            </a:r>
            <a:r>
              <a:rPr lang="en-US" dirty="0" err="1">
                <a:effectLst/>
                <a:latin typeface="Calibri" panose="020F0502020204030204" pitchFamily="34" charset="0"/>
                <a:ea typeface="Calibri" panose="020F0502020204030204" pitchFamily="34" charset="0"/>
                <a:cs typeface="Times New Roman" panose="02020603050405020304" pitchFamily="18" charset="0"/>
              </a:rPr>
              <a:t>Na₂SO</a:t>
            </a:r>
            <a:r>
              <a:rPr lang="en-US" dirty="0">
                <a:effectLst/>
                <a:latin typeface="Calibri" panose="020F0502020204030204" pitchFamily="34" charset="0"/>
                <a:ea typeface="Calibri" panose="020F0502020204030204" pitchFamily="34" charset="0"/>
                <a:cs typeface="Times New Roman" panose="02020603050405020304" pitchFamily="18" charset="0"/>
              </a:rPr>
              <a:t>₄(</a:t>
            </a:r>
            <a:r>
              <a:rPr lang="en-US" dirty="0" err="1">
                <a:effectLst/>
                <a:latin typeface="Calibri" panose="020F0502020204030204" pitchFamily="34" charset="0"/>
                <a:ea typeface="Calibri" panose="020F0502020204030204" pitchFamily="34" charset="0"/>
                <a:cs typeface="Times New Roman" panose="02020603050405020304" pitchFamily="18" charset="0"/>
              </a:rPr>
              <a:t>aq</a:t>
            </a:r>
            <a:r>
              <a:rPr lang="en-US" dirty="0">
                <a:effectLst/>
                <a:latin typeface="Calibri" panose="020F0502020204030204" pitchFamily="34" charset="0"/>
                <a:ea typeface="Calibri" panose="020F0502020204030204" pitchFamily="34" charset="0"/>
                <a:cs typeface="Times New Roman" panose="02020603050405020304" pitchFamily="18" charset="0"/>
              </a:rPr>
              <a:t>)</a:t>
            </a:r>
          </a:p>
          <a:p>
            <a:pPr marL="1657350" lvl="3" indent="-285750">
              <a:lnSpc>
                <a:spcPct val="107000"/>
              </a:lnSpc>
              <a:spcAft>
                <a:spcPts val="800"/>
              </a:spcAft>
              <a:buFont typeface="Wingdings" panose="05000000000000000000" pitchFamily="2" charset="2"/>
              <a:buChar char="q"/>
            </a:pPr>
            <a:r>
              <a:rPr lang="en-US" dirty="0" err="1">
                <a:effectLst/>
                <a:latin typeface="Calibri" panose="020F0502020204030204" pitchFamily="34" charset="0"/>
                <a:ea typeface="Calibri" panose="020F0502020204030204" pitchFamily="34" charset="0"/>
                <a:cs typeface="Times New Roman" panose="02020603050405020304" pitchFamily="18" charset="0"/>
              </a:rPr>
              <a:t>MgCl</a:t>
            </a:r>
            <a:r>
              <a:rPr lang="en-US" dirty="0">
                <a:effectLst/>
                <a:latin typeface="Calibri" panose="020F0502020204030204" pitchFamily="34" charset="0"/>
                <a:ea typeface="Calibri" panose="020F0502020204030204" pitchFamily="34" charset="0"/>
                <a:cs typeface="Times New Roman" panose="02020603050405020304" pitchFamily="18" charset="0"/>
              </a:rPr>
              <a:t>₂(</a:t>
            </a:r>
            <a:r>
              <a:rPr lang="en-US" dirty="0" err="1">
                <a:effectLst/>
                <a:latin typeface="Calibri" panose="020F0502020204030204" pitchFamily="34" charset="0"/>
                <a:ea typeface="Calibri" panose="020F0502020204030204" pitchFamily="34" charset="0"/>
                <a:cs typeface="Times New Roman" panose="02020603050405020304" pitchFamily="18" charset="0"/>
              </a:rPr>
              <a:t>aq</a:t>
            </a:r>
            <a:r>
              <a:rPr lang="en-US" dirty="0">
                <a:effectLst/>
                <a:latin typeface="Calibri" panose="020F0502020204030204" pitchFamily="34" charset="0"/>
                <a:ea typeface="Calibri" panose="020F0502020204030204" pitchFamily="34" charset="0"/>
                <a:cs typeface="Times New Roman" panose="02020603050405020304" pitchFamily="18" charset="0"/>
              </a:rPr>
              <a:t>) + 2NaR(s) → </a:t>
            </a:r>
            <a:r>
              <a:rPr lang="en-US" dirty="0" err="1">
                <a:effectLst/>
                <a:latin typeface="Calibri" panose="020F0502020204030204" pitchFamily="34" charset="0"/>
                <a:ea typeface="Calibri" panose="020F0502020204030204" pitchFamily="34" charset="0"/>
                <a:cs typeface="Times New Roman" panose="02020603050405020304" pitchFamily="18" charset="0"/>
              </a:rPr>
              <a:t>MgR</a:t>
            </a:r>
            <a:r>
              <a:rPr lang="en-US" dirty="0">
                <a:effectLst/>
                <a:latin typeface="Calibri" panose="020F0502020204030204" pitchFamily="34" charset="0"/>
                <a:ea typeface="Calibri" panose="020F0502020204030204" pitchFamily="34" charset="0"/>
                <a:cs typeface="Times New Roman" panose="02020603050405020304" pitchFamily="18" charset="0"/>
              </a:rPr>
              <a:t>₂(s) + 2NaCl(</a:t>
            </a:r>
            <a:r>
              <a:rPr lang="en-US" dirty="0" err="1">
                <a:effectLst/>
                <a:latin typeface="Calibri" panose="020F0502020204030204" pitchFamily="34" charset="0"/>
                <a:ea typeface="Calibri" panose="020F0502020204030204" pitchFamily="34" charset="0"/>
                <a:cs typeface="Times New Roman" panose="02020603050405020304" pitchFamily="18" charset="0"/>
              </a:rPr>
              <a:t>aq</a:t>
            </a:r>
            <a:r>
              <a:rPr lang="en-US"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2. Lime-Soda Process:</a:t>
            </a:r>
          </a:p>
          <a:p>
            <a:pPr marL="1200150" lvl="2" indent="-285750">
              <a:lnSpc>
                <a:spcPct val="107000"/>
              </a:lnSpc>
              <a:spcAft>
                <a:spcPts val="8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Chemical reactions:</a:t>
            </a:r>
          </a:p>
          <a:p>
            <a:pPr marL="1657350" lvl="3" indent="-285750">
              <a:lnSpc>
                <a:spcPct val="107000"/>
              </a:lnSpc>
              <a:spcAft>
                <a:spcPts val="800"/>
              </a:spcAft>
              <a:buFont typeface="Wingdings" panose="05000000000000000000" pitchFamily="2" charset="2"/>
              <a:buChar char="q"/>
            </a:pPr>
            <a:r>
              <a:rPr lang="en-US" dirty="0" err="1">
                <a:effectLst/>
                <a:latin typeface="Calibri" panose="020F0502020204030204" pitchFamily="34" charset="0"/>
                <a:ea typeface="Calibri" panose="020F0502020204030204" pitchFamily="34" charset="0"/>
                <a:cs typeface="Times New Roman" panose="02020603050405020304" pitchFamily="18" charset="0"/>
              </a:rPr>
              <a:t>CaSO</a:t>
            </a:r>
            <a:r>
              <a:rPr lang="en-US" dirty="0">
                <a:effectLst/>
                <a:latin typeface="Calibri" panose="020F0502020204030204" pitchFamily="34" charset="0"/>
                <a:ea typeface="Calibri" panose="020F0502020204030204" pitchFamily="34" charset="0"/>
                <a:cs typeface="Times New Roman" panose="02020603050405020304" pitchFamily="18" charset="0"/>
              </a:rPr>
              <a:t>₄(</a:t>
            </a:r>
            <a:r>
              <a:rPr lang="en-US" dirty="0" err="1">
                <a:effectLst/>
                <a:latin typeface="Calibri" panose="020F0502020204030204" pitchFamily="34" charset="0"/>
                <a:ea typeface="Calibri" panose="020F0502020204030204" pitchFamily="34" charset="0"/>
                <a:cs typeface="Times New Roman" panose="02020603050405020304" pitchFamily="18" charset="0"/>
              </a:rPr>
              <a:t>aq</a:t>
            </a:r>
            <a:r>
              <a:rPr lang="en-US" dirty="0">
                <a:effectLst/>
                <a:latin typeface="Calibri" panose="020F0502020204030204" pitchFamily="34" charset="0"/>
                <a:ea typeface="Calibri" panose="020F0502020204030204" pitchFamily="34" charset="0"/>
                <a:cs typeface="Times New Roman" panose="02020603050405020304" pitchFamily="18" charset="0"/>
              </a:rPr>
              <a:t>) + </a:t>
            </a:r>
            <a:r>
              <a:rPr lang="en-US" dirty="0" err="1">
                <a:effectLst/>
                <a:latin typeface="Calibri" panose="020F0502020204030204" pitchFamily="34" charset="0"/>
                <a:ea typeface="Calibri" panose="020F0502020204030204" pitchFamily="34" charset="0"/>
                <a:cs typeface="Times New Roman" panose="02020603050405020304" pitchFamily="18" charset="0"/>
              </a:rPr>
              <a:t>Na₂CO</a:t>
            </a:r>
            <a:r>
              <a:rPr lang="en-US" dirty="0">
                <a:effectLst/>
                <a:latin typeface="Calibri" panose="020F0502020204030204" pitchFamily="34" charset="0"/>
                <a:ea typeface="Calibri" panose="020F0502020204030204" pitchFamily="34" charset="0"/>
                <a:cs typeface="Times New Roman" panose="02020603050405020304" pitchFamily="18" charset="0"/>
              </a:rPr>
              <a:t>₃(</a:t>
            </a:r>
            <a:r>
              <a:rPr lang="en-US" dirty="0" err="1">
                <a:effectLst/>
                <a:latin typeface="Calibri" panose="020F0502020204030204" pitchFamily="34" charset="0"/>
                <a:ea typeface="Calibri" panose="020F0502020204030204" pitchFamily="34" charset="0"/>
                <a:cs typeface="Times New Roman" panose="02020603050405020304" pitchFamily="18" charset="0"/>
              </a:rPr>
              <a:t>aq</a:t>
            </a:r>
            <a:r>
              <a:rPr lang="en-US" dirty="0">
                <a:effectLst/>
                <a:latin typeface="Calibri" panose="020F0502020204030204" pitchFamily="34" charset="0"/>
                <a:ea typeface="Calibri" panose="020F0502020204030204" pitchFamily="34" charset="0"/>
                <a:cs typeface="Times New Roman" panose="02020603050405020304" pitchFamily="18" charset="0"/>
              </a:rPr>
              <a:t>) → </a:t>
            </a:r>
            <a:r>
              <a:rPr lang="en-US" dirty="0" err="1">
                <a:effectLst/>
                <a:latin typeface="Calibri" panose="020F0502020204030204" pitchFamily="34" charset="0"/>
                <a:ea typeface="Calibri" panose="020F0502020204030204" pitchFamily="34" charset="0"/>
                <a:cs typeface="Times New Roman" panose="02020603050405020304" pitchFamily="18" charset="0"/>
              </a:rPr>
              <a:t>CaCO</a:t>
            </a:r>
            <a:r>
              <a:rPr lang="en-US" dirty="0">
                <a:effectLst/>
                <a:latin typeface="Calibri" panose="020F0502020204030204" pitchFamily="34" charset="0"/>
                <a:ea typeface="Calibri" panose="020F0502020204030204" pitchFamily="34" charset="0"/>
                <a:cs typeface="Times New Roman" panose="02020603050405020304" pitchFamily="18" charset="0"/>
              </a:rPr>
              <a:t>₃(s) + </a:t>
            </a:r>
            <a:r>
              <a:rPr lang="en-US" dirty="0" err="1">
                <a:effectLst/>
                <a:latin typeface="Calibri" panose="020F0502020204030204" pitchFamily="34" charset="0"/>
                <a:ea typeface="Calibri" panose="020F0502020204030204" pitchFamily="34" charset="0"/>
                <a:cs typeface="Times New Roman" panose="02020603050405020304" pitchFamily="18" charset="0"/>
              </a:rPr>
              <a:t>Na₂SO</a:t>
            </a:r>
            <a:r>
              <a:rPr lang="en-US" dirty="0">
                <a:effectLst/>
                <a:latin typeface="Calibri" panose="020F0502020204030204" pitchFamily="34" charset="0"/>
                <a:ea typeface="Calibri" panose="020F0502020204030204" pitchFamily="34" charset="0"/>
                <a:cs typeface="Times New Roman" panose="02020603050405020304" pitchFamily="18" charset="0"/>
              </a:rPr>
              <a:t>₄(</a:t>
            </a:r>
            <a:r>
              <a:rPr lang="en-US" dirty="0" err="1">
                <a:effectLst/>
                <a:latin typeface="Calibri" panose="020F0502020204030204" pitchFamily="34" charset="0"/>
                <a:ea typeface="Calibri" panose="020F0502020204030204" pitchFamily="34" charset="0"/>
                <a:cs typeface="Times New Roman" panose="02020603050405020304" pitchFamily="18" charset="0"/>
              </a:rPr>
              <a:t>aq</a:t>
            </a:r>
            <a:r>
              <a:rPr lang="en-US" dirty="0">
                <a:effectLst/>
                <a:latin typeface="Calibri" panose="020F0502020204030204" pitchFamily="34" charset="0"/>
                <a:ea typeface="Calibri" panose="020F0502020204030204" pitchFamily="34" charset="0"/>
                <a:cs typeface="Times New Roman" panose="02020603050405020304" pitchFamily="18" charset="0"/>
              </a:rPr>
              <a:t>)</a:t>
            </a:r>
          </a:p>
          <a:p>
            <a:pPr marL="1657350" lvl="3" indent="-285750">
              <a:lnSpc>
                <a:spcPct val="107000"/>
              </a:lnSpc>
              <a:spcAft>
                <a:spcPts val="800"/>
              </a:spcAft>
              <a:buFont typeface="Wingdings" panose="05000000000000000000" pitchFamily="2" charset="2"/>
              <a:buChar char="q"/>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MgCl</a:t>
            </a:r>
            <a:r>
              <a:rPr lang="en-US" sz="1800" dirty="0">
                <a:effectLst/>
                <a:latin typeface="Calibri" panose="020F0502020204030204" pitchFamily="34" charset="0"/>
                <a:ea typeface="Calibri" panose="020F0502020204030204" pitchFamily="34" charset="0"/>
                <a:cs typeface="Times New Roman" panose="02020603050405020304" pitchFamily="18" charset="0"/>
              </a:rPr>
              <a:t>₂(</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aq</a:t>
            </a:r>
            <a:r>
              <a:rPr lang="en-US" sz="1800" dirty="0">
                <a:effectLst/>
                <a:latin typeface="Calibri" panose="020F0502020204030204" pitchFamily="34" charset="0"/>
                <a:ea typeface="Calibri" panose="020F0502020204030204" pitchFamily="34" charset="0"/>
                <a:cs typeface="Times New Roman" panose="02020603050405020304" pitchFamily="18" charset="0"/>
              </a:rPr>
              <a:t>) + Ca(OH)₂(</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aq</a:t>
            </a:r>
            <a:r>
              <a:rPr lang="en-US" sz="1800" dirty="0">
                <a:effectLst/>
                <a:latin typeface="Calibri" panose="020F0502020204030204" pitchFamily="34" charset="0"/>
                <a:ea typeface="Calibri" panose="020F0502020204030204" pitchFamily="34" charset="0"/>
                <a:cs typeface="Times New Roman" panose="02020603050405020304" pitchFamily="18" charset="0"/>
              </a:rPr>
              <a:t>) → Mg(OH)₂(s) +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CaCl</a:t>
            </a:r>
            <a:r>
              <a:rPr lang="en-US" sz="1800" dirty="0">
                <a:effectLst/>
                <a:latin typeface="Calibri" panose="020F0502020204030204" pitchFamily="34" charset="0"/>
                <a:ea typeface="Calibri" panose="020F0502020204030204" pitchFamily="34" charset="0"/>
                <a:cs typeface="Times New Roman" panose="02020603050405020304" pitchFamily="18" charset="0"/>
              </a:rPr>
              <a:t>₂(</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aq</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22740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5" name="TextBox 4">
            <a:extLst>
              <a:ext uri="{FF2B5EF4-FFF2-40B4-BE49-F238E27FC236}">
                <a16:creationId xmlns:a16="http://schemas.microsoft.com/office/drawing/2014/main" xmlns="" id="{1E2663FA-274B-413D-9CCD-F9FB53D1B428}"/>
              </a:ext>
            </a:extLst>
          </p:cNvPr>
          <p:cNvSpPr txBox="1"/>
          <p:nvPr/>
        </p:nvSpPr>
        <p:spPr>
          <a:xfrm>
            <a:off x="353319" y="385434"/>
            <a:ext cx="12064481" cy="4262514"/>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3. Reverse Osmosis: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Reverse osmosis is a physical process that uses pressure to force water through a semi-permeable membrane, leaving 		behind dissolved salts.</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4. </a:t>
            </a:r>
            <a:r>
              <a:rPr lang="en-US" sz="1800" dirty="0">
                <a:effectLst/>
                <a:latin typeface="Calibri" panose="020F0502020204030204" pitchFamily="34" charset="0"/>
                <a:ea typeface="Calibri" panose="020F0502020204030204" pitchFamily="34" charset="0"/>
                <a:cs typeface="Times New Roman" panose="02020603050405020304" pitchFamily="18" charset="0"/>
              </a:rPr>
              <a:t>Calgon Process (Sodium Hexametaphosphate)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Process: Calgon forms complexes with calcium and magnesium, preventing them from contributing to hardness.</a:t>
            </a:r>
          </a:p>
          <a:p>
            <a:pPr marL="1200150" lvl="2" indent="-285750">
              <a:lnSpc>
                <a:spcPct val="107000"/>
              </a:lnSpc>
              <a:spcAft>
                <a:spcPts val="8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Chemical reaction:</a:t>
            </a:r>
          </a:p>
          <a:p>
            <a:pPr marL="2114550" lvl="4" indent="-285750">
              <a:lnSpc>
                <a:spcPct val="107000"/>
              </a:lnSpc>
              <a:spcAft>
                <a:spcPts val="800"/>
              </a:spcAft>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Ca²⁺ + [</a:t>
            </a:r>
            <a:r>
              <a:rPr lang="en-US" dirty="0" err="1">
                <a:effectLst/>
                <a:latin typeface="Calibri" panose="020F0502020204030204" pitchFamily="34" charset="0"/>
                <a:ea typeface="Calibri" panose="020F0502020204030204" pitchFamily="34" charset="0"/>
                <a:cs typeface="Times New Roman" panose="02020603050405020304" pitchFamily="18" charset="0"/>
              </a:rPr>
              <a:t>NaPO</a:t>
            </a:r>
            <a:r>
              <a:rPr lang="en-US" dirty="0">
                <a:effectLst/>
                <a:latin typeface="Calibri" panose="020F0502020204030204" pitchFamily="34" charset="0"/>
                <a:ea typeface="Calibri" panose="020F0502020204030204" pitchFamily="34" charset="0"/>
                <a:cs typeface="Times New Roman" panose="02020603050405020304" pitchFamily="18" charset="0"/>
              </a:rPr>
              <a:t>₃]₆ → Ca[</a:t>
            </a:r>
            <a:r>
              <a:rPr lang="en-US" dirty="0" err="1">
                <a:effectLst/>
                <a:latin typeface="Calibri" panose="020F0502020204030204" pitchFamily="34" charset="0"/>
                <a:ea typeface="Calibri" panose="020F0502020204030204" pitchFamily="34" charset="0"/>
                <a:cs typeface="Times New Roman" panose="02020603050405020304" pitchFamily="18" charset="0"/>
              </a:rPr>
              <a:t>NaPO</a:t>
            </a:r>
            <a:r>
              <a:rPr lang="en-US" dirty="0">
                <a:effectLst/>
                <a:latin typeface="Calibri" panose="020F0502020204030204" pitchFamily="34" charset="0"/>
                <a:ea typeface="Calibri" panose="020F0502020204030204" pitchFamily="34" charset="0"/>
                <a:cs typeface="Times New Roman" panose="02020603050405020304" pitchFamily="18" charset="0"/>
              </a:rPr>
              <a:t>₃]₆</a:t>
            </a:r>
          </a:p>
          <a:p>
            <a:pPr>
              <a:lnSpc>
                <a:spcPct val="107000"/>
              </a:lnSpc>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EA234E3C-258E-45A8-85BE-6854BBFE1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019" y="3079098"/>
            <a:ext cx="12097562" cy="3942185"/>
          </a:xfrm>
          <a:prstGeom prst="rect">
            <a:avLst/>
          </a:prstGeom>
        </p:spPr>
      </p:pic>
    </p:spTree>
    <p:extLst>
      <p:ext uri="{BB962C8B-B14F-4D97-AF65-F5344CB8AC3E}">
        <p14:creationId xmlns:p14="http://schemas.microsoft.com/office/powerpoint/2010/main" val="36629424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4224CF-0B04-452F-94C0-FC9508E81EB0}"/>
              </a:ext>
            </a:extLst>
          </p:cNvPr>
          <p:cNvSpPr txBox="1"/>
          <p:nvPr/>
        </p:nvSpPr>
        <p:spPr>
          <a:xfrm>
            <a:off x="4146635" y="574380"/>
            <a:ext cx="4508331" cy="683264"/>
          </a:xfrm>
          <a:prstGeom prst="rect">
            <a:avLst/>
          </a:prstGeom>
          <a:noFill/>
        </p:spPr>
        <p:txBody>
          <a:bodyPr wrap="square" rtlCol="0">
            <a:spAutoFit/>
          </a:bodyPr>
          <a:lstStyle/>
          <a:p>
            <a:pPr algn="ctr"/>
            <a:r>
              <a:rPr lang="en-US" sz="3840" dirty="0"/>
              <a:t>Week 10</a:t>
            </a:r>
          </a:p>
        </p:txBody>
      </p:sp>
      <p:sp>
        <p:nvSpPr>
          <p:cNvPr id="6" name="TextBox 5">
            <a:extLst>
              <a:ext uri="{FF2B5EF4-FFF2-40B4-BE49-F238E27FC236}">
                <a16:creationId xmlns:a16="http://schemas.microsoft.com/office/drawing/2014/main" xmlns="" id="{EE029618-3064-4622-ACDB-51C7827E27E1}"/>
              </a:ext>
            </a:extLst>
          </p:cNvPr>
          <p:cNvSpPr txBox="1"/>
          <p:nvPr/>
        </p:nvSpPr>
        <p:spPr>
          <a:xfrm>
            <a:off x="3179403" y="1593088"/>
            <a:ext cx="6442795" cy="1705082"/>
          </a:xfrm>
          <a:prstGeom prst="rect">
            <a:avLst/>
          </a:prstGeom>
          <a:noFill/>
        </p:spPr>
        <p:txBody>
          <a:bodyPr wrap="square" rtlCol="0">
            <a:spAutoFit/>
          </a:bodyPr>
          <a:lstStyle/>
          <a:p>
            <a:pPr marL="0" marR="0" lvl="0" indent="0" algn="ctr" defTabSz="914411" rtl="0" eaLnBrk="1" fontAlgn="auto" latinLnBrk="0" hangingPunct="1">
              <a:lnSpc>
                <a:spcPct val="107000"/>
              </a:lnSpc>
              <a:spcBef>
                <a:spcPts val="0"/>
              </a:spcBef>
              <a:spcAft>
                <a:spcPts val="0"/>
              </a:spcAft>
              <a:buClrTx/>
              <a:buSzTx/>
              <a:buFontTx/>
              <a:buNone/>
              <a:tabLst/>
              <a:defRPr/>
            </a:pPr>
            <a:r>
              <a:rPr lang="en-US" sz="4000" b="0" i="0" u="none" strike="noStrike" kern="1200" baseline="0" dirty="0">
                <a:solidFill>
                  <a:schemeClr val="tx1"/>
                </a:solidFill>
                <a:latin typeface="+mn-lt"/>
                <a:ea typeface="+mn-ea"/>
                <a:cs typeface="+mn-cs"/>
              </a:rPr>
              <a:t>Biochemical Oxygen Demand (BOD)</a:t>
            </a:r>
          </a:p>
          <a:p>
            <a:endParaRPr lang="en-US" sz="1920" dirty="0"/>
          </a:p>
        </p:txBody>
      </p:sp>
      <p:grpSp>
        <p:nvGrpSpPr>
          <p:cNvPr id="15" name="Group 14">
            <a:extLst>
              <a:ext uri="{FF2B5EF4-FFF2-40B4-BE49-F238E27FC236}">
                <a16:creationId xmlns:a16="http://schemas.microsoft.com/office/drawing/2014/main" xmlns="" id="{9B79569E-E2F4-4EBB-ACBE-C6986626FBC5}"/>
              </a:ext>
            </a:extLst>
          </p:cNvPr>
          <p:cNvGrpSpPr/>
          <p:nvPr/>
        </p:nvGrpSpPr>
        <p:grpSpPr>
          <a:xfrm>
            <a:off x="8980783" y="2152906"/>
            <a:ext cx="4897777" cy="6145846"/>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a16="http://schemas.microsoft.com/office/drawing/2014/main" xmlns=""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8" name="Rectangle 7">
              <a:extLst>
                <a:ext uri="{FF2B5EF4-FFF2-40B4-BE49-F238E27FC236}">
                  <a16:creationId xmlns:a16="http://schemas.microsoft.com/office/drawing/2014/main" xmlns=""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9" name="Rectangle 8">
              <a:extLst>
                <a:ext uri="{FF2B5EF4-FFF2-40B4-BE49-F238E27FC236}">
                  <a16:creationId xmlns:a16="http://schemas.microsoft.com/office/drawing/2014/main" xmlns=""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0" name="Rectangle 9">
              <a:extLst>
                <a:ext uri="{FF2B5EF4-FFF2-40B4-BE49-F238E27FC236}">
                  <a16:creationId xmlns:a16="http://schemas.microsoft.com/office/drawing/2014/main" xmlns=""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1" name="Rectangle 10">
              <a:extLst>
                <a:ext uri="{FF2B5EF4-FFF2-40B4-BE49-F238E27FC236}">
                  <a16:creationId xmlns:a16="http://schemas.microsoft.com/office/drawing/2014/main" xmlns=""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grpSp>
    </p:spTree>
    <p:extLst>
      <p:ext uri="{BB962C8B-B14F-4D97-AF65-F5344CB8AC3E}">
        <p14:creationId xmlns:p14="http://schemas.microsoft.com/office/powerpoint/2010/main" val="34061705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5" name="TextBox 4">
            <a:extLst>
              <a:ext uri="{FF2B5EF4-FFF2-40B4-BE49-F238E27FC236}">
                <a16:creationId xmlns:a16="http://schemas.microsoft.com/office/drawing/2014/main" xmlns="" id="{1E2663FA-274B-413D-9CCD-F9FB53D1B428}"/>
              </a:ext>
            </a:extLst>
          </p:cNvPr>
          <p:cNvSpPr txBox="1"/>
          <p:nvPr/>
        </p:nvSpPr>
        <p:spPr>
          <a:xfrm>
            <a:off x="228600" y="228600"/>
            <a:ext cx="12064481" cy="3332387"/>
          </a:xfrm>
          <a:prstGeom prst="rect">
            <a:avLst/>
          </a:prstGeom>
          <a:noFill/>
        </p:spPr>
        <p:txBody>
          <a:bodyPr wrap="square">
            <a:spAutoFit/>
          </a:bodyPr>
          <a:lstStyle/>
          <a:p>
            <a:pPr marL="457200" indent="-457200">
              <a:buAutoNum type="arabicPeriod"/>
            </a:pPr>
            <a:r>
              <a:rPr lang="en-US" sz="2400" b="1" dirty="0">
                <a:effectLst/>
                <a:latin typeface="Calibri" panose="020F0502020204030204" pitchFamily="34" charset="0"/>
                <a:ea typeface="Calibri" panose="020F0502020204030204" pitchFamily="34" charset="0"/>
                <a:cs typeface="Times New Roman" panose="02020603050405020304" pitchFamily="18" charset="0"/>
              </a:rPr>
              <a:t>Write down the definition of </a:t>
            </a:r>
            <a:r>
              <a:rPr lang="en-US" sz="2400" b="1" dirty="0">
                <a:latin typeface="Calibri" panose="020F0502020204030204" pitchFamily="34" charset="0"/>
                <a:ea typeface="Calibri" panose="020F0502020204030204" pitchFamily="34" charset="0"/>
                <a:cs typeface="Times New Roman" panose="02020603050405020304" pitchFamily="18" charset="0"/>
              </a:rPr>
              <a:t>Biochemical Oxygen Demand (BOD).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Biochemical Oxygen Demand (BOD) is the amount of oxygen required by microorganisms (Bacteria) to oxidize organic 	wastes (Biodegradable) aerobically is called Biochemical Oxygen Demand (BOD). Used as a means of measuring the 	polluting strength of domestic and industrial waste.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Organic matter in waste + O2 in water → CO2 + H2O</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Agent  : Bacteria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Condition : Aerobic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Unit  : mg/L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Standard Specification for Drinking water: 0.2 mg/L (According to ECR - 97)</a:t>
            </a:r>
          </a:p>
        </p:txBody>
      </p:sp>
      <p:pic>
        <p:nvPicPr>
          <p:cNvPr id="3" name="Picture 2">
            <a:extLst>
              <a:ext uri="{FF2B5EF4-FFF2-40B4-BE49-F238E27FC236}">
                <a16:creationId xmlns:a16="http://schemas.microsoft.com/office/drawing/2014/main" xmlns="" id="{DD2BC2EC-2AA3-4EB3-B646-AEBA3A1CB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5760" y="3657600"/>
            <a:ext cx="8550160" cy="3332387"/>
          </a:xfrm>
          <a:prstGeom prst="rect">
            <a:avLst/>
          </a:prstGeom>
        </p:spPr>
      </p:pic>
    </p:spTree>
    <p:extLst>
      <p:ext uri="{BB962C8B-B14F-4D97-AF65-F5344CB8AC3E}">
        <p14:creationId xmlns:p14="http://schemas.microsoft.com/office/powerpoint/2010/main" val="3931953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FB161DF7-B23E-4035-A16B-92185E10D8B8}"/>
              </a:ext>
            </a:extLst>
          </p:cNvPr>
          <p:cNvGrpSpPr/>
          <p:nvPr/>
        </p:nvGrpSpPr>
        <p:grpSpPr>
          <a:xfrm>
            <a:off x="-4047009" y="4833674"/>
            <a:ext cx="7043370" cy="3939073"/>
            <a:chOff x="-3698821" y="4531568"/>
            <a:chExt cx="6603159" cy="3692881"/>
          </a:xfrm>
          <a:blipFill>
            <a:blip r:embed="rId2">
              <a:alphaModFix amt="40000"/>
            </a:blip>
            <a:stretch>
              <a:fillRect l="-1187" t="-577" r="-1187"/>
            </a:stretch>
          </a:blipFill>
        </p:grpSpPr>
        <p:sp>
          <p:nvSpPr>
            <p:cNvPr id="4" name="Rectangle: Rounded Corners 3">
              <a:extLst>
                <a:ext uri="{FF2B5EF4-FFF2-40B4-BE49-F238E27FC236}">
                  <a16:creationId xmlns:a16="http://schemas.microsoft.com/office/drawing/2014/main" xmlns="" id="{CEC8D37B-C551-4407-9D5B-224990DCDD6F}"/>
                </a:ext>
              </a:extLst>
            </p:cNvPr>
            <p:cNvSpPr/>
            <p:nvPr/>
          </p:nvSpPr>
          <p:spPr>
            <a:xfrm rot="19096706">
              <a:off x="-3698821" y="5336310"/>
              <a:ext cx="5181600" cy="41922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a:p>
          </p:txBody>
        </p:sp>
        <p:sp>
          <p:nvSpPr>
            <p:cNvPr id="5" name="Rectangle: Rounded Corners 4">
              <a:extLst>
                <a:ext uri="{FF2B5EF4-FFF2-40B4-BE49-F238E27FC236}">
                  <a16:creationId xmlns:a16="http://schemas.microsoft.com/office/drawing/2014/main" xmlns="" id="{AA4AD840-BCF7-4710-BD70-C1F32093EB34}"/>
                </a:ext>
              </a:extLst>
            </p:cNvPr>
            <p:cNvSpPr/>
            <p:nvPr/>
          </p:nvSpPr>
          <p:spPr>
            <a:xfrm rot="19096706">
              <a:off x="-2590801" y="5173696"/>
              <a:ext cx="5181600" cy="9239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a:p>
          </p:txBody>
        </p:sp>
        <p:sp>
          <p:nvSpPr>
            <p:cNvPr id="6" name="Rectangle: Rounded Corners 5">
              <a:extLst>
                <a:ext uri="{FF2B5EF4-FFF2-40B4-BE49-F238E27FC236}">
                  <a16:creationId xmlns:a16="http://schemas.microsoft.com/office/drawing/2014/main" xmlns="" id="{79218BD8-7761-4167-A3C0-738C8B959CB8}"/>
                </a:ext>
              </a:extLst>
            </p:cNvPr>
            <p:cNvSpPr/>
            <p:nvPr/>
          </p:nvSpPr>
          <p:spPr>
            <a:xfrm rot="19096706">
              <a:off x="-2811310" y="6707089"/>
              <a:ext cx="5181600" cy="5771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a:p>
          </p:txBody>
        </p:sp>
        <p:sp>
          <p:nvSpPr>
            <p:cNvPr id="7" name="Rectangle: Rounded Corners 6">
              <a:extLst>
                <a:ext uri="{FF2B5EF4-FFF2-40B4-BE49-F238E27FC236}">
                  <a16:creationId xmlns:a16="http://schemas.microsoft.com/office/drawing/2014/main" xmlns="" id="{F6EEC549-F6A1-43DE-89E1-08E500946E36}"/>
                </a:ext>
              </a:extLst>
            </p:cNvPr>
            <p:cNvSpPr/>
            <p:nvPr/>
          </p:nvSpPr>
          <p:spPr>
            <a:xfrm rot="19096706">
              <a:off x="-2420328" y="7496940"/>
              <a:ext cx="5181600" cy="7275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9" name="Rectangle: Rounded Corners 8">
              <a:extLst>
                <a:ext uri="{FF2B5EF4-FFF2-40B4-BE49-F238E27FC236}">
                  <a16:creationId xmlns:a16="http://schemas.microsoft.com/office/drawing/2014/main" xmlns="" id="{DAE8348C-45B6-4121-812F-ECC40F3971C4}"/>
                </a:ext>
              </a:extLst>
            </p:cNvPr>
            <p:cNvSpPr/>
            <p:nvPr/>
          </p:nvSpPr>
          <p:spPr>
            <a:xfrm rot="19096706">
              <a:off x="1575889" y="4531568"/>
              <a:ext cx="1328449" cy="5576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grpSp>
      <p:grpSp>
        <p:nvGrpSpPr>
          <p:cNvPr id="18" name="Group 17">
            <a:extLst>
              <a:ext uri="{FF2B5EF4-FFF2-40B4-BE49-F238E27FC236}">
                <a16:creationId xmlns:a16="http://schemas.microsoft.com/office/drawing/2014/main" xmlns="" id="{D140FC85-7E2A-42ED-83E0-66C20B9E6FD4}"/>
              </a:ext>
            </a:extLst>
          </p:cNvPr>
          <p:cNvGrpSpPr/>
          <p:nvPr/>
        </p:nvGrpSpPr>
        <p:grpSpPr>
          <a:xfrm>
            <a:off x="8627402" y="-1420388"/>
            <a:ext cx="7809574" cy="3192046"/>
            <a:chOff x="7546698" y="-1319822"/>
            <a:chExt cx="7321476" cy="2992543"/>
          </a:xfrm>
          <a:gradFill flip="none" rotWithShape="1">
            <a:gsLst>
              <a:gs pos="29000">
                <a:schemeClr val="accent1">
                  <a:lumMod val="0"/>
                  <a:lumOff val="100000"/>
                </a:schemeClr>
              </a:gs>
              <a:gs pos="100000">
                <a:srgbClr val="0BFD4A"/>
              </a:gs>
            </a:gsLst>
            <a:path path="circle">
              <a:fillToRect r="100000" b="100000"/>
            </a:path>
            <a:tileRect l="-100000" t="-100000"/>
          </a:gradFill>
        </p:grpSpPr>
        <p:sp>
          <p:nvSpPr>
            <p:cNvPr id="15" name="Flowchart: Stored Data 14">
              <a:extLst>
                <a:ext uri="{FF2B5EF4-FFF2-40B4-BE49-F238E27FC236}">
                  <a16:creationId xmlns:a16="http://schemas.microsoft.com/office/drawing/2014/main" xmlns="" id="{7B3C176C-B59D-455C-9DF1-7E9F9E19970A}"/>
                </a:ext>
              </a:extLst>
            </p:cNvPr>
            <p:cNvSpPr/>
            <p:nvPr/>
          </p:nvSpPr>
          <p:spPr>
            <a:xfrm rot="19366670">
              <a:off x="8689916" y="-11198"/>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16" name="Flowchart: Stored Data 15">
              <a:extLst>
                <a:ext uri="{FF2B5EF4-FFF2-40B4-BE49-F238E27FC236}">
                  <a16:creationId xmlns:a16="http://schemas.microsoft.com/office/drawing/2014/main" xmlns="" id="{2E8E372E-CA66-4EEA-817C-64C7C837593A}"/>
                </a:ext>
              </a:extLst>
            </p:cNvPr>
            <p:cNvSpPr/>
            <p:nvPr/>
          </p:nvSpPr>
          <p:spPr>
            <a:xfrm rot="19366670">
              <a:off x="7690650" y="-131982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a:p>
          </p:txBody>
        </p:sp>
        <p:sp>
          <p:nvSpPr>
            <p:cNvPr id="17" name="Flowchart: Stored Data 16">
              <a:extLst>
                <a:ext uri="{FF2B5EF4-FFF2-40B4-BE49-F238E27FC236}">
                  <a16:creationId xmlns:a16="http://schemas.microsoft.com/office/drawing/2014/main" xmlns="" id="{487D022E-E6E5-435B-9E97-D4ECCD0E4CB3}"/>
                </a:ext>
              </a:extLst>
            </p:cNvPr>
            <p:cNvSpPr/>
            <p:nvPr/>
          </p:nvSpPr>
          <p:spPr>
            <a:xfrm rot="19366670">
              <a:off x="7546698" y="-20804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a:p>
          </p:txBody>
        </p:sp>
      </p:grpSp>
      <p:pic>
        <p:nvPicPr>
          <p:cNvPr id="26" name="Picture 25">
            <a:extLst>
              <a:ext uri="{FF2B5EF4-FFF2-40B4-BE49-F238E27FC236}">
                <a16:creationId xmlns:a16="http://schemas.microsoft.com/office/drawing/2014/main" xmlns="" id="{C0274522-643B-4ACB-9EBA-ABE8244A4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334" y="-69919"/>
            <a:ext cx="2010733" cy="2010733"/>
          </a:xfrm>
          <a:prstGeom prst="rect">
            <a:avLst/>
          </a:prstGeom>
        </p:spPr>
      </p:pic>
      <p:sp>
        <p:nvSpPr>
          <p:cNvPr id="28" name="Rectangle 1">
            <a:extLst>
              <a:ext uri="{FF2B5EF4-FFF2-40B4-BE49-F238E27FC236}">
                <a16:creationId xmlns:a16="http://schemas.microsoft.com/office/drawing/2014/main" xmlns="" id="{968E4E75-6636-409C-8C03-8768D2D5366B}"/>
              </a:ext>
            </a:extLst>
          </p:cNvPr>
          <p:cNvSpPr>
            <a:spLocks noChangeArrowheads="1"/>
          </p:cNvSpPr>
          <p:nvPr/>
        </p:nvSpPr>
        <p:spPr bwMode="auto">
          <a:xfrm>
            <a:off x="3885444" y="419019"/>
            <a:ext cx="4680577" cy="52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536" tIns="48769" rIns="97536" bIns="48769" numCol="1" anchor="ctr" anchorCtr="0" compatLnSpc="1">
            <a:prstTxWarp prst="textNoShape">
              <a:avLst/>
            </a:prstTxWarp>
            <a:spAutoFit/>
          </a:bodyPr>
          <a:lstStyle/>
          <a:p>
            <a:pPr lvl="0" eaLnBrk="0" fontAlgn="base" hangingPunct="0">
              <a:spcBef>
                <a:spcPct val="0"/>
              </a:spcBef>
              <a:spcAft>
                <a:spcPct val="0"/>
              </a:spcAft>
            </a:pPr>
            <a:r>
              <a:rPr lang="en-US" sz="2773" b="1" dirty="0">
                <a:solidFill>
                  <a:srgbClr val="000000"/>
                </a:solidFill>
                <a:latin typeface="Times New Roman" pitchFamily="18" charset="0"/>
                <a:cs typeface="Times New Roman" pitchFamily="18" charset="0"/>
              </a:rPr>
              <a:t>Environmental Engineering-I</a:t>
            </a:r>
            <a:endParaRPr lang="en-US" sz="2773" dirty="0">
              <a:latin typeface="Times New Roman" pitchFamily="18" charset="0"/>
              <a:cs typeface="Times New Roman" pitchFamily="18" charset="0"/>
            </a:endParaRPr>
          </a:p>
        </p:txBody>
      </p:sp>
      <p:graphicFrame>
        <p:nvGraphicFramePr>
          <p:cNvPr id="33" name="Table 32">
            <a:extLst>
              <a:ext uri="{FF2B5EF4-FFF2-40B4-BE49-F238E27FC236}">
                <a16:creationId xmlns:a16="http://schemas.microsoft.com/office/drawing/2014/main" xmlns="" id="{2F34C37E-EB1C-4F0D-8913-5F61ADFB5DA1}"/>
              </a:ext>
            </a:extLst>
          </p:cNvPr>
          <p:cNvGraphicFramePr>
            <a:graphicFrameLocks noGrp="1"/>
          </p:cNvGraphicFramePr>
          <p:nvPr>
            <p:extLst>
              <p:ext uri="{D42A27DB-BD31-4B8C-83A1-F6EECF244321}">
                <p14:modId xmlns:p14="http://schemas.microsoft.com/office/powerpoint/2010/main" val="2045995256"/>
              </p:ext>
            </p:extLst>
          </p:nvPr>
        </p:nvGraphicFramePr>
        <p:xfrm>
          <a:off x="166623" y="1851406"/>
          <a:ext cx="11958701" cy="5327267"/>
        </p:xfrm>
        <a:graphic>
          <a:graphicData uri="http://schemas.openxmlformats.org/drawingml/2006/table">
            <a:tbl>
              <a:tblPr firstRow="1" firstCol="1" bandRow="1"/>
              <a:tblGrid>
                <a:gridCol w="881504">
                  <a:extLst>
                    <a:ext uri="{9D8B030D-6E8A-4147-A177-3AD203B41FA5}">
                      <a16:colId xmlns:a16="http://schemas.microsoft.com/office/drawing/2014/main" xmlns="" val="20000"/>
                    </a:ext>
                  </a:extLst>
                </a:gridCol>
                <a:gridCol w="4767907">
                  <a:extLst>
                    <a:ext uri="{9D8B030D-6E8A-4147-A177-3AD203B41FA5}">
                      <a16:colId xmlns:a16="http://schemas.microsoft.com/office/drawing/2014/main" xmlns="" val="20001"/>
                    </a:ext>
                  </a:extLst>
                </a:gridCol>
                <a:gridCol w="1915910">
                  <a:extLst>
                    <a:ext uri="{9D8B030D-6E8A-4147-A177-3AD203B41FA5}">
                      <a16:colId xmlns:a16="http://schemas.microsoft.com/office/drawing/2014/main" xmlns="" val="20002"/>
                    </a:ext>
                  </a:extLst>
                </a:gridCol>
                <a:gridCol w="2507747">
                  <a:extLst>
                    <a:ext uri="{9D8B030D-6E8A-4147-A177-3AD203B41FA5}">
                      <a16:colId xmlns:a16="http://schemas.microsoft.com/office/drawing/2014/main" xmlns="" val="20003"/>
                    </a:ext>
                  </a:extLst>
                </a:gridCol>
                <a:gridCol w="1885633">
                  <a:extLst>
                    <a:ext uri="{9D8B030D-6E8A-4147-A177-3AD203B41FA5}">
                      <a16:colId xmlns:a16="http://schemas.microsoft.com/office/drawing/2014/main" xmlns="" val="20004"/>
                    </a:ext>
                  </a:extLst>
                </a:gridCol>
              </a:tblGrid>
              <a:tr h="918126">
                <a:tc>
                  <a:txBody>
                    <a:bodyPr/>
                    <a:lstStyle/>
                    <a:p>
                      <a:pPr marL="0" marR="0" algn="ctr">
                        <a:lnSpc>
                          <a:spcPct val="107000"/>
                        </a:lnSpc>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Week</a:t>
                      </a:r>
                      <a:endParaRPr lang="en-US"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b="1" dirty="0">
                          <a:effectLst/>
                          <a:latin typeface="Times New Roman" panose="02020603050405020304" pitchFamily="18" charset="0"/>
                          <a:ea typeface="Calibri" panose="020F0502020204030204" pitchFamily="34" charset="0"/>
                          <a:cs typeface="Times New Roman" panose="02020603050405020304" pitchFamily="18" charset="0"/>
                        </a:rPr>
                        <a:t>Topic</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b="1" dirty="0">
                          <a:effectLst/>
                          <a:latin typeface="Times New Roman" panose="02020603050405020304" pitchFamily="18" charset="0"/>
                          <a:ea typeface="Calibri" panose="020F0502020204030204" pitchFamily="34" charset="0"/>
                          <a:cs typeface="Times New Roman" panose="02020603050405020304" pitchFamily="18" charset="0"/>
                        </a:rPr>
                        <a:t>Teaching-Learning Strategy</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b="1" dirty="0">
                          <a:effectLst/>
                          <a:latin typeface="Times New Roman" panose="02020603050405020304" pitchFamily="18" charset="0"/>
                          <a:ea typeface="Calibri" panose="020F0502020204030204" pitchFamily="34" charset="0"/>
                          <a:cs typeface="Times New Roman" panose="02020603050405020304" pitchFamily="18" charset="0"/>
                        </a:rPr>
                        <a:t>Assessment Strategy</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b="1" dirty="0">
                          <a:effectLst/>
                          <a:latin typeface="Times New Roman" panose="02020603050405020304" pitchFamily="18" charset="0"/>
                          <a:ea typeface="Calibri" panose="020F0502020204030204" pitchFamily="34" charset="0"/>
                          <a:cs typeface="Times New Roman" panose="02020603050405020304" pitchFamily="18" charset="0"/>
                        </a:rPr>
                        <a:t>Corresponding CLOs</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725313">
                <a:tc>
                  <a:txBody>
                    <a:bodyPr/>
                    <a:lstStyle/>
                    <a:p>
                      <a:pPr marL="0" marR="0" algn="ctr">
                        <a:lnSpc>
                          <a:spcPct val="107000"/>
                        </a:lnSpc>
                        <a:spcBef>
                          <a:spcPts val="0"/>
                        </a:spcBef>
                        <a:spcAft>
                          <a:spcPts val="0"/>
                        </a:spcAft>
                      </a:pP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1</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11" rtl="0" eaLnBrk="1" fontAlgn="auto" latinLnBrk="0" hangingPunct="1">
                        <a:lnSpc>
                          <a:spcPct val="106000"/>
                        </a:lnSpc>
                        <a:spcBef>
                          <a:spcPts val="0"/>
                        </a:spcBef>
                        <a:spcAft>
                          <a:spcPts val="0"/>
                        </a:spcAft>
                        <a:buClrTx/>
                        <a:buSzTx/>
                        <a:buFontTx/>
                        <a:buNone/>
                        <a:tabLst/>
                        <a:defRPr/>
                      </a:pPr>
                      <a:r>
                        <a:rPr lang="en-US" sz="1900" b="0" i="0" u="none" strike="noStrike" kern="1200" baseline="0" dirty="0">
                          <a:solidFill>
                            <a:schemeClr val="tx1"/>
                          </a:solidFill>
                          <a:latin typeface="+mn-lt"/>
                          <a:ea typeface="+mn-ea"/>
                          <a:cs typeface="+mn-cs"/>
                        </a:rPr>
                        <a:t>Introduction of Environment Engineering </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Quiz, Written Exam </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CLO1</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18126">
                <a:tc>
                  <a:txBody>
                    <a:bodyPr/>
                    <a:lstStyle/>
                    <a:p>
                      <a:pPr marL="0" marR="0" algn="ctr">
                        <a:lnSpc>
                          <a:spcPct val="107000"/>
                        </a:lnSpc>
                        <a:spcBef>
                          <a:spcPts val="0"/>
                        </a:spcBef>
                        <a:spcAft>
                          <a:spcPts val="0"/>
                        </a:spcAft>
                      </a:pP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2</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900" b="0" i="0" u="none" strike="noStrike" kern="1200" baseline="0" dirty="0">
                          <a:solidFill>
                            <a:schemeClr val="tx1"/>
                          </a:solidFill>
                          <a:latin typeface="+mn-lt"/>
                          <a:ea typeface="+mn-ea"/>
                          <a:cs typeface="+mn-cs"/>
                        </a:rPr>
                        <a:t>Introduction of Water Supply Engineering, Definition of Water Supply System</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a:t>
                      </a:r>
                    </a:p>
                    <a:p>
                      <a:pPr marL="0" marR="0" algn="ctr">
                        <a:lnSpc>
                          <a:spcPct val="107000"/>
                        </a:lnSpc>
                        <a:spcBef>
                          <a:spcPts val="0"/>
                        </a:spcBef>
                        <a:spcAft>
                          <a:spcPts val="0"/>
                        </a:spcAft>
                      </a:pPr>
                      <a:r>
                        <a:rPr lang="en-US"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Debate</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Assessment, </a:t>
                      </a: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Quiz</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CLO3</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918126">
                <a:tc>
                  <a:txBody>
                    <a:bodyPr/>
                    <a:lstStyle/>
                    <a:p>
                      <a:pPr marL="0" marR="0" algn="ctr">
                        <a:lnSpc>
                          <a:spcPct val="107000"/>
                        </a:lnSpc>
                        <a:spcBef>
                          <a:spcPts val="0"/>
                        </a:spcBef>
                        <a:spcAft>
                          <a:spcPts val="0"/>
                        </a:spcAft>
                      </a:pP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3</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900" b="0" i="0" u="none" strike="noStrike" kern="1200" baseline="0" dirty="0">
                          <a:solidFill>
                            <a:schemeClr val="tx1"/>
                          </a:solidFill>
                          <a:latin typeface="+mn-lt"/>
                          <a:ea typeface="+mn-ea"/>
                          <a:cs typeface="+mn-cs"/>
                        </a:rPr>
                        <a:t>Water demand </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 Lecture,</a:t>
                      </a:r>
                    </a:p>
                    <a:p>
                      <a:pPr marL="0" marR="0" algn="ctr">
                        <a:lnSpc>
                          <a:spcPct val="107000"/>
                        </a:lnSpc>
                        <a:spcBef>
                          <a:spcPts val="0"/>
                        </a:spcBef>
                        <a:spcAft>
                          <a:spcPts val="0"/>
                        </a:spcAft>
                      </a:pPr>
                      <a:r>
                        <a:rPr lang="en-US"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Group Discussion </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Viva,</a:t>
                      </a: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Quiz</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CLO2, CLO4</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918126">
                <a:tc>
                  <a:txBody>
                    <a:bodyPr/>
                    <a:lstStyle/>
                    <a:p>
                      <a:pPr marL="0" marR="0" algn="ctr">
                        <a:lnSpc>
                          <a:spcPct val="107000"/>
                        </a:lnSpc>
                        <a:spcBef>
                          <a:spcPts val="0"/>
                        </a:spcBef>
                        <a:spcAft>
                          <a:spcPts val="0"/>
                        </a:spcAft>
                      </a:pP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4</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Mathematical Problem on Water Demand</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Group discussion, </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Quiz, Assignment</a:t>
                      </a:r>
                    </a:p>
                    <a:p>
                      <a:pPr marL="0" marR="0" algn="ctr">
                        <a:lnSpc>
                          <a:spcPct val="107000"/>
                        </a:lnSpc>
                        <a:spcBef>
                          <a:spcPts val="0"/>
                        </a:spcBef>
                        <a:spcAft>
                          <a:spcPts val="0"/>
                        </a:spcAft>
                      </a:pP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CLO1, CLO3</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918126">
                <a:tc>
                  <a:txBody>
                    <a:bodyPr/>
                    <a:lstStyle/>
                    <a:p>
                      <a:pPr marL="0" marR="0" algn="ctr">
                        <a:lnSpc>
                          <a:spcPct val="107000"/>
                        </a:lnSpc>
                        <a:spcBef>
                          <a:spcPts val="0"/>
                        </a:spcBef>
                        <a:spcAft>
                          <a:spcPts val="0"/>
                        </a:spcAft>
                      </a:pP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5</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11" rtl="0" eaLnBrk="1" fontAlgn="auto" latinLnBrk="0" hangingPunct="1">
                        <a:lnSpc>
                          <a:spcPct val="107000"/>
                        </a:lnSpc>
                        <a:spcBef>
                          <a:spcPts val="0"/>
                        </a:spcBef>
                        <a:spcAft>
                          <a:spcPts val="0"/>
                        </a:spcAft>
                        <a:buClrTx/>
                        <a:buSzTx/>
                        <a:buFontTx/>
                        <a:buNone/>
                        <a:tabLst/>
                        <a:defRPr/>
                      </a:pPr>
                      <a:r>
                        <a:rPr lang="en-US" sz="1900" b="0" i="0" u="none" strike="noStrike" kern="1200" baseline="0" dirty="0">
                          <a:solidFill>
                            <a:schemeClr val="tx1"/>
                          </a:solidFill>
                          <a:latin typeface="+mn-lt"/>
                          <a:ea typeface="+mn-ea"/>
                          <a:cs typeface="+mn-cs"/>
                        </a:rPr>
                        <a:t>Quality of Water </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Oral Presentation,</a:t>
                      </a: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Debate</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Written Exam,</a:t>
                      </a: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Viva</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CLO3, CLO4</a:t>
                      </a:r>
                      <a:endParaRPr lang="en-US" sz="1900" u="sng"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34" name="Rectangle 1">
            <a:extLst>
              <a:ext uri="{FF2B5EF4-FFF2-40B4-BE49-F238E27FC236}">
                <a16:creationId xmlns:a16="http://schemas.microsoft.com/office/drawing/2014/main" xmlns="" id="{255E6939-A105-4495-AC4E-68D6A9ABC45C}"/>
              </a:ext>
            </a:extLst>
          </p:cNvPr>
          <p:cNvSpPr>
            <a:spLocks noChangeArrowheads="1"/>
          </p:cNvSpPr>
          <p:nvPr/>
        </p:nvSpPr>
        <p:spPr bwMode="auto">
          <a:xfrm>
            <a:off x="1561113" y="943738"/>
            <a:ext cx="10764348" cy="108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536" tIns="48769" rIns="97536" bIns="48769" numCol="1" anchor="ctr" anchorCtr="0" compatLnSpc="1">
            <a:prstTxWarp prst="textNoShape">
              <a:avLst/>
            </a:prstTxWarp>
            <a:spAutoFit/>
          </a:bodyPr>
          <a:lstStyle/>
          <a:p>
            <a:pPr algn="ctr" defTabSz="975402" eaLnBrk="0" fontAlgn="base" hangingPunct="0">
              <a:spcBef>
                <a:spcPct val="0"/>
              </a:spcBef>
              <a:spcAft>
                <a:spcPct val="0"/>
              </a:spcAft>
            </a:pPr>
            <a:r>
              <a:rPr lang="en-US" sz="2133" b="1" dirty="0">
                <a:latin typeface="Times New Roman" panose="02020603050405020304" pitchFamily="18" charset="0"/>
                <a:ea typeface="Times New Roman" panose="02020603050405020304" pitchFamily="18" charset="0"/>
                <a:cs typeface="Times New Roman" panose="02020603050405020304" pitchFamily="18" charset="0"/>
              </a:rPr>
              <a:t>Course plan specifying content, CLOs, teaching learning and assessment strategy mapped with CLOs</a:t>
            </a:r>
          </a:p>
          <a:p>
            <a:pPr defTabSz="975402" eaLnBrk="0" fontAlgn="base" hangingPunct="0">
              <a:spcBef>
                <a:spcPct val="0"/>
              </a:spcBef>
              <a:spcAft>
                <a:spcPct val="0"/>
              </a:spcAft>
            </a:pPr>
            <a:endParaRPr lang="en-US" sz="2133" dirty="0">
              <a:latin typeface="Arial" panose="020B0604020202020204" pitchFamily="34" charset="0"/>
            </a:endParaRPr>
          </a:p>
        </p:txBody>
      </p:sp>
    </p:spTree>
    <p:extLst>
      <p:ext uri="{BB962C8B-B14F-4D97-AF65-F5344CB8AC3E}">
        <p14:creationId xmlns:p14="http://schemas.microsoft.com/office/powerpoint/2010/main" val="9430855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5" name="TextBox 4">
            <a:extLst>
              <a:ext uri="{FF2B5EF4-FFF2-40B4-BE49-F238E27FC236}">
                <a16:creationId xmlns:a16="http://schemas.microsoft.com/office/drawing/2014/main" xmlns="" id="{1E2663FA-274B-413D-9CCD-F9FB53D1B428}"/>
              </a:ext>
            </a:extLst>
          </p:cNvPr>
          <p:cNvSpPr txBox="1"/>
          <p:nvPr/>
        </p:nvSpPr>
        <p:spPr>
          <a:xfrm>
            <a:off x="228600" y="228600"/>
            <a:ext cx="12064481" cy="7246214"/>
          </a:xfrm>
          <a:prstGeom prst="rect">
            <a:avLst/>
          </a:prstGeom>
          <a:noFill/>
        </p:spPr>
        <p:txBody>
          <a:bodyPr wrap="square">
            <a:spAutoFit/>
          </a:bodyPr>
          <a:lstStyle/>
          <a:p>
            <a:r>
              <a:rPr lang="en-US" sz="2400" b="1" dirty="0">
                <a:effectLst/>
                <a:latin typeface="Calibri" panose="020F0502020204030204" pitchFamily="34" charset="0"/>
                <a:ea typeface="Calibri" panose="020F0502020204030204" pitchFamily="34" charset="0"/>
                <a:cs typeface="Times New Roman" panose="02020603050405020304" pitchFamily="18" charset="0"/>
              </a:rPr>
              <a:t>2. Draw Typical Bacterial Growth Pattern and briefly discuss the growth pattern.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Typical Bacterial Growth Pattern: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1. Lag Phase: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 Cell numbers do not increase.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(b) The Bacteria are internally active.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2. Log Phase: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 Logarithmic growth occurs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(b) Bacteria grow as fast as they are able to in the waste.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(c) In this phase food must be in ample supply, but a low concentration is desired in the treated waste.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3. Stationary Phase: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 The no. of new cells is approximately balanced by those that die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(b) Population cell density does not change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4. Death or Decline Phase: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 When death rate exceeds the growth rate; the culture enters the death phase.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(b) The population density steadily declines.</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79057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3" name="Picture 2">
            <a:extLst>
              <a:ext uri="{FF2B5EF4-FFF2-40B4-BE49-F238E27FC236}">
                <a16:creationId xmlns:a16="http://schemas.microsoft.com/office/drawing/2014/main" xmlns="" id="{922F0767-5BA2-43E4-8DFE-C80C898857D4}"/>
              </a:ext>
            </a:extLst>
          </p:cNvPr>
          <p:cNvPicPr>
            <a:picLocks noChangeAspect="1"/>
          </p:cNvPicPr>
          <p:nvPr/>
        </p:nvPicPr>
        <p:blipFill rotWithShape="1">
          <a:blip r:embed="rId2">
            <a:extLst>
              <a:ext uri="{28A0092B-C50C-407E-A947-70E740481C1C}">
                <a14:useLocalDpi xmlns:a14="http://schemas.microsoft.com/office/drawing/2010/main" val="0"/>
              </a:ext>
            </a:extLst>
          </a:blip>
          <a:srcRect r="6966"/>
          <a:stretch/>
        </p:blipFill>
        <p:spPr>
          <a:xfrm>
            <a:off x="577760" y="822959"/>
            <a:ext cx="11646080" cy="5669282"/>
          </a:xfrm>
          <a:prstGeom prst="rect">
            <a:avLst/>
          </a:prstGeom>
          <a:ln w="28575">
            <a:solidFill>
              <a:schemeClr val="tx1"/>
            </a:solidFill>
          </a:ln>
        </p:spPr>
      </p:pic>
    </p:spTree>
    <p:extLst>
      <p:ext uri="{BB962C8B-B14F-4D97-AF65-F5344CB8AC3E}">
        <p14:creationId xmlns:p14="http://schemas.microsoft.com/office/powerpoint/2010/main" val="3160417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6" name="Picture 5">
            <a:extLst>
              <a:ext uri="{FF2B5EF4-FFF2-40B4-BE49-F238E27FC236}">
                <a16:creationId xmlns:a16="http://schemas.microsoft.com/office/drawing/2014/main" xmlns="" id="{125696E0-39B1-475A-B53C-773000E165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5832" y="408529"/>
            <a:ext cx="7977925" cy="2847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xmlns="" id="{C3D786DA-7B67-4B93-B1B4-81C72AE3A744}"/>
              </a:ext>
            </a:extLst>
          </p:cNvPr>
          <p:cNvSpPr txBox="1"/>
          <p:nvPr/>
        </p:nvSpPr>
        <p:spPr>
          <a:xfrm>
            <a:off x="419877" y="3256385"/>
            <a:ext cx="11467323" cy="4210768"/>
          </a:xfrm>
          <a:prstGeom prst="rect">
            <a:avLst/>
          </a:prstGeom>
          <a:noFill/>
        </p:spPr>
        <p:txBody>
          <a:bodyPr wrap="square" rtlCol="0">
            <a:spAutoFit/>
          </a:bodyPr>
          <a:lstStyle/>
          <a:p>
            <a:r>
              <a:rPr lang="en-US" sz="2400" b="1" dirty="0">
                <a:effectLst/>
                <a:latin typeface="Calibri" panose="020F0502020204030204" pitchFamily="34" charset="0"/>
                <a:ea typeface="Calibri" panose="020F0502020204030204" pitchFamily="34" charset="0"/>
                <a:cs typeface="Times New Roman" panose="02020603050405020304" pitchFamily="18" charset="0"/>
              </a:rPr>
              <a:t>3. Write done the definition of Dissolve Oxygen.</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Dissolve Oxygen (DO): Dissolved oxygen (DO) is the amount of oxygen that is present in water. Water bodies receive 	oxygen from the atmosphere and from aquatic plants. DO level ≤ 2.0 mg/L, some fish and other aquatic animal 	species may be distressed and some species may even die due to suffocation. As a rule of thumb DO level of 4 mg/L 	should be maintained.</a:t>
            </a:r>
          </a:p>
          <a:p>
            <a:r>
              <a:rPr lang="en-US" sz="2400" b="1" dirty="0">
                <a:latin typeface="Calibri" panose="020F0502020204030204" pitchFamily="34" charset="0"/>
                <a:ea typeface="Calibri" panose="020F0502020204030204" pitchFamily="34" charset="0"/>
                <a:cs typeface="Times New Roman" panose="02020603050405020304" pitchFamily="18" charset="0"/>
              </a:rPr>
              <a:t>4. Write down the applications of BOD in Sanitary Engineering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Applications of BOD in Sanitary Engineering: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gives the quality of natural wastes, waste water and effluents.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(ii) It determines the polluting strength and polluting load of the sewage of waste water.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(iii) It is required to design treatment facilities.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(iv) It is used in pollution and self-purification studies of water bodies.</a:t>
            </a:r>
          </a:p>
          <a:p>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61472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7" name="TextBox 6">
            <a:extLst>
              <a:ext uri="{FF2B5EF4-FFF2-40B4-BE49-F238E27FC236}">
                <a16:creationId xmlns:a16="http://schemas.microsoft.com/office/drawing/2014/main" xmlns="" id="{C3D786DA-7B67-4B93-B1B4-81C72AE3A744}"/>
              </a:ext>
            </a:extLst>
          </p:cNvPr>
          <p:cNvSpPr txBox="1"/>
          <p:nvPr/>
        </p:nvSpPr>
        <p:spPr>
          <a:xfrm>
            <a:off x="317240" y="326573"/>
            <a:ext cx="12149080" cy="5242333"/>
          </a:xfrm>
          <a:prstGeom prst="rect">
            <a:avLst/>
          </a:prstGeom>
          <a:noFill/>
        </p:spPr>
        <p:txBody>
          <a:bodyPr wrap="square" rtlCol="0">
            <a:spAutoFit/>
          </a:bodyPr>
          <a:lstStyle/>
          <a:p>
            <a:r>
              <a:rPr lang="en-US" sz="2400" b="1" dirty="0">
                <a:effectLst/>
                <a:latin typeface="Calibri" panose="020F0502020204030204" pitchFamily="34" charset="0"/>
                <a:ea typeface="Calibri" panose="020F0502020204030204" pitchFamily="34" charset="0"/>
                <a:cs typeface="Times New Roman" panose="02020603050405020304" pitchFamily="18" charset="0"/>
              </a:rPr>
              <a:t>3. Discuss the </a:t>
            </a:r>
            <a:r>
              <a:rPr lang="en-US" sz="2400" b="1" dirty="0">
                <a:latin typeface="Calibri" panose="020F0502020204030204" pitchFamily="34" charset="0"/>
                <a:ea typeface="Calibri" panose="020F0502020204030204" pitchFamily="34" charset="0"/>
                <a:cs typeface="Times New Roman" panose="02020603050405020304" pitchFamily="18" charset="0"/>
              </a:rPr>
              <a:t>reason of BOD Calculation.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BOD calculated for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Determination of the size of waste treatment facilities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(ii) Measurement of the efficiency of some treatment processes.</a:t>
            </a:r>
          </a:p>
          <a:p>
            <a:r>
              <a:rPr lang="en-US" sz="2400" b="1" dirty="0">
                <a:latin typeface="Calibri" panose="020F0502020204030204" pitchFamily="34" charset="0"/>
                <a:ea typeface="Calibri" panose="020F0502020204030204" pitchFamily="34" charset="0"/>
                <a:cs typeface="Times New Roman" panose="02020603050405020304" pitchFamily="18" charset="0"/>
              </a:rPr>
              <a:t>4. Define 5 days BOD or BOD</a:t>
            </a:r>
            <a:r>
              <a:rPr lang="en-US" sz="2400" b="1" baseline="-25000" dirty="0">
                <a:latin typeface="Calibri" panose="020F0502020204030204" pitchFamily="34" charset="0"/>
                <a:ea typeface="Calibri" panose="020F0502020204030204" pitchFamily="34" charset="0"/>
                <a:cs typeface="Times New Roman" panose="02020603050405020304" pitchFamily="18" charset="0"/>
              </a:rPr>
              <a:t>5</a:t>
            </a:r>
            <a:r>
              <a:rPr lang="en-US" sz="2400" b="1" dirty="0">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5 days BOD: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amount of oxygen required by microorganisms (Bacteria) to oxidize organic wastes (Biodegradable) 	aerobically in 5 days and 20°C temperature is called Biochemical Oxygen Demand (BOD).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BOD generally calculated after 5 days: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DO (Dissolved Oxygen) is maximum at 5 days.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(ii) 80-95% decomposition occurs at days.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(iii) Bacterial process happens within 5 days..</a:t>
            </a:r>
          </a:p>
          <a:p>
            <a:r>
              <a:rPr lang="en-US" sz="2400" b="1" dirty="0">
                <a:latin typeface="Calibri" panose="020F0502020204030204" pitchFamily="34" charset="0"/>
                <a:ea typeface="Calibri" panose="020F0502020204030204" pitchFamily="34" charset="0"/>
                <a:cs typeface="Times New Roman" panose="02020603050405020304" pitchFamily="18" charset="0"/>
              </a:rPr>
              <a:t>5. BOD Rate Equation </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3468FF70-A31E-4489-BAC5-D68B18D20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620" y="4800193"/>
            <a:ext cx="6116320" cy="2188434"/>
          </a:xfrm>
          <a:prstGeom prst="rect">
            <a:avLst/>
          </a:prstGeom>
        </p:spPr>
      </p:pic>
    </p:spTree>
    <p:extLst>
      <p:ext uri="{BB962C8B-B14F-4D97-AF65-F5344CB8AC3E}">
        <p14:creationId xmlns:p14="http://schemas.microsoft.com/office/powerpoint/2010/main" val="2625242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7" name="TextBox 6">
            <a:extLst>
              <a:ext uri="{FF2B5EF4-FFF2-40B4-BE49-F238E27FC236}">
                <a16:creationId xmlns:a16="http://schemas.microsoft.com/office/drawing/2014/main" xmlns="" id="{C3D786DA-7B67-4B93-B1B4-81C72AE3A744}"/>
              </a:ext>
            </a:extLst>
          </p:cNvPr>
          <p:cNvSpPr txBox="1"/>
          <p:nvPr/>
        </p:nvSpPr>
        <p:spPr>
          <a:xfrm>
            <a:off x="317240" y="326573"/>
            <a:ext cx="12149080" cy="646331"/>
          </a:xfrm>
          <a:prstGeom prst="rect">
            <a:avLst/>
          </a:prstGeom>
          <a:noFill/>
        </p:spPr>
        <p:txBody>
          <a:bodyPr wrap="square" rtlCol="0">
            <a:spAutoFit/>
          </a:bodyPr>
          <a:lstStyle/>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xmlns="" id="{F52693B1-A9D9-4DF6-9C34-4099CD6721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 y="326573"/>
            <a:ext cx="12131040" cy="3905795"/>
          </a:xfrm>
          <a:prstGeom prst="rect">
            <a:avLst/>
          </a:prstGeom>
        </p:spPr>
      </p:pic>
      <p:pic>
        <p:nvPicPr>
          <p:cNvPr id="10" name="Picture 9">
            <a:extLst>
              <a:ext uri="{FF2B5EF4-FFF2-40B4-BE49-F238E27FC236}">
                <a16:creationId xmlns:a16="http://schemas.microsoft.com/office/drawing/2014/main" xmlns="" id="{C962354E-4052-46AC-B1A3-6B0BF0C46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 y="4222208"/>
            <a:ext cx="12149080" cy="2859312"/>
          </a:xfrm>
          <a:prstGeom prst="rect">
            <a:avLst/>
          </a:prstGeom>
        </p:spPr>
      </p:pic>
    </p:spTree>
    <p:extLst>
      <p:ext uri="{BB962C8B-B14F-4D97-AF65-F5344CB8AC3E}">
        <p14:creationId xmlns:p14="http://schemas.microsoft.com/office/powerpoint/2010/main" val="33839680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4224CF-0B04-452F-94C0-FC9508E81EB0}"/>
              </a:ext>
            </a:extLst>
          </p:cNvPr>
          <p:cNvSpPr txBox="1"/>
          <p:nvPr/>
        </p:nvSpPr>
        <p:spPr>
          <a:xfrm>
            <a:off x="4146635" y="574380"/>
            <a:ext cx="4508331" cy="683264"/>
          </a:xfrm>
          <a:prstGeom prst="rect">
            <a:avLst/>
          </a:prstGeom>
          <a:noFill/>
        </p:spPr>
        <p:txBody>
          <a:bodyPr wrap="square" rtlCol="0">
            <a:spAutoFit/>
          </a:bodyPr>
          <a:lstStyle/>
          <a:p>
            <a:pPr algn="ctr"/>
            <a:r>
              <a:rPr lang="en-US" sz="3840" dirty="0"/>
              <a:t>Week 11</a:t>
            </a:r>
          </a:p>
        </p:txBody>
      </p:sp>
      <p:sp>
        <p:nvSpPr>
          <p:cNvPr id="6" name="TextBox 5">
            <a:extLst>
              <a:ext uri="{FF2B5EF4-FFF2-40B4-BE49-F238E27FC236}">
                <a16:creationId xmlns:a16="http://schemas.microsoft.com/office/drawing/2014/main" xmlns="" id="{EE029618-3064-4622-ACDB-51C7827E27E1}"/>
              </a:ext>
            </a:extLst>
          </p:cNvPr>
          <p:cNvSpPr txBox="1"/>
          <p:nvPr/>
        </p:nvSpPr>
        <p:spPr>
          <a:xfrm>
            <a:off x="3179403" y="1593088"/>
            <a:ext cx="6442795" cy="1705082"/>
          </a:xfrm>
          <a:prstGeom prst="rect">
            <a:avLst/>
          </a:prstGeom>
          <a:noFill/>
        </p:spPr>
        <p:txBody>
          <a:bodyPr wrap="square" rtlCol="0">
            <a:spAutoFit/>
          </a:bodyPr>
          <a:lstStyle/>
          <a:p>
            <a:pPr marL="0" marR="0" lvl="0" indent="0" algn="ctr" defTabSz="914411" rtl="0" eaLnBrk="1" fontAlgn="auto" latinLnBrk="0" hangingPunct="1">
              <a:lnSpc>
                <a:spcPct val="107000"/>
              </a:lnSpc>
              <a:spcBef>
                <a:spcPts val="0"/>
              </a:spcBef>
              <a:spcAft>
                <a:spcPts val="0"/>
              </a:spcAft>
              <a:buClrTx/>
              <a:buSzTx/>
              <a:buFontTx/>
              <a:buNone/>
              <a:tabLst/>
              <a:defRPr/>
            </a:pPr>
            <a:r>
              <a:rPr lang="en-US" sz="4000" b="0" i="0" u="none" strike="noStrike" kern="1200" baseline="0" dirty="0">
                <a:solidFill>
                  <a:schemeClr val="tx1"/>
                </a:solidFill>
                <a:latin typeface="+mn-lt"/>
                <a:ea typeface="+mn-ea"/>
                <a:cs typeface="+mn-cs"/>
              </a:rPr>
              <a:t>Chemical Oxygen Demand (COD)</a:t>
            </a:r>
          </a:p>
          <a:p>
            <a:endParaRPr lang="en-US" sz="1920" dirty="0"/>
          </a:p>
        </p:txBody>
      </p:sp>
      <p:grpSp>
        <p:nvGrpSpPr>
          <p:cNvPr id="15" name="Group 14">
            <a:extLst>
              <a:ext uri="{FF2B5EF4-FFF2-40B4-BE49-F238E27FC236}">
                <a16:creationId xmlns:a16="http://schemas.microsoft.com/office/drawing/2014/main" xmlns="" id="{9B79569E-E2F4-4EBB-ACBE-C6986626FBC5}"/>
              </a:ext>
            </a:extLst>
          </p:cNvPr>
          <p:cNvGrpSpPr/>
          <p:nvPr/>
        </p:nvGrpSpPr>
        <p:grpSpPr>
          <a:xfrm>
            <a:off x="8980783" y="2152906"/>
            <a:ext cx="4897777" cy="6145846"/>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a16="http://schemas.microsoft.com/office/drawing/2014/main" xmlns=""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8" name="Rectangle 7">
              <a:extLst>
                <a:ext uri="{FF2B5EF4-FFF2-40B4-BE49-F238E27FC236}">
                  <a16:creationId xmlns:a16="http://schemas.microsoft.com/office/drawing/2014/main" xmlns=""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9" name="Rectangle 8">
              <a:extLst>
                <a:ext uri="{FF2B5EF4-FFF2-40B4-BE49-F238E27FC236}">
                  <a16:creationId xmlns:a16="http://schemas.microsoft.com/office/drawing/2014/main" xmlns=""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0" name="Rectangle 9">
              <a:extLst>
                <a:ext uri="{FF2B5EF4-FFF2-40B4-BE49-F238E27FC236}">
                  <a16:creationId xmlns:a16="http://schemas.microsoft.com/office/drawing/2014/main" xmlns=""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1" name="Rectangle 10">
              <a:extLst>
                <a:ext uri="{FF2B5EF4-FFF2-40B4-BE49-F238E27FC236}">
                  <a16:creationId xmlns:a16="http://schemas.microsoft.com/office/drawing/2014/main" xmlns=""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grpSp>
    </p:spTree>
    <p:extLst>
      <p:ext uri="{BB962C8B-B14F-4D97-AF65-F5344CB8AC3E}">
        <p14:creationId xmlns:p14="http://schemas.microsoft.com/office/powerpoint/2010/main" val="28638521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5" name="TextBox 4">
            <a:extLst>
              <a:ext uri="{FF2B5EF4-FFF2-40B4-BE49-F238E27FC236}">
                <a16:creationId xmlns:a16="http://schemas.microsoft.com/office/drawing/2014/main" xmlns="" id="{1E2663FA-274B-413D-9CCD-F9FB53D1B428}"/>
              </a:ext>
            </a:extLst>
          </p:cNvPr>
          <p:cNvSpPr txBox="1"/>
          <p:nvPr/>
        </p:nvSpPr>
        <p:spPr>
          <a:xfrm>
            <a:off x="228600" y="228600"/>
            <a:ext cx="12064481" cy="7086684"/>
          </a:xfrm>
          <a:prstGeom prst="rect">
            <a:avLst/>
          </a:prstGeom>
          <a:noFill/>
        </p:spPr>
        <p:txBody>
          <a:bodyPr wrap="square">
            <a:spAutoFit/>
          </a:bodyPr>
          <a:lstStyle/>
          <a:p>
            <a:pPr marL="457200" indent="-457200">
              <a:buFontTx/>
              <a:buAutoNum type="arabicPeriod"/>
            </a:pPr>
            <a:r>
              <a:rPr lang="en-US" sz="2400" b="1" dirty="0">
                <a:latin typeface="Calibri" panose="020F0502020204030204" pitchFamily="34" charset="0"/>
                <a:ea typeface="Calibri" panose="020F0502020204030204" pitchFamily="34" charset="0"/>
                <a:cs typeface="Times New Roman" panose="02020603050405020304" pitchFamily="18" charset="0"/>
              </a:rPr>
              <a:t>Write down the definition of Chemical Oxygen Demand (COD).</a:t>
            </a:r>
          </a:p>
          <a:p>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Chemical Oxygen Demand (COD) is the total amount of oxygen required by Strong chemical oxidation agent to oxidize organic matter (Both biodegradable and non-biodegradable) in acid condition is called Chemical Oxygen Demand (COD). Used as a means of quantifying the amount of oxidizable pollutants of domestic and industrial waste.</a:t>
            </a:r>
          </a:p>
          <a:p>
            <a:pPr marL="1200150" lvl="2" indent="-285750">
              <a:lnSpc>
                <a:spcPct val="107000"/>
              </a:lnSpc>
              <a:spcAft>
                <a:spcPts val="800"/>
              </a:spcAft>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Agent 				: KMnO4, K2Cr2O7</a:t>
            </a:r>
          </a:p>
          <a:p>
            <a:pPr marL="1257300" lvl="2" indent="-342900">
              <a:lnSpc>
                <a:spcPct val="107000"/>
              </a:lnSpc>
              <a:spcAft>
                <a:spcPts val="800"/>
              </a:spcAft>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Condition 			: Acid</a:t>
            </a:r>
          </a:p>
          <a:p>
            <a:pPr marL="1200150" lvl="2" indent="-285750">
              <a:lnSpc>
                <a:spcPct val="107000"/>
              </a:lnSpc>
              <a:spcAft>
                <a:spcPts val="800"/>
              </a:spcAft>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Unit 				: mg/L</a:t>
            </a:r>
          </a:p>
          <a:p>
            <a:pPr lvl="2">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Standard Specification of Drinking water: 4.0 mg/L (According to ECR - 97)</a:t>
            </a:r>
          </a:p>
          <a:p>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b="1" dirty="0">
                <a:effectLst/>
                <a:latin typeface="Calibri" panose="020F0502020204030204" pitchFamily="34" charset="0"/>
                <a:ea typeface="Calibri" panose="020F0502020204030204" pitchFamily="34" charset="0"/>
                <a:cs typeface="Times New Roman" panose="02020603050405020304" pitchFamily="18" charset="0"/>
              </a:rPr>
              <a:t>Chemical Equation	:</a:t>
            </a:r>
            <a:endParaRPr lang="en-US" b="1" dirty="0">
              <a:latin typeface="Calibri" panose="020F0502020204030204" pitchFamily="34" charset="0"/>
              <a:ea typeface="Calibri" panose="020F0502020204030204" pitchFamily="34" charset="0"/>
              <a:cs typeface="Times New Roman" panose="02020603050405020304" pitchFamily="18" charset="0"/>
            </a:endParaRPr>
          </a:p>
          <a:p>
            <a:r>
              <a:rPr lang="en-US" sz="2400" b="1"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 C</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6</a:t>
            </a:r>
            <a:r>
              <a:rPr lang="en-US" sz="1800" dirty="0">
                <a:effectLst/>
                <a:latin typeface="Calibri" panose="020F0502020204030204" pitchFamily="34" charset="0"/>
                <a:ea typeface="Calibri" panose="020F0502020204030204" pitchFamily="34" charset="0"/>
                <a:cs typeface="Times New Roman" panose="02020603050405020304" pitchFamily="18" charset="0"/>
              </a:rPr>
              <a:t>H</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12</a:t>
            </a:r>
            <a:r>
              <a:rPr lang="en-US" sz="1800" dirty="0">
                <a:effectLst/>
                <a:latin typeface="Calibri" panose="020F0502020204030204" pitchFamily="34" charset="0"/>
                <a:ea typeface="Calibri" panose="020F0502020204030204" pitchFamily="34" charset="0"/>
                <a:cs typeface="Times New Roman" panose="02020603050405020304" pitchFamily="18" charset="0"/>
              </a:rPr>
              <a:t>O</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6</a:t>
            </a:r>
            <a:r>
              <a:rPr lang="en-US" sz="1800" dirty="0">
                <a:effectLst/>
                <a:latin typeface="Calibri" panose="020F0502020204030204" pitchFamily="34" charset="0"/>
                <a:ea typeface="Calibri" panose="020F0502020204030204" pitchFamily="34" charset="0"/>
                <a:cs typeface="Times New Roman" panose="02020603050405020304" pitchFamily="18" charset="0"/>
              </a:rPr>
              <a:t> + O</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1800" dirty="0">
                <a:effectLst/>
                <a:latin typeface="Calibri" panose="020F0502020204030204" pitchFamily="34" charset="0"/>
                <a:ea typeface="Calibri" panose="020F0502020204030204" pitchFamily="34" charset="0"/>
                <a:cs typeface="Times New Roman" panose="02020603050405020304" pitchFamily="18" charset="0"/>
              </a:rPr>
              <a:t> (KMnO</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4</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K</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1800" dirty="0">
                <a:effectLst/>
                <a:latin typeface="Calibri" panose="020F0502020204030204" pitchFamily="34" charset="0"/>
                <a:ea typeface="Calibri" panose="020F0502020204030204" pitchFamily="34" charset="0"/>
                <a:cs typeface="Times New Roman" panose="02020603050405020304" pitchFamily="18" charset="0"/>
              </a:rPr>
              <a:t>Cr</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1800" dirty="0">
                <a:effectLst/>
                <a:latin typeface="Calibri" panose="020F0502020204030204" pitchFamily="34" charset="0"/>
                <a:ea typeface="Calibri" panose="020F0502020204030204" pitchFamily="34" charset="0"/>
                <a:cs typeface="Times New Roman" panose="02020603050405020304" pitchFamily="18" charset="0"/>
              </a:rPr>
              <a:t>O</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7</a:t>
            </a:r>
            <a:r>
              <a:rPr lang="en-US" sz="1800" dirty="0">
                <a:effectLst/>
                <a:latin typeface="Calibri" panose="020F0502020204030204" pitchFamily="34" charset="0"/>
                <a:ea typeface="Calibri" panose="020F0502020204030204" pitchFamily="34" charset="0"/>
                <a:cs typeface="Times New Roman" panose="02020603050405020304" pitchFamily="18" charset="0"/>
              </a:rPr>
              <a:t>) → 6CO</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1800" dirty="0">
                <a:effectLst/>
                <a:latin typeface="Calibri" panose="020F0502020204030204" pitchFamily="34" charset="0"/>
                <a:ea typeface="Calibri" panose="020F0502020204030204" pitchFamily="34" charset="0"/>
                <a:cs typeface="Times New Roman" panose="02020603050405020304" pitchFamily="18" charset="0"/>
              </a:rPr>
              <a:t> + 6H</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1800" dirty="0">
                <a:effectLst/>
                <a:latin typeface="Calibri" panose="020F0502020204030204" pitchFamily="34" charset="0"/>
                <a:ea typeface="Calibri" panose="020F0502020204030204" pitchFamily="34" charset="0"/>
                <a:cs typeface="Times New Roman" panose="02020603050405020304" pitchFamily="18" charset="0"/>
              </a:rPr>
              <a:t>O + Energy</a:t>
            </a:r>
          </a:p>
          <a:p>
            <a:endParaRPr lang="en-US" sz="2400" b="1" dirty="0">
              <a:latin typeface="Calibri" panose="020F0502020204030204" pitchFamily="34" charset="0"/>
              <a:ea typeface="Calibri" panose="020F0502020204030204" pitchFamily="34" charset="0"/>
              <a:cs typeface="Times New Roman" panose="02020603050405020304" pitchFamily="18" charset="0"/>
            </a:endParaRPr>
          </a:p>
          <a:p>
            <a:r>
              <a:rPr lang="en-US" sz="2400" b="1" dirty="0">
                <a:latin typeface="+mj-lt"/>
                <a:ea typeface="Calibri" panose="020F0502020204030204" pitchFamily="34" charset="0"/>
                <a:cs typeface="Times New Roman" panose="02020603050405020304" pitchFamily="18" charset="0"/>
              </a:rPr>
              <a:t>2. </a:t>
            </a:r>
            <a:r>
              <a:rPr lang="en-US" sz="2400" b="1" dirty="0">
                <a:latin typeface="+mj-lt"/>
              </a:rPr>
              <a:t>Explain with scientific reasoning why COD values are always higher than BOD in water or wastewater samples.</a:t>
            </a:r>
            <a:endParaRPr lang="en-US" sz="2400" b="1" dirty="0">
              <a:latin typeface="+mj-lt"/>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	COD measures as both biodegradable and non-biodegradable matter while BOD measures only biodegradable matter only. For this reason, COD is always higher than BOD.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23092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5" name="TextBox 4">
            <a:extLst>
              <a:ext uri="{FF2B5EF4-FFF2-40B4-BE49-F238E27FC236}">
                <a16:creationId xmlns:a16="http://schemas.microsoft.com/office/drawing/2014/main" xmlns="" id="{1E2663FA-274B-413D-9CCD-F9FB53D1B428}"/>
              </a:ext>
            </a:extLst>
          </p:cNvPr>
          <p:cNvSpPr txBox="1"/>
          <p:nvPr/>
        </p:nvSpPr>
        <p:spPr>
          <a:xfrm>
            <a:off x="228600" y="228600"/>
            <a:ext cx="12064481" cy="4547014"/>
          </a:xfrm>
          <a:prstGeom prst="rect">
            <a:avLst/>
          </a:prstGeom>
          <a:noFill/>
        </p:spPr>
        <p:txBody>
          <a:bodyPr wrap="square">
            <a:spAutoFit/>
          </a:bodyPr>
          <a:lstStyle/>
          <a:p>
            <a:r>
              <a:rPr lang="en-US" sz="2400" b="1" dirty="0">
                <a:latin typeface="Calibri" panose="020F0502020204030204" pitchFamily="34" charset="0"/>
                <a:ea typeface="Calibri" panose="020F0502020204030204" pitchFamily="34" charset="0"/>
                <a:cs typeface="Times New Roman" panose="02020603050405020304" pitchFamily="18" charset="0"/>
              </a:rPr>
              <a:t>3. Write down the importance and limitations of COD calculation.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Importance of COD Calculation: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When biologically resistance organic matter is present.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(ii) COD can be oxidized many substances chemically that cannot be oxidized biologically only.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(iii) Short time (about 3 hours) required for evaluation.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Limitation of COD Calculation: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Inability of differentiate between biodegradable and non-biodegradable materials.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(ii) Does not provide any evidence of the rate at which biologically active material would be stabilized.</a:t>
            </a:r>
          </a:p>
          <a:p>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b="1" dirty="0">
                <a:effectLst/>
                <a:latin typeface="Calibri" panose="020F0502020204030204" pitchFamily="34" charset="0"/>
                <a:ea typeface="Calibri" panose="020F0502020204030204" pitchFamily="34" charset="0"/>
                <a:cs typeface="Times New Roman" panose="02020603050405020304" pitchFamily="18" charset="0"/>
              </a:rPr>
              <a:t>4. Analyze the difference between BOD and COD.</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Difference between BOD and COD:</a:t>
            </a:r>
          </a:p>
          <a:p>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2">
            <a:extLst>
              <a:ext uri="{FF2B5EF4-FFF2-40B4-BE49-F238E27FC236}">
                <a16:creationId xmlns:a16="http://schemas.microsoft.com/office/drawing/2014/main" xmlns="" id="{CEE3CE1F-0FEC-44A3-9EE5-F25025678073}"/>
              </a:ext>
            </a:extLst>
          </p:cNvPr>
          <p:cNvGraphicFramePr>
            <a:graphicFrameLocks noGrp="1"/>
          </p:cNvGraphicFramePr>
          <p:nvPr>
            <p:extLst>
              <p:ext uri="{D42A27DB-BD31-4B8C-83A1-F6EECF244321}">
                <p14:modId xmlns:p14="http://schemas.microsoft.com/office/powerpoint/2010/main" val="582109518"/>
              </p:ext>
            </p:extLst>
          </p:nvPr>
        </p:nvGraphicFramePr>
        <p:xfrm>
          <a:off x="620111" y="4394755"/>
          <a:ext cx="11281458" cy="2564892"/>
        </p:xfrm>
        <a:graphic>
          <a:graphicData uri="http://schemas.openxmlformats.org/drawingml/2006/table">
            <a:tbl>
              <a:tblPr firstRow="1" bandRow="1">
                <a:tableStyleId>{2D5ABB26-0587-4C30-8999-92F81FD0307C}</a:tableStyleId>
              </a:tblPr>
              <a:tblGrid>
                <a:gridCol w="5640729">
                  <a:extLst>
                    <a:ext uri="{9D8B030D-6E8A-4147-A177-3AD203B41FA5}">
                      <a16:colId xmlns:a16="http://schemas.microsoft.com/office/drawing/2014/main" xmlns="" val="4238537874"/>
                    </a:ext>
                  </a:extLst>
                </a:gridCol>
                <a:gridCol w="5640729">
                  <a:extLst>
                    <a:ext uri="{9D8B030D-6E8A-4147-A177-3AD203B41FA5}">
                      <a16:colId xmlns:a16="http://schemas.microsoft.com/office/drawing/2014/main" xmlns="" val="1414563681"/>
                    </a:ext>
                  </a:extLst>
                </a:gridCol>
              </a:tblGrid>
              <a:tr h="370840">
                <a:tc>
                  <a:txBody>
                    <a:bodyPr/>
                    <a:lstStyle/>
                    <a:p>
                      <a:r>
                        <a:rPr lang="en-US" dirty="0"/>
                        <a:t>BOD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COD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30826468"/>
                  </a:ext>
                </a:extLst>
              </a:tr>
              <a:tr h="370840">
                <a:tc>
                  <a:txBody>
                    <a:bodyPr/>
                    <a:lstStyle/>
                    <a:p>
                      <a:r>
                        <a:rPr lang="en-US" sz="1890" kern="1200" dirty="0">
                          <a:solidFill>
                            <a:schemeClr val="tx1"/>
                          </a:solidFill>
                          <a:effectLst/>
                          <a:latin typeface="+mn-lt"/>
                          <a:ea typeface="+mn-ea"/>
                          <a:cs typeface="+mn-cs"/>
                        </a:rPr>
                        <a:t>1. Biological oxidation process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90" kern="1200" dirty="0">
                          <a:solidFill>
                            <a:schemeClr val="tx1"/>
                          </a:solidFill>
                          <a:effectLst/>
                          <a:latin typeface="+mn-lt"/>
                          <a:ea typeface="+mn-ea"/>
                          <a:cs typeface="+mn-cs"/>
                        </a:rPr>
                        <a:t>1. Chemical oxidation process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10739687"/>
                  </a:ext>
                </a:extLst>
              </a:tr>
              <a:tr h="370840">
                <a:tc>
                  <a:txBody>
                    <a:bodyPr/>
                    <a:lstStyle/>
                    <a:p>
                      <a:r>
                        <a:rPr lang="en-US" sz="1890" kern="1200" dirty="0">
                          <a:solidFill>
                            <a:schemeClr val="tx1"/>
                          </a:solidFill>
                          <a:effectLst/>
                          <a:latin typeface="+mn-lt"/>
                          <a:ea typeface="+mn-ea"/>
                          <a:cs typeface="+mn-cs"/>
                        </a:rPr>
                        <a:t>2. Performed by aerobic organisms (Bacteria)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90" kern="1200" dirty="0">
                          <a:solidFill>
                            <a:schemeClr val="tx1"/>
                          </a:solidFill>
                          <a:effectLst/>
                          <a:latin typeface="+mn-lt"/>
                          <a:ea typeface="+mn-ea"/>
                          <a:cs typeface="+mn-cs"/>
                        </a:rPr>
                        <a:t>2. Performed by Chemical reagents (</a:t>
                      </a:r>
                      <a:r>
                        <a:rPr lang="en-US" sz="1890" kern="1200" dirty="0" err="1">
                          <a:solidFill>
                            <a:schemeClr val="tx1"/>
                          </a:solidFill>
                          <a:effectLst/>
                          <a:latin typeface="+mn-lt"/>
                          <a:ea typeface="+mn-ea"/>
                          <a:cs typeface="+mn-cs"/>
                        </a:rPr>
                        <a:t>KMnO</a:t>
                      </a:r>
                      <a:r>
                        <a:rPr lang="en-US" sz="1890" kern="1200" dirty="0">
                          <a:solidFill>
                            <a:schemeClr val="tx1"/>
                          </a:solidFill>
                          <a:effectLst/>
                          <a:latin typeface="+mn-lt"/>
                          <a:ea typeface="+mn-ea"/>
                          <a:cs typeface="+mn-cs"/>
                        </a:rPr>
                        <a:t>₄, </a:t>
                      </a:r>
                      <a:r>
                        <a:rPr lang="en-US" sz="1890" kern="1200" dirty="0" err="1">
                          <a:solidFill>
                            <a:schemeClr val="tx1"/>
                          </a:solidFill>
                          <a:effectLst/>
                          <a:latin typeface="+mn-lt"/>
                          <a:ea typeface="+mn-ea"/>
                          <a:cs typeface="+mn-cs"/>
                        </a:rPr>
                        <a:t>K₂Cr₂O</a:t>
                      </a:r>
                      <a:r>
                        <a:rPr lang="en-US" sz="1890" kern="1200" dirty="0">
                          <a:solidFill>
                            <a:schemeClr val="tx1"/>
                          </a:solidFill>
                          <a:effectLst/>
                          <a:latin typeface="+mn-lt"/>
                          <a:ea typeface="+mn-ea"/>
                          <a:cs typeface="+mn-cs"/>
                        </a:rPr>
                        <a:t>₇)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61253755"/>
                  </a:ext>
                </a:extLst>
              </a:tr>
              <a:tr h="370840">
                <a:tc>
                  <a:txBody>
                    <a:bodyPr/>
                    <a:lstStyle/>
                    <a:p>
                      <a:r>
                        <a:rPr lang="en-US" sz="1890" kern="1200" dirty="0">
                          <a:solidFill>
                            <a:schemeClr val="tx1"/>
                          </a:solidFill>
                          <a:effectLst/>
                          <a:latin typeface="+mn-lt"/>
                          <a:ea typeface="+mn-ea"/>
                          <a:cs typeface="+mn-cs"/>
                        </a:rPr>
                        <a:t>3. BOD value is determined by 5 days.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90" kern="1200" dirty="0">
                          <a:solidFill>
                            <a:schemeClr val="tx1"/>
                          </a:solidFill>
                          <a:effectLst/>
                          <a:latin typeface="+mn-lt"/>
                          <a:ea typeface="+mn-ea"/>
                          <a:cs typeface="+mn-cs"/>
                        </a:rPr>
                        <a:t>3. COD can be measured within few days (about 3hours)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87885229"/>
                  </a:ext>
                </a:extLst>
              </a:tr>
              <a:tr h="370840">
                <a:tc>
                  <a:txBody>
                    <a:bodyPr/>
                    <a:lstStyle/>
                    <a:p>
                      <a:r>
                        <a:rPr lang="en-US" sz="1890" kern="1200" dirty="0">
                          <a:solidFill>
                            <a:schemeClr val="tx1"/>
                          </a:solidFill>
                          <a:effectLst/>
                          <a:latin typeface="+mn-lt"/>
                          <a:ea typeface="+mn-ea"/>
                          <a:cs typeface="+mn-cs"/>
                        </a:rPr>
                        <a:t>4. BOD value is lower than COD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90" kern="1200" dirty="0">
                          <a:solidFill>
                            <a:schemeClr val="tx1"/>
                          </a:solidFill>
                          <a:effectLst/>
                          <a:latin typeface="+mn-lt"/>
                          <a:ea typeface="+mn-ea"/>
                          <a:cs typeface="+mn-cs"/>
                        </a:rPr>
                        <a:t>4. COD value is always higher than BOD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34332948"/>
                  </a:ext>
                </a:extLst>
              </a:tr>
              <a:tr h="370840">
                <a:tc>
                  <a:txBody>
                    <a:bodyPr/>
                    <a:lstStyle/>
                    <a:p>
                      <a:r>
                        <a:rPr lang="en-US" sz="1890" kern="1200" dirty="0">
                          <a:solidFill>
                            <a:schemeClr val="tx1"/>
                          </a:solidFill>
                          <a:effectLst/>
                          <a:latin typeface="+mn-lt"/>
                          <a:ea typeface="+mn-ea"/>
                          <a:cs typeface="+mn-cs"/>
                        </a:rPr>
                        <a:t>5. Measures biodegradable organics only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90" kern="1200" dirty="0">
                          <a:solidFill>
                            <a:schemeClr val="tx1"/>
                          </a:solidFill>
                          <a:effectLst/>
                          <a:latin typeface="+mn-lt"/>
                          <a:ea typeface="+mn-ea"/>
                          <a:cs typeface="+mn-cs"/>
                        </a:rPr>
                        <a:t>5. Measures biodegradable and non-biodegradable organics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11651508"/>
                  </a:ext>
                </a:extLst>
              </a:tr>
            </a:tbl>
          </a:graphicData>
        </a:graphic>
      </p:graphicFrame>
    </p:spTree>
    <p:extLst>
      <p:ext uri="{BB962C8B-B14F-4D97-AF65-F5344CB8AC3E}">
        <p14:creationId xmlns:p14="http://schemas.microsoft.com/office/powerpoint/2010/main" val="5438177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5" name="TextBox 4">
            <a:extLst>
              <a:ext uri="{FF2B5EF4-FFF2-40B4-BE49-F238E27FC236}">
                <a16:creationId xmlns:a16="http://schemas.microsoft.com/office/drawing/2014/main" xmlns="" id="{1E2663FA-274B-413D-9CCD-F9FB53D1B428}"/>
              </a:ext>
            </a:extLst>
          </p:cNvPr>
          <p:cNvSpPr txBox="1"/>
          <p:nvPr/>
        </p:nvSpPr>
        <p:spPr>
          <a:xfrm>
            <a:off x="228600" y="228600"/>
            <a:ext cx="12064481" cy="2677656"/>
          </a:xfrm>
          <a:prstGeom prst="rect">
            <a:avLst/>
          </a:prstGeom>
          <a:noFill/>
        </p:spPr>
        <p:txBody>
          <a:bodyPr wrap="square">
            <a:spAutoFit/>
          </a:bodyPr>
          <a:lstStyle/>
          <a:p>
            <a:r>
              <a:rPr lang="en-US" sz="2400" b="1" dirty="0">
                <a:latin typeface="Calibri" panose="020F0502020204030204" pitchFamily="34" charset="0"/>
                <a:ea typeface="Calibri" panose="020F0502020204030204" pitchFamily="34" charset="0"/>
                <a:cs typeface="Times New Roman" panose="02020603050405020304" pitchFamily="18" charset="0"/>
              </a:rPr>
              <a:t>3.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Theoretical Oxygen Demand (</a:t>
            </a: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TheoD</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Organic matter of animal or vegetable origin in wastewater is generally a combination of carbon, hydrogen, oxygen, nitrogen and other elements. If the chemical composition of an organic matter is known then the amount of oxygen required to oxidize it to carbon dioxide and water can be calculated using stoichiometry. The amount of oxygen is known as theoretical oxygen demand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TheoD</a:t>
            </a:r>
            <a:r>
              <a:rPr lang="en-US" sz="1800" dirty="0">
                <a:effectLst/>
                <a:latin typeface="Calibri" panose="020F0502020204030204" pitchFamily="34" charset="0"/>
                <a:ea typeface="Calibri" panose="020F0502020204030204" pitchFamily="34" charset="0"/>
                <a:cs typeface="Times New Roman" panose="02020603050405020304" pitchFamily="18" charset="0"/>
              </a:rPr>
              <a:t>). If that oxidation is carried out by bacteria, then it is BOD, if by chemical process then it is COD. If a combination of both then it is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TheoD</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46060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4224CF-0B04-452F-94C0-FC9508E81EB0}"/>
              </a:ext>
            </a:extLst>
          </p:cNvPr>
          <p:cNvSpPr txBox="1"/>
          <p:nvPr/>
        </p:nvSpPr>
        <p:spPr>
          <a:xfrm>
            <a:off x="4146635" y="574380"/>
            <a:ext cx="4508331" cy="683264"/>
          </a:xfrm>
          <a:prstGeom prst="rect">
            <a:avLst/>
          </a:prstGeom>
          <a:noFill/>
        </p:spPr>
        <p:txBody>
          <a:bodyPr wrap="square" rtlCol="0">
            <a:spAutoFit/>
          </a:bodyPr>
          <a:lstStyle/>
          <a:p>
            <a:pPr algn="ctr"/>
            <a:r>
              <a:rPr lang="en-US" sz="3840" dirty="0"/>
              <a:t>Week 12</a:t>
            </a:r>
          </a:p>
        </p:txBody>
      </p:sp>
      <p:sp>
        <p:nvSpPr>
          <p:cNvPr id="6" name="TextBox 5">
            <a:extLst>
              <a:ext uri="{FF2B5EF4-FFF2-40B4-BE49-F238E27FC236}">
                <a16:creationId xmlns:a16="http://schemas.microsoft.com/office/drawing/2014/main" xmlns="" id="{EE029618-3064-4622-ACDB-51C7827E27E1}"/>
              </a:ext>
            </a:extLst>
          </p:cNvPr>
          <p:cNvSpPr txBox="1"/>
          <p:nvPr/>
        </p:nvSpPr>
        <p:spPr>
          <a:xfrm>
            <a:off x="1670179" y="1312343"/>
            <a:ext cx="9461241" cy="2345257"/>
          </a:xfrm>
          <a:prstGeom prst="rect">
            <a:avLst/>
          </a:prstGeom>
          <a:noFill/>
        </p:spPr>
        <p:txBody>
          <a:bodyPr wrap="square" rtlCol="0">
            <a:spAutoFit/>
          </a:bodyPr>
          <a:lstStyle/>
          <a:p>
            <a:pPr marL="0" marR="0" lvl="0" indent="0" algn="ctr" defTabSz="914411" rtl="0" eaLnBrk="1" fontAlgn="auto" latinLnBrk="0" hangingPunct="1">
              <a:lnSpc>
                <a:spcPct val="106000"/>
              </a:lnSpc>
              <a:spcBef>
                <a:spcPts val="0"/>
              </a:spcBef>
              <a:spcAft>
                <a:spcPts val="0"/>
              </a:spcAft>
              <a:buClrTx/>
              <a:buSzTx/>
              <a:buFontTx/>
              <a:buNone/>
              <a:tabLst/>
              <a:defRPr/>
            </a:pPr>
            <a:r>
              <a:rPr lang="en-US" sz="4000" b="0" i="0" u="none" strike="noStrike" kern="1200" baseline="0" dirty="0">
                <a:solidFill>
                  <a:schemeClr val="tx1"/>
                </a:solidFill>
                <a:latin typeface="+mn-lt"/>
                <a:ea typeface="+mn-ea"/>
                <a:cs typeface="+mn-cs"/>
              </a:rPr>
              <a:t>Mathematical Problem on Biochemical Oxygen Demand (BOD) &amp;Chemical Oxygen Demand (COD)</a:t>
            </a:r>
          </a:p>
          <a:p>
            <a:endParaRPr lang="en-US" sz="1920" dirty="0"/>
          </a:p>
        </p:txBody>
      </p:sp>
      <p:grpSp>
        <p:nvGrpSpPr>
          <p:cNvPr id="15" name="Group 14">
            <a:extLst>
              <a:ext uri="{FF2B5EF4-FFF2-40B4-BE49-F238E27FC236}">
                <a16:creationId xmlns:a16="http://schemas.microsoft.com/office/drawing/2014/main" xmlns="" id="{9B79569E-E2F4-4EBB-ACBE-C6986626FBC5}"/>
              </a:ext>
            </a:extLst>
          </p:cNvPr>
          <p:cNvGrpSpPr/>
          <p:nvPr/>
        </p:nvGrpSpPr>
        <p:grpSpPr>
          <a:xfrm>
            <a:off x="8980783" y="2152906"/>
            <a:ext cx="4897777" cy="6145846"/>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a16="http://schemas.microsoft.com/office/drawing/2014/main" xmlns=""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8" name="Rectangle 7">
              <a:extLst>
                <a:ext uri="{FF2B5EF4-FFF2-40B4-BE49-F238E27FC236}">
                  <a16:creationId xmlns:a16="http://schemas.microsoft.com/office/drawing/2014/main" xmlns=""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9" name="Rectangle 8">
              <a:extLst>
                <a:ext uri="{FF2B5EF4-FFF2-40B4-BE49-F238E27FC236}">
                  <a16:creationId xmlns:a16="http://schemas.microsoft.com/office/drawing/2014/main" xmlns=""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0" name="Rectangle 9">
              <a:extLst>
                <a:ext uri="{FF2B5EF4-FFF2-40B4-BE49-F238E27FC236}">
                  <a16:creationId xmlns:a16="http://schemas.microsoft.com/office/drawing/2014/main" xmlns=""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1" name="Rectangle 10">
              <a:extLst>
                <a:ext uri="{FF2B5EF4-FFF2-40B4-BE49-F238E27FC236}">
                  <a16:creationId xmlns:a16="http://schemas.microsoft.com/office/drawing/2014/main" xmlns=""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grpSp>
    </p:spTree>
    <p:extLst>
      <p:ext uri="{BB962C8B-B14F-4D97-AF65-F5344CB8AC3E}">
        <p14:creationId xmlns:p14="http://schemas.microsoft.com/office/powerpoint/2010/main" val="2923336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FB161DF7-B23E-4035-A16B-92185E10D8B8}"/>
              </a:ext>
            </a:extLst>
          </p:cNvPr>
          <p:cNvGrpSpPr/>
          <p:nvPr/>
        </p:nvGrpSpPr>
        <p:grpSpPr>
          <a:xfrm>
            <a:off x="-4047009" y="4833674"/>
            <a:ext cx="7043370" cy="3939073"/>
            <a:chOff x="-3698821" y="4531568"/>
            <a:chExt cx="6603159" cy="3692881"/>
          </a:xfrm>
          <a:blipFill>
            <a:blip r:embed="rId2">
              <a:alphaModFix amt="40000"/>
            </a:blip>
            <a:stretch>
              <a:fillRect l="-1187" t="-577" r="-1187"/>
            </a:stretch>
          </a:blipFill>
        </p:grpSpPr>
        <p:sp>
          <p:nvSpPr>
            <p:cNvPr id="4" name="Rectangle: Rounded Corners 3">
              <a:extLst>
                <a:ext uri="{FF2B5EF4-FFF2-40B4-BE49-F238E27FC236}">
                  <a16:creationId xmlns:a16="http://schemas.microsoft.com/office/drawing/2014/main" xmlns="" id="{CEC8D37B-C551-4407-9D5B-224990DCDD6F}"/>
                </a:ext>
              </a:extLst>
            </p:cNvPr>
            <p:cNvSpPr/>
            <p:nvPr/>
          </p:nvSpPr>
          <p:spPr>
            <a:xfrm rot="19096706">
              <a:off x="-3698821" y="5336310"/>
              <a:ext cx="5181600" cy="41922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5" name="Rectangle: Rounded Corners 4">
              <a:extLst>
                <a:ext uri="{FF2B5EF4-FFF2-40B4-BE49-F238E27FC236}">
                  <a16:creationId xmlns:a16="http://schemas.microsoft.com/office/drawing/2014/main" xmlns="" id="{AA4AD840-BCF7-4710-BD70-C1F32093EB34}"/>
                </a:ext>
              </a:extLst>
            </p:cNvPr>
            <p:cNvSpPr/>
            <p:nvPr/>
          </p:nvSpPr>
          <p:spPr>
            <a:xfrm rot="19096706">
              <a:off x="-2590801" y="5173696"/>
              <a:ext cx="5181600" cy="9239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6" name="Rectangle: Rounded Corners 5">
              <a:extLst>
                <a:ext uri="{FF2B5EF4-FFF2-40B4-BE49-F238E27FC236}">
                  <a16:creationId xmlns:a16="http://schemas.microsoft.com/office/drawing/2014/main" xmlns="" id="{79218BD8-7761-4167-A3C0-738C8B959CB8}"/>
                </a:ext>
              </a:extLst>
            </p:cNvPr>
            <p:cNvSpPr/>
            <p:nvPr/>
          </p:nvSpPr>
          <p:spPr>
            <a:xfrm rot="19096706">
              <a:off x="-2811310" y="6707089"/>
              <a:ext cx="5181600" cy="5771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7" name="Rectangle: Rounded Corners 6">
              <a:extLst>
                <a:ext uri="{FF2B5EF4-FFF2-40B4-BE49-F238E27FC236}">
                  <a16:creationId xmlns:a16="http://schemas.microsoft.com/office/drawing/2014/main" xmlns="" id="{F6EEC549-F6A1-43DE-89E1-08E500946E36}"/>
                </a:ext>
              </a:extLst>
            </p:cNvPr>
            <p:cNvSpPr/>
            <p:nvPr/>
          </p:nvSpPr>
          <p:spPr>
            <a:xfrm rot="19096706">
              <a:off x="-2420328" y="7496940"/>
              <a:ext cx="5181600" cy="7275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9" name="Rectangle: Rounded Corners 8">
              <a:extLst>
                <a:ext uri="{FF2B5EF4-FFF2-40B4-BE49-F238E27FC236}">
                  <a16:creationId xmlns:a16="http://schemas.microsoft.com/office/drawing/2014/main" xmlns="" id="{DAE8348C-45B6-4121-812F-ECC40F3971C4}"/>
                </a:ext>
              </a:extLst>
            </p:cNvPr>
            <p:cNvSpPr/>
            <p:nvPr/>
          </p:nvSpPr>
          <p:spPr>
            <a:xfrm rot="19096706">
              <a:off x="1575889" y="4531568"/>
              <a:ext cx="1328449" cy="5576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grpSp>
      <p:grpSp>
        <p:nvGrpSpPr>
          <p:cNvPr id="18" name="Group 17">
            <a:extLst>
              <a:ext uri="{FF2B5EF4-FFF2-40B4-BE49-F238E27FC236}">
                <a16:creationId xmlns:a16="http://schemas.microsoft.com/office/drawing/2014/main" xmlns="" id="{D140FC85-7E2A-42ED-83E0-66C20B9E6FD4}"/>
              </a:ext>
            </a:extLst>
          </p:cNvPr>
          <p:cNvGrpSpPr/>
          <p:nvPr/>
        </p:nvGrpSpPr>
        <p:grpSpPr>
          <a:xfrm>
            <a:off x="7948211" y="-1407810"/>
            <a:ext cx="7809574" cy="3192046"/>
            <a:chOff x="7546698" y="-1319822"/>
            <a:chExt cx="7321476" cy="2992543"/>
          </a:xfrm>
          <a:gradFill flip="none" rotWithShape="1">
            <a:gsLst>
              <a:gs pos="29000">
                <a:schemeClr val="accent1">
                  <a:lumMod val="0"/>
                  <a:lumOff val="100000"/>
                </a:schemeClr>
              </a:gs>
              <a:gs pos="100000">
                <a:srgbClr val="0BFD4A"/>
              </a:gs>
            </a:gsLst>
            <a:path path="circle">
              <a:fillToRect r="100000" b="100000"/>
            </a:path>
            <a:tileRect l="-100000" t="-100000"/>
          </a:gradFill>
        </p:grpSpPr>
        <p:sp>
          <p:nvSpPr>
            <p:cNvPr id="15" name="Flowchart: Stored Data 14">
              <a:extLst>
                <a:ext uri="{FF2B5EF4-FFF2-40B4-BE49-F238E27FC236}">
                  <a16:creationId xmlns:a16="http://schemas.microsoft.com/office/drawing/2014/main" xmlns="" id="{7B3C176C-B59D-455C-9DF1-7E9F9E19970A}"/>
                </a:ext>
              </a:extLst>
            </p:cNvPr>
            <p:cNvSpPr/>
            <p:nvPr/>
          </p:nvSpPr>
          <p:spPr>
            <a:xfrm rot="19366670">
              <a:off x="8689916" y="-11198"/>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16" name="Flowchart: Stored Data 15">
              <a:extLst>
                <a:ext uri="{FF2B5EF4-FFF2-40B4-BE49-F238E27FC236}">
                  <a16:creationId xmlns:a16="http://schemas.microsoft.com/office/drawing/2014/main" xmlns="" id="{2E8E372E-CA66-4EEA-817C-64C7C837593A}"/>
                </a:ext>
              </a:extLst>
            </p:cNvPr>
            <p:cNvSpPr/>
            <p:nvPr/>
          </p:nvSpPr>
          <p:spPr>
            <a:xfrm rot="19366670">
              <a:off x="7690650" y="-131982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17" name="Flowchart: Stored Data 16">
              <a:extLst>
                <a:ext uri="{FF2B5EF4-FFF2-40B4-BE49-F238E27FC236}">
                  <a16:creationId xmlns:a16="http://schemas.microsoft.com/office/drawing/2014/main" xmlns="" id="{487D022E-E6E5-435B-9E97-D4ECCD0E4CB3}"/>
                </a:ext>
              </a:extLst>
            </p:cNvPr>
            <p:cNvSpPr/>
            <p:nvPr/>
          </p:nvSpPr>
          <p:spPr>
            <a:xfrm rot="19366670">
              <a:off x="7546698" y="-20804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grpSp>
      <p:graphicFrame>
        <p:nvGraphicFramePr>
          <p:cNvPr id="3" name="Table 2">
            <a:extLst>
              <a:ext uri="{FF2B5EF4-FFF2-40B4-BE49-F238E27FC236}">
                <a16:creationId xmlns:a16="http://schemas.microsoft.com/office/drawing/2014/main" xmlns="" id="{6546173A-7B49-4F00-A0BB-55B0FF575982}"/>
              </a:ext>
            </a:extLst>
          </p:cNvPr>
          <p:cNvGraphicFramePr>
            <a:graphicFrameLocks noGrp="1"/>
          </p:cNvGraphicFramePr>
          <p:nvPr>
            <p:extLst>
              <p:ext uri="{D42A27DB-BD31-4B8C-83A1-F6EECF244321}">
                <p14:modId xmlns:p14="http://schemas.microsoft.com/office/powerpoint/2010/main" val="4182299330"/>
              </p:ext>
            </p:extLst>
          </p:nvPr>
        </p:nvGraphicFramePr>
        <p:xfrm>
          <a:off x="129197" y="1339421"/>
          <a:ext cx="12243778" cy="5845409"/>
        </p:xfrm>
        <a:graphic>
          <a:graphicData uri="http://schemas.openxmlformats.org/drawingml/2006/table">
            <a:tbl>
              <a:tblPr firstRow="1" firstCol="1" bandRow="1"/>
              <a:tblGrid>
                <a:gridCol w="812992">
                  <a:extLst>
                    <a:ext uri="{9D8B030D-6E8A-4147-A177-3AD203B41FA5}">
                      <a16:colId xmlns:a16="http://schemas.microsoft.com/office/drawing/2014/main" xmlns="" val="4131550787"/>
                    </a:ext>
                  </a:extLst>
                </a:gridCol>
                <a:gridCol w="4920099">
                  <a:extLst>
                    <a:ext uri="{9D8B030D-6E8A-4147-A177-3AD203B41FA5}">
                      <a16:colId xmlns:a16="http://schemas.microsoft.com/office/drawing/2014/main" xmlns="" val="2322916073"/>
                    </a:ext>
                  </a:extLst>
                </a:gridCol>
                <a:gridCol w="1977067">
                  <a:extLst>
                    <a:ext uri="{9D8B030D-6E8A-4147-A177-3AD203B41FA5}">
                      <a16:colId xmlns:a16="http://schemas.microsoft.com/office/drawing/2014/main" xmlns="" val="2786395447"/>
                    </a:ext>
                  </a:extLst>
                </a:gridCol>
                <a:gridCol w="2587796">
                  <a:extLst>
                    <a:ext uri="{9D8B030D-6E8A-4147-A177-3AD203B41FA5}">
                      <a16:colId xmlns:a16="http://schemas.microsoft.com/office/drawing/2014/main" xmlns="" val="2796426025"/>
                    </a:ext>
                  </a:extLst>
                </a:gridCol>
                <a:gridCol w="1945824">
                  <a:extLst>
                    <a:ext uri="{9D8B030D-6E8A-4147-A177-3AD203B41FA5}">
                      <a16:colId xmlns:a16="http://schemas.microsoft.com/office/drawing/2014/main" xmlns="" val="3519539940"/>
                    </a:ext>
                  </a:extLst>
                </a:gridCol>
              </a:tblGrid>
              <a:tr h="797554">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6</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11" rtl="0" eaLnBrk="1" fontAlgn="auto" latinLnBrk="0" hangingPunct="1">
                        <a:lnSpc>
                          <a:spcPct val="106000"/>
                        </a:lnSpc>
                        <a:spcBef>
                          <a:spcPts val="0"/>
                        </a:spcBef>
                        <a:spcAft>
                          <a:spcPts val="0"/>
                        </a:spcAft>
                        <a:buClrTx/>
                        <a:buSzTx/>
                        <a:buFontTx/>
                        <a:buNone/>
                        <a:tabLst/>
                        <a:defRPr/>
                      </a:pPr>
                      <a:r>
                        <a:rPr lang="en-US" sz="1900" b="0" i="0" u="none" strike="noStrike" kern="1200" baseline="0" dirty="0">
                          <a:solidFill>
                            <a:schemeClr val="tx1"/>
                          </a:solidFill>
                          <a:latin typeface="+mn-lt"/>
                          <a:ea typeface="+mn-ea"/>
                          <a:cs typeface="+mn-cs"/>
                        </a:rPr>
                        <a:t>Hydrogen-Concentration (pH)</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Quiz, Written Exam </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CLO1</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57668875"/>
                  </a:ext>
                </a:extLst>
              </a:tr>
              <a:tr h="1009571">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7</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900" dirty="0">
                          <a:effectLst/>
                          <a:latin typeface="Times New Roman" panose="02020603050405020304" pitchFamily="18" charset="0"/>
                          <a:ea typeface="Times New Roman" panose="02020603050405020304" pitchFamily="18" charset="0"/>
                          <a:cs typeface="Times New Roman" panose="02020603050405020304" pitchFamily="18" charset="0"/>
                        </a:rPr>
                        <a:t>Alkalinity of Water</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a:t>
                      </a:r>
                    </a:p>
                    <a:p>
                      <a:pPr marL="0" marR="0" algn="ctr">
                        <a:lnSpc>
                          <a:spcPct val="107000"/>
                        </a:lnSpc>
                        <a:spcBef>
                          <a:spcPts val="0"/>
                        </a:spcBef>
                        <a:spcAft>
                          <a:spcPts val="0"/>
                        </a:spcAft>
                      </a:pPr>
                      <a:r>
                        <a:rPr lang="en-US"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Debate</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Assessment, </a:t>
                      </a: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Viva</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CLO3</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2696709"/>
                  </a:ext>
                </a:extLst>
              </a:tr>
              <a:tr h="1009571">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8</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900" b="0" i="0" u="none" strike="noStrike" kern="1200" baseline="0" dirty="0">
                          <a:solidFill>
                            <a:schemeClr val="tx1"/>
                          </a:solidFill>
                          <a:effectLst/>
                          <a:latin typeface="+mn-lt"/>
                          <a:ea typeface="+mn-ea"/>
                          <a:cs typeface="+mn-cs"/>
                        </a:rPr>
                        <a:t>Mathematical problem on Alkalinity </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Group discussion, </a:t>
                      </a:r>
                    </a:p>
                    <a:p>
                      <a:pPr marL="0" marR="0" algn="ctr">
                        <a:lnSpc>
                          <a:spcPct val="107000"/>
                        </a:lnSpc>
                        <a:spcBef>
                          <a:spcPts val="0"/>
                        </a:spcBef>
                        <a:spcAft>
                          <a:spcPts val="0"/>
                        </a:spcAft>
                      </a:pP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Quiz, Assignment</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CLO2, CLO4</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22389756"/>
                  </a:ext>
                </a:extLst>
              </a:tr>
              <a:tr h="1009571">
                <a:tc>
                  <a:txBody>
                    <a:bodyPr/>
                    <a:lstStyle/>
                    <a:p>
                      <a:pPr marL="0" marR="0" algn="ctr">
                        <a:lnSpc>
                          <a:spcPct val="107000"/>
                        </a:lnSpc>
                        <a:spcBef>
                          <a:spcPts val="0"/>
                        </a:spcBef>
                        <a:spcAft>
                          <a:spcPts val="0"/>
                        </a:spcAft>
                      </a:pP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9</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Hardness of Water</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 Lecture,</a:t>
                      </a:r>
                    </a:p>
                    <a:p>
                      <a:pPr marL="0" marR="0" algn="ctr">
                        <a:lnSpc>
                          <a:spcPct val="107000"/>
                        </a:lnSpc>
                        <a:spcBef>
                          <a:spcPts val="0"/>
                        </a:spcBef>
                        <a:spcAft>
                          <a:spcPts val="0"/>
                        </a:spcAft>
                      </a:pPr>
                      <a:r>
                        <a:rPr lang="en-US"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Group Discussion </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Viva, </a:t>
                      </a: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Quiz</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CLO1, CLO3</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62756632"/>
                  </a:ext>
                </a:extLst>
              </a:tr>
              <a:tr h="1009571">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10</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11" rtl="0" eaLnBrk="1" fontAlgn="auto" latinLnBrk="0" hangingPunct="1">
                        <a:lnSpc>
                          <a:spcPct val="107000"/>
                        </a:lnSpc>
                        <a:spcBef>
                          <a:spcPts val="0"/>
                        </a:spcBef>
                        <a:spcAft>
                          <a:spcPts val="0"/>
                        </a:spcAft>
                        <a:buClrTx/>
                        <a:buSzTx/>
                        <a:buFontTx/>
                        <a:buNone/>
                        <a:tabLst/>
                        <a:defRPr/>
                      </a:pPr>
                      <a:r>
                        <a:rPr lang="en-US" sz="1900" b="0" i="0" u="none" strike="noStrike" kern="1200" baseline="0" dirty="0">
                          <a:solidFill>
                            <a:schemeClr val="tx1"/>
                          </a:solidFill>
                          <a:latin typeface="+mn-lt"/>
                          <a:ea typeface="+mn-ea"/>
                          <a:cs typeface="+mn-cs"/>
                        </a:rPr>
                        <a:t>Biochemical Oxygen Demand (BOD)</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Oral Presentation,</a:t>
                      </a: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Debate</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Written Exam,</a:t>
                      </a: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Viva</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CLO3, CLO4</a:t>
                      </a:r>
                      <a:endParaRPr lang="en-US" sz="1900" u="sng"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89205252"/>
                  </a:ext>
                </a:extLst>
              </a:tr>
              <a:tr h="1009571">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11</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11" rtl="0" eaLnBrk="1" fontAlgn="auto" latinLnBrk="0" hangingPunct="1">
                        <a:lnSpc>
                          <a:spcPct val="107000"/>
                        </a:lnSpc>
                        <a:spcBef>
                          <a:spcPts val="0"/>
                        </a:spcBef>
                        <a:spcAft>
                          <a:spcPts val="0"/>
                        </a:spcAft>
                        <a:buClrTx/>
                        <a:buSzTx/>
                        <a:buFontTx/>
                        <a:buNone/>
                        <a:tabLst/>
                        <a:defRPr/>
                      </a:pPr>
                      <a:r>
                        <a:rPr lang="en-US" sz="1900" b="0" i="0" u="none" strike="noStrike" kern="1200" baseline="0" dirty="0">
                          <a:solidFill>
                            <a:schemeClr val="tx1"/>
                          </a:solidFill>
                          <a:latin typeface="+mn-lt"/>
                          <a:ea typeface="+mn-ea"/>
                          <a:cs typeface="+mn-cs"/>
                        </a:rPr>
                        <a:t>Chemical Oxygen Demand (COD)</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Debate</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Quiz, Written Exam </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CLO3, CLO4</a:t>
                      </a:r>
                      <a:endParaRPr lang="en-US" sz="1900" u="sng"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23816533"/>
                  </a:ext>
                </a:extLst>
              </a:tr>
            </a:tbl>
          </a:graphicData>
        </a:graphic>
      </p:graphicFrame>
      <p:pic>
        <p:nvPicPr>
          <p:cNvPr id="19" name="Picture 18">
            <a:extLst>
              <a:ext uri="{FF2B5EF4-FFF2-40B4-BE49-F238E27FC236}">
                <a16:creationId xmlns:a16="http://schemas.microsoft.com/office/drawing/2014/main" xmlns="" id="{C590AE8C-F3BB-4E61-9A39-B6AD97ED4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4" y="56923"/>
            <a:ext cx="1244255" cy="1238512"/>
          </a:xfrm>
          <a:prstGeom prst="rect">
            <a:avLst/>
          </a:prstGeom>
        </p:spPr>
      </p:pic>
    </p:spTree>
    <p:extLst>
      <p:ext uri="{BB962C8B-B14F-4D97-AF65-F5344CB8AC3E}">
        <p14:creationId xmlns:p14="http://schemas.microsoft.com/office/powerpoint/2010/main" val="4468356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5" name="TextBox 4">
            <a:extLst>
              <a:ext uri="{FF2B5EF4-FFF2-40B4-BE49-F238E27FC236}">
                <a16:creationId xmlns:a16="http://schemas.microsoft.com/office/drawing/2014/main" xmlns="" id="{1E2663FA-274B-413D-9CCD-F9FB53D1B428}"/>
              </a:ext>
            </a:extLst>
          </p:cNvPr>
          <p:cNvSpPr txBox="1"/>
          <p:nvPr/>
        </p:nvSpPr>
        <p:spPr>
          <a:xfrm>
            <a:off x="228600" y="228600"/>
            <a:ext cx="12064481" cy="646331"/>
          </a:xfrm>
          <a:prstGeom prst="rect">
            <a:avLst/>
          </a:prstGeom>
          <a:noFill/>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xmlns="" id="{B1B7F242-7391-4C03-89F0-361ABC881E2E}"/>
              </a:ext>
            </a:extLst>
          </p:cNvPr>
          <p:cNvSpPr txBox="1"/>
          <p:nvPr/>
        </p:nvSpPr>
        <p:spPr>
          <a:xfrm>
            <a:off x="508519" y="417731"/>
            <a:ext cx="11784562" cy="4247317"/>
          </a:xfrm>
          <a:prstGeom prst="rect">
            <a:avLst/>
          </a:prstGeom>
          <a:noFill/>
        </p:spPr>
        <p:txBody>
          <a:bodyPr wrap="square" rtlCol="0">
            <a:spAutoFit/>
          </a:bodyPr>
          <a:lstStyle/>
          <a:p>
            <a:pPr marL="342900" indent="-342900">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amount of BOD</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5</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a sewage found 200 mg/L at temperature 20°C. If k = 0.22/day, then determine the BOD</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10</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the same temperature. </a:t>
            </a:r>
          </a:p>
          <a:p>
            <a:r>
              <a:rPr lang="en-US" dirty="0">
                <a:latin typeface="Calibri" panose="020F0502020204030204" pitchFamily="34" charset="0"/>
                <a:ea typeface="Calibri" panose="020F0502020204030204" pitchFamily="34" charset="0"/>
                <a:cs typeface="Times New Roman" panose="02020603050405020304" pitchFamily="18" charset="0"/>
              </a:rPr>
              <a:t>	Solution:</a:t>
            </a:r>
          </a:p>
          <a:p>
            <a:r>
              <a:rPr lang="en-US" dirty="0">
                <a:latin typeface="Calibri" panose="020F0502020204030204" pitchFamily="34" charset="0"/>
                <a:ea typeface="Calibri" panose="020F0502020204030204" pitchFamily="34" charset="0"/>
                <a:cs typeface="Times New Roman" panose="02020603050405020304" pitchFamily="18" charset="0"/>
              </a:rPr>
              <a:t>			Here,</a:t>
            </a:r>
          </a:p>
          <a:p>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BOD</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5	</a:t>
            </a:r>
            <a:r>
              <a:rPr lang="en-US" sz="1800" dirty="0">
                <a:effectLst/>
                <a:latin typeface="Calibri" panose="020F0502020204030204" pitchFamily="34" charset="0"/>
                <a:ea typeface="Calibri" panose="020F0502020204030204" pitchFamily="34" charset="0"/>
                <a:cs typeface="Times New Roman" panose="02020603050405020304" pitchFamily="18" charset="0"/>
              </a:rPr>
              <a:t>= 200 mg/L </a:t>
            </a:r>
          </a:p>
          <a:p>
            <a:r>
              <a:rPr lang="en-US" dirty="0">
                <a:latin typeface="Calibri" panose="020F0502020204030204" pitchFamily="34" charset="0"/>
                <a:ea typeface="Calibri" panose="020F0502020204030204" pitchFamily="34" charset="0"/>
                <a:cs typeface="Times New Roman" panose="02020603050405020304" pitchFamily="18" charset="0"/>
              </a:rPr>
              <a:t>				k		=</a:t>
            </a:r>
            <a:r>
              <a:rPr lang="en-US" sz="1800" dirty="0">
                <a:effectLst/>
                <a:latin typeface="Calibri" panose="020F0502020204030204" pitchFamily="34" charset="0"/>
                <a:ea typeface="Calibri" panose="020F0502020204030204" pitchFamily="34" charset="0"/>
                <a:cs typeface="Times New Roman" panose="02020603050405020304" pitchFamily="18" charset="0"/>
              </a:rPr>
              <a:t> 0.22/day</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mc:AlternateContent xmlns:mc="http://schemas.openxmlformats.org/markup-compatibility/2006" xmlns:a14="http://schemas.microsoft.com/office/drawing/2010/main">
        <mc:Choice Requires="a14">
          <p:graphicFrame>
            <p:nvGraphicFramePr>
              <p:cNvPr id="3" name="Table 5">
                <a:extLst>
                  <a:ext uri="{FF2B5EF4-FFF2-40B4-BE49-F238E27FC236}">
                    <a16:creationId xmlns:a16="http://schemas.microsoft.com/office/drawing/2014/main" xmlns="" id="{6A726BF0-D5B7-46CC-973A-F81F46890EC1}"/>
                  </a:ext>
                </a:extLst>
              </p:cNvPr>
              <p:cNvGraphicFramePr>
                <a:graphicFrameLocks noGrp="1"/>
              </p:cNvGraphicFramePr>
              <p:nvPr>
                <p:extLst>
                  <p:ext uri="{D42A27DB-BD31-4B8C-83A1-F6EECF244321}">
                    <p14:modId xmlns:p14="http://schemas.microsoft.com/office/powerpoint/2010/main" val="2548340097"/>
                  </p:ext>
                </p:extLst>
              </p:nvPr>
            </p:nvGraphicFramePr>
            <p:xfrm>
              <a:off x="1346521" y="2259635"/>
              <a:ext cx="10141668" cy="1609027"/>
            </p:xfrm>
            <a:graphic>
              <a:graphicData uri="http://schemas.openxmlformats.org/drawingml/2006/table">
                <a:tbl>
                  <a:tblPr firstRow="1" bandRow="1">
                    <a:tableStyleId>{2D5ABB26-0587-4C30-8999-92F81FD0307C}</a:tableStyleId>
                  </a:tblPr>
                  <a:tblGrid>
                    <a:gridCol w="5070834">
                      <a:extLst>
                        <a:ext uri="{9D8B030D-6E8A-4147-A177-3AD203B41FA5}">
                          <a16:colId xmlns:a16="http://schemas.microsoft.com/office/drawing/2014/main" xmlns="" val="3397016493"/>
                        </a:ext>
                      </a:extLst>
                    </a:gridCol>
                    <a:gridCol w="5070834">
                      <a:extLst>
                        <a:ext uri="{9D8B030D-6E8A-4147-A177-3AD203B41FA5}">
                          <a16:colId xmlns:a16="http://schemas.microsoft.com/office/drawing/2014/main" xmlns="" val="2575075164"/>
                        </a:ext>
                      </a:extLst>
                    </a:gridCol>
                  </a:tblGrid>
                  <a:tr h="370840">
                    <a:tc>
                      <a:txBody>
                        <a:bodyPr/>
                        <a:lstStyle/>
                        <a:p>
                          <a:r>
                            <a:rPr lang="en-US" dirty="0"/>
                            <a:t>We know,</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𝐵𝑂𝐷</m:t>
                                </m:r>
                                <m:r>
                                  <a:rPr lang="en-US" b="0" i="1" baseline="-25000"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𝐿</m:t>
                                    </m:r>
                                  </m:e>
                                  <m:sub>
                                    <m:r>
                                      <a:rPr lang="en-US" b="0" i="1" smtClean="0">
                                        <a:latin typeface="Cambria Math" panose="02040503050406030204" pitchFamily="18" charset="0"/>
                                      </a:rPr>
                                      <m:t>0</m:t>
                                    </m:r>
                                  </m:sub>
                                </m:sSub>
                                <m:d>
                                  <m:dPr>
                                    <m:ctrlPr>
                                      <a:rPr lang="en-US" b="0" i="1" smtClean="0">
                                        <a:latin typeface="Cambria Math"/>
                                      </a:rPr>
                                    </m:ctrlPr>
                                  </m:dPr>
                                  <m:e>
                                    <m:r>
                                      <a:rPr lang="en-US" b="0" i="1" smtClean="0">
                                        <a:latin typeface="Cambria Math" panose="02040503050406030204" pitchFamily="18" charset="0"/>
                                      </a:rPr>
                                      <m:t>1−</m:t>
                                    </m:r>
                                    <m:sSup>
                                      <m:sSupPr>
                                        <m:ctrlPr>
                                          <a:rPr lang="en-US" b="0" i="1" smtClean="0">
                                            <a:latin typeface="Cambria Math"/>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𝑘𝑡</m:t>
                                        </m:r>
                                      </m:sup>
                                    </m:sSup>
                                  </m:e>
                                </m:d>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𝐵𝑂𝐷</m:t>
                                </m:r>
                                <m:r>
                                  <a:rPr lang="en-US" b="0" i="1" baseline="-25000" smtClean="0">
                                    <a:latin typeface="Cambria Math" panose="02040503050406030204" pitchFamily="18" charset="0"/>
                                  </a:rPr>
                                  <m:t>5</m:t>
                                </m:r>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𝐿</m:t>
                                    </m:r>
                                  </m:e>
                                  <m:sub>
                                    <m:r>
                                      <a:rPr lang="en-US" b="0" i="1" smtClean="0">
                                        <a:latin typeface="Cambria Math" panose="02040503050406030204" pitchFamily="18" charset="0"/>
                                      </a:rPr>
                                      <m:t>0</m:t>
                                    </m:r>
                                  </m:sub>
                                </m:sSub>
                                <m:d>
                                  <m:dPr>
                                    <m:ctrlPr>
                                      <a:rPr lang="en-US" b="0" i="1" smtClean="0">
                                        <a:latin typeface="Cambria Math"/>
                                      </a:rPr>
                                    </m:ctrlPr>
                                  </m:dPr>
                                  <m:e>
                                    <m:r>
                                      <a:rPr lang="en-US" b="0" i="1" smtClean="0">
                                        <a:latin typeface="Cambria Math" panose="02040503050406030204" pitchFamily="18" charset="0"/>
                                      </a:rPr>
                                      <m:t>1−</m:t>
                                    </m:r>
                                    <m:sSup>
                                      <m:sSupPr>
                                        <m:ctrlPr>
                                          <a:rPr lang="en-US" b="0" i="1" smtClean="0">
                                            <a:latin typeface="Cambria Math"/>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ea typeface="Cambria Math" panose="02040503050406030204" pitchFamily="18" charset="0"/>
                                          </a:rPr>
                                          <m:t>×5</m:t>
                                        </m:r>
                                      </m:sup>
                                    </m:sSup>
                                  </m:e>
                                </m:d>
                              </m:oMath>
                            </m:oMathPara>
                          </a14:m>
                          <a:endParaRPr lang="en-US" dirty="0"/>
                        </a:p>
                        <a:p>
                          <a:pPr marL="0" marR="0" lvl="0" indent="0" algn="l" defTabSz="96012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200=</m:t>
                                </m:r>
                                <m:sSub>
                                  <m:sSubPr>
                                    <m:ctrlPr>
                                      <a:rPr lang="en-US" b="0" i="1" smtClean="0">
                                        <a:latin typeface="Cambria Math"/>
                                      </a:rPr>
                                    </m:ctrlPr>
                                  </m:sSubPr>
                                  <m:e>
                                    <m:r>
                                      <a:rPr lang="en-US" b="0" i="1" smtClean="0">
                                        <a:latin typeface="Cambria Math" panose="02040503050406030204" pitchFamily="18" charset="0"/>
                                      </a:rPr>
                                      <m:t>𝐿</m:t>
                                    </m:r>
                                  </m:e>
                                  <m:sub>
                                    <m:r>
                                      <a:rPr lang="en-US" b="0" i="1" smtClean="0">
                                        <a:latin typeface="Cambria Math" panose="02040503050406030204" pitchFamily="18" charset="0"/>
                                      </a:rPr>
                                      <m:t>0</m:t>
                                    </m:r>
                                  </m:sub>
                                </m:sSub>
                                <m:d>
                                  <m:dPr>
                                    <m:ctrlPr>
                                      <a:rPr lang="en-US" b="0" i="1" smtClean="0">
                                        <a:latin typeface="Cambria Math"/>
                                      </a:rPr>
                                    </m:ctrlPr>
                                  </m:dPr>
                                  <m:e>
                                    <m:r>
                                      <a:rPr lang="en-US" b="0" i="1" smtClean="0">
                                        <a:latin typeface="Cambria Math" panose="02040503050406030204" pitchFamily="18" charset="0"/>
                                      </a:rPr>
                                      <m:t>1−</m:t>
                                    </m:r>
                                    <m:sSup>
                                      <m:sSupPr>
                                        <m:ctrlPr>
                                          <a:rPr lang="en-US" b="0" i="1" smtClean="0">
                                            <a:latin typeface="Cambria Math"/>
                                          </a:rPr>
                                        </m:ctrlPr>
                                      </m:sSupPr>
                                      <m:e>
                                        <m:r>
                                          <a:rPr lang="en-US" b="0" i="1" smtClean="0">
                                            <a:latin typeface="Cambria Math" panose="02040503050406030204" pitchFamily="18" charset="0"/>
                                          </a:rPr>
                                          <m:t>𝑒</m:t>
                                        </m:r>
                                      </m:e>
                                      <m:sup>
                                        <m:r>
                                          <a:rPr lang="en-US" b="0" i="1" smtClean="0">
                                            <a:latin typeface="Cambria Math" panose="02040503050406030204" pitchFamily="18" charset="0"/>
                                          </a:rPr>
                                          <m:t>−0.22</m:t>
                                        </m:r>
                                        <m:r>
                                          <a:rPr lang="en-US" b="0" i="1" smtClean="0">
                                            <a:latin typeface="Cambria Math" panose="02040503050406030204" pitchFamily="18" charset="0"/>
                                            <a:ea typeface="Cambria Math" panose="02040503050406030204" pitchFamily="18" charset="0"/>
                                          </a:rPr>
                                          <m:t>×5</m:t>
                                        </m:r>
                                      </m:sup>
                                    </m:sSup>
                                  </m:e>
                                </m:d>
                              </m:oMath>
                            </m:oMathPara>
                          </a14:m>
                          <a:endParaRPr lang="en-US" dirty="0"/>
                        </a:p>
                        <a:p>
                          <a:pPr marL="0" marR="0" lvl="0" indent="0" algn="l" defTabSz="96012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𝐿</m:t>
                                    </m:r>
                                  </m:e>
                                  <m:sub>
                                    <m:r>
                                      <a:rPr lang="en-US" b="0" i="1" smtClean="0">
                                        <a:latin typeface="Cambria Math" panose="02040503050406030204" pitchFamily="18" charset="0"/>
                                      </a:rPr>
                                      <m:t>0</m:t>
                                    </m:r>
                                  </m:sub>
                                </m:sSub>
                                <m:r>
                                  <a:rPr lang="en-US" b="0" i="1" smtClean="0">
                                    <a:latin typeface="Cambria Math" panose="02040503050406030204" pitchFamily="18" charset="0"/>
                                  </a:rPr>
                                  <m:t>=299.80 </m:t>
                                </m:r>
                                <m:r>
                                  <a:rPr lang="en-US" b="0" i="1" smtClean="0">
                                    <a:latin typeface="Cambria Math" panose="02040503050406030204" pitchFamily="18" charset="0"/>
                                  </a:rPr>
                                  <m:t>𝑚𝑔</m:t>
                                </m:r>
                                <m:r>
                                  <a:rPr lang="en-US" b="0" i="1" smtClean="0">
                                    <a:latin typeface="Cambria Math" panose="02040503050406030204" pitchFamily="18" charset="0"/>
                                  </a:rPr>
                                  <m:t>/</m:t>
                                </m:r>
                                <m:r>
                                  <a:rPr lang="en-US" b="0" i="1" smtClean="0">
                                    <a:latin typeface="Cambria Math" panose="02040503050406030204" pitchFamily="18" charset="0"/>
                                  </a:rPr>
                                  <m:t>𝐿</m:t>
                                </m:r>
                              </m:oMath>
                            </m:oMathPara>
                          </a14:m>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Now,</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𝐵𝑂𝐷</m:t>
                                </m:r>
                                <m:r>
                                  <a:rPr lang="en-US" b="0" i="1" baseline="-25000" smtClean="0">
                                    <a:latin typeface="Cambria Math" panose="02040503050406030204" pitchFamily="18" charset="0"/>
                                  </a:rPr>
                                  <m:t>10</m:t>
                                </m:r>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𝐿</m:t>
                                    </m:r>
                                  </m:e>
                                  <m:sub>
                                    <m:r>
                                      <a:rPr lang="en-US" b="0" i="1" smtClean="0">
                                        <a:latin typeface="Cambria Math" panose="02040503050406030204" pitchFamily="18" charset="0"/>
                                      </a:rPr>
                                      <m:t>0</m:t>
                                    </m:r>
                                  </m:sub>
                                </m:sSub>
                                <m:d>
                                  <m:dPr>
                                    <m:ctrlPr>
                                      <a:rPr lang="en-US" b="0" i="1" smtClean="0">
                                        <a:latin typeface="Cambria Math"/>
                                      </a:rPr>
                                    </m:ctrlPr>
                                  </m:dPr>
                                  <m:e>
                                    <m:r>
                                      <a:rPr lang="en-US" b="0" i="1" smtClean="0">
                                        <a:latin typeface="Cambria Math" panose="02040503050406030204" pitchFamily="18" charset="0"/>
                                      </a:rPr>
                                      <m:t>1−</m:t>
                                    </m:r>
                                    <m:sSup>
                                      <m:sSupPr>
                                        <m:ctrlPr>
                                          <a:rPr lang="en-US" b="0" i="1" smtClean="0">
                                            <a:latin typeface="Cambria Math"/>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ea typeface="Cambria Math" panose="02040503050406030204" pitchFamily="18" charset="0"/>
                                          </a:rPr>
                                          <m:t>×10</m:t>
                                        </m:r>
                                      </m:sup>
                                    </m:sSup>
                                  </m:e>
                                </m:d>
                              </m:oMath>
                            </m:oMathPara>
                          </a14:m>
                          <a:endParaRPr lang="en-US" dirty="0"/>
                        </a:p>
                        <a:p>
                          <a:pPr marL="0" marR="0" lvl="0" indent="0" algn="l" defTabSz="96012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𝐵𝑂𝐷</m:t>
                                </m:r>
                                <m:r>
                                  <a:rPr lang="en-US" b="0" i="1" baseline="-25000" smtClean="0">
                                    <a:latin typeface="Cambria Math" panose="02040503050406030204" pitchFamily="18" charset="0"/>
                                  </a:rPr>
                                  <m:t>10</m:t>
                                </m:r>
                                <m:r>
                                  <a:rPr lang="en-US" b="0" i="1" smtClean="0">
                                    <a:latin typeface="Cambria Math" panose="02040503050406030204" pitchFamily="18" charset="0"/>
                                  </a:rPr>
                                  <m:t>=299.80 </m:t>
                                </m:r>
                                <m:d>
                                  <m:dPr>
                                    <m:ctrlPr>
                                      <a:rPr lang="en-US" b="0" i="1" smtClean="0">
                                        <a:latin typeface="Cambria Math"/>
                                      </a:rPr>
                                    </m:ctrlPr>
                                  </m:dPr>
                                  <m:e>
                                    <m:r>
                                      <a:rPr lang="en-US" b="0" i="1" smtClean="0">
                                        <a:latin typeface="Cambria Math" panose="02040503050406030204" pitchFamily="18" charset="0"/>
                                      </a:rPr>
                                      <m:t>1−</m:t>
                                    </m:r>
                                    <m:sSup>
                                      <m:sSupPr>
                                        <m:ctrlPr>
                                          <a:rPr lang="en-US" b="0" i="1" smtClean="0">
                                            <a:latin typeface="Cambria Math"/>
                                          </a:rPr>
                                        </m:ctrlPr>
                                      </m:sSupPr>
                                      <m:e>
                                        <m:r>
                                          <a:rPr lang="en-US" b="0" i="1" smtClean="0">
                                            <a:latin typeface="Cambria Math" panose="02040503050406030204" pitchFamily="18" charset="0"/>
                                          </a:rPr>
                                          <m:t>𝑒</m:t>
                                        </m:r>
                                      </m:e>
                                      <m:sup>
                                        <m:r>
                                          <a:rPr lang="en-US" b="0" i="1" smtClean="0">
                                            <a:latin typeface="Cambria Math" panose="02040503050406030204" pitchFamily="18" charset="0"/>
                                          </a:rPr>
                                          <m:t>−0.22</m:t>
                                        </m:r>
                                        <m:r>
                                          <a:rPr lang="en-US" b="0" i="1" smtClean="0">
                                            <a:latin typeface="Cambria Math" panose="02040503050406030204" pitchFamily="18" charset="0"/>
                                            <a:ea typeface="Cambria Math" panose="02040503050406030204" pitchFamily="18" charset="0"/>
                                          </a:rPr>
                                          <m:t>×10</m:t>
                                        </m:r>
                                      </m:sup>
                                    </m:sSup>
                                  </m:e>
                                </m:d>
                              </m:oMath>
                            </m:oMathPara>
                          </a14:m>
                          <a:endParaRPr lang="en-US" dirty="0"/>
                        </a:p>
                        <a:p>
                          <a:pPr marL="0" marR="0" lvl="0" indent="0" algn="l" defTabSz="96012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𝐵𝑂𝐷</m:t>
                                    </m:r>
                                  </m:e>
                                  <m:sub>
                                    <m:r>
                                      <a:rPr lang="en-US" b="0" i="1" smtClean="0">
                                        <a:latin typeface="Cambria Math" panose="02040503050406030204" pitchFamily="18" charset="0"/>
                                      </a:rPr>
                                      <m:t>10</m:t>
                                    </m:r>
                                  </m:sub>
                                </m:sSub>
                                <m:r>
                                  <a:rPr lang="en-US" b="0" i="1" smtClean="0">
                                    <a:latin typeface="Cambria Math" panose="02040503050406030204" pitchFamily="18" charset="0"/>
                                  </a:rPr>
                                  <m:t>=299.80 </m:t>
                                </m:r>
                                <m:r>
                                  <a:rPr lang="en-US" b="0" i="1" smtClean="0">
                                    <a:latin typeface="Cambria Math" panose="02040503050406030204" pitchFamily="18" charset="0"/>
                                  </a:rPr>
                                  <m:t>𝑚𝑔</m:t>
                                </m:r>
                                <m:r>
                                  <a:rPr lang="en-US" b="0" i="1" smtClean="0">
                                    <a:latin typeface="Cambria Math" panose="02040503050406030204" pitchFamily="18" charset="0"/>
                                  </a:rPr>
                                  <m:t>/</m:t>
                                </m:r>
                                <m:r>
                                  <a:rPr lang="en-US" b="0" i="1" smtClean="0">
                                    <a:latin typeface="Cambria Math" panose="02040503050406030204" pitchFamily="18" charset="0"/>
                                  </a:rPr>
                                  <m:t>𝐿</m:t>
                                </m:r>
                              </m:oMath>
                            </m:oMathPara>
                          </a14:m>
                          <a:endParaRPr lang="en-US" dirty="0"/>
                        </a:p>
                        <a:p>
                          <a:pPr marL="0" marR="0" lvl="0" indent="0" algn="l" defTabSz="960120" rtl="0" eaLnBrk="1" fontAlgn="auto" latinLnBrk="0" hangingPunct="1">
                            <a:lnSpc>
                              <a:spcPct val="100000"/>
                            </a:lnSpc>
                            <a:spcBef>
                              <a:spcPts val="0"/>
                            </a:spcBef>
                            <a:spcAft>
                              <a:spcPts val="0"/>
                            </a:spcAft>
                            <a:buClrTx/>
                            <a:buSzTx/>
                            <a:buFontTx/>
                            <a:buNone/>
                            <a:tabLst/>
                            <a:defRPr/>
                          </a:pPr>
                          <a:r>
                            <a:rPr lang="en-US" dirty="0"/>
                            <a:t>                                                          (Ans)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656951252"/>
                      </a:ext>
                    </a:extLst>
                  </a:tr>
                </a:tbl>
              </a:graphicData>
            </a:graphic>
          </p:graphicFrame>
        </mc:Choice>
        <mc:Fallback xmlns="">
          <p:graphicFrame>
            <p:nvGraphicFramePr>
              <p:cNvPr id="3" name="Table 5">
                <a:extLst>
                  <a:ext uri="{FF2B5EF4-FFF2-40B4-BE49-F238E27FC236}">
                    <a16:creationId xmlns:a16="http://schemas.microsoft.com/office/drawing/2014/main" id="{6A726BF0-D5B7-46CC-973A-F81F46890EC1}"/>
                  </a:ext>
                </a:extLst>
              </p:cNvPr>
              <p:cNvGraphicFramePr>
                <a:graphicFrameLocks noGrp="1"/>
              </p:cNvGraphicFramePr>
              <p:nvPr>
                <p:extLst>
                  <p:ext uri="{D42A27DB-BD31-4B8C-83A1-F6EECF244321}">
                    <p14:modId xmlns:p14="http://schemas.microsoft.com/office/powerpoint/2010/main" val="2548340097"/>
                  </p:ext>
                </p:extLst>
              </p:nvPr>
            </p:nvGraphicFramePr>
            <p:xfrm>
              <a:off x="1346521" y="2259635"/>
              <a:ext cx="10141668" cy="1609027"/>
            </p:xfrm>
            <a:graphic>
              <a:graphicData uri="http://schemas.openxmlformats.org/drawingml/2006/table">
                <a:tbl>
                  <a:tblPr firstRow="1" bandRow="1">
                    <a:tableStyleId>{2D5ABB26-0587-4C30-8999-92F81FD0307C}</a:tableStyleId>
                  </a:tblPr>
                  <a:tblGrid>
                    <a:gridCol w="5070834">
                      <a:extLst>
                        <a:ext uri="{9D8B030D-6E8A-4147-A177-3AD203B41FA5}">
                          <a16:colId xmlns:a16="http://schemas.microsoft.com/office/drawing/2014/main" val="3397016493"/>
                        </a:ext>
                      </a:extLst>
                    </a:gridCol>
                    <a:gridCol w="5070834">
                      <a:extLst>
                        <a:ext uri="{9D8B030D-6E8A-4147-A177-3AD203B41FA5}">
                          <a16:colId xmlns:a16="http://schemas.microsoft.com/office/drawing/2014/main" val="2575075164"/>
                        </a:ext>
                      </a:extLst>
                    </a:gridCol>
                  </a:tblGrid>
                  <a:tr h="1609027">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
                          <a:stretch>
                            <a:fillRect t="-1509" r="-99880" b="-3396"/>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
                          <a:stretch>
                            <a:fillRect l="-100120" t="-1509" b="-3396"/>
                          </a:stretch>
                        </a:blipFill>
                      </a:tcPr>
                    </a:tc>
                    <a:extLst>
                      <a:ext uri="{0D108BD9-81ED-4DB2-BD59-A6C34878D82A}">
                        <a16:rowId xmlns:a16="http://schemas.microsoft.com/office/drawing/2014/main" val="2656951252"/>
                      </a:ext>
                    </a:extLst>
                  </a:tr>
                </a:tbl>
              </a:graphicData>
            </a:graphic>
          </p:graphicFrame>
        </mc:Fallback>
      </mc:AlternateContent>
      <p:pic>
        <p:nvPicPr>
          <p:cNvPr id="7" name="Picture 6">
            <a:extLst>
              <a:ext uri="{FF2B5EF4-FFF2-40B4-BE49-F238E27FC236}">
                <a16:creationId xmlns:a16="http://schemas.microsoft.com/office/drawing/2014/main" xmlns="" id="{9A46D948-2A4E-41D8-B6F3-64C6C6977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860" y="4010766"/>
            <a:ext cx="11569959" cy="2857740"/>
          </a:xfrm>
          <a:prstGeom prst="rect">
            <a:avLst/>
          </a:prstGeom>
        </p:spPr>
      </p:pic>
    </p:spTree>
    <p:extLst>
      <p:ext uri="{BB962C8B-B14F-4D97-AF65-F5344CB8AC3E}">
        <p14:creationId xmlns:p14="http://schemas.microsoft.com/office/powerpoint/2010/main" val="1654530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5" name="TextBox 4">
            <a:extLst>
              <a:ext uri="{FF2B5EF4-FFF2-40B4-BE49-F238E27FC236}">
                <a16:creationId xmlns:a16="http://schemas.microsoft.com/office/drawing/2014/main" xmlns="" id="{1E2663FA-274B-413D-9CCD-F9FB53D1B428}"/>
              </a:ext>
            </a:extLst>
          </p:cNvPr>
          <p:cNvSpPr txBox="1"/>
          <p:nvPr/>
        </p:nvSpPr>
        <p:spPr>
          <a:xfrm>
            <a:off x="228600" y="228600"/>
            <a:ext cx="12064481" cy="646331"/>
          </a:xfrm>
          <a:prstGeom prst="rect">
            <a:avLst/>
          </a:prstGeom>
          <a:noFill/>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xmlns="" id="{ABF4063E-AC4D-4B02-ADB5-A22D5364E9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901" y="419548"/>
            <a:ext cx="11957179" cy="2501262"/>
          </a:xfrm>
          <a:prstGeom prst="rect">
            <a:avLst/>
          </a:prstGeom>
        </p:spPr>
      </p:pic>
    </p:spTree>
    <p:extLst>
      <p:ext uri="{BB962C8B-B14F-4D97-AF65-F5344CB8AC3E}">
        <p14:creationId xmlns:p14="http://schemas.microsoft.com/office/powerpoint/2010/main" val="39278177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4224CF-0B04-452F-94C0-FC9508E81EB0}"/>
              </a:ext>
            </a:extLst>
          </p:cNvPr>
          <p:cNvSpPr txBox="1"/>
          <p:nvPr/>
        </p:nvSpPr>
        <p:spPr>
          <a:xfrm>
            <a:off x="4146635" y="574380"/>
            <a:ext cx="4508331" cy="683264"/>
          </a:xfrm>
          <a:prstGeom prst="rect">
            <a:avLst/>
          </a:prstGeom>
          <a:noFill/>
        </p:spPr>
        <p:txBody>
          <a:bodyPr wrap="square" rtlCol="0">
            <a:spAutoFit/>
          </a:bodyPr>
          <a:lstStyle/>
          <a:p>
            <a:pPr algn="ctr"/>
            <a:r>
              <a:rPr lang="en-US" sz="3840" dirty="0"/>
              <a:t>Week 13</a:t>
            </a:r>
          </a:p>
        </p:txBody>
      </p:sp>
      <p:sp>
        <p:nvSpPr>
          <p:cNvPr id="6" name="TextBox 5">
            <a:extLst>
              <a:ext uri="{FF2B5EF4-FFF2-40B4-BE49-F238E27FC236}">
                <a16:creationId xmlns:a16="http://schemas.microsoft.com/office/drawing/2014/main" xmlns="" id="{EE029618-3064-4622-ACDB-51C7827E27E1}"/>
              </a:ext>
            </a:extLst>
          </p:cNvPr>
          <p:cNvSpPr txBox="1"/>
          <p:nvPr/>
        </p:nvSpPr>
        <p:spPr>
          <a:xfrm>
            <a:off x="1670179" y="1312343"/>
            <a:ext cx="9461241" cy="1040285"/>
          </a:xfrm>
          <a:prstGeom prst="rect">
            <a:avLst/>
          </a:prstGeom>
          <a:noFill/>
        </p:spPr>
        <p:txBody>
          <a:bodyPr wrap="square" rtlCol="0">
            <a:spAutoFit/>
          </a:bodyPr>
          <a:lstStyle/>
          <a:p>
            <a:pPr marL="0" marR="0" algn="ctr">
              <a:lnSpc>
                <a:spcPct val="106000"/>
              </a:lnSpc>
              <a:spcBef>
                <a:spcPts val="0"/>
              </a:spcBef>
              <a:spcAft>
                <a:spcPts val="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Disinfection: Water Treatment Systems </a:t>
            </a:r>
          </a:p>
          <a:p>
            <a:endParaRPr lang="en-US" sz="1920" dirty="0"/>
          </a:p>
        </p:txBody>
      </p:sp>
      <p:grpSp>
        <p:nvGrpSpPr>
          <p:cNvPr id="15" name="Group 14">
            <a:extLst>
              <a:ext uri="{FF2B5EF4-FFF2-40B4-BE49-F238E27FC236}">
                <a16:creationId xmlns:a16="http://schemas.microsoft.com/office/drawing/2014/main" xmlns="" id="{9B79569E-E2F4-4EBB-ACBE-C6986626FBC5}"/>
              </a:ext>
            </a:extLst>
          </p:cNvPr>
          <p:cNvGrpSpPr/>
          <p:nvPr/>
        </p:nvGrpSpPr>
        <p:grpSpPr>
          <a:xfrm>
            <a:off x="8980783" y="2152906"/>
            <a:ext cx="4897777" cy="6145846"/>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a16="http://schemas.microsoft.com/office/drawing/2014/main" xmlns=""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8" name="Rectangle 7">
              <a:extLst>
                <a:ext uri="{FF2B5EF4-FFF2-40B4-BE49-F238E27FC236}">
                  <a16:creationId xmlns:a16="http://schemas.microsoft.com/office/drawing/2014/main" xmlns=""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9" name="Rectangle 8">
              <a:extLst>
                <a:ext uri="{FF2B5EF4-FFF2-40B4-BE49-F238E27FC236}">
                  <a16:creationId xmlns:a16="http://schemas.microsoft.com/office/drawing/2014/main" xmlns=""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0" name="Rectangle 9">
              <a:extLst>
                <a:ext uri="{FF2B5EF4-FFF2-40B4-BE49-F238E27FC236}">
                  <a16:creationId xmlns:a16="http://schemas.microsoft.com/office/drawing/2014/main" xmlns=""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1" name="Rectangle 10">
              <a:extLst>
                <a:ext uri="{FF2B5EF4-FFF2-40B4-BE49-F238E27FC236}">
                  <a16:creationId xmlns:a16="http://schemas.microsoft.com/office/drawing/2014/main" xmlns=""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grpSp>
    </p:spTree>
    <p:extLst>
      <p:ext uri="{BB962C8B-B14F-4D97-AF65-F5344CB8AC3E}">
        <p14:creationId xmlns:p14="http://schemas.microsoft.com/office/powerpoint/2010/main" val="37341267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5" name="TextBox 4">
            <a:extLst>
              <a:ext uri="{FF2B5EF4-FFF2-40B4-BE49-F238E27FC236}">
                <a16:creationId xmlns:a16="http://schemas.microsoft.com/office/drawing/2014/main" xmlns="" id="{1E2663FA-274B-413D-9CCD-F9FB53D1B428}"/>
              </a:ext>
            </a:extLst>
          </p:cNvPr>
          <p:cNvSpPr txBox="1"/>
          <p:nvPr/>
        </p:nvSpPr>
        <p:spPr>
          <a:xfrm>
            <a:off x="368559" y="4346939"/>
            <a:ext cx="12064481" cy="2739661"/>
          </a:xfrm>
          <a:prstGeom prst="rect">
            <a:avLst/>
          </a:prstGeom>
          <a:noFill/>
        </p:spPr>
        <p:txBody>
          <a:bodyPr wrap="square">
            <a:spAutoFit/>
          </a:bodyPr>
          <a:lstStyle/>
          <a:p>
            <a:pPr marL="342900" indent="-342900">
              <a:buAutoNum type="arabicPeriod"/>
            </a:pPr>
            <a:r>
              <a:rPr lang="en-US" sz="2400" b="1" dirty="0"/>
              <a:t>Explain the important requirements of a good disinfectant used in water treatment.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 Requirements of good disinfectants:</a:t>
            </a:r>
          </a:p>
          <a:p>
            <a:pPr marL="1200150" lvl="2" indent="-285750">
              <a:lnSpc>
                <a:spcPct val="107000"/>
              </a:lnSpc>
              <a:spcAft>
                <a:spcPts val="800"/>
              </a:spcAft>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They should destroy all the harmful pathogenic organisms in the water.</a:t>
            </a:r>
          </a:p>
          <a:p>
            <a:pPr marL="1200150" lvl="2"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They should not take more time to kill pathogens.</a:t>
            </a:r>
          </a:p>
          <a:p>
            <a:pPr marL="1200150" lvl="2"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They should be economical and easily available.</a:t>
            </a:r>
          </a:p>
          <a:p>
            <a:pPr marL="1200150" lvl="2"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They should not require high skill for their application.</a:t>
            </a:r>
          </a:p>
          <a:p>
            <a:pPr marL="1200150" lvl="2"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After their treatment, the water should not become toxic and objectionable to the user.</a:t>
            </a:r>
          </a:p>
        </p:txBody>
      </p:sp>
      <p:pic>
        <p:nvPicPr>
          <p:cNvPr id="3" name="Picture 2">
            <a:extLst>
              <a:ext uri="{FF2B5EF4-FFF2-40B4-BE49-F238E27FC236}">
                <a16:creationId xmlns:a16="http://schemas.microsoft.com/office/drawing/2014/main" xmlns="" id="{93D53034-4D80-4789-AD48-6DF8232757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815" y="320958"/>
            <a:ext cx="11541968" cy="4098642"/>
          </a:xfrm>
          <a:prstGeom prst="rect">
            <a:avLst/>
          </a:prstGeom>
        </p:spPr>
      </p:pic>
    </p:spTree>
    <p:extLst>
      <p:ext uri="{BB962C8B-B14F-4D97-AF65-F5344CB8AC3E}">
        <p14:creationId xmlns:p14="http://schemas.microsoft.com/office/powerpoint/2010/main" val="22695382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5" name="TextBox 4">
            <a:extLst>
              <a:ext uri="{FF2B5EF4-FFF2-40B4-BE49-F238E27FC236}">
                <a16:creationId xmlns:a16="http://schemas.microsoft.com/office/drawing/2014/main" xmlns="" id="{1E2663FA-274B-413D-9CCD-F9FB53D1B428}"/>
              </a:ext>
            </a:extLst>
          </p:cNvPr>
          <p:cNvSpPr txBox="1"/>
          <p:nvPr/>
        </p:nvSpPr>
        <p:spPr>
          <a:xfrm>
            <a:off x="368559" y="415212"/>
            <a:ext cx="12064481" cy="7355412"/>
          </a:xfrm>
          <a:prstGeom prst="rect">
            <a:avLst/>
          </a:prstGeom>
          <a:noFill/>
        </p:spPr>
        <p:txBody>
          <a:bodyPr wrap="square">
            <a:spAutoFit/>
          </a:bodyPr>
          <a:lstStyle/>
          <a:p>
            <a:pPr marL="0" marR="0">
              <a:lnSpc>
                <a:spcPct val="107000"/>
              </a:lnSpc>
              <a:spcBef>
                <a:spcPts val="0"/>
              </a:spcBef>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2.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Write down some methods of disinfection of water:</a:t>
            </a:r>
          </a:p>
          <a:p>
            <a:pPr marL="1200150" lvl="2" indent="-285750">
              <a:lnSpc>
                <a:spcPct val="107000"/>
              </a:lnSpc>
              <a:spcAft>
                <a:spcPts val="800"/>
              </a:spcAft>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Chlorination</a:t>
            </a:r>
          </a:p>
          <a:p>
            <a:pPr marL="1200150" lvl="2"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UV Disinfection</a:t>
            </a:r>
          </a:p>
          <a:p>
            <a:pPr marL="1200150" lvl="2"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Ozonation</a:t>
            </a:r>
          </a:p>
          <a:p>
            <a:pPr marL="1200150" lvl="2"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Boiling</a:t>
            </a:r>
          </a:p>
          <a:p>
            <a:pPr marL="1200150" lvl="2"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Filtration (with Disinfectants)</a:t>
            </a:r>
          </a:p>
          <a:p>
            <a:pPr lvl="2" indent="-914400">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2" indent="-914400">
              <a:lnSpc>
                <a:spcPct val="107000"/>
              </a:lnSpc>
              <a:spcAft>
                <a:spcPts val="800"/>
              </a:spcAft>
            </a:pPr>
            <a:r>
              <a:rPr lang="en-US" sz="2400" b="1" dirty="0">
                <a:ea typeface="Calibri" panose="020F0502020204030204" pitchFamily="34" charset="0"/>
                <a:cs typeface="Times New Roman" panose="02020603050405020304" pitchFamily="18" charset="0"/>
              </a:rPr>
              <a:t>3. </a:t>
            </a:r>
            <a:r>
              <a:rPr lang="en-US" sz="2400" b="1" dirty="0"/>
              <a:t>Describe the main characteristics of chemical disinfection used in water treatment.</a:t>
            </a:r>
          </a:p>
          <a:p>
            <a:pPr lvl="2" indent="-914400">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Characteristics of chemical disinfection:</a:t>
            </a:r>
          </a:p>
          <a:p>
            <a:pPr marL="1200150" lvl="2" indent="-285750">
              <a:lnSpc>
                <a:spcPct val="107000"/>
              </a:lnSpc>
              <a:spcAft>
                <a:spcPts val="800"/>
              </a:spcAft>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Quick and effective in killing pathogenic micro-organisms.</a:t>
            </a:r>
          </a:p>
          <a:p>
            <a:pPr marL="1200150" lvl="2"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Not imparting taste, odor, color and turbidity.</a:t>
            </a:r>
          </a:p>
          <a:p>
            <a:pPr marL="1200150" lvl="2"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Not toxic to human and animal life.</a:t>
            </a:r>
          </a:p>
          <a:p>
            <a:pPr marL="1200150" lvl="2"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Readily available at moderate cost.</a:t>
            </a:r>
          </a:p>
          <a:p>
            <a:pPr marL="1200150" lvl="2"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Easy to handle, transport, apply and control.</a:t>
            </a:r>
          </a:p>
          <a:p>
            <a:pPr marL="1200150" lvl="2"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Easy to detect and measure in water.</a:t>
            </a:r>
          </a:p>
          <a:p>
            <a:pPr lvl="2" indent="-914400">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2">
              <a:lnSpc>
                <a:spcPct val="107000"/>
              </a:lnSpc>
              <a:spcAft>
                <a:spcPts val="800"/>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28744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4224CF-0B04-452F-94C0-FC9508E81EB0}"/>
              </a:ext>
            </a:extLst>
          </p:cNvPr>
          <p:cNvSpPr txBox="1"/>
          <p:nvPr/>
        </p:nvSpPr>
        <p:spPr>
          <a:xfrm>
            <a:off x="4146635" y="574380"/>
            <a:ext cx="4508331" cy="683264"/>
          </a:xfrm>
          <a:prstGeom prst="rect">
            <a:avLst/>
          </a:prstGeom>
          <a:noFill/>
        </p:spPr>
        <p:txBody>
          <a:bodyPr wrap="square" rtlCol="0">
            <a:spAutoFit/>
          </a:bodyPr>
          <a:lstStyle/>
          <a:p>
            <a:pPr algn="ctr"/>
            <a:r>
              <a:rPr lang="en-US" sz="3840" dirty="0"/>
              <a:t>Week 14</a:t>
            </a:r>
          </a:p>
        </p:txBody>
      </p:sp>
      <p:sp>
        <p:nvSpPr>
          <p:cNvPr id="6" name="TextBox 5">
            <a:extLst>
              <a:ext uri="{FF2B5EF4-FFF2-40B4-BE49-F238E27FC236}">
                <a16:creationId xmlns:a16="http://schemas.microsoft.com/office/drawing/2014/main" xmlns="" id="{EE029618-3064-4622-ACDB-51C7827E27E1}"/>
              </a:ext>
            </a:extLst>
          </p:cNvPr>
          <p:cNvSpPr txBox="1"/>
          <p:nvPr/>
        </p:nvSpPr>
        <p:spPr>
          <a:xfrm>
            <a:off x="1670179" y="1312343"/>
            <a:ext cx="9461241" cy="1040285"/>
          </a:xfrm>
          <a:prstGeom prst="rect">
            <a:avLst/>
          </a:prstGeom>
          <a:noFill/>
        </p:spPr>
        <p:txBody>
          <a:bodyPr wrap="square" rtlCol="0">
            <a:spAutoFit/>
          </a:bodyPr>
          <a:lstStyle/>
          <a:p>
            <a:pPr marL="0" marR="0" algn="ctr">
              <a:lnSpc>
                <a:spcPct val="106000"/>
              </a:lnSpc>
              <a:spcBef>
                <a:spcPts val="0"/>
              </a:spcBef>
              <a:spcAft>
                <a:spcPts val="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Chlorination Curve with Break Point</a:t>
            </a:r>
          </a:p>
          <a:p>
            <a:endParaRPr lang="en-US" sz="1920" dirty="0"/>
          </a:p>
        </p:txBody>
      </p:sp>
      <p:grpSp>
        <p:nvGrpSpPr>
          <p:cNvPr id="15" name="Group 14">
            <a:extLst>
              <a:ext uri="{FF2B5EF4-FFF2-40B4-BE49-F238E27FC236}">
                <a16:creationId xmlns:a16="http://schemas.microsoft.com/office/drawing/2014/main" xmlns="" id="{9B79569E-E2F4-4EBB-ACBE-C6986626FBC5}"/>
              </a:ext>
            </a:extLst>
          </p:cNvPr>
          <p:cNvGrpSpPr/>
          <p:nvPr/>
        </p:nvGrpSpPr>
        <p:grpSpPr>
          <a:xfrm>
            <a:off x="8980783" y="2152906"/>
            <a:ext cx="4897777" cy="6145846"/>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a16="http://schemas.microsoft.com/office/drawing/2014/main" xmlns=""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8" name="Rectangle 7">
              <a:extLst>
                <a:ext uri="{FF2B5EF4-FFF2-40B4-BE49-F238E27FC236}">
                  <a16:creationId xmlns:a16="http://schemas.microsoft.com/office/drawing/2014/main" xmlns=""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9" name="Rectangle 8">
              <a:extLst>
                <a:ext uri="{FF2B5EF4-FFF2-40B4-BE49-F238E27FC236}">
                  <a16:creationId xmlns:a16="http://schemas.microsoft.com/office/drawing/2014/main" xmlns=""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0" name="Rectangle 9">
              <a:extLst>
                <a:ext uri="{FF2B5EF4-FFF2-40B4-BE49-F238E27FC236}">
                  <a16:creationId xmlns:a16="http://schemas.microsoft.com/office/drawing/2014/main" xmlns=""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1" name="Rectangle 10">
              <a:extLst>
                <a:ext uri="{FF2B5EF4-FFF2-40B4-BE49-F238E27FC236}">
                  <a16:creationId xmlns:a16="http://schemas.microsoft.com/office/drawing/2014/main" xmlns=""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grpSp>
    </p:spTree>
    <p:extLst>
      <p:ext uri="{BB962C8B-B14F-4D97-AF65-F5344CB8AC3E}">
        <p14:creationId xmlns:p14="http://schemas.microsoft.com/office/powerpoint/2010/main" val="26523227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5" name="TextBox 4">
            <a:extLst>
              <a:ext uri="{FF2B5EF4-FFF2-40B4-BE49-F238E27FC236}">
                <a16:creationId xmlns:a16="http://schemas.microsoft.com/office/drawing/2014/main" xmlns="" id="{1E2663FA-274B-413D-9CCD-F9FB53D1B428}"/>
              </a:ext>
            </a:extLst>
          </p:cNvPr>
          <p:cNvSpPr txBox="1"/>
          <p:nvPr/>
        </p:nvSpPr>
        <p:spPr>
          <a:xfrm>
            <a:off x="368559" y="415212"/>
            <a:ext cx="12064481" cy="6652462"/>
          </a:xfrm>
          <a:prstGeom prst="rect">
            <a:avLst/>
          </a:prstGeom>
          <a:noFill/>
        </p:spPr>
        <p:txBody>
          <a:bodyPr wrap="square">
            <a:spAutoFit/>
          </a:bodyPr>
          <a:lstStyle/>
          <a:p>
            <a:pPr marL="457200" marR="0" indent="-457200">
              <a:lnSpc>
                <a:spcPct val="107000"/>
              </a:lnSpc>
              <a:spcBef>
                <a:spcPts val="0"/>
              </a:spcBef>
              <a:spcAft>
                <a:spcPts val="800"/>
              </a:spcAft>
              <a:buAutoNum type="arabicPeriod"/>
            </a:pPr>
            <a:r>
              <a:rPr lang="en-US" sz="2400" b="1" dirty="0">
                <a:latin typeface="Calibri" panose="020F0502020204030204" pitchFamily="34" charset="0"/>
                <a:ea typeface="Calibri" panose="020F0502020204030204" pitchFamily="34" charset="0"/>
                <a:cs typeface="Times New Roman" panose="02020603050405020304" pitchFamily="18" charset="0"/>
              </a:rPr>
              <a:t>Define Chlorination.	</a:t>
            </a:r>
          </a:p>
          <a:p>
            <a:pPr lvl="1">
              <a:lnSpc>
                <a:spcPct val="107000"/>
              </a:lnSpc>
              <a:spcAft>
                <a:spcPts val="80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Chlorination: </a:t>
            </a:r>
            <a:r>
              <a:rPr lang="en-US" dirty="0">
                <a:effectLst/>
                <a:latin typeface="Calibri" panose="020F0502020204030204" pitchFamily="34" charset="0"/>
                <a:ea typeface="Calibri" panose="020F0502020204030204" pitchFamily="34" charset="0"/>
                <a:cs typeface="Times New Roman" panose="02020603050405020304" pitchFamily="18" charset="0"/>
              </a:rPr>
              <a:t>The use of chlorine in water to disinfectant of water is called chlorination. It has become practically universal 	in the disinfection of water.</a:t>
            </a:r>
          </a:p>
          <a:p>
            <a:pPr marR="0">
              <a:lnSpc>
                <a:spcPct val="107000"/>
              </a:lnSpc>
              <a:spcBef>
                <a:spcPts val="0"/>
              </a:spcBef>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Reason for chlorination is used for disinfection: Chlorine is one of the most versatile chemicals used in water and wastewater treatment. This powerful oxidizing agent is used for,</a:t>
            </a:r>
          </a:p>
          <a:p>
            <a:pPr marL="1257300" lvl="2" indent="-342900">
              <a:lnSpc>
                <a:spcPct val="107000"/>
              </a:lnSpc>
              <a:spcAft>
                <a:spcPts val="800"/>
              </a:spcAft>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It is readily available.</a:t>
            </a:r>
          </a:p>
          <a:p>
            <a:pPr marL="1257300" lvl="2" indent="-34290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cheap.</a:t>
            </a:r>
          </a:p>
          <a:p>
            <a:pPr marL="1257300" lvl="2" indent="-34290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Easy to apply.</a:t>
            </a:r>
          </a:p>
          <a:p>
            <a:pPr marL="1257300" lvl="2" indent="-34290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Easy to transport and not harmful for man.</a:t>
            </a:r>
          </a:p>
          <a:p>
            <a:pPr marL="1257300" lvl="2" indent="-34290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very toxic organism.</a:t>
            </a:r>
          </a:p>
          <a:p>
            <a:pPr marL="1257300" lvl="2" indent="-34290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Control of taste and odor.</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0FA198B2-B50F-43F2-86C5-81E1921B1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782" y="1604554"/>
            <a:ext cx="8836092" cy="2413166"/>
          </a:xfrm>
          <a:prstGeom prst="rect">
            <a:avLst/>
          </a:prstGeom>
        </p:spPr>
      </p:pic>
    </p:spTree>
    <p:extLst>
      <p:ext uri="{BB962C8B-B14F-4D97-AF65-F5344CB8AC3E}">
        <p14:creationId xmlns:p14="http://schemas.microsoft.com/office/powerpoint/2010/main" val="37319826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 name="TextBox 1">
            <a:extLst>
              <a:ext uri="{FF2B5EF4-FFF2-40B4-BE49-F238E27FC236}">
                <a16:creationId xmlns:a16="http://schemas.microsoft.com/office/drawing/2014/main" xmlns="" id="{7A8FB183-79AB-4453-B8F6-58A0CB7E9288}"/>
              </a:ext>
            </a:extLst>
          </p:cNvPr>
          <p:cNvSpPr txBox="1"/>
          <p:nvPr/>
        </p:nvSpPr>
        <p:spPr>
          <a:xfrm>
            <a:off x="300355" y="448306"/>
            <a:ext cx="12024360" cy="738664"/>
          </a:xfrm>
          <a:prstGeom prst="rect">
            <a:avLst/>
          </a:prstGeom>
          <a:noFill/>
        </p:spPr>
        <p:txBody>
          <a:bodyPr wrap="square" rtlCol="0">
            <a:spAutoFit/>
          </a:bodyPr>
          <a:lstStyle/>
          <a:p>
            <a:r>
              <a:rPr lang="en-US" sz="2400" b="1" dirty="0"/>
              <a:t>2. Draw Chlorination Curve with break point.</a:t>
            </a:r>
          </a:p>
          <a:p>
            <a:endParaRPr lang="en-US" dirty="0"/>
          </a:p>
        </p:txBody>
      </p:sp>
      <p:pic>
        <p:nvPicPr>
          <p:cNvPr id="7" name="Picture 6">
            <a:extLst>
              <a:ext uri="{FF2B5EF4-FFF2-40B4-BE49-F238E27FC236}">
                <a16:creationId xmlns:a16="http://schemas.microsoft.com/office/drawing/2014/main" xmlns="" id="{8314551F-DD1C-49BA-A215-DC3FD5075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630" y="1167769"/>
            <a:ext cx="11433810" cy="5699125"/>
          </a:xfrm>
          <a:prstGeom prst="rect">
            <a:avLst/>
          </a:prstGeom>
        </p:spPr>
      </p:pic>
    </p:spTree>
    <p:extLst>
      <p:ext uri="{BB962C8B-B14F-4D97-AF65-F5344CB8AC3E}">
        <p14:creationId xmlns:p14="http://schemas.microsoft.com/office/powerpoint/2010/main" val="14471306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 name="TextBox 1">
            <a:extLst>
              <a:ext uri="{FF2B5EF4-FFF2-40B4-BE49-F238E27FC236}">
                <a16:creationId xmlns:a16="http://schemas.microsoft.com/office/drawing/2014/main" xmlns="" id="{7A8FB183-79AB-4453-B8F6-58A0CB7E9288}"/>
              </a:ext>
            </a:extLst>
          </p:cNvPr>
          <p:cNvSpPr txBox="1"/>
          <p:nvPr/>
        </p:nvSpPr>
        <p:spPr>
          <a:xfrm>
            <a:off x="300355" y="448306"/>
            <a:ext cx="12024360" cy="3508653"/>
          </a:xfrm>
          <a:prstGeom prst="rect">
            <a:avLst/>
          </a:prstGeom>
          <a:noFill/>
        </p:spPr>
        <p:txBody>
          <a:bodyPr wrap="square" rtlCol="0">
            <a:spAutoFit/>
          </a:bodyPr>
          <a:lstStyle/>
          <a:p>
            <a:r>
              <a:rPr lang="en-US" sz="2400" b="1" dirty="0"/>
              <a:t>A chlorination curve with breakpoint illustrates how chlorine reacts in water as it's added:</a:t>
            </a:r>
          </a:p>
          <a:p>
            <a:endParaRPr lang="en-US" dirty="0"/>
          </a:p>
          <a:p>
            <a:pPr marL="1200150" lvl="2" indent="-285750">
              <a:buFont typeface="Wingdings" panose="05000000000000000000" pitchFamily="2" charset="2"/>
              <a:buChar char="q"/>
            </a:pPr>
            <a:r>
              <a:rPr lang="en-US" b="1" dirty="0"/>
              <a:t>Initial Demand: </a:t>
            </a:r>
            <a:r>
              <a:rPr lang="en-US" dirty="0"/>
              <a:t>Chlorine reacts with contaminants, and no residual chlorine is detected.</a:t>
            </a:r>
          </a:p>
          <a:p>
            <a:pPr marL="1200150" lvl="2" indent="-285750">
              <a:buFont typeface="Wingdings" panose="05000000000000000000" pitchFamily="2" charset="2"/>
              <a:buChar char="q"/>
            </a:pPr>
            <a:r>
              <a:rPr lang="en-US" b="1" dirty="0"/>
              <a:t>Chloramine Formation: </a:t>
            </a:r>
            <a:r>
              <a:rPr lang="en-US" dirty="0"/>
              <a:t>Chlorine reacts with ammonia, forming chloramines, causing a slight increase in chlorine residual.</a:t>
            </a:r>
          </a:p>
          <a:p>
            <a:pPr marL="1200150" lvl="2" indent="-285750">
              <a:buFont typeface="Wingdings" panose="05000000000000000000" pitchFamily="2" charset="2"/>
              <a:buChar char="q"/>
            </a:pPr>
            <a:r>
              <a:rPr lang="en-US" b="1" dirty="0"/>
              <a:t>Breakpoint: </a:t>
            </a:r>
            <a:r>
              <a:rPr lang="en-US" dirty="0"/>
              <a:t>Chlorine demand is met, and chloramines are destroyed, leading to a drop in chlorine residual.</a:t>
            </a:r>
          </a:p>
          <a:p>
            <a:pPr marL="1200150" lvl="2" indent="-285750">
              <a:buFont typeface="Wingdings" panose="05000000000000000000" pitchFamily="2" charset="2"/>
              <a:buChar char="q"/>
            </a:pPr>
            <a:r>
              <a:rPr lang="en-US" b="1" dirty="0"/>
              <a:t>Free Chlorine Residual: </a:t>
            </a:r>
            <a:r>
              <a:rPr lang="en-US" dirty="0"/>
              <a:t>After the breakpoint, any additional chlorine remains as free chlorine, ensuring disinfection.</a:t>
            </a:r>
          </a:p>
          <a:p>
            <a:pPr lvl="2"/>
            <a:endParaRPr lang="en-US" dirty="0"/>
          </a:p>
          <a:p>
            <a:pPr lvl="1"/>
            <a:r>
              <a:rPr lang="en-US" b="1" dirty="0"/>
              <a:t>Combined chlorine: </a:t>
            </a:r>
            <a:r>
              <a:rPr lang="en-US" dirty="0"/>
              <a:t>Combined chlorine, also known as chloramines, is the chlorine that has reacted with organic amines or ammonia in water. This reaction occurs when free chlorine, which is the active form of chlorine used for disinfection, combines with contaminants like sweat, urine, and other nitrogenous compounds.</a:t>
            </a:r>
          </a:p>
        </p:txBody>
      </p:sp>
    </p:spTree>
    <p:extLst>
      <p:ext uri="{BB962C8B-B14F-4D97-AF65-F5344CB8AC3E}">
        <p14:creationId xmlns:p14="http://schemas.microsoft.com/office/powerpoint/2010/main" val="14120190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4224CF-0B04-452F-94C0-FC9508E81EB0}"/>
              </a:ext>
            </a:extLst>
          </p:cNvPr>
          <p:cNvSpPr txBox="1"/>
          <p:nvPr/>
        </p:nvSpPr>
        <p:spPr>
          <a:xfrm>
            <a:off x="4146635" y="574380"/>
            <a:ext cx="4508331" cy="683264"/>
          </a:xfrm>
          <a:prstGeom prst="rect">
            <a:avLst/>
          </a:prstGeom>
          <a:noFill/>
        </p:spPr>
        <p:txBody>
          <a:bodyPr wrap="square" rtlCol="0">
            <a:spAutoFit/>
          </a:bodyPr>
          <a:lstStyle/>
          <a:p>
            <a:pPr algn="ctr"/>
            <a:r>
              <a:rPr lang="en-US" sz="3840" dirty="0"/>
              <a:t>Week 15</a:t>
            </a:r>
          </a:p>
        </p:txBody>
      </p:sp>
      <p:sp>
        <p:nvSpPr>
          <p:cNvPr id="6" name="TextBox 5">
            <a:extLst>
              <a:ext uri="{FF2B5EF4-FFF2-40B4-BE49-F238E27FC236}">
                <a16:creationId xmlns:a16="http://schemas.microsoft.com/office/drawing/2014/main" xmlns="" id="{EE029618-3064-4622-ACDB-51C7827E27E1}"/>
              </a:ext>
            </a:extLst>
          </p:cNvPr>
          <p:cNvSpPr txBox="1"/>
          <p:nvPr/>
        </p:nvSpPr>
        <p:spPr>
          <a:xfrm>
            <a:off x="1670179" y="1312343"/>
            <a:ext cx="9461241" cy="1040285"/>
          </a:xfrm>
          <a:prstGeom prst="rect">
            <a:avLst/>
          </a:prstGeom>
          <a:noFill/>
        </p:spPr>
        <p:txBody>
          <a:bodyPr wrap="square" rtlCol="0">
            <a:spAutoFit/>
          </a:bodyPr>
          <a:lstStyle/>
          <a:p>
            <a:pPr marL="0" marR="0" algn="ctr">
              <a:lnSpc>
                <a:spcPct val="107000"/>
              </a:lnSpc>
              <a:spcBef>
                <a:spcPts val="0"/>
              </a:spcBef>
              <a:spcAft>
                <a:spcPts val="0"/>
              </a:spcAft>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Mathematical Problem on Chlorination</a:t>
            </a:r>
          </a:p>
          <a:p>
            <a:endParaRPr lang="en-US" sz="1920" dirty="0"/>
          </a:p>
        </p:txBody>
      </p:sp>
      <p:grpSp>
        <p:nvGrpSpPr>
          <p:cNvPr id="15" name="Group 14">
            <a:extLst>
              <a:ext uri="{FF2B5EF4-FFF2-40B4-BE49-F238E27FC236}">
                <a16:creationId xmlns:a16="http://schemas.microsoft.com/office/drawing/2014/main" xmlns="" id="{9B79569E-E2F4-4EBB-ACBE-C6986626FBC5}"/>
              </a:ext>
            </a:extLst>
          </p:cNvPr>
          <p:cNvGrpSpPr/>
          <p:nvPr/>
        </p:nvGrpSpPr>
        <p:grpSpPr>
          <a:xfrm>
            <a:off x="8980783" y="2152906"/>
            <a:ext cx="4897777" cy="6145846"/>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a16="http://schemas.microsoft.com/office/drawing/2014/main" xmlns=""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8" name="Rectangle 7">
              <a:extLst>
                <a:ext uri="{FF2B5EF4-FFF2-40B4-BE49-F238E27FC236}">
                  <a16:creationId xmlns:a16="http://schemas.microsoft.com/office/drawing/2014/main" xmlns=""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9" name="Rectangle 8">
              <a:extLst>
                <a:ext uri="{FF2B5EF4-FFF2-40B4-BE49-F238E27FC236}">
                  <a16:creationId xmlns:a16="http://schemas.microsoft.com/office/drawing/2014/main" xmlns=""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0" name="Rectangle 9">
              <a:extLst>
                <a:ext uri="{FF2B5EF4-FFF2-40B4-BE49-F238E27FC236}">
                  <a16:creationId xmlns:a16="http://schemas.microsoft.com/office/drawing/2014/main" xmlns=""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1" name="Rectangle 10">
              <a:extLst>
                <a:ext uri="{FF2B5EF4-FFF2-40B4-BE49-F238E27FC236}">
                  <a16:creationId xmlns:a16="http://schemas.microsoft.com/office/drawing/2014/main" xmlns=""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grpSp>
    </p:spTree>
    <p:extLst>
      <p:ext uri="{BB962C8B-B14F-4D97-AF65-F5344CB8AC3E}">
        <p14:creationId xmlns:p14="http://schemas.microsoft.com/office/powerpoint/2010/main" val="3627364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FB161DF7-B23E-4035-A16B-92185E10D8B8}"/>
              </a:ext>
            </a:extLst>
          </p:cNvPr>
          <p:cNvGrpSpPr/>
          <p:nvPr/>
        </p:nvGrpSpPr>
        <p:grpSpPr>
          <a:xfrm>
            <a:off x="-4047009" y="4833674"/>
            <a:ext cx="7043370" cy="3939073"/>
            <a:chOff x="-3698821" y="4531568"/>
            <a:chExt cx="6603159" cy="3692881"/>
          </a:xfrm>
          <a:blipFill>
            <a:blip r:embed="rId2">
              <a:alphaModFix amt="40000"/>
            </a:blip>
            <a:stretch>
              <a:fillRect l="-1187" t="-577" r="-1187"/>
            </a:stretch>
          </a:blipFill>
        </p:grpSpPr>
        <p:sp>
          <p:nvSpPr>
            <p:cNvPr id="4" name="Rectangle: Rounded Corners 3">
              <a:extLst>
                <a:ext uri="{FF2B5EF4-FFF2-40B4-BE49-F238E27FC236}">
                  <a16:creationId xmlns:a16="http://schemas.microsoft.com/office/drawing/2014/main" xmlns="" id="{CEC8D37B-C551-4407-9D5B-224990DCDD6F}"/>
                </a:ext>
              </a:extLst>
            </p:cNvPr>
            <p:cNvSpPr/>
            <p:nvPr/>
          </p:nvSpPr>
          <p:spPr>
            <a:xfrm rot="19096706">
              <a:off x="-3698821" y="5336310"/>
              <a:ext cx="5181600" cy="41922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5" name="Rectangle: Rounded Corners 4">
              <a:extLst>
                <a:ext uri="{FF2B5EF4-FFF2-40B4-BE49-F238E27FC236}">
                  <a16:creationId xmlns:a16="http://schemas.microsoft.com/office/drawing/2014/main" xmlns="" id="{AA4AD840-BCF7-4710-BD70-C1F32093EB34}"/>
                </a:ext>
              </a:extLst>
            </p:cNvPr>
            <p:cNvSpPr/>
            <p:nvPr/>
          </p:nvSpPr>
          <p:spPr>
            <a:xfrm rot="19096706">
              <a:off x="-2590801" y="5173696"/>
              <a:ext cx="5181600" cy="9239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6" name="Rectangle: Rounded Corners 5">
              <a:extLst>
                <a:ext uri="{FF2B5EF4-FFF2-40B4-BE49-F238E27FC236}">
                  <a16:creationId xmlns:a16="http://schemas.microsoft.com/office/drawing/2014/main" xmlns="" id="{79218BD8-7761-4167-A3C0-738C8B959CB8}"/>
                </a:ext>
              </a:extLst>
            </p:cNvPr>
            <p:cNvSpPr/>
            <p:nvPr/>
          </p:nvSpPr>
          <p:spPr>
            <a:xfrm rot="19096706">
              <a:off x="-2811310" y="6707089"/>
              <a:ext cx="5181600" cy="5771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7" name="Rectangle: Rounded Corners 6">
              <a:extLst>
                <a:ext uri="{FF2B5EF4-FFF2-40B4-BE49-F238E27FC236}">
                  <a16:creationId xmlns:a16="http://schemas.microsoft.com/office/drawing/2014/main" xmlns="" id="{F6EEC549-F6A1-43DE-89E1-08E500946E36}"/>
                </a:ext>
              </a:extLst>
            </p:cNvPr>
            <p:cNvSpPr/>
            <p:nvPr/>
          </p:nvSpPr>
          <p:spPr>
            <a:xfrm rot="19096706">
              <a:off x="-2420328" y="7496940"/>
              <a:ext cx="5181600" cy="7275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9" name="Rectangle: Rounded Corners 8">
              <a:extLst>
                <a:ext uri="{FF2B5EF4-FFF2-40B4-BE49-F238E27FC236}">
                  <a16:creationId xmlns:a16="http://schemas.microsoft.com/office/drawing/2014/main" xmlns="" id="{DAE8348C-45B6-4121-812F-ECC40F3971C4}"/>
                </a:ext>
              </a:extLst>
            </p:cNvPr>
            <p:cNvSpPr/>
            <p:nvPr/>
          </p:nvSpPr>
          <p:spPr>
            <a:xfrm rot="19096706">
              <a:off x="1575889" y="4531568"/>
              <a:ext cx="1328449" cy="5576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grpSp>
      <p:grpSp>
        <p:nvGrpSpPr>
          <p:cNvPr id="18" name="Group 17">
            <a:extLst>
              <a:ext uri="{FF2B5EF4-FFF2-40B4-BE49-F238E27FC236}">
                <a16:creationId xmlns:a16="http://schemas.microsoft.com/office/drawing/2014/main" xmlns="" id="{D140FC85-7E2A-42ED-83E0-66C20B9E6FD4}"/>
              </a:ext>
            </a:extLst>
          </p:cNvPr>
          <p:cNvGrpSpPr/>
          <p:nvPr/>
        </p:nvGrpSpPr>
        <p:grpSpPr>
          <a:xfrm>
            <a:off x="7948211" y="-1407810"/>
            <a:ext cx="7809574" cy="3192046"/>
            <a:chOff x="7546698" y="-1319822"/>
            <a:chExt cx="7321476" cy="2992543"/>
          </a:xfrm>
          <a:gradFill flip="none" rotWithShape="1">
            <a:gsLst>
              <a:gs pos="29000">
                <a:schemeClr val="accent1">
                  <a:lumMod val="0"/>
                  <a:lumOff val="100000"/>
                </a:schemeClr>
              </a:gs>
              <a:gs pos="100000">
                <a:srgbClr val="0BFD4A"/>
              </a:gs>
            </a:gsLst>
            <a:path path="circle">
              <a:fillToRect r="100000" b="100000"/>
            </a:path>
            <a:tileRect l="-100000" t="-100000"/>
          </a:gradFill>
        </p:grpSpPr>
        <p:sp>
          <p:nvSpPr>
            <p:cNvPr id="15" name="Flowchart: Stored Data 14">
              <a:extLst>
                <a:ext uri="{FF2B5EF4-FFF2-40B4-BE49-F238E27FC236}">
                  <a16:creationId xmlns:a16="http://schemas.microsoft.com/office/drawing/2014/main" xmlns="" id="{7B3C176C-B59D-455C-9DF1-7E9F9E19970A}"/>
                </a:ext>
              </a:extLst>
            </p:cNvPr>
            <p:cNvSpPr/>
            <p:nvPr/>
          </p:nvSpPr>
          <p:spPr>
            <a:xfrm rot="19366670">
              <a:off x="8689916" y="-11198"/>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16" name="Flowchart: Stored Data 15">
              <a:extLst>
                <a:ext uri="{FF2B5EF4-FFF2-40B4-BE49-F238E27FC236}">
                  <a16:creationId xmlns:a16="http://schemas.microsoft.com/office/drawing/2014/main" xmlns="" id="{2E8E372E-CA66-4EEA-817C-64C7C837593A}"/>
                </a:ext>
              </a:extLst>
            </p:cNvPr>
            <p:cNvSpPr/>
            <p:nvPr/>
          </p:nvSpPr>
          <p:spPr>
            <a:xfrm rot="19366670">
              <a:off x="7690650" y="-131982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17" name="Flowchart: Stored Data 16">
              <a:extLst>
                <a:ext uri="{FF2B5EF4-FFF2-40B4-BE49-F238E27FC236}">
                  <a16:creationId xmlns:a16="http://schemas.microsoft.com/office/drawing/2014/main" xmlns="" id="{487D022E-E6E5-435B-9E97-D4ECCD0E4CB3}"/>
                </a:ext>
              </a:extLst>
            </p:cNvPr>
            <p:cNvSpPr/>
            <p:nvPr/>
          </p:nvSpPr>
          <p:spPr>
            <a:xfrm rot="19366670">
              <a:off x="7546698" y="-20804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grpSp>
      <p:graphicFrame>
        <p:nvGraphicFramePr>
          <p:cNvPr id="3" name="Table 2">
            <a:extLst>
              <a:ext uri="{FF2B5EF4-FFF2-40B4-BE49-F238E27FC236}">
                <a16:creationId xmlns:a16="http://schemas.microsoft.com/office/drawing/2014/main" xmlns="" id="{6546173A-7B49-4F00-A0BB-55B0FF575982}"/>
              </a:ext>
            </a:extLst>
          </p:cNvPr>
          <p:cNvGraphicFramePr>
            <a:graphicFrameLocks noGrp="1"/>
          </p:cNvGraphicFramePr>
          <p:nvPr>
            <p:extLst>
              <p:ext uri="{D42A27DB-BD31-4B8C-83A1-F6EECF244321}">
                <p14:modId xmlns:p14="http://schemas.microsoft.com/office/powerpoint/2010/main" val="1638792523"/>
              </p:ext>
            </p:extLst>
          </p:nvPr>
        </p:nvGraphicFramePr>
        <p:xfrm>
          <a:off x="129197" y="1250014"/>
          <a:ext cx="12300927" cy="5888611"/>
        </p:xfrm>
        <a:graphic>
          <a:graphicData uri="http://schemas.openxmlformats.org/drawingml/2006/table">
            <a:tbl>
              <a:tblPr firstRow="1" firstCol="1" bandRow="1"/>
              <a:tblGrid>
                <a:gridCol w="816786">
                  <a:extLst>
                    <a:ext uri="{9D8B030D-6E8A-4147-A177-3AD203B41FA5}">
                      <a16:colId xmlns:a16="http://schemas.microsoft.com/office/drawing/2014/main" xmlns="" val="4131550787"/>
                    </a:ext>
                  </a:extLst>
                </a:gridCol>
                <a:gridCol w="4943065">
                  <a:extLst>
                    <a:ext uri="{9D8B030D-6E8A-4147-A177-3AD203B41FA5}">
                      <a16:colId xmlns:a16="http://schemas.microsoft.com/office/drawing/2014/main" xmlns="" val="2322916073"/>
                    </a:ext>
                  </a:extLst>
                </a:gridCol>
                <a:gridCol w="1986295">
                  <a:extLst>
                    <a:ext uri="{9D8B030D-6E8A-4147-A177-3AD203B41FA5}">
                      <a16:colId xmlns:a16="http://schemas.microsoft.com/office/drawing/2014/main" xmlns="" val="2786395447"/>
                    </a:ext>
                  </a:extLst>
                </a:gridCol>
                <a:gridCol w="2599875">
                  <a:extLst>
                    <a:ext uri="{9D8B030D-6E8A-4147-A177-3AD203B41FA5}">
                      <a16:colId xmlns:a16="http://schemas.microsoft.com/office/drawing/2014/main" xmlns="" val="2796426025"/>
                    </a:ext>
                  </a:extLst>
                </a:gridCol>
                <a:gridCol w="1954906">
                  <a:extLst>
                    <a:ext uri="{9D8B030D-6E8A-4147-A177-3AD203B41FA5}">
                      <a16:colId xmlns:a16="http://schemas.microsoft.com/office/drawing/2014/main" xmlns="" val="3519539940"/>
                    </a:ext>
                  </a:extLst>
                </a:gridCol>
              </a:tblGrid>
              <a:tr h="917719">
                <a:tc>
                  <a:txBody>
                    <a:bodyPr/>
                    <a:lstStyle/>
                    <a:p>
                      <a:pPr marL="0" marR="0" algn="ctr">
                        <a:lnSpc>
                          <a:spcPct val="107000"/>
                        </a:lnSpc>
                        <a:spcBef>
                          <a:spcPts val="0"/>
                        </a:spcBef>
                        <a:spcAft>
                          <a:spcPts val="0"/>
                        </a:spcAft>
                      </a:pP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12</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11" rtl="0" eaLnBrk="1" fontAlgn="auto" latinLnBrk="0" hangingPunct="1">
                        <a:lnSpc>
                          <a:spcPct val="106000"/>
                        </a:lnSpc>
                        <a:spcBef>
                          <a:spcPts val="0"/>
                        </a:spcBef>
                        <a:spcAft>
                          <a:spcPts val="0"/>
                        </a:spcAft>
                        <a:buClrTx/>
                        <a:buSzTx/>
                        <a:buFontTx/>
                        <a:buNone/>
                        <a:tabLst/>
                        <a:defRPr/>
                      </a:pPr>
                      <a:r>
                        <a:rPr lang="en-US" sz="1900" b="0" i="0" u="none" strike="noStrike" kern="1200" baseline="0" dirty="0">
                          <a:solidFill>
                            <a:schemeClr val="tx1"/>
                          </a:solidFill>
                          <a:latin typeface="+mn-lt"/>
                          <a:ea typeface="+mn-ea"/>
                          <a:cs typeface="+mn-cs"/>
                        </a:rPr>
                        <a:t>Mathematical Problem on Biochemical Oxygen Demand (BOD) &amp;Chemical Oxygen Demand (COD)</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Group discussion, </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Quiz, Written Exam,</a:t>
                      </a: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Assignment </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CLO1</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57668875"/>
                  </a:ext>
                </a:extLst>
              </a:tr>
              <a:tr h="1009571">
                <a:tc>
                  <a:txBody>
                    <a:bodyPr/>
                    <a:lstStyle/>
                    <a:p>
                      <a:pPr marL="0" marR="0" algn="ctr">
                        <a:lnSpc>
                          <a:spcPct val="107000"/>
                        </a:lnSpc>
                        <a:spcBef>
                          <a:spcPts val="0"/>
                        </a:spcBef>
                        <a:spcAft>
                          <a:spcPts val="0"/>
                        </a:spcAft>
                      </a:pP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13</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900" dirty="0">
                          <a:effectLst/>
                          <a:latin typeface="Times New Roman" panose="02020603050405020304" pitchFamily="18" charset="0"/>
                          <a:ea typeface="Times New Roman" panose="02020603050405020304" pitchFamily="18" charset="0"/>
                          <a:cs typeface="Times New Roman" panose="02020603050405020304" pitchFamily="18" charset="0"/>
                        </a:rPr>
                        <a:t>Disinfection: Water Treatment Systems </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a:t>
                      </a:r>
                    </a:p>
                    <a:p>
                      <a:pPr marL="0" marR="0" algn="ctr">
                        <a:lnSpc>
                          <a:spcPct val="107000"/>
                        </a:lnSpc>
                        <a:spcBef>
                          <a:spcPts val="0"/>
                        </a:spcBef>
                        <a:spcAft>
                          <a:spcPts val="0"/>
                        </a:spcAft>
                      </a:pPr>
                      <a:r>
                        <a:rPr lang="en-US"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Debate</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Assessment, </a:t>
                      </a: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Viva</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CLO3</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2696709"/>
                  </a:ext>
                </a:extLst>
              </a:tr>
              <a:tr h="1009571">
                <a:tc>
                  <a:txBody>
                    <a:bodyPr/>
                    <a:lstStyle/>
                    <a:p>
                      <a:pPr marL="0" marR="0" algn="ctr">
                        <a:lnSpc>
                          <a:spcPct val="107000"/>
                        </a:lnSpc>
                        <a:spcBef>
                          <a:spcPts val="0"/>
                        </a:spcBef>
                        <a:spcAft>
                          <a:spcPts val="0"/>
                        </a:spcAft>
                      </a:pP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14</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900" dirty="0">
                          <a:effectLst/>
                          <a:latin typeface="Times New Roman" panose="02020603050405020304" pitchFamily="18" charset="0"/>
                          <a:ea typeface="Times New Roman" panose="02020603050405020304" pitchFamily="18" charset="0"/>
                          <a:cs typeface="Times New Roman" panose="02020603050405020304" pitchFamily="18" charset="0"/>
                        </a:rPr>
                        <a:t>Chlorination Curve with Break Point</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Group discussion, </a:t>
                      </a:r>
                    </a:p>
                    <a:p>
                      <a:pPr marL="0" marR="0" algn="ctr">
                        <a:lnSpc>
                          <a:spcPct val="107000"/>
                        </a:lnSpc>
                        <a:spcBef>
                          <a:spcPts val="0"/>
                        </a:spcBef>
                        <a:spcAft>
                          <a:spcPts val="0"/>
                        </a:spcAft>
                      </a:pP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Quiz, Assignment</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CLO2, CLO4</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22389756"/>
                  </a:ext>
                </a:extLst>
              </a:tr>
              <a:tr h="1009571">
                <a:tc>
                  <a:txBody>
                    <a:bodyPr/>
                    <a:lstStyle/>
                    <a:p>
                      <a:pPr marL="0" marR="0" algn="ctr">
                        <a:lnSpc>
                          <a:spcPct val="107000"/>
                        </a:lnSpc>
                        <a:spcBef>
                          <a:spcPts val="0"/>
                        </a:spcBef>
                        <a:spcAft>
                          <a:spcPts val="0"/>
                        </a:spcAft>
                      </a:pP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15</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Mathematical Problem on Chlorination</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 Lecture,</a:t>
                      </a:r>
                    </a:p>
                    <a:p>
                      <a:pPr marL="0" marR="0" algn="ctr">
                        <a:lnSpc>
                          <a:spcPct val="107000"/>
                        </a:lnSpc>
                        <a:spcBef>
                          <a:spcPts val="0"/>
                        </a:spcBef>
                        <a:spcAft>
                          <a:spcPts val="0"/>
                        </a:spcAft>
                      </a:pPr>
                      <a:r>
                        <a:rPr lang="en-US"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Group Discussion </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Viva, </a:t>
                      </a: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Quiz</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CLO1, CLO3</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62756632"/>
                  </a:ext>
                </a:extLst>
              </a:tr>
              <a:tr h="1009571">
                <a:tc>
                  <a:txBody>
                    <a:bodyPr/>
                    <a:lstStyle/>
                    <a:p>
                      <a:pPr marL="0" marR="0" algn="ctr">
                        <a:lnSpc>
                          <a:spcPct val="107000"/>
                        </a:lnSpc>
                        <a:spcBef>
                          <a:spcPts val="0"/>
                        </a:spcBef>
                        <a:spcAft>
                          <a:spcPts val="0"/>
                        </a:spcAft>
                      </a:pP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16</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11" rtl="0" eaLnBrk="1" fontAlgn="auto" latinLnBrk="0" hangingPunct="1">
                        <a:lnSpc>
                          <a:spcPct val="107000"/>
                        </a:lnSpc>
                        <a:spcBef>
                          <a:spcPts val="0"/>
                        </a:spcBef>
                        <a:spcAft>
                          <a:spcPts val="0"/>
                        </a:spcAft>
                        <a:buClrTx/>
                        <a:buSzTx/>
                        <a:buFontTx/>
                        <a:buNone/>
                        <a:tabLst/>
                        <a:defRPr/>
                      </a:pPr>
                      <a:r>
                        <a:rPr lang="en-US" sz="1900" b="0" i="0" u="none" strike="noStrike" kern="1200" baseline="0" dirty="0">
                          <a:solidFill>
                            <a:schemeClr val="tx1"/>
                          </a:solidFill>
                          <a:latin typeface="+mn-lt"/>
                          <a:ea typeface="+mn-ea"/>
                          <a:cs typeface="+mn-cs"/>
                        </a:rPr>
                        <a:t>Practice, Exercise &amp; Review</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Oral Presentation,</a:t>
                      </a: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Debate</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Written Exam,</a:t>
                      </a: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Viva</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CLO3, CLO4</a:t>
                      </a:r>
                      <a:endParaRPr lang="en-US" sz="1900" u="sng"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89205252"/>
                  </a:ext>
                </a:extLst>
              </a:tr>
              <a:tr h="918126">
                <a:tc>
                  <a:txBody>
                    <a:bodyPr/>
                    <a:lstStyle/>
                    <a:p>
                      <a:pPr marL="0" marR="0" algn="ctr">
                        <a:lnSpc>
                          <a:spcPct val="107000"/>
                        </a:lnSpc>
                        <a:spcBef>
                          <a:spcPts val="0"/>
                        </a:spcBef>
                        <a:spcAft>
                          <a:spcPts val="0"/>
                        </a:spcAft>
                      </a:pP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17</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11" rtl="0" eaLnBrk="1" fontAlgn="auto" latinLnBrk="0" hangingPunct="1">
                        <a:lnSpc>
                          <a:spcPct val="107000"/>
                        </a:lnSpc>
                        <a:spcBef>
                          <a:spcPts val="0"/>
                        </a:spcBef>
                        <a:spcAft>
                          <a:spcPts val="0"/>
                        </a:spcAft>
                        <a:buClrTx/>
                        <a:buSzTx/>
                        <a:buFontTx/>
                        <a:buNone/>
                        <a:tabLst/>
                        <a:defRPr/>
                      </a:pPr>
                      <a:r>
                        <a:rPr lang="en-US" sz="1900" b="0" i="0" u="none" strike="noStrike" kern="1200" baseline="0" dirty="0">
                          <a:solidFill>
                            <a:schemeClr val="tx1"/>
                          </a:solidFill>
                          <a:latin typeface="+mn-lt"/>
                          <a:ea typeface="+mn-ea"/>
                          <a:cs typeface="+mn-cs"/>
                        </a:rPr>
                        <a:t>Problem Solving Day</a:t>
                      </a: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Debate</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Quiz, Written Exam </a:t>
                      </a:r>
                    </a:p>
                  </a:txBody>
                  <a:tcPr marL="73152" marR="7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CLO3, CLO4</a:t>
                      </a:r>
                      <a:endParaRPr lang="en-US" sz="1900" u="sng"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3152" marR="731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23816533"/>
                  </a:ext>
                </a:extLst>
              </a:tr>
            </a:tbl>
          </a:graphicData>
        </a:graphic>
      </p:graphicFrame>
      <p:pic>
        <p:nvPicPr>
          <p:cNvPr id="19" name="Picture 18">
            <a:extLst>
              <a:ext uri="{FF2B5EF4-FFF2-40B4-BE49-F238E27FC236}">
                <a16:creationId xmlns:a16="http://schemas.microsoft.com/office/drawing/2014/main" xmlns="" id="{C590AE8C-F3BB-4E61-9A39-B6AD97ED4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4" y="56923"/>
            <a:ext cx="1244255" cy="1238512"/>
          </a:xfrm>
          <a:prstGeom prst="rect">
            <a:avLst/>
          </a:prstGeom>
        </p:spPr>
      </p:pic>
    </p:spTree>
    <p:extLst>
      <p:ext uri="{BB962C8B-B14F-4D97-AF65-F5344CB8AC3E}">
        <p14:creationId xmlns:p14="http://schemas.microsoft.com/office/powerpoint/2010/main" val="22650199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pic>
        <p:nvPicPr>
          <p:cNvPr id="5" name="Picture 4">
            <a:extLst>
              <a:ext uri="{FF2B5EF4-FFF2-40B4-BE49-F238E27FC236}">
                <a16:creationId xmlns:a16="http://schemas.microsoft.com/office/drawing/2014/main" xmlns="" id="{0A7638EC-AF0E-4C6B-85AE-989731758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 y="306441"/>
            <a:ext cx="11948160" cy="3351159"/>
          </a:xfrm>
          <a:prstGeom prst="rect">
            <a:avLst/>
          </a:prstGeom>
        </p:spPr>
      </p:pic>
      <p:sp>
        <p:nvSpPr>
          <p:cNvPr id="6" name="TextBox 5">
            <a:extLst>
              <a:ext uri="{FF2B5EF4-FFF2-40B4-BE49-F238E27FC236}">
                <a16:creationId xmlns:a16="http://schemas.microsoft.com/office/drawing/2014/main" xmlns="" id="{F3DB0A92-8299-4891-85DF-143BA1B9FE68}"/>
              </a:ext>
            </a:extLst>
          </p:cNvPr>
          <p:cNvSpPr txBox="1"/>
          <p:nvPr/>
        </p:nvSpPr>
        <p:spPr>
          <a:xfrm>
            <a:off x="538480" y="3501761"/>
            <a:ext cx="11592560" cy="1015663"/>
          </a:xfrm>
          <a:prstGeom prst="rect">
            <a:avLst/>
          </a:prstGeom>
          <a:noFill/>
        </p:spPr>
        <p:txBody>
          <a:bodyPr wrap="square" rtlCol="0">
            <a:spAutoFit/>
          </a:bodyPr>
          <a:lstStyle/>
          <a:p>
            <a:r>
              <a:rPr lang="en-US" sz="2000" b="1" dirty="0">
                <a:effectLst/>
                <a:latin typeface="Calibri" panose="020F0502020204030204" pitchFamily="34" charset="0"/>
                <a:ea typeface="Calibri" panose="020F0502020204030204" pitchFamily="34" charset="0"/>
                <a:cs typeface="Times New Roman" panose="02020603050405020304" pitchFamily="18" charset="0"/>
              </a:rPr>
              <a:t>1. 500 m³/day water is to be supplied from a water treatment plant with chlorine concentration of 0.5 mg/L. If bleaching powder that is used for chlorine has contains 30% available Cl2 (by weight), Find out the amount of bleaching powder in kg/day.</a:t>
            </a:r>
            <a:endParaRPr lang="en-US" sz="2000" b="1" dirty="0"/>
          </a:p>
        </p:txBody>
      </p:sp>
      <p:pic>
        <p:nvPicPr>
          <p:cNvPr id="8" name="Picture 7">
            <a:extLst>
              <a:ext uri="{FF2B5EF4-FFF2-40B4-BE49-F238E27FC236}">
                <a16:creationId xmlns:a16="http://schemas.microsoft.com/office/drawing/2014/main" xmlns="" id="{582AE6ED-4B36-424E-BA16-0B328149D5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80" y="4517424"/>
            <a:ext cx="11592560" cy="2491335"/>
          </a:xfrm>
          <a:prstGeom prst="rect">
            <a:avLst/>
          </a:prstGeom>
        </p:spPr>
      </p:pic>
    </p:spTree>
    <p:extLst>
      <p:ext uri="{BB962C8B-B14F-4D97-AF65-F5344CB8AC3E}">
        <p14:creationId xmlns:p14="http://schemas.microsoft.com/office/powerpoint/2010/main" val="13000355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C274A9-97C9-4FFF-A836-71A2D18E1643}"/>
              </a:ext>
            </a:extLst>
          </p:cNvPr>
          <p:cNvSpPr/>
          <p:nvPr/>
        </p:nvSpPr>
        <p:spPr>
          <a:xfrm>
            <a:off x="228600" y="228600"/>
            <a:ext cx="12344400" cy="6858000"/>
          </a:xfrm>
          <a:prstGeom prst="rect">
            <a:avLst/>
          </a:prstGeom>
          <a:noFill/>
          <a:ln w="47625">
            <a:solidFill>
              <a:schemeClr val="tx1"/>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 name="TextBox 1">
            <a:extLst>
              <a:ext uri="{FF2B5EF4-FFF2-40B4-BE49-F238E27FC236}">
                <a16:creationId xmlns:a16="http://schemas.microsoft.com/office/drawing/2014/main" xmlns="" id="{7A8FB183-79AB-4453-B8F6-58A0CB7E9288}"/>
              </a:ext>
            </a:extLst>
          </p:cNvPr>
          <p:cNvSpPr txBox="1"/>
          <p:nvPr/>
        </p:nvSpPr>
        <p:spPr>
          <a:xfrm>
            <a:off x="300355" y="448306"/>
            <a:ext cx="12024360" cy="707886"/>
          </a:xfrm>
          <a:prstGeom prst="rect">
            <a:avLst/>
          </a:prstGeom>
          <a:noFill/>
        </p:spPr>
        <p:txBody>
          <a:bodyPr wrap="square" rtlCol="0">
            <a:spAutoFit/>
          </a:bodyPr>
          <a:lstStyle/>
          <a:p>
            <a:r>
              <a:rPr lang="en-US" sz="2000" b="1" dirty="0"/>
              <a:t>2.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It is required to disinfectant 500,000 gpd of water with 0.3 mg/L of chlorine. If bleaching powder that contains 25% of available chlorine is used, how much bleaching powder is needed to treat the daily flow of water.</a:t>
            </a:r>
            <a:endParaRPr lang="en-US" b="1" dirty="0"/>
          </a:p>
        </p:txBody>
      </p:sp>
      <p:pic>
        <p:nvPicPr>
          <p:cNvPr id="5" name="Picture 4">
            <a:extLst>
              <a:ext uri="{FF2B5EF4-FFF2-40B4-BE49-F238E27FC236}">
                <a16:creationId xmlns:a16="http://schemas.microsoft.com/office/drawing/2014/main" xmlns="" id="{A8B7D0F7-DAC1-4CBC-9F73-92E6DC35A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355" y="1525524"/>
            <a:ext cx="12024360" cy="2132076"/>
          </a:xfrm>
          <a:prstGeom prst="rect">
            <a:avLst/>
          </a:prstGeom>
        </p:spPr>
      </p:pic>
      <p:sp>
        <p:nvSpPr>
          <p:cNvPr id="7" name="TextBox 6">
            <a:extLst>
              <a:ext uri="{FF2B5EF4-FFF2-40B4-BE49-F238E27FC236}">
                <a16:creationId xmlns:a16="http://schemas.microsoft.com/office/drawing/2014/main" xmlns="" id="{019178BA-2D08-40DE-8587-71DC4C4D303E}"/>
              </a:ext>
            </a:extLst>
          </p:cNvPr>
          <p:cNvSpPr txBox="1"/>
          <p:nvPr/>
        </p:nvSpPr>
        <p:spPr>
          <a:xfrm>
            <a:off x="406400" y="3701285"/>
            <a:ext cx="11918315" cy="1015663"/>
          </a:xfrm>
          <a:prstGeom prst="rect">
            <a:avLst/>
          </a:prstGeom>
          <a:noFill/>
        </p:spPr>
        <p:txBody>
          <a:bodyPr wrap="square" rtlCol="0">
            <a:spAutoFit/>
          </a:bodyPr>
          <a:lstStyle/>
          <a:p>
            <a:r>
              <a:rPr lang="en-US" sz="2000" b="1" dirty="0"/>
              <a:t>3.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It is required to disinfectant 500,000 gpd of water with 0.3 mg/L of chlorine. If bleaching powder that contains 33.33% of available chlorine is used, how much bleaching powder is needed to treat the daily flow of water.</a:t>
            </a:r>
            <a:endParaRPr lang="en-US" sz="2000" b="1" dirty="0"/>
          </a:p>
        </p:txBody>
      </p:sp>
      <p:pic>
        <p:nvPicPr>
          <p:cNvPr id="9" name="Picture 8">
            <a:extLst>
              <a:ext uri="{FF2B5EF4-FFF2-40B4-BE49-F238E27FC236}">
                <a16:creationId xmlns:a16="http://schemas.microsoft.com/office/drawing/2014/main" xmlns="" id="{7CE94383-2597-4528-8C9F-5ADFD5B8DF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356" y="4760633"/>
            <a:ext cx="12024360" cy="1934807"/>
          </a:xfrm>
          <a:prstGeom prst="rect">
            <a:avLst/>
          </a:prstGeom>
        </p:spPr>
      </p:pic>
    </p:spTree>
    <p:extLst>
      <p:ext uri="{BB962C8B-B14F-4D97-AF65-F5344CB8AC3E}">
        <p14:creationId xmlns:p14="http://schemas.microsoft.com/office/powerpoint/2010/main" val="12434879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4224CF-0B04-452F-94C0-FC9508E81EB0}"/>
              </a:ext>
            </a:extLst>
          </p:cNvPr>
          <p:cNvSpPr txBox="1"/>
          <p:nvPr/>
        </p:nvSpPr>
        <p:spPr>
          <a:xfrm>
            <a:off x="4146635" y="574380"/>
            <a:ext cx="4508331" cy="683264"/>
          </a:xfrm>
          <a:prstGeom prst="rect">
            <a:avLst/>
          </a:prstGeom>
          <a:noFill/>
        </p:spPr>
        <p:txBody>
          <a:bodyPr wrap="square" rtlCol="0">
            <a:spAutoFit/>
          </a:bodyPr>
          <a:lstStyle/>
          <a:p>
            <a:pPr algn="ctr"/>
            <a:r>
              <a:rPr lang="en-US" sz="3840" dirty="0"/>
              <a:t>Week 16</a:t>
            </a:r>
          </a:p>
        </p:txBody>
      </p:sp>
      <p:sp>
        <p:nvSpPr>
          <p:cNvPr id="6" name="TextBox 5">
            <a:extLst>
              <a:ext uri="{FF2B5EF4-FFF2-40B4-BE49-F238E27FC236}">
                <a16:creationId xmlns:a16="http://schemas.microsoft.com/office/drawing/2014/main" xmlns="" id="{EE029618-3064-4622-ACDB-51C7827E27E1}"/>
              </a:ext>
            </a:extLst>
          </p:cNvPr>
          <p:cNvSpPr txBox="1"/>
          <p:nvPr/>
        </p:nvSpPr>
        <p:spPr>
          <a:xfrm>
            <a:off x="1670179" y="1312343"/>
            <a:ext cx="9461241" cy="1040285"/>
          </a:xfrm>
          <a:prstGeom prst="rect">
            <a:avLst/>
          </a:prstGeom>
          <a:noFill/>
        </p:spPr>
        <p:txBody>
          <a:bodyPr wrap="square" rtlCol="0">
            <a:spAutoFit/>
          </a:bodyPr>
          <a:lstStyle/>
          <a:p>
            <a:pPr marL="0" marR="0" lvl="0" indent="0" algn="ctr" defTabSz="914411" rtl="0" eaLnBrk="1" fontAlgn="auto" latinLnBrk="0" hangingPunct="1">
              <a:lnSpc>
                <a:spcPct val="107000"/>
              </a:lnSpc>
              <a:spcBef>
                <a:spcPts val="0"/>
              </a:spcBef>
              <a:spcAft>
                <a:spcPts val="0"/>
              </a:spcAft>
              <a:buClrTx/>
              <a:buSzTx/>
              <a:buFontTx/>
              <a:buNone/>
              <a:tabLst/>
              <a:defRPr/>
            </a:pPr>
            <a:r>
              <a:rPr lang="en-US" sz="4000" b="0" i="0" u="none" strike="noStrike" kern="1200" baseline="0" dirty="0">
                <a:solidFill>
                  <a:schemeClr val="tx1"/>
                </a:solidFill>
                <a:latin typeface="+mn-lt"/>
                <a:ea typeface="+mn-ea"/>
                <a:cs typeface="+mn-cs"/>
              </a:rPr>
              <a:t>Practice, Exercise &amp; Review</a:t>
            </a:r>
          </a:p>
          <a:p>
            <a:endParaRPr lang="en-US" sz="1920" dirty="0"/>
          </a:p>
        </p:txBody>
      </p:sp>
      <p:grpSp>
        <p:nvGrpSpPr>
          <p:cNvPr id="15" name="Group 14">
            <a:extLst>
              <a:ext uri="{FF2B5EF4-FFF2-40B4-BE49-F238E27FC236}">
                <a16:creationId xmlns:a16="http://schemas.microsoft.com/office/drawing/2014/main" xmlns="" id="{9B79569E-E2F4-4EBB-ACBE-C6986626FBC5}"/>
              </a:ext>
            </a:extLst>
          </p:cNvPr>
          <p:cNvGrpSpPr/>
          <p:nvPr/>
        </p:nvGrpSpPr>
        <p:grpSpPr>
          <a:xfrm>
            <a:off x="8980783" y="2152906"/>
            <a:ext cx="4897777" cy="6145846"/>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a16="http://schemas.microsoft.com/office/drawing/2014/main" xmlns=""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8" name="Rectangle 7">
              <a:extLst>
                <a:ext uri="{FF2B5EF4-FFF2-40B4-BE49-F238E27FC236}">
                  <a16:creationId xmlns:a16="http://schemas.microsoft.com/office/drawing/2014/main" xmlns=""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9" name="Rectangle 8">
              <a:extLst>
                <a:ext uri="{FF2B5EF4-FFF2-40B4-BE49-F238E27FC236}">
                  <a16:creationId xmlns:a16="http://schemas.microsoft.com/office/drawing/2014/main" xmlns=""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0" name="Rectangle 9">
              <a:extLst>
                <a:ext uri="{FF2B5EF4-FFF2-40B4-BE49-F238E27FC236}">
                  <a16:creationId xmlns:a16="http://schemas.microsoft.com/office/drawing/2014/main" xmlns=""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1" name="Rectangle 10">
              <a:extLst>
                <a:ext uri="{FF2B5EF4-FFF2-40B4-BE49-F238E27FC236}">
                  <a16:creationId xmlns:a16="http://schemas.microsoft.com/office/drawing/2014/main" xmlns=""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grpSp>
    </p:spTree>
    <p:extLst>
      <p:ext uri="{BB962C8B-B14F-4D97-AF65-F5344CB8AC3E}">
        <p14:creationId xmlns:p14="http://schemas.microsoft.com/office/powerpoint/2010/main" val="42713966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4224CF-0B04-452F-94C0-FC9508E81EB0}"/>
              </a:ext>
            </a:extLst>
          </p:cNvPr>
          <p:cNvSpPr txBox="1"/>
          <p:nvPr/>
        </p:nvSpPr>
        <p:spPr>
          <a:xfrm>
            <a:off x="4146635" y="574380"/>
            <a:ext cx="4508331" cy="683264"/>
          </a:xfrm>
          <a:prstGeom prst="rect">
            <a:avLst/>
          </a:prstGeom>
          <a:noFill/>
        </p:spPr>
        <p:txBody>
          <a:bodyPr wrap="square" rtlCol="0">
            <a:spAutoFit/>
          </a:bodyPr>
          <a:lstStyle/>
          <a:p>
            <a:pPr algn="ctr"/>
            <a:r>
              <a:rPr lang="en-US" sz="3840" dirty="0"/>
              <a:t>Week 17</a:t>
            </a:r>
          </a:p>
        </p:txBody>
      </p:sp>
      <p:sp>
        <p:nvSpPr>
          <p:cNvPr id="6" name="TextBox 5">
            <a:extLst>
              <a:ext uri="{FF2B5EF4-FFF2-40B4-BE49-F238E27FC236}">
                <a16:creationId xmlns:a16="http://schemas.microsoft.com/office/drawing/2014/main" xmlns="" id="{EE029618-3064-4622-ACDB-51C7827E27E1}"/>
              </a:ext>
            </a:extLst>
          </p:cNvPr>
          <p:cNvSpPr txBox="1"/>
          <p:nvPr/>
        </p:nvSpPr>
        <p:spPr>
          <a:xfrm>
            <a:off x="1670179" y="1312343"/>
            <a:ext cx="9461241" cy="1040285"/>
          </a:xfrm>
          <a:prstGeom prst="rect">
            <a:avLst/>
          </a:prstGeom>
          <a:noFill/>
        </p:spPr>
        <p:txBody>
          <a:bodyPr wrap="square" rtlCol="0">
            <a:spAutoFit/>
          </a:bodyPr>
          <a:lstStyle/>
          <a:p>
            <a:pPr marL="0" marR="0" lvl="0" indent="0" algn="ctr" defTabSz="914411" rtl="0" eaLnBrk="1" fontAlgn="auto" latinLnBrk="0" hangingPunct="1">
              <a:lnSpc>
                <a:spcPct val="107000"/>
              </a:lnSpc>
              <a:spcBef>
                <a:spcPts val="0"/>
              </a:spcBef>
              <a:spcAft>
                <a:spcPts val="0"/>
              </a:spcAft>
              <a:buClrTx/>
              <a:buSzTx/>
              <a:buFontTx/>
              <a:buNone/>
              <a:tabLst/>
              <a:defRPr/>
            </a:pPr>
            <a:r>
              <a:rPr lang="en-US" sz="4000" b="0" i="0" u="none" strike="noStrike" kern="1200" baseline="0" dirty="0">
                <a:solidFill>
                  <a:schemeClr val="tx1"/>
                </a:solidFill>
                <a:latin typeface="+mn-lt"/>
                <a:ea typeface="+mn-ea"/>
                <a:cs typeface="+mn-cs"/>
              </a:rPr>
              <a:t>Problem Solving Day</a:t>
            </a:r>
          </a:p>
          <a:p>
            <a:endParaRPr lang="en-US" sz="1920" dirty="0"/>
          </a:p>
        </p:txBody>
      </p:sp>
      <p:grpSp>
        <p:nvGrpSpPr>
          <p:cNvPr id="15" name="Group 14">
            <a:extLst>
              <a:ext uri="{FF2B5EF4-FFF2-40B4-BE49-F238E27FC236}">
                <a16:creationId xmlns:a16="http://schemas.microsoft.com/office/drawing/2014/main" xmlns="" id="{9B79569E-E2F4-4EBB-ACBE-C6986626FBC5}"/>
              </a:ext>
            </a:extLst>
          </p:cNvPr>
          <p:cNvGrpSpPr/>
          <p:nvPr/>
        </p:nvGrpSpPr>
        <p:grpSpPr>
          <a:xfrm>
            <a:off x="8980783" y="2152906"/>
            <a:ext cx="4897777" cy="6145846"/>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a16="http://schemas.microsoft.com/office/drawing/2014/main" xmlns=""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8" name="Rectangle 7">
              <a:extLst>
                <a:ext uri="{FF2B5EF4-FFF2-40B4-BE49-F238E27FC236}">
                  <a16:creationId xmlns:a16="http://schemas.microsoft.com/office/drawing/2014/main" xmlns=""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9" name="Rectangle 8">
              <a:extLst>
                <a:ext uri="{FF2B5EF4-FFF2-40B4-BE49-F238E27FC236}">
                  <a16:creationId xmlns:a16="http://schemas.microsoft.com/office/drawing/2014/main" xmlns=""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0" name="Rectangle 9">
              <a:extLst>
                <a:ext uri="{FF2B5EF4-FFF2-40B4-BE49-F238E27FC236}">
                  <a16:creationId xmlns:a16="http://schemas.microsoft.com/office/drawing/2014/main" xmlns=""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1" name="Rectangle 10">
              <a:extLst>
                <a:ext uri="{FF2B5EF4-FFF2-40B4-BE49-F238E27FC236}">
                  <a16:creationId xmlns:a16="http://schemas.microsoft.com/office/drawing/2014/main" xmlns=""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grpSp>
    </p:spTree>
    <p:extLst>
      <p:ext uri="{BB962C8B-B14F-4D97-AF65-F5344CB8AC3E}">
        <p14:creationId xmlns:p14="http://schemas.microsoft.com/office/powerpoint/2010/main" val="39161601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FB161DF7-B23E-4035-A16B-92185E10D8B8}"/>
              </a:ext>
            </a:extLst>
          </p:cNvPr>
          <p:cNvGrpSpPr/>
          <p:nvPr/>
        </p:nvGrpSpPr>
        <p:grpSpPr>
          <a:xfrm>
            <a:off x="-4047009" y="4833674"/>
            <a:ext cx="7043370" cy="3939073"/>
            <a:chOff x="-3698821" y="4531568"/>
            <a:chExt cx="6603159" cy="3692881"/>
          </a:xfrm>
          <a:blipFill>
            <a:blip r:embed="rId2">
              <a:alphaModFix amt="40000"/>
            </a:blip>
            <a:stretch>
              <a:fillRect l="-1187" t="-577" r="-1187"/>
            </a:stretch>
          </a:blipFill>
        </p:grpSpPr>
        <p:sp>
          <p:nvSpPr>
            <p:cNvPr id="4" name="Rectangle: Rounded Corners 3">
              <a:extLst>
                <a:ext uri="{FF2B5EF4-FFF2-40B4-BE49-F238E27FC236}">
                  <a16:creationId xmlns:a16="http://schemas.microsoft.com/office/drawing/2014/main" xmlns="" id="{CEC8D37B-C551-4407-9D5B-224990DCDD6F}"/>
                </a:ext>
              </a:extLst>
            </p:cNvPr>
            <p:cNvSpPr/>
            <p:nvPr/>
          </p:nvSpPr>
          <p:spPr>
            <a:xfrm rot="19096706">
              <a:off x="-3698821" y="5336310"/>
              <a:ext cx="5181600" cy="41922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5" name="Rectangle: Rounded Corners 4">
              <a:extLst>
                <a:ext uri="{FF2B5EF4-FFF2-40B4-BE49-F238E27FC236}">
                  <a16:creationId xmlns:a16="http://schemas.microsoft.com/office/drawing/2014/main" xmlns="" id="{AA4AD840-BCF7-4710-BD70-C1F32093EB34}"/>
                </a:ext>
              </a:extLst>
            </p:cNvPr>
            <p:cNvSpPr/>
            <p:nvPr/>
          </p:nvSpPr>
          <p:spPr>
            <a:xfrm rot="19096706">
              <a:off x="-2590801" y="5173696"/>
              <a:ext cx="5181600" cy="9239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6" name="Rectangle: Rounded Corners 5">
              <a:extLst>
                <a:ext uri="{FF2B5EF4-FFF2-40B4-BE49-F238E27FC236}">
                  <a16:creationId xmlns:a16="http://schemas.microsoft.com/office/drawing/2014/main" xmlns="" id="{79218BD8-7761-4167-A3C0-738C8B959CB8}"/>
                </a:ext>
              </a:extLst>
            </p:cNvPr>
            <p:cNvSpPr/>
            <p:nvPr/>
          </p:nvSpPr>
          <p:spPr>
            <a:xfrm rot="19096706">
              <a:off x="-2811310" y="6707089"/>
              <a:ext cx="5181600" cy="5771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7" name="Rectangle: Rounded Corners 6">
              <a:extLst>
                <a:ext uri="{FF2B5EF4-FFF2-40B4-BE49-F238E27FC236}">
                  <a16:creationId xmlns:a16="http://schemas.microsoft.com/office/drawing/2014/main" xmlns="" id="{F6EEC549-F6A1-43DE-89E1-08E500946E36}"/>
                </a:ext>
              </a:extLst>
            </p:cNvPr>
            <p:cNvSpPr/>
            <p:nvPr/>
          </p:nvSpPr>
          <p:spPr>
            <a:xfrm rot="19096706">
              <a:off x="-2420328" y="7496940"/>
              <a:ext cx="5181600" cy="7275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9" name="Rectangle: Rounded Corners 8">
              <a:extLst>
                <a:ext uri="{FF2B5EF4-FFF2-40B4-BE49-F238E27FC236}">
                  <a16:creationId xmlns:a16="http://schemas.microsoft.com/office/drawing/2014/main" xmlns="" id="{DAE8348C-45B6-4121-812F-ECC40F3971C4}"/>
                </a:ext>
              </a:extLst>
            </p:cNvPr>
            <p:cNvSpPr/>
            <p:nvPr/>
          </p:nvSpPr>
          <p:spPr>
            <a:xfrm rot="19096706">
              <a:off x="1575889" y="4531568"/>
              <a:ext cx="1328449" cy="5576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grpSp>
      <p:grpSp>
        <p:nvGrpSpPr>
          <p:cNvPr id="18" name="Group 17">
            <a:extLst>
              <a:ext uri="{FF2B5EF4-FFF2-40B4-BE49-F238E27FC236}">
                <a16:creationId xmlns:a16="http://schemas.microsoft.com/office/drawing/2014/main" xmlns="" id="{D140FC85-7E2A-42ED-83E0-66C20B9E6FD4}"/>
              </a:ext>
            </a:extLst>
          </p:cNvPr>
          <p:cNvGrpSpPr/>
          <p:nvPr/>
        </p:nvGrpSpPr>
        <p:grpSpPr>
          <a:xfrm>
            <a:off x="7948211" y="-1407810"/>
            <a:ext cx="7809574" cy="3192046"/>
            <a:chOff x="7546698" y="-1319822"/>
            <a:chExt cx="7321476" cy="2992543"/>
          </a:xfrm>
          <a:gradFill flip="none" rotWithShape="1">
            <a:gsLst>
              <a:gs pos="29000">
                <a:schemeClr val="accent1">
                  <a:lumMod val="0"/>
                  <a:lumOff val="100000"/>
                </a:schemeClr>
              </a:gs>
              <a:gs pos="100000">
                <a:srgbClr val="0BFD4A"/>
              </a:gs>
            </a:gsLst>
            <a:path path="circle">
              <a:fillToRect r="100000" b="100000"/>
            </a:path>
            <a:tileRect l="-100000" t="-100000"/>
          </a:gradFill>
        </p:grpSpPr>
        <p:sp>
          <p:nvSpPr>
            <p:cNvPr id="15" name="Flowchart: Stored Data 14">
              <a:extLst>
                <a:ext uri="{FF2B5EF4-FFF2-40B4-BE49-F238E27FC236}">
                  <a16:creationId xmlns:a16="http://schemas.microsoft.com/office/drawing/2014/main" xmlns="" id="{7B3C176C-B59D-455C-9DF1-7E9F9E19970A}"/>
                </a:ext>
              </a:extLst>
            </p:cNvPr>
            <p:cNvSpPr/>
            <p:nvPr/>
          </p:nvSpPr>
          <p:spPr>
            <a:xfrm rot="19366670">
              <a:off x="8689916" y="-11198"/>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16" name="Flowchart: Stored Data 15">
              <a:extLst>
                <a:ext uri="{FF2B5EF4-FFF2-40B4-BE49-F238E27FC236}">
                  <a16:creationId xmlns:a16="http://schemas.microsoft.com/office/drawing/2014/main" xmlns="" id="{2E8E372E-CA66-4EEA-817C-64C7C837593A}"/>
                </a:ext>
              </a:extLst>
            </p:cNvPr>
            <p:cNvSpPr/>
            <p:nvPr/>
          </p:nvSpPr>
          <p:spPr>
            <a:xfrm rot="19366670">
              <a:off x="7690650" y="-131982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sp>
          <p:nvSpPr>
            <p:cNvPr id="17" name="Flowchart: Stored Data 16">
              <a:extLst>
                <a:ext uri="{FF2B5EF4-FFF2-40B4-BE49-F238E27FC236}">
                  <a16:creationId xmlns:a16="http://schemas.microsoft.com/office/drawing/2014/main" xmlns="" id="{487D022E-E6E5-435B-9E97-D4ECCD0E4CB3}"/>
                </a:ext>
              </a:extLst>
            </p:cNvPr>
            <p:cNvSpPr/>
            <p:nvPr/>
          </p:nvSpPr>
          <p:spPr>
            <a:xfrm rot="19366670">
              <a:off x="7546698" y="-20804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1" dirty="0"/>
            </a:p>
          </p:txBody>
        </p:sp>
      </p:grpSp>
      <p:pic>
        <p:nvPicPr>
          <p:cNvPr id="3" name="Picture 2">
            <a:extLst>
              <a:ext uri="{FF2B5EF4-FFF2-40B4-BE49-F238E27FC236}">
                <a16:creationId xmlns:a16="http://schemas.microsoft.com/office/drawing/2014/main" xmlns="" id="{A8DBFEC9-5148-4462-8A8E-E7FFA6A53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399" y="1276350"/>
            <a:ext cx="4762500" cy="4762500"/>
          </a:xfrm>
          <a:prstGeom prst="rect">
            <a:avLst/>
          </a:prstGeom>
        </p:spPr>
      </p:pic>
      <p:pic>
        <p:nvPicPr>
          <p:cNvPr id="10" name="Picture 9">
            <a:extLst>
              <a:ext uri="{FF2B5EF4-FFF2-40B4-BE49-F238E27FC236}">
                <a16:creationId xmlns:a16="http://schemas.microsoft.com/office/drawing/2014/main" xmlns="" id="{8A8F0CA4-E826-42E9-9693-AAC3C178B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9782" y="4457821"/>
            <a:ext cx="2618732" cy="2550534"/>
          </a:xfrm>
          <a:prstGeom prst="rect">
            <a:avLst/>
          </a:prstGeom>
        </p:spPr>
      </p:pic>
      <p:pic>
        <p:nvPicPr>
          <p:cNvPr id="12" name="Picture 11">
            <a:extLst>
              <a:ext uri="{FF2B5EF4-FFF2-40B4-BE49-F238E27FC236}">
                <a16:creationId xmlns:a16="http://schemas.microsoft.com/office/drawing/2014/main" xmlns="" id="{87D0C047-5965-46DA-B6C5-2C0E02FD2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72" y="364948"/>
            <a:ext cx="2302164" cy="2302164"/>
          </a:xfrm>
          <a:prstGeom prst="rect">
            <a:avLst/>
          </a:prstGeom>
        </p:spPr>
      </p:pic>
    </p:spTree>
    <p:extLst>
      <p:ext uri="{BB962C8B-B14F-4D97-AF65-F5344CB8AC3E}">
        <p14:creationId xmlns:p14="http://schemas.microsoft.com/office/powerpoint/2010/main" val="1631029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4224CF-0B04-452F-94C0-FC9508E81EB0}"/>
              </a:ext>
            </a:extLst>
          </p:cNvPr>
          <p:cNvSpPr txBox="1"/>
          <p:nvPr/>
        </p:nvSpPr>
        <p:spPr>
          <a:xfrm>
            <a:off x="4146635" y="574380"/>
            <a:ext cx="4508331" cy="683264"/>
          </a:xfrm>
          <a:prstGeom prst="rect">
            <a:avLst/>
          </a:prstGeom>
          <a:noFill/>
        </p:spPr>
        <p:txBody>
          <a:bodyPr wrap="square" rtlCol="0">
            <a:spAutoFit/>
          </a:bodyPr>
          <a:lstStyle/>
          <a:p>
            <a:pPr algn="ctr"/>
            <a:r>
              <a:rPr lang="en-US" sz="3840" dirty="0"/>
              <a:t>Week 01</a:t>
            </a:r>
          </a:p>
        </p:txBody>
      </p:sp>
      <p:sp>
        <p:nvSpPr>
          <p:cNvPr id="6" name="TextBox 5">
            <a:extLst>
              <a:ext uri="{FF2B5EF4-FFF2-40B4-BE49-F238E27FC236}">
                <a16:creationId xmlns:a16="http://schemas.microsoft.com/office/drawing/2014/main" xmlns="" id="{EE029618-3064-4622-ACDB-51C7827E27E1}"/>
              </a:ext>
            </a:extLst>
          </p:cNvPr>
          <p:cNvSpPr txBox="1"/>
          <p:nvPr/>
        </p:nvSpPr>
        <p:spPr>
          <a:xfrm>
            <a:off x="3179403" y="1593088"/>
            <a:ext cx="6442795" cy="1569660"/>
          </a:xfrm>
          <a:prstGeom prst="rect">
            <a:avLst/>
          </a:prstGeom>
          <a:noFill/>
        </p:spPr>
        <p:txBody>
          <a:bodyPr wrap="square" rtlCol="0">
            <a:spAutoFit/>
          </a:bodyPr>
          <a:lstStyle/>
          <a:p>
            <a:pPr algn="ctr"/>
            <a:r>
              <a:rPr lang="en-US" sz="3840" dirty="0"/>
              <a:t>Introduction of Environment Engineering </a:t>
            </a:r>
          </a:p>
          <a:p>
            <a:endParaRPr lang="en-US" sz="1920" dirty="0"/>
          </a:p>
        </p:txBody>
      </p:sp>
      <p:grpSp>
        <p:nvGrpSpPr>
          <p:cNvPr id="15" name="Group 14">
            <a:extLst>
              <a:ext uri="{FF2B5EF4-FFF2-40B4-BE49-F238E27FC236}">
                <a16:creationId xmlns:a16="http://schemas.microsoft.com/office/drawing/2014/main" xmlns="" id="{9B79569E-E2F4-4EBB-ACBE-C6986626FBC5}"/>
              </a:ext>
            </a:extLst>
          </p:cNvPr>
          <p:cNvGrpSpPr/>
          <p:nvPr/>
        </p:nvGrpSpPr>
        <p:grpSpPr>
          <a:xfrm>
            <a:off x="8980783" y="2152906"/>
            <a:ext cx="4897777" cy="6145846"/>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a16="http://schemas.microsoft.com/office/drawing/2014/main" xmlns=""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8" name="Rectangle 7">
              <a:extLst>
                <a:ext uri="{FF2B5EF4-FFF2-40B4-BE49-F238E27FC236}">
                  <a16:creationId xmlns:a16="http://schemas.microsoft.com/office/drawing/2014/main" xmlns=""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9" name="Rectangle 8">
              <a:extLst>
                <a:ext uri="{FF2B5EF4-FFF2-40B4-BE49-F238E27FC236}">
                  <a16:creationId xmlns:a16="http://schemas.microsoft.com/office/drawing/2014/main" xmlns=""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0" name="Rectangle 9">
              <a:extLst>
                <a:ext uri="{FF2B5EF4-FFF2-40B4-BE49-F238E27FC236}">
                  <a16:creationId xmlns:a16="http://schemas.microsoft.com/office/drawing/2014/main" xmlns=""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1" name="Rectangle 10">
              <a:extLst>
                <a:ext uri="{FF2B5EF4-FFF2-40B4-BE49-F238E27FC236}">
                  <a16:creationId xmlns:a16="http://schemas.microsoft.com/office/drawing/2014/main" xmlns=""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grpSp>
    </p:spTree>
    <p:extLst>
      <p:ext uri="{BB962C8B-B14F-4D97-AF65-F5344CB8AC3E}">
        <p14:creationId xmlns:p14="http://schemas.microsoft.com/office/powerpoint/2010/main" val="14090727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1289</TotalTime>
  <Words>2507</Words>
  <Application>Microsoft Office PowerPoint</Application>
  <PresentationFormat>Custom</PresentationFormat>
  <Paragraphs>1031</Paragraphs>
  <Slides>84</Slides>
  <Notes>0</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Kishor Roy</dc:creator>
  <cp:lastModifiedBy>HP</cp:lastModifiedBy>
  <cp:revision>54</cp:revision>
  <dcterms:created xsi:type="dcterms:W3CDTF">2025-06-29T05:33:13Z</dcterms:created>
  <dcterms:modified xsi:type="dcterms:W3CDTF">2025-08-07T10:26:49Z</dcterms:modified>
</cp:coreProperties>
</file>