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image90.jpg" ContentType="image/png"/>
  <Override PartName="/ppt/media/image91.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8" r:id="rId3"/>
    <p:sldId id="269" r:id="rId4"/>
    <p:sldId id="270" r:id="rId5"/>
    <p:sldId id="271" r:id="rId6"/>
    <p:sldId id="272" r:id="rId7"/>
    <p:sldId id="273" r:id="rId8"/>
    <p:sldId id="274" r:id="rId9"/>
    <p:sldId id="279" r:id="rId10"/>
    <p:sldId id="280" r:id="rId11"/>
    <p:sldId id="281" r:id="rId12"/>
    <p:sldId id="282" r:id="rId13"/>
    <p:sldId id="283" r:id="rId14"/>
    <p:sldId id="284" r:id="rId15"/>
    <p:sldId id="287" r:id="rId16"/>
    <p:sldId id="288" r:id="rId17"/>
    <p:sldId id="289" r:id="rId18"/>
    <p:sldId id="290" r:id="rId19"/>
    <p:sldId id="291" r:id="rId20"/>
    <p:sldId id="293" r:id="rId21"/>
    <p:sldId id="294" r:id="rId22"/>
    <p:sldId id="295" r:id="rId23"/>
    <p:sldId id="296" r:id="rId24"/>
    <p:sldId id="297" r:id="rId25"/>
    <p:sldId id="298" r:id="rId26"/>
    <p:sldId id="299" r:id="rId27"/>
    <p:sldId id="300" r:id="rId28"/>
    <p:sldId id="301" r:id="rId29"/>
    <p:sldId id="305" r:id="rId30"/>
    <p:sldId id="303" r:id="rId31"/>
    <p:sldId id="306" r:id="rId32"/>
    <p:sldId id="307" r:id="rId33"/>
    <p:sldId id="308" r:id="rId34"/>
    <p:sldId id="309" r:id="rId35"/>
    <p:sldId id="310" r:id="rId36"/>
    <p:sldId id="311" r:id="rId37"/>
    <p:sldId id="312" r:id="rId38"/>
    <p:sldId id="313" r:id="rId39"/>
    <p:sldId id="314" r:id="rId40"/>
    <p:sldId id="315" r:id="rId41"/>
    <p:sldId id="317" r:id="rId42"/>
    <p:sldId id="318" r:id="rId43"/>
    <p:sldId id="319" r:id="rId44"/>
    <p:sldId id="320" r:id="rId45"/>
    <p:sldId id="321" r:id="rId46"/>
    <p:sldId id="322" r:id="rId47"/>
    <p:sldId id="323" r:id="rId48"/>
    <p:sldId id="332" r:id="rId49"/>
    <p:sldId id="324" r:id="rId50"/>
    <p:sldId id="325" r:id="rId51"/>
    <p:sldId id="326" r:id="rId52"/>
    <p:sldId id="327" r:id="rId53"/>
    <p:sldId id="333" r:id="rId54"/>
    <p:sldId id="328" r:id="rId55"/>
    <p:sldId id="329" r:id="rId56"/>
    <p:sldId id="330" r:id="rId57"/>
    <p:sldId id="331" r:id="rId58"/>
    <p:sldId id="334" r:id="rId59"/>
    <p:sldId id="335" r:id="rId60"/>
    <p:sldId id="336" r:id="rId61"/>
    <p:sldId id="337" r:id="rId62"/>
    <p:sldId id="338" r:id="rId63"/>
    <p:sldId id="339" r:id="rId64"/>
    <p:sldId id="340" r:id="rId65"/>
    <p:sldId id="341" r:id="rId66"/>
    <p:sldId id="342" r:id="rId67"/>
    <p:sldId id="343" r:id="rId68"/>
    <p:sldId id="344" r:id="rId69"/>
    <p:sldId id="345" r:id="rId70"/>
    <p:sldId id="356" r:id="rId71"/>
    <p:sldId id="346" r:id="rId72"/>
    <p:sldId id="347" r:id="rId73"/>
    <p:sldId id="348" r:id="rId74"/>
    <p:sldId id="349" r:id="rId75"/>
    <p:sldId id="357" r:id="rId76"/>
    <p:sldId id="350" r:id="rId77"/>
    <p:sldId id="351" r:id="rId78"/>
    <p:sldId id="352" r:id="rId79"/>
    <p:sldId id="353" r:id="rId80"/>
    <p:sldId id="355" r:id="rId81"/>
    <p:sldId id="354" r:id="rId82"/>
    <p:sldId id="359" r:id="rId83"/>
    <p:sldId id="358" r:id="rId84"/>
    <p:sldId id="362" r:id="rId85"/>
    <p:sldId id="363" r:id="rId86"/>
    <p:sldId id="364" r:id="rId87"/>
    <p:sldId id="367" r:id="rId88"/>
    <p:sldId id="365" r:id="rId89"/>
    <p:sldId id="366" r:id="rId90"/>
    <p:sldId id="361" r:id="rId91"/>
    <p:sldId id="369" r:id="rId92"/>
    <p:sldId id="368" r:id="rId93"/>
  </p:sldIdLst>
  <p:sldSz cx="12801600" cy="73152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DBD0"/>
    <a:srgbClr val="AFA6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497" autoAdjust="0"/>
    <p:restoredTop sz="94660"/>
  </p:normalViewPr>
  <p:slideViewPr>
    <p:cSldViewPr snapToGrid="0">
      <p:cViewPr>
        <p:scale>
          <a:sx n="75" d="100"/>
          <a:sy n="75" d="100"/>
        </p:scale>
        <p:origin x="-576" y="12"/>
      </p:cViewPr>
      <p:guideLst>
        <p:guide orient="horz" pos="2304"/>
        <p:guide pos="403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12D32F-3DA4-412C-8223-0C38C35370D4}" type="doc">
      <dgm:prSet loTypeId="urn:microsoft.com/office/officeart/2005/8/layout/orgChart1" loCatId="hierarchy" qsTypeId="urn:microsoft.com/office/officeart/2005/8/quickstyle/simple1" qsCatId="simple" csTypeId="urn:microsoft.com/office/officeart/2005/8/colors/accent0_2" csCatId="mainScheme" phldr="1"/>
      <dgm:spPr/>
      <dgm:t>
        <a:bodyPr/>
        <a:lstStyle/>
        <a:p>
          <a:endParaRPr lang="en-US"/>
        </a:p>
      </dgm:t>
    </dgm:pt>
    <dgm:pt modelId="{CDB5E4C1-DAA7-4850-9829-E9E6D9D41AD2}">
      <dgm:prSet phldrT="[Text]"/>
      <dgm:spPr>
        <a:ln w="38100">
          <a:solidFill>
            <a:schemeClr val="tx1"/>
          </a:solidFill>
        </a:ln>
      </dgm:spPr>
      <dgm:t>
        <a:bodyPr/>
        <a:lstStyle/>
        <a:p>
          <a:pPr>
            <a:buAutoNum type="arabicPeriod"/>
          </a:pPr>
          <a:r>
            <a:rPr lang="en-US" b="1" dirty="0">
              <a:solidFill>
                <a:schemeClr val="tx1"/>
              </a:solidFill>
            </a:rPr>
            <a:t>Pavement</a:t>
          </a:r>
          <a:endParaRPr lang="en-US" dirty="0">
            <a:solidFill>
              <a:schemeClr val="tx1"/>
            </a:solidFill>
          </a:endParaRPr>
        </a:p>
      </dgm:t>
    </dgm:pt>
    <dgm:pt modelId="{D1A037C1-C73F-474A-AA2F-24281A731B02}" type="parTrans" cxnId="{E8FDBFAF-3743-4877-95DD-4F8FD2A2995C}">
      <dgm:prSet/>
      <dgm:spPr/>
      <dgm:t>
        <a:bodyPr/>
        <a:lstStyle/>
        <a:p>
          <a:endParaRPr lang="en-US"/>
        </a:p>
      </dgm:t>
    </dgm:pt>
    <dgm:pt modelId="{5D384732-A9F9-4FBD-BE5C-DC8C27034C5A}" type="sibTrans" cxnId="{E8FDBFAF-3743-4877-95DD-4F8FD2A2995C}">
      <dgm:prSet/>
      <dgm:spPr/>
      <dgm:t>
        <a:bodyPr/>
        <a:lstStyle/>
        <a:p>
          <a:endParaRPr lang="en-US"/>
        </a:p>
      </dgm:t>
    </dgm:pt>
    <dgm:pt modelId="{997A59C8-CD5B-4BBE-BB47-1BC34E746476}">
      <dgm:prSet phldrT="[Text]"/>
      <dgm:spPr>
        <a:ln w="28575"/>
      </dgm:spPr>
      <dgm:t>
        <a:bodyPr/>
        <a:lstStyle/>
        <a:p>
          <a:r>
            <a:rPr lang="en-US" b="1" dirty="0">
              <a:solidFill>
                <a:schemeClr val="tx1"/>
              </a:solidFill>
            </a:rPr>
            <a:t>Flexible Pavement</a:t>
          </a:r>
          <a:endParaRPr lang="en-US" dirty="0">
            <a:solidFill>
              <a:schemeClr val="tx1"/>
            </a:solidFill>
          </a:endParaRPr>
        </a:p>
      </dgm:t>
    </dgm:pt>
    <dgm:pt modelId="{7EB8A1B9-D1B7-4F17-A76F-40E82C638029}" type="parTrans" cxnId="{8F7A20AC-282B-4EA8-A31D-A9E10EE1D536}">
      <dgm:prSet/>
      <dgm:spPr>
        <a:ln w="38100"/>
      </dgm:spPr>
      <dgm:t>
        <a:bodyPr/>
        <a:lstStyle/>
        <a:p>
          <a:endParaRPr lang="en-US"/>
        </a:p>
      </dgm:t>
    </dgm:pt>
    <dgm:pt modelId="{A4874B1C-FD05-4ADE-84E2-38C02A5F6A2F}" type="sibTrans" cxnId="{8F7A20AC-282B-4EA8-A31D-A9E10EE1D536}">
      <dgm:prSet/>
      <dgm:spPr/>
      <dgm:t>
        <a:bodyPr/>
        <a:lstStyle/>
        <a:p>
          <a:endParaRPr lang="en-US"/>
        </a:p>
      </dgm:t>
    </dgm:pt>
    <dgm:pt modelId="{A2FF63AB-089C-4FF8-9F75-AA7FF21AABB6}">
      <dgm:prSet phldrT="[Text]"/>
      <dgm:spPr>
        <a:ln w="28575"/>
      </dgm:spPr>
      <dgm:t>
        <a:bodyPr/>
        <a:lstStyle/>
        <a:p>
          <a:r>
            <a:rPr lang="en-US" b="1" dirty="0">
              <a:solidFill>
                <a:schemeClr val="tx1"/>
              </a:solidFill>
            </a:rPr>
            <a:t>Rigid Pavement</a:t>
          </a:r>
          <a:endParaRPr lang="en-US" dirty="0">
            <a:solidFill>
              <a:schemeClr val="tx1"/>
            </a:solidFill>
          </a:endParaRPr>
        </a:p>
      </dgm:t>
    </dgm:pt>
    <dgm:pt modelId="{EE1FCDDF-A4F4-4313-8312-D889245436B9}" type="parTrans" cxnId="{013139A4-502A-4A22-93FA-8D802FC34E32}">
      <dgm:prSet/>
      <dgm:spPr>
        <a:ln w="28575"/>
      </dgm:spPr>
      <dgm:t>
        <a:bodyPr/>
        <a:lstStyle/>
        <a:p>
          <a:endParaRPr lang="en-US"/>
        </a:p>
      </dgm:t>
    </dgm:pt>
    <dgm:pt modelId="{D3A06E82-B68D-47D7-9325-6F1595C92F6B}" type="sibTrans" cxnId="{013139A4-502A-4A22-93FA-8D802FC34E32}">
      <dgm:prSet/>
      <dgm:spPr/>
      <dgm:t>
        <a:bodyPr/>
        <a:lstStyle/>
        <a:p>
          <a:endParaRPr lang="en-US"/>
        </a:p>
      </dgm:t>
    </dgm:pt>
    <dgm:pt modelId="{873BC5D5-3C79-4B5B-A242-063CC2ACD65A}">
      <dgm:prSet/>
      <dgm:spPr>
        <a:ln w="28575"/>
      </dgm:spPr>
      <dgm:t>
        <a:bodyPr/>
        <a:lstStyle/>
        <a:p>
          <a:r>
            <a:rPr lang="en-US" b="1" dirty="0">
              <a:solidFill>
                <a:schemeClr val="tx1"/>
              </a:solidFill>
            </a:rPr>
            <a:t>Composite Pavement</a:t>
          </a:r>
          <a:endParaRPr lang="en-US" dirty="0">
            <a:solidFill>
              <a:schemeClr val="tx1"/>
            </a:solidFill>
          </a:endParaRPr>
        </a:p>
      </dgm:t>
    </dgm:pt>
    <dgm:pt modelId="{B019E974-9B60-4B2D-BECA-E1ECC060330C}" type="parTrans" cxnId="{4679F09C-C6BB-4BA6-8DFE-2F272BE26847}">
      <dgm:prSet/>
      <dgm:spPr>
        <a:ln w="28575"/>
      </dgm:spPr>
      <dgm:t>
        <a:bodyPr/>
        <a:lstStyle/>
        <a:p>
          <a:endParaRPr lang="en-US"/>
        </a:p>
      </dgm:t>
    </dgm:pt>
    <dgm:pt modelId="{06E4EEFB-8110-4836-B8F6-F472547079DB}" type="sibTrans" cxnId="{4679F09C-C6BB-4BA6-8DFE-2F272BE26847}">
      <dgm:prSet/>
      <dgm:spPr/>
      <dgm:t>
        <a:bodyPr/>
        <a:lstStyle/>
        <a:p>
          <a:endParaRPr lang="en-US"/>
        </a:p>
      </dgm:t>
    </dgm:pt>
    <dgm:pt modelId="{976028B0-C6A8-44FA-9422-98506B337020}" type="pres">
      <dgm:prSet presAssocID="{8A12D32F-3DA4-412C-8223-0C38C35370D4}" presName="hierChild1" presStyleCnt="0">
        <dgm:presLayoutVars>
          <dgm:orgChart val="1"/>
          <dgm:chPref val="1"/>
          <dgm:dir/>
          <dgm:animOne val="branch"/>
          <dgm:animLvl val="lvl"/>
          <dgm:resizeHandles/>
        </dgm:presLayoutVars>
      </dgm:prSet>
      <dgm:spPr/>
      <dgm:t>
        <a:bodyPr/>
        <a:lstStyle/>
        <a:p>
          <a:endParaRPr lang="en-US"/>
        </a:p>
      </dgm:t>
    </dgm:pt>
    <dgm:pt modelId="{74037383-BB82-49C1-A858-4905B45098EC}" type="pres">
      <dgm:prSet presAssocID="{CDB5E4C1-DAA7-4850-9829-E9E6D9D41AD2}" presName="hierRoot1" presStyleCnt="0">
        <dgm:presLayoutVars>
          <dgm:hierBranch val="init"/>
        </dgm:presLayoutVars>
      </dgm:prSet>
      <dgm:spPr/>
    </dgm:pt>
    <dgm:pt modelId="{D138C094-2783-4027-A72B-9D682292F187}" type="pres">
      <dgm:prSet presAssocID="{CDB5E4C1-DAA7-4850-9829-E9E6D9D41AD2}" presName="rootComposite1" presStyleCnt="0"/>
      <dgm:spPr/>
    </dgm:pt>
    <dgm:pt modelId="{E318743F-D51D-43D1-B830-43E8B2B66380}" type="pres">
      <dgm:prSet presAssocID="{CDB5E4C1-DAA7-4850-9829-E9E6D9D41AD2}" presName="rootText1" presStyleLbl="node0" presStyleIdx="0" presStyleCnt="1" custLinFactNeighborY="-16747">
        <dgm:presLayoutVars>
          <dgm:chPref val="3"/>
        </dgm:presLayoutVars>
      </dgm:prSet>
      <dgm:spPr/>
      <dgm:t>
        <a:bodyPr/>
        <a:lstStyle/>
        <a:p>
          <a:endParaRPr lang="en-US"/>
        </a:p>
      </dgm:t>
    </dgm:pt>
    <dgm:pt modelId="{C8FE7296-1B29-4463-A4B9-8DAD7647525E}" type="pres">
      <dgm:prSet presAssocID="{CDB5E4C1-DAA7-4850-9829-E9E6D9D41AD2}" presName="rootConnector1" presStyleLbl="node1" presStyleIdx="0" presStyleCnt="0"/>
      <dgm:spPr/>
      <dgm:t>
        <a:bodyPr/>
        <a:lstStyle/>
        <a:p>
          <a:endParaRPr lang="en-US"/>
        </a:p>
      </dgm:t>
    </dgm:pt>
    <dgm:pt modelId="{9A467292-A455-4B0F-B530-8C60CB948852}" type="pres">
      <dgm:prSet presAssocID="{CDB5E4C1-DAA7-4850-9829-E9E6D9D41AD2}" presName="hierChild2" presStyleCnt="0"/>
      <dgm:spPr/>
    </dgm:pt>
    <dgm:pt modelId="{97779E58-49CD-4945-ADF4-3038EA303035}" type="pres">
      <dgm:prSet presAssocID="{7EB8A1B9-D1B7-4F17-A76F-40E82C638029}" presName="Name37" presStyleLbl="parChTrans1D2" presStyleIdx="0" presStyleCnt="3"/>
      <dgm:spPr/>
      <dgm:t>
        <a:bodyPr/>
        <a:lstStyle/>
        <a:p>
          <a:endParaRPr lang="en-US"/>
        </a:p>
      </dgm:t>
    </dgm:pt>
    <dgm:pt modelId="{8FB98522-74F3-4441-A8C6-5F022750D004}" type="pres">
      <dgm:prSet presAssocID="{997A59C8-CD5B-4BBE-BB47-1BC34E746476}" presName="hierRoot2" presStyleCnt="0">
        <dgm:presLayoutVars>
          <dgm:hierBranch val="init"/>
        </dgm:presLayoutVars>
      </dgm:prSet>
      <dgm:spPr/>
    </dgm:pt>
    <dgm:pt modelId="{2E4B3147-9395-4645-B93F-657A24F4A1B4}" type="pres">
      <dgm:prSet presAssocID="{997A59C8-CD5B-4BBE-BB47-1BC34E746476}" presName="rootComposite" presStyleCnt="0"/>
      <dgm:spPr/>
    </dgm:pt>
    <dgm:pt modelId="{4F246E71-4C7E-4395-BD61-14C335644783}" type="pres">
      <dgm:prSet presAssocID="{997A59C8-CD5B-4BBE-BB47-1BC34E746476}" presName="rootText" presStyleLbl="node2" presStyleIdx="0" presStyleCnt="3" custLinFactNeighborX="-23" custLinFactNeighborY="-17275">
        <dgm:presLayoutVars>
          <dgm:chPref val="3"/>
        </dgm:presLayoutVars>
      </dgm:prSet>
      <dgm:spPr/>
      <dgm:t>
        <a:bodyPr/>
        <a:lstStyle/>
        <a:p>
          <a:endParaRPr lang="en-US"/>
        </a:p>
      </dgm:t>
    </dgm:pt>
    <dgm:pt modelId="{2632B5A2-AE4B-4FFF-A783-441394A4E34D}" type="pres">
      <dgm:prSet presAssocID="{997A59C8-CD5B-4BBE-BB47-1BC34E746476}" presName="rootConnector" presStyleLbl="node2" presStyleIdx="0" presStyleCnt="3"/>
      <dgm:spPr/>
      <dgm:t>
        <a:bodyPr/>
        <a:lstStyle/>
        <a:p>
          <a:endParaRPr lang="en-US"/>
        </a:p>
      </dgm:t>
    </dgm:pt>
    <dgm:pt modelId="{D25D852F-A16F-41E9-9054-D0960EE5247E}" type="pres">
      <dgm:prSet presAssocID="{997A59C8-CD5B-4BBE-BB47-1BC34E746476}" presName="hierChild4" presStyleCnt="0"/>
      <dgm:spPr/>
    </dgm:pt>
    <dgm:pt modelId="{B8C41C7F-9616-4D81-B7FD-9AA7789EE840}" type="pres">
      <dgm:prSet presAssocID="{997A59C8-CD5B-4BBE-BB47-1BC34E746476}" presName="hierChild5" presStyleCnt="0"/>
      <dgm:spPr/>
    </dgm:pt>
    <dgm:pt modelId="{862B7D19-7134-4D4E-BD0E-9C8B7C7EDFE3}" type="pres">
      <dgm:prSet presAssocID="{B019E974-9B60-4B2D-BECA-E1ECC060330C}" presName="Name37" presStyleLbl="parChTrans1D2" presStyleIdx="1" presStyleCnt="3"/>
      <dgm:spPr/>
      <dgm:t>
        <a:bodyPr/>
        <a:lstStyle/>
        <a:p>
          <a:endParaRPr lang="en-US"/>
        </a:p>
      </dgm:t>
    </dgm:pt>
    <dgm:pt modelId="{9B5D37DF-0875-4342-94F4-275225F4B385}" type="pres">
      <dgm:prSet presAssocID="{873BC5D5-3C79-4B5B-A242-063CC2ACD65A}" presName="hierRoot2" presStyleCnt="0">
        <dgm:presLayoutVars>
          <dgm:hierBranch val="init"/>
        </dgm:presLayoutVars>
      </dgm:prSet>
      <dgm:spPr/>
    </dgm:pt>
    <dgm:pt modelId="{62F99E7B-AE3B-4C6F-923F-6248CB61EA67}" type="pres">
      <dgm:prSet presAssocID="{873BC5D5-3C79-4B5B-A242-063CC2ACD65A}" presName="rootComposite" presStyleCnt="0"/>
      <dgm:spPr/>
    </dgm:pt>
    <dgm:pt modelId="{F9F6BB6B-D6C3-42DE-BC2A-7CF50F889182}" type="pres">
      <dgm:prSet presAssocID="{873BC5D5-3C79-4B5B-A242-063CC2ACD65A}" presName="rootText" presStyleLbl="node2" presStyleIdx="1" presStyleCnt="3" custLinFactNeighborY="23535">
        <dgm:presLayoutVars>
          <dgm:chPref val="3"/>
        </dgm:presLayoutVars>
      </dgm:prSet>
      <dgm:spPr/>
      <dgm:t>
        <a:bodyPr/>
        <a:lstStyle/>
        <a:p>
          <a:endParaRPr lang="en-US"/>
        </a:p>
      </dgm:t>
    </dgm:pt>
    <dgm:pt modelId="{48683562-87C4-4A0B-B1C0-C7671CD78DDE}" type="pres">
      <dgm:prSet presAssocID="{873BC5D5-3C79-4B5B-A242-063CC2ACD65A}" presName="rootConnector" presStyleLbl="node2" presStyleIdx="1" presStyleCnt="3"/>
      <dgm:spPr/>
      <dgm:t>
        <a:bodyPr/>
        <a:lstStyle/>
        <a:p>
          <a:endParaRPr lang="en-US"/>
        </a:p>
      </dgm:t>
    </dgm:pt>
    <dgm:pt modelId="{525A3D66-9816-460D-9A93-641D7D68AE6C}" type="pres">
      <dgm:prSet presAssocID="{873BC5D5-3C79-4B5B-A242-063CC2ACD65A}" presName="hierChild4" presStyleCnt="0"/>
      <dgm:spPr/>
    </dgm:pt>
    <dgm:pt modelId="{7F9913D9-EB2B-49B6-8165-02F795EB3990}" type="pres">
      <dgm:prSet presAssocID="{873BC5D5-3C79-4B5B-A242-063CC2ACD65A}" presName="hierChild5" presStyleCnt="0"/>
      <dgm:spPr/>
    </dgm:pt>
    <dgm:pt modelId="{846F0A02-51EC-4DC5-B74E-01684CA429C8}" type="pres">
      <dgm:prSet presAssocID="{EE1FCDDF-A4F4-4313-8312-D889245436B9}" presName="Name37" presStyleLbl="parChTrans1D2" presStyleIdx="2" presStyleCnt="3"/>
      <dgm:spPr/>
      <dgm:t>
        <a:bodyPr/>
        <a:lstStyle/>
        <a:p>
          <a:endParaRPr lang="en-US"/>
        </a:p>
      </dgm:t>
    </dgm:pt>
    <dgm:pt modelId="{B728BDFC-A22D-4EBE-AAE0-A6E7524132AA}" type="pres">
      <dgm:prSet presAssocID="{A2FF63AB-089C-4FF8-9F75-AA7FF21AABB6}" presName="hierRoot2" presStyleCnt="0">
        <dgm:presLayoutVars>
          <dgm:hierBranch val="init"/>
        </dgm:presLayoutVars>
      </dgm:prSet>
      <dgm:spPr/>
    </dgm:pt>
    <dgm:pt modelId="{62EA9F9B-37DB-41A4-B330-B73358ECAEFB}" type="pres">
      <dgm:prSet presAssocID="{A2FF63AB-089C-4FF8-9F75-AA7FF21AABB6}" presName="rootComposite" presStyleCnt="0"/>
      <dgm:spPr/>
    </dgm:pt>
    <dgm:pt modelId="{96233B45-9B3F-4922-B2CD-EAE2C020F8D2}" type="pres">
      <dgm:prSet presAssocID="{A2FF63AB-089C-4FF8-9F75-AA7FF21AABB6}" presName="rootText" presStyleLbl="node2" presStyleIdx="2" presStyleCnt="3" custLinFactNeighborX="-6887" custLinFactNeighborY="-17277">
        <dgm:presLayoutVars>
          <dgm:chPref val="3"/>
        </dgm:presLayoutVars>
      </dgm:prSet>
      <dgm:spPr/>
      <dgm:t>
        <a:bodyPr/>
        <a:lstStyle/>
        <a:p>
          <a:endParaRPr lang="en-US"/>
        </a:p>
      </dgm:t>
    </dgm:pt>
    <dgm:pt modelId="{60E1C724-F899-4801-9BB4-F3FA6419B879}" type="pres">
      <dgm:prSet presAssocID="{A2FF63AB-089C-4FF8-9F75-AA7FF21AABB6}" presName="rootConnector" presStyleLbl="node2" presStyleIdx="2" presStyleCnt="3"/>
      <dgm:spPr/>
      <dgm:t>
        <a:bodyPr/>
        <a:lstStyle/>
        <a:p>
          <a:endParaRPr lang="en-US"/>
        </a:p>
      </dgm:t>
    </dgm:pt>
    <dgm:pt modelId="{939F6E01-B213-44C3-A714-7EC7179F676A}" type="pres">
      <dgm:prSet presAssocID="{A2FF63AB-089C-4FF8-9F75-AA7FF21AABB6}" presName="hierChild4" presStyleCnt="0"/>
      <dgm:spPr/>
    </dgm:pt>
    <dgm:pt modelId="{EC2B00FC-D00C-4A42-9781-D1C6287866C9}" type="pres">
      <dgm:prSet presAssocID="{A2FF63AB-089C-4FF8-9F75-AA7FF21AABB6}" presName="hierChild5" presStyleCnt="0"/>
      <dgm:spPr/>
    </dgm:pt>
    <dgm:pt modelId="{C8780957-4405-4A61-A32B-D701C3CC51B7}" type="pres">
      <dgm:prSet presAssocID="{CDB5E4C1-DAA7-4850-9829-E9E6D9D41AD2}" presName="hierChild3" presStyleCnt="0"/>
      <dgm:spPr/>
    </dgm:pt>
  </dgm:ptLst>
  <dgm:cxnLst>
    <dgm:cxn modelId="{8F7A20AC-282B-4EA8-A31D-A9E10EE1D536}" srcId="{CDB5E4C1-DAA7-4850-9829-E9E6D9D41AD2}" destId="{997A59C8-CD5B-4BBE-BB47-1BC34E746476}" srcOrd="0" destOrd="0" parTransId="{7EB8A1B9-D1B7-4F17-A76F-40E82C638029}" sibTransId="{A4874B1C-FD05-4ADE-84E2-38C02A5F6A2F}"/>
    <dgm:cxn modelId="{D834FFBA-03C2-421A-A04D-85918DA9C637}" type="presOf" srcId="{CDB5E4C1-DAA7-4850-9829-E9E6D9D41AD2}" destId="{E318743F-D51D-43D1-B830-43E8B2B66380}" srcOrd="0" destOrd="0" presId="urn:microsoft.com/office/officeart/2005/8/layout/orgChart1"/>
    <dgm:cxn modelId="{331A9C3C-2E9F-4BA5-B856-25289DA7D61E}" type="presOf" srcId="{EE1FCDDF-A4F4-4313-8312-D889245436B9}" destId="{846F0A02-51EC-4DC5-B74E-01684CA429C8}" srcOrd="0" destOrd="0" presId="urn:microsoft.com/office/officeart/2005/8/layout/orgChart1"/>
    <dgm:cxn modelId="{E8FDBFAF-3743-4877-95DD-4F8FD2A2995C}" srcId="{8A12D32F-3DA4-412C-8223-0C38C35370D4}" destId="{CDB5E4C1-DAA7-4850-9829-E9E6D9D41AD2}" srcOrd="0" destOrd="0" parTransId="{D1A037C1-C73F-474A-AA2F-24281A731B02}" sibTransId="{5D384732-A9F9-4FBD-BE5C-DC8C27034C5A}"/>
    <dgm:cxn modelId="{B2285DCA-7EE6-40BD-B15F-24D3AA3CDD3F}" type="presOf" srcId="{873BC5D5-3C79-4B5B-A242-063CC2ACD65A}" destId="{F9F6BB6B-D6C3-42DE-BC2A-7CF50F889182}" srcOrd="0" destOrd="0" presId="urn:microsoft.com/office/officeart/2005/8/layout/orgChart1"/>
    <dgm:cxn modelId="{4679F09C-C6BB-4BA6-8DFE-2F272BE26847}" srcId="{CDB5E4C1-DAA7-4850-9829-E9E6D9D41AD2}" destId="{873BC5D5-3C79-4B5B-A242-063CC2ACD65A}" srcOrd="1" destOrd="0" parTransId="{B019E974-9B60-4B2D-BECA-E1ECC060330C}" sibTransId="{06E4EEFB-8110-4836-B8F6-F472547079DB}"/>
    <dgm:cxn modelId="{A65EE19E-3624-4172-8044-097F8A3228FE}" type="presOf" srcId="{7EB8A1B9-D1B7-4F17-A76F-40E82C638029}" destId="{97779E58-49CD-4945-ADF4-3038EA303035}" srcOrd="0" destOrd="0" presId="urn:microsoft.com/office/officeart/2005/8/layout/orgChart1"/>
    <dgm:cxn modelId="{D8C0E420-C650-4D4B-AD46-0BDC7AA6B26C}" type="presOf" srcId="{CDB5E4C1-DAA7-4850-9829-E9E6D9D41AD2}" destId="{C8FE7296-1B29-4463-A4B9-8DAD7647525E}" srcOrd="1" destOrd="0" presId="urn:microsoft.com/office/officeart/2005/8/layout/orgChart1"/>
    <dgm:cxn modelId="{66136E66-7709-4A3F-AD4F-1895C2C604CE}" type="presOf" srcId="{997A59C8-CD5B-4BBE-BB47-1BC34E746476}" destId="{4F246E71-4C7E-4395-BD61-14C335644783}" srcOrd="0" destOrd="0" presId="urn:microsoft.com/office/officeart/2005/8/layout/orgChart1"/>
    <dgm:cxn modelId="{013139A4-502A-4A22-93FA-8D802FC34E32}" srcId="{CDB5E4C1-DAA7-4850-9829-E9E6D9D41AD2}" destId="{A2FF63AB-089C-4FF8-9F75-AA7FF21AABB6}" srcOrd="2" destOrd="0" parTransId="{EE1FCDDF-A4F4-4313-8312-D889245436B9}" sibTransId="{D3A06E82-B68D-47D7-9325-6F1595C92F6B}"/>
    <dgm:cxn modelId="{A707E28E-84C1-4286-97DE-E9326DE81733}" type="presOf" srcId="{8A12D32F-3DA4-412C-8223-0C38C35370D4}" destId="{976028B0-C6A8-44FA-9422-98506B337020}" srcOrd="0" destOrd="0" presId="urn:microsoft.com/office/officeart/2005/8/layout/orgChart1"/>
    <dgm:cxn modelId="{0D10CB52-14E7-4A0D-BFF5-4EE665F0D45C}" type="presOf" srcId="{A2FF63AB-089C-4FF8-9F75-AA7FF21AABB6}" destId="{60E1C724-F899-4801-9BB4-F3FA6419B879}" srcOrd="1" destOrd="0" presId="urn:microsoft.com/office/officeart/2005/8/layout/orgChart1"/>
    <dgm:cxn modelId="{02338BD6-3B73-4AD4-BE0A-4CC27DB0594E}" type="presOf" srcId="{997A59C8-CD5B-4BBE-BB47-1BC34E746476}" destId="{2632B5A2-AE4B-4FFF-A783-441394A4E34D}" srcOrd="1" destOrd="0" presId="urn:microsoft.com/office/officeart/2005/8/layout/orgChart1"/>
    <dgm:cxn modelId="{7E88F316-8224-468B-9906-DAEADB893BB8}" type="presOf" srcId="{A2FF63AB-089C-4FF8-9F75-AA7FF21AABB6}" destId="{96233B45-9B3F-4922-B2CD-EAE2C020F8D2}" srcOrd="0" destOrd="0" presId="urn:microsoft.com/office/officeart/2005/8/layout/orgChart1"/>
    <dgm:cxn modelId="{BCBCD233-0B07-42ED-BDD9-1CD12C1A0325}" type="presOf" srcId="{873BC5D5-3C79-4B5B-A242-063CC2ACD65A}" destId="{48683562-87C4-4A0B-B1C0-C7671CD78DDE}" srcOrd="1" destOrd="0" presId="urn:microsoft.com/office/officeart/2005/8/layout/orgChart1"/>
    <dgm:cxn modelId="{C75E55AE-292A-49A2-B1AD-54B68B56101D}" type="presOf" srcId="{B019E974-9B60-4B2D-BECA-E1ECC060330C}" destId="{862B7D19-7134-4D4E-BD0E-9C8B7C7EDFE3}" srcOrd="0" destOrd="0" presId="urn:microsoft.com/office/officeart/2005/8/layout/orgChart1"/>
    <dgm:cxn modelId="{DB547327-98DE-4304-9690-B9D7DEC5F47C}" type="presParOf" srcId="{976028B0-C6A8-44FA-9422-98506B337020}" destId="{74037383-BB82-49C1-A858-4905B45098EC}" srcOrd="0" destOrd="0" presId="urn:microsoft.com/office/officeart/2005/8/layout/orgChart1"/>
    <dgm:cxn modelId="{4D3E8ACD-7B04-4A7C-A573-30AA3C42E659}" type="presParOf" srcId="{74037383-BB82-49C1-A858-4905B45098EC}" destId="{D138C094-2783-4027-A72B-9D682292F187}" srcOrd="0" destOrd="0" presId="urn:microsoft.com/office/officeart/2005/8/layout/orgChart1"/>
    <dgm:cxn modelId="{91CF001A-660B-46D5-A809-BEC57F602B6E}" type="presParOf" srcId="{D138C094-2783-4027-A72B-9D682292F187}" destId="{E318743F-D51D-43D1-B830-43E8B2B66380}" srcOrd="0" destOrd="0" presId="urn:microsoft.com/office/officeart/2005/8/layout/orgChart1"/>
    <dgm:cxn modelId="{8B1CF7FF-EB7F-4181-B77D-CB516F362860}" type="presParOf" srcId="{D138C094-2783-4027-A72B-9D682292F187}" destId="{C8FE7296-1B29-4463-A4B9-8DAD7647525E}" srcOrd="1" destOrd="0" presId="urn:microsoft.com/office/officeart/2005/8/layout/orgChart1"/>
    <dgm:cxn modelId="{74285E28-0D73-4B36-9CBF-15188911DDC4}" type="presParOf" srcId="{74037383-BB82-49C1-A858-4905B45098EC}" destId="{9A467292-A455-4B0F-B530-8C60CB948852}" srcOrd="1" destOrd="0" presId="urn:microsoft.com/office/officeart/2005/8/layout/orgChart1"/>
    <dgm:cxn modelId="{E4F6825E-27BA-4D90-A8B6-B7E798D81BDB}" type="presParOf" srcId="{9A467292-A455-4B0F-B530-8C60CB948852}" destId="{97779E58-49CD-4945-ADF4-3038EA303035}" srcOrd="0" destOrd="0" presId="urn:microsoft.com/office/officeart/2005/8/layout/orgChart1"/>
    <dgm:cxn modelId="{77F17E41-356F-44A6-BFAB-64CBDA0396A8}" type="presParOf" srcId="{9A467292-A455-4B0F-B530-8C60CB948852}" destId="{8FB98522-74F3-4441-A8C6-5F022750D004}" srcOrd="1" destOrd="0" presId="urn:microsoft.com/office/officeart/2005/8/layout/orgChart1"/>
    <dgm:cxn modelId="{2DF68FBC-1F2A-4D22-9C29-F586CC637DFA}" type="presParOf" srcId="{8FB98522-74F3-4441-A8C6-5F022750D004}" destId="{2E4B3147-9395-4645-B93F-657A24F4A1B4}" srcOrd="0" destOrd="0" presId="urn:microsoft.com/office/officeart/2005/8/layout/orgChart1"/>
    <dgm:cxn modelId="{50F49BA2-D92E-43EA-B775-5A0A2AB42A3C}" type="presParOf" srcId="{2E4B3147-9395-4645-B93F-657A24F4A1B4}" destId="{4F246E71-4C7E-4395-BD61-14C335644783}" srcOrd="0" destOrd="0" presId="urn:microsoft.com/office/officeart/2005/8/layout/orgChart1"/>
    <dgm:cxn modelId="{D5369BEE-ABEB-4ACC-A827-4B71CC504383}" type="presParOf" srcId="{2E4B3147-9395-4645-B93F-657A24F4A1B4}" destId="{2632B5A2-AE4B-4FFF-A783-441394A4E34D}" srcOrd="1" destOrd="0" presId="urn:microsoft.com/office/officeart/2005/8/layout/orgChart1"/>
    <dgm:cxn modelId="{BA6B7BC4-507B-42BB-ADF6-66A652CED6C4}" type="presParOf" srcId="{8FB98522-74F3-4441-A8C6-5F022750D004}" destId="{D25D852F-A16F-41E9-9054-D0960EE5247E}" srcOrd="1" destOrd="0" presId="urn:microsoft.com/office/officeart/2005/8/layout/orgChart1"/>
    <dgm:cxn modelId="{B841DA99-BAE5-42F2-8DF1-0C1C9C15B797}" type="presParOf" srcId="{8FB98522-74F3-4441-A8C6-5F022750D004}" destId="{B8C41C7F-9616-4D81-B7FD-9AA7789EE840}" srcOrd="2" destOrd="0" presId="urn:microsoft.com/office/officeart/2005/8/layout/orgChart1"/>
    <dgm:cxn modelId="{30F40FD0-5826-44D4-BAC5-DEF5401AA316}" type="presParOf" srcId="{9A467292-A455-4B0F-B530-8C60CB948852}" destId="{862B7D19-7134-4D4E-BD0E-9C8B7C7EDFE3}" srcOrd="2" destOrd="0" presId="urn:microsoft.com/office/officeart/2005/8/layout/orgChart1"/>
    <dgm:cxn modelId="{4BBE6715-37B7-4C62-A6DF-26A649AA0078}" type="presParOf" srcId="{9A467292-A455-4B0F-B530-8C60CB948852}" destId="{9B5D37DF-0875-4342-94F4-275225F4B385}" srcOrd="3" destOrd="0" presId="urn:microsoft.com/office/officeart/2005/8/layout/orgChart1"/>
    <dgm:cxn modelId="{1B7272B1-1CA4-4222-8BE6-00BA8A75C759}" type="presParOf" srcId="{9B5D37DF-0875-4342-94F4-275225F4B385}" destId="{62F99E7B-AE3B-4C6F-923F-6248CB61EA67}" srcOrd="0" destOrd="0" presId="urn:microsoft.com/office/officeart/2005/8/layout/orgChart1"/>
    <dgm:cxn modelId="{F509F1EC-6637-4E71-8B18-C9A1AC8571B7}" type="presParOf" srcId="{62F99E7B-AE3B-4C6F-923F-6248CB61EA67}" destId="{F9F6BB6B-D6C3-42DE-BC2A-7CF50F889182}" srcOrd="0" destOrd="0" presId="urn:microsoft.com/office/officeart/2005/8/layout/orgChart1"/>
    <dgm:cxn modelId="{FA5930C1-3602-4D32-8F1D-C0D68F22CE9C}" type="presParOf" srcId="{62F99E7B-AE3B-4C6F-923F-6248CB61EA67}" destId="{48683562-87C4-4A0B-B1C0-C7671CD78DDE}" srcOrd="1" destOrd="0" presId="urn:microsoft.com/office/officeart/2005/8/layout/orgChart1"/>
    <dgm:cxn modelId="{8E92C9CC-FDE5-4D69-87D4-69C4BD3B9C95}" type="presParOf" srcId="{9B5D37DF-0875-4342-94F4-275225F4B385}" destId="{525A3D66-9816-460D-9A93-641D7D68AE6C}" srcOrd="1" destOrd="0" presId="urn:microsoft.com/office/officeart/2005/8/layout/orgChart1"/>
    <dgm:cxn modelId="{FE2B97E3-1E49-49E3-9E64-CA1FC6159525}" type="presParOf" srcId="{9B5D37DF-0875-4342-94F4-275225F4B385}" destId="{7F9913D9-EB2B-49B6-8165-02F795EB3990}" srcOrd="2" destOrd="0" presId="urn:microsoft.com/office/officeart/2005/8/layout/orgChart1"/>
    <dgm:cxn modelId="{DCF5307D-A5D6-43E4-96DB-EB5AC24569DB}" type="presParOf" srcId="{9A467292-A455-4B0F-B530-8C60CB948852}" destId="{846F0A02-51EC-4DC5-B74E-01684CA429C8}" srcOrd="4" destOrd="0" presId="urn:microsoft.com/office/officeart/2005/8/layout/orgChart1"/>
    <dgm:cxn modelId="{5EB03385-DDE4-45D2-930F-7AC06416E418}" type="presParOf" srcId="{9A467292-A455-4B0F-B530-8C60CB948852}" destId="{B728BDFC-A22D-4EBE-AAE0-A6E7524132AA}" srcOrd="5" destOrd="0" presId="urn:microsoft.com/office/officeart/2005/8/layout/orgChart1"/>
    <dgm:cxn modelId="{D4E7AEE5-E45A-4072-840C-B4F32A9B70A9}" type="presParOf" srcId="{B728BDFC-A22D-4EBE-AAE0-A6E7524132AA}" destId="{62EA9F9B-37DB-41A4-B330-B73358ECAEFB}" srcOrd="0" destOrd="0" presId="urn:microsoft.com/office/officeart/2005/8/layout/orgChart1"/>
    <dgm:cxn modelId="{5F651D89-799E-4A3C-92DC-58A8AC772680}" type="presParOf" srcId="{62EA9F9B-37DB-41A4-B330-B73358ECAEFB}" destId="{96233B45-9B3F-4922-B2CD-EAE2C020F8D2}" srcOrd="0" destOrd="0" presId="urn:microsoft.com/office/officeart/2005/8/layout/orgChart1"/>
    <dgm:cxn modelId="{0488A379-E574-4AEA-A61E-404A0F5F12F3}" type="presParOf" srcId="{62EA9F9B-37DB-41A4-B330-B73358ECAEFB}" destId="{60E1C724-F899-4801-9BB4-F3FA6419B879}" srcOrd="1" destOrd="0" presId="urn:microsoft.com/office/officeart/2005/8/layout/orgChart1"/>
    <dgm:cxn modelId="{59DDA3BE-8368-4B54-835E-2335CD7122B4}" type="presParOf" srcId="{B728BDFC-A22D-4EBE-AAE0-A6E7524132AA}" destId="{939F6E01-B213-44C3-A714-7EC7179F676A}" srcOrd="1" destOrd="0" presId="urn:microsoft.com/office/officeart/2005/8/layout/orgChart1"/>
    <dgm:cxn modelId="{929F55D7-D042-42BB-BF22-71CA9E35D4AA}" type="presParOf" srcId="{B728BDFC-A22D-4EBE-AAE0-A6E7524132AA}" destId="{EC2B00FC-D00C-4A42-9781-D1C6287866C9}" srcOrd="2" destOrd="0" presId="urn:microsoft.com/office/officeart/2005/8/layout/orgChart1"/>
    <dgm:cxn modelId="{F1A58266-C341-4286-A3DC-D8F3F2584242}" type="presParOf" srcId="{74037383-BB82-49C1-A858-4905B45098EC}" destId="{C8780957-4405-4A61-A32B-D701C3CC51B7}" srcOrd="2" destOrd="0" presId="urn:microsoft.com/office/officeart/2005/8/layout/orgChart1"/>
  </dgm:cxnLst>
  <dgm:bg/>
  <dgm:whole>
    <a:ln>
      <a:solidFill>
        <a:schemeClr val="bg1"/>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6F0A02-51EC-4DC5-B74E-01684CA429C8}">
      <dsp:nvSpPr>
        <dsp:cNvPr id="0" name=""/>
        <dsp:cNvSpPr/>
      </dsp:nvSpPr>
      <dsp:spPr>
        <a:xfrm>
          <a:off x="6073295" y="1951052"/>
          <a:ext cx="4052332" cy="736332"/>
        </a:xfrm>
        <a:custGeom>
          <a:avLst/>
          <a:gdLst/>
          <a:ahLst/>
          <a:cxnLst/>
          <a:rect l="0" t="0" r="0" b="0"/>
          <a:pathLst>
            <a:path>
              <a:moveTo>
                <a:pt x="0" y="0"/>
              </a:moveTo>
              <a:lnTo>
                <a:pt x="0" y="363461"/>
              </a:lnTo>
              <a:lnTo>
                <a:pt x="4052332" y="363461"/>
              </a:lnTo>
              <a:lnTo>
                <a:pt x="4052332" y="736332"/>
              </a:lnTo>
            </a:path>
          </a:pathLst>
        </a:custGeom>
        <a:noFill/>
        <a:ln w="28575"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sp>
    <dsp:sp modelId="{862B7D19-7134-4D4E-BD0E-9C8B7C7EDFE3}">
      <dsp:nvSpPr>
        <dsp:cNvPr id="0" name=""/>
        <dsp:cNvSpPr/>
      </dsp:nvSpPr>
      <dsp:spPr>
        <a:xfrm>
          <a:off x="6027575" y="1951052"/>
          <a:ext cx="91440" cy="1460981"/>
        </a:xfrm>
        <a:custGeom>
          <a:avLst/>
          <a:gdLst/>
          <a:ahLst/>
          <a:cxnLst/>
          <a:rect l="0" t="0" r="0" b="0"/>
          <a:pathLst>
            <a:path>
              <a:moveTo>
                <a:pt x="45720" y="0"/>
              </a:moveTo>
              <a:lnTo>
                <a:pt x="45720" y="1460981"/>
              </a:lnTo>
            </a:path>
          </a:pathLst>
        </a:custGeom>
        <a:noFill/>
        <a:ln w="28575"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sp>
    <dsp:sp modelId="{97779E58-49CD-4945-ADF4-3038EA303035}">
      <dsp:nvSpPr>
        <dsp:cNvPr id="0" name=""/>
        <dsp:cNvSpPr/>
      </dsp:nvSpPr>
      <dsp:spPr>
        <a:xfrm>
          <a:off x="1775578" y="1951052"/>
          <a:ext cx="4297716" cy="736368"/>
        </a:xfrm>
        <a:custGeom>
          <a:avLst/>
          <a:gdLst/>
          <a:ahLst/>
          <a:cxnLst/>
          <a:rect l="0" t="0" r="0" b="0"/>
          <a:pathLst>
            <a:path>
              <a:moveTo>
                <a:pt x="4297716" y="0"/>
              </a:moveTo>
              <a:lnTo>
                <a:pt x="4297716" y="363496"/>
              </a:lnTo>
              <a:lnTo>
                <a:pt x="0" y="363496"/>
              </a:lnTo>
              <a:lnTo>
                <a:pt x="0" y="736368"/>
              </a:lnTo>
            </a:path>
          </a:pathLst>
        </a:custGeom>
        <a:noFill/>
        <a:ln w="3810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sp>
    <dsp:sp modelId="{E318743F-D51D-43D1-B830-43E8B2B66380}">
      <dsp:nvSpPr>
        <dsp:cNvPr id="0" name=""/>
        <dsp:cNvSpPr/>
      </dsp:nvSpPr>
      <dsp:spPr>
        <a:xfrm>
          <a:off x="4297716" y="175473"/>
          <a:ext cx="3551157" cy="1775578"/>
        </a:xfrm>
        <a:prstGeom prst="rect">
          <a:avLst/>
        </a:prstGeom>
        <a:solidFill>
          <a:schemeClr val="lt1">
            <a:hueOff val="0"/>
            <a:satOff val="0"/>
            <a:lumOff val="0"/>
            <a:alphaOff val="0"/>
          </a:schemeClr>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925" tIns="34925" rIns="34925" bIns="34925" numCol="1" spcCol="1270" anchor="ctr" anchorCtr="0">
          <a:noAutofit/>
        </a:bodyPr>
        <a:lstStyle/>
        <a:p>
          <a:pPr lvl="0" algn="ctr" defTabSz="2444750">
            <a:lnSpc>
              <a:spcPct val="90000"/>
            </a:lnSpc>
            <a:spcBef>
              <a:spcPct val="0"/>
            </a:spcBef>
            <a:spcAft>
              <a:spcPct val="35000"/>
            </a:spcAft>
            <a:buAutoNum type="arabicPeriod"/>
          </a:pPr>
          <a:r>
            <a:rPr lang="en-US" sz="5500" b="1" kern="1200" dirty="0">
              <a:solidFill>
                <a:schemeClr val="tx1"/>
              </a:solidFill>
            </a:rPr>
            <a:t>Pavement</a:t>
          </a:r>
          <a:endParaRPr lang="en-US" sz="5500" kern="1200" dirty="0">
            <a:solidFill>
              <a:schemeClr val="tx1"/>
            </a:solidFill>
          </a:endParaRPr>
        </a:p>
      </dsp:txBody>
      <dsp:txXfrm>
        <a:off x="4297716" y="175473"/>
        <a:ext cx="3551157" cy="1775578"/>
      </dsp:txXfrm>
    </dsp:sp>
    <dsp:sp modelId="{4F246E71-4C7E-4395-BD61-14C335644783}">
      <dsp:nvSpPr>
        <dsp:cNvPr id="0" name=""/>
        <dsp:cNvSpPr/>
      </dsp:nvSpPr>
      <dsp:spPr>
        <a:xfrm>
          <a:off x="0" y="2687420"/>
          <a:ext cx="3551157" cy="1775578"/>
        </a:xfrm>
        <a:prstGeom prst="rect">
          <a:avLst/>
        </a:prstGeom>
        <a:solidFill>
          <a:schemeClr val="lt1">
            <a:hueOff val="0"/>
            <a:satOff val="0"/>
            <a:lumOff val="0"/>
            <a:alphaOff val="0"/>
          </a:schemeClr>
        </a:solidFill>
        <a:ln w="28575"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925" tIns="34925" rIns="34925" bIns="34925" numCol="1" spcCol="1270" anchor="ctr" anchorCtr="0">
          <a:noAutofit/>
        </a:bodyPr>
        <a:lstStyle/>
        <a:p>
          <a:pPr lvl="0" algn="ctr" defTabSz="2444750">
            <a:lnSpc>
              <a:spcPct val="90000"/>
            </a:lnSpc>
            <a:spcBef>
              <a:spcPct val="0"/>
            </a:spcBef>
            <a:spcAft>
              <a:spcPct val="35000"/>
            </a:spcAft>
          </a:pPr>
          <a:r>
            <a:rPr lang="en-US" sz="5500" b="1" kern="1200" dirty="0">
              <a:solidFill>
                <a:schemeClr val="tx1"/>
              </a:solidFill>
            </a:rPr>
            <a:t>Flexible Pavement</a:t>
          </a:r>
          <a:endParaRPr lang="en-US" sz="5500" kern="1200" dirty="0">
            <a:solidFill>
              <a:schemeClr val="tx1"/>
            </a:solidFill>
          </a:endParaRPr>
        </a:p>
      </dsp:txBody>
      <dsp:txXfrm>
        <a:off x="0" y="2687420"/>
        <a:ext cx="3551157" cy="1775578"/>
      </dsp:txXfrm>
    </dsp:sp>
    <dsp:sp modelId="{F9F6BB6B-D6C3-42DE-BC2A-7CF50F889182}">
      <dsp:nvSpPr>
        <dsp:cNvPr id="0" name=""/>
        <dsp:cNvSpPr/>
      </dsp:nvSpPr>
      <dsp:spPr>
        <a:xfrm>
          <a:off x="4297716" y="3412034"/>
          <a:ext cx="3551157" cy="1775578"/>
        </a:xfrm>
        <a:prstGeom prst="rect">
          <a:avLst/>
        </a:prstGeom>
        <a:solidFill>
          <a:schemeClr val="lt1">
            <a:hueOff val="0"/>
            <a:satOff val="0"/>
            <a:lumOff val="0"/>
            <a:alphaOff val="0"/>
          </a:schemeClr>
        </a:solidFill>
        <a:ln w="28575"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925" tIns="34925" rIns="34925" bIns="34925" numCol="1" spcCol="1270" anchor="ctr" anchorCtr="0">
          <a:noAutofit/>
        </a:bodyPr>
        <a:lstStyle/>
        <a:p>
          <a:pPr lvl="0" algn="ctr" defTabSz="2444750">
            <a:lnSpc>
              <a:spcPct val="90000"/>
            </a:lnSpc>
            <a:spcBef>
              <a:spcPct val="0"/>
            </a:spcBef>
            <a:spcAft>
              <a:spcPct val="35000"/>
            </a:spcAft>
          </a:pPr>
          <a:r>
            <a:rPr lang="en-US" sz="5500" b="1" kern="1200" dirty="0">
              <a:solidFill>
                <a:schemeClr val="tx1"/>
              </a:solidFill>
            </a:rPr>
            <a:t>Composite Pavement</a:t>
          </a:r>
          <a:endParaRPr lang="en-US" sz="5500" kern="1200" dirty="0">
            <a:solidFill>
              <a:schemeClr val="tx1"/>
            </a:solidFill>
          </a:endParaRPr>
        </a:p>
      </dsp:txBody>
      <dsp:txXfrm>
        <a:off x="4297716" y="3412034"/>
        <a:ext cx="3551157" cy="1775578"/>
      </dsp:txXfrm>
    </dsp:sp>
    <dsp:sp modelId="{96233B45-9B3F-4922-B2CD-EAE2C020F8D2}">
      <dsp:nvSpPr>
        <dsp:cNvPr id="0" name=""/>
        <dsp:cNvSpPr/>
      </dsp:nvSpPr>
      <dsp:spPr>
        <a:xfrm>
          <a:off x="8350049" y="2687384"/>
          <a:ext cx="3551157" cy="1775578"/>
        </a:xfrm>
        <a:prstGeom prst="rect">
          <a:avLst/>
        </a:prstGeom>
        <a:solidFill>
          <a:schemeClr val="lt1">
            <a:hueOff val="0"/>
            <a:satOff val="0"/>
            <a:lumOff val="0"/>
            <a:alphaOff val="0"/>
          </a:schemeClr>
        </a:solidFill>
        <a:ln w="28575"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925" tIns="34925" rIns="34925" bIns="34925" numCol="1" spcCol="1270" anchor="ctr" anchorCtr="0">
          <a:noAutofit/>
        </a:bodyPr>
        <a:lstStyle/>
        <a:p>
          <a:pPr lvl="0" algn="ctr" defTabSz="2444750">
            <a:lnSpc>
              <a:spcPct val="90000"/>
            </a:lnSpc>
            <a:spcBef>
              <a:spcPct val="0"/>
            </a:spcBef>
            <a:spcAft>
              <a:spcPct val="35000"/>
            </a:spcAft>
          </a:pPr>
          <a:r>
            <a:rPr lang="en-US" sz="5500" b="1" kern="1200" dirty="0">
              <a:solidFill>
                <a:schemeClr val="tx1"/>
              </a:solidFill>
            </a:rPr>
            <a:t>Rigid Pavement</a:t>
          </a:r>
          <a:endParaRPr lang="en-US" sz="5500" kern="1200" dirty="0">
            <a:solidFill>
              <a:schemeClr val="tx1"/>
            </a:solidFill>
          </a:endParaRPr>
        </a:p>
      </dsp:txBody>
      <dsp:txXfrm>
        <a:off x="8350049" y="2687384"/>
        <a:ext cx="3551157" cy="1775578"/>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1197187"/>
            <a:ext cx="9601200" cy="2546773"/>
          </a:xfrm>
        </p:spPr>
        <p:txBody>
          <a:bodyPr anchor="b"/>
          <a:lstStyle>
            <a:lvl1pPr algn="ctr">
              <a:defRPr sz="6300"/>
            </a:lvl1pPr>
          </a:lstStyle>
          <a:p>
            <a:r>
              <a:rPr lang="en-US"/>
              <a:t>Click to edit Master title style</a:t>
            </a:r>
            <a:endParaRPr lang="en-US" dirty="0"/>
          </a:p>
        </p:txBody>
      </p:sp>
      <p:sp>
        <p:nvSpPr>
          <p:cNvPr id="3" name="Subtitle 2"/>
          <p:cNvSpPr>
            <a:spLocks noGrp="1"/>
          </p:cNvSpPr>
          <p:nvPr>
            <p:ph type="subTitle" idx="1"/>
          </p:nvPr>
        </p:nvSpPr>
        <p:spPr>
          <a:xfrm>
            <a:off x="1600200" y="3842174"/>
            <a:ext cx="9601200" cy="1766146"/>
          </a:xfrm>
        </p:spPr>
        <p:txBody>
          <a:bodyPr/>
          <a:lstStyle>
            <a:lvl1pPr marL="0" indent="0" algn="ctr">
              <a:buNone/>
              <a:defRPr sz="2520"/>
            </a:lvl1pPr>
            <a:lvl2pPr marL="480060" indent="0" algn="ctr">
              <a:buNone/>
              <a:defRPr sz="2100"/>
            </a:lvl2pPr>
            <a:lvl3pPr marL="960120" indent="0" algn="ctr">
              <a:buNone/>
              <a:defRPr sz="1890"/>
            </a:lvl3pPr>
            <a:lvl4pPr marL="1440180" indent="0" algn="ctr">
              <a:buNone/>
              <a:defRPr sz="1680"/>
            </a:lvl4pPr>
            <a:lvl5pPr marL="1920240" indent="0" algn="ctr">
              <a:buNone/>
              <a:defRPr sz="1680"/>
            </a:lvl5pPr>
            <a:lvl6pPr marL="2400300" indent="0" algn="ctr">
              <a:buNone/>
              <a:defRPr sz="1680"/>
            </a:lvl6pPr>
            <a:lvl7pPr marL="2880360" indent="0" algn="ctr">
              <a:buNone/>
              <a:defRPr sz="1680"/>
            </a:lvl7pPr>
            <a:lvl8pPr marL="3360420" indent="0" algn="ctr">
              <a:buNone/>
              <a:defRPr sz="1680"/>
            </a:lvl8pPr>
            <a:lvl9pPr marL="3840480" indent="0" algn="ctr">
              <a:buNone/>
              <a:defRPr sz="168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09C2EE9-C1A0-4022-9730-3ED3CE091DE6}" type="datetimeFigureOut">
              <a:rPr lang="en-US" smtClean="0"/>
              <a:t>8/7/2025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09F56E-D590-4595-AA06-1D9BC5FA5D9A}" type="slidenum">
              <a:rPr lang="en-US" smtClean="0"/>
              <a:t>‹#›</a:t>
            </a:fld>
            <a:endParaRPr lang="en-US"/>
          </a:p>
        </p:txBody>
      </p:sp>
    </p:spTree>
    <p:extLst>
      <p:ext uri="{BB962C8B-B14F-4D97-AF65-F5344CB8AC3E}">
        <p14:creationId xmlns:p14="http://schemas.microsoft.com/office/powerpoint/2010/main" val="3921060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9C2EE9-C1A0-4022-9730-3ED3CE091DE6}" type="datetimeFigureOut">
              <a:rPr lang="en-US" smtClean="0"/>
              <a:t>8/7/2025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09F56E-D590-4595-AA06-1D9BC5FA5D9A}" type="slidenum">
              <a:rPr lang="en-US" smtClean="0"/>
              <a:t>‹#›</a:t>
            </a:fld>
            <a:endParaRPr lang="en-US"/>
          </a:p>
        </p:txBody>
      </p:sp>
    </p:spTree>
    <p:extLst>
      <p:ext uri="{BB962C8B-B14F-4D97-AF65-F5344CB8AC3E}">
        <p14:creationId xmlns:p14="http://schemas.microsoft.com/office/powerpoint/2010/main" val="1750439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61145" y="389467"/>
            <a:ext cx="2760345" cy="619929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80110" y="389467"/>
            <a:ext cx="8121015" cy="619929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9C2EE9-C1A0-4022-9730-3ED3CE091DE6}" type="datetimeFigureOut">
              <a:rPr lang="en-US" smtClean="0"/>
              <a:t>8/7/2025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09F56E-D590-4595-AA06-1D9BC5FA5D9A}" type="slidenum">
              <a:rPr lang="en-US" smtClean="0"/>
              <a:t>‹#›</a:t>
            </a:fld>
            <a:endParaRPr lang="en-US"/>
          </a:p>
        </p:txBody>
      </p:sp>
    </p:spTree>
    <p:extLst>
      <p:ext uri="{BB962C8B-B14F-4D97-AF65-F5344CB8AC3E}">
        <p14:creationId xmlns:p14="http://schemas.microsoft.com/office/powerpoint/2010/main" val="10515683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9C2EE9-C1A0-4022-9730-3ED3CE091DE6}" type="datetimeFigureOut">
              <a:rPr lang="en-US" smtClean="0"/>
              <a:t>8/7/2025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09F56E-D590-4595-AA06-1D9BC5FA5D9A}" type="slidenum">
              <a:rPr lang="en-US" smtClean="0"/>
              <a:t>‹#›</a:t>
            </a:fld>
            <a:endParaRPr lang="en-US"/>
          </a:p>
        </p:txBody>
      </p:sp>
    </p:spTree>
    <p:extLst>
      <p:ext uri="{BB962C8B-B14F-4D97-AF65-F5344CB8AC3E}">
        <p14:creationId xmlns:p14="http://schemas.microsoft.com/office/powerpoint/2010/main" val="26959050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73443" y="1823721"/>
            <a:ext cx="11041380" cy="3042919"/>
          </a:xfrm>
        </p:spPr>
        <p:txBody>
          <a:bodyPr anchor="b"/>
          <a:lstStyle>
            <a:lvl1pPr>
              <a:defRPr sz="6300"/>
            </a:lvl1pPr>
          </a:lstStyle>
          <a:p>
            <a:r>
              <a:rPr lang="en-US"/>
              <a:t>Click to edit Master title style</a:t>
            </a:r>
            <a:endParaRPr lang="en-US" dirty="0"/>
          </a:p>
        </p:txBody>
      </p:sp>
      <p:sp>
        <p:nvSpPr>
          <p:cNvPr id="3" name="Text Placeholder 2"/>
          <p:cNvSpPr>
            <a:spLocks noGrp="1"/>
          </p:cNvSpPr>
          <p:nvPr>
            <p:ph type="body" idx="1"/>
          </p:nvPr>
        </p:nvSpPr>
        <p:spPr>
          <a:xfrm>
            <a:off x="873443" y="4895428"/>
            <a:ext cx="11041380" cy="1600199"/>
          </a:xfrm>
        </p:spPr>
        <p:txBody>
          <a:bodyPr/>
          <a:lstStyle>
            <a:lvl1pPr marL="0" indent="0">
              <a:buNone/>
              <a:defRPr sz="2520">
                <a:solidFill>
                  <a:schemeClr val="tx1">
                    <a:tint val="75000"/>
                  </a:schemeClr>
                </a:solidFill>
              </a:defRPr>
            </a:lvl1pPr>
            <a:lvl2pPr marL="480060" indent="0">
              <a:buNone/>
              <a:defRPr sz="2100">
                <a:solidFill>
                  <a:schemeClr val="tx1">
                    <a:tint val="75000"/>
                  </a:schemeClr>
                </a:solidFill>
              </a:defRPr>
            </a:lvl2pPr>
            <a:lvl3pPr marL="960120" indent="0">
              <a:buNone/>
              <a:defRPr sz="1890">
                <a:solidFill>
                  <a:schemeClr val="tx1">
                    <a:tint val="75000"/>
                  </a:schemeClr>
                </a:solidFill>
              </a:defRPr>
            </a:lvl3pPr>
            <a:lvl4pPr marL="1440180" indent="0">
              <a:buNone/>
              <a:defRPr sz="1680">
                <a:solidFill>
                  <a:schemeClr val="tx1">
                    <a:tint val="75000"/>
                  </a:schemeClr>
                </a:solidFill>
              </a:defRPr>
            </a:lvl4pPr>
            <a:lvl5pPr marL="1920240" indent="0">
              <a:buNone/>
              <a:defRPr sz="1680">
                <a:solidFill>
                  <a:schemeClr val="tx1">
                    <a:tint val="75000"/>
                  </a:schemeClr>
                </a:solidFill>
              </a:defRPr>
            </a:lvl5pPr>
            <a:lvl6pPr marL="2400300" indent="0">
              <a:buNone/>
              <a:defRPr sz="1680">
                <a:solidFill>
                  <a:schemeClr val="tx1">
                    <a:tint val="75000"/>
                  </a:schemeClr>
                </a:solidFill>
              </a:defRPr>
            </a:lvl6pPr>
            <a:lvl7pPr marL="2880360" indent="0">
              <a:buNone/>
              <a:defRPr sz="1680">
                <a:solidFill>
                  <a:schemeClr val="tx1">
                    <a:tint val="75000"/>
                  </a:schemeClr>
                </a:solidFill>
              </a:defRPr>
            </a:lvl7pPr>
            <a:lvl8pPr marL="3360420" indent="0">
              <a:buNone/>
              <a:defRPr sz="1680">
                <a:solidFill>
                  <a:schemeClr val="tx1">
                    <a:tint val="75000"/>
                  </a:schemeClr>
                </a:solidFill>
              </a:defRPr>
            </a:lvl8pPr>
            <a:lvl9pPr marL="3840480" indent="0">
              <a:buNone/>
              <a:defRPr sz="1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9C2EE9-C1A0-4022-9730-3ED3CE091DE6}" type="datetimeFigureOut">
              <a:rPr lang="en-US" smtClean="0"/>
              <a:t>8/7/2025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09F56E-D590-4595-AA06-1D9BC5FA5D9A}" type="slidenum">
              <a:rPr lang="en-US" smtClean="0"/>
              <a:t>‹#›</a:t>
            </a:fld>
            <a:endParaRPr lang="en-US"/>
          </a:p>
        </p:txBody>
      </p:sp>
    </p:spTree>
    <p:extLst>
      <p:ext uri="{BB962C8B-B14F-4D97-AF65-F5344CB8AC3E}">
        <p14:creationId xmlns:p14="http://schemas.microsoft.com/office/powerpoint/2010/main" val="1680515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80110" y="1947333"/>
            <a:ext cx="5440680" cy="46414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80810" y="1947333"/>
            <a:ext cx="5440680" cy="46414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09C2EE9-C1A0-4022-9730-3ED3CE091DE6}" type="datetimeFigureOut">
              <a:rPr lang="en-US" smtClean="0"/>
              <a:t>8/7/2025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09F56E-D590-4595-AA06-1D9BC5FA5D9A}" type="slidenum">
              <a:rPr lang="en-US" smtClean="0"/>
              <a:t>‹#›</a:t>
            </a:fld>
            <a:endParaRPr lang="en-US"/>
          </a:p>
        </p:txBody>
      </p:sp>
    </p:spTree>
    <p:extLst>
      <p:ext uri="{BB962C8B-B14F-4D97-AF65-F5344CB8AC3E}">
        <p14:creationId xmlns:p14="http://schemas.microsoft.com/office/powerpoint/2010/main" val="898842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81777" y="389467"/>
            <a:ext cx="11041380" cy="1413934"/>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1778" y="1793241"/>
            <a:ext cx="5415676" cy="878839"/>
          </a:xfrm>
        </p:spPr>
        <p:txBody>
          <a:bodyPr anchor="b"/>
          <a:lstStyle>
            <a:lvl1pPr marL="0" indent="0">
              <a:buNone/>
              <a:defRPr sz="2520" b="1"/>
            </a:lvl1pPr>
            <a:lvl2pPr marL="480060" indent="0">
              <a:buNone/>
              <a:defRPr sz="2100" b="1"/>
            </a:lvl2pPr>
            <a:lvl3pPr marL="960120" indent="0">
              <a:buNone/>
              <a:defRPr sz="1890" b="1"/>
            </a:lvl3pPr>
            <a:lvl4pPr marL="1440180" indent="0">
              <a:buNone/>
              <a:defRPr sz="1680" b="1"/>
            </a:lvl4pPr>
            <a:lvl5pPr marL="1920240" indent="0">
              <a:buNone/>
              <a:defRPr sz="1680" b="1"/>
            </a:lvl5pPr>
            <a:lvl6pPr marL="2400300" indent="0">
              <a:buNone/>
              <a:defRPr sz="1680" b="1"/>
            </a:lvl6pPr>
            <a:lvl7pPr marL="2880360" indent="0">
              <a:buNone/>
              <a:defRPr sz="1680" b="1"/>
            </a:lvl7pPr>
            <a:lvl8pPr marL="3360420" indent="0">
              <a:buNone/>
              <a:defRPr sz="1680" b="1"/>
            </a:lvl8pPr>
            <a:lvl9pPr marL="3840480" indent="0">
              <a:buNone/>
              <a:defRPr sz="1680" b="1"/>
            </a:lvl9pPr>
          </a:lstStyle>
          <a:p>
            <a:pPr lvl="0"/>
            <a:r>
              <a:rPr lang="en-US"/>
              <a:t>Click to edit Master text styles</a:t>
            </a:r>
          </a:p>
        </p:txBody>
      </p:sp>
      <p:sp>
        <p:nvSpPr>
          <p:cNvPr id="4" name="Content Placeholder 3"/>
          <p:cNvSpPr>
            <a:spLocks noGrp="1"/>
          </p:cNvSpPr>
          <p:nvPr>
            <p:ph sz="half" idx="2"/>
          </p:nvPr>
        </p:nvSpPr>
        <p:spPr>
          <a:xfrm>
            <a:off x="881778" y="2672080"/>
            <a:ext cx="5415676" cy="39302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80810" y="1793241"/>
            <a:ext cx="5442347" cy="878839"/>
          </a:xfrm>
        </p:spPr>
        <p:txBody>
          <a:bodyPr anchor="b"/>
          <a:lstStyle>
            <a:lvl1pPr marL="0" indent="0">
              <a:buNone/>
              <a:defRPr sz="2520" b="1"/>
            </a:lvl1pPr>
            <a:lvl2pPr marL="480060" indent="0">
              <a:buNone/>
              <a:defRPr sz="2100" b="1"/>
            </a:lvl2pPr>
            <a:lvl3pPr marL="960120" indent="0">
              <a:buNone/>
              <a:defRPr sz="1890" b="1"/>
            </a:lvl3pPr>
            <a:lvl4pPr marL="1440180" indent="0">
              <a:buNone/>
              <a:defRPr sz="1680" b="1"/>
            </a:lvl4pPr>
            <a:lvl5pPr marL="1920240" indent="0">
              <a:buNone/>
              <a:defRPr sz="1680" b="1"/>
            </a:lvl5pPr>
            <a:lvl6pPr marL="2400300" indent="0">
              <a:buNone/>
              <a:defRPr sz="1680" b="1"/>
            </a:lvl6pPr>
            <a:lvl7pPr marL="2880360" indent="0">
              <a:buNone/>
              <a:defRPr sz="1680" b="1"/>
            </a:lvl7pPr>
            <a:lvl8pPr marL="3360420" indent="0">
              <a:buNone/>
              <a:defRPr sz="1680" b="1"/>
            </a:lvl8pPr>
            <a:lvl9pPr marL="3840480" indent="0">
              <a:buNone/>
              <a:defRPr sz="1680" b="1"/>
            </a:lvl9pPr>
          </a:lstStyle>
          <a:p>
            <a:pPr lvl="0"/>
            <a:r>
              <a:rPr lang="en-US"/>
              <a:t>Click to edit Master text styles</a:t>
            </a:r>
          </a:p>
        </p:txBody>
      </p:sp>
      <p:sp>
        <p:nvSpPr>
          <p:cNvPr id="6" name="Content Placeholder 5"/>
          <p:cNvSpPr>
            <a:spLocks noGrp="1"/>
          </p:cNvSpPr>
          <p:nvPr>
            <p:ph sz="quarter" idx="4"/>
          </p:nvPr>
        </p:nvSpPr>
        <p:spPr>
          <a:xfrm>
            <a:off x="6480810" y="2672080"/>
            <a:ext cx="5442347" cy="39302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09C2EE9-C1A0-4022-9730-3ED3CE091DE6}" type="datetimeFigureOut">
              <a:rPr lang="en-US" smtClean="0"/>
              <a:t>8/7/2025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09F56E-D590-4595-AA06-1D9BC5FA5D9A}" type="slidenum">
              <a:rPr lang="en-US" smtClean="0"/>
              <a:t>‹#›</a:t>
            </a:fld>
            <a:endParaRPr lang="en-US"/>
          </a:p>
        </p:txBody>
      </p:sp>
    </p:spTree>
    <p:extLst>
      <p:ext uri="{BB962C8B-B14F-4D97-AF65-F5344CB8AC3E}">
        <p14:creationId xmlns:p14="http://schemas.microsoft.com/office/powerpoint/2010/main" val="11296514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09C2EE9-C1A0-4022-9730-3ED3CE091DE6}" type="datetimeFigureOut">
              <a:rPr lang="en-US" smtClean="0"/>
              <a:t>8/7/2025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09F56E-D590-4595-AA06-1D9BC5FA5D9A}" type="slidenum">
              <a:rPr lang="en-US" smtClean="0"/>
              <a:t>‹#›</a:t>
            </a:fld>
            <a:endParaRPr lang="en-US"/>
          </a:p>
        </p:txBody>
      </p:sp>
    </p:spTree>
    <p:extLst>
      <p:ext uri="{BB962C8B-B14F-4D97-AF65-F5344CB8AC3E}">
        <p14:creationId xmlns:p14="http://schemas.microsoft.com/office/powerpoint/2010/main" val="1784259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9C2EE9-C1A0-4022-9730-3ED3CE091DE6}" type="datetimeFigureOut">
              <a:rPr lang="en-US" smtClean="0"/>
              <a:t>8/7/2025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09F56E-D590-4595-AA06-1D9BC5FA5D9A}" type="slidenum">
              <a:rPr lang="en-US" smtClean="0"/>
              <a:t>‹#›</a:t>
            </a:fld>
            <a:endParaRPr lang="en-US"/>
          </a:p>
        </p:txBody>
      </p:sp>
    </p:spTree>
    <p:extLst>
      <p:ext uri="{BB962C8B-B14F-4D97-AF65-F5344CB8AC3E}">
        <p14:creationId xmlns:p14="http://schemas.microsoft.com/office/powerpoint/2010/main" val="18669992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1778" y="487680"/>
            <a:ext cx="4128849" cy="1706880"/>
          </a:xfrm>
        </p:spPr>
        <p:txBody>
          <a:bodyPr anchor="b"/>
          <a:lstStyle>
            <a:lvl1pPr>
              <a:defRPr sz="3360"/>
            </a:lvl1pPr>
          </a:lstStyle>
          <a:p>
            <a:r>
              <a:rPr lang="en-US"/>
              <a:t>Click to edit Master title style</a:t>
            </a:r>
            <a:endParaRPr lang="en-US" dirty="0"/>
          </a:p>
        </p:txBody>
      </p:sp>
      <p:sp>
        <p:nvSpPr>
          <p:cNvPr id="3" name="Content Placeholder 2"/>
          <p:cNvSpPr>
            <a:spLocks noGrp="1"/>
          </p:cNvSpPr>
          <p:nvPr>
            <p:ph idx="1"/>
          </p:nvPr>
        </p:nvSpPr>
        <p:spPr>
          <a:xfrm>
            <a:off x="5442347" y="1053254"/>
            <a:ext cx="6480810" cy="5198533"/>
          </a:xfrm>
        </p:spPr>
        <p:txBody>
          <a:bodyPr/>
          <a:lstStyle>
            <a:lvl1pPr>
              <a:defRPr sz="3360"/>
            </a:lvl1pPr>
            <a:lvl2pPr>
              <a:defRPr sz="2940"/>
            </a:lvl2pPr>
            <a:lvl3pPr>
              <a:defRPr sz="252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81778" y="2194560"/>
            <a:ext cx="4128849" cy="4065694"/>
          </a:xfrm>
        </p:spPr>
        <p:txBody>
          <a:bodyPr/>
          <a:lstStyle>
            <a:lvl1pPr marL="0" indent="0">
              <a:buNone/>
              <a:defRPr sz="1680"/>
            </a:lvl1pPr>
            <a:lvl2pPr marL="480060" indent="0">
              <a:buNone/>
              <a:defRPr sz="1470"/>
            </a:lvl2pPr>
            <a:lvl3pPr marL="960120" indent="0">
              <a:buNone/>
              <a:defRPr sz="1260"/>
            </a:lvl3pPr>
            <a:lvl4pPr marL="1440180" indent="0">
              <a:buNone/>
              <a:defRPr sz="1050"/>
            </a:lvl4pPr>
            <a:lvl5pPr marL="1920240" indent="0">
              <a:buNone/>
              <a:defRPr sz="1050"/>
            </a:lvl5pPr>
            <a:lvl6pPr marL="2400300" indent="0">
              <a:buNone/>
              <a:defRPr sz="1050"/>
            </a:lvl6pPr>
            <a:lvl7pPr marL="2880360" indent="0">
              <a:buNone/>
              <a:defRPr sz="1050"/>
            </a:lvl7pPr>
            <a:lvl8pPr marL="3360420" indent="0">
              <a:buNone/>
              <a:defRPr sz="1050"/>
            </a:lvl8pPr>
            <a:lvl9pPr marL="3840480" indent="0">
              <a:buNone/>
              <a:defRPr sz="1050"/>
            </a:lvl9pPr>
          </a:lstStyle>
          <a:p>
            <a:pPr lvl="0"/>
            <a:r>
              <a:rPr lang="en-US"/>
              <a:t>Click to edit Master text styles</a:t>
            </a:r>
          </a:p>
        </p:txBody>
      </p:sp>
      <p:sp>
        <p:nvSpPr>
          <p:cNvPr id="5" name="Date Placeholder 4"/>
          <p:cNvSpPr>
            <a:spLocks noGrp="1"/>
          </p:cNvSpPr>
          <p:nvPr>
            <p:ph type="dt" sz="half" idx="10"/>
          </p:nvPr>
        </p:nvSpPr>
        <p:spPr/>
        <p:txBody>
          <a:bodyPr/>
          <a:lstStyle/>
          <a:p>
            <a:fld id="{109C2EE9-C1A0-4022-9730-3ED3CE091DE6}" type="datetimeFigureOut">
              <a:rPr lang="en-US" smtClean="0"/>
              <a:t>8/7/2025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09F56E-D590-4595-AA06-1D9BC5FA5D9A}" type="slidenum">
              <a:rPr lang="en-US" smtClean="0"/>
              <a:t>‹#›</a:t>
            </a:fld>
            <a:endParaRPr lang="en-US"/>
          </a:p>
        </p:txBody>
      </p:sp>
    </p:spTree>
    <p:extLst>
      <p:ext uri="{BB962C8B-B14F-4D97-AF65-F5344CB8AC3E}">
        <p14:creationId xmlns:p14="http://schemas.microsoft.com/office/powerpoint/2010/main" val="34691871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1778" y="487680"/>
            <a:ext cx="4128849" cy="1706880"/>
          </a:xfrm>
        </p:spPr>
        <p:txBody>
          <a:bodyPr anchor="b"/>
          <a:lstStyle>
            <a:lvl1pPr>
              <a:defRPr sz="336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42347" y="1053254"/>
            <a:ext cx="6480810" cy="5198533"/>
          </a:xfrm>
        </p:spPr>
        <p:txBody>
          <a:bodyPr anchor="t"/>
          <a:lstStyle>
            <a:lvl1pPr marL="0" indent="0">
              <a:buNone/>
              <a:defRPr sz="3360"/>
            </a:lvl1pPr>
            <a:lvl2pPr marL="480060" indent="0">
              <a:buNone/>
              <a:defRPr sz="2940"/>
            </a:lvl2pPr>
            <a:lvl3pPr marL="960120" indent="0">
              <a:buNone/>
              <a:defRPr sz="2520"/>
            </a:lvl3pPr>
            <a:lvl4pPr marL="1440180" indent="0">
              <a:buNone/>
              <a:defRPr sz="2100"/>
            </a:lvl4pPr>
            <a:lvl5pPr marL="1920240" indent="0">
              <a:buNone/>
              <a:defRPr sz="2100"/>
            </a:lvl5pPr>
            <a:lvl6pPr marL="2400300" indent="0">
              <a:buNone/>
              <a:defRPr sz="2100"/>
            </a:lvl6pPr>
            <a:lvl7pPr marL="2880360" indent="0">
              <a:buNone/>
              <a:defRPr sz="2100"/>
            </a:lvl7pPr>
            <a:lvl8pPr marL="3360420" indent="0">
              <a:buNone/>
              <a:defRPr sz="2100"/>
            </a:lvl8pPr>
            <a:lvl9pPr marL="3840480" indent="0">
              <a:buNone/>
              <a:defRPr sz="2100"/>
            </a:lvl9pPr>
          </a:lstStyle>
          <a:p>
            <a:r>
              <a:rPr lang="en-US"/>
              <a:t>Click icon to add picture</a:t>
            </a:r>
            <a:endParaRPr lang="en-US" dirty="0"/>
          </a:p>
        </p:txBody>
      </p:sp>
      <p:sp>
        <p:nvSpPr>
          <p:cNvPr id="4" name="Text Placeholder 3"/>
          <p:cNvSpPr>
            <a:spLocks noGrp="1"/>
          </p:cNvSpPr>
          <p:nvPr>
            <p:ph type="body" sz="half" idx="2"/>
          </p:nvPr>
        </p:nvSpPr>
        <p:spPr>
          <a:xfrm>
            <a:off x="881778" y="2194560"/>
            <a:ext cx="4128849" cy="4065694"/>
          </a:xfrm>
        </p:spPr>
        <p:txBody>
          <a:bodyPr/>
          <a:lstStyle>
            <a:lvl1pPr marL="0" indent="0">
              <a:buNone/>
              <a:defRPr sz="1680"/>
            </a:lvl1pPr>
            <a:lvl2pPr marL="480060" indent="0">
              <a:buNone/>
              <a:defRPr sz="1470"/>
            </a:lvl2pPr>
            <a:lvl3pPr marL="960120" indent="0">
              <a:buNone/>
              <a:defRPr sz="1260"/>
            </a:lvl3pPr>
            <a:lvl4pPr marL="1440180" indent="0">
              <a:buNone/>
              <a:defRPr sz="1050"/>
            </a:lvl4pPr>
            <a:lvl5pPr marL="1920240" indent="0">
              <a:buNone/>
              <a:defRPr sz="1050"/>
            </a:lvl5pPr>
            <a:lvl6pPr marL="2400300" indent="0">
              <a:buNone/>
              <a:defRPr sz="1050"/>
            </a:lvl6pPr>
            <a:lvl7pPr marL="2880360" indent="0">
              <a:buNone/>
              <a:defRPr sz="1050"/>
            </a:lvl7pPr>
            <a:lvl8pPr marL="3360420" indent="0">
              <a:buNone/>
              <a:defRPr sz="1050"/>
            </a:lvl8pPr>
            <a:lvl9pPr marL="3840480" indent="0">
              <a:buNone/>
              <a:defRPr sz="1050"/>
            </a:lvl9pPr>
          </a:lstStyle>
          <a:p>
            <a:pPr lvl="0"/>
            <a:r>
              <a:rPr lang="en-US"/>
              <a:t>Click to edit Master text styles</a:t>
            </a:r>
          </a:p>
        </p:txBody>
      </p:sp>
      <p:sp>
        <p:nvSpPr>
          <p:cNvPr id="5" name="Date Placeholder 4"/>
          <p:cNvSpPr>
            <a:spLocks noGrp="1"/>
          </p:cNvSpPr>
          <p:nvPr>
            <p:ph type="dt" sz="half" idx="10"/>
          </p:nvPr>
        </p:nvSpPr>
        <p:spPr/>
        <p:txBody>
          <a:bodyPr/>
          <a:lstStyle/>
          <a:p>
            <a:fld id="{109C2EE9-C1A0-4022-9730-3ED3CE091DE6}" type="datetimeFigureOut">
              <a:rPr lang="en-US" smtClean="0"/>
              <a:t>8/7/2025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09F56E-D590-4595-AA06-1D9BC5FA5D9A}" type="slidenum">
              <a:rPr lang="en-US" smtClean="0"/>
              <a:t>‹#›</a:t>
            </a:fld>
            <a:endParaRPr lang="en-US"/>
          </a:p>
        </p:txBody>
      </p:sp>
    </p:spTree>
    <p:extLst>
      <p:ext uri="{BB962C8B-B14F-4D97-AF65-F5344CB8AC3E}">
        <p14:creationId xmlns:p14="http://schemas.microsoft.com/office/powerpoint/2010/main" val="14712485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80110" y="389467"/>
            <a:ext cx="11041380" cy="141393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80110" y="1947333"/>
            <a:ext cx="11041380" cy="46414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0110" y="6780107"/>
            <a:ext cx="2880360" cy="389467"/>
          </a:xfrm>
          <a:prstGeom prst="rect">
            <a:avLst/>
          </a:prstGeom>
        </p:spPr>
        <p:txBody>
          <a:bodyPr vert="horz" lIns="91440" tIns="45720" rIns="91440" bIns="45720" rtlCol="0" anchor="ctr"/>
          <a:lstStyle>
            <a:lvl1pPr algn="l">
              <a:defRPr sz="1260">
                <a:solidFill>
                  <a:schemeClr val="tx1">
                    <a:tint val="75000"/>
                  </a:schemeClr>
                </a:solidFill>
              </a:defRPr>
            </a:lvl1pPr>
          </a:lstStyle>
          <a:p>
            <a:fld id="{109C2EE9-C1A0-4022-9730-3ED3CE091DE6}" type="datetimeFigureOut">
              <a:rPr lang="en-US" smtClean="0"/>
              <a:t>8/7/2025</a:t>
            </a:fld>
            <a:endParaRPr lang="en-US"/>
          </a:p>
        </p:txBody>
      </p:sp>
      <p:sp>
        <p:nvSpPr>
          <p:cNvPr id="5" name="Footer Placeholder 4"/>
          <p:cNvSpPr>
            <a:spLocks noGrp="1"/>
          </p:cNvSpPr>
          <p:nvPr>
            <p:ph type="ftr" sz="quarter" idx="3"/>
          </p:nvPr>
        </p:nvSpPr>
        <p:spPr>
          <a:xfrm>
            <a:off x="4240530" y="6780107"/>
            <a:ext cx="4320540" cy="389467"/>
          </a:xfrm>
          <a:prstGeom prst="rect">
            <a:avLst/>
          </a:prstGeom>
        </p:spPr>
        <p:txBody>
          <a:bodyPr vert="horz" lIns="91440" tIns="45720" rIns="91440" bIns="45720" rtlCol="0" anchor="ctr"/>
          <a:lstStyle>
            <a:lvl1pPr algn="ctr">
              <a:defRPr sz="12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041130" y="6780107"/>
            <a:ext cx="2880360" cy="389467"/>
          </a:xfrm>
          <a:prstGeom prst="rect">
            <a:avLst/>
          </a:prstGeom>
        </p:spPr>
        <p:txBody>
          <a:bodyPr vert="horz" lIns="91440" tIns="45720" rIns="91440" bIns="45720" rtlCol="0" anchor="ctr"/>
          <a:lstStyle>
            <a:lvl1pPr algn="r">
              <a:defRPr sz="1260">
                <a:solidFill>
                  <a:schemeClr val="tx1">
                    <a:tint val="75000"/>
                  </a:schemeClr>
                </a:solidFill>
              </a:defRPr>
            </a:lvl1pPr>
          </a:lstStyle>
          <a:p>
            <a:fld id="{F309F56E-D590-4595-AA06-1D9BC5FA5D9A}" type="slidenum">
              <a:rPr lang="en-US" smtClean="0"/>
              <a:t>‹#›</a:t>
            </a:fld>
            <a:endParaRPr lang="en-US"/>
          </a:p>
        </p:txBody>
      </p:sp>
    </p:spTree>
    <p:extLst>
      <p:ext uri="{BB962C8B-B14F-4D97-AF65-F5344CB8AC3E}">
        <p14:creationId xmlns:p14="http://schemas.microsoft.com/office/powerpoint/2010/main" val="37886144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60120" rtl="0" eaLnBrk="1" latinLnBrk="0" hangingPunct="1">
        <a:lnSpc>
          <a:spcPct val="90000"/>
        </a:lnSpc>
        <a:spcBef>
          <a:spcPct val="0"/>
        </a:spcBef>
        <a:buNone/>
        <a:defRPr sz="4620" kern="1200">
          <a:solidFill>
            <a:schemeClr val="tx1"/>
          </a:solidFill>
          <a:latin typeface="+mj-lt"/>
          <a:ea typeface="+mj-ea"/>
          <a:cs typeface="+mj-cs"/>
        </a:defRPr>
      </a:lvl1pPr>
    </p:titleStyle>
    <p:bodyStyle>
      <a:lvl1pPr marL="240030" indent="-240030" algn="l" defTabSz="960120" rtl="0" eaLnBrk="1" latinLnBrk="0" hangingPunct="1">
        <a:lnSpc>
          <a:spcPct val="90000"/>
        </a:lnSpc>
        <a:spcBef>
          <a:spcPts val="1050"/>
        </a:spcBef>
        <a:buFont typeface="Arial" panose="020B0604020202020204" pitchFamily="34" charset="0"/>
        <a:buChar char="•"/>
        <a:defRPr sz="2940" kern="1200">
          <a:solidFill>
            <a:schemeClr val="tx1"/>
          </a:solidFill>
          <a:latin typeface="+mn-lt"/>
          <a:ea typeface="+mn-ea"/>
          <a:cs typeface="+mn-cs"/>
        </a:defRPr>
      </a:lvl1pPr>
      <a:lvl2pPr marL="720090" indent="-240030" algn="l" defTabSz="960120" rtl="0" eaLnBrk="1" latinLnBrk="0" hangingPunct="1">
        <a:lnSpc>
          <a:spcPct val="90000"/>
        </a:lnSpc>
        <a:spcBef>
          <a:spcPts val="525"/>
        </a:spcBef>
        <a:buFont typeface="Arial" panose="020B0604020202020204" pitchFamily="34" charset="0"/>
        <a:buChar char="•"/>
        <a:defRPr sz="2520" kern="1200">
          <a:solidFill>
            <a:schemeClr val="tx1"/>
          </a:solidFill>
          <a:latin typeface="+mn-lt"/>
          <a:ea typeface="+mn-ea"/>
          <a:cs typeface="+mn-cs"/>
        </a:defRPr>
      </a:lvl2pPr>
      <a:lvl3pPr marL="1200150" indent="-240030" algn="l" defTabSz="960120" rtl="0" eaLnBrk="1" latinLnBrk="0" hangingPunct="1">
        <a:lnSpc>
          <a:spcPct val="90000"/>
        </a:lnSpc>
        <a:spcBef>
          <a:spcPts val="525"/>
        </a:spcBef>
        <a:buFont typeface="Arial" panose="020B0604020202020204" pitchFamily="34" charset="0"/>
        <a:buChar char="•"/>
        <a:defRPr sz="2100" kern="1200">
          <a:solidFill>
            <a:schemeClr val="tx1"/>
          </a:solidFill>
          <a:latin typeface="+mn-lt"/>
          <a:ea typeface="+mn-ea"/>
          <a:cs typeface="+mn-cs"/>
        </a:defRPr>
      </a:lvl3pPr>
      <a:lvl4pPr marL="16802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4pPr>
      <a:lvl5pPr marL="216027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p:bodyStyle>
    <p:otherStyle>
      <a:defPPr>
        <a:defRPr lang="en-US"/>
      </a:defPPr>
      <a:lvl1pPr marL="0" algn="l" defTabSz="960120" rtl="0" eaLnBrk="1" latinLnBrk="0" hangingPunct="1">
        <a:defRPr sz="1890" kern="1200">
          <a:solidFill>
            <a:schemeClr val="tx1"/>
          </a:solidFill>
          <a:latin typeface="+mn-lt"/>
          <a:ea typeface="+mn-ea"/>
          <a:cs typeface="+mn-cs"/>
        </a:defRPr>
      </a:lvl1pPr>
      <a:lvl2pPr marL="480060" algn="l" defTabSz="960120" rtl="0" eaLnBrk="1" latinLnBrk="0" hangingPunct="1">
        <a:defRPr sz="1890" kern="1200">
          <a:solidFill>
            <a:schemeClr val="tx1"/>
          </a:solidFill>
          <a:latin typeface="+mn-lt"/>
          <a:ea typeface="+mn-ea"/>
          <a:cs typeface="+mn-cs"/>
        </a:defRPr>
      </a:lvl2pPr>
      <a:lvl3pPr marL="960120" algn="l" defTabSz="960120" rtl="0" eaLnBrk="1" latinLnBrk="0" hangingPunct="1">
        <a:defRPr sz="1890" kern="1200">
          <a:solidFill>
            <a:schemeClr val="tx1"/>
          </a:solidFill>
          <a:latin typeface="+mn-lt"/>
          <a:ea typeface="+mn-ea"/>
          <a:cs typeface="+mn-cs"/>
        </a:defRPr>
      </a:lvl3pPr>
      <a:lvl4pPr marL="1440180" algn="l" defTabSz="960120" rtl="0" eaLnBrk="1" latinLnBrk="0" hangingPunct="1">
        <a:defRPr sz="1890" kern="1200">
          <a:solidFill>
            <a:schemeClr val="tx1"/>
          </a:solidFill>
          <a:latin typeface="+mn-lt"/>
          <a:ea typeface="+mn-ea"/>
          <a:cs typeface="+mn-cs"/>
        </a:defRPr>
      </a:lvl4pPr>
      <a:lvl5pPr marL="1920240" algn="l" defTabSz="960120" rtl="0" eaLnBrk="1" latinLnBrk="0" hangingPunct="1">
        <a:defRPr sz="1890" kern="1200">
          <a:solidFill>
            <a:schemeClr val="tx1"/>
          </a:solidFill>
          <a:latin typeface="+mn-lt"/>
          <a:ea typeface="+mn-ea"/>
          <a:cs typeface="+mn-cs"/>
        </a:defRPr>
      </a:lvl5pPr>
      <a:lvl6pPr marL="2400300" algn="l" defTabSz="960120" rtl="0" eaLnBrk="1" latinLnBrk="0" hangingPunct="1">
        <a:defRPr sz="1890" kern="1200">
          <a:solidFill>
            <a:schemeClr val="tx1"/>
          </a:solidFill>
          <a:latin typeface="+mn-lt"/>
          <a:ea typeface="+mn-ea"/>
          <a:cs typeface="+mn-cs"/>
        </a:defRPr>
      </a:lvl6pPr>
      <a:lvl7pPr marL="2880360" algn="l" defTabSz="960120" rtl="0" eaLnBrk="1" latinLnBrk="0" hangingPunct="1">
        <a:defRPr sz="1890" kern="1200">
          <a:solidFill>
            <a:schemeClr val="tx1"/>
          </a:solidFill>
          <a:latin typeface="+mn-lt"/>
          <a:ea typeface="+mn-ea"/>
          <a:cs typeface="+mn-cs"/>
        </a:defRPr>
      </a:lvl7pPr>
      <a:lvl8pPr marL="3360420" algn="l" defTabSz="960120" rtl="0" eaLnBrk="1" latinLnBrk="0" hangingPunct="1">
        <a:defRPr sz="1890" kern="1200">
          <a:solidFill>
            <a:schemeClr val="tx1"/>
          </a:solidFill>
          <a:latin typeface="+mn-lt"/>
          <a:ea typeface="+mn-ea"/>
          <a:cs typeface="+mn-cs"/>
        </a:defRPr>
      </a:lvl8pPr>
      <a:lvl9pPr marL="3840480" algn="l" defTabSz="960120" rtl="0" eaLnBrk="1" latinLnBrk="0" hangingPunct="1">
        <a:defRPr sz="189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2.xml"/><Relationship Id="rId4" Type="http://schemas.openxmlformats.org/officeDocument/2006/relationships/image" Target="../media/image30.emf"/></Relationships>
</file>

<file path=ppt/slides/_rels/slide3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2.xml"/><Relationship Id="rId5" Type="http://schemas.openxmlformats.org/officeDocument/2006/relationships/image" Target="../media/image34.emf"/><Relationship Id="rId4" Type="http://schemas.openxmlformats.org/officeDocument/2006/relationships/image" Target="../media/image33.emf"/></Relationships>
</file>

<file path=ppt/slides/_rels/slide3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2.xml"/><Relationship Id="rId4" Type="http://schemas.openxmlformats.org/officeDocument/2006/relationships/image" Target="../media/image47.emf"/></Relationships>
</file>

<file path=ppt/slides/_rels/slide4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openxmlformats.org/officeDocument/2006/relationships/image" Target="../media/image91.jpg"/><Relationship Id="rId2"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90.jpg"/><Relationship Id="rId5" Type="http://schemas.microsoft.com/office/2007/relationships/hdphoto" Target="../media/hdphoto2.wdp"/><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 xmlns:a16="http://schemas.microsoft.com/office/drawing/2014/main" id="{8A2271D4-12A3-4C1E-BBE4-82C8E52E2E11}"/>
              </a:ext>
            </a:extLst>
          </p:cNvPr>
          <p:cNvGrpSpPr/>
          <p:nvPr/>
        </p:nvGrpSpPr>
        <p:grpSpPr>
          <a:xfrm>
            <a:off x="7107459" y="2"/>
            <a:ext cx="8397974" cy="7315198"/>
            <a:chOff x="4238265" y="0"/>
            <a:chExt cx="10218516" cy="6857998"/>
          </a:xfrm>
          <a:blipFill>
            <a:blip r:embed="rId2"/>
            <a:stretch>
              <a:fillRect/>
            </a:stretch>
          </a:blipFill>
        </p:grpSpPr>
        <p:sp>
          <p:nvSpPr>
            <p:cNvPr id="12" name="Isosceles Triangle 11">
              <a:extLst>
                <a:ext uri="{FF2B5EF4-FFF2-40B4-BE49-F238E27FC236}">
                  <a16:creationId xmlns="" xmlns:a16="http://schemas.microsoft.com/office/drawing/2014/main" id="{D9D99966-8353-4CAA-A9D2-6D54558FCAFA}"/>
                </a:ext>
              </a:extLst>
            </p:cNvPr>
            <p:cNvSpPr/>
            <p:nvPr/>
          </p:nvSpPr>
          <p:spPr>
            <a:xfrm>
              <a:off x="4849792" y="3217760"/>
              <a:ext cx="9606989" cy="3640238"/>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dirty="0"/>
            </a:p>
          </p:txBody>
        </p:sp>
        <p:sp>
          <p:nvSpPr>
            <p:cNvPr id="13" name="Isosceles Triangle 12">
              <a:extLst>
                <a:ext uri="{FF2B5EF4-FFF2-40B4-BE49-F238E27FC236}">
                  <a16:creationId xmlns="" xmlns:a16="http://schemas.microsoft.com/office/drawing/2014/main" id="{2ECC75B3-710B-4B6D-B451-40AFFF96069F}"/>
                </a:ext>
              </a:extLst>
            </p:cNvPr>
            <p:cNvSpPr/>
            <p:nvPr/>
          </p:nvSpPr>
          <p:spPr>
            <a:xfrm rot="16200000">
              <a:off x="8741784" y="1299255"/>
              <a:ext cx="5660020" cy="3640237"/>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dirty="0"/>
            </a:p>
          </p:txBody>
        </p:sp>
        <p:sp>
          <p:nvSpPr>
            <p:cNvPr id="14" name="Isosceles Triangle 13">
              <a:extLst>
                <a:ext uri="{FF2B5EF4-FFF2-40B4-BE49-F238E27FC236}">
                  <a16:creationId xmlns="" xmlns:a16="http://schemas.microsoft.com/office/drawing/2014/main" id="{26DB919B-8E9A-4D8D-A458-E339A2EEA44B}"/>
                </a:ext>
              </a:extLst>
            </p:cNvPr>
            <p:cNvSpPr/>
            <p:nvPr/>
          </p:nvSpPr>
          <p:spPr>
            <a:xfrm rot="10800000">
              <a:off x="4238265" y="0"/>
              <a:ext cx="9340770" cy="3640238"/>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dirty="0"/>
            </a:p>
          </p:txBody>
        </p:sp>
      </p:grpSp>
      <p:pic>
        <p:nvPicPr>
          <p:cNvPr id="15" name="Picture 14">
            <a:extLst>
              <a:ext uri="{FF2B5EF4-FFF2-40B4-BE49-F238E27FC236}">
                <a16:creationId xmlns="" xmlns:a16="http://schemas.microsoft.com/office/drawing/2014/main" id="{95A89E3F-DD41-46AF-B80B-7CCD13FEAE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567" y="322863"/>
            <a:ext cx="6990080" cy="1037136"/>
          </a:xfrm>
          <a:prstGeom prst="rect">
            <a:avLst/>
          </a:prstGeom>
        </p:spPr>
      </p:pic>
      <p:sp>
        <p:nvSpPr>
          <p:cNvPr id="16" name="Rectangle: Rounded Corners 15">
            <a:extLst>
              <a:ext uri="{FF2B5EF4-FFF2-40B4-BE49-F238E27FC236}">
                <a16:creationId xmlns="" xmlns:a16="http://schemas.microsoft.com/office/drawing/2014/main" id="{2EAC208B-CC15-4B90-9110-234116250F12}"/>
              </a:ext>
            </a:extLst>
          </p:cNvPr>
          <p:cNvSpPr/>
          <p:nvPr/>
        </p:nvSpPr>
        <p:spPr>
          <a:xfrm>
            <a:off x="0" y="5136073"/>
            <a:ext cx="7895396" cy="2179127"/>
          </a:xfrm>
          <a:prstGeom prst="roundRect">
            <a:avLst>
              <a:gd name="adj" fmla="val 50000"/>
            </a:avLst>
          </a:prstGeom>
          <a:blipFill dpi="0" rotWithShape="1">
            <a:blip r:embed="rId4">
              <a:alphaModFix amt="4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560" b="1" dirty="0">
              <a:solidFill>
                <a:schemeClr val="tx1"/>
              </a:solidFill>
              <a:latin typeface="Times New Roman" pitchFamily="18" charset="0"/>
              <a:cs typeface="Times New Roman" pitchFamily="18" charset="0"/>
            </a:endParaRPr>
          </a:p>
          <a:p>
            <a:pPr algn="ctr"/>
            <a:r>
              <a:rPr lang="en-GB" sz="2560" b="1" dirty="0">
                <a:solidFill>
                  <a:schemeClr val="tx1"/>
                </a:solidFill>
                <a:latin typeface="Times New Roman" pitchFamily="18" charset="0"/>
                <a:cs typeface="Times New Roman" pitchFamily="18" charset="0"/>
              </a:rPr>
              <a:t>Prepared By</a:t>
            </a:r>
          </a:p>
          <a:p>
            <a:pPr algn="ctr"/>
            <a:r>
              <a:rPr lang="en-GB" sz="2133" dirty="0" err="1">
                <a:solidFill>
                  <a:schemeClr val="tx1"/>
                </a:solidFill>
                <a:latin typeface="Times New Roman" pitchFamily="18" charset="0"/>
                <a:cs typeface="Times New Roman" pitchFamily="18" charset="0"/>
              </a:rPr>
              <a:t>Somen</a:t>
            </a:r>
            <a:r>
              <a:rPr lang="en-GB" sz="2133" dirty="0">
                <a:solidFill>
                  <a:schemeClr val="tx1"/>
                </a:solidFill>
                <a:latin typeface="Times New Roman" pitchFamily="18" charset="0"/>
                <a:cs typeface="Times New Roman" pitchFamily="18" charset="0"/>
              </a:rPr>
              <a:t> </a:t>
            </a:r>
            <a:r>
              <a:rPr lang="en-GB" sz="2133" dirty="0" err="1">
                <a:solidFill>
                  <a:schemeClr val="tx1"/>
                </a:solidFill>
                <a:latin typeface="Times New Roman" pitchFamily="18" charset="0"/>
                <a:cs typeface="Times New Roman" pitchFamily="18" charset="0"/>
              </a:rPr>
              <a:t>Saha</a:t>
            </a:r>
            <a:endParaRPr lang="en-GB" sz="2133" dirty="0">
              <a:solidFill>
                <a:schemeClr val="tx1"/>
              </a:solidFill>
              <a:latin typeface="Times New Roman" pitchFamily="18" charset="0"/>
              <a:cs typeface="Times New Roman" pitchFamily="18" charset="0"/>
            </a:endParaRPr>
          </a:p>
          <a:p>
            <a:pPr algn="ctr"/>
            <a:r>
              <a:rPr lang="en-GB" sz="1920" dirty="0">
                <a:solidFill>
                  <a:schemeClr val="tx1"/>
                </a:solidFill>
                <a:latin typeface="Times New Roman" pitchFamily="18" charset="0"/>
                <a:cs typeface="Times New Roman" pitchFamily="18" charset="0"/>
              </a:rPr>
              <a:t>Lecturer </a:t>
            </a:r>
          </a:p>
          <a:p>
            <a:pPr algn="ctr"/>
            <a:r>
              <a:rPr lang="en-GB" sz="1920" dirty="0">
                <a:solidFill>
                  <a:schemeClr val="tx1"/>
                </a:solidFill>
                <a:latin typeface="Times New Roman" pitchFamily="18" charset="0"/>
                <a:cs typeface="Times New Roman" pitchFamily="18" charset="0"/>
              </a:rPr>
              <a:t>Department of Civil Engineering</a:t>
            </a:r>
          </a:p>
          <a:p>
            <a:pPr algn="ctr"/>
            <a:r>
              <a:rPr lang="en-GB" sz="1920" dirty="0">
                <a:solidFill>
                  <a:schemeClr val="tx1"/>
                </a:solidFill>
                <a:latin typeface="Times New Roman" pitchFamily="18" charset="0"/>
                <a:cs typeface="Times New Roman" pitchFamily="18" charset="0"/>
              </a:rPr>
              <a:t>University of Global Village (UGV), </a:t>
            </a:r>
            <a:r>
              <a:rPr lang="en-GB" sz="1920" dirty="0" err="1">
                <a:solidFill>
                  <a:schemeClr val="tx1"/>
                </a:solidFill>
                <a:latin typeface="Times New Roman" pitchFamily="18" charset="0"/>
                <a:cs typeface="Times New Roman" pitchFamily="18" charset="0"/>
              </a:rPr>
              <a:t>Barishal</a:t>
            </a:r>
            <a:endParaRPr lang="en-US" sz="1920" dirty="0">
              <a:solidFill>
                <a:schemeClr val="tx1"/>
              </a:solidFill>
              <a:latin typeface="Times New Roman" pitchFamily="18" charset="0"/>
              <a:cs typeface="Times New Roman" pitchFamily="18" charset="0"/>
            </a:endParaRPr>
          </a:p>
          <a:p>
            <a:endParaRPr lang="en-US" sz="1920" dirty="0">
              <a:solidFill>
                <a:schemeClr val="tx1"/>
              </a:solidFill>
            </a:endParaRPr>
          </a:p>
          <a:p>
            <a:pPr algn="ctr"/>
            <a:endParaRPr lang="en-US" sz="1920" b="1" dirty="0">
              <a:solidFill>
                <a:schemeClr val="tx1"/>
              </a:solidFill>
            </a:endParaRPr>
          </a:p>
        </p:txBody>
      </p:sp>
      <p:sp>
        <p:nvSpPr>
          <p:cNvPr id="17" name="TextBox 16">
            <a:extLst>
              <a:ext uri="{FF2B5EF4-FFF2-40B4-BE49-F238E27FC236}">
                <a16:creationId xmlns="" xmlns:a16="http://schemas.microsoft.com/office/drawing/2014/main" id="{771D263D-FEEE-4A5C-8920-938D2B07E9EF}"/>
              </a:ext>
            </a:extLst>
          </p:cNvPr>
          <p:cNvSpPr txBox="1"/>
          <p:nvPr/>
        </p:nvSpPr>
        <p:spPr>
          <a:xfrm>
            <a:off x="388314" y="2181089"/>
            <a:ext cx="7710283" cy="1865126"/>
          </a:xfrm>
          <a:prstGeom prst="rect">
            <a:avLst/>
          </a:prstGeom>
          <a:noFill/>
        </p:spPr>
        <p:txBody>
          <a:bodyPr wrap="square">
            <a:spAutoFit/>
          </a:bodyPr>
          <a:lstStyle/>
          <a:p>
            <a:pPr algn="ctr"/>
            <a:r>
              <a:rPr lang="en-US" sz="5760" dirty="0">
                <a:ln w="0"/>
                <a:solidFill>
                  <a:schemeClr val="accent1"/>
                </a:solidFill>
                <a:effectLst>
                  <a:outerShdw blurRad="38100" dist="25400" dir="5400000" algn="ctr" rotWithShape="0">
                    <a:srgbClr val="6E747A">
                      <a:alpha val="43000"/>
                    </a:srgbClr>
                  </a:outerShdw>
                </a:effectLst>
                <a:highlight>
                  <a:srgbClr val="FFFFFF"/>
                </a:highlight>
                <a:latin typeface="Times New Roman" panose="02020603050405020304" pitchFamily="18" charset="0"/>
                <a:ea typeface="Times New Roman" panose="02020603050405020304" pitchFamily="18" charset="0"/>
              </a:rPr>
              <a:t>TRANSPORTATION    </a:t>
            </a:r>
          </a:p>
          <a:p>
            <a:pPr algn="ctr"/>
            <a:r>
              <a:rPr lang="en-US" sz="5760" dirty="0" smtClean="0">
                <a:ln w="0"/>
                <a:solidFill>
                  <a:schemeClr val="accent1"/>
                </a:solidFill>
                <a:effectLst>
                  <a:outerShdw blurRad="38100" dist="25400" dir="5400000" algn="ctr" rotWithShape="0">
                    <a:srgbClr val="6E747A">
                      <a:alpha val="43000"/>
                    </a:srgbClr>
                  </a:outerShdw>
                </a:effectLst>
                <a:highlight>
                  <a:srgbClr val="FFFFFF"/>
                </a:highlight>
                <a:latin typeface="Times New Roman" panose="02020603050405020304" pitchFamily="18" charset="0"/>
                <a:ea typeface="Times New Roman" panose="02020603050405020304" pitchFamily="18" charset="0"/>
              </a:rPr>
              <a:t>ENGINEERING-II</a:t>
            </a:r>
            <a:r>
              <a:rPr lang="en-US" sz="4267" dirty="0" smtClean="0">
                <a:ln w="0"/>
                <a:solidFill>
                  <a:schemeClr val="accent1"/>
                </a:solidFill>
                <a:effectLst>
                  <a:outerShdw blurRad="38100" dist="25400" dir="5400000" algn="ctr" rotWithShape="0">
                    <a:srgbClr val="6E747A">
                      <a:alpha val="43000"/>
                    </a:srgbClr>
                  </a:outerShdw>
                </a:effectLst>
                <a:highlight>
                  <a:srgbClr val="FFFFFF"/>
                </a:highlight>
                <a:latin typeface="Times New Roman" panose="02020603050405020304" pitchFamily="18" charset="0"/>
                <a:ea typeface="Times New Roman" panose="02020603050405020304" pitchFamily="18" charset="0"/>
              </a:rPr>
              <a:t> </a:t>
            </a:r>
            <a:endParaRPr lang="en-US" sz="4267" dirty="0">
              <a:ln w="0"/>
              <a:solidFill>
                <a:schemeClr val="accent1"/>
              </a:solidFill>
              <a:effectLst>
                <a:outerShdw blurRad="38100" dist="25400" dir="5400000" algn="ctr" rotWithShape="0">
                  <a:srgbClr val="6E747A">
                    <a:alpha val="43000"/>
                  </a:srgbClr>
                </a:outerShdw>
              </a:effectLst>
              <a:highlight>
                <a:srgbClr val="FFFFFF"/>
              </a:highligh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5602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97F43B01-0D4A-4CDA-83A4-4DF7EF843457}"/>
              </a:ext>
            </a:extLst>
          </p:cNvPr>
          <p:cNvSpPr/>
          <p:nvPr/>
        </p:nvSpPr>
        <p:spPr>
          <a:xfrm>
            <a:off x="182880" y="182880"/>
            <a:ext cx="12435840" cy="6949440"/>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dirty="0">
              <a:ln w="28575">
                <a:solidFill>
                  <a:schemeClr val="tx1"/>
                </a:solidFill>
              </a:ln>
            </a:endParaRPr>
          </a:p>
        </p:txBody>
      </p:sp>
      <p:sp>
        <p:nvSpPr>
          <p:cNvPr id="8" name="TextBox 7">
            <a:extLst>
              <a:ext uri="{FF2B5EF4-FFF2-40B4-BE49-F238E27FC236}">
                <a16:creationId xmlns="" xmlns:a16="http://schemas.microsoft.com/office/drawing/2014/main" id="{2914104A-5D44-439E-A145-3BD69E2AEFD2}"/>
              </a:ext>
            </a:extLst>
          </p:cNvPr>
          <p:cNvSpPr txBox="1"/>
          <p:nvPr/>
        </p:nvSpPr>
        <p:spPr>
          <a:xfrm>
            <a:off x="365760" y="386080"/>
            <a:ext cx="12070080" cy="3070071"/>
          </a:xfrm>
          <a:prstGeom prst="rect">
            <a:avLst/>
          </a:prstGeom>
          <a:noFill/>
        </p:spPr>
        <p:txBody>
          <a:bodyPr wrap="square" rtlCol="0">
            <a:spAutoFit/>
          </a:bodyPr>
          <a:lstStyle/>
          <a:p>
            <a:r>
              <a:rPr lang="en-US" sz="2400" b="1" dirty="0"/>
              <a:t>1. </a:t>
            </a:r>
            <a:r>
              <a:rPr lang="en-US" sz="2400" b="1" i="0" u="none" strike="noStrike" kern="1200" baseline="0" dirty="0">
                <a:solidFill>
                  <a:schemeClr val="tx1"/>
                </a:solidFill>
                <a:latin typeface="+mn-lt"/>
                <a:ea typeface="+mn-ea"/>
                <a:cs typeface="+mn-cs"/>
              </a:rPr>
              <a:t>Definition of Pavement</a:t>
            </a:r>
            <a:endParaRPr lang="en-US" sz="2400" b="1" dirty="0"/>
          </a:p>
          <a:p>
            <a:endParaRPr lang="en-US" dirty="0"/>
          </a:p>
          <a:p>
            <a:pPr lvl="1"/>
            <a:r>
              <a:rPr lang="en-US" dirty="0">
                <a:solidFill>
                  <a:srgbClr val="000000"/>
                </a:solidFill>
                <a:effectLst/>
                <a:latin typeface="Times New Roman" panose="02020603050405020304" pitchFamily="18" charset="0"/>
                <a:ea typeface="Calibri" panose="020F0502020204030204" pitchFamily="34" charset="0"/>
              </a:rPr>
              <a:t>A multi-layer system that distributes the vehicular loads over a larger area. Highway pavement is a structure consisting of superimposed layers of selected and processed materials whose primary function is to distribute the applied vehicle load to the sub grade. It can also be defined as "structure which separates the tires of vehicles from the under lying foundation." </a:t>
            </a:r>
          </a:p>
          <a:p>
            <a:pPr marL="0" marR="0">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rPr>
              <a:t> </a:t>
            </a:r>
          </a:p>
          <a:p>
            <a:pPr marL="1200150" lvl="2" indent="-285750">
              <a:spcAft>
                <a:spcPts val="285"/>
              </a:spcAft>
              <a:buFont typeface="Wingdings" panose="05000000000000000000" pitchFamily="2" charset="2"/>
              <a:buChar char="v"/>
            </a:pPr>
            <a:r>
              <a:rPr lang="en-US" dirty="0">
                <a:solidFill>
                  <a:srgbClr val="000000"/>
                </a:solidFill>
                <a:effectLst/>
                <a:latin typeface="Times New Roman" panose="02020603050405020304" pitchFamily="18" charset="0"/>
                <a:ea typeface="Calibri" panose="020F0502020204030204" pitchFamily="34" charset="0"/>
              </a:rPr>
              <a:t>Pavement is the upper part of roadway, airport or parking area structure </a:t>
            </a:r>
          </a:p>
          <a:p>
            <a:pPr marL="1200150" lvl="2" indent="-285750">
              <a:spcAft>
                <a:spcPts val="285"/>
              </a:spcAft>
              <a:buFont typeface="Wingdings" panose="05000000000000000000" pitchFamily="2" charset="2"/>
              <a:buChar char="v"/>
            </a:pPr>
            <a:r>
              <a:rPr lang="en-US" sz="1800" dirty="0">
                <a:solidFill>
                  <a:srgbClr val="000000"/>
                </a:solidFill>
                <a:effectLst/>
                <a:latin typeface="Times New Roman" panose="02020603050405020304" pitchFamily="18" charset="0"/>
                <a:ea typeface="Calibri" panose="020F0502020204030204" pitchFamily="34" charset="0"/>
              </a:rPr>
              <a:t>It includes all layers resting on the original ground </a:t>
            </a:r>
          </a:p>
          <a:p>
            <a:pPr marL="1200150" lvl="2" indent="-285750">
              <a:spcAft>
                <a:spcPts val="285"/>
              </a:spcAft>
              <a:buFont typeface="Wingdings" panose="05000000000000000000" pitchFamily="2" charset="2"/>
              <a:buChar char="v"/>
            </a:pPr>
            <a:r>
              <a:rPr lang="en-US" sz="1800" dirty="0">
                <a:solidFill>
                  <a:srgbClr val="000000"/>
                </a:solidFill>
                <a:effectLst/>
                <a:latin typeface="Times New Roman" panose="02020603050405020304" pitchFamily="18" charset="0"/>
                <a:ea typeface="Calibri" panose="020F0502020204030204" pitchFamily="34" charset="0"/>
              </a:rPr>
              <a:t>It consists of all structural elements or layers, including shoulders </a:t>
            </a:r>
          </a:p>
          <a:p>
            <a:endParaRPr lang="en-US" dirty="0"/>
          </a:p>
        </p:txBody>
      </p:sp>
      <p:pic>
        <p:nvPicPr>
          <p:cNvPr id="3" name="Picture 2">
            <a:extLst>
              <a:ext uri="{FF2B5EF4-FFF2-40B4-BE49-F238E27FC236}">
                <a16:creationId xmlns="" xmlns:a16="http://schemas.microsoft.com/office/drawing/2014/main" id="{B6F6D6A3-5657-4607-B110-0B34D24B4EAA}"/>
              </a:ext>
            </a:extLst>
          </p:cNvPr>
          <p:cNvPicPr>
            <a:picLocks noChangeAspect="1"/>
          </p:cNvPicPr>
          <p:nvPr/>
        </p:nvPicPr>
        <p:blipFill rotWithShape="1">
          <a:blip r:embed="rId2">
            <a:extLst>
              <a:ext uri="{28A0092B-C50C-407E-A947-70E740481C1C}">
                <a14:useLocalDpi xmlns:a14="http://schemas.microsoft.com/office/drawing/2010/main" val="0"/>
              </a:ext>
            </a:extLst>
          </a:blip>
          <a:srcRect l="4782" r="3552" b="3836"/>
          <a:stretch/>
        </p:blipFill>
        <p:spPr>
          <a:xfrm>
            <a:off x="2992120" y="3159760"/>
            <a:ext cx="6817360" cy="3840480"/>
          </a:xfrm>
          <a:prstGeom prst="rect">
            <a:avLst/>
          </a:prstGeom>
          <a:ln w="38100">
            <a:solidFill>
              <a:schemeClr val="tx1"/>
            </a:solidFill>
          </a:ln>
        </p:spPr>
      </p:pic>
    </p:spTree>
    <p:extLst>
      <p:ext uri="{BB962C8B-B14F-4D97-AF65-F5344CB8AC3E}">
        <p14:creationId xmlns:p14="http://schemas.microsoft.com/office/powerpoint/2010/main" val="18835407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97F43B01-0D4A-4CDA-83A4-4DF7EF843457}"/>
              </a:ext>
            </a:extLst>
          </p:cNvPr>
          <p:cNvSpPr/>
          <p:nvPr/>
        </p:nvSpPr>
        <p:spPr>
          <a:xfrm>
            <a:off x="182880" y="182880"/>
            <a:ext cx="12435840" cy="6949440"/>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dirty="0">
              <a:ln w="28575">
                <a:solidFill>
                  <a:schemeClr val="tx1"/>
                </a:solidFill>
              </a:ln>
            </a:endParaRPr>
          </a:p>
        </p:txBody>
      </p:sp>
      <p:sp>
        <p:nvSpPr>
          <p:cNvPr id="8" name="TextBox 7">
            <a:extLst>
              <a:ext uri="{FF2B5EF4-FFF2-40B4-BE49-F238E27FC236}">
                <a16:creationId xmlns="" xmlns:a16="http://schemas.microsoft.com/office/drawing/2014/main" id="{2914104A-5D44-439E-A145-3BD69E2AEFD2}"/>
              </a:ext>
            </a:extLst>
          </p:cNvPr>
          <p:cNvSpPr txBox="1"/>
          <p:nvPr/>
        </p:nvSpPr>
        <p:spPr>
          <a:xfrm>
            <a:off x="365760" y="386080"/>
            <a:ext cx="12070080" cy="6159507"/>
          </a:xfrm>
          <a:prstGeom prst="rect">
            <a:avLst/>
          </a:prstGeom>
          <a:noFill/>
        </p:spPr>
        <p:txBody>
          <a:bodyPr wrap="square" rtlCol="0">
            <a:spAutoFit/>
          </a:bodyPr>
          <a:lstStyle/>
          <a:p>
            <a:r>
              <a:rPr lang="en-US" sz="2400" b="1" dirty="0"/>
              <a:t>2. </a:t>
            </a:r>
            <a:r>
              <a:rPr lang="en-US" sz="2400" b="1" dirty="0">
                <a:ea typeface="Calibri" panose="020F0502020204030204" pitchFamily="34" charset="0"/>
                <a:cs typeface="Times New Roman" panose="02020603050405020304" pitchFamily="18" charset="0"/>
              </a:rPr>
              <a:t>Functions of Pavement</a:t>
            </a:r>
            <a:endParaRPr lang="en-US" dirty="0"/>
          </a:p>
          <a:p>
            <a:pPr lvl="1">
              <a:lnSpc>
                <a:spcPct val="107000"/>
              </a:lnSpc>
              <a:spcAft>
                <a:spcPts val="800"/>
              </a:spcAft>
            </a:pPr>
            <a:endParaRPr lang="en-US" dirty="0">
              <a:effectLst/>
              <a:ea typeface="Calibri" panose="020F0502020204030204" pitchFamily="34" charset="0"/>
              <a:cs typeface="Times New Roman" panose="02020603050405020304" pitchFamily="18" charset="0"/>
            </a:endParaRPr>
          </a:p>
          <a:p>
            <a:pPr marL="742950" lvl="1" indent="-285750">
              <a:buFont typeface="Wingdings" panose="05000000000000000000" pitchFamily="2" charset="2"/>
              <a:buChar char="v"/>
            </a:pPr>
            <a:r>
              <a:rPr lang="en-US" dirty="0">
                <a:solidFill>
                  <a:srgbClr val="000000"/>
                </a:solidFill>
                <a:effectLst/>
                <a:latin typeface="Times New Roman" panose="02020603050405020304" pitchFamily="18" charset="0"/>
                <a:ea typeface="Calibri" panose="020F0502020204030204" pitchFamily="34" charset="0"/>
              </a:rPr>
              <a:t>Reduce and distribute the traffic loading so as not to damage the subgrade Provide vehicle access under all-weather conditions.</a:t>
            </a:r>
            <a:endParaRPr lang="en-US" dirty="0">
              <a:solidFill>
                <a:srgbClr val="000000"/>
              </a:solidFill>
              <a:latin typeface="Times New Roman" panose="02020603050405020304" pitchFamily="18" charset="0"/>
              <a:ea typeface="Calibri" panose="020F0502020204030204" pitchFamily="34" charset="0"/>
            </a:endParaRPr>
          </a:p>
          <a:p>
            <a:pPr marL="742950" lvl="1" indent="-285750">
              <a:buFont typeface="Wingdings" panose="05000000000000000000" pitchFamily="2" charset="2"/>
              <a:buChar char="v"/>
            </a:pPr>
            <a:r>
              <a:rPr lang="en-US" sz="1800" dirty="0">
                <a:solidFill>
                  <a:srgbClr val="000000"/>
                </a:solidFill>
                <a:effectLst/>
                <a:latin typeface="Times New Roman" panose="02020603050405020304" pitchFamily="18" charset="0"/>
                <a:ea typeface="Calibri" panose="020F0502020204030204" pitchFamily="34" charset="0"/>
              </a:rPr>
              <a:t>The pavement waterproofs the roadway surface by draining moisture away from the load-bearing areas and the subgrade. </a:t>
            </a:r>
          </a:p>
          <a:p>
            <a:pPr marL="742950" lvl="1" indent="-285750">
              <a:buFont typeface="Wingdings" panose="05000000000000000000" pitchFamily="2" charset="2"/>
              <a:buChar char="v"/>
            </a:pPr>
            <a:r>
              <a:rPr lang="en-US" sz="1800" dirty="0">
                <a:solidFill>
                  <a:srgbClr val="000000"/>
                </a:solidFill>
                <a:effectLst/>
                <a:latin typeface="Times New Roman" panose="02020603050405020304" pitchFamily="18" charset="0"/>
                <a:ea typeface="Calibri" panose="020F0502020204030204" pitchFamily="34" charset="0"/>
              </a:rPr>
              <a:t>Wheel abrasion on subgrade materials is reduced or eliminated. </a:t>
            </a:r>
          </a:p>
          <a:p>
            <a:pPr marL="742950" lvl="1" indent="-285750">
              <a:buFont typeface="Wingdings" panose="05000000000000000000" pitchFamily="2" charset="2"/>
              <a:buChar char="v"/>
            </a:pPr>
            <a:r>
              <a:rPr lang="en-US" sz="1800" dirty="0">
                <a:solidFill>
                  <a:srgbClr val="000000"/>
                </a:solidFill>
                <a:effectLst/>
                <a:latin typeface="Times New Roman" panose="02020603050405020304" pitchFamily="18" charset="0"/>
                <a:ea typeface="Calibri" panose="020F0502020204030204" pitchFamily="34" charset="0"/>
              </a:rPr>
              <a:t>It gives the driver a visual perspective of the horizontal and vertical alignment of the travel path. </a:t>
            </a:r>
          </a:p>
          <a:p>
            <a:pPr marL="742950" lvl="1" indent="-285750">
              <a:buFont typeface="Wingdings" panose="05000000000000000000" pitchFamily="2" charset="2"/>
              <a:buChar char="v"/>
            </a:pPr>
            <a:r>
              <a:rPr lang="en-US" sz="1800" dirty="0">
                <a:solidFill>
                  <a:srgbClr val="000000"/>
                </a:solidFill>
                <a:effectLst/>
                <a:latin typeface="Times New Roman" panose="02020603050405020304" pitchFamily="18" charset="0"/>
                <a:ea typeface="Calibri" panose="020F0502020204030204" pitchFamily="34" charset="0"/>
              </a:rPr>
              <a:t>Provide safe, smooth and comfortable ride to road users without undue delays and excessive wear &amp; tear (vehicle depreciation). </a:t>
            </a:r>
          </a:p>
          <a:p>
            <a:pPr marL="742950" lvl="1" indent="-285750">
              <a:buFont typeface="Wingdings" panose="05000000000000000000" pitchFamily="2" charset="2"/>
              <a:buChar char="v"/>
            </a:pPr>
            <a:r>
              <a:rPr lang="en-US" sz="1800" dirty="0">
                <a:solidFill>
                  <a:srgbClr val="000000"/>
                </a:solidFill>
                <a:effectLst/>
                <a:latin typeface="Times New Roman" panose="02020603050405020304" pitchFamily="18" charset="0"/>
                <a:ea typeface="Calibri" panose="020F0502020204030204" pitchFamily="34" charset="0"/>
              </a:rPr>
              <a:t>Meet environmental and aesthetics </a:t>
            </a:r>
          </a:p>
          <a:p>
            <a:endParaRPr lang="en-US" sz="2400" b="1" dirty="0"/>
          </a:p>
          <a:p>
            <a:r>
              <a:rPr lang="en-US" sz="2400" b="1" dirty="0"/>
              <a:t>3.</a:t>
            </a:r>
            <a:r>
              <a:rPr lang="en-US" sz="2400" b="1" i="0" u="none" strike="noStrike" kern="1200" baseline="0" dirty="0">
                <a:solidFill>
                  <a:schemeClr val="tx1"/>
                </a:solidFill>
                <a:latin typeface="+mn-lt"/>
                <a:ea typeface="+mn-ea"/>
                <a:cs typeface="+mn-cs"/>
              </a:rPr>
              <a:t> Desirable Characteristic of Pavement</a:t>
            </a:r>
          </a:p>
          <a:p>
            <a:endParaRPr lang="en-US" dirty="0"/>
          </a:p>
          <a:p>
            <a:pPr marL="742950" lvl="1" indent="-285750">
              <a:spcAft>
                <a:spcPts val="190"/>
              </a:spcAft>
              <a:buFont typeface="Wingdings" panose="05000000000000000000" pitchFamily="2" charset="2"/>
              <a:buChar char="v"/>
            </a:pPr>
            <a:r>
              <a:rPr lang="en-US" dirty="0">
                <a:solidFill>
                  <a:srgbClr val="000000"/>
                </a:solidFill>
                <a:effectLst/>
                <a:latin typeface="Times New Roman" panose="02020603050405020304" pitchFamily="18" charset="0"/>
                <a:ea typeface="Calibri" panose="020F0502020204030204" pitchFamily="34" charset="0"/>
              </a:rPr>
              <a:t>Sufficient thickness to spread loading to a pressure intensity tolerable by subgrade.</a:t>
            </a:r>
          </a:p>
          <a:p>
            <a:pPr marL="742950" lvl="1" indent="-285750">
              <a:spcAft>
                <a:spcPts val="190"/>
              </a:spcAft>
              <a:buFont typeface="Wingdings" panose="05000000000000000000" pitchFamily="2" charset="2"/>
              <a:buChar char="v"/>
            </a:pPr>
            <a:r>
              <a:rPr lang="en-US" sz="1800" dirty="0">
                <a:solidFill>
                  <a:srgbClr val="000000"/>
                </a:solidFill>
                <a:effectLst/>
                <a:latin typeface="Times New Roman" panose="02020603050405020304" pitchFamily="18" charset="0"/>
                <a:ea typeface="Calibri" panose="020F0502020204030204" pitchFamily="34" charset="0"/>
              </a:rPr>
              <a:t>Sufficiently strong to carry imposed stress due to traffic load.</a:t>
            </a:r>
          </a:p>
          <a:p>
            <a:pPr marL="742950" lvl="1" indent="-285750">
              <a:spcAft>
                <a:spcPts val="190"/>
              </a:spcAft>
              <a:buFont typeface="Wingdings" panose="05000000000000000000" pitchFamily="2" charset="2"/>
              <a:buChar char="v"/>
            </a:pPr>
            <a:r>
              <a:rPr lang="en-US" sz="1800" dirty="0">
                <a:solidFill>
                  <a:srgbClr val="000000"/>
                </a:solidFill>
                <a:effectLst/>
                <a:latin typeface="Times New Roman" panose="02020603050405020304" pitchFamily="18" charset="0"/>
                <a:ea typeface="Calibri" panose="020F0502020204030204" pitchFamily="34" charset="0"/>
              </a:rPr>
              <a:t>Pavement material should be impervious to penetration of surface water which could weaken subgrade and subsequently pavement.</a:t>
            </a:r>
          </a:p>
          <a:p>
            <a:pPr marL="742950" lvl="1" indent="-285750">
              <a:spcAft>
                <a:spcPts val="190"/>
              </a:spcAft>
              <a:buFont typeface="Wingdings" panose="05000000000000000000" pitchFamily="2" charset="2"/>
              <a:buChar char="v"/>
            </a:pPr>
            <a:r>
              <a:rPr lang="en-US" sz="1800" dirty="0">
                <a:solidFill>
                  <a:srgbClr val="000000"/>
                </a:solidFill>
                <a:effectLst/>
                <a:latin typeface="Times New Roman" panose="02020603050405020304" pitchFamily="18" charset="0"/>
                <a:ea typeface="Calibri" panose="020F0502020204030204" pitchFamily="34" charset="0"/>
              </a:rPr>
              <a:t>Pavement surface should be skid resistant.</a:t>
            </a:r>
          </a:p>
          <a:p>
            <a:pPr marL="742950" lvl="1" indent="-285750">
              <a:spcAft>
                <a:spcPts val="190"/>
              </a:spcAft>
              <a:buFont typeface="Wingdings" panose="05000000000000000000" pitchFamily="2" charset="2"/>
              <a:buChar char="v"/>
            </a:pPr>
            <a:r>
              <a:rPr lang="en-US" dirty="0">
                <a:solidFill>
                  <a:srgbClr val="000000"/>
                </a:solidFill>
                <a:latin typeface="Times New Roman" panose="02020603050405020304" pitchFamily="18" charset="0"/>
                <a:ea typeface="Calibri" panose="020F0502020204030204" pitchFamily="34" charset="0"/>
              </a:rPr>
              <a:t>Pavement materials should be non-frost susceptible. </a:t>
            </a:r>
            <a:endParaRPr lang="en-US" sz="1800" dirty="0">
              <a:solidFill>
                <a:srgbClr val="000000"/>
              </a:solidFill>
              <a:effectLst/>
              <a:latin typeface="Times New Roman" panose="02020603050405020304" pitchFamily="18" charset="0"/>
              <a:ea typeface="Calibri" panose="020F0502020204030204" pitchFamily="34" charset="0"/>
            </a:endParaRPr>
          </a:p>
          <a:p>
            <a:endParaRPr lang="en-US" dirty="0"/>
          </a:p>
        </p:txBody>
      </p:sp>
    </p:spTree>
    <p:extLst>
      <p:ext uri="{BB962C8B-B14F-4D97-AF65-F5344CB8AC3E}">
        <p14:creationId xmlns:p14="http://schemas.microsoft.com/office/powerpoint/2010/main" val="16022280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6E4224CF-0B04-452F-94C0-FC9508E81EB0}"/>
              </a:ext>
            </a:extLst>
          </p:cNvPr>
          <p:cNvSpPr txBox="1"/>
          <p:nvPr/>
        </p:nvSpPr>
        <p:spPr>
          <a:xfrm>
            <a:off x="4287520" y="1748289"/>
            <a:ext cx="4226560" cy="646331"/>
          </a:xfrm>
          <a:prstGeom prst="rect">
            <a:avLst/>
          </a:prstGeom>
          <a:noFill/>
        </p:spPr>
        <p:txBody>
          <a:bodyPr wrap="square" rtlCol="0">
            <a:spAutoFit/>
          </a:bodyPr>
          <a:lstStyle/>
          <a:p>
            <a:pPr algn="ctr"/>
            <a:r>
              <a:rPr lang="en-US" sz="3600" dirty="0"/>
              <a:t>Week 02</a:t>
            </a:r>
          </a:p>
        </p:txBody>
      </p:sp>
      <p:sp>
        <p:nvSpPr>
          <p:cNvPr id="6" name="TextBox 5">
            <a:extLst>
              <a:ext uri="{FF2B5EF4-FFF2-40B4-BE49-F238E27FC236}">
                <a16:creationId xmlns="" xmlns:a16="http://schemas.microsoft.com/office/drawing/2014/main" id="{EE029618-3064-4622-ACDB-51C7827E27E1}"/>
              </a:ext>
            </a:extLst>
          </p:cNvPr>
          <p:cNvSpPr txBox="1"/>
          <p:nvPr/>
        </p:nvSpPr>
        <p:spPr>
          <a:xfrm>
            <a:off x="3380741" y="2729492"/>
            <a:ext cx="6040121" cy="1238929"/>
          </a:xfrm>
          <a:prstGeom prst="rect">
            <a:avLst/>
          </a:prstGeom>
          <a:noFill/>
        </p:spPr>
        <p:txBody>
          <a:bodyPr wrap="square" rtlCol="0">
            <a:spAutoFit/>
          </a:bodyPr>
          <a:lstStyle/>
          <a:p>
            <a:pPr marL="0" marR="0" algn="ctr">
              <a:lnSpc>
                <a:spcPct val="106000"/>
              </a:lnSpc>
              <a:spcBef>
                <a:spcPts val="0"/>
              </a:spcBef>
              <a:spcAft>
                <a:spcPts val="0"/>
              </a:spcAft>
            </a:pPr>
            <a:r>
              <a:rPr lang="en-US" sz="3600" b="0" i="0" u="none" strike="noStrike" kern="1200" baseline="0" dirty="0">
                <a:solidFill>
                  <a:schemeClr val="tx1"/>
                </a:solidFill>
                <a:latin typeface="+mn-lt"/>
                <a:ea typeface="+mn-ea"/>
                <a:cs typeface="+mn-cs"/>
              </a:rPr>
              <a:t>Types of Pavements and their Components </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15" name="Group 14">
            <a:extLst>
              <a:ext uri="{FF2B5EF4-FFF2-40B4-BE49-F238E27FC236}">
                <a16:creationId xmlns="" xmlns:a16="http://schemas.microsoft.com/office/drawing/2014/main" id="{9B79569E-E2F4-4EBB-ACBE-C6986626FBC5}"/>
              </a:ext>
            </a:extLst>
          </p:cNvPr>
          <p:cNvGrpSpPr/>
          <p:nvPr/>
        </p:nvGrpSpPr>
        <p:grpSpPr>
          <a:xfrm>
            <a:off x="9124336" y="2267270"/>
            <a:ext cx="4591666" cy="5761730"/>
            <a:chOff x="8514734" y="2018348"/>
            <a:chExt cx="4591666" cy="5761731"/>
          </a:xfrm>
          <a:blipFill>
            <a:blip r:embed="rId3"/>
            <a:stretch>
              <a:fillRect/>
            </a:stretch>
          </a:blipFill>
          <a:effectLst>
            <a:glow rad="177800">
              <a:schemeClr val="accent1">
                <a:alpha val="40000"/>
              </a:schemeClr>
            </a:glow>
            <a:outerShdw blurRad="203200" dist="165100" dir="11520000" algn="ctr" rotWithShape="0">
              <a:srgbClr val="000000">
                <a:alpha val="64000"/>
              </a:srgbClr>
            </a:outerShdw>
            <a:reflection endPos="0" dist="50800" dir="5400000" sy="-100000" algn="bl" rotWithShape="0"/>
          </a:effectLst>
        </p:grpSpPr>
        <p:sp>
          <p:nvSpPr>
            <p:cNvPr id="7" name="Rectangle 6">
              <a:extLst>
                <a:ext uri="{FF2B5EF4-FFF2-40B4-BE49-F238E27FC236}">
                  <a16:creationId xmlns="" xmlns:a16="http://schemas.microsoft.com/office/drawing/2014/main" id="{50821D65-AB3D-4293-8541-8AF722C3D63D}"/>
                </a:ext>
              </a:extLst>
            </p:cNvPr>
            <p:cNvSpPr/>
            <p:nvPr/>
          </p:nvSpPr>
          <p:spPr>
            <a:xfrm rot="2700000">
              <a:off x="9896169" y="5951279"/>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8" name="Rectangle 7">
              <a:extLst>
                <a:ext uri="{FF2B5EF4-FFF2-40B4-BE49-F238E27FC236}">
                  <a16:creationId xmlns="" xmlns:a16="http://schemas.microsoft.com/office/drawing/2014/main" id="{7FD89E44-002C-4150-A6AB-424AA9A0DF49}"/>
                </a:ext>
              </a:extLst>
            </p:cNvPr>
            <p:cNvSpPr/>
            <p:nvPr/>
          </p:nvSpPr>
          <p:spPr>
            <a:xfrm rot="2700000">
              <a:off x="11277599" y="4650442"/>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9" name="Rectangle 8">
              <a:extLst>
                <a:ext uri="{FF2B5EF4-FFF2-40B4-BE49-F238E27FC236}">
                  <a16:creationId xmlns="" xmlns:a16="http://schemas.microsoft.com/office/drawing/2014/main" id="{85F85E60-CB96-434A-8647-5F491F69BECC}"/>
                </a:ext>
              </a:extLst>
            </p:cNvPr>
            <p:cNvSpPr/>
            <p:nvPr/>
          </p:nvSpPr>
          <p:spPr>
            <a:xfrm rot="2700000">
              <a:off x="9896167" y="3342044"/>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0" name="Rectangle 9">
              <a:extLst>
                <a:ext uri="{FF2B5EF4-FFF2-40B4-BE49-F238E27FC236}">
                  <a16:creationId xmlns="" xmlns:a16="http://schemas.microsoft.com/office/drawing/2014/main" id="{5BAE79BD-7D3E-4C6C-8B27-0961C42E74A5}"/>
                </a:ext>
              </a:extLst>
            </p:cNvPr>
            <p:cNvSpPr/>
            <p:nvPr/>
          </p:nvSpPr>
          <p:spPr>
            <a:xfrm rot="2700000">
              <a:off x="11277600" y="2018348"/>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1" name="Rectangle 10">
              <a:extLst>
                <a:ext uri="{FF2B5EF4-FFF2-40B4-BE49-F238E27FC236}">
                  <a16:creationId xmlns="" xmlns:a16="http://schemas.microsoft.com/office/drawing/2014/main" id="{E1EC62A6-0FD2-49AD-BF79-0C8372715742}"/>
                </a:ext>
              </a:extLst>
            </p:cNvPr>
            <p:cNvSpPr/>
            <p:nvPr/>
          </p:nvSpPr>
          <p:spPr>
            <a:xfrm rot="2700000">
              <a:off x="8514734" y="4658122"/>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spTree>
    <p:extLst>
      <p:ext uri="{BB962C8B-B14F-4D97-AF65-F5344CB8AC3E}">
        <p14:creationId xmlns:p14="http://schemas.microsoft.com/office/powerpoint/2010/main" val="7825981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97F43B01-0D4A-4CDA-83A4-4DF7EF843457}"/>
              </a:ext>
            </a:extLst>
          </p:cNvPr>
          <p:cNvSpPr/>
          <p:nvPr/>
        </p:nvSpPr>
        <p:spPr>
          <a:xfrm>
            <a:off x="182880" y="182880"/>
            <a:ext cx="12435840" cy="6949440"/>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dirty="0">
              <a:ln w="28575">
                <a:solidFill>
                  <a:schemeClr val="tx1"/>
                </a:solidFill>
              </a:ln>
            </a:endParaRPr>
          </a:p>
        </p:txBody>
      </p:sp>
      <p:sp>
        <p:nvSpPr>
          <p:cNvPr id="8" name="TextBox 7">
            <a:extLst>
              <a:ext uri="{FF2B5EF4-FFF2-40B4-BE49-F238E27FC236}">
                <a16:creationId xmlns="" xmlns:a16="http://schemas.microsoft.com/office/drawing/2014/main" id="{2914104A-5D44-439E-A145-3BD69E2AEFD2}"/>
              </a:ext>
            </a:extLst>
          </p:cNvPr>
          <p:cNvSpPr txBox="1"/>
          <p:nvPr/>
        </p:nvSpPr>
        <p:spPr>
          <a:xfrm>
            <a:off x="365760" y="386080"/>
            <a:ext cx="12070080" cy="2013565"/>
          </a:xfrm>
          <a:prstGeom prst="rect">
            <a:avLst/>
          </a:prstGeom>
          <a:noFill/>
        </p:spPr>
        <p:txBody>
          <a:bodyPr wrap="square" rtlCol="0">
            <a:spAutoFit/>
          </a:bodyPr>
          <a:lstStyle/>
          <a:p>
            <a:pPr marL="457200" indent="-457200">
              <a:buAutoNum type="arabicPeriod"/>
            </a:pPr>
            <a:r>
              <a:rPr lang="en-US" sz="2400" b="1" dirty="0"/>
              <a:t>Types of Pavement</a:t>
            </a:r>
          </a:p>
          <a:p>
            <a:pPr lvl="1"/>
            <a:endParaRPr lang="en-US" b="1" dirty="0"/>
          </a:p>
          <a:p>
            <a:pPr lvl="1">
              <a:lnSpc>
                <a:spcPct val="107000"/>
              </a:lnSpc>
              <a:spcAft>
                <a:spcPts val="800"/>
              </a:spcAft>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Pavements are the durable surfaces laid down on roads, runways, parking areas, and similar infrastructure to provide smooth and safe passage for vehicles and pedestrians. Based on structural behavior and materials used, pavements are generally classified into three main types:</a:t>
            </a:r>
          </a:p>
          <a:p>
            <a:pPr lvl="1">
              <a:lnSpc>
                <a:spcPct val="107000"/>
              </a:lnSpc>
              <a:spcAft>
                <a:spcPts val="800"/>
              </a:spcAft>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5" name="Diagram 4">
            <a:extLst>
              <a:ext uri="{FF2B5EF4-FFF2-40B4-BE49-F238E27FC236}">
                <a16:creationId xmlns="" xmlns:a16="http://schemas.microsoft.com/office/drawing/2014/main" id="{05D160E8-45EF-49FC-AB65-876E0602E6DB}"/>
              </a:ext>
            </a:extLst>
          </p:cNvPr>
          <p:cNvGraphicFramePr/>
          <p:nvPr>
            <p:extLst>
              <p:ext uri="{D42A27DB-BD31-4B8C-83A1-F6EECF244321}">
                <p14:modId xmlns:p14="http://schemas.microsoft.com/office/powerpoint/2010/main" val="582280414"/>
              </p:ext>
            </p:extLst>
          </p:nvPr>
        </p:nvGraphicFramePr>
        <p:xfrm>
          <a:off x="327504" y="1776342"/>
          <a:ext cx="12146591" cy="52425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12501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97F43B01-0D4A-4CDA-83A4-4DF7EF843457}"/>
              </a:ext>
            </a:extLst>
          </p:cNvPr>
          <p:cNvSpPr/>
          <p:nvPr/>
        </p:nvSpPr>
        <p:spPr>
          <a:xfrm>
            <a:off x="182880" y="97367"/>
            <a:ext cx="12435840" cy="6949440"/>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dirty="0">
              <a:ln w="28575">
                <a:solidFill>
                  <a:schemeClr val="tx1"/>
                </a:solidFill>
              </a:ln>
            </a:endParaRPr>
          </a:p>
        </p:txBody>
      </p:sp>
      <p:sp>
        <p:nvSpPr>
          <p:cNvPr id="8" name="TextBox 7">
            <a:extLst>
              <a:ext uri="{FF2B5EF4-FFF2-40B4-BE49-F238E27FC236}">
                <a16:creationId xmlns="" xmlns:a16="http://schemas.microsoft.com/office/drawing/2014/main" id="{2914104A-5D44-439E-A145-3BD69E2AEFD2}"/>
              </a:ext>
            </a:extLst>
          </p:cNvPr>
          <p:cNvSpPr txBox="1"/>
          <p:nvPr/>
        </p:nvSpPr>
        <p:spPr>
          <a:xfrm>
            <a:off x="356429" y="386080"/>
            <a:ext cx="11885334" cy="6740307"/>
          </a:xfrm>
          <a:prstGeom prst="rect">
            <a:avLst/>
          </a:prstGeom>
          <a:noFill/>
        </p:spPr>
        <p:txBody>
          <a:bodyPr wrap="square" rtlCol="0">
            <a:spAutoFit/>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a:effectLst/>
                <a:latin typeface="Calibri" panose="020F0502020204030204" pitchFamily="34" charset="0"/>
                <a:ea typeface="Calibri" panose="020F0502020204030204" pitchFamily="34" charset="0"/>
                <a:cs typeface="Times New Roman" panose="02020603050405020304" pitchFamily="18" charset="0"/>
              </a:rPr>
              <a:t>Flexible Pavement</a:t>
            </a:r>
          </a:p>
          <a:p>
            <a:pPr marL="1200150" lvl="2" indent="-285750">
              <a:buFont typeface="Wingdings" panose="05000000000000000000" pitchFamily="2" charset="2"/>
              <a:buChar char="v"/>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1200150" lvl="2" indent="-285750">
              <a:buFont typeface="Wingdings" panose="05000000000000000000" pitchFamily="2" charset="2"/>
              <a:buChar char="v"/>
            </a:pPr>
            <a:r>
              <a:rPr lang="en-US" dirty="0">
                <a:effectLst/>
                <a:latin typeface="Calibri" panose="020F0502020204030204" pitchFamily="34" charset="0"/>
                <a:ea typeface="Calibri" panose="020F0502020204030204" pitchFamily="34" charset="0"/>
                <a:cs typeface="Times New Roman" panose="02020603050405020304" pitchFamily="18" charset="0"/>
              </a:rPr>
              <a:t>Made of multiple layers of materials (typically bituminous).</a:t>
            </a:r>
          </a:p>
          <a:p>
            <a:pPr marL="1200150" lvl="2" indent="-285750">
              <a:buFont typeface="Wingdings" panose="05000000000000000000" pitchFamily="2" charset="2"/>
              <a:buChar char="v"/>
            </a:pPr>
            <a:r>
              <a:rPr lang="en-US" sz="1800" dirty="0">
                <a:effectLst/>
                <a:latin typeface="Calibri" panose="020F0502020204030204" pitchFamily="34" charset="0"/>
                <a:ea typeface="Calibri" panose="020F0502020204030204" pitchFamily="34" charset="0"/>
                <a:cs typeface="Times New Roman" panose="02020603050405020304" pitchFamily="18" charset="0"/>
              </a:rPr>
              <a:t>Transmits loads to the subgrade gradually.</a:t>
            </a:r>
          </a:p>
          <a:p>
            <a:pPr marL="1200150" lvl="2" indent="-285750">
              <a:buFont typeface="Wingdings" panose="05000000000000000000" pitchFamily="2" charset="2"/>
              <a:buChar char="v"/>
            </a:pPr>
            <a:r>
              <a:rPr lang="en-US" sz="1800" dirty="0">
                <a:effectLst/>
                <a:latin typeface="Calibri" panose="020F0502020204030204" pitchFamily="34" charset="0"/>
                <a:ea typeface="Calibri" panose="020F0502020204030204" pitchFamily="34" charset="0"/>
                <a:cs typeface="Times New Roman" panose="02020603050405020304" pitchFamily="18" charset="0"/>
              </a:rPr>
              <a:t>Has the ability to flex and adjust slightly under loads.</a:t>
            </a:r>
          </a:p>
          <a:p>
            <a:pPr marL="1200150" lvl="2" indent="-285750">
              <a:buFont typeface="Wingdings" panose="05000000000000000000" pitchFamily="2" charset="2"/>
              <a:buChar char="v"/>
            </a:pPr>
            <a:r>
              <a:rPr lang="en-US" sz="1800" b="1" dirty="0">
                <a:effectLst/>
                <a:latin typeface="Calibri" panose="020F0502020204030204" pitchFamily="34" charset="0"/>
                <a:ea typeface="Calibri" panose="020F0502020204030204" pitchFamily="34" charset="0"/>
                <a:cs typeface="Times New Roman" panose="02020603050405020304" pitchFamily="18" charset="0"/>
              </a:rPr>
              <a:t>Example</a:t>
            </a:r>
            <a:r>
              <a:rPr lang="en-US" sz="1800" dirty="0">
                <a:effectLst/>
                <a:latin typeface="Calibri" panose="020F0502020204030204" pitchFamily="34" charset="0"/>
                <a:ea typeface="Calibri" panose="020F0502020204030204" pitchFamily="34" charset="0"/>
                <a:cs typeface="Times New Roman" panose="02020603050405020304" pitchFamily="18" charset="0"/>
              </a:rPr>
              <a:t>: Bitumen roads or asphalt pavements.</a:t>
            </a:r>
          </a:p>
          <a:p>
            <a:pPr marL="1200150" lvl="2" indent="-285750">
              <a:buFont typeface="Wingdings" panose="05000000000000000000" pitchFamily="2" charset="2"/>
              <a:buChar char="v"/>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200150" lvl="2" indent="-285750">
              <a:buFont typeface="Wingdings" panose="05000000000000000000" pitchFamily="2" charset="2"/>
              <a:buChar char="v"/>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1200150" lvl="2" indent="-285750">
              <a:buFont typeface="Wingdings" panose="05000000000000000000" pitchFamily="2" charset="2"/>
              <a:buChar char="v"/>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200150" lvl="2" indent="-285750">
              <a:buFont typeface="Wingdings" panose="05000000000000000000" pitchFamily="2" charset="2"/>
              <a:buChar char="v"/>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1200150" lvl="2" indent="-285750">
              <a:buFont typeface="Wingdings" panose="05000000000000000000" pitchFamily="2" charset="2"/>
              <a:buChar char="v"/>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200150" lvl="2" indent="-285750">
              <a:buFont typeface="Wingdings" panose="05000000000000000000" pitchFamily="2" charset="2"/>
              <a:buChar char="v"/>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1200150" lvl="2" indent="-285750">
              <a:buFont typeface="Wingdings" panose="05000000000000000000" pitchFamily="2" charset="2"/>
              <a:buChar char="v"/>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200150" lvl="2" indent="-285750">
              <a:buFont typeface="Wingdings" panose="05000000000000000000" pitchFamily="2" charset="2"/>
              <a:buChar char="v"/>
            </a:pPr>
            <a:endParaRPr lang="en-US" dirty="0">
              <a:latin typeface="Calibri" panose="020F0502020204030204" pitchFamily="34" charset="0"/>
              <a:ea typeface="Calibri" panose="020F0502020204030204" pitchFamily="34" charset="0"/>
              <a:cs typeface="Times New Roman" panose="02020603050405020304" pitchFamily="18" charset="0"/>
            </a:endParaRPr>
          </a:p>
          <a:p>
            <a:pPr lvl="2"/>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	Components</a:t>
            </a:r>
          </a:p>
          <a:p>
            <a:pPr marL="0" marR="0">
              <a:spcBef>
                <a:spcPts val="0"/>
              </a:spcBef>
              <a:spcAft>
                <a:spcPts val="0"/>
              </a:spcAft>
            </a:pP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pPr marL="1200150" lvl="2" indent="-285750">
              <a:buFont typeface="Wingdings" panose="05000000000000000000" pitchFamily="2" charset="2"/>
              <a:buChar char="v"/>
            </a:pPr>
            <a:r>
              <a:rPr lang="en-US" b="1" dirty="0">
                <a:effectLst/>
                <a:latin typeface="Calibri" panose="020F0502020204030204" pitchFamily="34" charset="0"/>
                <a:ea typeface="Calibri" panose="020F0502020204030204" pitchFamily="34" charset="0"/>
                <a:cs typeface="Times New Roman" panose="02020603050405020304" pitchFamily="18" charset="0"/>
              </a:rPr>
              <a:t>Surface Course</a:t>
            </a:r>
            <a:r>
              <a:rPr lang="en-US" dirty="0">
                <a:effectLst/>
                <a:latin typeface="Calibri" panose="020F0502020204030204" pitchFamily="34" charset="0"/>
                <a:ea typeface="Calibri" panose="020F0502020204030204" pitchFamily="34" charset="0"/>
                <a:cs typeface="Times New Roman" panose="02020603050405020304" pitchFamily="18" charset="0"/>
              </a:rPr>
              <a:t> – Asphalt or bituminous mix providing smooth ride and weather resistance.</a:t>
            </a:r>
          </a:p>
          <a:p>
            <a:pPr marL="1200150" lvl="2" indent="-285750">
              <a:buFont typeface="Wingdings" panose="05000000000000000000" pitchFamily="2" charset="2"/>
              <a:buChar char="v"/>
            </a:pPr>
            <a:r>
              <a:rPr lang="en-US" sz="1800" b="1" dirty="0">
                <a:effectLst/>
                <a:latin typeface="Calibri" panose="020F0502020204030204" pitchFamily="34" charset="0"/>
                <a:ea typeface="Calibri" panose="020F0502020204030204" pitchFamily="34" charset="0"/>
                <a:cs typeface="Times New Roman" panose="02020603050405020304" pitchFamily="18" charset="0"/>
              </a:rPr>
              <a:t>Binder Course</a:t>
            </a:r>
            <a:r>
              <a:rPr lang="en-US" sz="1800" dirty="0">
                <a:effectLst/>
                <a:latin typeface="Calibri" panose="020F0502020204030204" pitchFamily="34" charset="0"/>
                <a:ea typeface="Calibri" panose="020F0502020204030204" pitchFamily="34" charset="0"/>
                <a:cs typeface="Times New Roman" panose="02020603050405020304" pitchFamily="18" charset="0"/>
              </a:rPr>
              <a:t> – Intermediate bituminous layer that adds structural support.</a:t>
            </a:r>
          </a:p>
          <a:p>
            <a:pPr marL="1200150" lvl="2" indent="-285750">
              <a:buFont typeface="Wingdings" panose="05000000000000000000" pitchFamily="2" charset="2"/>
              <a:buChar char="v"/>
            </a:pPr>
            <a:r>
              <a:rPr lang="en-US" sz="1800" b="1" dirty="0">
                <a:effectLst/>
                <a:latin typeface="Calibri" panose="020F0502020204030204" pitchFamily="34" charset="0"/>
                <a:ea typeface="Calibri" panose="020F0502020204030204" pitchFamily="34" charset="0"/>
                <a:cs typeface="Times New Roman" panose="02020603050405020304" pitchFamily="18" charset="0"/>
              </a:rPr>
              <a:t>Base Course</a:t>
            </a:r>
            <a:r>
              <a:rPr lang="en-US" sz="1800" dirty="0">
                <a:effectLst/>
                <a:latin typeface="Calibri" panose="020F0502020204030204" pitchFamily="34" charset="0"/>
                <a:ea typeface="Calibri" panose="020F0502020204030204" pitchFamily="34" charset="0"/>
                <a:cs typeface="Times New Roman" panose="02020603050405020304" pitchFamily="18" charset="0"/>
              </a:rPr>
              <a:t> – Crushed stone or stabilized aggregates distributing the load.</a:t>
            </a:r>
          </a:p>
          <a:p>
            <a:pPr marL="1200150" lvl="2" indent="-285750">
              <a:buFont typeface="Wingdings" panose="05000000000000000000" pitchFamily="2" charset="2"/>
              <a:buChar char="v"/>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Sub-base Course</a:t>
            </a:r>
            <a:r>
              <a:rPr lang="en-US" sz="1800" dirty="0">
                <a:effectLst/>
                <a:latin typeface="Calibri" panose="020F0502020204030204" pitchFamily="34" charset="0"/>
                <a:ea typeface="Calibri" panose="020F0502020204030204" pitchFamily="34" charset="0"/>
                <a:cs typeface="Times New Roman" panose="02020603050405020304" pitchFamily="18" charset="0"/>
              </a:rPr>
              <a:t> – Provides drainage and additional load spreading.</a:t>
            </a:r>
          </a:p>
          <a:p>
            <a:pPr marL="1200150" lvl="2" indent="-285750">
              <a:buFont typeface="Wingdings" panose="05000000000000000000" pitchFamily="2" charset="2"/>
              <a:buChar char="v"/>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Subgrade</a:t>
            </a:r>
            <a:r>
              <a:rPr lang="en-US" sz="1800" dirty="0">
                <a:effectLst/>
                <a:latin typeface="Calibri" panose="020F0502020204030204" pitchFamily="34" charset="0"/>
                <a:ea typeface="Calibri" panose="020F0502020204030204" pitchFamily="34" charset="0"/>
                <a:cs typeface="Times New Roman" panose="02020603050405020304" pitchFamily="18" charset="0"/>
              </a:rPr>
              <a:t> – Compacted natural soil layer that acts as the foundation.	</a:t>
            </a:r>
          </a:p>
        </p:txBody>
      </p:sp>
      <p:pic>
        <p:nvPicPr>
          <p:cNvPr id="3" name="Picture 2">
            <a:extLst>
              <a:ext uri="{FF2B5EF4-FFF2-40B4-BE49-F238E27FC236}">
                <a16:creationId xmlns="" xmlns:a16="http://schemas.microsoft.com/office/drawing/2014/main" id="{32F44183-0F1C-47D8-8434-4AC580D42D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3988" y="2227527"/>
            <a:ext cx="4290216" cy="3062929"/>
          </a:xfrm>
          <a:prstGeom prst="rect">
            <a:avLst/>
          </a:prstGeom>
          <a:ln w="28575">
            <a:solidFill>
              <a:schemeClr val="tx1"/>
            </a:solidFill>
          </a:ln>
        </p:spPr>
      </p:pic>
    </p:spTree>
    <p:extLst>
      <p:ext uri="{BB962C8B-B14F-4D97-AF65-F5344CB8AC3E}">
        <p14:creationId xmlns:p14="http://schemas.microsoft.com/office/powerpoint/2010/main" val="20509492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97F43B01-0D4A-4CDA-83A4-4DF7EF843457}"/>
              </a:ext>
            </a:extLst>
          </p:cNvPr>
          <p:cNvSpPr/>
          <p:nvPr/>
        </p:nvSpPr>
        <p:spPr>
          <a:xfrm>
            <a:off x="182880" y="97367"/>
            <a:ext cx="12435840" cy="6949440"/>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dirty="0">
              <a:ln w="28575">
                <a:solidFill>
                  <a:schemeClr val="tx1"/>
                </a:solidFill>
              </a:ln>
            </a:endParaRPr>
          </a:p>
        </p:txBody>
      </p:sp>
      <p:sp>
        <p:nvSpPr>
          <p:cNvPr id="8" name="TextBox 7">
            <a:extLst>
              <a:ext uri="{FF2B5EF4-FFF2-40B4-BE49-F238E27FC236}">
                <a16:creationId xmlns="" xmlns:a16="http://schemas.microsoft.com/office/drawing/2014/main" id="{2914104A-5D44-439E-A145-3BD69E2AEFD2}"/>
              </a:ext>
            </a:extLst>
          </p:cNvPr>
          <p:cNvSpPr txBox="1"/>
          <p:nvPr/>
        </p:nvSpPr>
        <p:spPr>
          <a:xfrm>
            <a:off x="356429" y="386080"/>
            <a:ext cx="11885334" cy="6463308"/>
          </a:xfrm>
          <a:prstGeom prst="rect">
            <a:avLst/>
          </a:prstGeom>
          <a:noFill/>
        </p:spPr>
        <p:txBody>
          <a:bodyPr wrap="square" rtlCol="0">
            <a:spAutoFit/>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a:effectLst/>
                <a:latin typeface="Calibri" panose="020F0502020204030204" pitchFamily="34" charset="0"/>
                <a:ea typeface="Calibri" panose="020F0502020204030204" pitchFamily="34" charset="0"/>
                <a:cs typeface="Times New Roman" panose="02020603050405020304" pitchFamily="18" charset="0"/>
              </a:rPr>
              <a:t>Rigid Pavement</a:t>
            </a:r>
          </a:p>
          <a:p>
            <a:pPr marL="1200150" lvl="2" indent="-285750">
              <a:buFont typeface="Wingdings" panose="05000000000000000000" pitchFamily="2" charset="2"/>
              <a:buChar char="v"/>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1200150" lvl="2" indent="-285750">
              <a:buFont typeface="Wingdings" panose="05000000000000000000" pitchFamily="2" charset="2"/>
              <a:buChar char="v"/>
            </a:pPr>
            <a:r>
              <a:rPr lang="en-US" dirty="0">
                <a:effectLst/>
                <a:latin typeface="Calibri" panose="020F0502020204030204" pitchFamily="34" charset="0"/>
                <a:ea typeface="Calibri" panose="020F0502020204030204" pitchFamily="34" charset="0"/>
                <a:cs typeface="Times New Roman" panose="02020603050405020304" pitchFamily="18" charset="0"/>
              </a:rPr>
              <a:t>Constructed using reinforced or plain cement concrete (PCC).</a:t>
            </a:r>
          </a:p>
          <a:p>
            <a:pPr marL="1200150" lvl="2" indent="-285750">
              <a:buFont typeface="Wingdings" panose="05000000000000000000" pitchFamily="2" charset="2"/>
              <a:buChar char="v"/>
            </a:pPr>
            <a:r>
              <a:rPr lang="en-US" sz="1800" dirty="0">
                <a:effectLst/>
                <a:latin typeface="Calibri" panose="020F0502020204030204" pitchFamily="34" charset="0"/>
                <a:ea typeface="Calibri" panose="020F0502020204030204" pitchFamily="34" charset="0"/>
                <a:cs typeface="Times New Roman" panose="02020603050405020304" pitchFamily="18" charset="0"/>
              </a:rPr>
              <a:t>Has high flexural strength and distributes loads over a wider area.</a:t>
            </a:r>
          </a:p>
          <a:p>
            <a:pPr marL="1200150" lvl="2" indent="-285750">
              <a:buFont typeface="Wingdings" panose="05000000000000000000" pitchFamily="2" charset="2"/>
              <a:buChar char="v"/>
            </a:pPr>
            <a:r>
              <a:rPr lang="en-US" sz="1800" dirty="0">
                <a:effectLst/>
                <a:latin typeface="Calibri" panose="020F0502020204030204" pitchFamily="34" charset="0"/>
                <a:ea typeface="Calibri" panose="020F0502020204030204" pitchFamily="34" charset="0"/>
                <a:cs typeface="Times New Roman" panose="02020603050405020304" pitchFamily="18" charset="0"/>
              </a:rPr>
              <a:t>Less deformation under traffic loads, but more susceptible to cracking.</a:t>
            </a:r>
          </a:p>
          <a:p>
            <a:pPr marL="1200150" lvl="2" indent="-285750">
              <a:buFont typeface="Wingdings" panose="05000000000000000000" pitchFamily="2" charset="2"/>
              <a:buChar char="v"/>
            </a:pPr>
            <a:r>
              <a:rPr lang="en-US" sz="1800" b="1" dirty="0">
                <a:effectLst/>
                <a:latin typeface="Calibri" panose="020F0502020204030204" pitchFamily="34" charset="0"/>
                <a:ea typeface="Calibri" panose="020F0502020204030204" pitchFamily="34" charset="0"/>
                <a:cs typeface="Times New Roman" panose="02020603050405020304" pitchFamily="18" charset="0"/>
              </a:rPr>
              <a:t>Example: </a:t>
            </a:r>
            <a:r>
              <a:rPr lang="en-US" sz="1800" dirty="0">
                <a:effectLst/>
                <a:latin typeface="Calibri" panose="020F0502020204030204" pitchFamily="34" charset="0"/>
                <a:ea typeface="Calibri" panose="020F0502020204030204" pitchFamily="34" charset="0"/>
                <a:cs typeface="Times New Roman" panose="02020603050405020304" pitchFamily="18" charset="0"/>
              </a:rPr>
              <a:t>Concrete highways, airport runways.</a:t>
            </a:r>
          </a:p>
          <a:p>
            <a:pPr marL="1200150" lvl="2" indent="-285750">
              <a:buFont typeface="Wingdings" panose="05000000000000000000" pitchFamily="2" charset="2"/>
              <a:buChar char="v"/>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200150" lvl="2" indent="-285750">
              <a:buFont typeface="Wingdings" panose="05000000000000000000" pitchFamily="2" charset="2"/>
              <a:buChar char="v"/>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1200150" lvl="2" indent="-285750">
              <a:buFont typeface="Wingdings" panose="05000000000000000000" pitchFamily="2" charset="2"/>
              <a:buChar char="v"/>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200150" lvl="2" indent="-285750">
              <a:buFont typeface="Wingdings" panose="05000000000000000000" pitchFamily="2" charset="2"/>
              <a:buChar char="v"/>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1200150" lvl="2" indent="-285750">
              <a:buFont typeface="Wingdings" panose="05000000000000000000" pitchFamily="2" charset="2"/>
              <a:buChar char="v"/>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200150" lvl="2" indent="-285750">
              <a:buFont typeface="Wingdings" panose="05000000000000000000" pitchFamily="2" charset="2"/>
              <a:buChar char="v"/>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1200150" lvl="2" indent="-285750">
              <a:buFont typeface="Wingdings" panose="05000000000000000000" pitchFamily="2" charset="2"/>
              <a:buChar char="v"/>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200150" lvl="2" indent="-285750">
              <a:buFont typeface="Wingdings" panose="05000000000000000000" pitchFamily="2" charset="2"/>
              <a:buChar char="v"/>
            </a:pPr>
            <a:endParaRPr lang="en-US" dirty="0">
              <a:latin typeface="Calibri" panose="020F0502020204030204" pitchFamily="34" charset="0"/>
              <a:ea typeface="Calibri" panose="020F0502020204030204" pitchFamily="34" charset="0"/>
              <a:cs typeface="Times New Roman" panose="02020603050405020304" pitchFamily="18" charset="0"/>
            </a:endParaRPr>
          </a:p>
          <a:p>
            <a:pPr lvl="2"/>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	Components</a:t>
            </a:r>
          </a:p>
          <a:p>
            <a:pPr marL="0" marR="0">
              <a:spcBef>
                <a:spcPts val="0"/>
              </a:spcBef>
              <a:spcAft>
                <a:spcPts val="0"/>
              </a:spcAft>
            </a:pP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pPr marL="1200150" lvl="2" indent="-285750">
              <a:buFont typeface="Wingdings" panose="05000000000000000000" pitchFamily="2" charset="2"/>
              <a:buChar char="v"/>
            </a:pPr>
            <a:r>
              <a:rPr lang="en-US" b="1" dirty="0">
                <a:effectLst/>
                <a:latin typeface="Calibri" panose="020F0502020204030204" pitchFamily="34" charset="0"/>
                <a:ea typeface="Calibri" panose="020F0502020204030204" pitchFamily="34" charset="0"/>
                <a:cs typeface="Times New Roman" panose="02020603050405020304" pitchFamily="18" charset="0"/>
              </a:rPr>
              <a:t>Concrete Slab (Surface Course)</a:t>
            </a:r>
            <a:r>
              <a:rPr lang="en-US" dirty="0">
                <a:effectLst/>
                <a:latin typeface="Calibri" panose="020F0502020204030204" pitchFamily="34" charset="0"/>
                <a:ea typeface="Calibri" panose="020F0502020204030204" pitchFamily="34" charset="0"/>
                <a:cs typeface="Times New Roman" panose="02020603050405020304" pitchFamily="18" charset="0"/>
              </a:rPr>
              <a:t> – Main load-carrying layer made of PCC.</a:t>
            </a:r>
          </a:p>
          <a:p>
            <a:pPr marL="1200150" lvl="2" indent="-285750">
              <a:buFont typeface="Wingdings" panose="05000000000000000000" pitchFamily="2" charset="2"/>
              <a:buChar char="v"/>
            </a:pPr>
            <a:r>
              <a:rPr lang="en-US" sz="1800" b="1" dirty="0">
                <a:effectLst/>
                <a:latin typeface="Calibri" panose="020F0502020204030204" pitchFamily="34" charset="0"/>
                <a:ea typeface="Calibri" panose="020F0502020204030204" pitchFamily="34" charset="0"/>
                <a:cs typeface="Times New Roman" panose="02020603050405020304" pitchFamily="18" charset="0"/>
              </a:rPr>
              <a:t>Base Course</a:t>
            </a:r>
            <a:r>
              <a:rPr lang="en-US" sz="1800" dirty="0">
                <a:effectLst/>
                <a:latin typeface="Calibri" panose="020F0502020204030204" pitchFamily="34" charset="0"/>
                <a:ea typeface="Calibri" panose="020F0502020204030204" pitchFamily="34" charset="0"/>
                <a:cs typeface="Times New Roman" panose="02020603050405020304" pitchFamily="18" charset="0"/>
              </a:rPr>
              <a:t> – May be granular or stabilized material beneath the slab.</a:t>
            </a:r>
          </a:p>
          <a:p>
            <a:pPr marL="1200150" lvl="2" indent="-285750">
              <a:buFont typeface="Wingdings" panose="05000000000000000000" pitchFamily="2" charset="2"/>
              <a:buChar char="v"/>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Sub-base Course</a:t>
            </a:r>
            <a:r>
              <a:rPr lang="en-US" sz="1800" dirty="0">
                <a:effectLst/>
                <a:latin typeface="Calibri" panose="020F0502020204030204" pitchFamily="34" charset="0"/>
                <a:ea typeface="Calibri" panose="020F0502020204030204" pitchFamily="34" charset="0"/>
                <a:cs typeface="Times New Roman" panose="02020603050405020304" pitchFamily="18" charset="0"/>
              </a:rPr>
              <a:t> – Optional layer for drainage and frost protection.</a:t>
            </a:r>
          </a:p>
          <a:p>
            <a:pPr marL="1200150" lvl="2" indent="-285750">
              <a:buFont typeface="Wingdings" panose="05000000000000000000" pitchFamily="2" charset="2"/>
              <a:buChar char="v"/>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Subgrade</a:t>
            </a:r>
            <a:r>
              <a:rPr lang="en-US" sz="1800" dirty="0">
                <a:effectLst/>
                <a:latin typeface="Calibri" panose="020F0502020204030204" pitchFamily="34" charset="0"/>
                <a:ea typeface="Calibri" panose="020F0502020204030204" pitchFamily="34" charset="0"/>
                <a:cs typeface="Times New Roman" panose="02020603050405020304" pitchFamily="18" charset="0"/>
              </a:rPr>
              <a:t> – Natural soil foundation, must be strong and well-prepared.	</a:t>
            </a:r>
          </a:p>
        </p:txBody>
      </p:sp>
      <p:pic>
        <p:nvPicPr>
          <p:cNvPr id="5" name="Picture 4">
            <a:extLst>
              <a:ext uri="{FF2B5EF4-FFF2-40B4-BE49-F238E27FC236}">
                <a16:creationId xmlns="" xmlns:a16="http://schemas.microsoft.com/office/drawing/2014/main" id="{54D746A5-1346-48D1-8B6F-341BC25B1E34}"/>
              </a:ext>
            </a:extLst>
          </p:cNvPr>
          <p:cNvPicPr>
            <a:picLocks noChangeAspect="1"/>
          </p:cNvPicPr>
          <p:nvPr/>
        </p:nvPicPr>
        <p:blipFill rotWithShape="1">
          <a:blip r:embed="rId2"/>
          <a:srcRect l="640" t="5408" r="1066" b="2321"/>
          <a:stretch/>
        </p:blipFill>
        <p:spPr>
          <a:xfrm>
            <a:off x="3724780" y="2210163"/>
            <a:ext cx="5148632" cy="2894874"/>
          </a:xfrm>
          <a:prstGeom prst="rect">
            <a:avLst/>
          </a:prstGeom>
          <a:ln w="28575">
            <a:solidFill>
              <a:schemeClr val="tx1"/>
            </a:solidFill>
          </a:ln>
        </p:spPr>
      </p:pic>
    </p:spTree>
    <p:extLst>
      <p:ext uri="{BB962C8B-B14F-4D97-AF65-F5344CB8AC3E}">
        <p14:creationId xmlns:p14="http://schemas.microsoft.com/office/powerpoint/2010/main" val="22154643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97F43B01-0D4A-4CDA-83A4-4DF7EF843457}"/>
              </a:ext>
            </a:extLst>
          </p:cNvPr>
          <p:cNvSpPr/>
          <p:nvPr/>
        </p:nvSpPr>
        <p:spPr>
          <a:xfrm>
            <a:off x="182880" y="97367"/>
            <a:ext cx="12435840" cy="6949440"/>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dirty="0">
              <a:ln w="28575">
                <a:solidFill>
                  <a:schemeClr val="tx1"/>
                </a:solidFill>
              </a:ln>
            </a:endParaRPr>
          </a:p>
        </p:txBody>
      </p:sp>
      <p:sp>
        <p:nvSpPr>
          <p:cNvPr id="8" name="TextBox 7">
            <a:extLst>
              <a:ext uri="{FF2B5EF4-FFF2-40B4-BE49-F238E27FC236}">
                <a16:creationId xmlns="" xmlns:a16="http://schemas.microsoft.com/office/drawing/2014/main" id="{2914104A-5D44-439E-A145-3BD69E2AEFD2}"/>
              </a:ext>
            </a:extLst>
          </p:cNvPr>
          <p:cNvSpPr txBox="1"/>
          <p:nvPr/>
        </p:nvSpPr>
        <p:spPr>
          <a:xfrm>
            <a:off x="356429" y="386080"/>
            <a:ext cx="11885334" cy="6463308"/>
          </a:xfrm>
          <a:prstGeom prst="rect">
            <a:avLst/>
          </a:prstGeom>
          <a:noFill/>
        </p:spPr>
        <p:txBody>
          <a:bodyPr wrap="square" rtlCol="0">
            <a:spAutoFit/>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a:effectLst/>
                <a:latin typeface="Calibri" panose="020F0502020204030204" pitchFamily="34" charset="0"/>
                <a:ea typeface="Calibri" panose="020F0502020204030204" pitchFamily="34" charset="0"/>
                <a:cs typeface="Times New Roman" panose="02020603050405020304" pitchFamily="18" charset="0"/>
              </a:rPr>
              <a:t>Composite Pavement</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200150" lvl="2" indent="-285750">
              <a:buFont typeface="Wingdings" panose="05000000000000000000" pitchFamily="2" charset="2"/>
              <a:buChar char="v"/>
            </a:pPr>
            <a:r>
              <a:rPr lang="en-US" dirty="0">
                <a:effectLst/>
                <a:latin typeface="Calibri" panose="020F0502020204030204" pitchFamily="34" charset="0"/>
                <a:ea typeface="Calibri" panose="020F0502020204030204" pitchFamily="34" charset="0"/>
                <a:cs typeface="Times New Roman" panose="02020603050405020304" pitchFamily="18" charset="0"/>
              </a:rPr>
              <a:t>Combination of flexible and rigid pavements.</a:t>
            </a:r>
          </a:p>
          <a:p>
            <a:pPr marL="1200150" lvl="2" indent="-285750">
              <a:buFont typeface="Wingdings" panose="05000000000000000000" pitchFamily="2" charset="2"/>
              <a:buChar char="v"/>
            </a:pPr>
            <a:r>
              <a:rPr lang="en-US" sz="1800" dirty="0">
                <a:effectLst/>
                <a:latin typeface="Calibri" panose="020F0502020204030204" pitchFamily="34" charset="0"/>
                <a:ea typeface="Calibri" panose="020F0502020204030204" pitchFamily="34" charset="0"/>
                <a:cs typeface="Times New Roman" panose="02020603050405020304" pitchFamily="18" charset="0"/>
              </a:rPr>
              <a:t>Often includes a concrete base with an asphalt overlay.</a:t>
            </a:r>
          </a:p>
          <a:p>
            <a:pPr marL="1200150" lvl="2" indent="-285750">
              <a:buFont typeface="Wingdings" panose="05000000000000000000" pitchFamily="2" charset="2"/>
              <a:buChar char="v"/>
            </a:pPr>
            <a:r>
              <a:rPr lang="en-US" sz="1800" dirty="0">
                <a:effectLst/>
                <a:latin typeface="Calibri" panose="020F0502020204030204" pitchFamily="34" charset="0"/>
                <a:ea typeface="Calibri" panose="020F0502020204030204" pitchFamily="34" charset="0"/>
                <a:cs typeface="Times New Roman" panose="02020603050405020304" pitchFamily="18" charset="0"/>
              </a:rPr>
              <a:t>Used to take advantage of both pavement types (e.g., strength of concrete and flexibility of bitumen).</a:t>
            </a:r>
          </a:p>
          <a:p>
            <a:pPr marL="1200150" lvl="2" indent="-285750">
              <a:buFont typeface="Wingdings" panose="05000000000000000000" pitchFamily="2" charset="2"/>
              <a:buChar char="v"/>
            </a:pPr>
            <a:r>
              <a:rPr lang="en-US" sz="1800" b="1" dirty="0">
                <a:effectLst/>
                <a:latin typeface="Calibri" panose="020F0502020204030204" pitchFamily="34" charset="0"/>
                <a:ea typeface="Calibri" panose="020F0502020204030204" pitchFamily="34" charset="0"/>
                <a:cs typeface="Times New Roman" panose="02020603050405020304" pitchFamily="18" charset="0"/>
              </a:rPr>
              <a:t>Example: </a:t>
            </a:r>
            <a:r>
              <a:rPr lang="en-US" sz="1800" dirty="0">
                <a:effectLst/>
                <a:latin typeface="Calibri" panose="020F0502020204030204" pitchFamily="34" charset="0"/>
                <a:ea typeface="Calibri" panose="020F0502020204030204" pitchFamily="34" charset="0"/>
                <a:cs typeface="Times New Roman" panose="02020603050405020304" pitchFamily="18" charset="0"/>
              </a:rPr>
              <a:t>Rehabilitation of old concrete roads using asphalt layers.</a:t>
            </a:r>
          </a:p>
          <a:p>
            <a:pPr marL="1200150" lvl="2" indent="-285750">
              <a:buFont typeface="Wingdings" panose="05000000000000000000" pitchFamily="2" charset="2"/>
              <a:buChar char="v"/>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200150" lvl="2" indent="-285750">
              <a:buFont typeface="Wingdings" panose="05000000000000000000" pitchFamily="2" charset="2"/>
              <a:buChar char="v"/>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1200150" lvl="2" indent="-285750">
              <a:buFont typeface="Wingdings" panose="05000000000000000000" pitchFamily="2" charset="2"/>
              <a:buChar char="v"/>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200150" lvl="2" indent="-285750">
              <a:buFont typeface="Wingdings" panose="05000000000000000000" pitchFamily="2" charset="2"/>
              <a:buChar char="v"/>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1200150" lvl="2" indent="-285750">
              <a:buFont typeface="Wingdings" panose="05000000000000000000" pitchFamily="2" charset="2"/>
              <a:buChar char="v"/>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200150" lvl="2" indent="-285750">
              <a:buFont typeface="Wingdings" panose="05000000000000000000" pitchFamily="2" charset="2"/>
              <a:buChar char="v"/>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1200150" lvl="2" indent="-285750">
              <a:buFont typeface="Wingdings" panose="05000000000000000000" pitchFamily="2" charset="2"/>
              <a:buChar char="v"/>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200150" lvl="2" indent="-285750">
              <a:buFont typeface="Wingdings" panose="05000000000000000000" pitchFamily="2" charset="2"/>
              <a:buChar char="v"/>
            </a:pPr>
            <a:endParaRPr lang="en-US" dirty="0">
              <a:latin typeface="Calibri" panose="020F0502020204030204" pitchFamily="34" charset="0"/>
              <a:ea typeface="Calibri" panose="020F0502020204030204" pitchFamily="34" charset="0"/>
              <a:cs typeface="Times New Roman" panose="02020603050405020304" pitchFamily="18" charset="0"/>
            </a:endParaRPr>
          </a:p>
          <a:p>
            <a:pPr lvl="2"/>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	Components</a:t>
            </a:r>
          </a:p>
          <a:p>
            <a:pPr marL="0" marR="0">
              <a:spcBef>
                <a:spcPts val="0"/>
              </a:spcBef>
              <a:spcAft>
                <a:spcPts val="0"/>
              </a:spcAft>
            </a:pP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pPr marL="1200150" lvl="2" indent="-285750">
              <a:buFont typeface="Wingdings" panose="05000000000000000000" pitchFamily="2" charset="2"/>
              <a:buChar char="v"/>
            </a:pPr>
            <a:r>
              <a:rPr lang="en-US" b="1" dirty="0">
                <a:effectLst/>
                <a:latin typeface="Calibri" panose="020F0502020204030204" pitchFamily="34" charset="0"/>
                <a:ea typeface="Calibri" panose="020F0502020204030204" pitchFamily="34" charset="0"/>
                <a:cs typeface="Times New Roman" panose="02020603050405020304" pitchFamily="18" charset="0"/>
              </a:rPr>
              <a:t>Asphalt Overlay</a:t>
            </a:r>
            <a:r>
              <a:rPr lang="en-US" dirty="0">
                <a:effectLst/>
                <a:latin typeface="Calibri" panose="020F0502020204030204" pitchFamily="34" charset="0"/>
                <a:ea typeface="Calibri" panose="020F0502020204030204" pitchFamily="34" charset="0"/>
                <a:cs typeface="Times New Roman" panose="02020603050405020304" pitchFamily="18" charset="0"/>
              </a:rPr>
              <a:t> – Bituminous surface for improved flexibility and comfort.</a:t>
            </a:r>
          </a:p>
          <a:p>
            <a:pPr marL="1200150" lvl="2" indent="-285750">
              <a:buFont typeface="Wingdings" panose="05000000000000000000" pitchFamily="2" charset="2"/>
              <a:buChar char="v"/>
            </a:pPr>
            <a:r>
              <a:rPr lang="en-US" b="1" dirty="0">
                <a:effectLst/>
                <a:latin typeface="Calibri" panose="020F0502020204030204" pitchFamily="34" charset="0"/>
                <a:ea typeface="Calibri" panose="020F0502020204030204" pitchFamily="34" charset="0"/>
                <a:cs typeface="Times New Roman" panose="02020603050405020304" pitchFamily="18" charset="0"/>
              </a:rPr>
              <a:t>Concrete Base Layer</a:t>
            </a:r>
            <a:r>
              <a:rPr lang="en-US" dirty="0">
                <a:effectLst/>
                <a:latin typeface="Calibri" panose="020F0502020204030204" pitchFamily="34" charset="0"/>
                <a:ea typeface="Calibri" panose="020F0502020204030204" pitchFamily="34" charset="0"/>
                <a:cs typeface="Times New Roman" panose="02020603050405020304" pitchFamily="18" charset="0"/>
              </a:rPr>
              <a:t> – Rigid layer providing structural support.</a:t>
            </a:r>
          </a:p>
          <a:p>
            <a:pPr marL="1200150" lvl="2" indent="-285750">
              <a:buFont typeface="Wingdings" panose="05000000000000000000" pitchFamily="2" charset="2"/>
              <a:buChar char="v"/>
            </a:pPr>
            <a:r>
              <a:rPr lang="en-US" b="1" dirty="0">
                <a:effectLst/>
                <a:latin typeface="Calibri" panose="020F0502020204030204" pitchFamily="34" charset="0"/>
                <a:ea typeface="Calibri" panose="020F0502020204030204" pitchFamily="34" charset="0"/>
                <a:cs typeface="Times New Roman" panose="02020603050405020304" pitchFamily="18" charset="0"/>
              </a:rPr>
              <a:t>Base/Sub-base</a:t>
            </a:r>
            <a:r>
              <a:rPr lang="en-US" dirty="0">
                <a:effectLst/>
                <a:latin typeface="Calibri" panose="020F0502020204030204" pitchFamily="34" charset="0"/>
                <a:ea typeface="Calibri" panose="020F0502020204030204" pitchFamily="34" charset="0"/>
                <a:cs typeface="Times New Roman" panose="02020603050405020304" pitchFamily="18" charset="0"/>
              </a:rPr>
              <a:t> – Same as in rigid or flexible systems.</a:t>
            </a:r>
          </a:p>
          <a:p>
            <a:pPr marL="1200150" lvl="2" indent="-285750">
              <a:buFont typeface="Wingdings" panose="05000000000000000000" pitchFamily="2" charset="2"/>
              <a:buChar char="v"/>
            </a:pPr>
            <a:r>
              <a:rPr lang="en-US" b="1" dirty="0">
                <a:effectLst/>
                <a:latin typeface="Calibri" panose="020F0502020204030204" pitchFamily="34" charset="0"/>
                <a:ea typeface="Calibri" panose="020F0502020204030204" pitchFamily="34" charset="0"/>
                <a:cs typeface="Times New Roman" panose="02020603050405020304" pitchFamily="18" charset="0"/>
              </a:rPr>
              <a:t>Subgrade</a:t>
            </a:r>
            <a:r>
              <a:rPr lang="en-US" dirty="0">
                <a:effectLst/>
                <a:latin typeface="Calibri" panose="020F0502020204030204" pitchFamily="34" charset="0"/>
                <a:ea typeface="Calibri" panose="020F0502020204030204" pitchFamily="34" charset="0"/>
                <a:cs typeface="Times New Roman" panose="02020603050405020304" pitchFamily="18" charset="0"/>
              </a:rPr>
              <a:t> – Soil foundation, properly compacted.</a:t>
            </a:r>
          </a:p>
        </p:txBody>
      </p:sp>
      <p:pic>
        <p:nvPicPr>
          <p:cNvPr id="6" name="Picture 5">
            <a:extLst>
              <a:ext uri="{FF2B5EF4-FFF2-40B4-BE49-F238E27FC236}">
                <a16:creationId xmlns="" xmlns:a16="http://schemas.microsoft.com/office/drawing/2014/main" id="{C2E07D17-6112-4322-B9A4-9086FA04127E}"/>
              </a:ext>
            </a:extLst>
          </p:cNvPr>
          <p:cNvPicPr>
            <a:picLocks noChangeAspect="1"/>
          </p:cNvPicPr>
          <p:nvPr/>
        </p:nvPicPr>
        <p:blipFill rotWithShape="1">
          <a:blip r:embed="rId2"/>
          <a:srcRect b="6451"/>
          <a:stretch/>
        </p:blipFill>
        <p:spPr>
          <a:xfrm>
            <a:off x="3961579" y="2286000"/>
            <a:ext cx="4878442" cy="3023118"/>
          </a:xfrm>
          <a:prstGeom prst="rect">
            <a:avLst/>
          </a:prstGeom>
          <a:ln w="28575">
            <a:solidFill>
              <a:schemeClr val="tx1"/>
            </a:solidFill>
          </a:ln>
        </p:spPr>
      </p:pic>
    </p:spTree>
    <p:extLst>
      <p:ext uri="{BB962C8B-B14F-4D97-AF65-F5344CB8AC3E}">
        <p14:creationId xmlns:p14="http://schemas.microsoft.com/office/powerpoint/2010/main" val="21548671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6E4224CF-0B04-452F-94C0-FC9508E81EB0}"/>
              </a:ext>
            </a:extLst>
          </p:cNvPr>
          <p:cNvSpPr txBox="1"/>
          <p:nvPr/>
        </p:nvSpPr>
        <p:spPr>
          <a:xfrm>
            <a:off x="4287520" y="1748289"/>
            <a:ext cx="4226560" cy="646331"/>
          </a:xfrm>
          <a:prstGeom prst="rect">
            <a:avLst/>
          </a:prstGeom>
          <a:noFill/>
        </p:spPr>
        <p:txBody>
          <a:bodyPr wrap="square" rtlCol="0">
            <a:spAutoFit/>
          </a:bodyPr>
          <a:lstStyle/>
          <a:p>
            <a:pPr algn="ctr"/>
            <a:r>
              <a:rPr lang="en-US" sz="3600" dirty="0"/>
              <a:t>Week 03</a:t>
            </a:r>
          </a:p>
        </p:txBody>
      </p:sp>
      <p:sp>
        <p:nvSpPr>
          <p:cNvPr id="6" name="TextBox 5">
            <a:extLst>
              <a:ext uri="{FF2B5EF4-FFF2-40B4-BE49-F238E27FC236}">
                <a16:creationId xmlns="" xmlns:a16="http://schemas.microsoft.com/office/drawing/2014/main" id="{EE029618-3064-4622-ACDB-51C7827E27E1}"/>
              </a:ext>
            </a:extLst>
          </p:cNvPr>
          <p:cNvSpPr txBox="1"/>
          <p:nvPr/>
        </p:nvSpPr>
        <p:spPr>
          <a:xfrm>
            <a:off x="3380741" y="2729492"/>
            <a:ext cx="6040121" cy="1238929"/>
          </a:xfrm>
          <a:prstGeom prst="rect">
            <a:avLst/>
          </a:prstGeom>
          <a:noFill/>
        </p:spPr>
        <p:txBody>
          <a:bodyPr wrap="square" rtlCol="0">
            <a:spAutoFit/>
          </a:bodyPr>
          <a:lstStyle/>
          <a:p>
            <a:pPr marL="0" marR="0" algn="ctr">
              <a:lnSpc>
                <a:spcPct val="107000"/>
              </a:lnSpc>
              <a:spcBef>
                <a:spcPts val="0"/>
              </a:spcBef>
              <a:spcAft>
                <a:spcPts val="0"/>
              </a:spcAft>
            </a:pP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Load Transfer Mechanism of different Pavement System</a:t>
            </a:r>
          </a:p>
        </p:txBody>
      </p:sp>
      <p:grpSp>
        <p:nvGrpSpPr>
          <p:cNvPr id="15" name="Group 14">
            <a:extLst>
              <a:ext uri="{FF2B5EF4-FFF2-40B4-BE49-F238E27FC236}">
                <a16:creationId xmlns="" xmlns:a16="http://schemas.microsoft.com/office/drawing/2014/main" id="{9B79569E-E2F4-4EBB-ACBE-C6986626FBC5}"/>
              </a:ext>
            </a:extLst>
          </p:cNvPr>
          <p:cNvGrpSpPr/>
          <p:nvPr/>
        </p:nvGrpSpPr>
        <p:grpSpPr>
          <a:xfrm>
            <a:off x="9144656" y="2246950"/>
            <a:ext cx="4591666" cy="5761730"/>
            <a:chOff x="8514734" y="2018348"/>
            <a:chExt cx="4591666" cy="5761731"/>
          </a:xfrm>
          <a:blipFill>
            <a:blip r:embed="rId3"/>
            <a:stretch>
              <a:fillRect/>
            </a:stretch>
          </a:blipFill>
          <a:effectLst>
            <a:glow rad="177800">
              <a:schemeClr val="accent1">
                <a:alpha val="40000"/>
              </a:schemeClr>
            </a:glow>
            <a:outerShdw blurRad="203200" dist="165100" dir="11520000" algn="ctr" rotWithShape="0">
              <a:srgbClr val="000000">
                <a:alpha val="64000"/>
              </a:srgbClr>
            </a:outerShdw>
            <a:reflection endPos="0" dist="50800" dir="5400000" sy="-100000" algn="bl" rotWithShape="0"/>
          </a:effectLst>
        </p:grpSpPr>
        <p:sp>
          <p:nvSpPr>
            <p:cNvPr id="7" name="Rectangle 6">
              <a:extLst>
                <a:ext uri="{FF2B5EF4-FFF2-40B4-BE49-F238E27FC236}">
                  <a16:creationId xmlns="" xmlns:a16="http://schemas.microsoft.com/office/drawing/2014/main" id="{50821D65-AB3D-4293-8541-8AF722C3D63D}"/>
                </a:ext>
              </a:extLst>
            </p:cNvPr>
            <p:cNvSpPr/>
            <p:nvPr/>
          </p:nvSpPr>
          <p:spPr>
            <a:xfrm rot="2700000">
              <a:off x="9896169" y="5951279"/>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8" name="Rectangle 7">
              <a:extLst>
                <a:ext uri="{FF2B5EF4-FFF2-40B4-BE49-F238E27FC236}">
                  <a16:creationId xmlns="" xmlns:a16="http://schemas.microsoft.com/office/drawing/2014/main" id="{7FD89E44-002C-4150-A6AB-424AA9A0DF49}"/>
                </a:ext>
              </a:extLst>
            </p:cNvPr>
            <p:cNvSpPr/>
            <p:nvPr/>
          </p:nvSpPr>
          <p:spPr>
            <a:xfrm rot="2700000">
              <a:off x="11277599" y="4650442"/>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9" name="Rectangle 8">
              <a:extLst>
                <a:ext uri="{FF2B5EF4-FFF2-40B4-BE49-F238E27FC236}">
                  <a16:creationId xmlns="" xmlns:a16="http://schemas.microsoft.com/office/drawing/2014/main" id="{85F85E60-CB96-434A-8647-5F491F69BECC}"/>
                </a:ext>
              </a:extLst>
            </p:cNvPr>
            <p:cNvSpPr/>
            <p:nvPr/>
          </p:nvSpPr>
          <p:spPr>
            <a:xfrm rot="2700000">
              <a:off x="9896167" y="3342044"/>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0" name="Rectangle 9">
              <a:extLst>
                <a:ext uri="{FF2B5EF4-FFF2-40B4-BE49-F238E27FC236}">
                  <a16:creationId xmlns="" xmlns:a16="http://schemas.microsoft.com/office/drawing/2014/main" id="{5BAE79BD-7D3E-4C6C-8B27-0961C42E74A5}"/>
                </a:ext>
              </a:extLst>
            </p:cNvPr>
            <p:cNvSpPr/>
            <p:nvPr/>
          </p:nvSpPr>
          <p:spPr>
            <a:xfrm rot="2700000">
              <a:off x="11277600" y="2018348"/>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1" name="Rectangle 10">
              <a:extLst>
                <a:ext uri="{FF2B5EF4-FFF2-40B4-BE49-F238E27FC236}">
                  <a16:creationId xmlns="" xmlns:a16="http://schemas.microsoft.com/office/drawing/2014/main" id="{E1EC62A6-0FD2-49AD-BF79-0C8372715742}"/>
                </a:ext>
              </a:extLst>
            </p:cNvPr>
            <p:cNvSpPr/>
            <p:nvPr/>
          </p:nvSpPr>
          <p:spPr>
            <a:xfrm rot="2700000">
              <a:off x="8514734" y="4658122"/>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spTree>
    <p:extLst>
      <p:ext uri="{BB962C8B-B14F-4D97-AF65-F5344CB8AC3E}">
        <p14:creationId xmlns:p14="http://schemas.microsoft.com/office/powerpoint/2010/main" val="30116614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97F43B01-0D4A-4CDA-83A4-4DF7EF843457}"/>
              </a:ext>
            </a:extLst>
          </p:cNvPr>
          <p:cNvSpPr/>
          <p:nvPr/>
        </p:nvSpPr>
        <p:spPr>
          <a:xfrm>
            <a:off x="182880" y="182880"/>
            <a:ext cx="12435840" cy="6949440"/>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dirty="0">
              <a:ln w="28575">
                <a:solidFill>
                  <a:schemeClr val="tx1"/>
                </a:solidFill>
              </a:ln>
            </a:endParaRPr>
          </a:p>
        </p:txBody>
      </p:sp>
      <p:sp>
        <p:nvSpPr>
          <p:cNvPr id="8" name="TextBox 7">
            <a:extLst>
              <a:ext uri="{FF2B5EF4-FFF2-40B4-BE49-F238E27FC236}">
                <a16:creationId xmlns="" xmlns:a16="http://schemas.microsoft.com/office/drawing/2014/main" id="{2914104A-5D44-439E-A145-3BD69E2AEFD2}"/>
              </a:ext>
            </a:extLst>
          </p:cNvPr>
          <p:cNvSpPr txBox="1"/>
          <p:nvPr/>
        </p:nvSpPr>
        <p:spPr>
          <a:xfrm>
            <a:off x="365760" y="386080"/>
            <a:ext cx="12070080" cy="6001643"/>
          </a:xfrm>
          <a:prstGeom prst="rect">
            <a:avLst/>
          </a:prstGeom>
          <a:noFill/>
        </p:spPr>
        <p:txBody>
          <a:bodyPr wrap="square" rtlCol="0">
            <a:spAutoFit/>
          </a:bodyPr>
          <a:lstStyle/>
          <a:p>
            <a:endParaRPr lang="en-US" sz="2400" b="1" dirty="0"/>
          </a:p>
          <a:p>
            <a:r>
              <a:rPr lang="en-US" sz="2400" b="1" dirty="0"/>
              <a:t>1. </a:t>
            </a:r>
            <a:r>
              <a:rPr lang="en-US" sz="2400" b="1" i="0" u="none" strike="noStrike" baseline="0" dirty="0">
                <a:solidFill>
                  <a:srgbClr val="000000"/>
                </a:solidFill>
                <a:latin typeface="Times New Roman" panose="02020603050405020304" pitchFamily="18" charset="0"/>
              </a:rPr>
              <a:t>Load Distribution Mechanism of </a:t>
            </a:r>
            <a:r>
              <a:rPr lang="en-US" sz="2400" b="1" dirty="0">
                <a:effectLst/>
                <a:latin typeface="Calibri" panose="020F0502020204030204" pitchFamily="34" charset="0"/>
                <a:ea typeface="Calibri" panose="020F0502020204030204" pitchFamily="34" charset="0"/>
                <a:cs typeface="Times New Roman" panose="02020603050405020304" pitchFamily="18" charset="0"/>
              </a:rPr>
              <a:t>Flexible Pavement</a:t>
            </a:r>
          </a:p>
          <a:p>
            <a:endParaRPr lang="en-US" dirty="0">
              <a:solidFill>
                <a:srgbClr val="000000"/>
              </a:solidFill>
              <a:latin typeface="Times New Roman" panose="02020603050405020304" pitchFamily="18" charset="0"/>
            </a:endParaRPr>
          </a:p>
          <a:p>
            <a:endParaRPr lang="en-US" dirty="0">
              <a:solidFill>
                <a:srgbClr val="000000"/>
              </a:solidFill>
              <a:latin typeface="Times New Roman" panose="02020603050405020304" pitchFamily="18" charset="0"/>
            </a:endParaRPr>
          </a:p>
          <a:p>
            <a:endParaRPr lang="en-US" dirty="0">
              <a:solidFill>
                <a:srgbClr val="000000"/>
              </a:solidFill>
              <a:latin typeface="Times New Roman" panose="02020603050405020304" pitchFamily="18" charset="0"/>
            </a:endParaRPr>
          </a:p>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a:effectLst/>
                <a:latin typeface="Calibri" panose="020F0502020204030204" pitchFamily="34" charset="0"/>
                <a:ea typeface="Calibri" panose="020F0502020204030204" pitchFamily="34" charset="0"/>
                <a:cs typeface="Times New Roman" panose="02020603050405020304" pitchFamily="18" charset="0"/>
              </a:rPr>
              <a:t>Mechanism: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1200150" lvl="2" indent="-285750">
              <a:buFont typeface="Wingdings" panose="05000000000000000000" pitchFamily="2" charset="2"/>
              <a:buChar char="v"/>
            </a:pPr>
            <a:r>
              <a:rPr lang="en-US" dirty="0">
                <a:effectLst/>
                <a:latin typeface="Calibri" panose="020F0502020204030204" pitchFamily="34" charset="0"/>
                <a:ea typeface="Calibri" panose="020F0502020204030204" pitchFamily="34" charset="0"/>
                <a:cs typeface="Times New Roman" panose="02020603050405020304" pitchFamily="18" charset="0"/>
              </a:rPr>
              <a:t>Load is distributed </a:t>
            </a:r>
            <a:r>
              <a:rPr lang="en-US" b="0" dirty="0">
                <a:effectLst/>
                <a:latin typeface="Calibri" panose="020F0502020204030204" pitchFamily="34" charset="0"/>
                <a:ea typeface="Calibri" panose="020F0502020204030204" pitchFamily="34" charset="0"/>
                <a:cs typeface="Times New Roman" panose="02020603050405020304" pitchFamily="18" charset="0"/>
              </a:rPr>
              <a:t>layer by layer</a:t>
            </a:r>
            <a:r>
              <a:rPr lang="en-US" dirty="0">
                <a:effectLst/>
                <a:latin typeface="Calibri" panose="020F0502020204030204" pitchFamily="34" charset="0"/>
                <a:ea typeface="Calibri" panose="020F0502020204030204" pitchFamily="34" charset="0"/>
                <a:cs typeface="Times New Roman" panose="02020603050405020304" pitchFamily="18" charset="0"/>
              </a:rPr>
              <a:t> in a </a:t>
            </a:r>
            <a:r>
              <a:rPr lang="en-US" b="0" dirty="0">
                <a:effectLst/>
                <a:latin typeface="Calibri" panose="020F0502020204030204" pitchFamily="34" charset="0"/>
                <a:ea typeface="Calibri" panose="020F0502020204030204" pitchFamily="34" charset="0"/>
                <a:cs typeface="Times New Roman" panose="02020603050405020304" pitchFamily="18" charset="0"/>
              </a:rPr>
              <a:t>trapezoidal or cone-shaped pattern</a:t>
            </a:r>
            <a:r>
              <a:rPr lang="en-US" dirty="0">
                <a:effectLst/>
                <a:latin typeface="Calibri" panose="020F0502020204030204" pitchFamily="34" charset="0"/>
                <a:ea typeface="Calibri" panose="020F0502020204030204" pitchFamily="34" charset="0"/>
                <a:cs typeface="Times New Roman" panose="02020603050405020304" pitchFamily="18" charset="0"/>
              </a:rPr>
              <a:t>.</a:t>
            </a:r>
          </a:p>
          <a:p>
            <a:pPr marL="1200150" lvl="2" indent="-285750">
              <a:buFont typeface="Wingdings" panose="05000000000000000000" pitchFamily="2" charset="2"/>
              <a:buChar char="v"/>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surface layer (asphalt) is </a:t>
            </a:r>
            <a:r>
              <a:rPr lang="en-US" sz="1800" b="0" dirty="0">
                <a:effectLst/>
                <a:latin typeface="Calibri" panose="020F0502020204030204" pitchFamily="34" charset="0"/>
                <a:ea typeface="Calibri" panose="020F0502020204030204" pitchFamily="34" charset="0"/>
                <a:cs typeface="Times New Roman" panose="02020603050405020304" pitchFamily="18" charset="0"/>
              </a:rPr>
              <a:t>flexible</a:t>
            </a:r>
            <a:r>
              <a:rPr lang="en-US" sz="1800" dirty="0">
                <a:effectLst/>
                <a:latin typeface="Calibri" panose="020F0502020204030204" pitchFamily="34" charset="0"/>
                <a:ea typeface="Calibri" panose="020F0502020204030204" pitchFamily="34" charset="0"/>
                <a:cs typeface="Times New Roman" panose="02020603050405020304" pitchFamily="18" charset="0"/>
              </a:rPr>
              <a:t>, so it cannot spread the load widely.</a:t>
            </a:r>
          </a:p>
          <a:p>
            <a:pPr marL="1200150" lvl="2" indent="-285750">
              <a:buFont typeface="Wingdings" panose="05000000000000000000" pitchFamily="2" charset="2"/>
              <a:buChar char="v"/>
            </a:pPr>
            <a:r>
              <a:rPr lang="en-US" sz="1800" dirty="0">
                <a:effectLst/>
                <a:latin typeface="Calibri" panose="020F0502020204030204" pitchFamily="34" charset="0"/>
                <a:ea typeface="Calibri" panose="020F0502020204030204" pitchFamily="34" charset="0"/>
                <a:cs typeface="Times New Roman" panose="02020603050405020304" pitchFamily="18" charset="0"/>
              </a:rPr>
              <a:t>Each lower layer carries less stress but over a </a:t>
            </a:r>
            <a:r>
              <a:rPr lang="en-US" sz="1800" b="0" dirty="0">
                <a:effectLst/>
                <a:latin typeface="Calibri" panose="020F0502020204030204" pitchFamily="34" charset="0"/>
                <a:ea typeface="Calibri" panose="020F0502020204030204" pitchFamily="34" charset="0"/>
                <a:cs typeface="Times New Roman" panose="02020603050405020304" pitchFamily="18" charset="0"/>
              </a:rPr>
              <a:t>wider area</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marL="1200150" lvl="2" indent="-285750">
              <a:buFont typeface="Wingdings" panose="05000000000000000000" pitchFamily="2" charset="2"/>
              <a:buChar char="v"/>
            </a:pPr>
            <a:r>
              <a:rPr lang="en-US" sz="1800" dirty="0">
                <a:effectLst/>
                <a:latin typeface="Calibri" panose="020F0502020204030204" pitchFamily="34" charset="0"/>
                <a:ea typeface="Calibri" panose="020F0502020204030204" pitchFamily="34" charset="0"/>
                <a:cs typeface="Times New Roman" panose="02020603050405020304" pitchFamily="18" charset="0"/>
              </a:rPr>
              <a:t>High stress is concentrated near the top and reduces with depth.</a:t>
            </a:r>
          </a:p>
          <a:p>
            <a:pPr marL="0" marR="0">
              <a:spcBef>
                <a:spcPts val="0"/>
              </a:spcBef>
              <a:spcAft>
                <a:spcPts val="0"/>
              </a:spcAft>
            </a:pPr>
            <a:endParaRPr lang="en-US" b="1"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b="1" dirty="0">
                <a:latin typeface="Calibri" panose="020F0502020204030204" pitchFamily="34" charset="0"/>
                <a:ea typeface="Calibri" panose="020F0502020204030204" pitchFamily="34" charset="0"/>
                <a:cs typeface="Times New Roman" panose="02020603050405020304" pitchFamily="18" charset="0"/>
              </a:rPr>
              <a:t>	</a:t>
            </a:r>
            <a:r>
              <a:rPr lang="en-US" sz="2400" b="1" dirty="0">
                <a:effectLst/>
                <a:latin typeface="Calibri" panose="020F0502020204030204" pitchFamily="34" charset="0"/>
                <a:ea typeface="Calibri" panose="020F0502020204030204" pitchFamily="34" charset="0"/>
                <a:cs typeface="Times New Roman" panose="02020603050405020304" pitchFamily="18" charset="0"/>
              </a:rPr>
              <a:t>Key Points: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1200150" lvl="2" indent="-285750">
              <a:buFont typeface="Wingdings" panose="05000000000000000000" pitchFamily="2" charset="2"/>
              <a:buChar char="v"/>
            </a:pPr>
            <a:r>
              <a:rPr lang="en-US" dirty="0">
                <a:effectLst/>
                <a:latin typeface="Calibri" panose="020F0502020204030204" pitchFamily="34" charset="0"/>
                <a:ea typeface="Calibri" panose="020F0502020204030204" pitchFamily="34" charset="0"/>
                <a:cs typeface="Times New Roman" panose="02020603050405020304" pitchFamily="18" charset="0"/>
              </a:rPr>
              <a:t>Load transfer depends heavily on </a:t>
            </a:r>
            <a:r>
              <a:rPr lang="en-US" b="0" dirty="0">
                <a:effectLst/>
                <a:latin typeface="Calibri" panose="020F0502020204030204" pitchFamily="34" charset="0"/>
                <a:ea typeface="Calibri" panose="020F0502020204030204" pitchFamily="34" charset="0"/>
                <a:cs typeface="Times New Roman" panose="02020603050405020304" pitchFamily="18" charset="0"/>
              </a:rPr>
              <a:t>layer thickness and quality</a:t>
            </a:r>
            <a:r>
              <a:rPr lang="en-US" dirty="0">
                <a:effectLst/>
                <a:latin typeface="Calibri" panose="020F0502020204030204" pitchFamily="34" charset="0"/>
                <a:ea typeface="Calibri" panose="020F0502020204030204" pitchFamily="34" charset="0"/>
                <a:cs typeface="Times New Roman" panose="02020603050405020304" pitchFamily="18" charset="0"/>
              </a:rPr>
              <a:t>.</a:t>
            </a:r>
          </a:p>
          <a:p>
            <a:pPr marL="1200150" lvl="2" indent="-285750">
              <a:buFont typeface="Wingdings" panose="05000000000000000000" pitchFamily="2" charset="2"/>
              <a:buChar char="v"/>
            </a:pPr>
            <a:r>
              <a:rPr lang="en-US" sz="1800" dirty="0">
                <a:effectLst/>
                <a:latin typeface="Calibri" panose="020F0502020204030204" pitchFamily="34" charset="0"/>
                <a:ea typeface="Calibri" panose="020F0502020204030204" pitchFamily="34" charset="0"/>
                <a:cs typeface="Times New Roman" panose="02020603050405020304" pitchFamily="18" charset="0"/>
              </a:rPr>
              <a:t>Requires </a:t>
            </a:r>
            <a:r>
              <a:rPr lang="en-US" sz="1800" b="0" dirty="0">
                <a:effectLst/>
                <a:latin typeface="Calibri" panose="020F0502020204030204" pitchFamily="34" charset="0"/>
                <a:ea typeface="Calibri" panose="020F0502020204030204" pitchFamily="34" charset="0"/>
                <a:cs typeface="Times New Roman" panose="02020603050405020304" pitchFamily="18" charset="0"/>
              </a:rPr>
              <a:t>multiple layers</a:t>
            </a:r>
            <a:r>
              <a:rPr lang="en-US" sz="1800" dirty="0">
                <a:effectLst/>
                <a:latin typeface="Calibri" panose="020F0502020204030204" pitchFamily="34" charset="0"/>
                <a:ea typeface="Calibri" panose="020F0502020204030204" pitchFamily="34" charset="0"/>
                <a:cs typeface="Times New Roman" panose="02020603050405020304" pitchFamily="18" charset="0"/>
              </a:rPr>
              <a:t> to ensure safe stress levels on the subgrade.</a:t>
            </a:r>
          </a:p>
          <a:p>
            <a:pPr marL="1200150" lvl="2" indent="-285750">
              <a:buFont typeface="Wingdings" panose="05000000000000000000" pitchFamily="2" charset="2"/>
              <a:buChar char="v"/>
            </a:pPr>
            <a:r>
              <a:rPr lang="en-US" sz="1800" b="0" dirty="0">
                <a:effectLst/>
                <a:latin typeface="Calibri" panose="020F0502020204030204" pitchFamily="34" charset="0"/>
                <a:ea typeface="Calibri" panose="020F0502020204030204" pitchFamily="34" charset="0"/>
                <a:cs typeface="Times New Roman" panose="02020603050405020304" pitchFamily="18" charset="0"/>
              </a:rPr>
              <a:t>Layered system</a:t>
            </a:r>
            <a:r>
              <a:rPr lang="en-US" sz="1800" dirty="0">
                <a:effectLst/>
                <a:latin typeface="Calibri" panose="020F0502020204030204" pitchFamily="34" charset="0"/>
                <a:ea typeface="Calibri" panose="020F0502020204030204" pitchFamily="34" charset="0"/>
                <a:cs typeface="Times New Roman" panose="02020603050405020304" pitchFamily="18" charset="0"/>
              </a:rPr>
              <a:t> works together to reduce deformation and failure.</a:t>
            </a:r>
          </a:p>
        </p:txBody>
      </p:sp>
      <p:pic>
        <p:nvPicPr>
          <p:cNvPr id="3" name="Picture 2">
            <a:extLst>
              <a:ext uri="{FF2B5EF4-FFF2-40B4-BE49-F238E27FC236}">
                <a16:creationId xmlns="" xmlns:a16="http://schemas.microsoft.com/office/drawing/2014/main" id="{8502F853-8711-4C8D-93E6-3ADA445899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29824" y="1088612"/>
            <a:ext cx="3906016" cy="5137975"/>
          </a:xfrm>
          <a:prstGeom prst="rect">
            <a:avLst/>
          </a:prstGeom>
          <a:ln w="28575">
            <a:solidFill>
              <a:schemeClr val="tx1"/>
            </a:solidFill>
          </a:ln>
        </p:spPr>
      </p:pic>
    </p:spTree>
    <p:extLst>
      <p:ext uri="{BB962C8B-B14F-4D97-AF65-F5344CB8AC3E}">
        <p14:creationId xmlns:p14="http://schemas.microsoft.com/office/powerpoint/2010/main" val="7384100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97F43B01-0D4A-4CDA-83A4-4DF7EF843457}"/>
              </a:ext>
            </a:extLst>
          </p:cNvPr>
          <p:cNvSpPr/>
          <p:nvPr/>
        </p:nvSpPr>
        <p:spPr>
          <a:xfrm>
            <a:off x="182880" y="182880"/>
            <a:ext cx="12435840" cy="6949440"/>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dirty="0">
              <a:ln w="28575">
                <a:solidFill>
                  <a:schemeClr val="tx1"/>
                </a:solidFill>
              </a:ln>
            </a:endParaRPr>
          </a:p>
        </p:txBody>
      </p:sp>
      <p:sp>
        <p:nvSpPr>
          <p:cNvPr id="8" name="TextBox 7">
            <a:extLst>
              <a:ext uri="{FF2B5EF4-FFF2-40B4-BE49-F238E27FC236}">
                <a16:creationId xmlns="" xmlns:a16="http://schemas.microsoft.com/office/drawing/2014/main" id="{2914104A-5D44-439E-A145-3BD69E2AEFD2}"/>
              </a:ext>
            </a:extLst>
          </p:cNvPr>
          <p:cNvSpPr txBox="1"/>
          <p:nvPr/>
        </p:nvSpPr>
        <p:spPr>
          <a:xfrm>
            <a:off x="365760" y="386080"/>
            <a:ext cx="12070080" cy="6278642"/>
          </a:xfrm>
          <a:prstGeom prst="rect">
            <a:avLst/>
          </a:prstGeom>
          <a:noFill/>
        </p:spPr>
        <p:txBody>
          <a:bodyPr wrap="square" rtlCol="0">
            <a:spAutoFit/>
          </a:bodyPr>
          <a:lstStyle/>
          <a:p>
            <a:endParaRPr lang="en-US" sz="2400" b="1" dirty="0"/>
          </a:p>
          <a:p>
            <a:r>
              <a:rPr lang="en-US" sz="2400" b="1" dirty="0"/>
              <a:t>2. </a:t>
            </a:r>
            <a:r>
              <a:rPr lang="en-US" sz="2400" b="1" i="0" u="none" strike="noStrike" baseline="0" dirty="0">
                <a:solidFill>
                  <a:srgbClr val="000000"/>
                </a:solidFill>
                <a:latin typeface="Times New Roman" panose="02020603050405020304" pitchFamily="18" charset="0"/>
              </a:rPr>
              <a:t>Load Distribution Mechanism of </a:t>
            </a:r>
            <a:r>
              <a:rPr lang="en-US" sz="2400" b="1" dirty="0">
                <a:effectLst/>
                <a:latin typeface="Calibri" panose="020F0502020204030204" pitchFamily="34" charset="0"/>
                <a:ea typeface="Calibri" panose="020F0502020204030204" pitchFamily="34" charset="0"/>
                <a:cs typeface="Times New Roman" panose="02020603050405020304" pitchFamily="18" charset="0"/>
              </a:rPr>
              <a:t>Rigid Pavement</a:t>
            </a:r>
          </a:p>
          <a:p>
            <a:endParaRPr lang="en-US" dirty="0">
              <a:solidFill>
                <a:srgbClr val="000000"/>
              </a:solidFill>
              <a:latin typeface="Times New Roman" panose="02020603050405020304" pitchFamily="18" charset="0"/>
            </a:endParaRPr>
          </a:p>
          <a:p>
            <a:endParaRPr lang="en-US" dirty="0">
              <a:solidFill>
                <a:srgbClr val="000000"/>
              </a:solidFill>
              <a:latin typeface="Times New Roman" panose="02020603050405020304" pitchFamily="18" charset="0"/>
            </a:endParaRPr>
          </a:p>
          <a:p>
            <a:endParaRPr lang="en-US" dirty="0">
              <a:solidFill>
                <a:srgbClr val="000000"/>
              </a:solidFill>
              <a:latin typeface="Times New Roman" panose="02020603050405020304" pitchFamily="18" charset="0"/>
            </a:endParaRPr>
          </a:p>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a:effectLst/>
                <a:latin typeface="Calibri" panose="020F0502020204030204" pitchFamily="34" charset="0"/>
                <a:ea typeface="Calibri" panose="020F0502020204030204" pitchFamily="34" charset="0"/>
                <a:cs typeface="Times New Roman" panose="02020603050405020304" pitchFamily="18" charset="0"/>
              </a:rPr>
              <a:t>Mechanism:</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1200150" lvl="2" indent="-285750">
              <a:buFont typeface="Wingdings" panose="05000000000000000000" pitchFamily="2" charset="2"/>
              <a:buChar char="v"/>
            </a:pPr>
            <a:r>
              <a:rPr lang="en-US" dirty="0">
                <a:effectLst/>
                <a:latin typeface="Calibri" panose="020F0502020204030204" pitchFamily="34" charset="0"/>
                <a:ea typeface="Calibri" panose="020F0502020204030204" pitchFamily="34" charset="0"/>
                <a:cs typeface="Times New Roman" panose="02020603050405020304" pitchFamily="18" charset="0"/>
              </a:rPr>
              <a:t>Load is distributed </a:t>
            </a:r>
            <a:r>
              <a:rPr lang="en-US" b="0" dirty="0">
                <a:effectLst/>
                <a:latin typeface="Calibri" panose="020F0502020204030204" pitchFamily="34" charset="0"/>
                <a:ea typeface="Calibri" panose="020F0502020204030204" pitchFamily="34" charset="0"/>
                <a:cs typeface="Times New Roman" panose="02020603050405020304" pitchFamily="18" charset="0"/>
              </a:rPr>
              <a:t>over a wider area almost immediately</a:t>
            </a:r>
            <a:r>
              <a:rPr lang="en-US" dirty="0">
                <a:effectLst/>
                <a:latin typeface="Calibri" panose="020F0502020204030204" pitchFamily="34" charset="0"/>
                <a:ea typeface="Calibri" panose="020F0502020204030204" pitchFamily="34" charset="0"/>
                <a:cs typeface="Times New Roman" panose="02020603050405020304" pitchFamily="18" charset="0"/>
              </a:rPr>
              <a:t> due to the </a:t>
            </a:r>
          </a:p>
          <a:p>
            <a:pPr lvl="2"/>
            <a:r>
              <a:rPr lang="en-US" dirty="0">
                <a:effectLst/>
                <a:latin typeface="Calibri" panose="020F0502020204030204" pitchFamily="34" charset="0"/>
                <a:ea typeface="Calibri" panose="020F0502020204030204" pitchFamily="34" charset="0"/>
                <a:cs typeface="Times New Roman" panose="02020603050405020304" pitchFamily="18" charset="0"/>
              </a:rPr>
              <a:t>      high flexural strength of concrete.</a:t>
            </a:r>
          </a:p>
          <a:p>
            <a:pPr marL="1200150" lvl="2" indent="-285750">
              <a:buFont typeface="Wingdings" panose="05000000000000000000" pitchFamily="2" charset="2"/>
              <a:buChar char="v"/>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concrete slab acts as a </a:t>
            </a:r>
            <a:r>
              <a:rPr lang="en-US" sz="1800" b="0" dirty="0">
                <a:effectLst/>
                <a:latin typeface="Calibri" panose="020F0502020204030204" pitchFamily="34" charset="0"/>
                <a:ea typeface="Calibri" panose="020F0502020204030204" pitchFamily="34" charset="0"/>
                <a:cs typeface="Times New Roman" panose="02020603050405020304" pitchFamily="18" charset="0"/>
              </a:rPr>
              <a:t>beam or plate</a:t>
            </a:r>
            <a:r>
              <a:rPr lang="en-US" sz="1800" dirty="0">
                <a:effectLst/>
                <a:latin typeface="Calibri" panose="020F0502020204030204" pitchFamily="34" charset="0"/>
                <a:ea typeface="Calibri" panose="020F0502020204030204" pitchFamily="34" charset="0"/>
                <a:cs typeface="Times New Roman" panose="02020603050405020304" pitchFamily="18" charset="0"/>
              </a:rPr>
              <a:t>, spreading loads </a:t>
            </a:r>
            <a:r>
              <a:rPr lang="en-US" sz="1800" b="0" dirty="0">
                <a:effectLst/>
                <a:latin typeface="Calibri" panose="020F0502020204030204" pitchFamily="34" charset="0"/>
                <a:ea typeface="Calibri" panose="020F0502020204030204" pitchFamily="34" charset="0"/>
                <a:cs typeface="Times New Roman" panose="02020603050405020304" pitchFamily="18" charset="0"/>
              </a:rPr>
              <a:t>more </a:t>
            </a:r>
          </a:p>
          <a:p>
            <a:pPr lvl="2"/>
            <a:r>
              <a:rPr lang="en-US" sz="1800" b="0" dirty="0">
                <a:effectLst/>
                <a:latin typeface="Calibri" panose="020F0502020204030204" pitchFamily="34" charset="0"/>
                <a:ea typeface="Calibri" panose="020F0502020204030204" pitchFamily="34" charset="0"/>
                <a:cs typeface="Times New Roman" panose="02020603050405020304" pitchFamily="18" charset="0"/>
              </a:rPr>
              <a:t>       uniformly</a:t>
            </a:r>
            <a:r>
              <a:rPr lang="en-US" sz="1800" dirty="0">
                <a:effectLst/>
                <a:latin typeface="Calibri" panose="020F0502020204030204" pitchFamily="34" charset="0"/>
                <a:ea typeface="Calibri" panose="020F0502020204030204" pitchFamily="34" charset="0"/>
                <a:cs typeface="Times New Roman" panose="02020603050405020304" pitchFamily="18" charset="0"/>
              </a:rPr>
              <a:t> to the base and subgrade.</a:t>
            </a:r>
          </a:p>
          <a:p>
            <a:pPr marL="1200150" lvl="2" indent="-285750">
              <a:buFont typeface="Wingdings" panose="05000000000000000000" pitchFamily="2" charset="2"/>
              <a:buChar char="v"/>
            </a:pPr>
            <a:r>
              <a:rPr lang="en-US" sz="1800" dirty="0">
                <a:effectLst/>
                <a:latin typeface="Calibri" panose="020F0502020204030204" pitchFamily="34" charset="0"/>
                <a:ea typeface="Calibri" panose="020F0502020204030204" pitchFamily="34" charset="0"/>
                <a:cs typeface="Times New Roman" panose="02020603050405020304" pitchFamily="18" charset="0"/>
              </a:rPr>
              <a:t>Stress is mostly transferred by </a:t>
            </a:r>
            <a:r>
              <a:rPr lang="en-US" sz="1800" b="0" dirty="0">
                <a:effectLst/>
                <a:latin typeface="Calibri" panose="020F0502020204030204" pitchFamily="34" charset="0"/>
                <a:ea typeface="Calibri" panose="020F0502020204030204" pitchFamily="34" charset="0"/>
                <a:cs typeface="Times New Roman" panose="02020603050405020304" pitchFamily="18" charset="0"/>
              </a:rPr>
              <a:t>slab action</a:t>
            </a:r>
            <a:r>
              <a:rPr lang="en-US" sz="1800" dirty="0">
                <a:effectLst/>
                <a:latin typeface="Calibri" panose="020F0502020204030204" pitchFamily="34" charset="0"/>
                <a:ea typeface="Calibri" panose="020F0502020204030204" pitchFamily="34" charset="0"/>
                <a:cs typeface="Times New Roman" panose="02020603050405020304" pitchFamily="18" charset="0"/>
              </a:rPr>
              <a:t>, not by layers.</a:t>
            </a:r>
          </a:p>
          <a:p>
            <a:pPr marL="0" marR="0">
              <a:spcBef>
                <a:spcPts val="0"/>
              </a:spcBef>
              <a:spcAft>
                <a:spcPts val="0"/>
              </a:spcAft>
            </a:pPr>
            <a:endParaRPr lang="en-US" b="1"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b="1" dirty="0">
                <a:latin typeface="Calibri" panose="020F0502020204030204" pitchFamily="34" charset="0"/>
                <a:ea typeface="Calibri" panose="020F0502020204030204" pitchFamily="34" charset="0"/>
                <a:cs typeface="Times New Roman" panose="02020603050405020304" pitchFamily="18" charset="0"/>
              </a:rPr>
              <a:t>	</a:t>
            </a:r>
            <a:r>
              <a:rPr lang="en-US" sz="2400" b="1" dirty="0">
                <a:effectLst/>
                <a:latin typeface="Calibri" panose="020F0502020204030204" pitchFamily="34" charset="0"/>
                <a:ea typeface="Calibri" panose="020F0502020204030204" pitchFamily="34" charset="0"/>
                <a:cs typeface="Times New Roman" panose="02020603050405020304" pitchFamily="18" charset="0"/>
              </a:rPr>
              <a:t>Key Points: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1200150" lvl="2" indent="-285750">
              <a:buFont typeface="Wingdings" panose="05000000000000000000" pitchFamily="2" charset="2"/>
              <a:buChar char="v"/>
            </a:pPr>
            <a:r>
              <a:rPr lang="en-US" dirty="0">
                <a:effectLst/>
                <a:latin typeface="Calibri" panose="020F0502020204030204" pitchFamily="34" charset="0"/>
                <a:ea typeface="Calibri" panose="020F0502020204030204" pitchFamily="34" charset="0"/>
                <a:cs typeface="Times New Roman" panose="02020603050405020304" pitchFamily="18" charset="0"/>
              </a:rPr>
              <a:t>Less dependence on lower layers for strength.</a:t>
            </a:r>
          </a:p>
          <a:p>
            <a:pPr marL="1200150" lvl="2" indent="-285750">
              <a:buFont typeface="Wingdings" panose="05000000000000000000" pitchFamily="2" charset="2"/>
              <a:buChar char="v"/>
            </a:pPr>
            <a:r>
              <a:rPr lang="en-US" sz="1800" dirty="0">
                <a:effectLst/>
                <a:latin typeface="Calibri" panose="020F0502020204030204" pitchFamily="34" charset="0"/>
                <a:ea typeface="Calibri" panose="020F0502020204030204" pitchFamily="34" charset="0"/>
                <a:cs typeface="Times New Roman" panose="02020603050405020304" pitchFamily="18" charset="0"/>
              </a:rPr>
              <a:t>Concrete handles most of the stress itself.</a:t>
            </a:r>
          </a:p>
          <a:p>
            <a:pPr marL="1200150" lvl="2" indent="-285750">
              <a:buFont typeface="Wingdings" panose="05000000000000000000" pitchFamily="2" charset="2"/>
              <a:buChar char="v"/>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subgrade must support a </a:t>
            </a:r>
            <a:r>
              <a:rPr lang="en-US" sz="1800" b="0" dirty="0">
                <a:effectLst/>
                <a:latin typeface="Calibri" panose="020F0502020204030204" pitchFamily="34" charset="0"/>
                <a:ea typeface="Calibri" panose="020F0502020204030204" pitchFamily="34" charset="0"/>
                <a:cs typeface="Times New Roman" panose="02020603050405020304" pitchFamily="18" charset="0"/>
              </a:rPr>
              <a:t>larger area but lower stress</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p:txBody>
      </p:sp>
      <p:pic>
        <p:nvPicPr>
          <p:cNvPr id="4" name="Picture 3">
            <a:extLst>
              <a:ext uri="{FF2B5EF4-FFF2-40B4-BE49-F238E27FC236}">
                <a16:creationId xmlns="" xmlns:a16="http://schemas.microsoft.com/office/drawing/2014/main" id="{AE379B26-F840-4D8B-B11E-9A0AD660D1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3771" y="933674"/>
            <a:ext cx="4196924" cy="5831020"/>
          </a:xfrm>
          <a:prstGeom prst="rect">
            <a:avLst/>
          </a:prstGeom>
          <a:ln w="28575">
            <a:solidFill>
              <a:schemeClr val="tx1"/>
            </a:solidFill>
          </a:ln>
        </p:spPr>
      </p:pic>
    </p:spTree>
    <p:extLst>
      <p:ext uri="{BB962C8B-B14F-4D97-AF65-F5344CB8AC3E}">
        <p14:creationId xmlns:p14="http://schemas.microsoft.com/office/powerpoint/2010/main" val="39351211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 xmlns:a16="http://schemas.microsoft.com/office/drawing/2014/main" id="{C07A23A4-64B1-429C-B2C2-21ABA1F9E5DA}"/>
              </a:ext>
            </a:extLst>
          </p:cNvPr>
          <p:cNvSpPr/>
          <p:nvPr/>
        </p:nvSpPr>
        <p:spPr>
          <a:xfrm>
            <a:off x="0" y="0"/>
            <a:ext cx="12801600" cy="7315200"/>
          </a:xfrm>
          <a:custGeom>
            <a:avLst/>
            <a:gdLst/>
            <a:ahLst/>
            <a:cxnLst/>
            <a:rect l="l" t="t" r="r" b="b"/>
            <a:pathLst>
              <a:path w="18288000" h="10287000">
                <a:moveTo>
                  <a:pt x="0" y="0"/>
                </a:moveTo>
                <a:lnTo>
                  <a:pt x="18288000" y="0"/>
                </a:lnTo>
                <a:lnTo>
                  <a:pt x="18288000" y="10287000"/>
                </a:lnTo>
                <a:lnTo>
                  <a:pt x="0" y="10287000"/>
                </a:lnTo>
                <a:lnTo>
                  <a:pt x="0" y="0"/>
                </a:lnTo>
                <a:close/>
              </a:path>
            </a:pathLst>
          </a:custGeom>
          <a:gradFill flip="none" rotWithShape="1">
            <a:gsLst>
              <a:gs pos="0">
                <a:schemeClr val="tx1">
                  <a:lumMod val="50000"/>
                  <a:lumOff val="50000"/>
                </a:schemeClr>
              </a:gs>
              <a:gs pos="100000">
                <a:schemeClr val="bg1">
                  <a:lumMod val="65000"/>
                </a:schemeClr>
              </a:gs>
            </a:gsLst>
            <a:lin ang="5400000" scaled="1"/>
            <a:tileRect/>
          </a:gradFill>
        </p:spPr>
        <p:txBody>
          <a:bodyPr/>
          <a:lstStyle/>
          <a:p>
            <a:endParaRPr lang="en-US" sz="1801" dirty="0"/>
          </a:p>
        </p:txBody>
      </p:sp>
      <p:graphicFrame>
        <p:nvGraphicFramePr>
          <p:cNvPr id="3" name="Table 3">
            <a:extLst>
              <a:ext uri="{FF2B5EF4-FFF2-40B4-BE49-F238E27FC236}">
                <a16:creationId xmlns="" xmlns:a16="http://schemas.microsoft.com/office/drawing/2014/main" id="{B18CD62C-DD62-4709-9E14-5FFB30DD5B6B}"/>
              </a:ext>
            </a:extLst>
          </p:cNvPr>
          <p:cNvGraphicFramePr>
            <a:graphicFrameLocks noGrp="1"/>
          </p:cNvGraphicFramePr>
          <p:nvPr>
            <p:extLst>
              <p:ext uri="{D42A27DB-BD31-4B8C-83A1-F6EECF244321}">
                <p14:modId xmlns:p14="http://schemas.microsoft.com/office/powerpoint/2010/main" val="4137152095"/>
              </p:ext>
            </p:extLst>
          </p:nvPr>
        </p:nvGraphicFramePr>
        <p:xfrm>
          <a:off x="5656729" y="96519"/>
          <a:ext cx="6762658" cy="7086598"/>
        </p:xfrm>
        <a:graphic>
          <a:graphicData uri="http://schemas.openxmlformats.org/drawingml/2006/table">
            <a:tbl>
              <a:tblPr/>
              <a:tblGrid>
                <a:gridCol w="2350801">
                  <a:extLst>
                    <a:ext uri="{9D8B030D-6E8A-4147-A177-3AD203B41FA5}">
                      <a16:colId xmlns="" xmlns:a16="http://schemas.microsoft.com/office/drawing/2014/main" val="20000"/>
                    </a:ext>
                  </a:extLst>
                </a:gridCol>
                <a:gridCol w="4411857">
                  <a:extLst>
                    <a:ext uri="{9D8B030D-6E8A-4147-A177-3AD203B41FA5}">
                      <a16:colId xmlns="" xmlns:a16="http://schemas.microsoft.com/office/drawing/2014/main" val="20001"/>
                    </a:ext>
                  </a:extLst>
                </a:gridCol>
              </a:tblGrid>
              <a:tr h="1097935">
                <a:tc>
                  <a:txBody>
                    <a:bodyPr/>
                    <a:lstStyle/>
                    <a:p>
                      <a:pPr algn="l">
                        <a:lnSpc>
                          <a:spcPts val="3880"/>
                        </a:lnSpc>
                        <a:defRPr/>
                      </a:pPr>
                      <a:r>
                        <a:rPr lang="en-US" sz="1800" b="1" dirty="0">
                          <a:solidFill>
                            <a:srgbClr val="FFFFFF"/>
                          </a:solidFill>
                          <a:latin typeface="Times New Roman" panose="02020603050405020304" pitchFamily="18" charset="0"/>
                          <a:ea typeface="Montserrat Bold"/>
                          <a:cs typeface="Times New Roman" panose="02020603050405020304" pitchFamily="18" charset="0"/>
                          <a:sym typeface="Montserrat Bold"/>
                        </a:rPr>
                        <a:t>Course Title</a:t>
                      </a:r>
                      <a:endParaRPr lang="en-US" sz="700" dirty="0">
                        <a:latin typeface="Times New Roman" panose="02020603050405020304" pitchFamily="18" charset="0"/>
                        <a:cs typeface="Times New Roman" panose="02020603050405020304" pitchFamily="18" charset="0"/>
                      </a:endParaRPr>
                    </a:p>
                  </a:txBody>
                  <a:tcPr marL="145396" marR="145396" marT="145396" marB="14539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gradFill flip="none" rotWithShape="1">
                      <a:gsLst>
                        <a:gs pos="0">
                          <a:schemeClr val="accent5">
                            <a:lumMod val="40000"/>
                            <a:lumOff val="60000"/>
                          </a:schemeClr>
                        </a:gs>
                        <a:gs pos="100000">
                          <a:schemeClr val="accent5">
                            <a:lumMod val="60000"/>
                          </a:schemeClr>
                        </a:gs>
                      </a:gsLst>
                      <a:path path="rect">
                        <a:fillToRect l="100000" t="100000"/>
                      </a:path>
                      <a:tileRect r="-100000" b="-100000"/>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2500" b="1" kern="1200" dirty="0">
                          <a:solidFill>
                            <a:schemeClr val="tx1"/>
                          </a:solidFill>
                          <a:effectLst/>
                          <a:latin typeface="Times New Roman" panose="02020603050405020304" pitchFamily="18" charset="0"/>
                          <a:ea typeface="+mn-ea"/>
                          <a:cs typeface="Times New Roman" panose="02020603050405020304" pitchFamily="18" charset="0"/>
                        </a:rPr>
                        <a:t>Transportation Engineering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5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II</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txBody>
                  <a:tcPr marL="145396" marR="145396" marT="145396" marB="14539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gradFill flip="none" rotWithShape="1">
                      <a:gsLst>
                        <a:gs pos="0">
                          <a:schemeClr val="bg1">
                            <a:lumMod val="75000"/>
                          </a:schemeClr>
                        </a:gs>
                        <a:gs pos="100000">
                          <a:schemeClr val="tx2">
                            <a:lumMod val="60000"/>
                            <a:lumOff val="40000"/>
                          </a:schemeClr>
                        </a:gs>
                      </a:gsLst>
                      <a:path path="circle">
                        <a:fillToRect l="50000" t="130000" r="50000" b="-30000"/>
                      </a:path>
                      <a:tileRect/>
                    </a:gradFill>
                  </a:tcPr>
                </a:tc>
                <a:extLst>
                  <a:ext uri="{0D108BD9-81ED-4DB2-BD59-A6C34878D82A}">
                    <a16:rowId xmlns="" xmlns:a16="http://schemas.microsoft.com/office/drawing/2014/main" val="10000"/>
                  </a:ext>
                </a:extLst>
              </a:tr>
              <a:tr h="939679">
                <a:tc>
                  <a:txBody>
                    <a:bodyPr/>
                    <a:lstStyle/>
                    <a:p>
                      <a:pPr algn="l">
                        <a:lnSpc>
                          <a:spcPts val="3255"/>
                        </a:lnSpc>
                        <a:defRPr/>
                      </a:pPr>
                      <a:r>
                        <a:rPr lang="en-US" sz="1600" b="1">
                          <a:solidFill>
                            <a:srgbClr val="243B55"/>
                          </a:solidFill>
                          <a:latin typeface="Times New Roman" panose="02020603050405020304" pitchFamily="18" charset="0"/>
                          <a:ea typeface="Public Sans Bold"/>
                          <a:cs typeface="Times New Roman" panose="02020603050405020304" pitchFamily="18" charset="0"/>
                          <a:sym typeface="Public Sans Bold"/>
                        </a:rPr>
                        <a:t>Course Code </a:t>
                      </a:r>
                      <a:endParaRPr lang="en-US" sz="700">
                        <a:latin typeface="Times New Roman" panose="02020603050405020304" pitchFamily="18" charset="0"/>
                        <a:cs typeface="Times New Roman" panose="02020603050405020304" pitchFamily="18" charset="0"/>
                      </a:endParaRPr>
                    </a:p>
                  </a:txBody>
                  <a:tcPr marL="145396" marR="145396" marT="145396" marB="14539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ts val="3255"/>
                        </a:lnSpc>
                        <a:defRPr/>
                      </a:pPr>
                      <a:r>
                        <a:rPr lang="en-US" sz="1800" b="1" kern="1200" dirty="0">
                          <a:solidFill>
                            <a:schemeClr val="tx1"/>
                          </a:solidFill>
                          <a:effectLst/>
                          <a:latin typeface="Times New Roman" panose="02020603050405020304" pitchFamily="18" charset="0"/>
                          <a:ea typeface="+mn-ea"/>
                          <a:cs typeface="Times New Roman" panose="02020603050405020304" pitchFamily="18" charset="0"/>
                        </a:rPr>
                        <a:t>CE </a:t>
                      </a:r>
                      <a:r>
                        <a:rPr lang="en-US" sz="1800" b="1" kern="1200" dirty="0" smtClean="0">
                          <a:solidFill>
                            <a:schemeClr val="tx1"/>
                          </a:solidFill>
                          <a:effectLst/>
                          <a:latin typeface="Times New Roman" panose="02020603050405020304" pitchFamily="18" charset="0"/>
                          <a:ea typeface="+mn-ea"/>
                          <a:cs typeface="Times New Roman" panose="02020603050405020304" pitchFamily="18" charset="0"/>
                        </a:rPr>
                        <a:t>0732-4105</a:t>
                      </a:r>
                      <a:endParaRPr lang="en-US" sz="700" dirty="0">
                        <a:latin typeface="Times New Roman" panose="02020603050405020304" pitchFamily="18" charset="0"/>
                        <a:cs typeface="Times New Roman" panose="02020603050405020304" pitchFamily="18" charset="0"/>
                      </a:endParaRPr>
                    </a:p>
                  </a:txBody>
                  <a:tcPr marL="145396" marR="145396" marT="145396" marB="14539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1"/>
                  </a:ext>
                </a:extLst>
              </a:tr>
              <a:tr h="939679">
                <a:tc>
                  <a:txBody>
                    <a:bodyPr/>
                    <a:lstStyle/>
                    <a:p>
                      <a:pPr algn="l">
                        <a:lnSpc>
                          <a:spcPts val="3255"/>
                        </a:lnSpc>
                        <a:defRPr/>
                      </a:pPr>
                      <a:r>
                        <a:rPr lang="en-US" sz="1600" b="1" dirty="0">
                          <a:solidFill>
                            <a:srgbClr val="243B55"/>
                          </a:solidFill>
                          <a:latin typeface="Times New Roman" panose="02020603050405020304" pitchFamily="18" charset="0"/>
                          <a:ea typeface="Public Sans Bold"/>
                          <a:cs typeface="Times New Roman" panose="02020603050405020304" pitchFamily="18" charset="0"/>
                          <a:sym typeface="Public Sans Bold"/>
                        </a:rPr>
                        <a:t>Credits</a:t>
                      </a:r>
                      <a:endParaRPr lang="en-US" sz="700" dirty="0">
                        <a:latin typeface="Times New Roman" panose="02020603050405020304" pitchFamily="18" charset="0"/>
                        <a:cs typeface="Times New Roman" panose="02020603050405020304" pitchFamily="18" charset="0"/>
                      </a:endParaRPr>
                    </a:p>
                  </a:txBody>
                  <a:tcPr marL="145396" marR="145396" marT="145396" marB="14539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marL="0" algn="ctr" defTabSz="914400" rtl="0" eaLnBrk="1" latinLnBrk="0" hangingPunct="1">
                        <a:lnSpc>
                          <a:spcPts val="3255"/>
                        </a:lnSpc>
                        <a:defRPr/>
                      </a:pPr>
                      <a:r>
                        <a:rPr lang="en-US" sz="1800" b="1" kern="1200" dirty="0" smtClean="0">
                          <a:solidFill>
                            <a:schemeClr val="tx1"/>
                          </a:solidFill>
                          <a:effectLst/>
                          <a:latin typeface="Times New Roman" panose="02020603050405020304" pitchFamily="18" charset="0"/>
                          <a:ea typeface="+mn-ea"/>
                          <a:cs typeface="Times New Roman" panose="02020603050405020304" pitchFamily="18" charset="0"/>
                          <a:sym typeface="Public Sans Bold"/>
                        </a:rPr>
                        <a:t>04</a:t>
                      </a:r>
                      <a:endParaRPr lang="en-US" sz="1800" b="1" kern="1200" dirty="0">
                        <a:solidFill>
                          <a:schemeClr val="tx1"/>
                        </a:solidFill>
                        <a:effectLst/>
                        <a:latin typeface="Times New Roman" panose="02020603050405020304" pitchFamily="18" charset="0"/>
                        <a:ea typeface="+mn-ea"/>
                        <a:cs typeface="Times New Roman" panose="02020603050405020304" pitchFamily="18" charset="0"/>
                      </a:endParaRPr>
                    </a:p>
                  </a:txBody>
                  <a:tcPr marL="145396" marR="145396" marT="145396" marB="14539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2"/>
                  </a:ext>
                </a:extLst>
              </a:tr>
              <a:tr h="939679">
                <a:tc>
                  <a:txBody>
                    <a:bodyPr/>
                    <a:lstStyle/>
                    <a:p>
                      <a:pPr algn="l">
                        <a:lnSpc>
                          <a:spcPts val="3255"/>
                        </a:lnSpc>
                        <a:defRPr/>
                      </a:pPr>
                      <a:r>
                        <a:rPr lang="en-US" sz="1600" b="1" dirty="0">
                          <a:solidFill>
                            <a:srgbClr val="243B55"/>
                          </a:solidFill>
                          <a:latin typeface="Times New Roman" panose="02020603050405020304" pitchFamily="18" charset="0"/>
                          <a:ea typeface="Public Sans Bold"/>
                          <a:cs typeface="Times New Roman" panose="02020603050405020304" pitchFamily="18" charset="0"/>
                          <a:sym typeface="Public Sans Bold"/>
                        </a:rPr>
                        <a:t>CIE Marks </a:t>
                      </a:r>
                      <a:endParaRPr lang="en-US" sz="700" dirty="0">
                        <a:latin typeface="Times New Roman" panose="02020603050405020304" pitchFamily="18" charset="0"/>
                        <a:cs typeface="Times New Roman" panose="02020603050405020304" pitchFamily="18" charset="0"/>
                      </a:endParaRPr>
                    </a:p>
                  </a:txBody>
                  <a:tcPr marL="145396" marR="145396" marT="145396" marB="14539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marL="0" algn="ctr" defTabSz="914400" rtl="0" eaLnBrk="1" latinLnBrk="0" hangingPunct="1">
                        <a:lnSpc>
                          <a:spcPts val="3255"/>
                        </a:lnSpc>
                        <a:defRPr/>
                      </a:pPr>
                      <a:r>
                        <a:rPr lang="en-US" sz="1800" b="1" kern="1200" dirty="0" smtClean="0">
                          <a:solidFill>
                            <a:schemeClr val="tx1"/>
                          </a:solidFill>
                          <a:effectLst/>
                          <a:latin typeface="Times New Roman" panose="02020603050405020304" pitchFamily="18" charset="0"/>
                          <a:ea typeface="+mn-ea"/>
                          <a:cs typeface="Times New Roman" panose="02020603050405020304" pitchFamily="18" charset="0"/>
                          <a:sym typeface="Public Sans Bold"/>
                        </a:rPr>
                        <a:t>120</a:t>
                      </a:r>
                      <a:endParaRPr lang="en-US" sz="1800" b="1" kern="1200" dirty="0">
                        <a:solidFill>
                          <a:schemeClr val="tx1"/>
                        </a:solidFill>
                        <a:effectLst/>
                        <a:latin typeface="Times New Roman" panose="02020603050405020304" pitchFamily="18" charset="0"/>
                        <a:ea typeface="+mn-ea"/>
                        <a:cs typeface="Times New Roman" panose="02020603050405020304" pitchFamily="18" charset="0"/>
                      </a:endParaRPr>
                    </a:p>
                  </a:txBody>
                  <a:tcPr marL="145396" marR="145396" marT="145396" marB="14539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3"/>
                  </a:ext>
                </a:extLst>
              </a:tr>
              <a:tr h="939679">
                <a:tc>
                  <a:txBody>
                    <a:bodyPr/>
                    <a:lstStyle/>
                    <a:p>
                      <a:pPr algn="l">
                        <a:lnSpc>
                          <a:spcPts val="3255"/>
                        </a:lnSpc>
                        <a:defRPr/>
                      </a:pPr>
                      <a:r>
                        <a:rPr lang="en-US" sz="1600" b="1">
                          <a:solidFill>
                            <a:srgbClr val="243B55"/>
                          </a:solidFill>
                          <a:latin typeface="Times New Roman" panose="02020603050405020304" pitchFamily="18" charset="0"/>
                          <a:ea typeface="Public Sans Bold"/>
                          <a:cs typeface="Times New Roman" panose="02020603050405020304" pitchFamily="18" charset="0"/>
                          <a:sym typeface="Public Sans Bold"/>
                        </a:rPr>
                        <a:t>SEE Marks</a:t>
                      </a:r>
                      <a:endParaRPr lang="en-US" sz="700">
                        <a:latin typeface="Times New Roman" panose="02020603050405020304" pitchFamily="18" charset="0"/>
                        <a:cs typeface="Times New Roman" panose="02020603050405020304" pitchFamily="18" charset="0"/>
                      </a:endParaRPr>
                    </a:p>
                  </a:txBody>
                  <a:tcPr marL="145396" marR="145396" marT="145396" marB="14539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marL="0" algn="ctr" defTabSz="914400" rtl="0" eaLnBrk="1" latinLnBrk="0" hangingPunct="1">
                        <a:lnSpc>
                          <a:spcPts val="3255"/>
                        </a:lnSpc>
                        <a:defRPr/>
                      </a:pPr>
                      <a:r>
                        <a:rPr lang="en-US" sz="1800" b="1" kern="1200" dirty="0" smtClean="0">
                          <a:solidFill>
                            <a:schemeClr val="tx1"/>
                          </a:solidFill>
                          <a:effectLst/>
                          <a:latin typeface="Times New Roman" panose="02020603050405020304" pitchFamily="18" charset="0"/>
                          <a:ea typeface="+mn-ea"/>
                          <a:cs typeface="Times New Roman" panose="02020603050405020304" pitchFamily="18" charset="0"/>
                          <a:sym typeface="Public Sans Bold"/>
                        </a:rPr>
                        <a:t>80</a:t>
                      </a:r>
                      <a:endParaRPr lang="en-US" sz="1800" b="1" kern="1200" dirty="0">
                        <a:solidFill>
                          <a:schemeClr val="tx1"/>
                        </a:solidFill>
                        <a:effectLst/>
                        <a:latin typeface="Times New Roman" panose="02020603050405020304" pitchFamily="18" charset="0"/>
                        <a:ea typeface="+mn-ea"/>
                        <a:cs typeface="Times New Roman" panose="02020603050405020304" pitchFamily="18" charset="0"/>
                      </a:endParaRPr>
                    </a:p>
                  </a:txBody>
                  <a:tcPr marL="145396" marR="145396" marT="145396" marB="14539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4"/>
                  </a:ext>
                </a:extLst>
              </a:tr>
              <a:tr h="1290268">
                <a:tc>
                  <a:txBody>
                    <a:bodyPr/>
                    <a:lstStyle/>
                    <a:p>
                      <a:pPr algn="l">
                        <a:lnSpc>
                          <a:spcPts val="3255"/>
                        </a:lnSpc>
                        <a:defRPr/>
                      </a:pPr>
                      <a:r>
                        <a:rPr lang="en-US" sz="1600" b="1">
                          <a:solidFill>
                            <a:srgbClr val="243B55"/>
                          </a:solidFill>
                          <a:latin typeface="Times New Roman" panose="02020603050405020304" pitchFamily="18" charset="0"/>
                          <a:ea typeface="Public Sans Bold"/>
                          <a:cs typeface="Times New Roman" panose="02020603050405020304" pitchFamily="18" charset="0"/>
                          <a:sym typeface="Public Sans Bold"/>
                        </a:rPr>
                        <a:t>Exam Hours </a:t>
                      </a:r>
                      <a:endParaRPr lang="en-US" sz="700">
                        <a:latin typeface="Times New Roman" panose="02020603050405020304" pitchFamily="18" charset="0"/>
                        <a:cs typeface="Times New Roman" panose="02020603050405020304" pitchFamily="18" charset="0"/>
                      </a:endParaRPr>
                    </a:p>
                  </a:txBody>
                  <a:tcPr marL="145396" marR="145396" marT="145396" marB="14539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auto" latinLnBrk="0" hangingPunct="1">
                        <a:lnSpc>
                          <a:spcPts val="3255"/>
                        </a:lnSpc>
                        <a:spcBef>
                          <a:spcPts val="0"/>
                        </a:spcBef>
                        <a:spcAft>
                          <a:spcPts val="0"/>
                        </a:spcAft>
                        <a:buClrTx/>
                        <a:buSzTx/>
                        <a:buFontTx/>
                        <a:buNone/>
                        <a:tabLst/>
                        <a:defRPr/>
                      </a:pPr>
                      <a:r>
                        <a:rPr lang="en-US" sz="1800" b="1" kern="1200" dirty="0">
                          <a:solidFill>
                            <a:schemeClr val="tx1"/>
                          </a:solidFill>
                          <a:effectLst/>
                          <a:latin typeface="Times New Roman" panose="02020603050405020304" pitchFamily="18" charset="0"/>
                          <a:ea typeface="+mn-ea"/>
                          <a:cs typeface="Times New Roman" panose="02020603050405020304" pitchFamily="18" charset="0"/>
                          <a:sym typeface="Public Sans Bold"/>
                        </a:rPr>
                        <a:t>2 hours (Mid Exam)</a:t>
                      </a:r>
                    </a:p>
                    <a:p>
                      <a:pPr marL="0" algn="ctr" defTabSz="914400" rtl="0" eaLnBrk="1" latinLnBrk="0" hangingPunct="1">
                        <a:lnSpc>
                          <a:spcPts val="3255"/>
                        </a:lnSpc>
                        <a:defRPr/>
                      </a:pPr>
                      <a:r>
                        <a:rPr lang="en-US" sz="1800" b="1" kern="1200" dirty="0">
                          <a:solidFill>
                            <a:schemeClr val="tx1"/>
                          </a:solidFill>
                          <a:effectLst/>
                          <a:latin typeface="Times New Roman" panose="02020603050405020304" pitchFamily="18" charset="0"/>
                          <a:ea typeface="+mn-ea"/>
                          <a:cs typeface="Times New Roman" panose="02020603050405020304" pitchFamily="18" charset="0"/>
                          <a:sym typeface="Public Sans Bold"/>
                        </a:rPr>
                        <a:t>3 hours (Semester Final Exam)</a:t>
                      </a:r>
                    </a:p>
                  </a:txBody>
                  <a:tcPr marL="145396" marR="145396" marT="145396" marB="14539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5"/>
                  </a:ext>
                </a:extLst>
              </a:tr>
              <a:tr h="939679">
                <a:tc>
                  <a:txBody>
                    <a:bodyPr/>
                    <a:lstStyle/>
                    <a:p>
                      <a:pPr algn="l">
                        <a:lnSpc>
                          <a:spcPts val="3255"/>
                        </a:lnSpc>
                        <a:defRPr/>
                      </a:pPr>
                      <a:r>
                        <a:rPr lang="en-US" sz="1600" b="1">
                          <a:solidFill>
                            <a:srgbClr val="243B55"/>
                          </a:solidFill>
                          <a:latin typeface="Times New Roman" panose="02020603050405020304" pitchFamily="18" charset="0"/>
                          <a:ea typeface="Public Sans Bold"/>
                          <a:cs typeface="Times New Roman" panose="02020603050405020304" pitchFamily="18" charset="0"/>
                          <a:sym typeface="Public Sans Bold"/>
                        </a:rPr>
                        <a:t>Level</a:t>
                      </a:r>
                      <a:endParaRPr lang="en-US" sz="700">
                        <a:latin typeface="Times New Roman" panose="02020603050405020304" pitchFamily="18" charset="0"/>
                        <a:cs typeface="Times New Roman" panose="02020603050405020304" pitchFamily="18" charset="0"/>
                      </a:endParaRPr>
                    </a:p>
                  </a:txBody>
                  <a:tcPr marL="145396" marR="145396" marT="145396" marB="14539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marL="0" algn="ctr" defTabSz="914400" rtl="0" eaLnBrk="1" latinLnBrk="0" hangingPunct="1">
                        <a:lnSpc>
                          <a:spcPts val="3255"/>
                        </a:lnSpc>
                        <a:defRPr/>
                      </a:pPr>
                      <a:r>
                        <a:rPr lang="en-US" sz="1800" b="1" kern="1200" dirty="0">
                          <a:solidFill>
                            <a:schemeClr val="tx1"/>
                          </a:solidFill>
                          <a:effectLst/>
                          <a:latin typeface="Times New Roman" panose="02020603050405020304" pitchFamily="18" charset="0"/>
                          <a:ea typeface="+mn-ea"/>
                          <a:cs typeface="Times New Roman" panose="02020603050405020304" pitchFamily="18" charset="0"/>
                          <a:sym typeface="Public Sans Bold"/>
                        </a:rPr>
                        <a:t>7th   Semester</a:t>
                      </a:r>
                      <a:endParaRPr lang="en-US" sz="1800" b="1" kern="1200" dirty="0">
                        <a:solidFill>
                          <a:schemeClr val="tx1"/>
                        </a:solidFill>
                        <a:effectLst/>
                        <a:latin typeface="Times New Roman" panose="02020603050405020304" pitchFamily="18" charset="0"/>
                        <a:ea typeface="+mn-ea"/>
                        <a:cs typeface="Times New Roman" panose="02020603050405020304" pitchFamily="18" charset="0"/>
                      </a:endParaRPr>
                    </a:p>
                  </a:txBody>
                  <a:tcPr marL="145396" marR="145396" marT="145396" marB="14539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6"/>
                  </a:ext>
                </a:extLst>
              </a:tr>
            </a:tbl>
          </a:graphicData>
        </a:graphic>
      </p:graphicFrame>
      <p:grpSp>
        <p:nvGrpSpPr>
          <p:cNvPr id="4" name="Group 4">
            <a:extLst>
              <a:ext uri="{FF2B5EF4-FFF2-40B4-BE49-F238E27FC236}">
                <a16:creationId xmlns="" xmlns:a16="http://schemas.microsoft.com/office/drawing/2014/main" id="{309B9BA4-B4BB-460D-B385-7F041FD1472D}"/>
              </a:ext>
            </a:extLst>
          </p:cNvPr>
          <p:cNvGrpSpPr/>
          <p:nvPr/>
        </p:nvGrpSpPr>
        <p:grpSpPr>
          <a:xfrm>
            <a:off x="-1" y="96520"/>
            <a:ext cx="5225143" cy="7218679"/>
            <a:chOff x="0" y="0"/>
            <a:chExt cx="1680575" cy="2709333"/>
          </a:xfrm>
          <a:gradFill flip="none" rotWithShape="1">
            <a:gsLst>
              <a:gs pos="0">
                <a:schemeClr val="bg1">
                  <a:lumMod val="65000"/>
                </a:schemeClr>
              </a:gs>
              <a:gs pos="100000">
                <a:schemeClr val="tx1">
                  <a:lumMod val="95000"/>
                  <a:lumOff val="5000"/>
                </a:schemeClr>
              </a:gs>
            </a:gsLst>
            <a:lin ang="2700000" scaled="1"/>
            <a:tileRect/>
          </a:gradFill>
        </p:grpSpPr>
        <p:sp>
          <p:nvSpPr>
            <p:cNvPr id="5" name="Freeform 5">
              <a:extLst>
                <a:ext uri="{FF2B5EF4-FFF2-40B4-BE49-F238E27FC236}">
                  <a16:creationId xmlns="" xmlns:a16="http://schemas.microsoft.com/office/drawing/2014/main" id="{F5E6684D-CB85-4702-9963-3055EEABCB7D}"/>
                </a:ext>
              </a:extLst>
            </p:cNvPr>
            <p:cNvSpPr/>
            <p:nvPr/>
          </p:nvSpPr>
          <p:spPr>
            <a:xfrm>
              <a:off x="0" y="0"/>
              <a:ext cx="1680575" cy="2709333"/>
            </a:xfrm>
            <a:custGeom>
              <a:avLst/>
              <a:gdLst/>
              <a:ahLst/>
              <a:cxnLst/>
              <a:rect l="l" t="t" r="r" b="b"/>
              <a:pathLst>
                <a:path w="1680575" h="2709333">
                  <a:moveTo>
                    <a:pt x="0" y="0"/>
                  </a:moveTo>
                  <a:lnTo>
                    <a:pt x="1680575" y="0"/>
                  </a:lnTo>
                  <a:lnTo>
                    <a:pt x="1680575" y="2709333"/>
                  </a:lnTo>
                  <a:lnTo>
                    <a:pt x="0" y="2709333"/>
                  </a:lnTo>
                  <a:close/>
                </a:path>
              </a:pathLst>
            </a:custGeom>
            <a:grpFill/>
          </p:spPr>
        </p:sp>
        <p:sp>
          <p:nvSpPr>
            <p:cNvPr id="6" name="TextBox 6">
              <a:extLst>
                <a:ext uri="{FF2B5EF4-FFF2-40B4-BE49-F238E27FC236}">
                  <a16:creationId xmlns="" xmlns:a16="http://schemas.microsoft.com/office/drawing/2014/main" id="{19D12D80-1EE7-426F-9F7E-D12C1BB0718D}"/>
                </a:ext>
              </a:extLst>
            </p:cNvPr>
            <p:cNvSpPr txBox="1"/>
            <p:nvPr/>
          </p:nvSpPr>
          <p:spPr>
            <a:xfrm>
              <a:off x="0" y="-47625"/>
              <a:ext cx="1680575" cy="2756958"/>
            </a:xfrm>
            <a:prstGeom prst="rect">
              <a:avLst/>
            </a:prstGeom>
            <a:grpFill/>
          </p:spPr>
          <p:txBody>
            <a:bodyPr lIns="33867" tIns="33867" rIns="33867" bIns="33867" rtlCol="0" anchor="ctr"/>
            <a:lstStyle/>
            <a:p>
              <a:pPr algn="ctr">
                <a:lnSpc>
                  <a:spcPts val="1772"/>
                </a:lnSpc>
              </a:pPr>
              <a:endParaRPr sz="1200" dirty="0">
                <a:solidFill>
                  <a:srgbClr val="000000"/>
                </a:solidFill>
              </a:endParaRPr>
            </a:p>
          </p:txBody>
        </p:sp>
      </p:grpSp>
      <p:sp>
        <p:nvSpPr>
          <p:cNvPr id="7" name="TextBox 7">
            <a:extLst>
              <a:ext uri="{FF2B5EF4-FFF2-40B4-BE49-F238E27FC236}">
                <a16:creationId xmlns="" xmlns:a16="http://schemas.microsoft.com/office/drawing/2014/main" id="{FA250043-6DE2-4BE2-98F0-FAF5165CBC73}"/>
              </a:ext>
            </a:extLst>
          </p:cNvPr>
          <p:cNvSpPr txBox="1"/>
          <p:nvPr/>
        </p:nvSpPr>
        <p:spPr>
          <a:xfrm>
            <a:off x="382213" y="2963903"/>
            <a:ext cx="4562982" cy="1248868"/>
          </a:xfrm>
          <a:prstGeom prst="rect">
            <a:avLst/>
          </a:prstGeom>
          <a:noFill/>
        </p:spPr>
        <p:txBody>
          <a:bodyPr wrap="square" lIns="0" tIns="0" rIns="0" bIns="0" rtlCol="0" anchor="t">
            <a:spAutoFit/>
          </a:bodyPr>
          <a:lstStyle/>
          <a:p>
            <a:pPr algn="ctr">
              <a:lnSpc>
                <a:spcPts val="5002"/>
              </a:lnSpc>
              <a:spcBef>
                <a:spcPct val="0"/>
              </a:spcBef>
            </a:pPr>
            <a:r>
              <a:rPr lang="en-US" sz="4000" b="1" dirty="0">
                <a:solidFill>
                  <a:srgbClr val="FFFFFF"/>
                </a:solidFill>
                <a:effectLst>
                  <a:glow rad="215900">
                    <a:schemeClr val="accent1">
                      <a:alpha val="40000"/>
                    </a:schemeClr>
                  </a:glow>
                  <a:outerShdw blurRad="50800" dist="50800" dir="5400000" sx="1000" sy="1000" algn="ctr" rotWithShape="0">
                    <a:srgbClr val="000000">
                      <a:alpha val="43137"/>
                    </a:srgbClr>
                  </a:outerShdw>
                </a:effectLst>
                <a:latin typeface="Montserrat Bold"/>
                <a:ea typeface="Montserrat Bold"/>
                <a:cs typeface="Montserrat Bold"/>
                <a:sym typeface="Montserrat Bold"/>
              </a:rPr>
              <a:t>BASIC COURSE INFORMATION</a:t>
            </a:r>
          </a:p>
        </p:txBody>
      </p:sp>
      <p:pic>
        <p:nvPicPr>
          <p:cNvPr id="15" name="Picture 14">
            <a:extLst>
              <a:ext uri="{FF2B5EF4-FFF2-40B4-BE49-F238E27FC236}">
                <a16:creationId xmlns="" xmlns:a16="http://schemas.microsoft.com/office/drawing/2014/main" id="{643B0AFB-EC01-45BE-B8B2-3A2918B939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233" y="96519"/>
            <a:ext cx="4898943" cy="1013824"/>
          </a:xfrm>
          <a:prstGeom prst="rect">
            <a:avLst/>
          </a:prstGeom>
        </p:spPr>
      </p:pic>
    </p:spTree>
    <p:extLst>
      <p:ext uri="{BB962C8B-B14F-4D97-AF65-F5344CB8AC3E}">
        <p14:creationId xmlns:p14="http://schemas.microsoft.com/office/powerpoint/2010/main" val="11520485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6E4224CF-0B04-452F-94C0-FC9508E81EB0}"/>
              </a:ext>
            </a:extLst>
          </p:cNvPr>
          <p:cNvSpPr txBox="1"/>
          <p:nvPr/>
        </p:nvSpPr>
        <p:spPr>
          <a:xfrm>
            <a:off x="4287520" y="1748289"/>
            <a:ext cx="4226560" cy="646331"/>
          </a:xfrm>
          <a:prstGeom prst="rect">
            <a:avLst/>
          </a:prstGeom>
          <a:noFill/>
        </p:spPr>
        <p:txBody>
          <a:bodyPr wrap="square" rtlCol="0">
            <a:spAutoFit/>
          </a:bodyPr>
          <a:lstStyle/>
          <a:p>
            <a:pPr algn="ctr"/>
            <a:r>
              <a:rPr lang="en-US" sz="3600" dirty="0"/>
              <a:t>Week 04</a:t>
            </a:r>
          </a:p>
        </p:txBody>
      </p:sp>
      <p:sp>
        <p:nvSpPr>
          <p:cNvPr id="6" name="TextBox 5">
            <a:extLst>
              <a:ext uri="{FF2B5EF4-FFF2-40B4-BE49-F238E27FC236}">
                <a16:creationId xmlns="" xmlns:a16="http://schemas.microsoft.com/office/drawing/2014/main" id="{EE029618-3064-4622-ACDB-51C7827E27E1}"/>
              </a:ext>
            </a:extLst>
          </p:cNvPr>
          <p:cNvSpPr txBox="1"/>
          <p:nvPr/>
        </p:nvSpPr>
        <p:spPr>
          <a:xfrm>
            <a:off x="3380741" y="2729492"/>
            <a:ext cx="6040121" cy="1251625"/>
          </a:xfrm>
          <a:prstGeom prst="rect">
            <a:avLst/>
          </a:prstGeom>
          <a:noFill/>
        </p:spPr>
        <p:txBody>
          <a:bodyPr wrap="square" rtlCol="0">
            <a:spAutoFit/>
          </a:bodyPr>
          <a:lstStyle/>
          <a:p>
            <a:pPr marL="0" marR="0" lvl="0" indent="0" algn="ctr" defTabSz="960120" rtl="0" eaLnBrk="1" fontAlgn="auto" latinLnBrk="0" hangingPunct="1">
              <a:lnSpc>
                <a:spcPct val="107000"/>
              </a:lnSpc>
              <a:spcBef>
                <a:spcPts val="0"/>
              </a:spcBef>
              <a:spcAft>
                <a:spcPts val="0"/>
              </a:spcAft>
              <a:buClrTx/>
              <a:buSzTx/>
              <a:buFontTx/>
              <a:buNone/>
              <a:tabLst/>
              <a:defRPr/>
            </a:pPr>
            <a:r>
              <a:rPr lang="en-US" sz="3600" b="0" i="0" u="none" strike="noStrike" kern="1200" baseline="0" dirty="0">
                <a:solidFill>
                  <a:schemeClr val="tx1"/>
                </a:solidFill>
                <a:latin typeface="+mn-lt"/>
                <a:ea typeface="+mn-ea"/>
                <a:cs typeface="+mn-cs"/>
              </a:rPr>
              <a:t>Comparison between Flexible &amp; Rigid Pavement  </a:t>
            </a:r>
          </a:p>
        </p:txBody>
      </p:sp>
      <p:grpSp>
        <p:nvGrpSpPr>
          <p:cNvPr id="15" name="Group 14">
            <a:extLst>
              <a:ext uri="{FF2B5EF4-FFF2-40B4-BE49-F238E27FC236}">
                <a16:creationId xmlns="" xmlns:a16="http://schemas.microsoft.com/office/drawing/2014/main" id="{9B79569E-E2F4-4EBB-ACBE-C6986626FBC5}"/>
              </a:ext>
            </a:extLst>
          </p:cNvPr>
          <p:cNvGrpSpPr/>
          <p:nvPr/>
        </p:nvGrpSpPr>
        <p:grpSpPr>
          <a:xfrm>
            <a:off x="9144656" y="2246950"/>
            <a:ext cx="4591666" cy="5761730"/>
            <a:chOff x="8514734" y="2018348"/>
            <a:chExt cx="4591666" cy="5761731"/>
          </a:xfrm>
          <a:blipFill>
            <a:blip r:embed="rId3"/>
            <a:stretch>
              <a:fillRect/>
            </a:stretch>
          </a:blipFill>
          <a:effectLst>
            <a:glow rad="177800">
              <a:schemeClr val="accent1">
                <a:alpha val="40000"/>
              </a:schemeClr>
            </a:glow>
            <a:outerShdw blurRad="203200" dist="165100" dir="11520000" algn="ctr" rotWithShape="0">
              <a:srgbClr val="000000">
                <a:alpha val="64000"/>
              </a:srgbClr>
            </a:outerShdw>
            <a:reflection endPos="0" dist="50800" dir="5400000" sy="-100000" algn="bl" rotWithShape="0"/>
          </a:effectLst>
        </p:grpSpPr>
        <p:sp>
          <p:nvSpPr>
            <p:cNvPr id="7" name="Rectangle 6">
              <a:extLst>
                <a:ext uri="{FF2B5EF4-FFF2-40B4-BE49-F238E27FC236}">
                  <a16:creationId xmlns="" xmlns:a16="http://schemas.microsoft.com/office/drawing/2014/main" id="{50821D65-AB3D-4293-8541-8AF722C3D63D}"/>
                </a:ext>
              </a:extLst>
            </p:cNvPr>
            <p:cNvSpPr/>
            <p:nvPr/>
          </p:nvSpPr>
          <p:spPr>
            <a:xfrm rot="2700000">
              <a:off x="9896169" y="5951279"/>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8" name="Rectangle 7">
              <a:extLst>
                <a:ext uri="{FF2B5EF4-FFF2-40B4-BE49-F238E27FC236}">
                  <a16:creationId xmlns="" xmlns:a16="http://schemas.microsoft.com/office/drawing/2014/main" id="{7FD89E44-002C-4150-A6AB-424AA9A0DF49}"/>
                </a:ext>
              </a:extLst>
            </p:cNvPr>
            <p:cNvSpPr/>
            <p:nvPr/>
          </p:nvSpPr>
          <p:spPr>
            <a:xfrm rot="2700000">
              <a:off x="11277599" y="4650442"/>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9" name="Rectangle 8">
              <a:extLst>
                <a:ext uri="{FF2B5EF4-FFF2-40B4-BE49-F238E27FC236}">
                  <a16:creationId xmlns="" xmlns:a16="http://schemas.microsoft.com/office/drawing/2014/main" id="{85F85E60-CB96-434A-8647-5F491F69BECC}"/>
                </a:ext>
              </a:extLst>
            </p:cNvPr>
            <p:cNvSpPr/>
            <p:nvPr/>
          </p:nvSpPr>
          <p:spPr>
            <a:xfrm rot="2700000">
              <a:off x="9896167" y="3342044"/>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0" name="Rectangle 9">
              <a:extLst>
                <a:ext uri="{FF2B5EF4-FFF2-40B4-BE49-F238E27FC236}">
                  <a16:creationId xmlns="" xmlns:a16="http://schemas.microsoft.com/office/drawing/2014/main" id="{5BAE79BD-7D3E-4C6C-8B27-0961C42E74A5}"/>
                </a:ext>
              </a:extLst>
            </p:cNvPr>
            <p:cNvSpPr/>
            <p:nvPr/>
          </p:nvSpPr>
          <p:spPr>
            <a:xfrm rot="2700000">
              <a:off x="11277600" y="2018348"/>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1" name="Rectangle 10">
              <a:extLst>
                <a:ext uri="{FF2B5EF4-FFF2-40B4-BE49-F238E27FC236}">
                  <a16:creationId xmlns="" xmlns:a16="http://schemas.microsoft.com/office/drawing/2014/main" id="{E1EC62A6-0FD2-49AD-BF79-0C8372715742}"/>
                </a:ext>
              </a:extLst>
            </p:cNvPr>
            <p:cNvSpPr/>
            <p:nvPr/>
          </p:nvSpPr>
          <p:spPr>
            <a:xfrm rot="2700000">
              <a:off x="8514734" y="4658122"/>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spTree>
    <p:extLst>
      <p:ext uri="{BB962C8B-B14F-4D97-AF65-F5344CB8AC3E}">
        <p14:creationId xmlns:p14="http://schemas.microsoft.com/office/powerpoint/2010/main" val="20066293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97F43B01-0D4A-4CDA-83A4-4DF7EF843457}"/>
              </a:ext>
            </a:extLst>
          </p:cNvPr>
          <p:cNvSpPr/>
          <p:nvPr/>
        </p:nvSpPr>
        <p:spPr>
          <a:xfrm>
            <a:off x="182880" y="182880"/>
            <a:ext cx="12435840" cy="6949440"/>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dirty="0">
              <a:ln w="28575">
                <a:solidFill>
                  <a:schemeClr val="tx1"/>
                </a:solidFill>
              </a:ln>
            </a:endParaRPr>
          </a:p>
        </p:txBody>
      </p:sp>
      <p:sp>
        <p:nvSpPr>
          <p:cNvPr id="8" name="TextBox 7">
            <a:extLst>
              <a:ext uri="{FF2B5EF4-FFF2-40B4-BE49-F238E27FC236}">
                <a16:creationId xmlns="" xmlns:a16="http://schemas.microsoft.com/office/drawing/2014/main" id="{2914104A-5D44-439E-A145-3BD69E2AEFD2}"/>
              </a:ext>
            </a:extLst>
          </p:cNvPr>
          <p:cNvSpPr txBox="1"/>
          <p:nvPr/>
        </p:nvSpPr>
        <p:spPr>
          <a:xfrm>
            <a:off x="365760" y="386080"/>
            <a:ext cx="12070080" cy="461665"/>
          </a:xfrm>
          <a:prstGeom prst="rect">
            <a:avLst/>
          </a:prstGeom>
          <a:noFill/>
        </p:spPr>
        <p:txBody>
          <a:bodyPr wrap="square" rtlCol="0">
            <a:spAutoFit/>
          </a:bodyPr>
          <a:lstStyle/>
          <a:p>
            <a:r>
              <a:rPr lang="en-US" sz="2400" b="1" dirty="0"/>
              <a:t>1.</a:t>
            </a:r>
            <a:r>
              <a:rPr lang="en-US" sz="2400" b="0" i="0" u="none" strike="noStrike" kern="1200" baseline="0" dirty="0">
                <a:solidFill>
                  <a:schemeClr val="tx1"/>
                </a:solidFill>
                <a:latin typeface="+mn-lt"/>
                <a:ea typeface="+mn-ea"/>
                <a:cs typeface="+mn-cs"/>
              </a:rPr>
              <a:t> </a:t>
            </a:r>
            <a:r>
              <a:rPr lang="en-US" sz="2400" b="1" i="0" u="none" strike="noStrike" kern="1200" baseline="0" dirty="0">
                <a:solidFill>
                  <a:schemeClr val="tx1"/>
                </a:solidFill>
                <a:latin typeface="+mn-lt"/>
                <a:ea typeface="+mn-ea"/>
                <a:cs typeface="+mn-cs"/>
              </a:rPr>
              <a:t>Comparison between Flexible &amp; Rigid Pavement </a:t>
            </a:r>
          </a:p>
        </p:txBody>
      </p:sp>
      <p:pic>
        <p:nvPicPr>
          <p:cNvPr id="3" name="Picture 2">
            <a:extLst>
              <a:ext uri="{FF2B5EF4-FFF2-40B4-BE49-F238E27FC236}">
                <a16:creationId xmlns="" xmlns:a16="http://schemas.microsoft.com/office/drawing/2014/main" id="{58129583-D6F1-423A-B92E-4177F5C995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752" y="847745"/>
            <a:ext cx="11987971" cy="6081375"/>
          </a:xfrm>
          <a:prstGeom prst="rect">
            <a:avLst/>
          </a:prstGeom>
          <a:ln w="28575">
            <a:solidFill>
              <a:schemeClr val="tx1"/>
            </a:solidFill>
          </a:ln>
        </p:spPr>
      </p:pic>
    </p:spTree>
    <p:extLst>
      <p:ext uri="{BB962C8B-B14F-4D97-AF65-F5344CB8AC3E}">
        <p14:creationId xmlns:p14="http://schemas.microsoft.com/office/powerpoint/2010/main" val="15754134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97F43B01-0D4A-4CDA-83A4-4DF7EF843457}"/>
              </a:ext>
            </a:extLst>
          </p:cNvPr>
          <p:cNvSpPr/>
          <p:nvPr/>
        </p:nvSpPr>
        <p:spPr>
          <a:xfrm>
            <a:off x="182880" y="182880"/>
            <a:ext cx="12435840" cy="6949440"/>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dirty="0">
              <a:ln w="28575">
                <a:solidFill>
                  <a:schemeClr val="tx1"/>
                </a:solidFill>
              </a:ln>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 y="182880"/>
            <a:ext cx="12801600" cy="6591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00014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97F43B01-0D4A-4CDA-83A4-4DF7EF843457}"/>
              </a:ext>
            </a:extLst>
          </p:cNvPr>
          <p:cNvSpPr/>
          <p:nvPr/>
        </p:nvSpPr>
        <p:spPr>
          <a:xfrm>
            <a:off x="182880" y="182880"/>
            <a:ext cx="12435840" cy="6949440"/>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dirty="0">
              <a:ln w="28575">
                <a:solidFill>
                  <a:schemeClr val="tx1"/>
                </a:solidFill>
              </a:ln>
            </a:endParaRPr>
          </a:p>
        </p:txBody>
      </p:sp>
      <p:pic>
        <p:nvPicPr>
          <p:cNvPr id="3" name="Picture 2">
            <a:extLst>
              <a:ext uri="{FF2B5EF4-FFF2-40B4-BE49-F238E27FC236}">
                <a16:creationId xmlns="" xmlns:a16="http://schemas.microsoft.com/office/drawing/2014/main" id="{2CE799CF-7096-4E41-AF87-EE3B61645E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685" y="287886"/>
            <a:ext cx="12216394" cy="5870318"/>
          </a:xfrm>
          <a:prstGeom prst="rect">
            <a:avLst/>
          </a:prstGeom>
        </p:spPr>
      </p:pic>
    </p:spTree>
    <p:extLst>
      <p:ext uri="{BB962C8B-B14F-4D97-AF65-F5344CB8AC3E}">
        <p14:creationId xmlns:p14="http://schemas.microsoft.com/office/powerpoint/2010/main" val="16003493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6E4224CF-0B04-452F-94C0-FC9508E81EB0}"/>
              </a:ext>
            </a:extLst>
          </p:cNvPr>
          <p:cNvSpPr txBox="1"/>
          <p:nvPr/>
        </p:nvSpPr>
        <p:spPr>
          <a:xfrm>
            <a:off x="4287520" y="1748289"/>
            <a:ext cx="4226560" cy="646331"/>
          </a:xfrm>
          <a:prstGeom prst="rect">
            <a:avLst/>
          </a:prstGeom>
          <a:noFill/>
        </p:spPr>
        <p:txBody>
          <a:bodyPr wrap="square" rtlCol="0">
            <a:spAutoFit/>
          </a:bodyPr>
          <a:lstStyle/>
          <a:p>
            <a:pPr algn="ctr"/>
            <a:r>
              <a:rPr lang="en-US" sz="3600" dirty="0"/>
              <a:t>Week 05</a:t>
            </a:r>
          </a:p>
        </p:txBody>
      </p:sp>
      <p:sp>
        <p:nvSpPr>
          <p:cNvPr id="6" name="TextBox 5">
            <a:extLst>
              <a:ext uri="{FF2B5EF4-FFF2-40B4-BE49-F238E27FC236}">
                <a16:creationId xmlns="" xmlns:a16="http://schemas.microsoft.com/office/drawing/2014/main" id="{EE029618-3064-4622-ACDB-51C7827E27E1}"/>
              </a:ext>
            </a:extLst>
          </p:cNvPr>
          <p:cNvSpPr txBox="1"/>
          <p:nvPr/>
        </p:nvSpPr>
        <p:spPr>
          <a:xfrm>
            <a:off x="3380741" y="2729492"/>
            <a:ext cx="6040121" cy="1251625"/>
          </a:xfrm>
          <a:prstGeom prst="rect">
            <a:avLst/>
          </a:prstGeom>
          <a:noFill/>
        </p:spPr>
        <p:txBody>
          <a:bodyPr wrap="square" rtlCol="0">
            <a:spAutoFit/>
          </a:bodyPr>
          <a:lstStyle/>
          <a:p>
            <a:pPr marL="0" marR="0" lvl="0" indent="0" algn="ctr" defTabSz="914411" rtl="0" eaLnBrk="1" fontAlgn="auto" latinLnBrk="0" hangingPunct="1">
              <a:lnSpc>
                <a:spcPct val="107000"/>
              </a:lnSpc>
              <a:spcBef>
                <a:spcPts val="0"/>
              </a:spcBef>
              <a:spcAft>
                <a:spcPts val="0"/>
              </a:spcAft>
              <a:buClrTx/>
              <a:buSzTx/>
              <a:buFontTx/>
              <a:buNone/>
              <a:tabLst/>
              <a:defRPr/>
            </a:pPr>
            <a:r>
              <a:rPr lang="en-US" sz="3600" b="0" i="0" u="none" strike="noStrike" kern="1200" baseline="0" dirty="0">
                <a:solidFill>
                  <a:schemeClr val="tx1"/>
                </a:solidFill>
                <a:latin typeface="+mn-lt"/>
                <a:ea typeface="+mn-ea"/>
                <a:cs typeface="+mn-cs"/>
              </a:rPr>
              <a:t>Rigid Pavement: Joint types,  Load Transfer &amp; Response</a:t>
            </a:r>
          </a:p>
        </p:txBody>
      </p:sp>
      <p:grpSp>
        <p:nvGrpSpPr>
          <p:cNvPr id="15" name="Group 14">
            <a:extLst>
              <a:ext uri="{FF2B5EF4-FFF2-40B4-BE49-F238E27FC236}">
                <a16:creationId xmlns="" xmlns:a16="http://schemas.microsoft.com/office/drawing/2014/main" id="{9B79569E-E2F4-4EBB-ACBE-C6986626FBC5}"/>
              </a:ext>
            </a:extLst>
          </p:cNvPr>
          <p:cNvGrpSpPr/>
          <p:nvPr/>
        </p:nvGrpSpPr>
        <p:grpSpPr>
          <a:xfrm>
            <a:off x="9144656" y="2246950"/>
            <a:ext cx="4591666" cy="5761730"/>
            <a:chOff x="8514734" y="2018348"/>
            <a:chExt cx="4591666" cy="5761731"/>
          </a:xfrm>
          <a:blipFill>
            <a:blip r:embed="rId3"/>
            <a:stretch>
              <a:fillRect/>
            </a:stretch>
          </a:blipFill>
          <a:effectLst>
            <a:glow rad="177800">
              <a:schemeClr val="accent1">
                <a:alpha val="40000"/>
              </a:schemeClr>
            </a:glow>
            <a:outerShdw blurRad="203200" dist="165100" dir="11520000" algn="ctr" rotWithShape="0">
              <a:srgbClr val="000000">
                <a:alpha val="64000"/>
              </a:srgbClr>
            </a:outerShdw>
            <a:reflection endPos="0" dist="50800" dir="5400000" sy="-100000" algn="bl" rotWithShape="0"/>
          </a:effectLst>
        </p:grpSpPr>
        <p:sp>
          <p:nvSpPr>
            <p:cNvPr id="7" name="Rectangle 6">
              <a:extLst>
                <a:ext uri="{FF2B5EF4-FFF2-40B4-BE49-F238E27FC236}">
                  <a16:creationId xmlns="" xmlns:a16="http://schemas.microsoft.com/office/drawing/2014/main" id="{50821D65-AB3D-4293-8541-8AF722C3D63D}"/>
                </a:ext>
              </a:extLst>
            </p:cNvPr>
            <p:cNvSpPr/>
            <p:nvPr/>
          </p:nvSpPr>
          <p:spPr>
            <a:xfrm rot="2700000">
              <a:off x="9896169" y="5951279"/>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8" name="Rectangle 7">
              <a:extLst>
                <a:ext uri="{FF2B5EF4-FFF2-40B4-BE49-F238E27FC236}">
                  <a16:creationId xmlns="" xmlns:a16="http://schemas.microsoft.com/office/drawing/2014/main" id="{7FD89E44-002C-4150-A6AB-424AA9A0DF49}"/>
                </a:ext>
              </a:extLst>
            </p:cNvPr>
            <p:cNvSpPr/>
            <p:nvPr/>
          </p:nvSpPr>
          <p:spPr>
            <a:xfrm rot="2700000">
              <a:off x="11277599" y="4650442"/>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9" name="Rectangle 8">
              <a:extLst>
                <a:ext uri="{FF2B5EF4-FFF2-40B4-BE49-F238E27FC236}">
                  <a16:creationId xmlns="" xmlns:a16="http://schemas.microsoft.com/office/drawing/2014/main" id="{85F85E60-CB96-434A-8647-5F491F69BECC}"/>
                </a:ext>
              </a:extLst>
            </p:cNvPr>
            <p:cNvSpPr/>
            <p:nvPr/>
          </p:nvSpPr>
          <p:spPr>
            <a:xfrm rot="2700000">
              <a:off x="9896167" y="3342044"/>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0" name="Rectangle 9">
              <a:extLst>
                <a:ext uri="{FF2B5EF4-FFF2-40B4-BE49-F238E27FC236}">
                  <a16:creationId xmlns="" xmlns:a16="http://schemas.microsoft.com/office/drawing/2014/main" id="{5BAE79BD-7D3E-4C6C-8B27-0961C42E74A5}"/>
                </a:ext>
              </a:extLst>
            </p:cNvPr>
            <p:cNvSpPr/>
            <p:nvPr/>
          </p:nvSpPr>
          <p:spPr>
            <a:xfrm rot="2700000">
              <a:off x="11277600" y="2018348"/>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1" name="Rectangle 10">
              <a:extLst>
                <a:ext uri="{FF2B5EF4-FFF2-40B4-BE49-F238E27FC236}">
                  <a16:creationId xmlns="" xmlns:a16="http://schemas.microsoft.com/office/drawing/2014/main" id="{E1EC62A6-0FD2-49AD-BF79-0C8372715742}"/>
                </a:ext>
              </a:extLst>
            </p:cNvPr>
            <p:cNvSpPr/>
            <p:nvPr/>
          </p:nvSpPr>
          <p:spPr>
            <a:xfrm rot="2700000">
              <a:off x="8514734" y="4658122"/>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spTree>
    <p:extLst>
      <p:ext uri="{BB962C8B-B14F-4D97-AF65-F5344CB8AC3E}">
        <p14:creationId xmlns:p14="http://schemas.microsoft.com/office/powerpoint/2010/main" val="2697882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97F43B01-0D4A-4CDA-83A4-4DF7EF843457}"/>
              </a:ext>
            </a:extLst>
          </p:cNvPr>
          <p:cNvSpPr/>
          <p:nvPr/>
        </p:nvSpPr>
        <p:spPr>
          <a:xfrm>
            <a:off x="182880" y="182880"/>
            <a:ext cx="12435840" cy="6949440"/>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dirty="0">
              <a:ln w="28575">
                <a:solidFill>
                  <a:schemeClr val="tx1"/>
                </a:solidFill>
              </a:ln>
            </a:endParaRPr>
          </a:p>
        </p:txBody>
      </p:sp>
      <p:sp>
        <p:nvSpPr>
          <p:cNvPr id="8" name="TextBox 7">
            <a:extLst>
              <a:ext uri="{FF2B5EF4-FFF2-40B4-BE49-F238E27FC236}">
                <a16:creationId xmlns="" xmlns:a16="http://schemas.microsoft.com/office/drawing/2014/main" id="{2914104A-5D44-439E-A145-3BD69E2AEFD2}"/>
              </a:ext>
            </a:extLst>
          </p:cNvPr>
          <p:cNvSpPr txBox="1"/>
          <p:nvPr/>
        </p:nvSpPr>
        <p:spPr>
          <a:xfrm>
            <a:off x="365760" y="386080"/>
            <a:ext cx="12070080" cy="4652556"/>
          </a:xfrm>
          <a:prstGeom prst="rect">
            <a:avLst/>
          </a:prstGeom>
          <a:noFill/>
        </p:spPr>
        <p:txBody>
          <a:bodyPr wrap="square" rtlCol="0">
            <a:spAutoFit/>
          </a:bodyPr>
          <a:lstStyle/>
          <a:p>
            <a:r>
              <a:rPr lang="en-US" sz="2400" b="1" dirty="0"/>
              <a:t>1.</a:t>
            </a:r>
            <a:r>
              <a:rPr lang="en-US" sz="2400" b="0" i="0" u="none" strike="noStrike" kern="1200" baseline="0" dirty="0">
                <a:solidFill>
                  <a:schemeClr val="tx1"/>
                </a:solidFill>
                <a:latin typeface="+mn-lt"/>
                <a:ea typeface="+mn-ea"/>
                <a:cs typeface="+mn-cs"/>
              </a:rPr>
              <a:t> </a:t>
            </a:r>
            <a:r>
              <a:rPr lang="en-US" sz="2400" b="1" dirty="0">
                <a:solidFill>
                  <a:srgbClr val="000000"/>
                </a:solidFill>
                <a:effectLst/>
                <a:latin typeface="Times New Roman" panose="02020603050405020304" pitchFamily="18" charset="0"/>
                <a:ea typeface="Calibri" panose="020F0502020204030204" pitchFamily="34" charset="0"/>
              </a:rPr>
              <a:t>Explain the reasons Joints are used in rigid Pavement</a:t>
            </a:r>
            <a:endParaRPr lang="en-US" sz="2400" dirty="0">
              <a:solidFill>
                <a:srgbClr val="000000"/>
              </a:solidFill>
              <a:effectLst/>
              <a:latin typeface="Times New Roman" panose="02020603050405020304" pitchFamily="18" charset="0"/>
              <a:ea typeface="Calibri" panose="020F0502020204030204" pitchFamily="34" charset="0"/>
            </a:endParaRPr>
          </a:p>
          <a:p>
            <a:r>
              <a:rPr lang="en-US" sz="2400" b="1" i="0" u="none" strike="noStrike" kern="1200" baseline="0" dirty="0">
                <a:solidFill>
                  <a:schemeClr val="tx1"/>
                </a:solidFill>
                <a:latin typeface="+mn-lt"/>
                <a:ea typeface="+mn-ea"/>
                <a:cs typeface="+mn-cs"/>
              </a:rPr>
              <a:t>	</a:t>
            </a:r>
          </a:p>
          <a:p>
            <a:pPr marL="742950" lvl="1" indent="-285750">
              <a:spcAft>
                <a:spcPts val="210"/>
              </a:spcAft>
              <a:buFont typeface="Wingdings" panose="05000000000000000000" pitchFamily="2" charset="2"/>
              <a:buChar char="q"/>
            </a:pPr>
            <a:r>
              <a:rPr lang="en-US" dirty="0">
                <a:solidFill>
                  <a:srgbClr val="000000"/>
                </a:solidFill>
                <a:effectLst/>
                <a:latin typeface="Times New Roman" panose="02020603050405020304" pitchFamily="18" charset="0"/>
                <a:ea typeface="Calibri" panose="020F0502020204030204" pitchFamily="34" charset="0"/>
              </a:rPr>
              <a:t>To reduce influence of weathering </a:t>
            </a:r>
          </a:p>
          <a:p>
            <a:pPr marL="742950" lvl="1" indent="-285750">
              <a:spcAft>
                <a:spcPts val="210"/>
              </a:spcAft>
              <a:buFont typeface="Wingdings" panose="05000000000000000000" pitchFamily="2" charset="2"/>
              <a:buChar char="q"/>
            </a:pPr>
            <a:r>
              <a:rPr lang="en-US" sz="1800" dirty="0">
                <a:solidFill>
                  <a:srgbClr val="000000"/>
                </a:solidFill>
                <a:effectLst/>
                <a:latin typeface="Times New Roman" panose="02020603050405020304" pitchFamily="18" charset="0"/>
                <a:ea typeface="Calibri" panose="020F0502020204030204" pitchFamily="34" charset="0"/>
              </a:rPr>
              <a:t>To control cracks </a:t>
            </a:r>
          </a:p>
          <a:p>
            <a:pPr marL="742950" lvl="1" indent="-285750">
              <a:spcAft>
                <a:spcPts val="210"/>
              </a:spcAft>
              <a:buFont typeface="Wingdings" panose="05000000000000000000" pitchFamily="2" charset="2"/>
              <a:buChar char="q"/>
            </a:pPr>
            <a:r>
              <a:rPr lang="en-US" sz="1800" dirty="0">
                <a:solidFill>
                  <a:srgbClr val="000000"/>
                </a:solidFill>
                <a:effectLst/>
                <a:latin typeface="Times New Roman" panose="02020603050405020304" pitchFamily="18" charset="0"/>
                <a:ea typeface="Calibri" panose="020F0502020204030204" pitchFamily="34" charset="0"/>
              </a:rPr>
              <a:t>To accommodate pavement movements </a:t>
            </a:r>
          </a:p>
          <a:p>
            <a:endParaRPr lang="en-US" sz="2400" b="1" dirty="0"/>
          </a:p>
          <a:p>
            <a:pPr marL="0" marR="0">
              <a:spcBef>
                <a:spcPts val="0"/>
              </a:spcBef>
              <a:spcAft>
                <a:spcPts val="0"/>
              </a:spcAft>
            </a:pPr>
            <a:r>
              <a:rPr lang="en-US" sz="2400" b="1" i="0" u="none" strike="noStrike" kern="1200" baseline="0" dirty="0">
                <a:solidFill>
                  <a:schemeClr val="tx1"/>
                </a:solidFill>
                <a:latin typeface="+mn-lt"/>
                <a:ea typeface="+mn-ea"/>
                <a:cs typeface="+mn-cs"/>
              </a:rPr>
              <a:t>2.</a:t>
            </a:r>
            <a:r>
              <a:rPr lang="en-US" sz="2400" b="1" dirty="0">
                <a:solidFill>
                  <a:srgbClr val="000000"/>
                </a:solidFill>
                <a:effectLst/>
                <a:latin typeface="Times New Roman" panose="02020603050405020304" pitchFamily="18" charset="0"/>
                <a:ea typeface="Calibri" panose="020F0502020204030204" pitchFamily="34" charset="0"/>
              </a:rPr>
              <a:t> difference between tie bars and dowel bars</a:t>
            </a:r>
          </a:p>
          <a:p>
            <a:pPr lvl="1">
              <a:spcAft>
                <a:spcPts val="150"/>
              </a:spcAft>
            </a:pPr>
            <a:endParaRPr lang="en-US" b="1" dirty="0">
              <a:solidFill>
                <a:srgbClr val="000000"/>
              </a:solidFill>
              <a:effectLst/>
              <a:latin typeface="Times New Roman" panose="02020603050405020304" pitchFamily="18" charset="0"/>
              <a:ea typeface="Calibri" panose="020F0502020204030204" pitchFamily="34" charset="0"/>
            </a:endParaRPr>
          </a:p>
          <a:p>
            <a:pPr lvl="1">
              <a:spcAft>
                <a:spcPts val="150"/>
              </a:spcAft>
            </a:pPr>
            <a:r>
              <a:rPr lang="en-US" b="1" dirty="0">
                <a:solidFill>
                  <a:srgbClr val="000000"/>
                </a:solidFill>
                <a:effectLst/>
                <a:latin typeface="Times New Roman" panose="02020603050405020304" pitchFamily="18" charset="0"/>
                <a:ea typeface="Calibri" panose="020F0502020204030204" pitchFamily="34" charset="0"/>
              </a:rPr>
              <a:t>Tie bars </a:t>
            </a:r>
            <a:r>
              <a:rPr lang="en-US" dirty="0">
                <a:solidFill>
                  <a:srgbClr val="000000"/>
                </a:solidFill>
                <a:effectLst/>
                <a:latin typeface="Times New Roman" panose="02020603050405020304" pitchFamily="18" charset="0"/>
                <a:ea typeface="Calibri" panose="020F0502020204030204" pitchFamily="34" charset="0"/>
              </a:rPr>
              <a:t>are deformed rebars or connectors used for holding faces of rigid slabs in contact to maintain aggregate interlock. Tie bars are not load transferring device. For instance, tie bars are used in longitudinal joints in concrete pavement. </a:t>
            </a:r>
          </a:p>
          <a:p>
            <a:pPr lvl="1"/>
            <a:r>
              <a:rPr lang="en-US" b="1" dirty="0">
                <a:solidFill>
                  <a:srgbClr val="000000"/>
                </a:solidFill>
                <a:effectLst/>
                <a:latin typeface="Times New Roman" panose="02020603050405020304" pitchFamily="18" charset="0"/>
                <a:ea typeface="Calibri" panose="020F0502020204030204" pitchFamily="34" charset="0"/>
              </a:rPr>
              <a:t>Dowel bars </a:t>
            </a:r>
            <a:r>
              <a:rPr lang="en-US" dirty="0">
                <a:solidFill>
                  <a:srgbClr val="000000"/>
                </a:solidFill>
                <a:effectLst/>
                <a:latin typeface="Times New Roman" panose="02020603050405020304" pitchFamily="18" charset="0"/>
                <a:ea typeface="Calibri" panose="020F0502020204030204" pitchFamily="34" charset="0"/>
              </a:rPr>
              <a:t>are smooth round bars which mainly serve as load transfer device across concrete joints. They are placed across transverse joints of concrete pavement to allow movement to take place. </a:t>
            </a:r>
          </a:p>
          <a:p>
            <a:endParaRPr lang="en-US" sz="2400" b="1" i="0" u="none" strike="noStrike" kern="1200" baseline="0" dirty="0">
              <a:solidFill>
                <a:schemeClr val="tx1"/>
              </a:solidFill>
              <a:latin typeface="+mn-lt"/>
              <a:ea typeface="+mn-ea"/>
              <a:cs typeface="+mn-cs"/>
            </a:endParaRPr>
          </a:p>
          <a:p>
            <a:endParaRPr lang="en-US" sz="2400" b="1" i="0" u="none" strike="noStrike" kern="1200" baseline="0" dirty="0">
              <a:solidFill>
                <a:schemeClr val="tx1"/>
              </a:solidFill>
              <a:latin typeface="+mn-lt"/>
              <a:ea typeface="+mn-ea"/>
              <a:cs typeface="+mn-cs"/>
            </a:endParaRPr>
          </a:p>
        </p:txBody>
      </p:sp>
      <p:pic>
        <p:nvPicPr>
          <p:cNvPr id="4" name="Picture 3">
            <a:extLst>
              <a:ext uri="{FF2B5EF4-FFF2-40B4-BE49-F238E27FC236}">
                <a16:creationId xmlns="" xmlns:a16="http://schemas.microsoft.com/office/drawing/2014/main" id="{0C10D355-807B-4F92-A654-A9DE90C83463}"/>
              </a:ext>
            </a:extLst>
          </p:cNvPr>
          <p:cNvPicPr>
            <a:picLocks noChangeAspect="1"/>
          </p:cNvPicPr>
          <p:nvPr/>
        </p:nvPicPr>
        <p:blipFill>
          <a:blip r:embed="rId2"/>
          <a:stretch>
            <a:fillRect/>
          </a:stretch>
        </p:blipFill>
        <p:spPr>
          <a:xfrm>
            <a:off x="7584235" y="869914"/>
            <a:ext cx="4146997" cy="2094689"/>
          </a:xfrm>
          <a:prstGeom prst="rect">
            <a:avLst/>
          </a:prstGeom>
          <a:ln w="28575">
            <a:solidFill>
              <a:schemeClr val="tx1"/>
            </a:solidFill>
          </a:ln>
        </p:spPr>
      </p:pic>
      <p:pic>
        <p:nvPicPr>
          <p:cNvPr id="6" name="Picture 5">
            <a:extLst>
              <a:ext uri="{FF2B5EF4-FFF2-40B4-BE49-F238E27FC236}">
                <a16:creationId xmlns="" xmlns:a16="http://schemas.microsoft.com/office/drawing/2014/main" id="{28EF3E4F-0F9A-42C6-AA0F-D7A382B062ED}"/>
              </a:ext>
            </a:extLst>
          </p:cNvPr>
          <p:cNvPicPr>
            <a:picLocks noChangeAspect="1"/>
          </p:cNvPicPr>
          <p:nvPr/>
        </p:nvPicPr>
        <p:blipFill>
          <a:blip r:embed="rId3"/>
          <a:stretch>
            <a:fillRect/>
          </a:stretch>
        </p:blipFill>
        <p:spPr>
          <a:xfrm>
            <a:off x="3256214" y="4323991"/>
            <a:ext cx="6289172" cy="2396958"/>
          </a:xfrm>
          <a:prstGeom prst="rect">
            <a:avLst/>
          </a:prstGeom>
          <a:ln w="28575">
            <a:solidFill>
              <a:schemeClr val="tx1"/>
            </a:solidFill>
          </a:ln>
        </p:spPr>
      </p:pic>
    </p:spTree>
    <p:extLst>
      <p:ext uri="{BB962C8B-B14F-4D97-AF65-F5344CB8AC3E}">
        <p14:creationId xmlns:p14="http://schemas.microsoft.com/office/powerpoint/2010/main" val="39200721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97F43B01-0D4A-4CDA-83A4-4DF7EF843457}"/>
              </a:ext>
            </a:extLst>
          </p:cNvPr>
          <p:cNvSpPr/>
          <p:nvPr/>
        </p:nvSpPr>
        <p:spPr>
          <a:xfrm>
            <a:off x="182880" y="182880"/>
            <a:ext cx="12435840" cy="6949440"/>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dirty="0">
              <a:ln w="28575">
                <a:solidFill>
                  <a:schemeClr val="tx1"/>
                </a:solidFill>
              </a:ln>
            </a:endParaRPr>
          </a:p>
        </p:txBody>
      </p:sp>
      <p:sp>
        <p:nvSpPr>
          <p:cNvPr id="8" name="TextBox 7">
            <a:extLst>
              <a:ext uri="{FF2B5EF4-FFF2-40B4-BE49-F238E27FC236}">
                <a16:creationId xmlns="" xmlns:a16="http://schemas.microsoft.com/office/drawing/2014/main" id="{2914104A-5D44-439E-A145-3BD69E2AEFD2}"/>
              </a:ext>
            </a:extLst>
          </p:cNvPr>
          <p:cNvSpPr txBox="1"/>
          <p:nvPr/>
        </p:nvSpPr>
        <p:spPr>
          <a:xfrm>
            <a:off x="365760" y="386080"/>
            <a:ext cx="12070080" cy="830997"/>
          </a:xfrm>
          <a:prstGeom prst="rect">
            <a:avLst/>
          </a:prstGeom>
          <a:noFill/>
        </p:spPr>
        <p:txBody>
          <a:bodyPr wrap="square" rtlCol="0">
            <a:spAutoFit/>
          </a:bodyPr>
          <a:lstStyle/>
          <a:p>
            <a:endParaRPr lang="en-US" sz="2400" b="1" i="0" u="none" strike="noStrike" kern="1200" baseline="0" dirty="0">
              <a:solidFill>
                <a:schemeClr val="tx1"/>
              </a:solidFill>
              <a:latin typeface="+mn-lt"/>
              <a:ea typeface="+mn-ea"/>
              <a:cs typeface="+mn-cs"/>
            </a:endParaRPr>
          </a:p>
          <a:p>
            <a:endParaRPr lang="en-US" sz="2400" b="1" i="0" u="none" strike="noStrike" kern="1200" baseline="0" dirty="0">
              <a:solidFill>
                <a:schemeClr val="tx1"/>
              </a:solidFill>
              <a:latin typeface="+mn-lt"/>
              <a:ea typeface="+mn-ea"/>
              <a:cs typeface="+mn-cs"/>
            </a:endParaRPr>
          </a:p>
        </p:txBody>
      </p:sp>
      <p:pic>
        <p:nvPicPr>
          <p:cNvPr id="3" name="Picture 2">
            <a:extLst>
              <a:ext uri="{FF2B5EF4-FFF2-40B4-BE49-F238E27FC236}">
                <a16:creationId xmlns="" xmlns:a16="http://schemas.microsoft.com/office/drawing/2014/main" id="{BF471940-7464-4FC6-899F-AA54D267AB91}"/>
              </a:ext>
            </a:extLst>
          </p:cNvPr>
          <p:cNvPicPr>
            <a:picLocks noChangeAspect="1"/>
          </p:cNvPicPr>
          <p:nvPr/>
        </p:nvPicPr>
        <p:blipFill>
          <a:blip r:embed="rId2"/>
          <a:stretch>
            <a:fillRect/>
          </a:stretch>
        </p:blipFill>
        <p:spPr>
          <a:xfrm>
            <a:off x="446785" y="386080"/>
            <a:ext cx="11938129" cy="6527694"/>
          </a:xfrm>
          <a:prstGeom prst="rect">
            <a:avLst/>
          </a:prstGeom>
          <a:ln w="28575">
            <a:solidFill>
              <a:schemeClr val="tx1"/>
            </a:solidFill>
          </a:ln>
        </p:spPr>
      </p:pic>
    </p:spTree>
    <p:extLst>
      <p:ext uri="{BB962C8B-B14F-4D97-AF65-F5344CB8AC3E}">
        <p14:creationId xmlns:p14="http://schemas.microsoft.com/office/powerpoint/2010/main" val="32341143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97F43B01-0D4A-4CDA-83A4-4DF7EF843457}"/>
              </a:ext>
            </a:extLst>
          </p:cNvPr>
          <p:cNvSpPr/>
          <p:nvPr/>
        </p:nvSpPr>
        <p:spPr>
          <a:xfrm>
            <a:off x="182880" y="182880"/>
            <a:ext cx="12435840" cy="6949440"/>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dirty="0">
              <a:ln w="28575">
                <a:solidFill>
                  <a:schemeClr val="tx1"/>
                </a:solidFill>
              </a:ln>
            </a:endParaRPr>
          </a:p>
        </p:txBody>
      </p:sp>
      <p:sp>
        <p:nvSpPr>
          <p:cNvPr id="8" name="TextBox 7">
            <a:extLst>
              <a:ext uri="{FF2B5EF4-FFF2-40B4-BE49-F238E27FC236}">
                <a16:creationId xmlns="" xmlns:a16="http://schemas.microsoft.com/office/drawing/2014/main" id="{2914104A-5D44-439E-A145-3BD69E2AEFD2}"/>
              </a:ext>
            </a:extLst>
          </p:cNvPr>
          <p:cNvSpPr txBox="1"/>
          <p:nvPr/>
        </p:nvSpPr>
        <p:spPr>
          <a:xfrm>
            <a:off x="365761" y="386080"/>
            <a:ext cx="8708792" cy="5981125"/>
          </a:xfrm>
          <a:prstGeom prst="rect">
            <a:avLst/>
          </a:prstGeom>
          <a:noFill/>
        </p:spPr>
        <p:txBody>
          <a:bodyPr wrap="square" rtlCol="0">
            <a:spAutoFit/>
          </a:bodyPr>
          <a:lstStyle/>
          <a:p>
            <a:r>
              <a:rPr lang="en-US" sz="2400" b="1" dirty="0"/>
              <a:t>3</a:t>
            </a:r>
            <a:r>
              <a:rPr lang="en-US" sz="2400" b="1" i="0" u="none" strike="noStrike" kern="1200" baseline="0" dirty="0">
                <a:solidFill>
                  <a:schemeClr val="tx1"/>
                </a:solidFill>
                <a:latin typeface="+mn-lt"/>
                <a:ea typeface="+mn-ea"/>
                <a:cs typeface="+mn-cs"/>
              </a:rPr>
              <a:t>. Different Types of joint.</a:t>
            </a:r>
          </a:p>
          <a:p>
            <a:endParaRPr lang="en-US" i="0" u="none" strike="noStrike" kern="1200" baseline="0" dirty="0">
              <a:solidFill>
                <a:schemeClr val="tx1"/>
              </a:solidFill>
              <a:latin typeface="+mn-lt"/>
              <a:ea typeface="+mn-ea"/>
              <a:cs typeface="+mn-cs"/>
            </a:endParaRPr>
          </a:p>
          <a:p>
            <a:pPr marL="742950" lvl="1" indent="-285750">
              <a:buFont typeface="Wingdings" panose="05000000000000000000" pitchFamily="2" charset="2"/>
              <a:buChar char="q"/>
            </a:pPr>
            <a:r>
              <a:rPr lang="en-US" sz="2400" b="1" dirty="0">
                <a:solidFill>
                  <a:srgbClr val="000000"/>
                </a:solidFill>
                <a:effectLst/>
                <a:latin typeface="Times New Roman" panose="02020603050405020304" pitchFamily="18" charset="0"/>
                <a:ea typeface="Calibri" panose="020F0502020204030204" pitchFamily="34" charset="0"/>
              </a:rPr>
              <a:t>Direction-wise </a:t>
            </a:r>
          </a:p>
          <a:p>
            <a:pPr marL="1200150" lvl="2" indent="-285750">
              <a:spcAft>
                <a:spcPts val="210"/>
              </a:spcAft>
              <a:buFont typeface="Wingdings" panose="05000000000000000000" pitchFamily="2" charset="2"/>
              <a:buChar char="v"/>
            </a:pPr>
            <a:r>
              <a:rPr lang="en-US" dirty="0">
                <a:solidFill>
                  <a:srgbClr val="000000"/>
                </a:solidFill>
                <a:effectLst/>
                <a:latin typeface="Times New Roman" panose="02020603050405020304" pitchFamily="18" charset="0"/>
                <a:ea typeface="Calibri" panose="020F0502020204030204" pitchFamily="34" charset="0"/>
              </a:rPr>
              <a:t>Longitudinal joints </a:t>
            </a:r>
          </a:p>
          <a:p>
            <a:pPr marL="1200150" lvl="2" indent="-285750">
              <a:spcAft>
                <a:spcPts val="210"/>
              </a:spcAft>
              <a:buFont typeface="Wingdings" panose="05000000000000000000" pitchFamily="2" charset="2"/>
              <a:buChar char="v"/>
            </a:pPr>
            <a:r>
              <a:rPr lang="en-US" sz="1800" dirty="0">
                <a:solidFill>
                  <a:srgbClr val="000000"/>
                </a:solidFill>
                <a:effectLst/>
                <a:latin typeface="Times New Roman" panose="02020603050405020304" pitchFamily="18" charset="0"/>
                <a:ea typeface="Calibri" panose="020F0502020204030204" pitchFamily="34" charset="0"/>
              </a:rPr>
              <a:t>Transverse joints .</a:t>
            </a:r>
          </a:p>
          <a:p>
            <a:pPr lvl="2">
              <a:spcAft>
                <a:spcPts val="210"/>
              </a:spcAft>
            </a:pPr>
            <a:endParaRPr lang="en-US" sz="1800" dirty="0">
              <a:solidFill>
                <a:srgbClr val="000000"/>
              </a:solidFill>
              <a:effectLst/>
              <a:latin typeface="Times New Roman" panose="02020603050405020304" pitchFamily="18" charset="0"/>
              <a:ea typeface="Calibri" panose="020F0502020204030204" pitchFamily="34" charset="0"/>
            </a:endParaRPr>
          </a:p>
          <a:p>
            <a:pPr marL="742950" lvl="1" indent="-285750">
              <a:buFont typeface="Wingdings" panose="05000000000000000000" pitchFamily="2" charset="2"/>
              <a:buChar char="q"/>
            </a:pPr>
            <a:r>
              <a:rPr lang="en-US" sz="2400" b="1" dirty="0">
                <a:solidFill>
                  <a:srgbClr val="000000"/>
                </a:solidFill>
                <a:latin typeface="Times New Roman" panose="02020603050405020304" pitchFamily="18" charset="0"/>
                <a:ea typeface="Calibri" panose="020F0502020204030204" pitchFamily="34" charset="0"/>
              </a:rPr>
              <a:t>Function-wise </a:t>
            </a:r>
          </a:p>
          <a:p>
            <a:pPr marL="0" marR="0">
              <a:spcBef>
                <a:spcPts val="0"/>
              </a:spcBef>
              <a:spcAft>
                <a:spcPts val="190"/>
              </a:spcAft>
            </a:pPr>
            <a:endParaRPr lang="en-US" b="1" dirty="0">
              <a:solidFill>
                <a:srgbClr val="000000"/>
              </a:solidFill>
              <a:latin typeface="Times New Roman" panose="02020603050405020304" pitchFamily="18" charset="0"/>
              <a:ea typeface="Calibri" panose="020F0502020204030204" pitchFamily="34" charset="0"/>
            </a:endParaRPr>
          </a:p>
          <a:p>
            <a:pPr marL="1200150" lvl="2" indent="-285750">
              <a:spcAft>
                <a:spcPts val="190"/>
              </a:spcAft>
              <a:buFont typeface="Wingdings" panose="05000000000000000000" pitchFamily="2" charset="2"/>
              <a:buChar char="v"/>
            </a:pPr>
            <a:r>
              <a:rPr lang="en-US" sz="2400" b="1" dirty="0">
                <a:solidFill>
                  <a:srgbClr val="000000"/>
                </a:solidFill>
                <a:effectLst/>
                <a:latin typeface="Times New Roman" panose="02020603050405020304" pitchFamily="18" charset="0"/>
                <a:ea typeface="Calibri" panose="020F0502020204030204" pitchFamily="34" charset="0"/>
              </a:rPr>
              <a:t>Contraction Joints </a:t>
            </a:r>
            <a:endParaRPr lang="en-US" sz="2400" dirty="0">
              <a:solidFill>
                <a:srgbClr val="000000"/>
              </a:solidFill>
              <a:effectLst/>
              <a:latin typeface="Times New Roman" panose="02020603050405020304" pitchFamily="18" charset="0"/>
              <a:ea typeface="Calibri" panose="020F0502020204030204" pitchFamily="34" charset="0"/>
            </a:endParaRPr>
          </a:p>
          <a:p>
            <a:pPr marL="1657350" lvl="3" indent="-285750">
              <a:spcAft>
                <a:spcPts val="190"/>
              </a:spcAft>
              <a:buFont typeface="Wingdings" panose="05000000000000000000" pitchFamily="2" charset="2"/>
              <a:buChar char="Ø"/>
            </a:pPr>
            <a:r>
              <a:rPr lang="en-US" dirty="0">
                <a:solidFill>
                  <a:srgbClr val="000000"/>
                </a:solidFill>
                <a:effectLst/>
                <a:latin typeface="Times New Roman" panose="02020603050405020304" pitchFamily="18" charset="0"/>
                <a:ea typeface="Calibri" panose="020F0502020204030204" pitchFamily="34" charset="0"/>
              </a:rPr>
              <a:t>are used to prevent irregular shrinkage cracks.</a:t>
            </a:r>
          </a:p>
          <a:p>
            <a:pPr marL="1657350" lvl="3" indent="-285750">
              <a:spcAft>
                <a:spcPts val="190"/>
              </a:spcAft>
              <a:buFont typeface="Wingdings" panose="05000000000000000000" pitchFamily="2" charset="2"/>
              <a:buChar char="Ø"/>
            </a:pPr>
            <a:r>
              <a:rPr lang="en-US" sz="1800" dirty="0">
                <a:solidFill>
                  <a:srgbClr val="000000"/>
                </a:solidFill>
                <a:effectLst/>
                <a:latin typeface="Times New Roman" panose="02020603050405020304" pitchFamily="18" charset="0"/>
                <a:ea typeface="Calibri" panose="020F0502020204030204" pitchFamily="34" charset="0"/>
              </a:rPr>
              <a:t>are used to make sure that cracking will occur at a predetermined desired location.</a:t>
            </a:r>
          </a:p>
          <a:p>
            <a:pPr marL="1657350" lvl="3" indent="-285750">
              <a:spcAft>
                <a:spcPts val="190"/>
              </a:spcAft>
              <a:buFont typeface="Wingdings" panose="05000000000000000000" pitchFamily="2" charset="2"/>
              <a:buChar char="Ø"/>
            </a:pPr>
            <a:r>
              <a:rPr lang="en-US" sz="1800" dirty="0">
                <a:solidFill>
                  <a:srgbClr val="000000"/>
                </a:solidFill>
                <a:effectLst/>
                <a:latin typeface="Times New Roman" panose="02020603050405020304" pitchFamily="18" charset="0"/>
                <a:ea typeface="Calibri" panose="020F0502020204030204" pitchFamily="34" charset="0"/>
              </a:rPr>
              <a:t>are used to relieve tensile stress resulting from contraction and warping of the concrete.</a:t>
            </a:r>
          </a:p>
          <a:p>
            <a:pPr marL="1657350" lvl="3" indent="-285750">
              <a:spcAft>
                <a:spcPts val="190"/>
              </a:spcAft>
              <a:buFont typeface="Wingdings" panose="05000000000000000000" pitchFamily="2" charset="2"/>
              <a:buChar char="Ø"/>
            </a:pPr>
            <a:r>
              <a:rPr lang="en-US" sz="1800" dirty="0">
                <a:solidFill>
                  <a:srgbClr val="000000"/>
                </a:solidFill>
                <a:effectLst/>
                <a:latin typeface="Times New Roman" panose="02020603050405020304" pitchFamily="18" charset="0"/>
                <a:ea typeface="Calibri" panose="020F0502020204030204" pitchFamily="34" charset="0"/>
              </a:rPr>
              <a:t>constructed by cutting a groove at the pavement surface; groove may be formed by sawing or by placing a metal strip.</a:t>
            </a:r>
            <a:endParaRPr lang="en-US" dirty="0">
              <a:solidFill>
                <a:srgbClr val="000000"/>
              </a:solidFill>
              <a:latin typeface="Times New Roman" panose="02020603050405020304" pitchFamily="18" charset="0"/>
              <a:ea typeface="Calibri" panose="020F0502020204030204" pitchFamily="34" charset="0"/>
            </a:endParaRPr>
          </a:p>
          <a:p>
            <a:pPr marL="1657350" lvl="3" indent="-285750">
              <a:spcAft>
                <a:spcPts val="190"/>
              </a:spcAft>
              <a:buFont typeface="Wingdings" panose="05000000000000000000" pitchFamily="2" charset="2"/>
              <a:buChar char="Ø"/>
            </a:pPr>
            <a:r>
              <a:rPr lang="en-US" sz="1800" dirty="0">
                <a:solidFill>
                  <a:srgbClr val="000000"/>
                </a:solidFill>
                <a:effectLst/>
                <a:latin typeface="Times New Roman" panose="02020603050405020304" pitchFamily="18" charset="0"/>
                <a:ea typeface="Calibri" panose="020F0502020204030204" pitchFamily="34" charset="0"/>
              </a:rPr>
              <a:t>Load transfer usually is accomplished by aggregate interlock. However, dowel bars may be used to transfer load across the joints.</a:t>
            </a:r>
          </a:p>
          <a:p>
            <a:pPr marL="1657350" lvl="3" indent="-285750">
              <a:spcAft>
                <a:spcPts val="190"/>
              </a:spcAft>
              <a:buFont typeface="Wingdings" panose="05000000000000000000" pitchFamily="2" charset="2"/>
              <a:buChar char="Ø"/>
            </a:pPr>
            <a:r>
              <a:rPr lang="en-US" sz="1800" dirty="0">
                <a:solidFill>
                  <a:srgbClr val="000000"/>
                </a:solidFill>
                <a:effectLst/>
                <a:latin typeface="Times New Roman" panose="02020603050405020304" pitchFamily="18" charset="0"/>
                <a:ea typeface="Calibri" panose="020F0502020204030204" pitchFamily="34" charset="0"/>
              </a:rPr>
              <a:t>to permit freedom of movement dowel should be lubricated plain bars</a:t>
            </a:r>
            <a:r>
              <a:rPr lang="en-US" dirty="0">
                <a:solidFill>
                  <a:srgbClr val="000000"/>
                </a:solidFill>
                <a:latin typeface="Times New Roman" panose="02020603050405020304" pitchFamily="18" charset="0"/>
                <a:ea typeface="Calibri" panose="020F0502020204030204" pitchFamily="34" charset="0"/>
              </a:rPr>
              <a:t>.</a:t>
            </a:r>
            <a:endParaRPr lang="en-US" sz="1800" dirty="0">
              <a:solidFill>
                <a:srgbClr val="000000"/>
              </a:solidFill>
              <a:effectLst/>
              <a:latin typeface="Times New Roman" panose="02020603050405020304" pitchFamily="18" charset="0"/>
              <a:ea typeface="Calibri" panose="020F0502020204030204" pitchFamily="34" charset="0"/>
            </a:endParaRPr>
          </a:p>
        </p:txBody>
      </p:sp>
      <p:pic>
        <p:nvPicPr>
          <p:cNvPr id="5" name="Picture 4">
            <a:extLst>
              <a:ext uri="{FF2B5EF4-FFF2-40B4-BE49-F238E27FC236}">
                <a16:creationId xmlns="" xmlns:a16="http://schemas.microsoft.com/office/drawing/2014/main" id="{6FE2875A-AD4B-452E-B6B3-18B934ACB195}"/>
              </a:ext>
            </a:extLst>
          </p:cNvPr>
          <p:cNvPicPr>
            <a:picLocks noChangeAspect="1"/>
          </p:cNvPicPr>
          <p:nvPr/>
        </p:nvPicPr>
        <p:blipFill>
          <a:blip r:embed="rId2"/>
          <a:stretch>
            <a:fillRect/>
          </a:stretch>
        </p:blipFill>
        <p:spPr>
          <a:xfrm>
            <a:off x="9257434" y="955176"/>
            <a:ext cx="3178405" cy="4842931"/>
          </a:xfrm>
          <a:prstGeom prst="rect">
            <a:avLst/>
          </a:prstGeom>
          <a:ln w="28575">
            <a:solidFill>
              <a:schemeClr val="tx1"/>
            </a:solidFill>
          </a:ln>
        </p:spPr>
      </p:pic>
    </p:spTree>
    <p:extLst>
      <p:ext uri="{BB962C8B-B14F-4D97-AF65-F5344CB8AC3E}">
        <p14:creationId xmlns:p14="http://schemas.microsoft.com/office/powerpoint/2010/main" val="23529160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97F43B01-0D4A-4CDA-83A4-4DF7EF843457}"/>
              </a:ext>
            </a:extLst>
          </p:cNvPr>
          <p:cNvSpPr/>
          <p:nvPr/>
        </p:nvSpPr>
        <p:spPr>
          <a:xfrm>
            <a:off x="182880" y="182880"/>
            <a:ext cx="12435840" cy="6949440"/>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dirty="0">
              <a:ln w="28575">
                <a:solidFill>
                  <a:schemeClr val="tx1"/>
                </a:solidFill>
              </a:ln>
            </a:endParaRPr>
          </a:p>
        </p:txBody>
      </p:sp>
      <p:sp>
        <p:nvSpPr>
          <p:cNvPr id="8" name="TextBox 7">
            <a:extLst>
              <a:ext uri="{FF2B5EF4-FFF2-40B4-BE49-F238E27FC236}">
                <a16:creationId xmlns="" xmlns:a16="http://schemas.microsoft.com/office/drawing/2014/main" id="{2914104A-5D44-439E-A145-3BD69E2AEFD2}"/>
              </a:ext>
            </a:extLst>
          </p:cNvPr>
          <p:cNvSpPr txBox="1"/>
          <p:nvPr/>
        </p:nvSpPr>
        <p:spPr>
          <a:xfrm>
            <a:off x="365761" y="386080"/>
            <a:ext cx="8708792" cy="5729774"/>
          </a:xfrm>
          <a:prstGeom prst="rect">
            <a:avLst/>
          </a:prstGeom>
          <a:noFill/>
        </p:spPr>
        <p:txBody>
          <a:bodyPr wrap="square" rtlCol="0">
            <a:spAutoFit/>
          </a:bodyPr>
          <a:lstStyle/>
          <a:p>
            <a:pPr marL="0" marR="0">
              <a:spcBef>
                <a:spcPts val="0"/>
              </a:spcBef>
              <a:spcAft>
                <a:spcPts val="190"/>
              </a:spcAft>
            </a:pPr>
            <a:endParaRPr lang="en-US" b="1" dirty="0">
              <a:solidFill>
                <a:srgbClr val="000000"/>
              </a:solidFill>
              <a:latin typeface="Times New Roman" panose="02020603050405020304" pitchFamily="18" charset="0"/>
              <a:ea typeface="Calibri" panose="020F0502020204030204" pitchFamily="34" charset="0"/>
            </a:endParaRPr>
          </a:p>
          <a:p>
            <a:pPr marL="1200150" lvl="2" indent="-285750">
              <a:spcAft>
                <a:spcPts val="190"/>
              </a:spcAft>
              <a:buFont typeface="Wingdings" panose="05000000000000000000" pitchFamily="2" charset="2"/>
              <a:buChar char="v"/>
            </a:pPr>
            <a:r>
              <a:rPr lang="en-US" sz="2400" b="1" dirty="0">
                <a:effectLst/>
                <a:latin typeface="Calibri" panose="020F0502020204030204" pitchFamily="34" charset="0"/>
                <a:ea typeface="Calibri" panose="020F0502020204030204" pitchFamily="34" charset="0"/>
                <a:cs typeface="Times New Roman" panose="02020603050405020304" pitchFamily="18" charset="0"/>
              </a:rPr>
              <a:t>Expansion Joints </a:t>
            </a:r>
          </a:p>
          <a:p>
            <a:pPr lvl="3">
              <a:spcAft>
                <a:spcPts val="190"/>
              </a:spcAft>
            </a:pPr>
            <a:endParaRPr lang="en-US" dirty="0">
              <a:solidFill>
                <a:srgbClr val="000000"/>
              </a:solidFill>
              <a:effectLst/>
              <a:latin typeface="Times New Roman" panose="02020603050405020304" pitchFamily="18" charset="0"/>
              <a:ea typeface="Calibri" panose="020F0502020204030204" pitchFamily="34" charset="0"/>
            </a:endParaRPr>
          </a:p>
          <a:p>
            <a:pPr marL="1657350" lvl="3" indent="-285750">
              <a:spcAft>
                <a:spcPts val="190"/>
              </a:spcAft>
              <a:buFont typeface="Wingdings" panose="05000000000000000000" pitchFamily="2" charset="2"/>
              <a:buChar char="Ø"/>
            </a:pPr>
            <a:r>
              <a:rPr lang="en-US" dirty="0">
                <a:solidFill>
                  <a:srgbClr val="000000"/>
                </a:solidFill>
                <a:effectLst/>
                <a:latin typeface="Times New Roman" panose="02020603050405020304" pitchFamily="18" charset="0"/>
                <a:ea typeface="Calibri" panose="020F0502020204030204" pitchFamily="34" charset="0"/>
              </a:rPr>
              <a:t>are used to permit thermal expansion of slab and to prevent blowup at the slab edges.</a:t>
            </a:r>
          </a:p>
          <a:p>
            <a:pPr marL="1657350" lvl="3" indent="-285750">
              <a:spcAft>
                <a:spcPts val="190"/>
              </a:spcAft>
              <a:buFont typeface="Wingdings" panose="05000000000000000000" pitchFamily="2" charset="2"/>
              <a:buChar char="Ø"/>
            </a:pPr>
            <a:r>
              <a:rPr lang="en-US" sz="1800" dirty="0">
                <a:solidFill>
                  <a:srgbClr val="000000"/>
                </a:solidFill>
                <a:effectLst/>
                <a:latin typeface="Times New Roman" panose="02020603050405020304" pitchFamily="18" charset="0"/>
                <a:ea typeface="Calibri" panose="020F0502020204030204" pitchFamily="34" charset="0"/>
              </a:rPr>
              <a:t>are used to relieve compressive stress resulting from expansion of the concrete.</a:t>
            </a:r>
            <a:endParaRPr lang="en-US" dirty="0">
              <a:solidFill>
                <a:srgbClr val="000000"/>
              </a:solidFill>
              <a:latin typeface="Times New Roman" panose="02020603050405020304" pitchFamily="18" charset="0"/>
              <a:ea typeface="Calibri" panose="020F0502020204030204" pitchFamily="34" charset="0"/>
            </a:endParaRPr>
          </a:p>
          <a:p>
            <a:pPr marL="1657350" lvl="3" indent="-285750">
              <a:spcAft>
                <a:spcPts val="190"/>
              </a:spcAft>
              <a:buFont typeface="Wingdings" panose="05000000000000000000" pitchFamily="2" charset="2"/>
              <a:buChar char="Ø"/>
            </a:pPr>
            <a:r>
              <a:rPr lang="en-US" sz="1800" dirty="0">
                <a:solidFill>
                  <a:srgbClr val="000000"/>
                </a:solidFill>
                <a:effectLst/>
                <a:latin typeface="Times New Roman" panose="02020603050405020304" pitchFamily="18" charset="0"/>
                <a:ea typeface="Calibri" panose="020F0502020204030204" pitchFamily="34" charset="0"/>
              </a:rPr>
              <a:t>constructed with a clean break throughout the depth of the slab.</a:t>
            </a:r>
          </a:p>
          <a:p>
            <a:pPr marL="1657350" lvl="3" indent="-285750">
              <a:spcAft>
                <a:spcPts val="190"/>
              </a:spcAft>
              <a:buFont typeface="Wingdings" panose="05000000000000000000" pitchFamily="2" charset="2"/>
              <a:buChar char="Ø"/>
            </a:pPr>
            <a:r>
              <a:rPr lang="en-US" sz="1800" dirty="0">
                <a:solidFill>
                  <a:srgbClr val="000000"/>
                </a:solidFill>
                <a:effectLst/>
                <a:latin typeface="Times New Roman" panose="02020603050405020304" pitchFamily="18" charset="0"/>
                <a:ea typeface="Calibri" panose="020F0502020204030204" pitchFamily="34" charset="0"/>
              </a:rPr>
              <a:t>usually joint opening of 19mm (3/4") to 25mm (1") is used dowel bars are used to transfer load across the joints.</a:t>
            </a:r>
          </a:p>
          <a:p>
            <a:pPr marL="1657350" lvl="3" indent="-285750">
              <a:spcAft>
                <a:spcPts val="190"/>
              </a:spcAft>
              <a:buFont typeface="Wingdings" panose="05000000000000000000" pitchFamily="2" charset="2"/>
              <a:buChar char="Ø"/>
            </a:pPr>
            <a:r>
              <a:rPr lang="en-US" sz="1800" dirty="0">
                <a:solidFill>
                  <a:srgbClr val="000000"/>
                </a:solidFill>
                <a:effectLst/>
                <a:latin typeface="Times New Roman" panose="02020603050405020304" pitchFamily="18" charset="0"/>
                <a:ea typeface="Calibri" panose="020F0502020204030204" pitchFamily="34" charset="0"/>
              </a:rPr>
              <a:t>to permit freedom of movement, dowel bars must be smooth and lubricated on at least one side.</a:t>
            </a:r>
          </a:p>
          <a:p>
            <a:pPr marL="1657350" lvl="3" indent="-285750">
              <a:spcAft>
                <a:spcPts val="190"/>
              </a:spcAft>
              <a:buFont typeface="Wingdings" panose="05000000000000000000" pitchFamily="2" charset="2"/>
              <a:buChar char="Ø"/>
            </a:pPr>
            <a:r>
              <a:rPr lang="en-US" sz="1800" dirty="0">
                <a:solidFill>
                  <a:srgbClr val="000000"/>
                </a:solidFill>
                <a:effectLst/>
                <a:latin typeface="Times New Roman" panose="02020603050405020304" pitchFamily="18" charset="0"/>
                <a:ea typeface="Calibri" panose="020F0502020204030204" pitchFamily="34" charset="0"/>
              </a:rPr>
              <a:t>an expansion cap must also be provided to allow space for dowel bar to move during the expansion process.</a:t>
            </a:r>
          </a:p>
          <a:p>
            <a:pPr marL="1657350" lvl="3" indent="-285750">
              <a:spcAft>
                <a:spcPts val="190"/>
              </a:spcAft>
              <a:buFont typeface="Wingdings" panose="05000000000000000000" pitchFamily="2" charset="2"/>
              <a:buChar char="Ø"/>
            </a:pPr>
            <a:r>
              <a:rPr lang="en-US" sz="1800" dirty="0">
                <a:solidFill>
                  <a:srgbClr val="000000"/>
                </a:solidFill>
                <a:effectLst/>
                <a:latin typeface="Times New Roman" panose="02020603050405020304" pitchFamily="18" charset="0"/>
                <a:ea typeface="Calibri" panose="020F0502020204030204" pitchFamily="34" charset="0"/>
              </a:rPr>
              <a:t>filler (cork/plastic/rubber) and sealant materials are needed to concealed the joints to reduce infiltration of water or pumping effect and to reduce clogging of joint with hard material or chance of blowup problem. </a:t>
            </a:r>
          </a:p>
          <a:p>
            <a:pPr marL="1657350" lvl="3" indent="-285750">
              <a:spcAft>
                <a:spcPts val="190"/>
              </a:spcAft>
              <a:buFont typeface="Wingdings" panose="05000000000000000000" pitchFamily="2" charset="2"/>
              <a:buChar char="Ø"/>
            </a:pPr>
            <a:r>
              <a:rPr lang="en-US" sz="1800" dirty="0">
                <a:solidFill>
                  <a:srgbClr val="000000"/>
                </a:solidFill>
                <a:effectLst/>
                <a:latin typeface="Times New Roman" panose="02020603050405020304" pitchFamily="18" charset="0"/>
                <a:ea typeface="Calibri" panose="020F0502020204030204" pitchFamily="34" charset="0"/>
              </a:rPr>
              <a:t>expansion joints are susceptible to pumping action.</a:t>
            </a:r>
          </a:p>
          <a:p>
            <a:pPr marL="1657350" lvl="3" indent="-285750">
              <a:spcAft>
                <a:spcPts val="190"/>
              </a:spcAft>
              <a:buFont typeface="Wingdings" panose="05000000000000000000" pitchFamily="2" charset="2"/>
              <a:buChar char="Ø"/>
            </a:pPr>
            <a:r>
              <a:rPr lang="en-US" sz="1800" dirty="0">
                <a:solidFill>
                  <a:srgbClr val="000000"/>
                </a:solidFill>
                <a:effectLst/>
                <a:latin typeface="Times New Roman" panose="02020603050405020304" pitchFamily="18" charset="0"/>
                <a:ea typeface="Calibri" panose="020F0502020204030204" pitchFamily="34" charset="0"/>
              </a:rPr>
              <a:t>periodic maintenance is required. </a:t>
            </a:r>
          </a:p>
        </p:txBody>
      </p:sp>
      <p:pic>
        <p:nvPicPr>
          <p:cNvPr id="3" name="Picture 2">
            <a:extLst>
              <a:ext uri="{FF2B5EF4-FFF2-40B4-BE49-F238E27FC236}">
                <a16:creationId xmlns="" xmlns:a16="http://schemas.microsoft.com/office/drawing/2014/main" id="{63CE86A0-DE5B-474D-B312-FD9CE537A29C}"/>
              </a:ext>
            </a:extLst>
          </p:cNvPr>
          <p:cNvPicPr>
            <a:picLocks noChangeAspect="1"/>
          </p:cNvPicPr>
          <p:nvPr/>
        </p:nvPicPr>
        <p:blipFill>
          <a:blip r:embed="rId2"/>
          <a:stretch>
            <a:fillRect/>
          </a:stretch>
        </p:blipFill>
        <p:spPr>
          <a:xfrm>
            <a:off x="9074553" y="2136950"/>
            <a:ext cx="3344383" cy="3041299"/>
          </a:xfrm>
          <a:prstGeom prst="rect">
            <a:avLst/>
          </a:prstGeom>
          <a:ln w="28575">
            <a:solidFill>
              <a:schemeClr val="tx1"/>
            </a:solidFill>
          </a:ln>
        </p:spPr>
      </p:pic>
    </p:spTree>
    <p:extLst>
      <p:ext uri="{BB962C8B-B14F-4D97-AF65-F5344CB8AC3E}">
        <p14:creationId xmlns:p14="http://schemas.microsoft.com/office/powerpoint/2010/main" val="5693402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97F43B01-0D4A-4CDA-83A4-4DF7EF843457}"/>
              </a:ext>
            </a:extLst>
          </p:cNvPr>
          <p:cNvSpPr/>
          <p:nvPr/>
        </p:nvSpPr>
        <p:spPr>
          <a:xfrm>
            <a:off x="182880" y="182880"/>
            <a:ext cx="12435840" cy="6949440"/>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dirty="0">
              <a:ln w="28575">
                <a:solidFill>
                  <a:schemeClr val="tx1"/>
                </a:solidFill>
              </a:ln>
            </a:endParaRPr>
          </a:p>
        </p:txBody>
      </p:sp>
      <p:sp>
        <p:nvSpPr>
          <p:cNvPr id="8" name="TextBox 7">
            <a:extLst>
              <a:ext uri="{FF2B5EF4-FFF2-40B4-BE49-F238E27FC236}">
                <a16:creationId xmlns="" xmlns:a16="http://schemas.microsoft.com/office/drawing/2014/main" id="{2914104A-5D44-439E-A145-3BD69E2AEFD2}"/>
              </a:ext>
            </a:extLst>
          </p:cNvPr>
          <p:cNvSpPr txBox="1"/>
          <p:nvPr/>
        </p:nvSpPr>
        <p:spPr>
          <a:xfrm>
            <a:off x="404837" y="1676400"/>
            <a:ext cx="8708792" cy="3293209"/>
          </a:xfrm>
          <a:prstGeom prst="rect">
            <a:avLst/>
          </a:prstGeom>
          <a:noFill/>
        </p:spPr>
        <p:txBody>
          <a:bodyPr wrap="square" rtlCol="0">
            <a:spAutoFit/>
          </a:bodyPr>
          <a:lstStyle/>
          <a:p>
            <a:pPr marL="0" marR="0">
              <a:spcBef>
                <a:spcPts val="0"/>
              </a:spcBef>
              <a:spcAft>
                <a:spcPts val="190"/>
              </a:spcAft>
            </a:pPr>
            <a:endParaRPr lang="en-US" sz="2400" b="1" dirty="0">
              <a:solidFill>
                <a:srgbClr val="000000"/>
              </a:solidFill>
              <a:latin typeface="Times New Roman" panose="02020603050405020304" pitchFamily="18" charset="0"/>
              <a:ea typeface="Calibri" panose="020F0502020204030204" pitchFamily="34" charset="0"/>
            </a:endParaRPr>
          </a:p>
          <a:p>
            <a:pPr marL="1200150" lvl="2" indent="-285750">
              <a:spcAft>
                <a:spcPts val="190"/>
              </a:spcAft>
              <a:buFont typeface="Wingdings" panose="05000000000000000000" pitchFamily="2" charset="2"/>
              <a:buChar char="v"/>
            </a:pPr>
            <a:r>
              <a:rPr lang="en-US" sz="2400" b="1" dirty="0">
                <a:effectLst/>
                <a:latin typeface="Calibri" panose="020F0502020204030204" pitchFamily="34" charset="0"/>
                <a:ea typeface="Calibri" panose="020F0502020204030204" pitchFamily="34" charset="0"/>
                <a:cs typeface="Times New Roman" panose="02020603050405020304" pitchFamily="18" charset="0"/>
              </a:rPr>
              <a:t>Construction Joints</a:t>
            </a:r>
          </a:p>
          <a:p>
            <a:pPr lvl="2">
              <a:spcAft>
                <a:spcPts val="190"/>
              </a:spcAft>
            </a:pPr>
            <a:endParaRPr lang="en-US" b="1" dirty="0">
              <a:effectLst/>
              <a:latin typeface="Calibri" panose="020F0502020204030204" pitchFamily="34" charset="0"/>
              <a:ea typeface="Calibri" panose="020F0502020204030204" pitchFamily="34" charset="0"/>
              <a:cs typeface="Times New Roman" panose="02020603050405020304" pitchFamily="18" charset="0"/>
            </a:endParaRPr>
          </a:p>
          <a:p>
            <a:pPr marL="2114550" lvl="4" indent="-285750">
              <a:spcAft>
                <a:spcPts val="190"/>
              </a:spcAft>
              <a:buFont typeface="Wingdings" panose="05000000000000000000" pitchFamily="2" charset="2"/>
              <a:buChar char="Ø"/>
            </a:pPr>
            <a:r>
              <a:rPr lang="en-US" dirty="0">
                <a:solidFill>
                  <a:srgbClr val="000000"/>
                </a:solidFill>
                <a:effectLst/>
                <a:latin typeface="Times New Roman" panose="02020603050405020304" pitchFamily="18" charset="0"/>
                <a:ea typeface="Calibri" panose="020F0502020204030204" pitchFamily="34" charset="0"/>
              </a:rPr>
              <a:t>are used at the transition from old to new construction, such as at the end of a day’s pour or at longitudinal joints. </a:t>
            </a:r>
          </a:p>
          <a:p>
            <a:pPr marL="2114550" lvl="4" indent="-285750">
              <a:spcAft>
                <a:spcPts val="190"/>
              </a:spcAft>
              <a:buFont typeface="Wingdings" panose="05000000000000000000" pitchFamily="2" charset="2"/>
              <a:buChar char="Ø"/>
            </a:pPr>
            <a:r>
              <a:rPr lang="en-US" sz="1800" dirty="0">
                <a:solidFill>
                  <a:srgbClr val="000000"/>
                </a:solidFill>
                <a:effectLst/>
                <a:latin typeface="Times New Roman" panose="02020603050405020304" pitchFamily="18" charset="0"/>
                <a:ea typeface="Calibri" panose="020F0502020204030204" pitchFamily="34" charset="0"/>
              </a:rPr>
              <a:t>Load transfer at construction joints is achieved through the use of dowel bars. </a:t>
            </a:r>
          </a:p>
          <a:p>
            <a:pPr marL="2114550" lvl="4" indent="-285750">
              <a:spcAft>
                <a:spcPts val="190"/>
              </a:spcAft>
              <a:buFont typeface="Wingdings" panose="05000000000000000000" pitchFamily="2" charset="2"/>
              <a:buChar char="Ø"/>
            </a:pPr>
            <a:r>
              <a:rPr lang="en-US" sz="1800" dirty="0">
                <a:solidFill>
                  <a:srgbClr val="000000"/>
                </a:solidFill>
                <a:effectLst/>
                <a:latin typeface="Times New Roman" panose="02020603050405020304" pitchFamily="18" charset="0"/>
                <a:ea typeface="Calibri" panose="020F0502020204030204" pitchFamily="34" charset="0"/>
              </a:rPr>
              <a:t>deformed of hooked tie bars are used to hold/anchored two adjacent segments firmly to prevent movement. </a:t>
            </a:r>
          </a:p>
          <a:p>
            <a:pPr lvl="2">
              <a:spcAft>
                <a:spcPts val="19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b="1"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 xmlns:a16="http://schemas.microsoft.com/office/drawing/2014/main" id="{5007A0B5-695D-46A8-9927-33C428DBFA36}"/>
              </a:ext>
            </a:extLst>
          </p:cNvPr>
          <p:cNvPicPr>
            <a:picLocks noChangeAspect="1"/>
          </p:cNvPicPr>
          <p:nvPr/>
        </p:nvPicPr>
        <p:blipFill>
          <a:blip r:embed="rId2"/>
          <a:stretch>
            <a:fillRect/>
          </a:stretch>
        </p:blipFill>
        <p:spPr>
          <a:xfrm>
            <a:off x="9335586" y="1826736"/>
            <a:ext cx="2978334" cy="2992535"/>
          </a:xfrm>
          <a:prstGeom prst="rect">
            <a:avLst/>
          </a:prstGeom>
          <a:ln w="28575">
            <a:solidFill>
              <a:schemeClr val="tx1"/>
            </a:solidFill>
          </a:ln>
        </p:spPr>
      </p:pic>
    </p:spTree>
    <p:extLst>
      <p:ext uri="{BB962C8B-B14F-4D97-AF65-F5344CB8AC3E}">
        <p14:creationId xmlns:p14="http://schemas.microsoft.com/office/powerpoint/2010/main" val="41367550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extLst>
              <a:ext uri="{BEBA8EAE-BF5A-486C-A8C5-ECC9F3942E4B}">
                <a14:imgProps xmlns:a14="http://schemas.microsoft.com/office/drawing/2010/main">
                  <a14:imgLayer r:embed="rId3">
                    <a14:imgEffect>
                      <a14:artisticGlowEdges/>
                    </a14:imgEffect>
                  </a14:imgLayer>
                </a14:imgProps>
              </a:ext>
            </a:extLst>
          </a:blip>
          <a:srcRect/>
          <a:stretch>
            <a:fillRect l="-10000" r="-10000"/>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 xmlns:a16="http://schemas.microsoft.com/office/drawing/2014/main" id="{FB161DF7-B23E-4035-A16B-92185E10D8B8}"/>
              </a:ext>
            </a:extLst>
          </p:cNvPr>
          <p:cNvGrpSpPr/>
          <p:nvPr/>
        </p:nvGrpSpPr>
        <p:grpSpPr>
          <a:xfrm>
            <a:off x="-2407919" y="4437524"/>
            <a:ext cx="6303509" cy="3631150"/>
            <a:chOff x="-3698821" y="4766260"/>
            <a:chExt cx="6652094" cy="3315933"/>
          </a:xfrm>
          <a:blipFill dpi="0" rotWithShape="1">
            <a:blip r:embed="rId4">
              <a:alphaModFix amt="77000"/>
              <a:extLst>
                <a:ext uri="{BEBA8EAE-BF5A-486C-A8C5-ECC9F3942E4B}">
                  <a14:imgProps xmlns:a14="http://schemas.microsoft.com/office/drawing/2010/main">
                    <a14:imgLayer r:embed="rId5">
                      <a14:imgEffect>
                        <a14:sharpenSoften amount="50000"/>
                      </a14:imgEffect>
                      <a14:imgEffect>
                        <a14:brightnessContrast bright="-20000"/>
                      </a14:imgEffect>
                    </a14:imgLayer>
                  </a14:imgProps>
                </a:ext>
              </a:extLst>
            </a:blip>
            <a:srcRect/>
            <a:stretch>
              <a:fillRect l="-1187" t="-577" r="-1187"/>
            </a:stretch>
          </a:blipFill>
        </p:grpSpPr>
        <p:sp>
          <p:nvSpPr>
            <p:cNvPr id="4" name="Rectangle: Rounded Corners 3">
              <a:extLst>
                <a:ext uri="{FF2B5EF4-FFF2-40B4-BE49-F238E27FC236}">
                  <a16:creationId xmlns="" xmlns:a16="http://schemas.microsoft.com/office/drawing/2014/main" id="{CEC8D37B-C551-4407-9D5B-224990DCDD6F}"/>
                </a:ext>
              </a:extLst>
            </p:cNvPr>
            <p:cNvSpPr/>
            <p:nvPr/>
          </p:nvSpPr>
          <p:spPr>
            <a:xfrm rot="19096706">
              <a:off x="-3698821" y="5336310"/>
              <a:ext cx="5181600" cy="419223"/>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 name="Rectangle: Rounded Corners 4">
              <a:extLst>
                <a:ext uri="{FF2B5EF4-FFF2-40B4-BE49-F238E27FC236}">
                  <a16:creationId xmlns="" xmlns:a16="http://schemas.microsoft.com/office/drawing/2014/main" id="{AA4AD840-BCF7-4710-BD70-C1F32093EB34}"/>
                </a:ext>
              </a:extLst>
            </p:cNvPr>
            <p:cNvSpPr/>
            <p:nvPr/>
          </p:nvSpPr>
          <p:spPr>
            <a:xfrm rot="19096706">
              <a:off x="-2686484" y="5356130"/>
              <a:ext cx="5181600" cy="92399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6" name="Rectangle: Rounded Corners 5">
              <a:extLst>
                <a:ext uri="{FF2B5EF4-FFF2-40B4-BE49-F238E27FC236}">
                  <a16:creationId xmlns="" xmlns:a16="http://schemas.microsoft.com/office/drawing/2014/main" id="{79218BD8-7761-4167-A3C0-738C8B959CB8}"/>
                </a:ext>
              </a:extLst>
            </p:cNvPr>
            <p:cNvSpPr/>
            <p:nvPr/>
          </p:nvSpPr>
          <p:spPr>
            <a:xfrm rot="19096706">
              <a:off x="-2811310" y="6707089"/>
              <a:ext cx="5181600" cy="577135"/>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7" name="Rectangle: Rounded Corners 6">
              <a:extLst>
                <a:ext uri="{FF2B5EF4-FFF2-40B4-BE49-F238E27FC236}">
                  <a16:creationId xmlns="" xmlns:a16="http://schemas.microsoft.com/office/drawing/2014/main" id="{F6EEC549-F6A1-43DE-89E1-08E500946E36}"/>
                </a:ext>
              </a:extLst>
            </p:cNvPr>
            <p:cNvSpPr/>
            <p:nvPr/>
          </p:nvSpPr>
          <p:spPr>
            <a:xfrm rot="19096706">
              <a:off x="-2481824" y="7354684"/>
              <a:ext cx="5181600" cy="727509"/>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9" name="Rectangle: Rounded Corners 8">
              <a:extLst>
                <a:ext uri="{FF2B5EF4-FFF2-40B4-BE49-F238E27FC236}">
                  <a16:creationId xmlns="" xmlns:a16="http://schemas.microsoft.com/office/drawing/2014/main" id="{DAE8348C-45B6-4121-812F-ECC40F3971C4}"/>
                </a:ext>
              </a:extLst>
            </p:cNvPr>
            <p:cNvSpPr/>
            <p:nvPr/>
          </p:nvSpPr>
          <p:spPr>
            <a:xfrm rot="19096706">
              <a:off x="1624824" y="4766260"/>
              <a:ext cx="1328449" cy="5576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grpSp>
        <p:nvGrpSpPr>
          <p:cNvPr id="19" name="Group 18">
            <a:extLst>
              <a:ext uri="{FF2B5EF4-FFF2-40B4-BE49-F238E27FC236}">
                <a16:creationId xmlns="" xmlns:a16="http://schemas.microsoft.com/office/drawing/2014/main" id="{C8F870A9-B700-4F3F-9247-4BAA70A12C06}"/>
              </a:ext>
            </a:extLst>
          </p:cNvPr>
          <p:cNvGrpSpPr/>
          <p:nvPr/>
        </p:nvGrpSpPr>
        <p:grpSpPr>
          <a:xfrm>
            <a:off x="7897219" y="-1106461"/>
            <a:ext cx="7321476" cy="2992543"/>
            <a:chOff x="7546698" y="-1319822"/>
            <a:chExt cx="7321476" cy="2992543"/>
          </a:xfrm>
          <a:gradFill flip="none" rotWithShape="1">
            <a:gsLst>
              <a:gs pos="0">
                <a:srgbClr val="002060"/>
              </a:gs>
              <a:gs pos="100000">
                <a:schemeClr val="accent5">
                  <a:lumMod val="60000"/>
                  <a:lumOff val="40000"/>
                </a:schemeClr>
              </a:gs>
            </a:gsLst>
            <a:lin ang="2700000" scaled="1"/>
            <a:tileRect/>
          </a:gradFill>
        </p:grpSpPr>
        <p:sp>
          <p:nvSpPr>
            <p:cNvPr id="20" name="Flowchart: Stored Data 19">
              <a:extLst>
                <a:ext uri="{FF2B5EF4-FFF2-40B4-BE49-F238E27FC236}">
                  <a16:creationId xmlns="" xmlns:a16="http://schemas.microsoft.com/office/drawing/2014/main" id="{2B448104-EF45-4A0E-8CA4-D69DEB7F5AE9}"/>
                </a:ext>
              </a:extLst>
            </p:cNvPr>
            <p:cNvSpPr/>
            <p:nvPr/>
          </p:nvSpPr>
          <p:spPr>
            <a:xfrm rot="19366670">
              <a:off x="8689916" y="-11198"/>
              <a:ext cx="6178258" cy="1683919"/>
            </a:xfrm>
            <a:prstGeom prst="flowChartOnlineStorag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26" name="Flowchart: Stored Data 25">
              <a:extLst>
                <a:ext uri="{FF2B5EF4-FFF2-40B4-BE49-F238E27FC236}">
                  <a16:creationId xmlns="" xmlns:a16="http://schemas.microsoft.com/office/drawing/2014/main" id="{582D9A46-6A48-4E1D-83B5-ED7CE5B24990}"/>
                </a:ext>
              </a:extLst>
            </p:cNvPr>
            <p:cNvSpPr/>
            <p:nvPr/>
          </p:nvSpPr>
          <p:spPr>
            <a:xfrm rot="19366670">
              <a:off x="7690650" y="-1319822"/>
              <a:ext cx="6178258" cy="1683919"/>
            </a:xfrm>
            <a:prstGeom prst="flowChartOnlineStorag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7" name="Flowchart: Stored Data 26">
              <a:extLst>
                <a:ext uri="{FF2B5EF4-FFF2-40B4-BE49-F238E27FC236}">
                  <a16:creationId xmlns="" xmlns:a16="http://schemas.microsoft.com/office/drawing/2014/main" id="{613F58D9-01EF-4F1C-978B-F730A9946F53}"/>
                </a:ext>
              </a:extLst>
            </p:cNvPr>
            <p:cNvSpPr/>
            <p:nvPr/>
          </p:nvSpPr>
          <p:spPr>
            <a:xfrm rot="19366670">
              <a:off x="7546698" y="-208042"/>
              <a:ext cx="6178258" cy="1683919"/>
            </a:xfrm>
            <a:prstGeom prst="flowChartOnlineStorag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pic>
        <p:nvPicPr>
          <p:cNvPr id="34" name="Picture 33">
            <a:extLst>
              <a:ext uri="{FF2B5EF4-FFF2-40B4-BE49-F238E27FC236}">
                <a16:creationId xmlns="" xmlns:a16="http://schemas.microsoft.com/office/drawing/2014/main" id="{5163AD56-53E1-4D70-B52D-05835202B1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663" y="195778"/>
            <a:ext cx="1990738" cy="1990738"/>
          </a:xfrm>
          <a:prstGeom prst="rect">
            <a:avLst/>
          </a:prstGeom>
        </p:spPr>
      </p:pic>
      <p:graphicFrame>
        <p:nvGraphicFramePr>
          <p:cNvPr id="35" name="Table 34">
            <a:extLst>
              <a:ext uri="{FF2B5EF4-FFF2-40B4-BE49-F238E27FC236}">
                <a16:creationId xmlns="" xmlns:a16="http://schemas.microsoft.com/office/drawing/2014/main" id="{B4F8B0BC-F720-4680-B345-2D9D4EDF886F}"/>
              </a:ext>
            </a:extLst>
          </p:cNvPr>
          <p:cNvGraphicFramePr>
            <a:graphicFrameLocks noGrp="1"/>
          </p:cNvGraphicFramePr>
          <p:nvPr>
            <p:extLst>
              <p:ext uri="{D42A27DB-BD31-4B8C-83A1-F6EECF244321}">
                <p14:modId xmlns:p14="http://schemas.microsoft.com/office/powerpoint/2010/main" val="254784804"/>
              </p:ext>
            </p:extLst>
          </p:nvPr>
        </p:nvGraphicFramePr>
        <p:xfrm>
          <a:off x="1729251" y="1423513"/>
          <a:ext cx="8930166" cy="1364328"/>
        </p:xfrm>
        <a:graphic>
          <a:graphicData uri="http://schemas.openxmlformats.org/drawingml/2006/table">
            <a:tbl>
              <a:tblPr firstRow="1" firstCol="1" bandRow="1"/>
              <a:tblGrid>
                <a:gridCol w="4693650">
                  <a:extLst>
                    <a:ext uri="{9D8B030D-6E8A-4147-A177-3AD203B41FA5}">
                      <a16:colId xmlns="" xmlns:a16="http://schemas.microsoft.com/office/drawing/2014/main" val="20000"/>
                    </a:ext>
                  </a:extLst>
                </a:gridCol>
                <a:gridCol w="4236516">
                  <a:extLst>
                    <a:ext uri="{9D8B030D-6E8A-4147-A177-3AD203B41FA5}">
                      <a16:colId xmlns="" xmlns:a16="http://schemas.microsoft.com/office/drawing/2014/main" val="20001"/>
                    </a:ext>
                  </a:extLst>
                </a:gridCol>
              </a:tblGrid>
              <a:tr h="336740">
                <a:tc>
                  <a:txBody>
                    <a:bodyPr/>
                    <a:lstStyle/>
                    <a:p>
                      <a:pPr>
                        <a:lnSpc>
                          <a:spcPct val="115000"/>
                        </a:lnSpc>
                      </a:pPr>
                      <a:r>
                        <a:rPr lang="en-US" sz="1600" b="1" dirty="0">
                          <a:solidFill>
                            <a:srgbClr val="000000"/>
                          </a:solidFill>
                          <a:effectLst/>
                          <a:latin typeface="Times New Roman" panose="02020603050405020304" pitchFamily="18" charset="0"/>
                          <a:cs typeface="Times New Roman" pitchFamily="18" charset="0"/>
                        </a:rPr>
                        <a:t>COURSE CODE: CE </a:t>
                      </a:r>
                      <a:r>
                        <a:rPr lang="en-US" sz="1600" b="1" dirty="0" smtClean="0">
                          <a:solidFill>
                            <a:srgbClr val="000000"/>
                          </a:solidFill>
                          <a:effectLst/>
                          <a:latin typeface="Times New Roman" panose="02020603050405020304" pitchFamily="18" charset="0"/>
                          <a:cs typeface="Times New Roman" pitchFamily="18" charset="0"/>
                        </a:rPr>
                        <a:t>0732-4105</a:t>
                      </a:r>
                      <a:endParaRPr lang="en-US" sz="1200" dirty="0">
                        <a:effectLst/>
                        <a:latin typeface="Times New Roman" pitchFamily="18" charset="0"/>
                        <a:cs typeface="Times New Roman" pitchFamily="18" charset="0"/>
                      </a:endParaRPr>
                    </a:p>
                  </a:txBody>
                  <a:tcPr marL="68580" marR="68580" marT="0" marB="0" anchor="ctr">
                    <a:lnL>
                      <a:noFill/>
                    </a:lnL>
                    <a:lnR>
                      <a:noFill/>
                    </a:lnR>
                    <a:lnT>
                      <a:noFill/>
                    </a:lnT>
                    <a:lnB>
                      <a:noFill/>
                    </a:lnB>
                  </a:tcPr>
                </a:tc>
                <a:tc>
                  <a:txBody>
                    <a:bodyPr/>
                    <a:lstStyle/>
                    <a:p>
                      <a:pPr algn="r">
                        <a:lnSpc>
                          <a:spcPct val="115000"/>
                        </a:lnSpc>
                      </a:pPr>
                      <a:r>
                        <a:rPr lang="en-US" sz="1600" b="1" dirty="0" smtClean="0">
                          <a:solidFill>
                            <a:srgbClr val="000000"/>
                          </a:solidFill>
                          <a:effectLst/>
                          <a:latin typeface="Times New Roman" panose="02020603050405020304" pitchFamily="18" charset="0"/>
                          <a:cs typeface="Times New Roman" pitchFamily="18" charset="0"/>
                        </a:rPr>
                        <a:t>CREDIT:04</a:t>
                      </a:r>
                      <a:endParaRPr lang="en-US" sz="1200" dirty="0">
                        <a:effectLst/>
                        <a:latin typeface="Times New Roman" pitchFamily="18" charset="0"/>
                        <a:cs typeface="Times New Roman" pitchFamily="18" charset="0"/>
                      </a:endParaRPr>
                    </a:p>
                  </a:txBody>
                  <a:tcPr marL="68580" marR="68580" marT="0" marB="0" anchor="ctr">
                    <a:lnL>
                      <a:noFill/>
                    </a:lnL>
                    <a:lnR>
                      <a:noFill/>
                    </a:lnR>
                    <a:lnT>
                      <a:noFill/>
                    </a:lnT>
                    <a:lnB>
                      <a:noFill/>
                    </a:lnB>
                  </a:tcPr>
                </a:tc>
                <a:extLst>
                  <a:ext uri="{0D108BD9-81ED-4DB2-BD59-A6C34878D82A}">
                    <a16:rowId xmlns="" xmlns:a16="http://schemas.microsoft.com/office/drawing/2014/main" val="10000"/>
                  </a:ext>
                </a:extLst>
              </a:tr>
              <a:tr h="336740">
                <a:tc>
                  <a:txBody>
                    <a:bodyPr/>
                    <a:lstStyle/>
                    <a:p>
                      <a:pPr>
                        <a:lnSpc>
                          <a:spcPct val="115000"/>
                        </a:lnSpc>
                      </a:pPr>
                      <a:r>
                        <a:rPr lang="en-US" sz="1600" b="1" dirty="0">
                          <a:solidFill>
                            <a:srgbClr val="000000"/>
                          </a:solidFill>
                          <a:effectLst/>
                          <a:latin typeface="Times New Roman" panose="02020603050405020304" pitchFamily="18" charset="0"/>
                          <a:cs typeface="Times New Roman" pitchFamily="18" charset="0"/>
                        </a:rPr>
                        <a:t> </a:t>
                      </a:r>
                      <a:endParaRPr lang="en-US" sz="1200" dirty="0">
                        <a:effectLst/>
                        <a:latin typeface="Times New Roman" pitchFamily="18" charset="0"/>
                        <a:cs typeface="Times New Roman" pitchFamily="18" charset="0"/>
                      </a:endParaRPr>
                    </a:p>
                  </a:txBody>
                  <a:tcPr marL="68580" marR="68580" marT="0" marB="0" anchor="ctr">
                    <a:lnL>
                      <a:noFill/>
                    </a:lnL>
                    <a:lnR>
                      <a:noFill/>
                    </a:lnR>
                    <a:lnT>
                      <a:noFill/>
                    </a:lnT>
                    <a:lnB>
                      <a:noFill/>
                    </a:lnB>
                  </a:tcPr>
                </a:tc>
                <a:tc>
                  <a:txBody>
                    <a:bodyPr/>
                    <a:lstStyle/>
                    <a:p>
                      <a:pPr marL="457200" algn="r">
                        <a:lnSpc>
                          <a:spcPct val="115000"/>
                        </a:lnSpc>
                      </a:pPr>
                      <a:r>
                        <a:rPr lang="en-US" sz="1600" b="1" dirty="0">
                          <a:solidFill>
                            <a:srgbClr val="000000"/>
                          </a:solidFill>
                          <a:effectLst/>
                          <a:latin typeface="Times New Roman" panose="02020603050405020304" pitchFamily="18" charset="0"/>
                          <a:cs typeface="Times New Roman" pitchFamily="18" charset="0"/>
                        </a:rPr>
                        <a:t>TOTAL </a:t>
                      </a:r>
                      <a:r>
                        <a:rPr lang="en-US" sz="1600" b="1" dirty="0" smtClean="0">
                          <a:solidFill>
                            <a:srgbClr val="000000"/>
                          </a:solidFill>
                          <a:effectLst/>
                          <a:latin typeface="Times New Roman" panose="02020603050405020304" pitchFamily="18" charset="0"/>
                          <a:cs typeface="Times New Roman" pitchFamily="18" charset="0"/>
                        </a:rPr>
                        <a:t>MARKS:200</a:t>
                      </a:r>
                      <a:endParaRPr lang="en-US" sz="1200" dirty="0">
                        <a:effectLst/>
                        <a:latin typeface="Times New Roman" pitchFamily="18" charset="0"/>
                        <a:cs typeface="Times New Roman" pitchFamily="18" charset="0"/>
                      </a:endParaRPr>
                    </a:p>
                  </a:txBody>
                  <a:tcPr marL="68580" marR="68580" marT="0" marB="0" anchor="ctr">
                    <a:lnL>
                      <a:noFill/>
                    </a:lnL>
                    <a:lnR>
                      <a:noFill/>
                    </a:lnR>
                    <a:lnT>
                      <a:noFill/>
                    </a:lnT>
                    <a:lnB>
                      <a:noFill/>
                    </a:lnB>
                  </a:tcPr>
                </a:tc>
                <a:extLst>
                  <a:ext uri="{0D108BD9-81ED-4DB2-BD59-A6C34878D82A}">
                    <a16:rowId xmlns="" xmlns:a16="http://schemas.microsoft.com/office/drawing/2014/main" val="10001"/>
                  </a:ext>
                </a:extLst>
              </a:tr>
              <a:tr h="354108">
                <a:tc>
                  <a:txBody>
                    <a:bodyPr/>
                    <a:lstStyle/>
                    <a:p>
                      <a:pPr>
                        <a:lnSpc>
                          <a:spcPct val="115000"/>
                        </a:lnSpc>
                      </a:pPr>
                      <a:endParaRPr lang="en-US" sz="1200" dirty="0">
                        <a:effectLst/>
                        <a:latin typeface="Times New Roman" pitchFamily="18" charset="0"/>
                        <a:cs typeface="Times New Roman" pitchFamily="18" charset="0"/>
                      </a:endParaRPr>
                    </a:p>
                  </a:txBody>
                  <a:tcPr marL="68580" marR="68580" marT="0" marB="0" anchor="ctr">
                    <a:lnL>
                      <a:noFill/>
                    </a:lnL>
                    <a:lnR>
                      <a:noFill/>
                    </a:lnR>
                    <a:lnT>
                      <a:noFill/>
                    </a:lnT>
                    <a:lnB>
                      <a:noFill/>
                    </a:lnB>
                  </a:tcPr>
                </a:tc>
                <a:tc>
                  <a:txBody>
                    <a:bodyPr/>
                    <a:lstStyle/>
                    <a:p>
                      <a:pPr marL="457200" algn="r">
                        <a:lnSpc>
                          <a:spcPct val="115000"/>
                        </a:lnSpc>
                      </a:pPr>
                      <a:r>
                        <a:rPr lang="en-US" sz="1600" b="1" dirty="0">
                          <a:solidFill>
                            <a:srgbClr val="000000"/>
                          </a:solidFill>
                          <a:effectLst/>
                          <a:latin typeface="Times New Roman" panose="02020603050405020304" pitchFamily="18" charset="0"/>
                          <a:cs typeface="Times New Roman" pitchFamily="18" charset="0"/>
                        </a:rPr>
                        <a:t>CIE MARKS: </a:t>
                      </a:r>
                      <a:r>
                        <a:rPr lang="en-US" sz="1600" b="1" dirty="0" smtClean="0">
                          <a:solidFill>
                            <a:srgbClr val="000000"/>
                          </a:solidFill>
                          <a:effectLst/>
                          <a:latin typeface="Times New Roman" panose="02020603050405020304" pitchFamily="18" charset="0"/>
                          <a:cs typeface="Times New Roman" pitchFamily="18" charset="0"/>
                        </a:rPr>
                        <a:t>120</a:t>
                      </a:r>
                      <a:endParaRPr lang="en-US" sz="1200" dirty="0">
                        <a:effectLst/>
                        <a:latin typeface="Times New Roman" pitchFamily="18" charset="0"/>
                        <a:cs typeface="Times New Roman" pitchFamily="18" charset="0"/>
                      </a:endParaRPr>
                    </a:p>
                  </a:txBody>
                  <a:tcPr marL="68580" marR="68580" marT="0" marB="0" anchor="ctr">
                    <a:lnL>
                      <a:noFill/>
                    </a:lnL>
                    <a:lnR>
                      <a:noFill/>
                    </a:lnR>
                    <a:lnT>
                      <a:noFill/>
                    </a:lnT>
                    <a:lnB>
                      <a:noFill/>
                    </a:lnB>
                  </a:tcPr>
                </a:tc>
                <a:extLst>
                  <a:ext uri="{0D108BD9-81ED-4DB2-BD59-A6C34878D82A}">
                    <a16:rowId xmlns="" xmlns:a16="http://schemas.microsoft.com/office/drawing/2014/main" val="10002"/>
                  </a:ext>
                </a:extLst>
              </a:tr>
              <a:tr h="336740">
                <a:tc>
                  <a:txBody>
                    <a:bodyPr/>
                    <a:lstStyle/>
                    <a:p>
                      <a:pPr>
                        <a:lnSpc>
                          <a:spcPct val="115000"/>
                        </a:lnSpc>
                        <a:spcAft>
                          <a:spcPts val="600"/>
                        </a:spcAft>
                      </a:pPr>
                      <a:r>
                        <a:rPr lang="en-US" sz="1600" b="1" dirty="0">
                          <a:solidFill>
                            <a:srgbClr val="000000"/>
                          </a:solidFill>
                          <a:effectLst/>
                          <a:latin typeface="Times New Roman" panose="02020603050405020304" pitchFamily="18" charset="0"/>
                          <a:cs typeface="Times New Roman" pitchFamily="18" charset="0"/>
                        </a:rPr>
                        <a:t>Semester</a:t>
                      </a:r>
                      <a:r>
                        <a:rPr lang="en-US" sz="1600" b="1" baseline="0" dirty="0">
                          <a:solidFill>
                            <a:srgbClr val="000000"/>
                          </a:solidFill>
                          <a:effectLst/>
                          <a:latin typeface="Times New Roman" panose="02020603050405020304" pitchFamily="18" charset="0"/>
                          <a:cs typeface="Times New Roman" pitchFamily="18" charset="0"/>
                        </a:rPr>
                        <a:t> End </a:t>
                      </a:r>
                      <a:r>
                        <a:rPr lang="en-US" sz="1600" b="1" dirty="0">
                          <a:solidFill>
                            <a:srgbClr val="000000"/>
                          </a:solidFill>
                          <a:effectLst/>
                          <a:latin typeface="Times New Roman" panose="02020603050405020304" pitchFamily="18" charset="0"/>
                          <a:cs typeface="Times New Roman" pitchFamily="18" charset="0"/>
                        </a:rPr>
                        <a:t>Exam Hours   </a:t>
                      </a:r>
                      <a:r>
                        <a:rPr lang="en-US" sz="1600" b="1" dirty="0" smtClean="0">
                          <a:solidFill>
                            <a:srgbClr val="000000"/>
                          </a:solidFill>
                          <a:effectLst/>
                          <a:latin typeface="Times New Roman" panose="02020603050405020304" pitchFamily="18" charset="0"/>
                          <a:cs typeface="Times New Roman" pitchFamily="18" charset="0"/>
                        </a:rPr>
                        <a:t>4</a:t>
                      </a:r>
                      <a:endParaRPr lang="en-US" sz="1200" dirty="0">
                        <a:effectLst/>
                        <a:latin typeface="Times New Roman" pitchFamily="18" charset="0"/>
                        <a:cs typeface="Times New Roman" pitchFamily="18" charset="0"/>
                      </a:endParaRPr>
                    </a:p>
                  </a:txBody>
                  <a:tcPr marL="68580" marR="68580" marT="0" marB="0" anchor="ctr">
                    <a:lnL>
                      <a:noFill/>
                    </a:lnL>
                    <a:lnR>
                      <a:noFill/>
                    </a:lnR>
                    <a:lnT>
                      <a:noFill/>
                    </a:lnT>
                    <a:lnB>
                      <a:noFill/>
                    </a:lnB>
                  </a:tcPr>
                </a:tc>
                <a:tc>
                  <a:txBody>
                    <a:bodyPr/>
                    <a:lstStyle/>
                    <a:p>
                      <a:pPr marL="457200" algn="r">
                        <a:lnSpc>
                          <a:spcPct val="115000"/>
                        </a:lnSpc>
                      </a:pPr>
                      <a:r>
                        <a:rPr lang="en-US" sz="1600" b="1" dirty="0">
                          <a:solidFill>
                            <a:srgbClr val="000000"/>
                          </a:solidFill>
                          <a:effectLst/>
                          <a:latin typeface="Times New Roman" panose="02020603050405020304" pitchFamily="18" charset="0"/>
                          <a:cs typeface="Times New Roman" pitchFamily="18" charset="0"/>
                        </a:rPr>
                        <a:t>SEE MARKS: </a:t>
                      </a:r>
                      <a:r>
                        <a:rPr lang="en-US" sz="1600" b="1" dirty="0" smtClean="0">
                          <a:solidFill>
                            <a:srgbClr val="000000"/>
                          </a:solidFill>
                          <a:effectLst/>
                          <a:latin typeface="Times New Roman" panose="02020603050405020304" pitchFamily="18" charset="0"/>
                          <a:cs typeface="Times New Roman" pitchFamily="18" charset="0"/>
                        </a:rPr>
                        <a:t>80</a:t>
                      </a:r>
                      <a:endParaRPr lang="en-US" sz="1200" dirty="0">
                        <a:effectLst/>
                        <a:latin typeface="Times New Roman" pitchFamily="18" charset="0"/>
                        <a:cs typeface="Times New Roman" pitchFamily="18" charset="0"/>
                      </a:endParaRPr>
                    </a:p>
                  </a:txBody>
                  <a:tcPr marL="68580" marR="68580" marT="0" marB="0" anchor="ctr">
                    <a:lnL>
                      <a:noFill/>
                    </a:lnL>
                    <a:lnR>
                      <a:noFill/>
                    </a:lnR>
                    <a:lnT>
                      <a:noFill/>
                    </a:lnT>
                    <a:lnB>
                      <a:noFill/>
                    </a:lnB>
                  </a:tcPr>
                </a:tc>
                <a:extLst>
                  <a:ext uri="{0D108BD9-81ED-4DB2-BD59-A6C34878D82A}">
                    <a16:rowId xmlns="" xmlns:a16="http://schemas.microsoft.com/office/drawing/2014/main" val="10003"/>
                  </a:ext>
                </a:extLst>
              </a:tr>
            </a:tbl>
          </a:graphicData>
        </a:graphic>
      </p:graphicFrame>
      <p:sp>
        <p:nvSpPr>
          <p:cNvPr id="36" name="Rectangle 1">
            <a:extLst>
              <a:ext uri="{FF2B5EF4-FFF2-40B4-BE49-F238E27FC236}">
                <a16:creationId xmlns="" xmlns:a16="http://schemas.microsoft.com/office/drawing/2014/main" id="{3E6223DE-BAB4-4957-8C5C-DAA8D673157B}"/>
              </a:ext>
            </a:extLst>
          </p:cNvPr>
          <p:cNvSpPr>
            <a:spLocks noChangeArrowheads="1"/>
          </p:cNvSpPr>
          <p:nvPr/>
        </p:nvSpPr>
        <p:spPr bwMode="auto">
          <a:xfrm>
            <a:off x="4042656" y="621340"/>
            <a:ext cx="4542526" cy="492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1" rIns="91440" bIns="45721" numCol="1" anchor="ctr" anchorCtr="0" compatLnSpc="1">
            <a:prstTxWarp prst="textNoShape">
              <a:avLst/>
            </a:prstTxWarp>
            <a:spAutoFit/>
          </a:bodyPr>
          <a:lstStyle/>
          <a:p>
            <a:pPr lvl="0" eaLnBrk="0" fontAlgn="base" hangingPunct="0">
              <a:spcBef>
                <a:spcPct val="0"/>
              </a:spcBef>
              <a:spcAft>
                <a:spcPct val="0"/>
              </a:spcAft>
            </a:pPr>
            <a:r>
              <a:rPr lang="en-US" sz="2601" b="1" dirty="0" smtClean="0">
                <a:solidFill>
                  <a:srgbClr val="000000"/>
                </a:solidFill>
                <a:latin typeface="Times New Roman" pitchFamily="18" charset="0"/>
                <a:cs typeface="Times New Roman" pitchFamily="18" charset="0"/>
              </a:rPr>
              <a:t>Transportation Engineering-II</a:t>
            </a:r>
            <a:endParaRPr lang="en-US" sz="2601" dirty="0">
              <a:latin typeface="Times New Roman" pitchFamily="18" charset="0"/>
              <a:cs typeface="Times New Roman" pitchFamily="18" charset="0"/>
            </a:endParaRPr>
          </a:p>
        </p:txBody>
      </p:sp>
      <p:graphicFrame>
        <p:nvGraphicFramePr>
          <p:cNvPr id="37" name="Table 36">
            <a:extLst>
              <a:ext uri="{FF2B5EF4-FFF2-40B4-BE49-F238E27FC236}">
                <a16:creationId xmlns="" xmlns:a16="http://schemas.microsoft.com/office/drawing/2014/main" id="{7AEA5C73-3CD7-4560-85F2-B0C9E2C6C3CB}"/>
              </a:ext>
            </a:extLst>
          </p:cNvPr>
          <p:cNvGraphicFramePr>
            <a:graphicFrameLocks noGrp="1"/>
          </p:cNvGraphicFramePr>
          <p:nvPr>
            <p:extLst>
              <p:ext uri="{D42A27DB-BD31-4B8C-83A1-F6EECF244321}">
                <p14:modId xmlns:p14="http://schemas.microsoft.com/office/powerpoint/2010/main" val="232459289"/>
              </p:ext>
            </p:extLst>
          </p:nvPr>
        </p:nvGraphicFramePr>
        <p:xfrm>
          <a:off x="1431091" y="3597477"/>
          <a:ext cx="10007600" cy="2850388"/>
        </p:xfrm>
        <a:graphic>
          <a:graphicData uri="http://schemas.openxmlformats.org/drawingml/2006/table">
            <a:tbl>
              <a:tblPr firstRow="1" firstCol="1" bandRow="1"/>
              <a:tblGrid>
                <a:gridCol w="1617228">
                  <a:extLst>
                    <a:ext uri="{9D8B030D-6E8A-4147-A177-3AD203B41FA5}">
                      <a16:colId xmlns="" xmlns:a16="http://schemas.microsoft.com/office/drawing/2014/main" val="20000"/>
                    </a:ext>
                  </a:extLst>
                </a:gridCol>
                <a:gridCol w="8390372">
                  <a:extLst>
                    <a:ext uri="{9D8B030D-6E8A-4147-A177-3AD203B41FA5}">
                      <a16:colId xmlns="" xmlns:a16="http://schemas.microsoft.com/office/drawing/2014/main" val="20001"/>
                    </a:ext>
                  </a:extLst>
                </a:gridCol>
              </a:tblGrid>
              <a:tr h="693674">
                <a:tc>
                  <a:txBody>
                    <a:bodyPr/>
                    <a:lstStyle/>
                    <a:p>
                      <a:pPr marL="0" marR="0" algn="ctr">
                        <a:lnSpc>
                          <a:spcPct val="150000"/>
                        </a:lnSpc>
                        <a:spcBef>
                          <a:spcPts val="0"/>
                        </a:spcBef>
                        <a:spcAft>
                          <a:spcPts val="1000"/>
                        </a:spcAft>
                      </a:pPr>
                      <a:r>
                        <a:rPr lang="en-US" sz="1600" b="1" dirty="0">
                          <a:effectLst/>
                          <a:latin typeface="+mn-lt"/>
                          <a:ea typeface="Calibri" panose="020F0502020204030204" pitchFamily="34" charset="0"/>
                        </a:rPr>
                        <a:t>CLO 1</a:t>
                      </a:r>
                      <a:endParaRPr lang="en-US" sz="1600" dirty="0">
                        <a:effectLst/>
                        <a:latin typeface="+mn-lt"/>
                        <a:ea typeface="Calibri" panose="020F0502020204030204" pitchFamily="34" charset="0"/>
                      </a:endParaRPr>
                    </a:p>
                  </a:txBody>
                  <a:tcPr marL="68580" marR="68580" marT="0" marB="0">
                    <a:lnL>
                      <a:noFill/>
                    </a:lnL>
                    <a:lnR>
                      <a:noFill/>
                    </a:lnR>
                    <a:lnT>
                      <a:noFill/>
                    </a:lnT>
                    <a:lnB>
                      <a:noFill/>
                    </a:lnB>
                  </a:tcPr>
                </a:tc>
                <a:tc>
                  <a:txBody>
                    <a:bodyPr/>
                    <a:lstStyle/>
                    <a:p>
                      <a:pPr marL="0" marR="0" algn="just">
                        <a:lnSpc>
                          <a:spcPct val="150000"/>
                        </a:lnSpc>
                        <a:spcBef>
                          <a:spcPts val="0"/>
                        </a:spcBef>
                        <a:spcAft>
                          <a:spcPts val="1000"/>
                        </a:spcAft>
                      </a:pPr>
                      <a:r>
                        <a:rPr lang="en-US" sz="1600" b="1" dirty="0">
                          <a:latin typeface="+mn-lt"/>
                        </a:rPr>
                        <a:t>Describe</a:t>
                      </a:r>
                      <a:r>
                        <a:rPr lang="en-US" sz="1600" dirty="0">
                          <a:latin typeface="+mn-lt"/>
                        </a:rPr>
                        <a:t> the types and functions of different pavement structures used in highway systems.</a:t>
                      </a:r>
                      <a:endParaRPr lang="en-US" sz="1600" dirty="0">
                        <a:effectLst/>
                        <a:latin typeface="+mn-lt"/>
                        <a:ea typeface="Calibri" panose="020F0502020204030204" pitchFamily="34" charset="0"/>
                      </a:endParaRPr>
                    </a:p>
                  </a:txBody>
                  <a:tcPr marL="68580" marR="68580" marT="0" marB="0">
                    <a:lnL>
                      <a:noFill/>
                    </a:lnL>
                    <a:lnR>
                      <a:noFill/>
                    </a:lnR>
                    <a:lnT>
                      <a:noFill/>
                    </a:lnT>
                    <a:lnB>
                      <a:noFill/>
                    </a:lnB>
                  </a:tcPr>
                </a:tc>
                <a:extLst>
                  <a:ext uri="{0D108BD9-81ED-4DB2-BD59-A6C34878D82A}">
                    <a16:rowId xmlns="" xmlns:a16="http://schemas.microsoft.com/office/drawing/2014/main" val="10000"/>
                  </a:ext>
                </a:extLst>
              </a:tr>
              <a:tr h="693694">
                <a:tc>
                  <a:txBody>
                    <a:bodyPr/>
                    <a:lstStyle/>
                    <a:p>
                      <a:pPr marL="0" marR="0" algn="ctr">
                        <a:lnSpc>
                          <a:spcPct val="150000"/>
                        </a:lnSpc>
                        <a:spcBef>
                          <a:spcPts val="0"/>
                        </a:spcBef>
                        <a:spcAft>
                          <a:spcPts val="1000"/>
                        </a:spcAft>
                      </a:pPr>
                      <a:r>
                        <a:rPr lang="en-US" sz="1600" b="1">
                          <a:effectLst/>
                          <a:latin typeface="+mn-lt"/>
                          <a:ea typeface="Calibri" panose="020F0502020204030204" pitchFamily="34" charset="0"/>
                        </a:rPr>
                        <a:t>CLO 2</a:t>
                      </a:r>
                      <a:endParaRPr lang="en-US" sz="1600">
                        <a:effectLst/>
                        <a:latin typeface="+mn-lt"/>
                        <a:ea typeface="Calibri" panose="020F0502020204030204" pitchFamily="34" charset="0"/>
                      </a:endParaRPr>
                    </a:p>
                  </a:txBody>
                  <a:tcPr marL="68580" marR="68580" marT="0" marB="0">
                    <a:lnL>
                      <a:noFill/>
                    </a:lnL>
                    <a:lnR>
                      <a:noFill/>
                    </a:lnR>
                    <a:lnT>
                      <a:noFill/>
                    </a:lnT>
                    <a:lnB>
                      <a:noFill/>
                    </a:lnB>
                  </a:tcPr>
                </a:tc>
                <a:tc>
                  <a:txBody>
                    <a:bodyPr/>
                    <a:lstStyle/>
                    <a:p>
                      <a:pPr marL="0" marR="0" algn="just">
                        <a:lnSpc>
                          <a:spcPct val="150000"/>
                        </a:lnSpc>
                        <a:spcBef>
                          <a:spcPts val="0"/>
                        </a:spcBef>
                        <a:spcAft>
                          <a:spcPts val="1000"/>
                        </a:spcAft>
                      </a:pPr>
                      <a:r>
                        <a:rPr lang="en-US" sz="1600" b="1" dirty="0">
                          <a:latin typeface="+mn-lt"/>
                        </a:rPr>
                        <a:t>Explain</a:t>
                      </a:r>
                      <a:r>
                        <a:rPr lang="en-US" sz="1600" dirty="0">
                          <a:latin typeface="+mn-lt"/>
                        </a:rPr>
                        <a:t> the concept of load transfer mechanisms in rigid pavements and their structural significance.</a:t>
                      </a:r>
                      <a:endParaRPr lang="en-US" sz="1600" dirty="0">
                        <a:effectLst/>
                        <a:latin typeface="+mn-lt"/>
                        <a:ea typeface="Calibri" panose="020F0502020204030204" pitchFamily="34" charset="0"/>
                      </a:endParaRPr>
                    </a:p>
                  </a:txBody>
                  <a:tcPr marL="68580" marR="68580" marT="0" marB="0">
                    <a:lnL>
                      <a:noFill/>
                    </a:lnL>
                    <a:lnR>
                      <a:noFill/>
                    </a:lnR>
                    <a:lnT>
                      <a:noFill/>
                    </a:lnT>
                    <a:lnB>
                      <a:noFill/>
                    </a:lnB>
                  </a:tcPr>
                </a:tc>
                <a:extLst>
                  <a:ext uri="{0D108BD9-81ED-4DB2-BD59-A6C34878D82A}">
                    <a16:rowId xmlns="" xmlns:a16="http://schemas.microsoft.com/office/drawing/2014/main" val="10001"/>
                  </a:ext>
                </a:extLst>
              </a:tr>
              <a:tr h="693674">
                <a:tc>
                  <a:txBody>
                    <a:bodyPr/>
                    <a:lstStyle/>
                    <a:p>
                      <a:pPr marL="0" marR="0" algn="ctr">
                        <a:lnSpc>
                          <a:spcPct val="150000"/>
                        </a:lnSpc>
                        <a:spcBef>
                          <a:spcPts val="0"/>
                        </a:spcBef>
                        <a:spcAft>
                          <a:spcPts val="1000"/>
                        </a:spcAft>
                      </a:pPr>
                      <a:r>
                        <a:rPr lang="en-US" sz="1600" b="1">
                          <a:effectLst/>
                          <a:latin typeface="+mn-lt"/>
                          <a:ea typeface="Calibri" panose="020F0502020204030204" pitchFamily="34" charset="0"/>
                        </a:rPr>
                        <a:t>CLO 3</a:t>
                      </a:r>
                      <a:endParaRPr lang="en-US" sz="1600">
                        <a:effectLst/>
                        <a:latin typeface="+mn-lt"/>
                        <a:ea typeface="Calibri" panose="020F0502020204030204" pitchFamily="34" charset="0"/>
                      </a:endParaRPr>
                    </a:p>
                  </a:txBody>
                  <a:tcPr marL="68580" marR="68580" marT="0" marB="0">
                    <a:lnL>
                      <a:noFill/>
                    </a:lnL>
                    <a:lnR>
                      <a:noFill/>
                    </a:lnR>
                    <a:lnT>
                      <a:noFill/>
                    </a:lnT>
                    <a:lnB>
                      <a:noFill/>
                    </a:lnB>
                  </a:tcPr>
                </a:tc>
                <a:tc>
                  <a:txBody>
                    <a:bodyPr/>
                    <a:lstStyle/>
                    <a:p>
                      <a:pPr marL="0" marR="0" algn="just">
                        <a:lnSpc>
                          <a:spcPct val="150000"/>
                        </a:lnSpc>
                        <a:spcBef>
                          <a:spcPts val="0"/>
                        </a:spcBef>
                        <a:spcAft>
                          <a:spcPts val="1000"/>
                        </a:spcAft>
                      </a:pPr>
                      <a:r>
                        <a:rPr lang="en-US" sz="1600" b="1" dirty="0">
                          <a:latin typeface="+mn-lt"/>
                        </a:rPr>
                        <a:t>Differentiate</a:t>
                      </a:r>
                      <a:r>
                        <a:rPr lang="en-US" sz="1600" dirty="0">
                          <a:latin typeface="+mn-lt"/>
                        </a:rPr>
                        <a:t> between flexible and rigid pavements based on construction, behavior, and materials.</a:t>
                      </a:r>
                      <a:endParaRPr lang="en-US" sz="1600" dirty="0">
                        <a:effectLst/>
                        <a:latin typeface="+mn-lt"/>
                        <a:ea typeface="Calibri" panose="020F0502020204030204" pitchFamily="34" charset="0"/>
                      </a:endParaRPr>
                    </a:p>
                  </a:txBody>
                  <a:tcPr marL="68580" marR="68580" marT="0" marB="0">
                    <a:lnL>
                      <a:noFill/>
                    </a:lnL>
                    <a:lnR>
                      <a:noFill/>
                    </a:lnR>
                    <a:lnT>
                      <a:noFill/>
                    </a:lnT>
                    <a:lnB>
                      <a:noFill/>
                    </a:lnB>
                  </a:tcPr>
                </a:tc>
                <a:extLst>
                  <a:ext uri="{0D108BD9-81ED-4DB2-BD59-A6C34878D82A}">
                    <a16:rowId xmlns="" xmlns:a16="http://schemas.microsoft.com/office/drawing/2014/main" val="10002"/>
                  </a:ext>
                </a:extLst>
              </a:tr>
              <a:tr h="335281">
                <a:tc>
                  <a:txBody>
                    <a:bodyPr/>
                    <a:lstStyle/>
                    <a:p>
                      <a:pPr marL="0" marR="0" algn="ctr">
                        <a:lnSpc>
                          <a:spcPct val="150000"/>
                        </a:lnSpc>
                        <a:spcBef>
                          <a:spcPts val="0"/>
                        </a:spcBef>
                        <a:spcAft>
                          <a:spcPts val="1000"/>
                        </a:spcAft>
                      </a:pPr>
                      <a:r>
                        <a:rPr lang="en-US" sz="1600" b="1" dirty="0">
                          <a:effectLst/>
                          <a:latin typeface="+mn-lt"/>
                          <a:ea typeface="Calibri" panose="020F0502020204030204" pitchFamily="34" charset="0"/>
                        </a:rPr>
                        <a:t>CLO 4</a:t>
                      </a:r>
                      <a:endParaRPr lang="en-US" sz="1600" dirty="0">
                        <a:effectLst/>
                        <a:latin typeface="+mn-lt"/>
                        <a:ea typeface="Calibri" panose="020F0502020204030204" pitchFamily="34" charset="0"/>
                      </a:endParaRPr>
                    </a:p>
                  </a:txBody>
                  <a:tcPr marL="68580" marR="68580" marT="0" marB="0">
                    <a:lnL>
                      <a:noFill/>
                    </a:lnL>
                    <a:lnR>
                      <a:noFill/>
                    </a:lnR>
                    <a:lnT>
                      <a:noFill/>
                    </a:lnT>
                    <a:lnB>
                      <a:noFill/>
                    </a:lnB>
                  </a:tcPr>
                </a:tc>
                <a:tc>
                  <a:txBody>
                    <a:bodyPr/>
                    <a:lstStyle/>
                    <a:p>
                      <a:r>
                        <a:rPr lang="en-US" sz="1600" b="1" dirty="0">
                          <a:latin typeface="+mn-lt"/>
                        </a:rPr>
                        <a:t>Apply</a:t>
                      </a:r>
                      <a:r>
                        <a:rPr lang="en-US" sz="1600" dirty="0">
                          <a:latin typeface="+mn-lt"/>
                        </a:rPr>
                        <a:t> Standard procedures to design a basic flexible pavement using AASTHO method </a:t>
                      </a:r>
                    </a:p>
                  </a:txBody>
                  <a:tcPr marT="45721" marB="45721" anchor="ctr">
                    <a:lnL>
                      <a:noFill/>
                    </a:lnL>
                    <a:lnR>
                      <a:noFill/>
                    </a:lnR>
                    <a:lnT>
                      <a:noFill/>
                    </a:lnT>
                    <a:lnB>
                      <a:noFill/>
                    </a:lnB>
                  </a:tcPr>
                </a:tc>
                <a:extLst>
                  <a:ext uri="{0D108BD9-81ED-4DB2-BD59-A6C34878D82A}">
                    <a16:rowId xmlns="" xmlns:a16="http://schemas.microsoft.com/office/drawing/2014/main" val="10003"/>
                  </a:ext>
                </a:extLst>
              </a:tr>
              <a:tr h="335281">
                <a:tc>
                  <a:txBody>
                    <a:bodyPr/>
                    <a:lstStyle/>
                    <a:p>
                      <a:pPr marL="0" marR="0" lvl="0" indent="0" algn="ctr" defTabSz="914400" rtl="0" eaLnBrk="1" fontAlgn="auto" latinLnBrk="0" hangingPunct="1">
                        <a:lnSpc>
                          <a:spcPct val="150000"/>
                        </a:lnSpc>
                        <a:spcBef>
                          <a:spcPts val="0"/>
                        </a:spcBef>
                        <a:spcAft>
                          <a:spcPts val="1000"/>
                        </a:spcAft>
                        <a:buClrTx/>
                        <a:buSzTx/>
                        <a:buFontTx/>
                        <a:buNone/>
                        <a:tabLst/>
                        <a:defRPr/>
                      </a:pPr>
                      <a:r>
                        <a:rPr lang="en-US" sz="1600" b="1" kern="1200" dirty="0">
                          <a:solidFill>
                            <a:schemeClr val="tx1"/>
                          </a:solidFill>
                          <a:effectLst/>
                          <a:latin typeface="+mn-lt"/>
                          <a:ea typeface="Calibri" panose="020F0502020204030204" pitchFamily="34" charset="0"/>
                          <a:cs typeface="+mn-cs"/>
                        </a:rPr>
                        <a:t>CLO 5</a:t>
                      </a:r>
                    </a:p>
                  </a:txBody>
                  <a:tcPr marL="68580" marR="68580" marT="0" marB="0">
                    <a:lnL>
                      <a:noFill/>
                    </a:lnL>
                    <a:lnR>
                      <a:noFill/>
                    </a:lnR>
                    <a:lnT>
                      <a:noFill/>
                    </a:lnT>
                    <a:lnB>
                      <a:noFill/>
                    </a:lnB>
                  </a:tcPr>
                </a:tc>
                <a:tc>
                  <a:txBody>
                    <a:bodyPr/>
                    <a:lstStyle/>
                    <a:p>
                      <a:pPr marL="0" marR="0" algn="just">
                        <a:lnSpc>
                          <a:spcPct val="115000"/>
                        </a:lnSpc>
                        <a:spcBef>
                          <a:spcPts val="0"/>
                        </a:spcBef>
                        <a:spcAft>
                          <a:spcPts val="1000"/>
                        </a:spcAft>
                      </a:pPr>
                      <a:r>
                        <a:rPr lang="en-US" sz="1600" b="1" kern="1200" dirty="0">
                          <a:solidFill>
                            <a:schemeClr val="tx1"/>
                          </a:solidFill>
                          <a:latin typeface="+mn-lt"/>
                          <a:ea typeface="+mn-ea"/>
                          <a:cs typeface="+mn-cs"/>
                        </a:rPr>
                        <a:t>Analyze </a:t>
                      </a:r>
                      <a:r>
                        <a:rPr lang="en-US" sz="1600" b="0" kern="1200" dirty="0">
                          <a:solidFill>
                            <a:schemeClr val="tx1"/>
                          </a:solidFill>
                          <a:latin typeface="+mn-lt"/>
                          <a:ea typeface="+mn-ea"/>
                          <a:cs typeface="+mn-cs"/>
                        </a:rPr>
                        <a:t>the structural performance of rigid pavement components under wheel loads.</a:t>
                      </a:r>
                      <a:endParaRPr lang="en-US" sz="1600" kern="1200" dirty="0">
                        <a:solidFill>
                          <a:schemeClr val="tx1"/>
                        </a:solidFill>
                        <a:latin typeface="+mn-lt"/>
                        <a:ea typeface="+mn-ea"/>
                        <a:cs typeface="+mn-cs"/>
                      </a:endParaRPr>
                    </a:p>
                  </a:txBody>
                  <a:tcPr marL="68580" marR="68580" marT="0" marB="0">
                    <a:lnL>
                      <a:noFill/>
                    </a:lnL>
                    <a:lnR>
                      <a:noFill/>
                    </a:lnR>
                    <a:lnT>
                      <a:noFill/>
                    </a:lnT>
                    <a:lnB>
                      <a:noFill/>
                    </a:lnB>
                  </a:tcPr>
                </a:tc>
                <a:extLst>
                  <a:ext uri="{0D108BD9-81ED-4DB2-BD59-A6C34878D82A}">
                    <a16:rowId xmlns="" xmlns:a16="http://schemas.microsoft.com/office/drawing/2014/main" val="10004"/>
                  </a:ext>
                </a:extLst>
              </a:tr>
            </a:tbl>
          </a:graphicData>
        </a:graphic>
      </p:graphicFrame>
      <p:sp>
        <p:nvSpPr>
          <p:cNvPr id="38" name="Rectangle 2">
            <a:extLst>
              <a:ext uri="{FF2B5EF4-FFF2-40B4-BE49-F238E27FC236}">
                <a16:creationId xmlns="" xmlns:a16="http://schemas.microsoft.com/office/drawing/2014/main" id="{896C3274-F222-4150-8F34-B64675812E15}"/>
              </a:ext>
            </a:extLst>
          </p:cNvPr>
          <p:cNvSpPr>
            <a:spLocks noChangeArrowheads="1"/>
          </p:cNvSpPr>
          <p:nvPr/>
        </p:nvSpPr>
        <p:spPr bwMode="auto">
          <a:xfrm>
            <a:off x="1863598" y="3179678"/>
            <a:ext cx="9575095" cy="615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1" rIns="91440" bIns="45721" numCol="1" anchor="ctr" anchorCtr="0" compatLnSpc="1">
            <a:prstTxWarp prst="textNoShape">
              <a:avLst/>
            </a:prstTxWarp>
            <a:spAutoFit/>
          </a:bodyPr>
          <a:lstStyle/>
          <a:p>
            <a:pPr defTabSz="914462" eaLnBrk="0" fontAlgn="base" hangingPunct="0">
              <a:spcBef>
                <a:spcPct val="0"/>
              </a:spcBef>
              <a:spcAft>
                <a:spcPct val="0"/>
              </a:spcAft>
            </a:pPr>
            <a:r>
              <a:rPr lang="en-US" sz="1600" b="1" dirty="0">
                <a:latin typeface="Times New Roman" panose="02020603050405020304" pitchFamily="18" charset="0"/>
                <a:ea typeface="Calibri" panose="020F0502020204030204" pitchFamily="34" charset="0"/>
                <a:cs typeface="Times New Roman" panose="02020603050405020304" pitchFamily="18" charset="0"/>
              </a:rPr>
              <a:t>Course Learning Outcomes (CLOs): </a:t>
            </a:r>
            <a:r>
              <a:rPr lang="en-US" sz="1600" dirty="0">
                <a:latin typeface="Times New Roman" panose="02020603050405020304" pitchFamily="18" charset="0"/>
                <a:ea typeface="Calibri" panose="020F0502020204030204" pitchFamily="34" charset="0"/>
                <a:cs typeface="Times New Roman" panose="02020603050405020304" pitchFamily="18" charset="0"/>
              </a:rPr>
              <a:t>After completing this course successfully, the students will be able to-</a:t>
            </a:r>
            <a:endParaRPr lang="en-US" sz="1401" dirty="0">
              <a:latin typeface="Times New Roman" panose="02020603050405020304" pitchFamily="18" charset="0"/>
              <a:cs typeface="Times New Roman" panose="02020603050405020304" pitchFamily="18" charset="0"/>
            </a:endParaRPr>
          </a:p>
          <a:p>
            <a:pPr defTabSz="914462" eaLnBrk="0" fontAlgn="base" hangingPunct="0">
              <a:spcBef>
                <a:spcPct val="0"/>
              </a:spcBef>
              <a:spcAft>
                <a:spcPct val="0"/>
              </a:spcAft>
            </a:pPr>
            <a:endParaRPr lang="en-US" sz="1801" dirty="0">
              <a:latin typeface="Arial" panose="020B0604020202020204" pitchFamily="34" charset="0"/>
            </a:endParaRPr>
          </a:p>
        </p:txBody>
      </p:sp>
    </p:spTree>
    <p:extLst>
      <p:ext uri="{BB962C8B-B14F-4D97-AF65-F5344CB8AC3E}">
        <p14:creationId xmlns:p14="http://schemas.microsoft.com/office/powerpoint/2010/main" val="38484943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97F43B01-0D4A-4CDA-83A4-4DF7EF843457}"/>
              </a:ext>
            </a:extLst>
          </p:cNvPr>
          <p:cNvSpPr/>
          <p:nvPr/>
        </p:nvSpPr>
        <p:spPr>
          <a:xfrm>
            <a:off x="182880" y="182880"/>
            <a:ext cx="12435840" cy="6949440"/>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dirty="0">
              <a:ln w="28575">
                <a:solidFill>
                  <a:schemeClr val="tx1"/>
                </a:solidFill>
              </a:ln>
            </a:endParaRPr>
          </a:p>
        </p:txBody>
      </p:sp>
      <p:sp>
        <p:nvSpPr>
          <p:cNvPr id="8" name="TextBox 7">
            <a:extLst>
              <a:ext uri="{FF2B5EF4-FFF2-40B4-BE49-F238E27FC236}">
                <a16:creationId xmlns="" xmlns:a16="http://schemas.microsoft.com/office/drawing/2014/main" id="{2914104A-5D44-439E-A145-3BD69E2AEFD2}"/>
              </a:ext>
            </a:extLst>
          </p:cNvPr>
          <p:cNvSpPr txBox="1"/>
          <p:nvPr/>
        </p:nvSpPr>
        <p:spPr>
          <a:xfrm>
            <a:off x="334498" y="182880"/>
            <a:ext cx="12132603" cy="4308872"/>
          </a:xfrm>
          <a:prstGeom prst="rect">
            <a:avLst/>
          </a:prstGeom>
          <a:noFill/>
        </p:spPr>
        <p:txBody>
          <a:bodyPr wrap="square" rtlCol="0">
            <a:spAutoFit/>
          </a:bodyPr>
          <a:lstStyle/>
          <a:p>
            <a:pPr marL="1257300" lvl="2" indent="-342900">
              <a:spcAft>
                <a:spcPts val="190"/>
              </a:spcAft>
              <a:buFont typeface="Wingdings" panose="05000000000000000000" pitchFamily="2" charset="2"/>
              <a:buChar char="v"/>
            </a:pPr>
            <a:r>
              <a:rPr lang="en-US" sz="2400" b="1" dirty="0">
                <a:latin typeface="Calibri" panose="020F0502020204030204" pitchFamily="34" charset="0"/>
                <a:ea typeface="Calibri" panose="020F0502020204030204" pitchFamily="34" charset="0"/>
                <a:cs typeface="Times New Roman" panose="02020603050405020304" pitchFamily="18" charset="0"/>
              </a:rPr>
              <a:t>Isolation Joints </a:t>
            </a:r>
            <a:endParaRPr lang="en-US" b="1"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1657350" lvl="3" indent="-285750">
              <a:spcAft>
                <a:spcPts val="190"/>
              </a:spcAft>
              <a:buFont typeface="Wingdings" panose="05000000000000000000" pitchFamily="2" charset="2"/>
              <a:buChar char="Ø"/>
            </a:pPr>
            <a:r>
              <a:rPr lang="en-US" dirty="0">
                <a:solidFill>
                  <a:srgbClr val="000000"/>
                </a:solidFill>
                <a:effectLst/>
                <a:latin typeface="Times New Roman" panose="02020603050405020304" pitchFamily="18" charset="0"/>
                <a:ea typeface="Calibri" panose="020F0502020204030204" pitchFamily="34" charset="0"/>
              </a:rPr>
              <a:t>Introduction of "expansion" joints on a regular spacing tends to allow slabs to migrate because contraction joints in interior areas of a concrete pavement open unnecessarily. This unintended consequence degrades the effectiveness of aggregate interlock at the contraction joints and reduces the overall performance of the pavement. That is why, the traditional "expansion" joint has been modified to "isolation". </a:t>
            </a:r>
          </a:p>
          <a:p>
            <a:pPr marL="1657350" lvl="3" indent="-285750">
              <a:spcAft>
                <a:spcPts val="190"/>
              </a:spcAft>
              <a:buFont typeface="Wingdings" panose="05000000000000000000" pitchFamily="2" charset="2"/>
              <a:buChar char="Ø"/>
            </a:pPr>
            <a:r>
              <a:rPr lang="en-US" sz="1800" dirty="0">
                <a:solidFill>
                  <a:srgbClr val="000000"/>
                </a:solidFill>
                <a:effectLst/>
                <a:latin typeface="Times New Roman" panose="02020603050405020304" pitchFamily="18" charset="0"/>
                <a:ea typeface="Calibri" panose="020F0502020204030204" pitchFamily="34" charset="0"/>
              </a:rPr>
              <a:t>Are used to separate intersecting pavements and to isolate embedded fixtures within or along the pavement such as in-pavement drains. </a:t>
            </a:r>
          </a:p>
          <a:p>
            <a:pPr marL="1657350" lvl="3" indent="-285750">
              <a:spcAft>
                <a:spcPts val="190"/>
              </a:spcAft>
              <a:buFont typeface="Wingdings" panose="05000000000000000000" pitchFamily="2" charset="2"/>
              <a:buChar char="Ø"/>
            </a:pPr>
            <a:r>
              <a:rPr lang="en-US" sz="1800" dirty="0">
                <a:solidFill>
                  <a:srgbClr val="000000"/>
                </a:solidFill>
                <a:effectLst/>
                <a:latin typeface="Times New Roman" panose="02020603050405020304" pitchFamily="18" charset="0"/>
                <a:ea typeface="Calibri" panose="020F0502020204030204" pitchFamily="34" charset="0"/>
              </a:rPr>
              <a:t>Where horizontal and vertical differences in movement (or dissimilar axis) of the pavements and traffic loads are anticipated, a thickened edge isolation is necessary to reduce edge tensile stress in the pavement. </a:t>
            </a:r>
          </a:p>
          <a:p>
            <a:pPr marL="1657350" lvl="3" indent="-285750">
              <a:spcAft>
                <a:spcPts val="190"/>
              </a:spcAft>
              <a:buFont typeface="Wingdings" panose="05000000000000000000" pitchFamily="2" charset="2"/>
              <a:buChar char="Ø"/>
            </a:pPr>
            <a:r>
              <a:rPr lang="en-US" sz="1800" dirty="0">
                <a:solidFill>
                  <a:srgbClr val="000000"/>
                </a:solidFill>
                <a:effectLst/>
                <a:latin typeface="Times New Roman" panose="02020603050405020304" pitchFamily="18" charset="0"/>
                <a:ea typeface="Calibri" panose="020F0502020204030204" pitchFamily="34" charset="0"/>
              </a:rPr>
              <a:t>If the isolation joint is used along a pavement non-load area, then a simple butt joint is required.</a:t>
            </a:r>
          </a:p>
          <a:p>
            <a:pPr marL="1657350" lvl="3" indent="-285750">
              <a:spcAft>
                <a:spcPts val="190"/>
              </a:spcAft>
              <a:buFont typeface="Wingdings" panose="05000000000000000000" pitchFamily="2" charset="2"/>
              <a:buChar char="Ø"/>
            </a:pPr>
            <a:r>
              <a:rPr lang="en-US" sz="1800" dirty="0" err="1">
                <a:solidFill>
                  <a:srgbClr val="000000"/>
                </a:solidFill>
                <a:effectLst/>
                <a:latin typeface="Times New Roman" panose="02020603050405020304" pitchFamily="18" charset="0"/>
                <a:ea typeface="Calibri" panose="020F0502020204030204" pitchFamily="34" charset="0"/>
              </a:rPr>
              <a:t>Undoweled</a:t>
            </a:r>
            <a:r>
              <a:rPr lang="en-US" sz="1800" dirty="0">
                <a:solidFill>
                  <a:srgbClr val="000000"/>
                </a:solidFill>
                <a:effectLst/>
                <a:latin typeface="Times New Roman" panose="02020603050405020304" pitchFamily="18" charset="0"/>
                <a:ea typeface="Calibri" panose="020F0502020204030204" pitchFamily="34" charset="0"/>
              </a:rPr>
              <a:t> isolation joints allow the pavement freedom of movement laterally and an embedded fixture freedom of movement vertically, with no mechanical interconnection. Separation with each is provided with a non-extruding compressible material</a:t>
            </a:r>
            <a:r>
              <a:rPr lang="en-US" sz="1800" dirty="0">
                <a:solidFill>
                  <a:srgbClr val="323232"/>
                </a:solidFill>
                <a:effectLst/>
                <a:latin typeface="Times New Roman" panose="02020603050405020304" pitchFamily="18" charset="0"/>
                <a:ea typeface="Calibri" panose="020F0502020204030204" pitchFamily="34" charset="0"/>
              </a:rPr>
              <a:t>. </a:t>
            </a:r>
            <a:endParaRPr lang="en-US" sz="1800" dirty="0">
              <a:solidFill>
                <a:srgbClr val="000000"/>
              </a:solidFill>
              <a:effectLst/>
              <a:latin typeface="Times New Roman" panose="02020603050405020304" pitchFamily="18" charset="0"/>
              <a:ea typeface="Calibri" panose="020F0502020204030204" pitchFamily="34" charset="0"/>
            </a:endParaRPr>
          </a:p>
          <a:p>
            <a:pPr lvl="2">
              <a:spcAft>
                <a:spcPts val="19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b="1"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 xmlns:a16="http://schemas.microsoft.com/office/drawing/2014/main" id="{11E33B62-2CF0-4CAD-A658-2122C7F3829D}"/>
              </a:ext>
            </a:extLst>
          </p:cNvPr>
          <p:cNvPicPr>
            <a:picLocks noChangeAspect="1"/>
          </p:cNvPicPr>
          <p:nvPr/>
        </p:nvPicPr>
        <p:blipFill>
          <a:blip r:embed="rId2"/>
          <a:stretch>
            <a:fillRect/>
          </a:stretch>
        </p:blipFill>
        <p:spPr>
          <a:xfrm>
            <a:off x="2501864" y="4088191"/>
            <a:ext cx="7797870" cy="2845876"/>
          </a:xfrm>
          <a:prstGeom prst="rect">
            <a:avLst/>
          </a:prstGeom>
          <a:ln w="28575">
            <a:solidFill>
              <a:schemeClr val="tx1"/>
            </a:solidFill>
          </a:ln>
        </p:spPr>
      </p:pic>
    </p:spTree>
    <p:extLst>
      <p:ext uri="{BB962C8B-B14F-4D97-AF65-F5344CB8AC3E}">
        <p14:creationId xmlns:p14="http://schemas.microsoft.com/office/powerpoint/2010/main" val="8500747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97F43B01-0D4A-4CDA-83A4-4DF7EF843457}"/>
              </a:ext>
            </a:extLst>
          </p:cNvPr>
          <p:cNvSpPr/>
          <p:nvPr/>
        </p:nvSpPr>
        <p:spPr>
          <a:xfrm>
            <a:off x="182880" y="182880"/>
            <a:ext cx="12435840" cy="6949440"/>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dirty="0">
              <a:ln w="28575">
                <a:solidFill>
                  <a:schemeClr val="tx1"/>
                </a:solidFill>
              </a:ln>
            </a:endParaRPr>
          </a:p>
        </p:txBody>
      </p:sp>
      <p:sp>
        <p:nvSpPr>
          <p:cNvPr id="8" name="TextBox 7">
            <a:extLst>
              <a:ext uri="{FF2B5EF4-FFF2-40B4-BE49-F238E27FC236}">
                <a16:creationId xmlns="" xmlns:a16="http://schemas.microsoft.com/office/drawing/2014/main" id="{2914104A-5D44-439E-A145-3BD69E2AEFD2}"/>
              </a:ext>
            </a:extLst>
          </p:cNvPr>
          <p:cNvSpPr txBox="1"/>
          <p:nvPr/>
        </p:nvSpPr>
        <p:spPr>
          <a:xfrm>
            <a:off x="365760" y="386080"/>
            <a:ext cx="12070080" cy="1569660"/>
          </a:xfrm>
          <a:prstGeom prst="rect">
            <a:avLst/>
          </a:prstGeom>
          <a:noFill/>
        </p:spPr>
        <p:txBody>
          <a:bodyPr wrap="square" rtlCol="0">
            <a:spAutoFit/>
          </a:bodyPr>
          <a:lstStyle/>
          <a:p>
            <a:r>
              <a:rPr lang="en-US" sz="2400" b="1" i="0" u="none" strike="noStrike" kern="1200" baseline="0" dirty="0">
                <a:solidFill>
                  <a:srgbClr val="000000"/>
                </a:solidFill>
                <a:latin typeface="Times New Roman" panose="02020603050405020304" pitchFamily="18" charset="0"/>
                <a:ea typeface="Calibri" panose="020F0502020204030204" pitchFamily="34" charset="0"/>
                <a:cs typeface="+mn-cs"/>
              </a:rPr>
              <a:t>4. Load Transfer in P</a:t>
            </a:r>
            <a:r>
              <a:rPr lang="en-US" sz="2400" b="1" dirty="0">
                <a:solidFill>
                  <a:srgbClr val="000000"/>
                </a:solidFill>
                <a:latin typeface="Times New Roman" panose="02020603050405020304" pitchFamily="18" charset="0"/>
                <a:ea typeface="Calibri" panose="020F0502020204030204" pitchFamily="34" charset="0"/>
              </a:rPr>
              <a:t>erpendicular Joints</a:t>
            </a:r>
          </a:p>
          <a:p>
            <a:endParaRPr lang="en-US" sz="2400" dirty="0">
              <a:solidFill>
                <a:srgbClr val="000000"/>
              </a:solidFill>
              <a:effectLst/>
              <a:latin typeface="Times New Roman" panose="02020603050405020304" pitchFamily="18" charset="0"/>
              <a:ea typeface="Calibri" panose="020F0502020204030204" pitchFamily="34" charset="0"/>
            </a:endParaRPr>
          </a:p>
          <a:p>
            <a:r>
              <a:rPr lang="en-US" sz="2400" b="1" i="0" u="none" strike="noStrike" kern="1200" baseline="0" dirty="0">
                <a:solidFill>
                  <a:schemeClr val="tx1"/>
                </a:solidFill>
                <a:latin typeface="+mn-lt"/>
                <a:ea typeface="+mn-ea"/>
                <a:cs typeface="+mn-cs"/>
              </a:rPr>
              <a:t>	</a:t>
            </a:r>
          </a:p>
          <a:p>
            <a:endParaRPr lang="en-US" sz="2400" b="1" i="0" u="none" strike="noStrike" kern="1200" baseline="0" dirty="0">
              <a:solidFill>
                <a:schemeClr val="tx1"/>
              </a:solidFill>
              <a:latin typeface="+mn-lt"/>
              <a:ea typeface="+mn-ea"/>
              <a:cs typeface="+mn-cs"/>
            </a:endParaRPr>
          </a:p>
        </p:txBody>
      </p:sp>
      <p:pic>
        <p:nvPicPr>
          <p:cNvPr id="3" name="Picture 2">
            <a:extLst>
              <a:ext uri="{FF2B5EF4-FFF2-40B4-BE49-F238E27FC236}">
                <a16:creationId xmlns="" xmlns:a16="http://schemas.microsoft.com/office/drawing/2014/main" id="{70FCF6BA-C613-4CC5-8195-C2700B37F3C6}"/>
              </a:ext>
            </a:extLst>
          </p:cNvPr>
          <p:cNvPicPr>
            <a:picLocks noChangeAspect="1"/>
          </p:cNvPicPr>
          <p:nvPr/>
        </p:nvPicPr>
        <p:blipFill>
          <a:blip r:embed="rId2"/>
          <a:stretch>
            <a:fillRect/>
          </a:stretch>
        </p:blipFill>
        <p:spPr>
          <a:xfrm>
            <a:off x="2704563" y="1170910"/>
            <a:ext cx="7392473" cy="4948136"/>
          </a:xfrm>
          <a:prstGeom prst="rect">
            <a:avLst/>
          </a:prstGeom>
          <a:ln w="28575">
            <a:solidFill>
              <a:schemeClr val="tx1"/>
            </a:solidFill>
          </a:ln>
        </p:spPr>
      </p:pic>
    </p:spTree>
    <p:extLst>
      <p:ext uri="{BB962C8B-B14F-4D97-AF65-F5344CB8AC3E}">
        <p14:creationId xmlns:p14="http://schemas.microsoft.com/office/powerpoint/2010/main" val="37630348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97F43B01-0D4A-4CDA-83A4-4DF7EF843457}"/>
              </a:ext>
            </a:extLst>
          </p:cNvPr>
          <p:cNvSpPr/>
          <p:nvPr/>
        </p:nvSpPr>
        <p:spPr>
          <a:xfrm>
            <a:off x="182880" y="182880"/>
            <a:ext cx="12435840" cy="6949440"/>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dirty="0">
              <a:ln w="28575">
                <a:solidFill>
                  <a:schemeClr val="tx1"/>
                </a:solidFill>
              </a:ln>
            </a:endParaRPr>
          </a:p>
        </p:txBody>
      </p:sp>
      <p:sp>
        <p:nvSpPr>
          <p:cNvPr id="8" name="TextBox 7">
            <a:extLst>
              <a:ext uri="{FF2B5EF4-FFF2-40B4-BE49-F238E27FC236}">
                <a16:creationId xmlns="" xmlns:a16="http://schemas.microsoft.com/office/drawing/2014/main" id="{2914104A-5D44-439E-A145-3BD69E2AEFD2}"/>
              </a:ext>
            </a:extLst>
          </p:cNvPr>
          <p:cNvSpPr txBox="1"/>
          <p:nvPr/>
        </p:nvSpPr>
        <p:spPr>
          <a:xfrm>
            <a:off x="365760" y="386080"/>
            <a:ext cx="12070080" cy="4431983"/>
          </a:xfrm>
          <a:prstGeom prst="rect">
            <a:avLst/>
          </a:prstGeom>
          <a:noFill/>
        </p:spPr>
        <p:txBody>
          <a:bodyPr wrap="square" rtlCol="0">
            <a:spAutoFit/>
          </a:bodyPr>
          <a:lstStyle/>
          <a:p>
            <a:r>
              <a:rPr lang="en-US" sz="2400" b="1" dirty="0">
                <a:solidFill>
                  <a:srgbClr val="000000"/>
                </a:solidFill>
                <a:latin typeface="Times New Roman" panose="02020603050405020304" pitchFamily="18" charset="0"/>
                <a:ea typeface="Calibri" panose="020F0502020204030204" pitchFamily="34" charset="0"/>
              </a:rPr>
              <a:t>5. Rigid Pavement </a:t>
            </a:r>
            <a:r>
              <a:rPr lang="en-US" sz="2400" b="1" dirty="0" smtClean="0">
                <a:solidFill>
                  <a:srgbClr val="000000"/>
                </a:solidFill>
                <a:latin typeface="Times New Roman" panose="02020603050405020304" pitchFamily="18" charset="0"/>
                <a:ea typeface="Calibri" panose="020F0502020204030204" pitchFamily="34" charset="0"/>
              </a:rPr>
              <a:t>Response</a:t>
            </a:r>
            <a:endParaRPr lang="en-US" sz="2400" b="1" dirty="0">
              <a:solidFill>
                <a:srgbClr val="000000"/>
              </a:solidFill>
              <a:latin typeface="Times New Roman" panose="02020603050405020304" pitchFamily="18" charset="0"/>
              <a:ea typeface="Calibri" panose="020F0502020204030204" pitchFamily="34" charset="0"/>
            </a:endParaRPr>
          </a:p>
          <a:p>
            <a:pPr lvl="1"/>
            <a:r>
              <a:rPr lang="en-US" dirty="0">
                <a:solidFill>
                  <a:srgbClr val="000000"/>
                </a:solidFill>
                <a:latin typeface="Times New Roman" panose="02020603050405020304" pitchFamily="18" charset="0"/>
                <a:ea typeface="Calibri" panose="020F0502020204030204" pitchFamily="34" charset="0"/>
              </a:rPr>
              <a:t>Rigid pavements respond to loading in a variety of ways that affect performance (both initial and long-term). The three principal responses are: </a:t>
            </a:r>
          </a:p>
          <a:p>
            <a:pPr marL="1200150" lvl="2" indent="-285750">
              <a:buFont typeface="Wingdings" panose="05000000000000000000" pitchFamily="2" charset="2"/>
              <a:buChar char="q"/>
            </a:pPr>
            <a:r>
              <a:rPr lang="en-US" b="1" dirty="0">
                <a:solidFill>
                  <a:srgbClr val="000000"/>
                </a:solidFill>
                <a:latin typeface="Times New Roman" panose="02020603050405020304" pitchFamily="18" charset="0"/>
                <a:ea typeface="Calibri" panose="020F0502020204030204" pitchFamily="34" charset="0"/>
              </a:rPr>
              <a:t>Curling stress: </a:t>
            </a:r>
            <a:r>
              <a:rPr lang="en-US" dirty="0">
                <a:solidFill>
                  <a:srgbClr val="000000"/>
                </a:solidFill>
                <a:latin typeface="Times New Roman" panose="02020603050405020304" pitchFamily="18" charset="0"/>
                <a:ea typeface="Calibri" panose="020F0502020204030204" pitchFamily="34" charset="0"/>
              </a:rPr>
              <a:t>Differences in temperature between the top and bottom surfaces of a PCC slab will cause the slab to curl. Since slab weight and contact with the base restrict its movement, stresses are create.</a:t>
            </a:r>
          </a:p>
          <a:p>
            <a:pPr marL="1200150" lvl="2" indent="-285750">
              <a:buFont typeface="Wingdings" panose="05000000000000000000" pitchFamily="2" charset="2"/>
              <a:buChar char="q"/>
            </a:pPr>
            <a:r>
              <a:rPr lang="en-US" b="1" dirty="0">
                <a:solidFill>
                  <a:srgbClr val="000000"/>
                </a:solidFill>
                <a:latin typeface="Times New Roman" panose="02020603050405020304" pitchFamily="18" charset="0"/>
                <a:ea typeface="Calibri" panose="020F0502020204030204" pitchFamily="34" charset="0"/>
              </a:rPr>
              <a:t>Load stress: </a:t>
            </a:r>
            <a:r>
              <a:rPr lang="en-US" dirty="0">
                <a:solidFill>
                  <a:srgbClr val="000000"/>
                </a:solidFill>
                <a:latin typeface="Times New Roman" panose="02020603050405020304" pitchFamily="18" charset="0"/>
                <a:ea typeface="Calibri" panose="020F0502020204030204" pitchFamily="34" charset="0"/>
              </a:rPr>
              <a:t>Loads on a PCC slab will create both compressive and tensile stresses within the slab and any adjacent one (as long as load transfer efficiency is &gt; 0). </a:t>
            </a:r>
          </a:p>
          <a:p>
            <a:pPr marL="1200150" lvl="2" indent="-285750">
              <a:buFont typeface="Wingdings" panose="05000000000000000000" pitchFamily="2" charset="2"/>
              <a:buChar char="q"/>
            </a:pPr>
            <a:r>
              <a:rPr lang="en-US" b="1" dirty="0">
                <a:solidFill>
                  <a:srgbClr val="000000"/>
                </a:solidFill>
                <a:latin typeface="Times New Roman" panose="02020603050405020304" pitchFamily="18" charset="0"/>
                <a:ea typeface="Calibri" panose="020F0502020204030204" pitchFamily="34" charset="0"/>
              </a:rPr>
              <a:t>Shrinkage/Expansion: </a:t>
            </a:r>
            <a:r>
              <a:rPr lang="en-US" dirty="0">
                <a:solidFill>
                  <a:srgbClr val="000000"/>
                </a:solidFill>
                <a:latin typeface="Times New Roman" panose="02020603050405020304" pitchFamily="18" charset="0"/>
                <a:ea typeface="Calibri" panose="020F0502020204030204" pitchFamily="34" charset="0"/>
              </a:rPr>
              <a:t>In addition to curling, environmental temperatures will cause PCC slabs to expand (when hot) and contract (when cool), which causes joint movement. </a:t>
            </a:r>
          </a:p>
          <a:p>
            <a:pPr marL="1200150" lvl="2" indent="-285750">
              <a:buFont typeface="Wingdings" panose="05000000000000000000" pitchFamily="2" charset="2"/>
              <a:buChar char="q"/>
            </a:pPr>
            <a:endParaRPr lang="en-US" dirty="0">
              <a:solidFill>
                <a:srgbClr val="000000"/>
              </a:solidFill>
              <a:latin typeface="Times New Roman" panose="02020603050405020304" pitchFamily="18" charset="0"/>
              <a:ea typeface="Calibri" panose="020F0502020204030204" pitchFamily="34" charset="0"/>
            </a:endParaRPr>
          </a:p>
          <a:p>
            <a:endParaRPr lang="en-US" sz="2400" b="1" dirty="0">
              <a:solidFill>
                <a:srgbClr val="000000"/>
              </a:solidFill>
              <a:latin typeface="Times New Roman" panose="02020603050405020304" pitchFamily="18" charset="0"/>
              <a:ea typeface="Calibri" panose="020F0502020204030204" pitchFamily="34" charset="0"/>
            </a:endParaRPr>
          </a:p>
          <a:p>
            <a:endParaRPr lang="en-US" sz="2400" dirty="0">
              <a:solidFill>
                <a:srgbClr val="000000"/>
              </a:solidFill>
              <a:effectLst/>
              <a:latin typeface="Times New Roman" panose="02020603050405020304" pitchFamily="18" charset="0"/>
              <a:ea typeface="Calibri" panose="020F0502020204030204" pitchFamily="34" charset="0"/>
            </a:endParaRPr>
          </a:p>
          <a:p>
            <a:r>
              <a:rPr lang="en-US" sz="2400" b="1" i="0" u="none" strike="noStrike" kern="1200" baseline="0" dirty="0">
                <a:solidFill>
                  <a:schemeClr val="tx1"/>
                </a:solidFill>
                <a:latin typeface="+mn-lt"/>
                <a:ea typeface="+mn-ea"/>
                <a:cs typeface="+mn-cs"/>
              </a:rPr>
              <a:t>	</a:t>
            </a:r>
          </a:p>
          <a:p>
            <a:endParaRPr lang="en-US" sz="2400" b="1" i="0" u="none" strike="noStrike" kern="1200" baseline="0" dirty="0">
              <a:solidFill>
                <a:schemeClr val="tx1"/>
              </a:solidFill>
              <a:latin typeface="+mn-lt"/>
              <a:ea typeface="+mn-ea"/>
              <a:cs typeface="+mn-cs"/>
            </a:endParaRPr>
          </a:p>
        </p:txBody>
      </p:sp>
      <p:pic>
        <p:nvPicPr>
          <p:cNvPr id="10" name="Picture 9">
            <a:extLst>
              <a:ext uri="{FF2B5EF4-FFF2-40B4-BE49-F238E27FC236}">
                <a16:creationId xmlns="" xmlns:a16="http://schemas.microsoft.com/office/drawing/2014/main" id="{852F6F5E-6727-45B9-B37B-D63FA6B74F53}"/>
              </a:ext>
            </a:extLst>
          </p:cNvPr>
          <p:cNvPicPr>
            <a:picLocks noChangeAspect="1"/>
          </p:cNvPicPr>
          <p:nvPr/>
        </p:nvPicPr>
        <p:blipFill rotWithShape="1">
          <a:blip r:embed="rId2"/>
          <a:srcRect b="8810"/>
          <a:stretch/>
        </p:blipFill>
        <p:spPr>
          <a:xfrm>
            <a:off x="3857954" y="3055180"/>
            <a:ext cx="5085691" cy="1600463"/>
          </a:xfrm>
          <a:prstGeom prst="rect">
            <a:avLst/>
          </a:prstGeom>
          <a:ln w="28575">
            <a:solidFill>
              <a:schemeClr val="tx1"/>
            </a:solidFill>
          </a:ln>
        </p:spPr>
      </p:pic>
      <p:pic>
        <p:nvPicPr>
          <p:cNvPr id="12" name="Picture 11">
            <a:extLst>
              <a:ext uri="{FF2B5EF4-FFF2-40B4-BE49-F238E27FC236}">
                <a16:creationId xmlns="" xmlns:a16="http://schemas.microsoft.com/office/drawing/2014/main" id="{A47873E3-494A-4DA1-AA2B-887C5B64A6C1}"/>
              </a:ext>
            </a:extLst>
          </p:cNvPr>
          <p:cNvPicPr>
            <a:picLocks noChangeAspect="1"/>
          </p:cNvPicPr>
          <p:nvPr/>
        </p:nvPicPr>
        <p:blipFill rotWithShape="1">
          <a:blip r:embed="rId3"/>
          <a:srcRect b="8676"/>
          <a:stretch/>
        </p:blipFill>
        <p:spPr>
          <a:xfrm>
            <a:off x="3857954" y="5085597"/>
            <a:ext cx="5085691" cy="1570037"/>
          </a:xfrm>
          <a:prstGeom prst="rect">
            <a:avLst/>
          </a:prstGeom>
          <a:ln w="28575">
            <a:solidFill>
              <a:schemeClr val="tx1"/>
            </a:solidFill>
          </a:ln>
        </p:spPr>
      </p:pic>
      <p:sp>
        <p:nvSpPr>
          <p:cNvPr id="13" name="TextBox 12">
            <a:extLst>
              <a:ext uri="{FF2B5EF4-FFF2-40B4-BE49-F238E27FC236}">
                <a16:creationId xmlns="" xmlns:a16="http://schemas.microsoft.com/office/drawing/2014/main" id="{9C427BB2-E7CE-47E0-84C5-8F5B0AFD6CDA}"/>
              </a:ext>
            </a:extLst>
          </p:cNvPr>
          <p:cNvSpPr txBox="1"/>
          <p:nvPr/>
        </p:nvSpPr>
        <p:spPr>
          <a:xfrm>
            <a:off x="4287825" y="4710709"/>
            <a:ext cx="4655820" cy="369332"/>
          </a:xfrm>
          <a:prstGeom prst="rect">
            <a:avLst/>
          </a:prstGeom>
          <a:noFill/>
        </p:spPr>
        <p:txBody>
          <a:bodyPr wrap="square" rtlCol="0">
            <a:spAutoFit/>
          </a:bodyPr>
          <a:lstStyle/>
          <a:p>
            <a:r>
              <a:rPr lang="en-US" sz="1800" b="0" i="0" u="none" strike="noStrike" baseline="0" dirty="0">
                <a:solidFill>
                  <a:srgbClr val="000000"/>
                </a:solidFill>
                <a:latin typeface="Times New Roman" panose="02020603050405020304" pitchFamily="18" charset="0"/>
              </a:rPr>
              <a:t>Contraction (due to Temperature Drop, T) </a:t>
            </a:r>
            <a:endParaRPr lang="en-US" dirty="0"/>
          </a:p>
        </p:txBody>
      </p:sp>
      <p:sp>
        <p:nvSpPr>
          <p:cNvPr id="14" name="TextBox 13">
            <a:extLst>
              <a:ext uri="{FF2B5EF4-FFF2-40B4-BE49-F238E27FC236}">
                <a16:creationId xmlns="" xmlns:a16="http://schemas.microsoft.com/office/drawing/2014/main" id="{1CC0075F-F4D8-4701-909F-863FDC8DD250}"/>
              </a:ext>
            </a:extLst>
          </p:cNvPr>
          <p:cNvSpPr txBox="1"/>
          <p:nvPr/>
        </p:nvSpPr>
        <p:spPr>
          <a:xfrm>
            <a:off x="4287825" y="6709311"/>
            <a:ext cx="4655820" cy="369332"/>
          </a:xfrm>
          <a:prstGeom prst="rect">
            <a:avLst/>
          </a:prstGeom>
          <a:noFill/>
        </p:spPr>
        <p:txBody>
          <a:bodyPr wrap="square" rtlCol="0">
            <a:spAutoFit/>
          </a:bodyPr>
          <a:lstStyle/>
          <a:p>
            <a:r>
              <a:rPr lang="en-US" dirty="0">
                <a:solidFill>
                  <a:srgbClr val="000000"/>
                </a:solidFill>
                <a:latin typeface="Times New Roman" panose="02020603050405020304" pitchFamily="18" charset="0"/>
              </a:rPr>
              <a:t>Expansion</a:t>
            </a:r>
            <a:r>
              <a:rPr lang="en-US" sz="1800" b="0" i="0" u="none" strike="noStrike" baseline="0" dirty="0">
                <a:solidFill>
                  <a:srgbClr val="000000"/>
                </a:solidFill>
                <a:latin typeface="Times New Roman" panose="02020603050405020304" pitchFamily="18" charset="0"/>
              </a:rPr>
              <a:t> (due to Temperature Rise, T) </a:t>
            </a:r>
            <a:endParaRPr lang="en-US" dirty="0"/>
          </a:p>
        </p:txBody>
      </p:sp>
    </p:spTree>
    <p:extLst>
      <p:ext uri="{BB962C8B-B14F-4D97-AF65-F5344CB8AC3E}">
        <p14:creationId xmlns:p14="http://schemas.microsoft.com/office/powerpoint/2010/main" val="14768213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97F43B01-0D4A-4CDA-83A4-4DF7EF843457}"/>
              </a:ext>
            </a:extLst>
          </p:cNvPr>
          <p:cNvSpPr/>
          <p:nvPr/>
        </p:nvSpPr>
        <p:spPr>
          <a:xfrm>
            <a:off x="182880" y="182880"/>
            <a:ext cx="12435840" cy="6949440"/>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dirty="0">
              <a:ln w="28575">
                <a:solidFill>
                  <a:schemeClr val="tx1"/>
                </a:solidFill>
              </a:ln>
            </a:endParaRPr>
          </a:p>
        </p:txBody>
      </p:sp>
      <p:sp>
        <p:nvSpPr>
          <p:cNvPr id="8" name="TextBox 7">
            <a:extLst>
              <a:ext uri="{FF2B5EF4-FFF2-40B4-BE49-F238E27FC236}">
                <a16:creationId xmlns="" xmlns:a16="http://schemas.microsoft.com/office/drawing/2014/main" id="{2914104A-5D44-439E-A145-3BD69E2AEFD2}"/>
              </a:ext>
            </a:extLst>
          </p:cNvPr>
          <p:cNvSpPr txBox="1"/>
          <p:nvPr/>
        </p:nvSpPr>
        <p:spPr>
          <a:xfrm>
            <a:off x="365760" y="386080"/>
            <a:ext cx="12070080" cy="1846659"/>
          </a:xfrm>
          <a:prstGeom prst="rect">
            <a:avLst/>
          </a:prstGeom>
          <a:noFill/>
        </p:spPr>
        <p:txBody>
          <a:bodyPr wrap="square" rtlCol="0">
            <a:spAutoFit/>
          </a:bodyPr>
          <a:lstStyle/>
          <a:p>
            <a:pPr lvl="2"/>
            <a:endParaRPr lang="en-US" dirty="0">
              <a:solidFill>
                <a:srgbClr val="000000"/>
              </a:solidFill>
              <a:latin typeface="Times New Roman" panose="02020603050405020304" pitchFamily="18" charset="0"/>
              <a:ea typeface="Calibri" panose="020F0502020204030204" pitchFamily="34" charset="0"/>
            </a:endParaRPr>
          </a:p>
          <a:p>
            <a:endParaRPr lang="en-US" sz="2400" b="1" dirty="0">
              <a:solidFill>
                <a:srgbClr val="000000"/>
              </a:solidFill>
              <a:latin typeface="Times New Roman" panose="02020603050405020304" pitchFamily="18" charset="0"/>
              <a:ea typeface="Calibri" panose="020F0502020204030204" pitchFamily="34" charset="0"/>
            </a:endParaRPr>
          </a:p>
          <a:p>
            <a:endParaRPr lang="en-US" sz="2400" dirty="0">
              <a:solidFill>
                <a:srgbClr val="000000"/>
              </a:solidFill>
              <a:effectLst/>
              <a:latin typeface="Times New Roman" panose="02020603050405020304" pitchFamily="18" charset="0"/>
              <a:ea typeface="Calibri" panose="020F0502020204030204" pitchFamily="34" charset="0"/>
            </a:endParaRPr>
          </a:p>
          <a:p>
            <a:r>
              <a:rPr lang="en-US" sz="2400" b="1" i="0" u="none" strike="noStrike" kern="1200" baseline="0" dirty="0">
                <a:solidFill>
                  <a:schemeClr val="tx1"/>
                </a:solidFill>
                <a:latin typeface="+mn-lt"/>
                <a:ea typeface="+mn-ea"/>
                <a:cs typeface="+mn-cs"/>
              </a:rPr>
              <a:t>	</a:t>
            </a:r>
          </a:p>
          <a:p>
            <a:endParaRPr lang="en-US" sz="2400" b="1" i="0" u="none" strike="noStrike" kern="1200" baseline="0" dirty="0">
              <a:solidFill>
                <a:schemeClr val="tx1"/>
              </a:solidFill>
              <a:latin typeface="+mn-lt"/>
              <a:ea typeface="+mn-ea"/>
              <a:cs typeface="+mn-cs"/>
            </a:endParaRPr>
          </a:p>
        </p:txBody>
      </p:sp>
      <p:pic>
        <p:nvPicPr>
          <p:cNvPr id="3" name="Picture 2">
            <a:extLst>
              <a:ext uri="{FF2B5EF4-FFF2-40B4-BE49-F238E27FC236}">
                <a16:creationId xmlns="" xmlns:a16="http://schemas.microsoft.com/office/drawing/2014/main" id="{DBBB8773-5633-4DDA-8600-2B1A15217B9D}"/>
              </a:ext>
            </a:extLst>
          </p:cNvPr>
          <p:cNvPicPr>
            <a:picLocks noChangeAspect="1"/>
          </p:cNvPicPr>
          <p:nvPr/>
        </p:nvPicPr>
        <p:blipFill>
          <a:blip r:embed="rId2"/>
          <a:stretch>
            <a:fillRect/>
          </a:stretch>
        </p:blipFill>
        <p:spPr>
          <a:xfrm>
            <a:off x="365760" y="426720"/>
            <a:ext cx="5393097" cy="6388986"/>
          </a:xfrm>
          <a:prstGeom prst="rect">
            <a:avLst/>
          </a:prstGeom>
          <a:ln w="28575">
            <a:solidFill>
              <a:schemeClr val="tx1"/>
            </a:solidFill>
          </a:ln>
        </p:spPr>
      </p:pic>
      <p:pic>
        <p:nvPicPr>
          <p:cNvPr id="5" name="Picture 4">
            <a:extLst>
              <a:ext uri="{FF2B5EF4-FFF2-40B4-BE49-F238E27FC236}">
                <a16:creationId xmlns="" xmlns:a16="http://schemas.microsoft.com/office/drawing/2014/main" id="{3FFC3DFC-35DA-4356-8199-6D6E55FC96E3}"/>
              </a:ext>
            </a:extLst>
          </p:cNvPr>
          <p:cNvPicPr>
            <a:picLocks noChangeAspect="1"/>
          </p:cNvPicPr>
          <p:nvPr/>
        </p:nvPicPr>
        <p:blipFill>
          <a:blip r:embed="rId3"/>
          <a:stretch>
            <a:fillRect/>
          </a:stretch>
        </p:blipFill>
        <p:spPr>
          <a:xfrm>
            <a:off x="5941739" y="467360"/>
            <a:ext cx="6494101" cy="2630816"/>
          </a:xfrm>
          <a:prstGeom prst="rect">
            <a:avLst/>
          </a:prstGeom>
          <a:ln w="28575">
            <a:solidFill>
              <a:schemeClr val="tx1"/>
            </a:solidFill>
          </a:ln>
        </p:spPr>
      </p:pic>
      <p:pic>
        <p:nvPicPr>
          <p:cNvPr id="9" name="Picture 8">
            <a:extLst>
              <a:ext uri="{FF2B5EF4-FFF2-40B4-BE49-F238E27FC236}">
                <a16:creationId xmlns="" xmlns:a16="http://schemas.microsoft.com/office/drawing/2014/main" id="{BECC2CE8-24DB-4BEC-880F-749FC3C097A9}"/>
              </a:ext>
            </a:extLst>
          </p:cNvPr>
          <p:cNvPicPr>
            <a:picLocks noChangeAspect="1"/>
          </p:cNvPicPr>
          <p:nvPr/>
        </p:nvPicPr>
        <p:blipFill>
          <a:blip r:embed="rId4"/>
          <a:stretch>
            <a:fillRect/>
          </a:stretch>
        </p:blipFill>
        <p:spPr>
          <a:xfrm>
            <a:off x="5941738" y="3349218"/>
            <a:ext cx="6494101" cy="3466488"/>
          </a:xfrm>
          <a:prstGeom prst="rect">
            <a:avLst/>
          </a:prstGeom>
          <a:ln w="28575">
            <a:solidFill>
              <a:schemeClr val="tx1"/>
            </a:solidFill>
          </a:ln>
        </p:spPr>
      </p:pic>
    </p:spTree>
    <p:extLst>
      <p:ext uri="{BB962C8B-B14F-4D97-AF65-F5344CB8AC3E}">
        <p14:creationId xmlns:p14="http://schemas.microsoft.com/office/powerpoint/2010/main" val="32934719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97F43B01-0D4A-4CDA-83A4-4DF7EF843457}"/>
              </a:ext>
            </a:extLst>
          </p:cNvPr>
          <p:cNvSpPr/>
          <p:nvPr/>
        </p:nvSpPr>
        <p:spPr>
          <a:xfrm>
            <a:off x="182880" y="182880"/>
            <a:ext cx="12435840" cy="6949440"/>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dirty="0">
              <a:ln w="28575">
                <a:solidFill>
                  <a:schemeClr val="tx1"/>
                </a:solidFill>
              </a:ln>
            </a:endParaRPr>
          </a:p>
        </p:txBody>
      </p:sp>
      <p:sp>
        <p:nvSpPr>
          <p:cNvPr id="8" name="TextBox 7">
            <a:extLst>
              <a:ext uri="{FF2B5EF4-FFF2-40B4-BE49-F238E27FC236}">
                <a16:creationId xmlns="" xmlns:a16="http://schemas.microsoft.com/office/drawing/2014/main" id="{2914104A-5D44-439E-A145-3BD69E2AEFD2}"/>
              </a:ext>
            </a:extLst>
          </p:cNvPr>
          <p:cNvSpPr txBox="1"/>
          <p:nvPr/>
        </p:nvSpPr>
        <p:spPr>
          <a:xfrm>
            <a:off x="365760" y="386080"/>
            <a:ext cx="12070080" cy="1846659"/>
          </a:xfrm>
          <a:prstGeom prst="rect">
            <a:avLst/>
          </a:prstGeom>
          <a:noFill/>
        </p:spPr>
        <p:txBody>
          <a:bodyPr wrap="square" rtlCol="0">
            <a:spAutoFit/>
          </a:bodyPr>
          <a:lstStyle/>
          <a:p>
            <a:pPr lvl="2"/>
            <a:endParaRPr lang="en-US" dirty="0">
              <a:solidFill>
                <a:srgbClr val="000000"/>
              </a:solidFill>
              <a:latin typeface="Times New Roman" panose="02020603050405020304" pitchFamily="18" charset="0"/>
              <a:ea typeface="Calibri" panose="020F0502020204030204" pitchFamily="34" charset="0"/>
            </a:endParaRPr>
          </a:p>
          <a:p>
            <a:endParaRPr lang="en-US" sz="2400" b="1" dirty="0">
              <a:solidFill>
                <a:srgbClr val="000000"/>
              </a:solidFill>
              <a:latin typeface="Times New Roman" panose="02020603050405020304" pitchFamily="18" charset="0"/>
              <a:ea typeface="Calibri" panose="020F0502020204030204" pitchFamily="34" charset="0"/>
            </a:endParaRPr>
          </a:p>
          <a:p>
            <a:endParaRPr lang="en-US" sz="2400" dirty="0">
              <a:solidFill>
                <a:srgbClr val="000000"/>
              </a:solidFill>
              <a:effectLst/>
              <a:latin typeface="Times New Roman" panose="02020603050405020304" pitchFamily="18" charset="0"/>
              <a:ea typeface="Calibri" panose="020F0502020204030204" pitchFamily="34" charset="0"/>
            </a:endParaRPr>
          </a:p>
          <a:p>
            <a:r>
              <a:rPr lang="en-US" sz="2400" b="1" i="0" u="none" strike="noStrike" kern="1200" baseline="0" dirty="0">
                <a:solidFill>
                  <a:schemeClr val="tx1"/>
                </a:solidFill>
                <a:latin typeface="+mn-lt"/>
                <a:ea typeface="+mn-ea"/>
                <a:cs typeface="+mn-cs"/>
              </a:rPr>
              <a:t>	</a:t>
            </a:r>
          </a:p>
          <a:p>
            <a:endParaRPr lang="en-US" sz="2400" b="1" i="0" u="none" strike="noStrike" kern="1200" baseline="0" dirty="0">
              <a:solidFill>
                <a:schemeClr val="tx1"/>
              </a:solidFill>
              <a:latin typeface="+mn-lt"/>
              <a:ea typeface="+mn-ea"/>
              <a:cs typeface="+mn-cs"/>
            </a:endParaRPr>
          </a:p>
        </p:txBody>
      </p:sp>
      <p:pic>
        <p:nvPicPr>
          <p:cNvPr id="4" name="Picture 3">
            <a:extLst>
              <a:ext uri="{FF2B5EF4-FFF2-40B4-BE49-F238E27FC236}">
                <a16:creationId xmlns="" xmlns:a16="http://schemas.microsoft.com/office/drawing/2014/main" id="{BC7F1089-A77E-425B-8E22-B21567C60825}"/>
              </a:ext>
            </a:extLst>
          </p:cNvPr>
          <p:cNvPicPr>
            <a:picLocks noChangeAspect="1"/>
          </p:cNvPicPr>
          <p:nvPr/>
        </p:nvPicPr>
        <p:blipFill>
          <a:blip r:embed="rId2"/>
          <a:stretch>
            <a:fillRect/>
          </a:stretch>
        </p:blipFill>
        <p:spPr>
          <a:xfrm>
            <a:off x="365760" y="386080"/>
            <a:ext cx="6035040" cy="3177270"/>
          </a:xfrm>
          <a:prstGeom prst="rect">
            <a:avLst/>
          </a:prstGeom>
          <a:ln w="28575">
            <a:solidFill>
              <a:schemeClr val="tx1"/>
            </a:solidFill>
          </a:ln>
        </p:spPr>
      </p:pic>
      <p:pic>
        <p:nvPicPr>
          <p:cNvPr id="10" name="Picture 9">
            <a:extLst>
              <a:ext uri="{FF2B5EF4-FFF2-40B4-BE49-F238E27FC236}">
                <a16:creationId xmlns="" xmlns:a16="http://schemas.microsoft.com/office/drawing/2014/main" id="{5D0EAC0F-7DAE-432F-ABFE-F828A1CA43EC}"/>
              </a:ext>
            </a:extLst>
          </p:cNvPr>
          <p:cNvPicPr>
            <a:picLocks noChangeAspect="1"/>
          </p:cNvPicPr>
          <p:nvPr/>
        </p:nvPicPr>
        <p:blipFill>
          <a:blip r:embed="rId3"/>
          <a:stretch>
            <a:fillRect/>
          </a:stretch>
        </p:blipFill>
        <p:spPr>
          <a:xfrm>
            <a:off x="6583680" y="386081"/>
            <a:ext cx="5852160" cy="3177270"/>
          </a:xfrm>
          <a:prstGeom prst="rect">
            <a:avLst/>
          </a:prstGeom>
          <a:ln w="28575">
            <a:solidFill>
              <a:schemeClr val="tx1"/>
            </a:solidFill>
          </a:ln>
        </p:spPr>
      </p:pic>
      <p:pic>
        <p:nvPicPr>
          <p:cNvPr id="12" name="Picture 11">
            <a:extLst>
              <a:ext uri="{FF2B5EF4-FFF2-40B4-BE49-F238E27FC236}">
                <a16:creationId xmlns="" xmlns:a16="http://schemas.microsoft.com/office/drawing/2014/main" id="{2FE7E6C6-25F4-46EF-9686-27F514BD0B35}"/>
              </a:ext>
            </a:extLst>
          </p:cNvPr>
          <p:cNvPicPr>
            <a:picLocks noChangeAspect="1"/>
          </p:cNvPicPr>
          <p:nvPr/>
        </p:nvPicPr>
        <p:blipFill>
          <a:blip r:embed="rId4"/>
          <a:stretch>
            <a:fillRect/>
          </a:stretch>
        </p:blipFill>
        <p:spPr>
          <a:xfrm>
            <a:off x="365760" y="3655222"/>
            <a:ext cx="6035040" cy="3385226"/>
          </a:xfrm>
          <a:prstGeom prst="rect">
            <a:avLst/>
          </a:prstGeom>
          <a:ln w="28575">
            <a:solidFill>
              <a:schemeClr val="tx1"/>
            </a:solidFill>
          </a:ln>
        </p:spPr>
      </p:pic>
      <p:pic>
        <p:nvPicPr>
          <p:cNvPr id="14" name="Picture 13">
            <a:extLst>
              <a:ext uri="{FF2B5EF4-FFF2-40B4-BE49-F238E27FC236}">
                <a16:creationId xmlns="" xmlns:a16="http://schemas.microsoft.com/office/drawing/2014/main" id="{88299E3D-94F2-4D2C-8870-B0407E341530}"/>
              </a:ext>
            </a:extLst>
          </p:cNvPr>
          <p:cNvPicPr>
            <a:picLocks noChangeAspect="1"/>
          </p:cNvPicPr>
          <p:nvPr/>
        </p:nvPicPr>
        <p:blipFill>
          <a:blip r:embed="rId5"/>
          <a:stretch>
            <a:fillRect/>
          </a:stretch>
        </p:blipFill>
        <p:spPr>
          <a:xfrm>
            <a:off x="6583680" y="3668193"/>
            <a:ext cx="5852160" cy="3372255"/>
          </a:xfrm>
          <a:prstGeom prst="rect">
            <a:avLst/>
          </a:prstGeom>
          <a:ln w="28575">
            <a:solidFill>
              <a:schemeClr val="tx1"/>
            </a:solidFill>
          </a:ln>
        </p:spPr>
      </p:pic>
    </p:spTree>
    <p:extLst>
      <p:ext uri="{BB962C8B-B14F-4D97-AF65-F5344CB8AC3E}">
        <p14:creationId xmlns:p14="http://schemas.microsoft.com/office/powerpoint/2010/main" val="28646739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6E4224CF-0B04-452F-94C0-FC9508E81EB0}"/>
              </a:ext>
            </a:extLst>
          </p:cNvPr>
          <p:cNvSpPr txBox="1"/>
          <p:nvPr/>
        </p:nvSpPr>
        <p:spPr>
          <a:xfrm>
            <a:off x="4287520" y="1748289"/>
            <a:ext cx="4226560" cy="646331"/>
          </a:xfrm>
          <a:prstGeom prst="rect">
            <a:avLst/>
          </a:prstGeom>
          <a:noFill/>
        </p:spPr>
        <p:txBody>
          <a:bodyPr wrap="square" rtlCol="0">
            <a:spAutoFit/>
          </a:bodyPr>
          <a:lstStyle/>
          <a:p>
            <a:pPr algn="ctr"/>
            <a:r>
              <a:rPr lang="en-US" sz="3600" dirty="0"/>
              <a:t>Week 06</a:t>
            </a:r>
          </a:p>
        </p:txBody>
      </p:sp>
      <p:sp>
        <p:nvSpPr>
          <p:cNvPr id="6" name="TextBox 5">
            <a:extLst>
              <a:ext uri="{FF2B5EF4-FFF2-40B4-BE49-F238E27FC236}">
                <a16:creationId xmlns="" xmlns:a16="http://schemas.microsoft.com/office/drawing/2014/main" id="{EE029618-3064-4622-ACDB-51C7827E27E1}"/>
              </a:ext>
            </a:extLst>
          </p:cNvPr>
          <p:cNvSpPr txBox="1"/>
          <p:nvPr/>
        </p:nvSpPr>
        <p:spPr>
          <a:xfrm>
            <a:off x="3380741" y="2729492"/>
            <a:ext cx="6040121" cy="1251625"/>
          </a:xfrm>
          <a:prstGeom prst="rect">
            <a:avLst/>
          </a:prstGeom>
          <a:noFill/>
        </p:spPr>
        <p:txBody>
          <a:bodyPr wrap="square" rtlCol="0">
            <a:spAutoFit/>
          </a:bodyPr>
          <a:lstStyle/>
          <a:p>
            <a:pPr marL="0" marR="0" lvl="0" indent="0" algn="ctr" defTabSz="914411" rtl="0" eaLnBrk="1" fontAlgn="auto" latinLnBrk="0" hangingPunct="1">
              <a:lnSpc>
                <a:spcPct val="106000"/>
              </a:lnSpc>
              <a:spcBef>
                <a:spcPts val="0"/>
              </a:spcBef>
              <a:spcAft>
                <a:spcPts val="0"/>
              </a:spcAft>
              <a:buClrTx/>
              <a:buSzTx/>
              <a:buFontTx/>
              <a:buNone/>
              <a:tabLst/>
              <a:defRPr/>
            </a:pPr>
            <a:r>
              <a:rPr lang="en-US" sz="3600" b="0" i="0" u="none" strike="noStrike" kern="1200" baseline="0" dirty="0">
                <a:solidFill>
                  <a:schemeClr val="tx1"/>
                </a:solidFill>
                <a:latin typeface="+mn-lt"/>
                <a:ea typeface="+mn-ea"/>
                <a:cs typeface="+mn-cs"/>
              </a:rPr>
              <a:t>Reinforcement Details of Rigid Pavement</a:t>
            </a:r>
          </a:p>
        </p:txBody>
      </p:sp>
      <p:grpSp>
        <p:nvGrpSpPr>
          <p:cNvPr id="15" name="Group 14">
            <a:extLst>
              <a:ext uri="{FF2B5EF4-FFF2-40B4-BE49-F238E27FC236}">
                <a16:creationId xmlns="" xmlns:a16="http://schemas.microsoft.com/office/drawing/2014/main" id="{9B79569E-E2F4-4EBB-ACBE-C6986626FBC5}"/>
              </a:ext>
            </a:extLst>
          </p:cNvPr>
          <p:cNvGrpSpPr/>
          <p:nvPr/>
        </p:nvGrpSpPr>
        <p:grpSpPr>
          <a:xfrm>
            <a:off x="9144656" y="2246950"/>
            <a:ext cx="4591666" cy="5761730"/>
            <a:chOff x="8514734" y="2018348"/>
            <a:chExt cx="4591666" cy="5761731"/>
          </a:xfrm>
          <a:blipFill>
            <a:blip r:embed="rId3"/>
            <a:stretch>
              <a:fillRect/>
            </a:stretch>
          </a:blipFill>
          <a:effectLst>
            <a:glow rad="177800">
              <a:schemeClr val="accent1">
                <a:alpha val="40000"/>
              </a:schemeClr>
            </a:glow>
            <a:outerShdw blurRad="203200" dist="165100" dir="11520000" algn="ctr" rotWithShape="0">
              <a:srgbClr val="000000">
                <a:alpha val="64000"/>
              </a:srgbClr>
            </a:outerShdw>
            <a:reflection endPos="0" dist="50800" dir="5400000" sy="-100000" algn="bl" rotWithShape="0"/>
          </a:effectLst>
        </p:grpSpPr>
        <p:sp>
          <p:nvSpPr>
            <p:cNvPr id="7" name="Rectangle 6">
              <a:extLst>
                <a:ext uri="{FF2B5EF4-FFF2-40B4-BE49-F238E27FC236}">
                  <a16:creationId xmlns="" xmlns:a16="http://schemas.microsoft.com/office/drawing/2014/main" id="{50821D65-AB3D-4293-8541-8AF722C3D63D}"/>
                </a:ext>
              </a:extLst>
            </p:cNvPr>
            <p:cNvSpPr/>
            <p:nvPr/>
          </p:nvSpPr>
          <p:spPr>
            <a:xfrm rot="2700000">
              <a:off x="9896169" y="5951279"/>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8" name="Rectangle 7">
              <a:extLst>
                <a:ext uri="{FF2B5EF4-FFF2-40B4-BE49-F238E27FC236}">
                  <a16:creationId xmlns="" xmlns:a16="http://schemas.microsoft.com/office/drawing/2014/main" id="{7FD89E44-002C-4150-A6AB-424AA9A0DF49}"/>
                </a:ext>
              </a:extLst>
            </p:cNvPr>
            <p:cNvSpPr/>
            <p:nvPr/>
          </p:nvSpPr>
          <p:spPr>
            <a:xfrm rot="2700000">
              <a:off x="11277599" y="4650442"/>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9" name="Rectangle 8">
              <a:extLst>
                <a:ext uri="{FF2B5EF4-FFF2-40B4-BE49-F238E27FC236}">
                  <a16:creationId xmlns="" xmlns:a16="http://schemas.microsoft.com/office/drawing/2014/main" id="{85F85E60-CB96-434A-8647-5F491F69BECC}"/>
                </a:ext>
              </a:extLst>
            </p:cNvPr>
            <p:cNvSpPr/>
            <p:nvPr/>
          </p:nvSpPr>
          <p:spPr>
            <a:xfrm rot="2700000">
              <a:off x="9896167" y="3342044"/>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0" name="Rectangle 9">
              <a:extLst>
                <a:ext uri="{FF2B5EF4-FFF2-40B4-BE49-F238E27FC236}">
                  <a16:creationId xmlns="" xmlns:a16="http://schemas.microsoft.com/office/drawing/2014/main" id="{5BAE79BD-7D3E-4C6C-8B27-0961C42E74A5}"/>
                </a:ext>
              </a:extLst>
            </p:cNvPr>
            <p:cNvSpPr/>
            <p:nvPr/>
          </p:nvSpPr>
          <p:spPr>
            <a:xfrm rot="2700000">
              <a:off x="11277600" y="2018348"/>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1" name="Rectangle 10">
              <a:extLst>
                <a:ext uri="{FF2B5EF4-FFF2-40B4-BE49-F238E27FC236}">
                  <a16:creationId xmlns="" xmlns:a16="http://schemas.microsoft.com/office/drawing/2014/main" id="{E1EC62A6-0FD2-49AD-BF79-0C8372715742}"/>
                </a:ext>
              </a:extLst>
            </p:cNvPr>
            <p:cNvSpPr/>
            <p:nvPr/>
          </p:nvSpPr>
          <p:spPr>
            <a:xfrm rot="2700000">
              <a:off x="8514734" y="4658122"/>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spTree>
    <p:extLst>
      <p:ext uri="{BB962C8B-B14F-4D97-AF65-F5344CB8AC3E}">
        <p14:creationId xmlns:p14="http://schemas.microsoft.com/office/powerpoint/2010/main" val="24232043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97F43B01-0D4A-4CDA-83A4-4DF7EF843457}"/>
              </a:ext>
            </a:extLst>
          </p:cNvPr>
          <p:cNvSpPr/>
          <p:nvPr/>
        </p:nvSpPr>
        <p:spPr>
          <a:xfrm>
            <a:off x="182880" y="182880"/>
            <a:ext cx="12435840" cy="6949440"/>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dirty="0">
              <a:ln w="28575">
                <a:solidFill>
                  <a:schemeClr val="tx1"/>
                </a:solidFill>
              </a:ln>
            </a:endParaRPr>
          </a:p>
        </p:txBody>
      </p:sp>
      <p:sp>
        <p:nvSpPr>
          <p:cNvPr id="8" name="TextBox 7">
            <a:extLst>
              <a:ext uri="{FF2B5EF4-FFF2-40B4-BE49-F238E27FC236}">
                <a16:creationId xmlns="" xmlns:a16="http://schemas.microsoft.com/office/drawing/2014/main" id="{2914104A-5D44-439E-A145-3BD69E2AEFD2}"/>
              </a:ext>
            </a:extLst>
          </p:cNvPr>
          <p:cNvSpPr txBox="1"/>
          <p:nvPr/>
        </p:nvSpPr>
        <p:spPr>
          <a:xfrm>
            <a:off x="365760" y="386080"/>
            <a:ext cx="12070080" cy="6463308"/>
          </a:xfrm>
          <a:prstGeom prst="rect">
            <a:avLst/>
          </a:prstGeom>
          <a:noFill/>
        </p:spPr>
        <p:txBody>
          <a:bodyPr wrap="square" rtlCol="0">
            <a:spAutoFit/>
          </a:bodyPr>
          <a:lstStyle/>
          <a:p>
            <a:r>
              <a:rPr lang="en-US" sz="2400" b="1" dirty="0">
                <a:solidFill>
                  <a:srgbClr val="000000"/>
                </a:solidFill>
                <a:ea typeface="Calibri" panose="020F0502020204030204" pitchFamily="34" charset="0"/>
              </a:rPr>
              <a:t>1.</a:t>
            </a:r>
            <a:r>
              <a:rPr lang="en-US" sz="2400" b="1" i="0" u="none" strike="noStrike" baseline="0" dirty="0">
                <a:solidFill>
                  <a:srgbClr val="000000"/>
                </a:solidFill>
              </a:rPr>
              <a:t> Reinforcement Details of Rigid Pavement </a:t>
            </a:r>
            <a:endParaRPr lang="en-US" sz="2400" b="1" dirty="0">
              <a:solidFill>
                <a:srgbClr val="000000"/>
              </a:solidFill>
              <a:ea typeface="Calibri" panose="020F0502020204030204" pitchFamily="34" charset="0"/>
            </a:endParaRPr>
          </a:p>
          <a:p>
            <a:endParaRPr lang="en-US" dirty="0">
              <a:solidFill>
                <a:srgbClr val="000000"/>
              </a:solidFill>
              <a:effectLst/>
              <a:latin typeface="Times New Roman" panose="02020603050405020304" pitchFamily="18" charset="0"/>
              <a:ea typeface="Calibri" panose="020F0502020204030204" pitchFamily="34" charset="0"/>
            </a:endParaRPr>
          </a:p>
          <a:p>
            <a:pPr lvl="1"/>
            <a:r>
              <a:rPr lang="en-US" sz="2400" b="1" dirty="0">
                <a:solidFill>
                  <a:srgbClr val="000000"/>
                </a:solidFill>
                <a:effectLst/>
                <a:ea typeface="Calibri" panose="020F0502020204030204" pitchFamily="34" charset="0"/>
              </a:rPr>
              <a:t>Types of Reinforcement</a:t>
            </a:r>
          </a:p>
          <a:p>
            <a:pPr lvl="1"/>
            <a:endParaRPr lang="en-US" sz="2400" b="1" dirty="0">
              <a:solidFill>
                <a:srgbClr val="000000"/>
              </a:solidFill>
              <a:effectLst/>
              <a:ea typeface="Calibri" panose="020F0502020204030204" pitchFamily="34" charset="0"/>
            </a:endParaRPr>
          </a:p>
          <a:p>
            <a:pPr marL="742950" lvl="1" indent="-285750">
              <a:buFont typeface="Wingdings" panose="05000000000000000000" pitchFamily="2" charset="2"/>
              <a:buChar char="q"/>
            </a:pPr>
            <a:r>
              <a:rPr lang="en-US" dirty="0">
                <a:solidFill>
                  <a:srgbClr val="000000"/>
                </a:solidFill>
                <a:effectLst/>
                <a:ea typeface="Calibri" panose="020F0502020204030204" pitchFamily="34" charset="0"/>
              </a:rPr>
              <a:t>Temperature/distributed reinforcements</a:t>
            </a:r>
          </a:p>
          <a:p>
            <a:pPr marL="742950" lvl="1" indent="-285750">
              <a:buFont typeface="Wingdings" panose="05000000000000000000" pitchFamily="2" charset="2"/>
              <a:buChar char="q"/>
            </a:pPr>
            <a:endParaRPr lang="en-US" dirty="0">
              <a:solidFill>
                <a:srgbClr val="000000"/>
              </a:solidFill>
              <a:effectLst/>
              <a:ea typeface="Calibri" panose="020F0502020204030204" pitchFamily="34" charset="0"/>
            </a:endParaRPr>
          </a:p>
          <a:p>
            <a:pPr marL="1200150" lvl="2" indent="-285750">
              <a:buFont typeface="Wingdings" panose="05000000000000000000" pitchFamily="2" charset="2"/>
              <a:buChar char="Ø"/>
            </a:pPr>
            <a:r>
              <a:rPr lang="en-US" dirty="0">
                <a:solidFill>
                  <a:srgbClr val="000000"/>
                </a:solidFill>
                <a:effectLst/>
                <a:ea typeface="Calibri" panose="020F0502020204030204" pitchFamily="34" charset="0"/>
              </a:rPr>
              <a:t>used to control the width of the crack opening and not to prohibit the formation of cracks.</a:t>
            </a:r>
          </a:p>
          <a:p>
            <a:pPr marL="1200150" lvl="2" indent="-285750">
              <a:buFont typeface="Wingdings" panose="05000000000000000000" pitchFamily="2" charset="2"/>
              <a:buChar char="Ø"/>
            </a:pPr>
            <a:r>
              <a:rPr lang="en-US" dirty="0">
                <a:solidFill>
                  <a:srgbClr val="000000"/>
                </a:solidFill>
                <a:effectLst/>
                <a:ea typeface="Calibri" panose="020F0502020204030204" pitchFamily="34" charset="0"/>
              </a:rPr>
              <a:t>not to increase structural capability of the pavements.</a:t>
            </a:r>
          </a:p>
          <a:p>
            <a:pPr marL="1200150" lvl="2" indent="-285750">
              <a:buFont typeface="Wingdings" panose="05000000000000000000" pitchFamily="2" charset="2"/>
              <a:buChar char="Ø"/>
            </a:pPr>
            <a:r>
              <a:rPr lang="en-US" dirty="0">
                <a:solidFill>
                  <a:srgbClr val="000000"/>
                </a:solidFill>
                <a:effectLst/>
                <a:ea typeface="Calibri" panose="020F0502020204030204" pitchFamily="34" charset="0"/>
              </a:rPr>
              <a:t>smaller in sizes.</a:t>
            </a:r>
          </a:p>
          <a:p>
            <a:pPr marL="1200150" lvl="2" indent="-285750">
              <a:buFont typeface="Wingdings" panose="05000000000000000000" pitchFamily="2" charset="2"/>
              <a:buChar char="Ø"/>
            </a:pPr>
            <a:r>
              <a:rPr lang="en-US" dirty="0">
                <a:solidFill>
                  <a:srgbClr val="000000"/>
                </a:solidFill>
                <a:effectLst/>
                <a:ea typeface="Calibri" panose="020F0502020204030204" pitchFamily="34" charset="0"/>
              </a:rPr>
              <a:t>applied in the slab, usually in both directions in the form of welded wire-mesh or bar-mat.</a:t>
            </a:r>
          </a:p>
          <a:p>
            <a:pPr marL="1200150" lvl="2" indent="-285750">
              <a:buFont typeface="Wingdings" panose="05000000000000000000" pitchFamily="2" charset="2"/>
              <a:buChar char="Ø"/>
            </a:pPr>
            <a:r>
              <a:rPr lang="en-US" dirty="0">
                <a:solidFill>
                  <a:srgbClr val="000000"/>
                </a:solidFill>
                <a:effectLst/>
                <a:ea typeface="Calibri" panose="020F0502020204030204" pitchFamily="34" charset="0"/>
              </a:rPr>
              <a:t>amount depend on length of panel &amp; thickness of slab.</a:t>
            </a:r>
          </a:p>
          <a:p>
            <a:pPr marL="1200150" lvl="2" indent="-285750">
              <a:buFont typeface="Wingdings" panose="05000000000000000000" pitchFamily="2" charset="2"/>
              <a:buChar char="Ø"/>
            </a:pPr>
            <a:endParaRPr lang="en-US" dirty="0">
              <a:solidFill>
                <a:srgbClr val="000000"/>
              </a:solidFill>
              <a:effectLst/>
              <a:ea typeface="Calibri" panose="020F0502020204030204" pitchFamily="34" charset="0"/>
            </a:endParaRPr>
          </a:p>
          <a:p>
            <a:pPr marL="742950" lvl="1" indent="-285750">
              <a:buFont typeface="Wingdings" panose="05000000000000000000" pitchFamily="2" charset="2"/>
              <a:buChar char="q"/>
            </a:pPr>
            <a:r>
              <a:rPr lang="en-US" dirty="0">
                <a:solidFill>
                  <a:srgbClr val="000000"/>
                </a:solidFill>
                <a:effectLst/>
                <a:ea typeface="Calibri" panose="020F0502020204030204" pitchFamily="34" charset="0"/>
              </a:rPr>
              <a:t>Dowel bars</a:t>
            </a:r>
          </a:p>
          <a:p>
            <a:pPr marL="742950" lvl="1" indent="-285750">
              <a:buFont typeface="Wingdings" panose="05000000000000000000" pitchFamily="2" charset="2"/>
              <a:buChar char="q"/>
            </a:pPr>
            <a:endParaRPr lang="en-US" dirty="0">
              <a:solidFill>
                <a:srgbClr val="000000"/>
              </a:solidFill>
              <a:effectLst/>
              <a:ea typeface="Calibri" panose="020F0502020204030204" pitchFamily="34" charset="0"/>
            </a:endParaRPr>
          </a:p>
          <a:p>
            <a:pPr marL="1200150" lvl="2" indent="-285750">
              <a:buFont typeface="Wingdings" panose="05000000000000000000" pitchFamily="2" charset="2"/>
              <a:buChar char="Ø"/>
            </a:pPr>
            <a:r>
              <a:rPr lang="en-US" dirty="0">
                <a:solidFill>
                  <a:srgbClr val="000000"/>
                </a:solidFill>
                <a:effectLst/>
                <a:ea typeface="Calibri" panose="020F0502020204030204" pitchFamily="34" charset="0"/>
              </a:rPr>
              <a:t>used as a load transferring device (with high shearing strength i.e. with large x-sectional area).</a:t>
            </a:r>
            <a:endParaRPr lang="en-US" dirty="0">
              <a:solidFill>
                <a:srgbClr val="000000"/>
              </a:solidFill>
              <a:ea typeface="Calibri" panose="020F0502020204030204" pitchFamily="34" charset="0"/>
            </a:endParaRPr>
          </a:p>
          <a:p>
            <a:pPr marL="1200150" lvl="2" indent="-285750">
              <a:buFont typeface="Wingdings" panose="05000000000000000000" pitchFamily="2" charset="2"/>
              <a:buChar char="Ø"/>
            </a:pPr>
            <a:r>
              <a:rPr lang="en-US" dirty="0">
                <a:solidFill>
                  <a:srgbClr val="000000"/>
                </a:solidFill>
                <a:effectLst/>
                <a:ea typeface="Calibri" panose="020F0502020204030204" pitchFamily="34" charset="0"/>
              </a:rPr>
              <a:t>used to reduce deflection of slab edge and to control pumping effect.</a:t>
            </a:r>
          </a:p>
          <a:p>
            <a:pPr marL="1200150" lvl="2" indent="-285750">
              <a:buFont typeface="Wingdings" panose="05000000000000000000" pitchFamily="2" charset="2"/>
              <a:buChar char="Ø"/>
            </a:pPr>
            <a:r>
              <a:rPr lang="en-US" dirty="0">
                <a:solidFill>
                  <a:srgbClr val="000000"/>
                </a:solidFill>
                <a:effectLst/>
                <a:ea typeface="Calibri" panose="020F0502020204030204" pitchFamily="34" charset="0"/>
              </a:rPr>
              <a:t>25mm (#8) or 32mm (#10) in size, 600mm (2') long and spaced @200mm (8") to 300mm (12") c/c.</a:t>
            </a:r>
          </a:p>
          <a:p>
            <a:pPr marL="1200150" lvl="2" indent="-285750">
              <a:buFont typeface="Wingdings" panose="05000000000000000000" pitchFamily="2" charset="2"/>
              <a:buChar char="Ø"/>
            </a:pPr>
            <a:r>
              <a:rPr lang="en-US" dirty="0">
                <a:solidFill>
                  <a:srgbClr val="000000"/>
                </a:solidFill>
                <a:effectLst/>
                <a:ea typeface="Calibri" panose="020F0502020204030204" pitchFamily="34" charset="0"/>
              </a:rPr>
              <a:t>applied only in longitudinal direction and across the expansion &amp; contraction joints.</a:t>
            </a:r>
          </a:p>
          <a:p>
            <a:pPr marL="1200150" lvl="2" indent="-285750">
              <a:buFont typeface="Wingdings" panose="05000000000000000000" pitchFamily="2" charset="2"/>
              <a:buChar char="Ø"/>
            </a:pPr>
            <a:r>
              <a:rPr lang="en-US" dirty="0">
                <a:solidFill>
                  <a:srgbClr val="000000"/>
                </a:solidFill>
                <a:effectLst/>
                <a:ea typeface="Calibri" panose="020F0502020204030204" pitchFamily="34" charset="0"/>
              </a:rPr>
              <a:t>to allow freedom of movement of the slab, dowel bars must be smooth and lubricated.</a:t>
            </a:r>
            <a:endParaRPr lang="en-US" dirty="0">
              <a:solidFill>
                <a:srgbClr val="000000"/>
              </a:solidFill>
              <a:ea typeface="Calibri" panose="020F0502020204030204" pitchFamily="34" charset="0"/>
            </a:endParaRPr>
          </a:p>
          <a:p>
            <a:pPr marL="1200150" lvl="2" indent="-285750">
              <a:buFont typeface="Wingdings" panose="05000000000000000000" pitchFamily="2" charset="2"/>
              <a:buChar char="Ø"/>
            </a:pPr>
            <a:r>
              <a:rPr lang="en-US" dirty="0">
                <a:solidFill>
                  <a:srgbClr val="000000"/>
                </a:solidFill>
                <a:effectLst/>
                <a:ea typeface="Calibri" panose="020F0502020204030204" pitchFamily="34" charset="0"/>
              </a:rPr>
              <a:t>become necessary for longer span i.e. &gt;12m or 40' (due to excessive movements of expansion joints).</a:t>
            </a:r>
          </a:p>
          <a:p>
            <a:pPr marL="1200150" lvl="2" indent="-285750">
              <a:buFont typeface="Wingdings" panose="05000000000000000000" pitchFamily="2" charset="2"/>
              <a:buChar char="Ø"/>
            </a:pPr>
            <a:r>
              <a:rPr lang="en-US" dirty="0">
                <a:solidFill>
                  <a:srgbClr val="000000"/>
                </a:solidFill>
                <a:effectLst/>
                <a:ea typeface="Calibri" panose="020F0502020204030204" pitchFamily="34" charset="0"/>
              </a:rPr>
              <a:t>they are placed at mid-depth of the slab.</a:t>
            </a:r>
            <a:endParaRPr lang="en-US" sz="2400" b="1" dirty="0">
              <a:effectLst/>
            </a:endParaRPr>
          </a:p>
          <a:p>
            <a:pPr lvl="2"/>
            <a:endParaRPr lang="en-US" dirty="0">
              <a:solidFill>
                <a:srgbClr val="000000"/>
              </a:solidFill>
              <a:effectLst/>
              <a:ea typeface="Calibri" panose="020F0502020204030204" pitchFamily="34" charset="0"/>
            </a:endParaRPr>
          </a:p>
        </p:txBody>
      </p:sp>
    </p:spTree>
    <p:extLst>
      <p:ext uri="{BB962C8B-B14F-4D97-AF65-F5344CB8AC3E}">
        <p14:creationId xmlns:p14="http://schemas.microsoft.com/office/powerpoint/2010/main" val="18031334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97F43B01-0D4A-4CDA-83A4-4DF7EF843457}"/>
              </a:ext>
            </a:extLst>
          </p:cNvPr>
          <p:cNvSpPr/>
          <p:nvPr/>
        </p:nvSpPr>
        <p:spPr>
          <a:xfrm>
            <a:off x="182880" y="182880"/>
            <a:ext cx="12435840" cy="6949440"/>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dirty="0">
              <a:ln w="28575">
                <a:solidFill>
                  <a:schemeClr val="tx1"/>
                </a:solidFill>
              </a:ln>
            </a:endParaRPr>
          </a:p>
        </p:txBody>
      </p:sp>
      <p:sp>
        <p:nvSpPr>
          <p:cNvPr id="8" name="TextBox 7">
            <a:extLst>
              <a:ext uri="{FF2B5EF4-FFF2-40B4-BE49-F238E27FC236}">
                <a16:creationId xmlns="" xmlns:a16="http://schemas.microsoft.com/office/drawing/2014/main" id="{2914104A-5D44-439E-A145-3BD69E2AEFD2}"/>
              </a:ext>
            </a:extLst>
          </p:cNvPr>
          <p:cNvSpPr txBox="1"/>
          <p:nvPr/>
        </p:nvSpPr>
        <p:spPr>
          <a:xfrm>
            <a:off x="365760" y="386080"/>
            <a:ext cx="12070080" cy="2031325"/>
          </a:xfrm>
          <a:prstGeom prst="rect">
            <a:avLst/>
          </a:prstGeom>
          <a:noFill/>
        </p:spPr>
        <p:txBody>
          <a:bodyPr wrap="square" rtlCol="0">
            <a:spAutoFit/>
          </a:bodyPr>
          <a:lstStyle/>
          <a:p>
            <a:pPr marL="742950" lvl="1" indent="-285750">
              <a:buFont typeface="Wingdings" panose="05000000000000000000" pitchFamily="2" charset="2"/>
              <a:buChar char="q"/>
            </a:pPr>
            <a:r>
              <a:rPr lang="en-US" i="0" u="none" strike="noStrike" baseline="0" dirty="0">
                <a:solidFill>
                  <a:srgbClr val="000000"/>
                </a:solidFill>
              </a:rPr>
              <a:t>Tie bars</a:t>
            </a:r>
          </a:p>
          <a:p>
            <a:pPr lvl="1"/>
            <a:r>
              <a:rPr lang="en-US" i="0" u="none" strike="noStrike" baseline="0" dirty="0">
                <a:solidFill>
                  <a:srgbClr val="000000"/>
                </a:solidFill>
              </a:rPr>
              <a:t> </a:t>
            </a:r>
          </a:p>
          <a:p>
            <a:pPr marL="1200150" lvl="2" indent="-285750">
              <a:buFont typeface="Wingdings" panose="05000000000000000000" pitchFamily="2" charset="2"/>
              <a:buChar char="Ø"/>
            </a:pPr>
            <a:r>
              <a:rPr lang="en-US" i="0" u="none" strike="noStrike" baseline="0" dirty="0">
                <a:solidFill>
                  <a:srgbClr val="000000"/>
                </a:solidFill>
              </a:rPr>
              <a:t>are used to tie two adjacent slabs together.</a:t>
            </a:r>
          </a:p>
          <a:p>
            <a:pPr marL="1200150" lvl="2" indent="-285750">
              <a:buFont typeface="Wingdings" panose="05000000000000000000" pitchFamily="2" charset="2"/>
              <a:buChar char="Ø"/>
            </a:pPr>
            <a:r>
              <a:rPr lang="en-US" sz="1800" i="0" u="none" strike="noStrike" baseline="0" dirty="0">
                <a:solidFill>
                  <a:srgbClr val="000000"/>
                </a:solidFill>
              </a:rPr>
              <a:t>the bars are not so heavy and are smaller than dowel bars &amp; spaced at greater intervals.</a:t>
            </a:r>
          </a:p>
          <a:p>
            <a:pPr marL="1200150" lvl="2" indent="-285750">
              <a:buFont typeface="Wingdings" panose="05000000000000000000" pitchFamily="2" charset="2"/>
              <a:buChar char="Ø"/>
            </a:pPr>
            <a:r>
              <a:rPr lang="en-US" sz="1800" i="0" u="none" strike="noStrike" baseline="0" dirty="0">
                <a:solidFill>
                  <a:srgbClr val="000000"/>
                </a:solidFill>
              </a:rPr>
              <a:t>usually 12mm (#4) - 19mm (#5) bars are used.</a:t>
            </a:r>
          </a:p>
          <a:p>
            <a:pPr marL="1200150" lvl="2" indent="-285750">
              <a:buFont typeface="Wingdings" panose="05000000000000000000" pitchFamily="2" charset="2"/>
              <a:buChar char="Ø"/>
            </a:pPr>
            <a:r>
              <a:rPr lang="en-US" sz="1800" i="0" u="none" strike="noStrike" baseline="0" dirty="0">
                <a:solidFill>
                  <a:srgbClr val="000000"/>
                </a:solidFill>
              </a:rPr>
              <a:t>length of tie bars are determined from bond criterion.</a:t>
            </a:r>
          </a:p>
          <a:p>
            <a:pPr marL="1200150" lvl="2" indent="-285750">
              <a:buFont typeface="Wingdings" panose="05000000000000000000" pitchFamily="2" charset="2"/>
              <a:buChar char="Ø"/>
            </a:pPr>
            <a:r>
              <a:rPr lang="en-US" sz="1800" i="0" u="none" strike="noStrike" baseline="0" dirty="0">
                <a:solidFill>
                  <a:srgbClr val="000000"/>
                </a:solidFill>
              </a:rPr>
              <a:t>must be deformed or hooked and must be firmly anchored into the concrete to function properly. </a:t>
            </a:r>
          </a:p>
        </p:txBody>
      </p:sp>
      <p:pic>
        <p:nvPicPr>
          <p:cNvPr id="3" name="Picture 2">
            <a:extLst>
              <a:ext uri="{FF2B5EF4-FFF2-40B4-BE49-F238E27FC236}">
                <a16:creationId xmlns="" xmlns:a16="http://schemas.microsoft.com/office/drawing/2014/main" id="{B957DB08-BA0A-43CE-A2BE-8F67B840B993}"/>
              </a:ext>
            </a:extLst>
          </p:cNvPr>
          <p:cNvPicPr>
            <a:picLocks noChangeAspect="1"/>
          </p:cNvPicPr>
          <p:nvPr/>
        </p:nvPicPr>
        <p:blipFill>
          <a:blip r:embed="rId2"/>
          <a:stretch>
            <a:fillRect/>
          </a:stretch>
        </p:blipFill>
        <p:spPr>
          <a:xfrm>
            <a:off x="2509935" y="2417406"/>
            <a:ext cx="7781730" cy="4386578"/>
          </a:xfrm>
          <a:prstGeom prst="rect">
            <a:avLst/>
          </a:prstGeom>
          <a:ln w="28575">
            <a:solidFill>
              <a:schemeClr val="tx1"/>
            </a:solidFill>
          </a:ln>
        </p:spPr>
      </p:pic>
    </p:spTree>
    <p:extLst>
      <p:ext uri="{BB962C8B-B14F-4D97-AF65-F5344CB8AC3E}">
        <p14:creationId xmlns:p14="http://schemas.microsoft.com/office/powerpoint/2010/main" val="13789205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97F43B01-0D4A-4CDA-83A4-4DF7EF843457}"/>
              </a:ext>
            </a:extLst>
          </p:cNvPr>
          <p:cNvSpPr/>
          <p:nvPr/>
        </p:nvSpPr>
        <p:spPr>
          <a:xfrm>
            <a:off x="182880" y="182880"/>
            <a:ext cx="12435840" cy="6949440"/>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dirty="0">
              <a:ln w="28575">
                <a:solidFill>
                  <a:schemeClr val="tx1"/>
                </a:solidFill>
              </a:ln>
            </a:endParaRPr>
          </a:p>
        </p:txBody>
      </p:sp>
      <p:pic>
        <p:nvPicPr>
          <p:cNvPr id="3" name="Picture 2">
            <a:extLst>
              <a:ext uri="{FF2B5EF4-FFF2-40B4-BE49-F238E27FC236}">
                <a16:creationId xmlns="" xmlns:a16="http://schemas.microsoft.com/office/drawing/2014/main" id="{D640319A-3EAC-43F8-9582-AC51FD1A1528}"/>
              </a:ext>
            </a:extLst>
          </p:cNvPr>
          <p:cNvPicPr>
            <a:picLocks noChangeAspect="1"/>
          </p:cNvPicPr>
          <p:nvPr/>
        </p:nvPicPr>
        <p:blipFill rotWithShape="1">
          <a:blip r:embed="rId2">
            <a:extLst>
              <a:ext uri="{28A0092B-C50C-407E-A947-70E740481C1C}">
                <a14:useLocalDpi xmlns:a14="http://schemas.microsoft.com/office/drawing/2010/main" val="0"/>
              </a:ext>
            </a:extLst>
          </a:blip>
          <a:srcRect r="9394"/>
          <a:stretch/>
        </p:blipFill>
        <p:spPr>
          <a:xfrm>
            <a:off x="544010" y="394230"/>
            <a:ext cx="11713580" cy="6526739"/>
          </a:xfrm>
          <a:prstGeom prst="rect">
            <a:avLst/>
          </a:prstGeom>
          <a:ln w="38100">
            <a:solidFill>
              <a:schemeClr val="tx1"/>
            </a:solidFill>
          </a:ln>
        </p:spPr>
      </p:pic>
    </p:spTree>
    <p:extLst>
      <p:ext uri="{BB962C8B-B14F-4D97-AF65-F5344CB8AC3E}">
        <p14:creationId xmlns:p14="http://schemas.microsoft.com/office/powerpoint/2010/main" val="38056032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97F43B01-0D4A-4CDA-83A4-4DF7EF843457}"/>
              </a:ext>
            </a:extLst>
          </p:cNvPr>
          <p:cNvSpPr/>
          <p:nvPr/>
        </p:nvSpPr>
        <p:spPr>
          <a:xfrm>
            <a:off x="182880" y="182880"/>
            <a:ext cx="12435840" cy="6949440"/>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dirty="0">
              <a:ln w="28575">
                <a:solidFill>
                  <a:schemeClr val="tx1"/>
                </a:solidFill>
              </a:ln>
            </a:endParaRPr>
          </a:p>
        </p:txBody>
      </p:sp>
      <p:pic>
        <p:nvPicPr>
          <p:cNvPr id="4" name="Picture 3">
            <a:extLst>
              <a:ext uri="{FF2B5EF4-FFF2-40B4-BE49-F238E27FC236}">
                <a16:creationId xmlns="" xmlns:a16="http://schemas.microsoft.com/office/drawing/2014/main" id="{C56440C7-3D8A-459E-87B0-87E1E6FF15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815" y="506042"/>
            <a:ext cx="12083970" cy="6303116"/>
          </a:xfrm>
          <a:prstGeom prst="rect">
            <a:avLst/>
          </a:prstGeom>
          <a:ln w="28575">
            <a:solidFill>
              <a:schemeClr val="tx1"/>
            </a:solidFill>
          </a:ln>
        </p:spPr>
      </p:pic>
    </p:spTree>
    <p:extLst>
      <p:ext uri="{BB962C8B-B14F-4D97-AF65-F5344CB8AC3E}">
        <p14:creationId xmlns:p14="http://schemas.microsoft.com/office/powerpoint/2010/main" val="10365381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extLst>
              <a:ext uri="{BEBA8EAE-BF5A-486C-A8C5-ECC9F3942E4B}">
                <a14:imgProps xmlns:a14="http://schemas.microsoft.com/office/drawing/2010/main">
                  <a14:imgLayer r:embed="rId3">
                    <a14:imgEffect>
                      <a14:artisticGlowEdges/>
                    </a14:imgEffect>
                  </a14:imgLayer>
                </a14:imgProps>
              </a:ext>
            </a:extLst>
          </a:blip>
          <a:srcRect/>
          <a:stretch>
            <a:fillRect l="-10000" r="-10000"/>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 xmlns:a16="http://schemas.microsoft.com/office/drawing/2014/main" id="{FB161DF7-B23E-4035-A16B-92185E10D8B8}"/>
              </a:ext>
            </a:extLst>
          </p:cNvPr>
          <p:cNvGrpSpPr/>
          <p:nvPr/>
        </p:nvGrpSpPr>
        <p:grpSpPr>
          <a:xfrm>
            <a:off x="-2407919" y="4437524"/>
            <a:ext cx="6303509" cy="3631150"/>
            <a:chOff x="-3698821" y="4766260"/>
            <a:chExt cx="6652094" cy="3315933"/>
          </a:xfrm>
          <a:blipFill dpi="0" rotWithShape="1">
            <a:blip r:embed="rId4">
              <a:alphaModFix amt="77000"/>
              <a:extLst>
                <a:ext uri="{BEBA8EAE-BF5A-486C-A8C5-ECC9F3942E4B}">
                  <a14:imgProps xmlns:a14="http://schemas.microsoft.com/office/drawing/2010/main">
                    <a14:imgLayer r:embed="rId5">
                      <a14:imgEffect>
                        <a14:sharpenSoften amount="50000"/>
                      </a14:imgEffect>
                      <a14:imgEffect>
                        <a14:brightnessContrast bright="-20000"/>
                      </a14:imgEffect>
                    </a14:imgLayer>
                  </a14:imgProps>
                </a:ext>
              </a:extLst>
            </a:blip>
            <a:srcRect/>
            <a:stretch>
              <a:fillRect l="-1187" t="-577" r="-1187"/>
            </a:stretch>
          </a:blipFill>
        </p:grpSpPr>
        <p:sp>
          <p:nvSpPr>
            <p:cNvPr id="4" name="Rectangle: Rounded Corners 3">
              <a:extLst>
                <a:ext uri="{FF2B5EF4-FFF2-40B4-BE49-F238E27FC236}">
                  <a16:creationId xmlns="" xmlns:a16="http://schemas.microsoft.com/office/drawing/2014/main" id="{CEC8D37B-C551-4407-9D5B-224990DCDD6F}"/>
                </a:ext>
              </a:extLst>
            </p:cNvPr>
            <p:cNvSpPr/>
            <p:nvPr/>
          </p:nvSpPr>
          <p:spPr>
            <a:xfrm rot="19096706">
              <a:off x="-3698821" y="5336310"/>
              <a:ext cx="5181600" cy="419223"/>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 name="Rectangle: Rounded Corners 4">
              <a:extLst>
                <a:ext uri="{FF2B5EF4-FFF2-40B4-BE49-F238E27FC236}">
                  <a16:creationId xmlns="" xmlns:a16="http://schemas.microsoft.com/office/drawing/2014/main" id="{AA4AD840-BCF7-4710-BD70-C1F32093EB34}"/>
                </a:ext>
              </a:extLst>
            </p:cNvPr>
            <p:cNvSpPr/>
            <p:nvPr/>
          </p:nvSpPr>
          <p:spPr>
            <a:xfrm rot="19096706">
              <a:off x="-2686484" y="5356130"/>
              <a:ext cx="5181600" cy="92399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6" name="Rectangle: Rounded Corners 5">
              <a:extLst>
                <a:ext uri="{FF2B5EF4-FFF2-40B4-BE49-F238E27FC236}">
                  <a16:creationId xmlns="" xmlns:a16="http://schemas.microsoft.com/office/drawing/2014/main" id="{79218BD8-7761-4167-A3C0-738C8B959CB8}"/>
                </a:ext>
              </a:extLst>
            </p:cNvPr>
            <p:cNvSpPr/>
            <p:nvPr/>
          </p:nvSpPr>
          <p:spPr>
            <a:xfrm rot="19096706">
              <a:off x="-2811310" y="6707089"/>
              <a:ext cx="5181600" cy="577135"/>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7" name="Rectangle: Rounded Corners 6">
              <a:extLst>
                <a:ext uri="{FF2B5EF4-FFF2-40B4-BE49-F238E27FC236}">
                  <a16:creationId xmlns="" xmlns:a16="http://schemas.microsoft.com/office/drawing/2014/main" id="{F6EEC549-F6A1-43DE-89E1-08E500946E36}"/>
                </a:ext>
              </a:extLst>
            </p:cNvPr>
            <p:cNvSpPr/>
            <p:nvPr/>
          </p:nvSpPr>
          <p:spPr>
            <a:xfrm rot="19096706">
              <a:off x="-2481824" y="7354684"/>
              <a:ext cx="5181600" cy="727509"/>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9" name="Rectangle: Rounded Corners 8">
              <a:extLst>
                <a:ext uri="{FF2B5EF4-FFF2-40B4-BE49-F238E27FC236}">
                  <a16:creationId xmlns="" xmlns:a16="http://schemas.microsoft.com/office/drawing/2014/main" id="{DAE8348C-45B6-4121-812F-ECC40F3971C4}"/>
                </a:ext>
              </a:extLst>
            </p:cNvPr>
            <p:cNvSpPr/>
            <p:nvPr/>
          </p:nvSpPr>
          <p:spPr>
            <a:xfrm rot="19096706">
              <a:off x="1624824" y="4766260"/>
              <a:ext cx="1328449" cy="5576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grpSp>
        <p:nvGrpSpPr>
          <p:cNvPr id="19" name="Group 18">
            <a:extLst>
              <a:ext uri="{FF2B5EF4-FFF2-40B4-BE49-F238E27FC236}">
                <a16:creationId xmlns="" xmlns:a16="http://schemas.microsoft.com/office/drawing/2014/main" id="{C8F870A9-B700-4F3F-9247-4BAA70A12C06}"/>
              </a:ext>
            </a:extLst>
          </p:cNvPr>
          <p:cNvGrpSpPr/>
          <p:nvPr/>
        </p:nvGrpSpPr>
        <p:grpSpPr>
          <a:xfrm>
            <a:off x="7897219" y="-1106461"/>
            <a:ext cx="7321476" cy="2992543"/>
            <a:chOff x="7546698" y="-1319822"/>
            <a:chExt cx="7321476" cy="2992543"/>
          </a:xfrm>
          <a:gradFill flip="none" rotWithShape="1">
            <a:gsLst>
              <a:gs pos="0">
                <a:srgbClr val="002060"/>
              </a:gs>
              <a:gs pos="100000">
                <a:schemeClr val="accent5">
                  <a:lumMod val="60000"/>
                  <a:lumOff val="40000"/>
                </a:schemeClr>
              </a:gs>
            </a:gsLst>
            <a:lin ang="2700000" scaled="1"/>
            <a:tileRect/>
          </a:gradFill>
        </p:grpSpPr>
        <p:sp>
          <p:nvSpPr>
            <p:cNvPr id="20" name="Flowchart: Stored Data 19">
              <a:extLst>
                <a:ext uri="{FF2B5EF4-FFF2-40B4-BE49-F238E27FC236}">
                  <a16:creationId xmlns="" xmlns:a16="http://schemas.microsoft.com/office/drawing/2014/main" id="{2B448104-EF45-4A0E-8CA4-D69DEB7F5AE9}"/>
                </a:ext>
              </a:extLst>
            </p:cNvPr>
            <p:cNvSpPr/>
            <p:nvPr/>
          </p:nvSpPr>
          <p:spPr>
            <a:xfrm rot="19366670">
              <a:off x="8689916" y="-11198"/>
              <a:ext cx="6178258" cy="1683919"/>
            </a:xfrm>
            <a:prstGeom prst="flowChartOnlineStorag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26" name="Flowchart: Stored Data 25">
              <a:extLst>
                <a:ext uri="{FF2B5EF4-FFF2-40B4-BE49-F238E27FC236}">
                  <a16:creationId xmlns="" xmlns:a16="http://schemas.microsoft.com/office/drawing/2014/main" id="{582D9A46-6A48-4E1D-83B5-ED7CE5B24990}"/>
                </a:ext>
              </a:extLst>
            </p:cNvPr>
            <p:cNvSpPr/>
            <p:nvPr/>
          </p:nvSpPr>
          <p:spPr>
            <a:xfrm rot="19366670">
              <a:off x="7690650" y="-1319822"/>
              <a:ext cx="6178258" cy="1683919"/>
            </a:xfrm>
            <a:prstGeom prst="flowChartOnlineStorag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7" name="Flowchart: Stored Data 26">
              <a:extLst>
                <a:ext uri="{FF2B5EF4-FFF2-40B4-BE49-F238E27FC236}">
                  <a16:creationId xmlns="" xmlns:a16="http://schemas.microsoft.com/office/drawing/2014/main" id="{613F58D9-01EF-4F1C-978B-F730A9946F53}"/>
                </a:ext>
              </a:extLst>
            </p:cNvPr>
            <p:cNvSpPr/>
            <p:nvPr/>
          </p:nvSpPr>
          <p:spPr>
            <a:xfrm rot="19366670">
              <a:off x="7546698" y="-208042"/>
              <a:ext cx="6178258" cy="1683919"/>
            </a:xfrm>
            <a:prstGeom prst="flowChartOnlineStorag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graphicFrame>
        <p:nvGraphicFramePr>
          <p:cNvPr id="12" name="Table 11">
            <a:extLst>
              <a:ext uri="{FF2B5EF4-FFF2-40B4-BE49-F238E27FC236}">
                <a16:creationId xmlns="" xmlns:a16="http://schemas.microsoft.com/office/drawing/2014/main" id="{34837633-6745-4682-BEE1-8E49EEAD69CF}"/>
              </a:ext>
            </a:extLst>
          </p:cNvPr>
          <p:cNvGraphicFramePr>
            <a:graphicFrameLocks noGrp="1"/>
          </p:cNvGraphicFramePr>
          <p:nvPr>
            <p:extLst>
              <p:ext uri="{D42A27DB-BD31-4B8C-83A1-F6EECF244321}">
                <p14:modId xmlns:p14="http://schemas.microsoft.com/office/powerpoint/2010/main" val="3693065650"/>
              </p:ext>
            </p:extLst>
          </p:nvPr>
        </p:nvGraphicFramePr>
        <p:xfrm>
          <a:off x="888120" y="1044121"/>
          <a:ext cx="11380079" cy="4937580"/>
        </p:xfrm>
        <a:graphic>
          <a:graphicData uri="http://schemas.openxmlformats.org/drawingml/2006/table">
            <a:tbl>
              <a:tblPr firstRow="1" firstCol="1" bandRow="1"/>
              <a:tblGrid>
                <a:gridCol w="792875">
                  <a:extLst>
                    <a:ext uri="{9D8B030D-6E8A-4147-A177-3AD203B41FA5}">
                      <a16:colId xmlns="" xmlns:a16="http://schemas.microsoft.com/office/drawing/2014/main" val="20000"/>
                    </a:ext>
                  </a:extLst>
                </a:gridCol>
                <a:gridCol w="8395141">
                  <a:extLst>
                    <a:ext uri="{9D8B030D-6E8A-4147-A177-3AD203B41FA5}">
                      <a16:colId xmlns="" xmlns:a16="http://schemas.microsoft.com/office/drawing/2014/main" val="20001"/>
                    </a:ext>
                  </a:extLst>
                </a:gridCol>
                <a:gridCol w="855060">
                  <a:extLst>
                    <a:ext uri="{9D8B030D-6E8A-4147-A177-3AD203B41FA5}">
                      <a16:colId xmlns="" xmlns:a16="http://schemas.microsoft.com/office/drawing/2014/main" val="20002"/>
                    </a:ext>
                  </a:extLst>
                </a:gridCol>
                <a:gridCol w="1337003">
                  <a:extLst>
                    <a:ext uri="{9D8B030D-6E8A-4147-A177-3AD203B41FA5}">
                      <a16:colId xmlns="" xmlns:a16="http://schemas.microsoft.com/office/drawing/2014/main" val="20003"/>
                    </a:ext>
                  </a:extLst>
                </a:gridCol>
              </a:tblGrid>
              <a:tr h="808335">
                <a:tc>
                  <a:txBody>
                    <a:bodyPr/>
                    <a:lstStyle/>
                    <a:p>
                      <a:pPr marL="0" marR="0" algn="ctr">
                        <a:lnSpc>
                          <a:spcPct val="107000"/>
                        </a:lnSpc>
                        <a:spcBef>
                          <a:spcPts val="0"/>
                        </a:spcBef>
                        <a:spcAft>
                          <a:spcPts val="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SL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Content of Course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Hours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CLOs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1760231">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60120" rtl="0" eaLnBrk="1" fontAlgn="auto" latinLnBrk="0" hangingPunct="1">
                        <a:lnSpc>
                          <a:spcPct val="106000"/>
                        </a:lnSpc>
                        <a:spcBef>
                          <a:spcPts val="0"/>
                        </a:spcBef>
                        <a:spcAft>
                          <a:spcPts val="0"/>
                        </a:spcAft>
                        <a:buClrTx/>
                        <a:buSzTx/>
                        <a:buFontTx/>
                        <a:buNone/>
                        <a:tabLst/>
                        <a:defRPr/>
                      </a:pPr>
                      <a:r>
                        <a:rPr lang="en-US" sz="1800" b="0" i="0" u="none" strike="noStrike" kern="1200" baseline="0" dirty="0" smtClean="0">
                          <a:solidFill>
                            <a:schemeClr val="tx1"/>
                          </a:solidFill>
                          <a:latin typeface="+mn-lt"/>
                          <a:ea typeface="+mn-ea"/>
                          <a:cs typeface="+mn-cs"/>
                        </a:rPr>
                        <a:t>Pavement: Definition of Pavement, Functions and Desirable Characteristic of Pavement, Types of Pavements and their Components ,</a:t>
                      </a: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 Load Transfer Mechanism of different Pavement System,</a:t>
                      </a:r>
                      <a:r>
                        <a:rPr lang="en-US" sz="1800" b="0" i="0" u="none" strike="noStrike" kern="1200" baseline="0" dirty="0" smtClean="0">
                          <a:solidFill>
                            <a:schemeClr val="tx1"/>
                          </a:solidFill>
                          <a:latin typeface="+mn-lt"/>
                          <a:ea typeface="+mn-ea"/>
                          <a:cs typeface="+mn-cs"/>
                        </a:rPr>
                        <a:t> Comparison between Flexible &amp; Rigid Pavement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14</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CLO1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1184507">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11" rtl="0" eaLnBrk="1" fontAlgn="auto" latinLnBrk="0" hangingPunct="1">
                        <a:lnSpc>
                          <a:spcPct val="107000"/>
                        </a:lnSpc>
                        <a:spcBef>
                          <a:spcPts val="0"/>
                        </a:spcBef>
                        <a:spcAft>
                          <a:spcPts val="0"/>
                        </a:spcAft>
                        <a:buClrTx/>
                        <a:buSzTx/>
                        <a:buFontTx/>
                        <a:buNone/>
                        <a:tabLst/>
                        <a:defRPr/>
                      </a:pPr>
                      <a:r>
                        <a:rPr lang="en-US" sz="1800" b="0" i="0" u="none" strike="noStrike" kern="1200" baseline="0" dirty="0" smtClean="0">
                          <a:solidFill>
                            <a:schemeClr val="tx1"/>
                          </a:solidFill>
                          <a:latin typeface="+mn-lt"/>
                          <a:ea typeface="+mn-ea"/>
                          <a:cs typeface="+mn-cs"/>
                        </a:rPr>
                        <a:t>Rigid Pavement: Joint types &amp; Load Transfer, Reinforcement Details of Rigid Pavement</a:t>
                      </a:r>
                    </a:p>
                    <a:p>
                      <a:pPr marL="0" marR="0" lvl="0" indent="0" algn="l" defTabSz="914411" rtl="0" eaLnBrk="1" fontAlgn="auto" latinLnBrk="0" hangingPunct="1">
                        <a:lnSpc>
                          <a:spcPct val="107000"/>
                        </a:lnSpc>
                        <a:spcBef>
                          <a:spcPts val="0"/>
                        </a:spcBef>
                        <a:spcAft>
                          <a:spcPts val="0"/>
                        </a:spcAft>
                        <a:buClrTx/>
                        <a:buSzTx/>
                        <a:buFontTx/>
                        <a:buNone/>
                        <a:tabLst/>
                        <a:defRPr/>
                      </a:pPr>
                      <a:r>
                        <a:rPr lang="en-US" sz="1800" dirty="0" smtClean="0">
                          <a:effectLst/>
                          <a:latin typeface="Times New Roman" panose="02020603050405020304" pitchFamily="18" charset="0"/>
                          <a:ea typeface="Times New Roman" panose="02020603050405020304" pitchFamily="18" charset="0"/>
                          <a:cs typeface="Times New Roman" panose="02020603050405020304" pitchFamily="18" charset="0"/>
                        </a:rPr>
                        <a:t>Rigid Pavement Design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20</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CLO3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1184507">
                <a:tc>
                  <a:txBody>
                    <a:bodyPr/>
                    <a:lstStyle/>
                    <a:p>
                      <a:pPr marL="0" marR="0" algn="ctr">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11" rtl="0" eaLnBrk="1" fontAlgn="auto" latinLnBrk="0" hangingPunct="1">
                        <a:lnSpc>
                          <a:spcPct val="106000"/>
                        </a:lnSpc>
                        <a:spcBef>
                          <a:spcPts val="0"/>
                        </a:spcBef>
                        <a:spcAft>
                          <a:spcPts val="0"/>
                        </a:spcAft>
                        <a:buClrTx/>
                        <a:buSzTx/>
                        <a:buFontTx/>
                        <a:buNone/>
                        <a:tabLst/>
                        <a:defRPr/>
                      </a:pPr>
                      <a:r>
                        <a:rPr lang="en-US" sz="1800" b="0" i="0" u="none" strike="noStrike" kern="1200" baseline="0" dirty="0" smtClean="0">
                          <a:solidFill>
                            <a:schemeClr val="tx1"/>
                          </a:solidFill>
                          <a:latin typeface="+mn-lt"/>
                          <a:ea typeface="+mn-ea"/>
                          <a:cs typeface="+mn-cs"/>
                        </a:rPr>
                        <a:t>Flexible Pavement: </a:t>
                      </a:r>
                      <a:r>
                        <a:rPr lang="en-US" sz="1800" dirty="0" smtClean="0">
                          <a:effectLst/>
                          <a:latin typeface="Times New Roman" panose="02020603050405020304" pitchFamily="18" charset="0"/>
                          <a:ea typeface="Times New Roman" panose="02020603050405020304" pitchFamily="18" charset="0"/>
                          <a:cs typeface="Times New Roman" panose="02020603050405020304" pitchFamily="18" charset="0"/>
                        </a:rPr>
                        <a:t>Distresses of Flexible Pavement,</a:t>
                      </a:r>
                      <a:r>
                        <a:rPr lang="en-US" sz="18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Equivalent Single wheel load, Flexible pavement design by different method. </a:t>
                      </a:r>
                      <a:endParaRPr lang="en-US" sz="18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20</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CLO2, CLO4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bl>
          </a:graphicData>
        </a:graphic>
      </p:graphicFrame>
      <p:pic>
        <p:nvPicPr>
          <p:cNvPr id="13" name="Picture 12">
            <a:extLst>
              <a:ext uri="{FF2B5EF4-FFF2-40B4-BE49-F238E27FC236}">
                <a16:creationId xmlns="" xmlns:a16="http://schemas.microsoft.com/office/drawing/2014/main" id="{0529BFDF-55AF-4CD7-9DFC-F04D09A0CA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084" y="281967"/>
            <a:ext cx="1166489" cy="1161105"/>
          </a:xfrm>
          <a:prstGeom prst="rect">
            <a:avLst/>
          </a:prstGeom>
        </p:spPr>
      </p:pic>
      <p:sp>
        <p:nvSpPr>
          <p:cNvPr id="15" name="TextBox 14">
            <a:extLst>
              <a:ext uri="{FF2B5EF4-FFF2-40B4-BE49-F238E27FC236}">
                <a16:creationId xmlns="" xmlns:a16="http://schemas.microsoft.com/office/drawing/2014/main" id="{9A6B2B15-7040-45BE-9049-81502213E79F}"/>
              </a:ext>
            </a:extLst>
          </p:cNvPr>
          <p:cNvSpPr txBox="1"/>
          <p:nvPr/>
        </p:nvSpPr>
        <p:spPr>
          <a:xfrm>
            <a:off x="2651100" y="6093587"/>
            <a:ext cx="8124481" cy="923330"/>
          </a:xfrm>
          <a:prstGeom prst="rect">
            <a:avLst/>
          </a:prstGeom>
          <a:noFill/>
        </p:spPr>
        <p:txBody>
          <a:bodyPr wrap="square" rtlCol="0">
            <a:spAutoFit/>
          </a:bodyPr>
          <a:lstStyle/>
          <a:p>
            <a:r>
              <a:rPr lang="en-US" sz="2000" dirty="0"/>
              <a:t>Text Books:</a:t>
            </a:r>
          </a:p>
          <a:p>
            <a:pPr marL="342900" indent="-342900">
              <a:buAutoNum type="arabicPeriod"/>
            </a:pPr>
            <a:r>
              <a:rPr lang="en-US" sz="1600" dirty="0"/>
              <a:t> Highway Engineering by </a:t>
            </a:r>
            <a:r>
              <a:rPr lang="en-US" sz="1600" dirty="0" err="1"/>
              <a:t>Khanna</a:t>
            </a:r>
            <a:r>
              <a:rPr lang="en-US" sz="1600" dirty="0"/>
              <a:t> and </a:t>
            </a:r>
            <a:r>
              <a:rPr lang="en-US" sz="1600" dirty="0" smtClean="0"/>
              <a:t>Justo</a:t>
            </a:r>
          </a:p>
          <a:p>
            <a:pPr marL="342900" indent="-342900">
              <a:buAutoNum type="arabicPeriod"/>
            </a:pPr>
            <a:r>
              <a:rPr lang="en-US" sz="1600" dirty="0"/>
              <a:t> Traffic Engineering and Control by </a:t>
            </a:r>
            <a:r>
              <a:rPr lang="en-US" sz="1600" dirty="0" err="1"/>
              <a:t>Kadiyali</a:t>
            </a:r>
            <a:endParaRPr lang="en-US" sz="1600" dirty="0"/>
          </a:p>
        </p:txBody>
      </p:sp>
    </p:spTree>
    <p:extLst>
      <p:ext uri="{BB962C8B-B14F-4D97-AF65-F5344CB8AC3E}">
        <p14:creationId xmlns:p14="http://schemas.microsoft.com/office/powerpoint/2010/main" val="30000070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6E4224CF-0B04-452F-94C0-FC9508E81EB0}"/>
              </a:ext>
            </a:extLst>
          </p:cNvPr>
          <p:cNvSpPr txBox="1"/>
          <p:nvPr/>
        </p:nvSpPr>
        <p:spPr>
          <a:xfrm>
            <a:off x="4287520" y="1748289"/>
            <a:ext cx="4226560" cy="646331"/>
          </a:xfrm>
          <a:prstGeom prst="rect">
            <a:avLst/>
          </a:prstGeom>
          <a:noFill/>
        </p:spPr>
        <p:txBody>
          <a:bodyPr wrap="square" rtlCol="0">
            <a:spAutoFit/>
          </a:bodyPr>
          <a:lstStyle/>
          <a:p>
            <a:pPr algn="ctr"/>
            <a:r>
              <a:rPr lang="en-US" sz="3600" dirty="0"/>
              <a:t>Week 07</a:t>
            </a:r>
          </a:p>
        </p:txBody>
      </p:sp>
      <p:sp>
        <p:nvSpPr>
          <p:cNvPr id="6" name="TextBox 5">
            <a:extLst>
              <a:ext uri="{FF2B5EF4-FFF2-40B4-BE49-F238E27FC236}">
                <a16:creationId xmlns="" xmlns:a16="http://schemas.microsoft.com/office/drawing/2014/main" id="{EE029618-3064-4622-ACDB-51C7827E27E1}"/>
              </a:ext>
            </a:extLst>
          </p:cNvPr>
          <p:cNvSpPr txBox="1"/>
          <p:nvPr/>
        </p:nvSpPr>
        <p:spPr>
          <a:xfrm>
            <a:off x="3380741" y="2729492"/>
            <a:ext cx="6040121" cy="640945"/>
          </a:xfrm>
          <a:prstGeom prst="rect">
            <a:avLst/>
          </a:prstGeom>
          <a:noFill/>
        </p:spPr>
        <p:txBody>
          <a:bodyPr wrap="square" rtlCol="0">
            <a:spAutoFit/>
          </a:bodyPr>
          <a:lstStyle/>
          <a:p>
            <a:pPr marL="0" marR="0" algn="ctr">
              <a:lnSpc>
                <a:spcPct val="106000"/>
              </a:lnSpc>
              <a:spcBef>
                <a:spcPts val="0"/>
              </a:spcBef>
              <a:spcAft>
                <a:spcPts val="0"/>
              </a:spcAft>
            </a:pP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Rigid Pavement Design</a:t>
            </a:r>
          </a:p>
        </p:txBody>
      </p:sp>
      <p:grpSp>
        <p:nvGrpSpPr>
          <p:cNvPr id="15" name="Group 14">
            <a:extLst>
              <a:ext uri="{FF2B5EF4-FFF2-40B4-BE49-F238E27FC236}">
                <a16:creationId xmlns="" xmlns:a16="http://schemas.microsoft.com/office/drawing/2014/main" id="{9B79569E-E2F4-4EBB-ACBE-C6986626FBC5}"/>
              </a:ext>
            </a:extLst>
          </p:cNvPr>
          <p:cNvGrpSpPr/>
          <p:nvPr/>
        </p:nvGrpSpPr>
        <p:grpSpPr>
          <a:xfrm>
            <a:off x="9144656" y="2246950"/>
            <a:ext cx="4591666" cy="5761730"/>
            <a:chOff x="8514734" y="2018348"/>
            <a:chExt cx="4591666" cy="5761731"/>
          </a:xfrm>
          <a:blipFill>
            <a:blip r:embed="rId3"/>
            <a:stretch>
              <a:fillRect/>
            </a:stretch>
          </a:blipFill>
          <a:effectLst>
            <a:glow rad="177800">
              <a:schemeClr val="accent1">
                <a:alpha val="40000"/>
              </a:schemeClr>
            </a:glow>
            <a:outerShdw blurRad="203200" dist="165100" dir="11520000" algn="ctr" rotWithShape="0">
              <a:srgbClr val="000000">
                <a:alpha val="64000"/>
              </a:srgbClr>
            </a:outerShdw>
            <a:reflection endPos="0" dist="50800" dir="5400000" sy="-100000" algn="bl" rotWithShape="0"/>
          </a:effectLst>
        </p:grpSpPr>
        <p:sp>
          <p:nvSpPr>
            <p:cNvPr id="7" name="Rectangle 6">
              <a:extLst>
                <a:ext uri="{FF2B5EF4-FFF2-40B4-BE49-F238E27FC236}">
                  <a16:creationId xmlns="" xmlns:a16="http://schemas.microsoft.com/office/drawing/2014/main" id="{50821D65-AB3D-4293-8541-8AF722C3D63D}"/>
                </a:ext>
              </a:extLst>
            </p:cNvPr>
            <p:cNvSpPr/>
            <p:nvPr/>
          </p:nvSpPr>
          <p:spPr>
            <a:xfrm rot="2700000">
              <a:off x="9896169" y="5951279"/>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8" name="Rectangle 7">
              <a:extLst>
                <a:ext uri="{FF2B5EF4-FFF2-40B4-BE49-F238E27FC236}">
                  <a16:creationId xmlns="" xmlns:a16="http://schemas.microsoft.com/office/drawing/2014/main" id="{7FD89E44-002C-4150-A6AB-424AA9A0DF49}"/>
                </a:ext>
              </a:extLst>
            </p:cNvPr>
            <p:cNvSpPr/>
            <p:nvPr/>
          </p:nvSpPr>
          <p:spPr>
            <a:xfrm rot="2700000">
              <a:off x="11277599" y="4650442"/>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9" name="Rectangle 8">
              <a:extLst>
                <a:ext uri="{FF2B5EF4-FFF2-40B4-BE49-F238E27FC236}">
                  <a16:creationId xmlns="" xmlns:a16="http://schemas.microsoft.com/office/drawing/2014/main" id="{85F85E60-CB96-434A-8647-5F491F69BECC}"/>
                </a:ext>
              </a:extLst>
            </p:cNvPr>
            <p:cNvSpPr/>
            <p:nvPr/>
          </p:nvSpPr>
          <p:spPr>
            <a:xfrm rot="2700000">
              <a:off x="9896167" y="3342044"/>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0" name="Rectangle 9">
              <a:extLst>
                <a:ext uri="{FF2B5EF4-FFF2-40B4-BE49-F238E27FC236}">
                  <a16:creationId xmlns="" xmlns:a16="http://schemas.microsoft.com/office/drawing/2014/main" id="{5BAE79BD-7D3E-4C6C-8B27-0961C42E74A5}"/>
                </a:ext>
              </a:extLst>
            </p:cNvPr>
            <p:cNvSpPr/>
            <p:nvPr/>
          </p:nvSpPr>
          <p:spPr>
            <a:xfrm rot="2700000">
              <a:off x="11277600" y="2018348"/>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1" name="Rectangle 10">
              <a:extLst>
                <a:ext uri="{FF2B5EF4-FFF2-40B4-BE49-F238E27FC236}">
                  <a16:creationId xmlns="" xmlns:a16="http://schemas.microsoft.com/office/drawing/2014/main" id="{E1EC62A6-0FD2-49AD-BF79-0C8372715742}"/>
                </a:ext>
              </a:extLst>
            </p:cNvPr>
            <p:cNvSpPr/>
            <p:nvPr/>
          </p:nvSpPr>
          <p:spPr>
            <a:xfrm rot="2700000">
              <a:off x="8514734" y="4658122"/>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spTree>
    <p:extLst>
      <p:ext uri="{BB962C8B-B14F-4D97-AF65-F5344CB8AC3E}">
        <p14:creationId xmlns:p14="http://schemas.microsoft.com/office/powerpoint/2010/main" val="17076066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97F43B01-0D4A-4CDA-83A4-4DF7EF843457}"/>
              </a:ext>
            </a:extLst>
          </p:cNvPr>
          <p:cNvSpPr/>
          <p:nvPr/>
        </p:nvSpPr>
        <p:spPr>
          <a:xfrm>
            <a:off x="182880" y="182880"/>
            <a:ext cx="12435840" cy="6949440"/>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dirty="0">
              <a:ln w="28575">
                <a:solidFill>
                  <a:schemeClr val="tx1"/>
                </a:solidFill>
              </a:ln>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 xmlns:a16="http://schemas.microsoft.com/office/drawing/2014/main" id="{2914104A-5D44-439E-A145-3BD69E2AEFD2}"/>
                  </a:ext>
                </a:extLst>
              </p:cNvPr>
              <p:cNvSpPr txBox="1"/>
              <p:nvPr/>
            </p:nvSpPr>
            <p:spPr>
              <a:xfrm>
                <a:off x="365760" y="386080"/>
                <a:ext cx="12070080" cy="6600910"/>
              </a:xfrm>
              <a:prstGeom prst="rect">
                <a:avLst/>
              </a:prstGeom>
              <a:noFill/>
            </p:spPr>
            <p:txBody>
              <a:bodyPr wrap="square" rtlCol="0">
                <a:spAutoFit/>
              </a:bodyPr>
              <a:lstStyle/>
              <a:p>
                <a:pPr marL="342900" marR="0" indent="-342900">
                  <a:spcBef>
                    <a:spcPts val="0"/>
                  </a:spcBef>
                  <a:spcAft>
                    <a:spcPts val="0"/>
                  </a:spcAft>
                  <a:buAutoNum type="arabicPeriod"/>
                </a:pPr>
                <a:r>
                  <a:rPr lang="en-US" sz="2400" b="1" dirty="0">
                    <a:solidFill>
                      <a:srgbClr val="000000"/>
                    </a:solidFill>
                    <a:effectLst/>
                    <a:ea typeface="Calibri" panose="020F0502020204030204" pitchFamily="34" charset="0"/>
                  </a:rPr>
                  <a:t>Modulus of subgrade reaction:</a:t>
                </a:r>
              </a:p>
              <a:p>
                <a:pPr marL="342900" marR="0" indent="-342900">
                  <a:spcBef>
                    <a:spcPts val="0"/>
                  </a:spcBef>
                  <a:spcAft>
                    <a:spcPts val="0"/>
                  </a:spcAft>
                  <a:buAutoNum type="arabicPeriod"/>
                </a:pPr>
                <a:endParaRPr lang="en-US" sz="1800" b="1" dirty="0">
                  <a:solidFill>
                    <a:srgbClr val="000000"/>
                  </a:solidFill>
                  <a:effectLst/>
                  <a:ea typeface="Calibri" panose="020F0502020204030204" pitchFamily="34" charset="0"/>
                </a:endParaRPr>
              </a:p>
              <a:p>
                <a:pPr lvl="1"/>
                <a:r>
                  <a:rPr lang="en-US" dirty="0">
                    <a:solidFill>
                      <a:srgbClr val="000000"/>
                    </a:solidFill>
                    <a:effectLst/>
                    <a:ea typeface="Calibri" panose="020F0502020204030204" pitchFamily="34" charset="0"/>
                  </a:rPr>
                  <a:t>The modulus of subgrade reaction (denoted as k-value) is a measure of the subgrade soil's support capacity for rigid pavements. It is defined as the ratio of pressure applied to the subgrade to the resulting deflection or settlement. The k-value is essential in pavement design, as it reflects the stiffness of the subgrade and influences how the pavement will distribute loads.</a:t>
                </a:r>
              </a:p>
              <a:p>
                <a:pPr lvl="1"/>
                <a:r>
                  <a:rPr lang="en-US" dirty="0">
                    <a:solidFill>
                      <a:srgbClr val="000000"/>
                    </a:solidFill>
                    <a:effectLst/>
                    <a:ea typeface="Calibri" panose="020F0502020204030204" pitchFamily="34" charset="0"/>
                  </a:rPr>
                  <a:t> 						</a:t>
                </a:r>
                <a14:m>
                  <m:oMath xmlns:m="http://schemas.openxmlformats.org/officeDocument/2006/math">
                    <m:r>
                      <m:rPr>
                        <m:sty m:val="p"/>
                      </m:rPr>
                      <a:rPr lang="en-US" sz="1800">
                        <a:solidFill>
                          <a:srgbClr val="000000"/>
                        </a:solidFill>
                        <a:effectLst/>
                        <a:latin typeface="Cambria Math" panose="02040503050406030204" pitchFamily="18" charset="0"/>
                        <a:ea typeface="Calibri" panose="020F0502020204030204" pitchFamily="34" charset="0"/>
                        <a:cs typeface="Cambria Math" panose="02040503050406030204" pitchFamily="18" charset="0"/>
                      </a:rPr>
                      <m:t>K</m:t>
                    </m:r>
                    <m:r>
                      <a:rPr lang="en-US" sz="1800">
                        <a:solidFill>
                          <a:srgbClr val="000000"/>
                        </a:solidFill>
                        <a:effectLst/>
                        <a:latin typeface="Cambria Math" panose="02040503050406030204" pitchFamily="18" charset="0"/>
                        <a:ea typeface="Calibri" panose="020F0502020204030204" pitchFamily="34" charset="0"/>
                        <a:cs typeface="Cambria Math" panose="02040503050406030204" pitchFamily="18" charset="0"/>
                      </a:rPr>
                      <m:t>=</m:t>
                    </m:r>
                    <m:f>
                      <m:fPr>
                        <m:ctrlPr>
                          <a:rPr lang="en-US" sz="1800" i="1">
                            <a:solidFill>
                              <a:srgbClr val="000000"/>
                            </a:solidFill>
                            <a:effectLst/>
                            <a:latin typeface="Cambria Math"/>
                            <a:ea typeface="Calibri" panose="020F0502020204030204" pitchFamily="34" charset="0"/>
                            <a:cs typeface="Cambria Math" panose="02040503050406030204" pitchFamily="18" charset="0"/>
                          </a:rPr>
                        </m:ctrlPr>
                      </m:fPr>
                      <m:num>
                        <m:r>
                          <m:rPr>
                            <m:sty m:val="p"/>
                          </m:rPr>
                          <a:rPr lang="en-US" sz="1800">
                            <a:solidFill>
                              <a:srgbClr val="000000"/>
                            </a:solidFill>
                            <a:effectLst/>
                            <a:latin typeface="Cambria Math" panose="02040503050406030204" pitchFamily="18" charset="0"/>
                            <a:ea typeface="Calibri" panose="020F0502020204030204" pitchFamily="34" charset="0"/>
                            <a:cs typeface="Cambria Math" panose="02040503050406030204" pitchFamily="18" charset="0"/>
                          </a:rPr>
                          <m:t>P</m:t>
                        </m:r>
                      </m:num>
                      <m:den>
                        <m:r>
                          <m:rPr>
                            <m:sty m:val="p"/>
                          </m:rPr>
                          <a:rPr lang="en-US" sz="1800">
                            <a:solidFill>
                              <a:srgbClr val="000000"/>
                            </a:solidFill>
                            <a:effectLst/>
                            <a:latin typeface="Cambria Math" panose="02040503050406030204" pitchFamily="18" charset="0"/>
                            <a:ea typeface="Calibri" panose="020F0502020204030204" pitchFamily="34" charset="0"/>
                            <a:cs typeface="Cambria Math" panose="02040503050406030204" pitchFamily="18" charset="0"/>
                          </a:rPr>
                          <m:t>Δ</m:t>
                        </m:r>
                        <m:r>
                          <a:rPr lang="en-US" sz="1800">
                            <a:solidFill>
                              <a:srgbClr val="000000"/>
                            </a:solidFill>
                            <a:effectLst/>
                            <a:latin typeface="Cambria Math" panose="02040503050406030204" pitchFamily="18" charset="0"/>
                            <a:ea typeface="Calibri" panose="020F0502020204030204" pitchFamily="34" charset="0"/>
                            <a:cs typeface="Cambria Math" panose="02040503050406030204" pitchFamily="18" charset="0"/>
                          </a:rPr>
                          <m:t> </m:t>
                        </m:r>
                      </m:den>
                    </m:f>
                    <m:r>
                      <m:rPr>
                        <m:sty m:val="p"/>
                      </m:rPr>
                      <a:rPr lang="en-US" sz="1800">
                        <a:solidFill>
                          <a:srgbClr val="000000"/>
                        </a:solidFill>
                        <a:effectLst/>
                        <a:latin typeface="Cambria Math" panose="02040503050406030204" pitchFamily="18" charset="0"/>
                        <a:ea typeface="Calibri" panose="020F0502020204030204" pitchFamily="34" charset="0"/>
                        <a:cs typeface="Cambria Math" panose="02040503050406030204" pitchFamily="18" charset="0"/>
                      </a:rPr>
                      <m:t>kN</m:t>
                    </m:r>
                    <m:r>
                      <a:rPr lang="en-US" sz="1800">
                        <a:solidFill>
                          <a:srgbClr val="000000"/>
                        </a:solidFill>
                        <a:effectLst/>
                        <a:latin typeface="Cambria Math" panose="02040503050406030204" pitchFamily="18" charset="0"/>
                        <a:ea typeface="Calibri" panose="020F0502020204030204" pitchFamily="34" charset="0"/>
                        <a:cs typeface="Cambria Math" panose="02040503050406030204" pitchFamily="18" charset="0"/>
                      </a:rPr>
                      <m:t>/</m:t>
                    </m:r>
                    <m:r>
                      <m:rPr>
                        <m:sty m:val="p"/>
                      </m:rPr>
                      <a:rPr lang="en-US" sz="1800">
                        <a:solidFill>
                          <a:srgbClr val="000000"/>
                        </a:solidFill>
                        <a:effectLst/>
                        <a:latin typeface="Cambria Math" panose="02040503050406030204" pitchFamily="18" charset="0"/>
                        <a:ea typeface="Calibri" panose="020F0502020204030204" pitchFamily="34" charset="0"/>
                        <a:cs typeface="Cambria Math" panose="02040503050406030204" pitchFamily="18" charset="0"/>
                      </a:rPr>
                      <m:t>m</m:t>
                    </m:r>
                    <m:r>
                      <a:rPr lang="en-US" sz="1800">
                        <a:solidFill>
                          <a:srgbClr val="000000"/>
                        </a:solidFill>
                        <a:effectLst/>
                        <a:latin typeface="Cambria Math" panose="02040503050406030204" pitchFamily="18" charset="0"/>
                        <a:ea typeface="Calibri" panose="020F0502020204030204" pitchFamily="34" charset="0"/>
                        <a:cs typeface="Cambria Math" panose="02040503050406030204" pitchFamily="18" charset="0"/>
                      </a:rPr>
                      <m:t>³,</m:t>
                    </m:r>
                    <m:r>
                      <m:rPr>
                        <m:sty m:val="p"/>
                      </m:rPr>
                      <a:rPr lang="en-US" sz="1800">
                        <a:solidFill>
                          <a:srgbClr val="000000"/>
                        </a:solidFill>
                        <a:effectLst/>
                        <a:latin typeface="Cambria Math" panose="02040503050406030204" pitchFamily="18" charset="0"/>
                        <a:ea typeface="Calibri" panose="020F0502020204030204" pitchFamily="34" charset="0"/>
                        <a:cs typeface="Cambria Math" panose="02040503050406030204" pitchFamily="18" charset="0"/>
                      </a:rPr>
                      <m:t>kg</m:t>
                    </m:r>
                    <m:r>
                      <a:rPr lang="en-US" sz="1800">
                        <a:solidFill>
                          <a:srgbClr val="000000"/>
                        </a:solidFill>
                        <a:effectLst/>
                        <a:latin typeface="Cambria Math" panose="02040503050406030204" pitchFamily="18" charset="0"/>
                        <a:ea typeface="Calibri" panose="020F0502020204030204" pitchFamily="34" charset="0"/>
                        <a:cs typeface="Cambria Math" panose="02040503050406030204" pitchFamily="18" charset="0"/>
                      </a:rPr>
                      <m:t>/</m:t>
                    </m:r>
                    <m:r>
                      <m:rPr>
                        <m:sty m:val="p"/>
                      </m:rPr>
                      <a:rPr lang="en-US" sz="1800">
                        <a:solidFill>
                          <a:srgbClr val="000000"/>
                        </a:solidFill>
                        <a:effectLst/>
                        <a:latin typeface="Cambria Math" panose="02040503050406030204" pitchFamily="18" charset="0"/>
                        <a:ea typeface="Calibri" panose="020F0502020204030204" pitchFamily="34" charset="0"/>
                        <a:cs typeface="Cambria Math" panose="02040503050406030204" pitchFamily="18" charset="0"/>
                      </a:rPr>
                      <m:t>m</m:t>
                    </m:r>
                    <m:r>
                      <a:rPr lang="en-US" sz="1800">
                        <a:solidFill>
                          <a:srgbClr val="000000"/>
                        </a:solidFill>
                        <a:effectLst/>
                        <a:latin typeface="Cambria Math" panose="02040503050406030204" pitchFamily="18" charset="0"/>
                        <a:ea typeface="Calibri" panose="020F0502020204030204" pitchFamily="34" charset="0"/>
                        <a:cs typeface="Cambria Math" panose="02040503050406030204" pitchFamily="18" charset="0"/>
                      </a:rPr>
                      <m:t>³,</m:t>
                    </m:r>
                    <m:r>
                      <m:rPr>
                        <m:sty m:val="p"/>
                      </m:rPr>
                      <a:rPr lang="en-US" sz="1800">
                        <a:solidFill>
                          <a:srgbClr val="000000"/>
                        </a:solidFill>
                        <a:effectLst/>
                        <a:latin typeface="Cambria Math" panose="02040503050406030204" pitchFamily="18" charset="0"/>
                        <a:ea typeface="Calibri" panose="020F0502020204030204" pitchFamily="34" charset="0"/>
                        <a:cs typeface="Cambria Math" panose="02040503050406030204" pitchFamily="18" charset="0"/>
                      </a:rPr>
                      <m:t>or</m:t>
                    </m:r>
                    <m:r>
                      <a:rPr lang="en-US" sz="1800">
                        <a:solidFill>
                          <a:srgbClr val="000000"/>
                        </a:solidFill>
                        <a:effectLst/>
                        <a:latin typeface="Cambria Math" panose="02040503050406030204" pitchFamily="18" charset="0"/>
                        <a:ea typeface="Calibri" panose="020F0502020204030204" pitchFamily="34" charset="0"/>
                        <a:cs typeface="Cambria Math" panose="02040503050406030204" pitchFamily="18" charset="0"/>
                      </a:rPr>
                      <m:t> </m:t>
                    </m:r>
                    <m:r>
                      <m:rPr>
                        <m:sty m:val="p"/>
                      </m:rPr>
                      <a:rPr lang="en-US" sz="1800">
                        <a:solidFill>
                          <a:srgbClr val="000000"/>
                        </a:solidFill>
                        <a:effectLst/>
                        <a:latin typeface="Cambria Math" panose="02040503050406030204" pitchFamily="18" charset="0"/>
                        <a:ea typeface="Calibri" panose="020F0502020204030204" pitchFamily="34" charset="0"/>
                        <a:cs typeface="Cambria Math" panose="02040503050406030204" pitchFamily="18" charset="0"/>
                      </a:rPr>
                      <m:t>psi</m:t>
                    </m:r>
                    <m:r>
                      <a:rPr lang="en-US" sz="1800">
                        <a:solidFill>
                          <a:srgbClr val="000000"/>
                        </a:solidFill>
                        <a:effectLst/>
                        <a:latin typeface="Cambria Math" panose="02040503050406030204" pitchFamily="18" charset="0"/>
                        <a:ea typeface="Calibri" panose="020F0502020204030204" pitchFamily="34" charset="0"/>
                        <a:cs typeface="Cambria Math" panose="02040503050406030204" pitchFamily="18" charset="0"/>
                      </a:rPr>
                      <m:t>/</m:t>
                    </m:r>
                    <m:r>
                      <m:rPr>
                        <m:sty m:val="p"/>
                      </m:rPr>
                      <a:rPr lang="en-US" sz="1800">
                        <a:solidFill>
                          <a:srgbClr val="000000"/>
                        </a:solidFill>
                        <a:effectLst/>
                        <a:latin typeface="Cambria Math" panose="02040503050406030204" pitchFamily="18" charset="0"/>
                        <a:ea typeface="Calibri" panose="020F0502020204030204" pitchFamily="34" charset="0"/>
                        <a:cs typeface="Cambria Math" panose="02040503050406030204" pitchFamily="18" charset="0"/>
                      </a:rPr>
                      <m:t>in</m:t>
                    </m:r>
                  </m:oMath>
                </a14:m>
                <a:r>
                  <a:rPr lang="en-US" sz="1800" dirty="0">
                    <a:solidFill>
                      <a:srgbClr val="000000"/>
                    </a:solidFill>
                    <a:effectLst/>
                    <a:ea typeface="Calibri" panose="020F0502020204030204" pitchFamily="34" charset="0"/>
                    <a:cs typeface="Cambria Math" panose="02040503050406030204" pitchFamily="18" charset="0"/>
                  </a:rPr>
                  <a:t> </a:t>
                </a:r>
                <a:endParaRPr lang="en-US" sz="1800" dirty="0">
                  <a:solidFill>
                    <a:srgbClr val="000000"/>
                  </a:solidFill>
                  <a:effectLst/>
                  <a:ea typeface="Calibri" panose="020F0502020204030204" pitchFamily="34" charset="0"/>
                </a:endParaRPr>
              </a:p>
              <a:p>
                <a:pPr marL="0" marR="0">
                  <a:spcBef>
                    <a:spcPts val="0"/>
                  </a:spcBef>
                  <a:spcAft>
                    <a:spcPts val="0"/>
                  </a:spcAft>
                </a:pPr>
                <a:r>
                  <a:rPr lang="en-US" sz="1800" dirty="0">
                    <a:solidFill>
                      <a:srgbClr val="000000"/>
                    </a:solidFill>
                    <a:effectLst/>
                    <a:ea typeface="Calibri" panose="020F0502020204030204" pitchFamily="34" charset="0"/>
                  </a:rPr>
                  <a:t>	where: </a:t>
                </a:r>
              </a:p>
              <a:p>
                <a:pPr marL="0" marR="0">
                  <a:spcBef>
                    <a:spcPts val="0"/>
                  </a:spcBef>
                  <a:spcAft>
                    <a:spcPts val="0"/>
                  </a:spcAft>
                </a:pPr>
                <a:r>
                  <a:rPr lang="en-US" sz="1800" dirty="0">
                    <a:solidFill>
                      <a:srgbClr val="000000"/>
                    </a:solidFill>
                    <a:effectLst/>
                    <a:ea typeface="Calibri" panose="020F0502020204030204" pitchFamily="34" charset="0"/>
                  </a:rPr>
                  <a:t>		p: Applied pressure (typically in </a:t>
                </a:r>
                <a:r>
                  <a:rPr lang="en-US" sz="1800" dirty="0" err="1">
                    <a:solidFill>
                      <a:srgbClr val="000000"/>
                    </a:solidFill>
                    <a:effectLst/>
                    <a:ea typeface="Calibri" panose="020F0502020204030204" pitchFamily="34" charset="0"/>
                  </a:rPr>
                  <a:t>kN</a:t>
                </a:r>
                <a:r>
                  <a:rPr lang="en-US" sz="1800" dirty="0">
                    <a:solidFill>
                      <a:srgbClr val="000000"/>
                    </a:solidFill>
                    <a:effectLst/>
                    <a:ea typeface="Calibri" panose="020F0502020204030204" pitchFamily="34" charset="0"/>
                  </a:rPr>
                  <a:t>/m² or psi), </a:t>
                </a:r>
              </a:p>
              <a:p>
                <a:pPr marL="0" marR="0">
                  <a:spcBef>
                    <a:spcPts val="0"/>
                  </a:spcBef>
                  <a:spcAft>
                    <a:spcPts val="0"/>
                  </a:spcAft>
                </a:pPr>
                <a:r>
                  <a:rPr lang="en-US" sz="1800" dirty="0">
                    <a:solidFill>
                      <a:srgbClr val="000000"/>
                    </a:solidFill>
                    <a:effectLst/>
                    <a:ea typeface="Calibri" panose="020F0502020204030204" pitchFamily="34" charset="0"/>
                  </a:rPr>
                  <a:t>		Δ: Resulting deflection or settlement of the subgrade (typically in mm or inches). </a:t>
                </a:r>
              </a:p>
              <a:p>
                <a:pPr marL="0" marR="0">
                  <a:lnSpc>
                    <a:spcPct val="107000"/>
                  </a:lnSpc>
                  <a:spcBef>
                    <a:spcPts val="0"/>
                  </a:spcBef>
                  <a:spcAft>
                    <a:spcPts val="800"/>
                  </a:spcAft>
                </a:pPr>
                <a:endParaRPr lang="en-US" sz="1800" b="1" dirty="0">
                  <a:effectLs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ea typeface="Calibri" panose="020F0502020204030204" pitchFamily="34" charset="0"/>
                    <a:cs typeface="Times New Roman" panose="02020603050405020304" pitchFamily="18" charset="0"/>
                  </a:rPr>
                  <a:t>Displacement or deformation equation by </a:t>
                </a:r>
                <a:r>
                  <a:rPr lang="en-US" sz="1800" b="1" dirty="0" err="1">
                    <a:effectLst/>
                    <a:ea typeface="Calibri" panose="020F0502020204030204" pitchFamily="34" charset="0"/>
                    <a:cs typeface="Times New Roman" panose="02020603050405020304" pitchFamily="18" charset="0"/>
                  </a:rPr>
                  <a:t>Burmester</a:t>
                </a:r>
                <a:r>
                  <a:rPr lang="en-US" sz="1800" b="1" dirty="0">
                    <a:effectLst/>
                    <a:ea typeface="Calibri" panose="020F0502020204030204" pitchFamily="34" charset="0"/>
                    <a:cs typeface="Times New Roman" panose="02020603050405020304" pitchFamily="18" charset="0"/>
                  </a:rPr>
                  <a:t> Method: </a:t>
                </a:r>
                <a:endParaRPr lang="en-US" sz="1800" dirty="0">
                  <a:effectLst/>
                  <a:ea typeface="Calibri" panose="020F0502020204030204" pitchFamily="34" charset="0"/>
                  <a:cs typeface="Times New Roman" panose="02020603050405020304" pitchFamily="18" charset="0"/>
                </a:endParaRPr>
              </a:p>
              <a:p>
                <a:pPr marL="457200" marR="0" indent="457200">
                  <a:lnSpc>
                    <a:spcPct val="107000"/>
                  </a:lnSpc>
                  <a:spcBef>
                    <a:spcPts val="0"/>
                  </a:spcBef>
                  <a:spcAft>
                    <a:spcPts val="800"/>
                  </a:spcAft>
                </a:pPr>
                <a:r>
                  <a:rPr lang="en-US" sz="1800" dirty="0">
                    <a:effectLst/>
                    <a:ea typeface="Calibri" panose="020F0502020204030204" pitchFamily="34" charset="0"/>
                    <a:cs typeface="Cambria Math" panose="02040503050406030204" pitchFamily="18" charset="0"/>
                  </a:rPr>
                  <a:t>				</a:t>
                </a:r>
                <a:r>
                  <a:rPr lang="en-US" sz="1800" b="1" dirty="0">
                    <a:effectLst/>
                    <a:ea typeface="Calibri" panose="020F0502020204030204" pitchFamily="34" charset="0"/>
                    <a:cs typeface="Cambria Math" panose="02040503050406030204" pitchFamily="18" charset="0"/>
                  </a:rPr>
                  <a:t>𝑭𝒐𝒓 𝑭𝒍𝒆𝒙𝒊𝒃𝒍𝒆 𝑷𝒂𝒗𝒆𝒎𝒆𝒏𝒕 </a:t>
                </a:r>
                <a14:m>
                  <m:oMath xmlns:m="http://schemas.openxmlformats.org/officeDocument/2006/math">
                    <m:r>
                      <a:rPr lang="en-US" sz="1800" b="1" i="1">
                        <a:effectLst/>
                        <a:latin typeface="Cambria Math" panose="02040503050406030204" pitchFamily="18" charset="0"/>
                        <a:ea typeface="Calibri" panose="020F0502020204030204" pitchFamily="34" charset="0"/>
                        <a:cs typeface="Cambria Math" panose="02040503050406030204" pitchFamily="18" charset="0"/>
                      </a:rPr>
                      <m:t>𝚫</m:t>
                    </m:r>
                    <m:r>
                      <a:rPr lang="en-US" sz="1800" b="1">
                        <a:effectLst/>
                        <a:latin typeface="Cambria Math" panose="02040503050406030204" pitchFamily="18" charset="0"/>
                        <a:ea typeface="Calibri" panose="020F0502020204030204" pitchFamily="34" charset="0"/>
                        <a:cs typeface="Cambria Math" panose="02040503050406030204" pitchFamily="18" charset="0"/>
                      </a:rPr>
                      <m:t>=</m:t>
                    </m:r>
                    <m:f>
                      <m:fPr>
                        <m:ctrlPr>
                          <a:rPr lang="en-US" sz="1800" b="1" i="1">
                            <a:effectLst/>
                            <a:latin typeface="Cambria Math"/>
                            <a:ea typeface="Calibri" panose="020F0502020204030204" pitchFamily="34" charset="0"/>
                            <a:cs typeface="Cambria Math" panose="02040503050406030204" pitchFamily="18" charset="0"/>
                          </a:rPr>
                        </m:ctrlPr>
                      </m:fPr>
                      <m:num>
                        <m:r>
                          <a:rPr lang="en-US" sz="1800" b="1" i="1">
                            <a:effectLst/>
                            <a:latin typeface="Cambria Math" panose="02040503050406030204" pitchFamily="18" charset="0"/>
                            <a:ea typeface="Calibri" panose="020F0502020204030204" pitchFamily="34" charset="0"/>
                            <a:cs typeface="Cambria Math" panose="02040503050406030204" pitchFamily="18" charset="0"/>
                          </a:rPr>
                          <m:t>𝟏</m:t>
                        </m:r>
                        <m:r>
                          <a:rPr lang="en-US" sz="1800" b="1">
                            <a:effectLst/>
                            <a:latin typeface="Cambria Math" panose="02040503050406030204" pitchFamily="18" charset="0"/>
                            <a:ea typeface="Calibri" panose="020F0502020204030204" pitchFamily="34" charset="0"/>
                            <a:cs typeface="Cambria Math" panose="02040503050406030204" pitchFamily="18" charset="0"/>
                          </a:rPr>
                          <m:t>.</m:t>
                        </m:r>
                        <m:r>
                          <a:rPr lang="en-US" sz="1800" b="1" i="1">
                            <a:effectLst/>
                            <a:latin typeface="Cambria Math" panose="02040503050406030204" pitchFamily="18" charset="0"/>
                            <a:ea typeface="Calibri" panose="020F0502020204030204" pitchFamily="34" charset="0"/>
                            <a:cs typeface="Cambria Math" panose="02040503050406030204" pitchFamily="18" charset="0"/>
                          </a:rPr>
                          <m:t>𝟓</m:t>
                        </m:r>
                        <m:r>
                          <a:rPr lang="en-US" sz="1800" b="1">
                            <a:effectLst/>
                            <a:latin typeface="Cambria Math" panose="02040503050406030204" pitchFamily="18" charset="0"/>
                            <a:ea typeface="Calibri" panose="020F0502020204030204" pitchFamily="34" charset="0"/>
                            <a:cs typeface="Cambria Math" panose="02040503050406030204" pitchFamily="18" charset="0"/>
                          </a:rPr>
                          <m:t>×</m:t>
                        </m:r>
                        <m:r>
                          <a:rPr lang="en-US" sz="1800" b="1" i="1">
                            <a:effectLst/>
                            <a:latin typeface="Cambria Math" panose="02040503050406030204" pitchFamily="18" charset="0"/>
                            <a:ea typeface="Calibri" panose="020F0502020204030204" pitchFamily="34" charset="0"/>
                            <a:cs typeface="Cambria Math" panose="02040503050406030204" pitchFamily="18" charset="0"/>
                          </a:rPr>
                          <m:t>𝐩</m:t>
                        </m:r>
                        <m:r>
                          <a:rPr lang="en-US" sz="1800" b="1">
                            <a:effectLst/>
                            <a:latin typeface="Cambria Math" panose="02040503050406030204" pitchFamily="18" charset="0"/>
                            <a:ea typeface="Calibri" panose="020F0502020204030204" pitchFamily="34" charset="0"/>
                            <a:cs typeface="Cambria Math" panose="02040503050406030204" pitchFamily="18" charset="0"/>
                          </a:rPr>
                          <m:t>×</m:t>
                        </m:r>
                        <m:r>
                          <a:rPr lang="en-US" sz="1800" b="1" i="1">
                            <a:effectLst/>
                            <a:latin typeface="Cambria Math" panose="02040503050406030204" pitchFamily="18" charset="0"/>
                            <a:ea typeface="Calibri" panose="020F0502020204030204" pitchFamily="34" charset="0"/>
                            <a:cs typeface="Cambria Math" panose="02040503050406030204" pitchFamily="18" charset="0"/>
                          </a:rPr>
                          <m:t>𝒂</m:t>
                        </m:r>
                      </m:num>
                      <m:den>
                        <m:r>
                          <a:rPr lang="en-US" sz="1800" b="1" i="1">
                            <a:effectLst/>
                            <a:latin typeface="Cambria Math" panose="02040503050406030204" pitchFamily="18" charset="0"/>
                            <a:ea typeface="Calibri" panose="020F0502020204030204" pitchFamily="34" charset="0"/>
                            <a:cs typeface="Cambria Math" panose="02040503050406030204" pitchFamily="18" charset="0"/>
                          </a:rPr>
                          <m:t>𝑬𝒔</m:t>
                        </m:r>
                      </m:den>
                    </m:f>
                    <m:r>
                      <a:rPr lang="en-US" sz="1800" b="1">
                        <a:effectLst/>
                        <a:latin typeface="Cambria Math" panose="02040503050406030204" pitchFamily="18" charset="0"/>
                        <a:ea typeface="Calibri" panose="020F0502020204030204" pitchFamily="34" charset="0"/>
                        <a:cs typeface="Cambria Math" panose="02040503050406030204" pitchFamily="18" charset="0"/>
                      </a:rPr>
                      <m:t>×</m:t>
                    </m:r>
                    <m:r>
                      <a:rPr lang="en-US" sz="1800" b="1" i="1">
                        <a:effectLst/>
                        <a:latin typeface="Cambria Math" panose="02040503050406030204" pitchFamily="18" charset="0"/>
                        <a:ea typeface="Calibri" panose="020F0502020204030204" pitchFamily="34" charset="0"/>
                        <a:cs typeface="Cambria Math" panose="02040503050406030204" pitchFamily="18" charset="0"/>
                      </a:rPr>
                      <m:t>𝐅𝟐</m:t>
                    </m:r>
                  </m:oMath>
                </a14:m>
                <a:endParaRPr lang="en-US" sz="1800" b="1" dirty="0">
                  <a:effectLst/>
                  <a:ea typeface="Calibri" panose="020F0502020204030204" pitchFamily="34" charset="0"/>
                  <a:cs typeface="Times New Roman" panose="02020603050405020304" pitchFamily="18" charset="0"/>
                </a:endParaRPr>
              </a:p>
              <a:p>
                <a:pPr marL="457200" marR="0" indent="457200">
                  <a:lnSpc>
                    <a:spcPct val="107000"/>
                  </a:lnSpc>
                  <a:spcBef>
                    <a:spcPts val="0"/>
                  </a:spcBef>
                  <a:spcAft>
                    <a:spcPts val="800"/>
                  </a:spcAft>
                </a:pPr>
                <a:r>
                  <a:rPr lang="en-US" sz="1800" b="1" dirty="0">
                    <a:effectLst/>
                    <a:ea typeface="Calibri" panose="020F0502020204030204" pitchFamily="34" charset="0"/>
                    <a:cs typeface="Cambria Math" panose="02040503050406030204" pitchFamily="18" charset="0"/>
                  </a:rPr>
                  <a:t>			</a:t>
                </a:r>
                <a:r>
                  <a:rPr lang="en-US" b="1" dirty="0">
                    <a:ea typeface="Calibri" panose="020F0502020204030204" pitchFamily="34" charset="0"/>
                    <a:cs typeface="Cambria Math" panose="02040503050406030204" pitchFamily="18" charset="0"/>
                  </a:rPr>
                  <a:t>	 𝑭𝒐𝒓 𝑹𝒊𝒈𝒊𝒕 </a:t>
                </a:r>
                <a:r>
                  <a:rPr lang="en-US" sz="1800" b="1" dirty="0">
                    <a:effectLst/>
                    <a:ea typeface="Calibri" panose="020F0502020204030204" pitchFamily="34" charset="0"/>
                    <a:cs typeface="Cambria Math" panose="02040503050406030204" pitchFamily="18" charset="0"/>
                  </a:rPr>
                  <a:t>𝑷𝒂𝒗𝒆𝒎𝒆𝒏𝒕 </a:t>
                </a:r>
                <a14:m>
                  <m:oMath xmlns:m="http://schemas.openxmlformats.org/officeDocument/2006/math">
                    <m:r>
                      <a:rPr lang="en-US" sz="1800" b="1" i="1">
                        <a:effectLst/>
                        <a:latin typeface="Cambria Math" panose="02040503050406030204" pitchFamily="18" charset="0"/>
                        <a:ea typeface="Calibri" panose="020F0502020204030204" pitchFamily="34" charset="0"/>
                        <a:cs typeface="Cambria Math" panose="02040503050406030204" pitchFamily="18" charset="0"/>
                      </a:rPr>
                      <m:t>𝚫</m:t>
                    </m:r>
                    <m:r>
                      <a:rPr lang="en-US" sz="1800" b="1">
                        <a:effectLst/>
                        <a:latin typeface="Cambria Math" panose="02040503050406030204" pitchFamily="18" charset="0"/>
                        <a:ea typeface="Calibri" panose="020F0502020204030204" pitchFamily="34" charset="0"/>
                        <a:cs typeface="Cambria Math" panose="02040503050406030204" pitchFamily="18" charset="0"/>
                      </a:rPr>
                      <m:t>=</m:t>
                    </m:r>
                    <m:f>
                      <m:fPr>
                        <m:ctrlPr>
                          <a:rPr lang="en-US" sz="1800" b="1" i="1">
                            <a:effectLst/>
                            <a:latin typeface="Cambria Math"/>
                            <a:ea typeface="Calibri" panose="020F0502020204030204" pitchFamily="34" charset="0"/>
                            <a:cs typeface="Cambria Math" panose="02040503050406030204" pitchFamily="18" charset="0"/>
                          </a:rPr>
                        </m:ctrlPr>
                      </m:fPr>
                      <m:num>
                        <m:r>
                          <a:rPr lang="en-US" sz="1800" b="1" i="1">
                            <a:effectLst/>
                            <a:latin typeface="Cambria Math" panose="02040503050406030204" pitchFamily="18" charset="0"/>
                            <a:ea typeface="Calibri" panose="020F0502020204030204" pitchFamily="34" charset="0"/>
                            <a:cs typeface="Cambria Math" panose="02040503050406030204" pitchFamily="18" charset="0"/>
                          </a:rPr>
                          <m:t>𝟏</m:t>
                        </m:r>
                        <m:r>
                          <a:rPr lang="en-US" sz="1800" b="1">
                            <a:effectLst/>
                            <a:latin typeface="Cambria Math" panose="02040503050406030204" pitchFamily="18" charset="0"/>
                            <a:ea typeface="Calibri" panose="020F0502020204030204" pitchFamily="34" charset="0"/>
                            <a:cs typeface="Cambria Math" panose="02040503050406030204" pitchFamily="18" charset="0"/>
                          </a:rPr>
                          <m:t>.</m:t>
                        </m:r>
                        <m:r>
                          <a:rPr lang="en-US" sz="1800" b="1" i="1">
                            <a:effectLst/>
                            <a:latin typeface="Cambria Math" panose="02040503050406030204" pitchFamily="18" charset="0"/>
                            <a:ea typeface="Calibri" panose="020F0502020204030204" pitchFamily="34" charset="0"/>
                            <a:cs typeface="Cambria Math" panose="02040503050406030204" pitchFamily="18" charset="0"/>
                          </a:rPr>
                          <m:t>𝟏𝟖</m:t>
                        </m:r>
                        <m:r>
                          <a:rPr lang="en-US" sz="1800" b="1">
                            <a:effectLst/>
                            <a:latin typeface="Cambria Math" panose="02040503050406030204" pitchFamily="18" charset="0"/>
                            <a:ea typeface="Calibri" panose="020F0502020204030204" pitchFamily="34" charset="0"/>
                            <a:cs typeface="Cambria Math" panose="02040503050406030204" pitchFamily="18" charset="0"/>
                          </a:rPr>
                          <m:t>×</m:t>
                        </m:r>
                        <m:r>
                          <a:rPr lang="en-US" sz="1800" b="1" i="1">
                            <a:effectLst/>
                            <a:latin typeface="Cambria Math" panose="02040503050406030204" pitchFamily="18" charset="0"/>
                            <a:ea typeface="Calibri" panose="020F0502020204030204" pitchFamily="34" charset="0"/>
                            <a:cs typeface="Cambria Math" panose="02040503050406030204" pitchFamily="18" charset="0"/>
                          </a:rPr>
                          <m:t>𝐩</m:t>
                        </m:r>
                        <m:r>
                          <a:rPr lang="en-US" sz="1800" b="1">
                            <a:effectLst/>
                            <a:latin typeface="Cambria Math" panose="02040503050406030204" pitchFamily="18" charset="0"/>
                            <a:ea typeface="Calibri" panose="020F0502020204030204" pitchFamily="34" charset="0"/>
                            <a:cs typeface="Cambria Math" panose="02040503050406030204" pitchFamily="18" charset="0"/>
                          </a:rPr>
                          <m:t>×</m:t>
                        </m:r>
                        <m:r>
                          <a:rPr lang="en-US" sz="1800" b="1" i="1">
                            <a:effectLst/>
                            <a:latin typeface="Cambria Math" panose="02040503050406030204" pitchFamily="18" charset="0"/>
                            <a:ea typeface="Calibri" panose="020F0502020204030204" pitchFamily="34" charset="0"/>
                            <a:cs typeface="Cambria Math" panose="02040503050406030204" pitchFamily="18" charset="0"/>
                          </a:rPr>
                          <m:t>𝒂</m:t>
                        </m:r>
                      </m:num>
                      <m:den>
                        <m:r>
                          <a:rPr lang="en-US" sz="1800" b="1" i="1">
                            <a:effectLst/>
                            <a:latin typeface="Cambria Math" panose="02040503050406030204" pitchFamily="18" charset="0"/>
                            <a:ea typeface="Calibri" panose="020F0502020204030204" pitchFamily="34" charset="0"/>
                            <a:cs typeface="Cambria Math" panose="02040503050406030204" pitchFamily="18" charset="0"/>
                          </a:rPr>
                          <m:t>𝑬𝒔</m:t>
                        </m:r>
                      </m:den>
                    </m:f>
                    <m:r>
                      <a:rPr lang="en-US" sz="1800" b="1">
                        <a:effectLst/>
                        <a:latin typeface="Cambria Math" panose="02040503050406030204" pitchFamily="18" charset="0"/>
                        <a:ea typeface="Calibri" panose="020F0502020204030204" pitchFamily="34" charset="0"/>
                        <a:cs typeface="Cambria Math" panose="02040503050406030204" pitchFamily="18" charset="0"/>
                      </a:rPr>
                      <m:t>×</m:t>
                    </m:r>
                    <m:r>
                      <a:rPr lang="en-US" sz="1800" b="1" i="1">
                        <a:effectLst/>
                        <a:latin typeface="Cambria Math" panose="02040503050406030204" pitchFamily="18" charset="0"/>
                        <a:ea typeface="Calibri" panose="020F0502020204030204" pitchFamily="34" charset="0"/>
                        <a:cs typeface="Cambria Math" panose="02040503050406030204" pitchFamily="18" charset="0"/>
                      </a:rPr>
                      <m:t>𝐅𝟐</m:t>
                    </m:r>
                  </m:oMath>
                </a14:m>
                <a:endParaRPr lang="en-US" sz="1800" b="1" dirty="0">
                  <a:effectLst/>
                  <a:ea typeface="Calibri" panose="020F0502020204030204" pitchFamily="34" charset="0"/>
                  <a:cs typeface="Times New Roman" panose="02020603050405020304" pitchFamily="18" charset="0"/>
                </a:endParaRPr>
              </a:p>
              <a:p>
                <a:r>
                  <a:rPr lang="en-US" dirty="0">
                    <a:solidFill>
                      <a:srgbClr val="000000"/>
                    </a:solidFill>
                    <a:ea typeface="Calibri" panose="020F0502020204030204" pitchFamily="34" charset="0"/>
                  </a:rPr>
                  <a:t>	Where: </a:t>
                </a:r>
              </a:p>
              <a:p>
                <a:r>
                  <a:rPr lang="en-US" dirty="0">
                    <a:solidFill>
                      <a:srgbClr val="000000"/>
                    </a:solidFill>
                    <a:ea typeface="Calibri" panose="020F0502020204030204" pitchFamily="34" charset="0"/>
                  </a:rPr>
                  <a:t>		Δ: Deformation of the pavement (in units related to the load and modulus of elasticity) </a:t>
                </a:r>
              </a:p>
              <a:p>
                <a:r>
                  <a:rPr lang="en-US" dirty="0">
                    <a:solidFill>
                      <a:srgbClr val="000000"/>
                    </a:solidFill>
                    <a:ea typeface="Calibri" panose="020F0502020204030204" pitchFamily="34" charset="0"/>
                  </a:rPr>
                  <a:t>		p: Applied load (force per unit area, typically in Pascals or psi) </a:t>
                </a:r>
              </a:p>
              <a:p>
                <a:r>
                  <a:rPr lang="en-US" dirty="0">
                    <a:solidFill>
                      <a:srgbClr val="000000"/>
                    </a:solidFill>
                    <a:ea typeface="Calibri" panose="020F0502020204030204" pitchFamily="34" charset="0"/>
                  </a:rPr>
                  <a:t>		a: Contact area or radius of the loaded area (in meters or feet, depending on units used) </a:t>
                </a:r>
              </a:p>
              <a:p>
                <a:r>
                  <a:rPr lang="en-US" dirty="0">
                    <a:solidFill>
                      <a:srgbClr val="000000"/>
                    </a:solidFill>
                    <a:ea typeface="Calibri" panose="020F0502020204030204" pitchFamily="34" charset="0"/>
                  </a:rPr>
                  <a:t>		Es: Modulus of subgrade reaction or modulus of elasticity of the subgrade soil </a:t>
                </a:r>
              </a:p>
              <a:p>
                <a:r>
                  <a:rPr lang="en-US" dirty="0">
                    <a:solidFill>
                      <a:srgbClr val="000000"/>
                    </a:solidFill>
                    <a:ea typeface="Calibri" panose="020F0502020204030204" pitchFamily="34" charset="0"/>
                  </a:rPr>
                  <a:t>		F2: Load distribution factor, which accounts for factors like material properties and pavement structure </a:t>
                </a:r>
              </a:p>
            </p:txBody>
          </p:sp>
        </mc:Choice>
        <mc:Fallback xmlns="">
          <p:sp>
            <p:nvSpPr>
              <p:cNvPr id="8" name="TextBox 7">
                <a:extLst>
                  <a:ext uri="{FF2B5EF4-FFF2-40B4-BE49-F238E27FC236}">
                    <a16:creationId xmlns:a16="http://schemas.microsoft.com/office/drawing/2014/main" id="{2914104A-5D44-439E-A145-3BD69E2AEFD2}"/>
                  </a:ext>
                </a:extLst>
              </p:cNvPr>
              <p:cNvSpPr txBox="1">
                <a:spLocks noRot="1" noChangeAspect="1" noMove="1" noResize="1" noEditPoints="1" noAdjustHandles="1" noChangeArrowheads="1" noChangeShapeType="1" noTextEdit="1"/>
              </p:cNvSpPr>
              <p:nvPr/>
            </p:nvSpPr>
            <p:spPr>
              <a:xfrm>
                <a:off x="365760" y="386080"/>
                <a:ext cx="12070080" cy="6600910"/>
              </a:xfrm>
              <a:prstGeom prst="rect">
                <a:avLst/>
              </a:prstGeom>
              <a:blipFill>
                <a:blip r:embed="rId2"/>
                <a:stretch>
                  <a:fillRect l="-808" t="-831" b="-462"/>
                </a:stretch>
              </a:blipFill>
            </p:spPr>
            <p:txBody>
              <a:bodyPr/>
              <a:lstStyle/>
              <a:p>
                <a:r>
                  <a:rPr lang="en-US">
                    <a:noFill/>
                  </a:rPr>
                  <a:t> </a:t>
                </a:r>
              </a:p>
            </p:txBody>
          </p:sp>
        </mc:Fallback>
      </mc:AlternateContent>
    </p:spTree>
    <p:extLst>
      <p:ext uri="{BB962C8B-B14F-4D97-AF65-F5344CB8AC3E}">
        <p14:creationId xmlns:p14="http://schemas.microsoft.com/office/powerpoint/2010/main" val="11151987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97F43B01-0D4A-4CDA-83A4-4DF7EF843457}"/>
              </a:ext>
            </a:extLst>
          </p:cNvPr>
          <p:cNvSpPr/>
          <p:nvPr/>
        </p:nvSpPr>
        <p:spPr>
          <a:xfrm>
            <a:off x="182880" y="182880"/>
            <a:ext cx="12435840" cy="6949440"/>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dirty="0">
              <a:ln w="28575">
                <a:solidFill>
                  <a:schemeClr val="tx1"/>
                </a:solidFill>
              </a:ln>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 xmlns:a16="http://schemas.microsoft.com/office/drawing/2014/main" id="{2914104A-5D44-439E-A145-3BD69E2AEFD2}"/>
                  </a:ext>
                </a:extLst>
              </p:cNvPr>
              <p:cNvSpPr txBox="1"/>
              <p:nvPr/>
            </p:nvSpPr>
            <p:spPr>
              <a:xfrm>
                <a:off x="365760" y="386080"/>
                <a:ext cx="12070080" cy="6047105"/>
              </a:xfrm>
              <a:prstGeom prst="rect">
                <a:avLst/>
              </a:prstGeom>
              <a:noFill/>
            </p:spPr>
            <p:txBody>
              <a:bodyPr wrap="square" rtlCol="0">
                <a:spAutoFit/>
              </a:bodyPr>
              <a:lstStyle/>
              <a:p>
                <a:pPr marR="0">
                  <a:spcBef>
                    <a:spcPts val="0"/>
                  </a:spcBef>
                  <a:spcAft>
                    <a:spcPts val="0"/>
                  </a:spcAft>
                </a:pPr>
                <a:r>
                  <a:rPr lang="en-US" sz="2400" b="1" i="0" u="none" strike="noStrike" baseline="0" dirty="0">
                    <a:solidFill>
                      <a:srgbClr val="000000"/>
                    </a:solidFill>
                  </a:rPr>
                  <a:t>Ex-1: A plate load test is carried out on subgrade soil using a 300mm radius rigid plate. A load of 5 tons resulted in a deflection of 1.2 mm. Determine the elastic modulus of the soil. If the Poisson ratio is 0.5.</a:t>
                </a:r>
                <a:endParaRPr lang="en-US" sz="2400" b="1" dirty="0">
                  <a:solidFill>
                    <a:srgbClr val="000000"/>
                  </a:solidFill>
                  <a:effectLst/>
                  <a:ea typeface="Calibri" panose="020F0502020204030204" pitchFamily="34" charset="0"/>
                </a:endParaRPr>
              </a:p>
              <a:p>
                <a:pPr marL="342900" marR="0" indent="-342900">
                  <a:spcBef>
                    <a:spcPts val="0"/>
                  </a:spcBef>
                  <a:spcAft>
                    <a:spcPts val="0"/>
                  </a:spcAft>
                  <a:buAutoNum type="arabicPeriod"/>
                </a:pPr>
                <a:endParaRPr lang="en-US" sz="1800" b="1" dirty="0">
                  <a:solidFill>
                    <a:srgbClr val="000000"/>
                  </a:solidFill>
                  <a:effectLst/>
                  <a:ea typeface="Calibri" panose="020F0502020204030204" pitchFamily="34" charset="0"/>
                </a:endParaRPr>
              </a:p>
              <a:p>
                <a:pPr marL="342900" marR="0" indent="-342900">
                  <a:spcBef>
                    <a:spcPts val="0"/>
                  </a:spcBef>
                  <a:spcAft>
                    <a:spcPts val="0"/>
                  </a:spcAft>
                  <a:buAutoNum type="arabicPeriod"/>
                </a:pPr>
                <a:endParaRPr lang="en-US" sz="1800" b="1" dirty="0">
                  <a:solidFill>
                    <a:srgbClr val="000000"/>
                  </a:solidFill>
                  <a:effectLst/>
                  <a:ea typeface="Calibri" panose="020F0502020204030204" pitchFamily="34" charset="0"/>
                </a:endParaRPr>
              </a:p>
              <a:p>
                <a:pPr>
                  <a:lnSpc>
                    <a:spcPct val="107000"/>
                  </a:lnSpc>
                </a:pPr>
                <a:r>
                  <a:rPr lang="en-US" sz="1800" b="1" dirty="0">
                    <a:solidFill>
                      <a:srgbClr val="000000"/>
                    </a:solidFill>
                    <a:effectLst/>
                    <a:ea typeface="Calibri" panose="020F0502020204030204" pitchFamily="34" charset="0"/>
                  </a:rPr>
                  <a:t>	Solution:</a:t>
                </a:r>
                <a:endParaRPr lang="en-US" dirty="0">
                  <a:solidFill>
                    <a:srgbClr val="000000"/>
                  </a:solidFill>
                  <a:latin typeface="Cambria Math" panose="02040503050406030204" pitchFamily="18" charset="0"/>
                  <a:ea typeface="Calibri" panose="020F0502020204030204" pitchFamily="34" charset="0"/>
                </a:endParaRPr>
              </a:p>
              <a:p>
                <a:pPr>
                  <a:lnSpc>
                    <a:spcPct val="107000"/>
                  </a:lnSpc>
                </a:pPr>
                <a:r>
                  <a:rPr lang="en-US" dirty="0">
                    <a:solidFill>
                      <a:srgbClr val="000000"/>
                    </a:solidFill>
                    <a:latin typeface="Cambria Math" panose="02040503050406030204" pitchFamily="18" charset="0"/>
                    <a:ea typeface="Calibri" panose="020F0502020204030204" pitchFamily="34" charset="0"/>
                  </a:rPr>
                  <a:t>			  Here,</a:t>
                </a:r>
              </a:p>
              <a:p>
                <a:pPr marL="0" marR="0">
                  <a:lnSpc>
                    <a:spcPct val="107000"/>
                  </a:lnSpc>
                  <a:spcBef>
                    <a:spcPts val="0"/>
                  </a:spcBef>
                  <a:spcAft>
                    <a:spcPts val="800"/>
                  </a:spcAft>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14:m>
                  <m:oMath xmlns:m="http://schemas.openxmlformats.org/officeDocument/2006/math">
                    <m:r>
                      <m:rPr>
                        <m:sty m:val="p"/>
                      </m:rPr>
                      <a:rPr lang="en-US" sz="1800">
                        <a:solidFill>
                          <a:srgbClr val="000000"/>
                        </a:solidFill>
                        <a:effectLst/>
                        <a:latin typeface="Cambria Math" panose="02040503050406030204" pitchFamily="18" charset="0"/>
                        <a:ea typeface="Calibri" panose="020F0502020204030204" pitchFamily="34" charset="0"/>
                        <a:cs typeface="Cambria Math" panose="02040503050406030204" pitchFamily="18" charset="0"/>
                      </a:rPr>
                      <m:t>P</m:t>
                    </m:r>
                    <m:r>
                      <a:rPr lang="en-US" sz="1800">
                        <a:solidFill>
                          <a:srgbClr val="000000"/>
                        </a:solidFill>
                        <a:effectLst/>
                        <a:latin typeface="Cambria Math" panose="02040503050406030204" pitchFamily="18" charset="0"/>
                        <a:ea typeface="Calibri" panose="020F0502020204030204" pitchFamily="34" charset="0"/>
                        <a:cs typeface="Cambria Math" panose="02040503050406030204" pitchFamily="18" charset="0"/>
                      </a:rPr>
                      <m:t>=</m:t>
                    </m:r>
                    <m:f>
                      <m:fPr>
                        <m:ctrlPr>
                          <a:rPr lang="en-US" sz="1800" i="1">
                            <a:solidFill>
                              <a:srgbClr val="000000"/>
                            </a:solidFill>
                            <a:effectLst/>
                            <a:latin typeface="Cambria Math"/>
                            <a:ea typeface="Calibri" panose="020F0502020204030204" pitchFamily="34" charset="0"/>
                            <a:cs typeface="Cambria Math" panose="02040503050406030204" pitchFamily="18" charset="0"/>
                          </a:rPr>
                        </m:ctrlPr>
                      </m:fPr>
                      <m:num>
                        <m:r>
                          <a:rPr lang="en-US" sz="1800">
                            <a:solidFill>
                              <a:srgbClr val="000000"/>
                            </a:solidFill>
                            <a:effectLst/>
                            <a:latin typeface="Cambria Math" panose="02040503050406030204" pitchFamily="18" charset="0"/>
                            <a:ea typeface="Calibri" panose="020F0502020204030204" pitchFamily="34" charset="0"/>
                            <a:cs typeface="Cambria Math" panose="02040503050406030204" pitchFamily="18" charset="0"/>
                          </a:rPr>
                          <m:t>5×1000×10</m:t>
                        </m:r>
                      </m:num>
                      <m:den>
                        <m:r>
                          <m:rPr>
                            <m:sty m:val="p"/>
                          </m:rPr>
                          <a:rPr lang="en-US" sz="1800">
                            <a:solidFill>
                              <a:srgbClr val="000000"/>
                            </a:solidFill>
                            <a:effectLst/>
                            <a:latin typeface="Cambria Math" panose="02040503050406030204" pitchFamily="18" charset="0"/>
                            <a:ea typeface="Calibri" panose="020F0502020204030204" pitchFamily="34" charset="0"/>
                            <a:cs typeface="Cambria Math" panose="02040503050406030204" pitchFamily="18" charset="0"/>
                          </a:rPr>
                          <m:t>π</m:t>
                        </m:r>
                        <m:r>
                          <a:rPr lang="en-US" sz="1800">
                            <a:solidFill>
                              <a:srgbClr val="000000"/>
                            </a:solidFill>
                            <a:effectLst/>
                            <a:latin typeface="Cambria Math" panose="02040503050406030204" pitchFamily="18" charset="0"/>
                            <a:ea typeface="Calibri" panose="020F0502020204030204" pitchFamily="34" charset="0"/>
                            <a:cs typeface="Cambria Math" panose="02040503050406030204" pitchFamily="18" charset="0"/>
                          </a:rPr>
                          <m:t>×3002</m:t>
                        </m:r>
                      </m:den>
                    </m:f>
                    <m:r>
                      <a:rPr lang="en-US" sz="1800">
                        <a:solidFill>
                          <a:srgbClr val="000000"/>
                        </a:solidFill>
                        <a:effectLst/>
                        <a:latin typeface="Cambria Math" panose="02040503050406030204" pitchFamily="18" charset="0"/>
                        <a:ea typeface="Calibri" panose="020F0502020204030204" pitchFamily="34" charset="0"/>
                        <a:cs typeface="Cambria Math" panose="02040503050406030204" pitchFamily="18" charset="0"/>
                      </a:rPr>
                      <m:t>=0.176</m:t>
                    </m:r>
                    <m:r>
                      <m:rPr>
                        <m:sty m:val="p"/>
                      </m:rPr>
                      <a:rPr lang="en-US" sz="1800">
                        <a:solidFill>
                          <a:srgbClr val="000000"/>
                        </a:solidFill>
                        <a:effectLst/>
                        <a:latin typeface="Cambria Math" panose="02040503050406030204" pitchFamily="18" charset="0"/>
                        <a:ea typeface="Calibri" panose="020F0502020204030204" pitchFamily="34" charset="0"/>
                        <a:cs typeface="Cambria Math" panose="02040503050406030204" pitchFamily="18" charset="0"/>
                      </a:rPr>
                      <m:t>N</m:t>
                    </m:r>
                    <m:r>
                      <a:rPr lang="en-US" sz="1800">
                        <a:solidFill>
                          <a:srgbClr val="000000"/>
                        </a:solidFill>
                        <a:effectLst/>
                        <a:latin typeface="Cambria Math" panose="02040503050406030204" pitchFamily="18" charset="0"/>
                        <a:ea typeface="Calibri" panose="020F0502020204030204" pitchFamily="34" charset="0"/>
                        <a:cs typeface="Cambria Math" panose="02040503050406030204" pitchFamily="18" charset="0"/>
                      </a:rPr>
                      <m:t>/</m:t>
                    </m:r>
                    <m:sSup>
                      <m:sSupPr>
                        <m:ctrlPr>
                          <a:rPr lang="en-US" sz="1800" i="1">
                            <a:solidFill>
                              <a:srgbClr val="000000"/>
                            </a:solidFill>
                            <a:effectLst/>
                            <a:latin typeface="Cambria Math"/>
                            <a:ea typeface="Calibri" panose="020F0502020204030204" pitchFamily="34" charset="0"/>
                            <a:cs typeface="Cambria Math" panose="02040503050406030204" pitchFamily="18" charset="0"/>
                          </a:rPr>
                        </m:ctrlPr>
                      </m:sSupPr>
                      <m:e>
                        <m:r>
                          <a:rPr lang="en-US" sz="1800" i="1">
                            <a:solidFill>
                              <a:srgbClr val="000000"/>
                            </a:solidFill>
                            <a:effectLst/>
                            <a:latin typeface="Cambria Math" panose="02040503050406030204" pitchFamily="18" charset="0"/>
                            <a:ea typeface="Calibri" panose="020F0502020204030204" pitchFamily="34" charset="0"/>
                            <a:cs typeface="Cambria Math" panose="02040503050406030204" pitchFamily="18" charset="0"/>
                          </a:rPr>
                          <m:t>𝑚𝑚</m:t>
                        </m:r>
                      </m:e>
                      <m:sup>
                        <m:r>
                          <a:rPr lang="en-US" sz="1800" i="1">
                            <a:solidFill>
                              <a:srgbClr val="000000"/>
                            </a:solidFill>
                            <a:effectLst/>
                            <a:latin typeface="Cambria Math" panose="02040503050406030204" pitchFamily="18" charset="0"/>
                            <a:ea typeface="Calibri" panose="020F0502020204030204" pitchFamily="34" charset="0"/>
                            <a:cs typeface="Cambria Math" panose="02040503050406030204" pitchFamily="18" charset="0"/>
                          </a:rPr>
                          <m:t>2</m:t>
                        </m:r>
                      </m:sup>
                    </m:sSup>
                  </m:oMath>
                </a14:m>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				</a:t>
                </a:r>
                <a:r>
                  <a:rPr lang="en-US" sz="1800" dirty="0">
                    <a:solidFill>
                      <a:srgbClr val="000000"/>
                    </a:solidFill>
                    <a:effectLst/>
                    <a:latin typeface="Cambria Math" panose="02040503050406030204" pitchFamily="18" charset="0"/>
                    <a:ea typeface="Calibri" panose="020F0502020204030204" pitchFamily="34" charset="0"/>
                    <a:cs typeface="Cambria Math" panose="02040503050406030204" pitchFamily="18" charset="0"/>
                  </a:rPr>
                  <a:t> 𝐹2=1 </a:t>
                </a:r>
                <a:endPar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solidFill>
                      <a:srgbClr val="000000"/>
                    </a:solidFill>
                    <a:effectLst/>
                    <a:latin typeface="Cambria Math" panose="02040503050406030204" pitchFamily="18" charset="0"/>
                    <a:ea typeface="Calibri" panose="020F0502020204030204" pitchFamily="34" charset="0"/>
                    <a:cs typeface="Cambria Math" panose="02040503050406030204" pitchFamily="18" charset="0"/>
                  </a:rPr>
                  <a:t>			For </a:t>
                </a:r>
                <a:r>
                  <a:rPr lang="en-US" sz="1800" dirty="0" err="1">
                    <a:solidFill>
                      <a:srgbClr val="000000"/>
                    </a:solidFill>
                    <a:effectLst/>
                    <a:latin typeface="Cambria Math" panose="02040503050406030204" pitchFamily="18" charset="0"/>
                    <a:ea typeface="Calibri" panose="020F0502020204030204" pitchFamily="34" charset="0"/>
                    <a:cs typeface="Cambria Math" panose="02040503050406030204" pitchFamily="18" charset="0"/>
                  </a:rPr>
                  <a:t>Rigit</a:t>
                </a:r>
                <a:r>
                  <a:rPr lang="en-US" sz="1800" dirty="0">
                    <a:solidFill>
                      <a:srgbClr val="000000"/>
                    </a:solidFill>
                    <a:effectLst/>
                    <a:latin typeface="Cambria Math" panose="02040503050406030204" pitchFamily="18" charset="0"/>
                    <a:ea typeface="Calibri" panose="020F0502020204030204" pitchFamily="34" charset="0"/>
                    <a:cs typeface="Cambria Math" panose="02040503050406030204" pitchFamily="18" charset="0"/>
                  </a:rPr>
                  <a:t> Plate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14:m>
                  <m:oMathPara xmlns:m="http://schemas.openxmlformats.org/officeDocument/2006/math">
                    <m:oMathParaPr>
                      <m:jc m:val="centerGroup"/>
                    </m:oMathParaPr>
                    <m:oMath xmlns:m="http://schemas.openxmlformats.org/officeDocument/2006/math">
                      <m:r>
                        <m:rPr>
                          <m:sty m:val="p"/>
                        </m:rPr>
                        <a:rPr lang="en-US" sz="1800">
                          <a:solidFill>
                            <a:srgbClr val="000000"/>
                          </a:solidFill>
                          <a:effectLst/>
                          <a:latin typeface="Cambria Math" panose="02040503050406030204" pitchFamily="18" charset="0"/>
                          <a:ea typeface="Calibri" panose="020F0502020204030204" pitchFamily="34" charset="0"/>
                          <a:cs typeface="Cambria Math" panose="02040503050406030204" pitchFamily="18" charset="0"/>
                        </a:rPr>
                        <m:t>Δ</m:t>
                      </m:r>
                      <m:r>
                        <a:rPr lang="en-US" sz="1800">
                          <a:solidFill>
                            <a:srgbClr val="000000"/>
                          </a:solidFill>
                          <a:effectLst/>
                          <a:latin typeface="Cambria Math" panose="02040503050406030204" pitchFamily="18" charset="0"/>
                          <a:ea typeface="Calibri" panose="020F0502020204030204" pitchFamily="34" charset="0"/>
                          <a:cs typeface="Cambria Math" panose="02040503050406030204" pitchFamily="18" charset="0"/>
                        </a:rPr>
                        <m:t>=</m:t>
                      </m:r>
                      <m:f>
                        <m:fPr>
                          <m:ctrlPr>
                            <a:rPr lang="en-US" sz="1800" i="1">
                              <a:solidFill>
                                <a:srgbClr val="000000"/>
                              </a:solidFill>
                              <a:effectLst/>
                              <a:latin typeface="Cambria Math"/>
                              <a:ea typeface="Calibri" panose="020F0502020204030204" pitchFamily="34" charset="0"/>
                              <a:cs typeface="Cambria Math" panose="02040503050406030204" pitchFamily="18" charset="0"/>
                            </a:rPr>
                          </m:ctrlPr>
                        </m:fPr>
                        <m:num>
                          <m:r>
                            <a:rPr lang="en-US" sz="1800">
                              <a:solidFill>
                                <a:srgbClr val="000000"/>
                              </a:solidFill>
                              <a:effectLst/>
                              <a:latin typeface="Cambria Math" panose="02040503050406030204" pitchFamily="18" charset="0"/>
                              <a:ea typeface="Calibri" panose="020F0502020204030204" pitchFamily="34" charset="0"/>
                              <a:cs typeface="Cambria Math" panose="02040503050406030204" pitchFamily="18" charset="0"/>
                            </a:rPr>
                            <m:t>1.18×</m:t>
                          </m:r>
                          <m:r>
                            <m:rPr>
                              <m:sty m:val="p"/>
                            </m:rPr>
                            <a:rPr lang="en-US" sz="1800">
                              <a:solidFill>
                                <a:srgbClr val="000000"/>
                              </a:solidFill>
                              <a:effectLst/>
                              <a:latin typeface="Cambria Math" panose="02040503050406030204" pitchFamily="18" charset="0"/>
                              <a:ea typeface="Calibri" panose="020F0502020204030204" pitchFamily="34" charset="0"/>
                              <a:cs typeface="Cambria Math" panose="02040503050406030204" pitchFamily="18" charset="0"/>
                            </a:rPr>
                            <m:t>p</m:t>
                          </m:r>
                          <m:r>
                            <a:rPr lang="en-US" sz="1800">
                              <a:solidFill>
                                <a:srgbClr val="000000"/>
                              </a:solidFill>
                              <a:effectLst/>
                              <a:latin typeface="Cambria Math" panose="02040503050406030204" pitchFamily="18" charset="0"/>
                              <a:ea typeface="Calibri" panose="020F0502020204030204" pitchFamily="34" charset="0"/>
                              <a:cs typeface="Cambria Math" panose="02040503050406030204" pitchFamily="18" charset="0"/>
                            </a:rPr>
                            <m:t>×</m:t>
                          </m:r>
                          <m:r>
                            <m:rPr>
                              <m:sty m:val="p"/>
                            </m:rPr>
                            <a:rPr lang="en-US" sz="1800">
                              <a:solidFill>
                                <a:srgbClr val="000000"/>
                              </a:solidFill>
                              <a:effectLst/>
                              <a:latin typeface="Cambria Math" panose="02040503050406030204" pitchFamily="18" charset="0"/>
                              <a:ea typeface="Calibri" panose="020F0502020204030204" pitchFamily="34" charset="0"/>
                              <a:cs typeface="Cambria Math" panose="02040503050406030204" pitchFamily="18" charset="0"/>
                            </a:rPr>
                            <m:t>a</m:t>
                          </m:r>
                        </m:num>
                        <m:den>
                          <m:r>
                            <m:rPr>
                              <m:sty m:val="p"/>
                            </m:rPr>
                            <a:rPr lang="en-US" sz="1800">
                              <a:solidFill>
                                <a:srgbClr val="000000"/>
                              </a:solidFill>
                              <a:effectLst/>
                              <a:latin typeface="Cambria Math" panose="02040503050406030204" pitchFamily="18" charset="0"/>
                              <a:ea typeface="Calibri" panose="020F0502020204030204" pitchFamily="34" charset="0"/>
                              <a:cs typeface="Cambria Math" panose="02040503050406030204" pitchFamily="18" charset="0"/>
                            </a:rPr>
                            <m:t>Es</m:t>
                          </m:r>
                        </m:den>
                      </m:f>
                      <m:r>
                        <a:rPr lang="en-US" sz="1800">
                          <a:solidFill>
                            <a:srgbClr val="000000"/>
                          </a:solidFill>
                          <a:effectLst/>
                          <a:latin typeface="Cambria Math" panose="02040503050406030204" pitchFamily="18" charset="0"/>
                          <a:ea typeface="Calibri" panose="020F0502020204030204" pitchFamily="34" charset="0"/>
                          <a:cs typeface="Cambria Math" panose="02040503050406030204" pitchFamily="18" charset="0"/>
                        </a:rPr>
                        <m:t>×</m:t>
                      </m:r>
                      <m:r>
                        <m:rPr>
                          <m:sty m:val="p"/>
                        </m:rPr>
                        <a:rPr lang="en-US" sz="1800">
                          <a:solidFill>
                            <a:srgbClr val="000000"/>
                          </a:solidFill>
                          <a:effectLst/>
                          <a:latin typeface="Cambria Math" panose="02040503050406030204" pitchFamily="18" charset="0"/>
                          <a:ea typeface="Calibri" panose="020F0502020204030204" pitchFamily="34" charset="0"/>
                          <a:cs typeface="Cambria Math" panose="02040503050406030204" pitchFamily="18" charset="0"/>
                        </a:rPr>
                        <m:t>F</m:t>
                      </m:r>
                      <m:r>
                        <a:rPr lang="en-US" sz="1800">
                          <a:solidFill>
                            <a:srgbClr val="000000"/>
                          </a:solidFill>
                          <a:effectLst/>
                          <a:latin typeface="Cambria Math" panose="02040503050406030204" pitchFamily="18" charset="0"/>
                          <a:ea typeface="Calibri" panose="020F0502020204030204" pitchFamily="34" charset="0"/>
                          <a:cs typeface="Cambria Math" panose="02040503050406030204" pitchFamily="18" charset="0"/>
                        </a:rPr>
                        <m:t>2</m:t>
                      </m:r>
                    </m:oMath>
                  </m:oMathPara>
                </a14:m>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14:m>
                  <m:oMathPara xmlns:m="http://schemas.openxmlformats.org/officeDocument/2006/math">
                    <m:oMathParaPr>
                      <m:jc m:val="centerGroup"/>
                    </m:oMathParaPr>
                    <m:oMath xmlns:m="http://schemas.openxmlformats.org/officeDocument/2006/math">
                      <m:r>
                        <a:rPr lang="en-US" sz="1800" i="1">
                          <a:effectLst/>
                          <a:latin typeface="Cambria Math" panose="02040503050406030204" pitchFamily="18" charset="0"/>
                          <a:ea typeface="Times New Roman" panose="02020603050405020304" pitchFamily="18" charset="0"/>
                          <a:cs typeface="Cambria Math" panose="02040503050406030204" pitchFamily="18" charset="0"/>
                        </a:rPr>
                        <m:t>⇒</m:t>
                      </m:r>
                      <m:r>
                        <a:rPr lang="en-US" sz="1800">
                          <a:solidFill>
                            <a:srgbClr val="000000"/>
                          </a:solidFill>
                          <a:effectLst/>
                          <a:latin typeface="Cambria Math" panose="02040503050406030204" pitchFamily="18" charset="0"/>
                          <a:ea typeface="Calibri" panose="020F0502020204030204" pitchFamily="34" charset="0"/>
                          <a:cs typeface="Cambria Math" panose="02040503050406030204" pitchFamily="18" charset="0"/>
                        </a:rPr>
                        <m:t>1.2=</m:t>
                      </m:r>
                      <m:f>
                        <m:fPr>
                          <m:ctrlPr>
                            <a:rPr lang="en-US" sz="1800" i="1">
                              <a:solidFill>
                                <a:srgbClr val="000000"/>
                              </a:solidFill>
                              <a:effectLst/>
                              <a:latin typeface="Cambria Math"/>
                              <a:ea typeface="Calibri" panose="020F0502020204030204" pitchFamily="34" charset="0"/>
                              <a:cs typeface="Cambria Math" panose="02040503050406030204" pitchFamily="18" charset="0"/>
                            </a:rPr>
                          </m:ctrlPr>
                        </m:fPr>
                        <m:num>
                          <m:r>
                            <a:rPr lang="en-US" sz="1800">
                              <a:solidFill>
                                <a:srgbClr val="000000"/>
                              </a:solidFill>
                              <a:effectLst/>
                              <a:latin typeface="Cambria Math" panose="02040503050406030204" pitchFamily="18" charset="0"/>
                              <a:ea typeface="Calibri" panose="020F0502020204030204" pitchFamily="34" charset="0"/>
                              <a:cs typeface="Cambria Math" panose="02040503050406030204" pitchFamily="18" charset="0"/>
                            </a:rPr>
                            <m:t>1.18×0.176×300</m:t>
                          </m:r>
                        </m:num>
                        <m:den>
                          <m:r>
                            <m:rPr>
                              <m:sty m:val="p"/>
                            </m:rPr>
                            <a:rPr lang="en-US" sz="1800">
                              <a:solidFill>
                                <a:srgbClr val="000000"/>
                              </a:solidFill>
                              <a:effectLst/>
                              <a:latin typeface="Cambria Math" panose="02040503050406030204" pitchFamily="18" charset="0"/>
                              <a:ea typeface="Calibri" panose="020F0502020204030204" pitchFamily="34" charset="0"/>
                              <a:cs typeface="Cambria Math" panose="02040503050406030204" pitchFamily="18" charset="0"/>
                            </a:rPr>
                            <m:t>Es</m:t>
                          </m:r>
                        </m:den>
                      </m:f>
                      <m:r>
                        <a:rPr lang="en-US" sz="1800">
                          <a:solidFill>
                            <a:srgbClr val="000000"/>
                          </a:solidFill>
                          <a:effectLst/>
                          <a:latin typeface="Cambria Math" panose="02040503050406030204" pitchFamily="18" charset="0"/>
                          <a:ea typeface="Calibri" panose="020F0502020204030204" pitchFamily="34" charset="0"/>
                          <a:cs typeface="Cambria Math" panose="02040503050406030204" pitchFamily="18" charset="0"/>
                        </a:rPr>
                        <m:t>×1</m:t>
                      </m:r>
                    </m:oMath>
                  </m:oMathPara>
                </a14:m>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14:m>
                  <m:oMathPara xmlns:m="http://schemas.openxmlformats.org/officeDocument/2006/math">
                    <m:oMathParaPr>
                      <m:jc m:val="centerGroup"/>
                    </m:oMathParaPr>
                    <m:oMath xmlns:m="http://schemas.openxmlformats.org/officeDocument/2006/math">
                      <m:r>
                        <a:rPr lang="en-US" sz="1800" i="1">
                          <a:effectLst/>
                          <a:latin typeface="Cambria Math" panose="02040503050406030204" pitchFamily="18" charset="0"/>
                          <a:ea typeface="Times New Roman" panose="02020603050405020304" pitchFamily="18" charset="0"/>
                          <a:cs typeface="Cambria Math" panose="02040503050406030204" pitchFamily="18" charset="0"/>
                        </a:rPr>
                        <m:t>⇒</m:t>
                      </m:r>
                      <m:r>
                        <m:rPr>
                          <m:sty m:val="p"/>
                        </m:rPr>
                        <a:rPr lang="en-US" sz="1800">
                          <a:solidFill>
                            <a:srgbClr val="000000"/>
                          </a:solidFill>
                          <a:effectLst/>
                          <a:latin typeface="Cambria Math" panose="02040503050406030204" pitchFamily="18" charset="0"/>
                          <a:ea typeface="Calibri" panose="020F0502020204030204" pitchFamily="34" charset="0"/>
                          <a:cs typeface="Cambria Math" panose="02040503050406030204" pitchFamily="18" charset="0"/>
                        </a:rPr>
                        <m:t>Es</m:t>
                      </m:r>
                      <m:r>
                        <a:rPr lang="en-US" sz="1800">
                          <a:solidFill>
                            <a:srgbClr val="000000"/>
                          </a:solidFill>
                          <a:effectLst/>
                          <a:latin typeface="Cambria Math" panose="02040503050406030204" pitchFamily="18" charset="0"/>
                          <a:ea typeface="Calibri" panose="020F0502020204030204" pitchFamily="34" charset="0"/>
                          <a:cs typeface="Cambria Math" panose="02040503050406030204" pitchFamily="18" charset="0"/>
                        </a:rPr>
                        <m:t>=51.92 </m:t>
                      </m:r>
                      <m:r>
                        <m:rPr>
                          <m:sty m:val="p"/>
                        </m:rPr>
                        <a:rPr lang="en-US" sz="1800">
                          <a:solidFill>
                            <a:srgbClr val="000000"/>
                          </a:solidFill>
                          <a:effectLst/>
                          <a:latin typeface="Cambria Math" panose="02040503050406030204" pitchFamily="18" charset="0"/>
                          <a:ea typeface="Calibri" panose="020F0502020204030204" pitchFamily="34" charset="0"/>
                          <a:cs typeface="Cambria Math" panose="02040503050406030204" pitchFamily="18" charset="0"/>
                        </a:rPr>
                        <m:t>Mpa</m:t>
                      </m:r>
                      <m:r>
                        <a:rPr lang="en-US" sz="1800">
                          <a:solidFill>
                            <a:srgbClr val="000000"/>
                          </a:solidFill>
                          <a:effectLst/>
                          <a:latin typeface="Cambria Math" panose="02040503050406030204" pitchFamily="18" charset="0"/>
                          <a:ea typeface="Calibri" panose="020F0502020204030204" pitchFamily="34" charset="0"/>
                          <a:cs typeface="Cambria Math" panose="02040503050406030204" pitchFamily="18" charset="0"/>
                        </a:rPr>
                        <m:t> </m:t>
                      </m:r>
                    </m:oMath>
                  </m:oMathPara>
                </a14:m>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R="0">
                  <a:spcBef>
                    <a:spcPts val="0"/>
                  </a:spcBef>
                  <a:spcAft>
                    <a:spcPts val="0"/>
                  </a:spcAft>
                </a:pPr>
                <a:endParaRPr lang="en-US" sz="1800" b="1" dirty="0">
                  <a:solidFill>
                    <a:srgbClr val="000000"/>
                  </a:solidFill>
                  <a:effectLst/>
                  <a:ea typeface="Calibri" panose="020F0502020204030204" pitchFamily="34" charset="0"/>
                </a:endParaRPr>
              </a:p>
            </p:txBody>
          </p:sp>
        </mc:Choice>
        <mc:Fallback xmlns="">
          <p:sp>
            <p:nvSpPr>
              <p:cNvPr id="8" name="TextBox 7">
                <a:extLst>
                  <a:ext uri="{FF2B5EF4-FFF2-40B4-BE49-F238E27FC236}">
                    <a16:creationId xmlns:a16="http://schemas.microsoft.com/office/drawing/2014/main" id="{2914104A-5D44-439E-A145-3BD69E2AEFD2}"/>
                  </a:ext>
                </a:extLst>
              </p:cNvPr>
              <p:cNvSpPr txBox="1">
                <a:spLocks noRot="1" noChangeAspect="1" noMove="1" noResize="1" noEditPoints="1" noAdjustHandles="1" noChangeArrowheads="1" noChangeShapeType="1" noTextEdit="1"/>
              </p:cNvSpPr>
              <p:nvPr/>
            </p:nvSpPr>
            <p:spPr>
              <a:xfrm>
                <a:off x="365760" y="386080"/>
                <a:ext cx="12070080" cy="6047105"/>
              </a:xfrm>
              <a:prstGeom prst="rect">
                <a:avLst/>
              </a:prstGeom>
              <a:blipFill>
                <a:blip r:embed="rId2"/>
                <a:stretch>
                  <a:fillRect l="-758" t="-806"/>
                </a:stretch>
              </a:blipFill>
            </p:spPr>
            <p:txBody>
              <a:bodyPr/>
              <a:lstStyle/>
              <a:p>
                <a:r>
                  <a:rPr lang="en-US">
                    <a:noFill/>
                  </a:rPr>
                  <a:t> </a:t>
                </a:r>
              </a:p>
            </p:txBody>
          </p:sp>
        </mc:Fallback>
      </mc:AlternateContent>
    </p:spTree>
    <p:extLst>
      <p:ext uri="{BB962C8B-B14F-4D97-AF65-F5344CB8AC3E}">
        <p14:creationId xmlns:p14="http://schemas.microsoft.com/office/powerpoint/2010/main" val="42784816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6E4224CF-0B04-452F-94C0-FC9508E81EB0}"/>
              </a:ext>
            </a:extLst>
          </p:cNvPr>
          <p:cNvSpPr txBox="1"/>
          <p:nvPr/>
        </p:nvSpPr>
        <p:spPr>
          <a:xfrm>
            <a:off x="4287520" y="1748289"/>
            <a:ext cx="4226560" cy="646331"/>
          </a:xfrm>
          <a:prstGeom prst="rect">
            <a:avLst/>
          </a:prstGeom>
          <a:noFill/>
        </p:spPr>
        <p:txBody>
          <a:bodyPr wrap="square" rtlCol="0">
            <a:spAutoFit/>
          </a:bodyPr>
          <a:lstStyle/>
          <a:p>
            <a:pPr algn="ctr"/>
            <a:r>
              <a:rPr lang="en-US" sz="3600" dirty="0"/>
              <a:t>Week 08</a:t>
            </a:r>
          </a:p>
        </p:txBody>
      </p:sp>
      <p:sp>
        <p:nvSpPr>
          <p:cNvPr id="6" name="TextBox 5">
            <a:extLst>
              <a:ext uri="{FF2B5EF4-FFF2-40B4-BE49-F238E27FC236}">
                <a16:creationId xmlns="" xmlns:a16="http://schemas.microsoft.com/office/drawing/2014/main" id="{EE029618-3064-4622-ACDB-51C7827E27E1}"/>
              </a:ext>
            </a:extLst>
          </p:cNvPr>
          <p:cNvSpPr txBox="1"/>
          <p:nvPr/>
        </p:nvSpPr>
        <p:spPr>
          <a:xfrm>
            <a:off x="3380741" y="2729492"/>
            <a:ext cx="6040121" cy="1228157"/>
          </a:xfrm>
          <a:prstGeom prst="rect">
            <a:avLst/>
          </a:prstGeom>
          <a:noFill/>
        </p:spPr>
        <p:txBody>
          <a:bodyPr wrap="square" rtlCol="0">
            <a:spAutoFit/>
          </a:bodyPr>
          <a:lstStyle/>
          <a:p>
            <a:pPr marL="0" marR="0" algn="ctr">
              <a:lnSpc>
                <a:spcPct val="106000"/>
              </a:lnSpc>
              <a:spcBef>
                <a:spcPts val="0"/>
              </a:spcBef>
              <a:spcAft>
                <a:spcPts val="0"/>
              </a:spcAft>
            </a:pP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Distresses of Flexible Pavement-1</a:t>
            </a:r>
          </a:p>
        </p:txBody>
      </p:sp>
      <p:grpSp>
        <p:nvGrpSpPr>
          <p:cNvPr id="15" name="Group 14">
            <a:extLst>
              <a:ext uri="{FF2B5EF4-FFF2-40B4-BE49-F238E27FC236}">
                <a16:creationId xmlns="" xmlns:a16="http://schemas.microsoft.com/office/drawing/2014/main" id="{9B79569E-E2F4-4EBB-ACBE-C6986626FBC5}"/>
              </a:ext>
            </a:extLst>
          </p:cNvPr>
          <p:cNvGrpSpPr/>
          <p:nvPr/>
        </p:nvGrpSpPr>
        <p:grpSpPr>
          <a:xfrm>
            <a:off x="9144656" y="2246950"/>
            <a:ext cx="4591666" cy="5761730"/>
            <a:chOff x="8514734" y="2018348"/>
            <a:chExt cx="4591666" cy="5761731"/>
          </a:xfrm>
          <a:blipFill>
            <a:blip r:embed="rId3"/>
            <a:stretch>
              <a:fillRect/>
            </a:stretch>
          </a:blipFill>
          <a:effectLst>
            <a:glow rad="177800">
              <a:schemeClr val="accent1">
                <a:alpha val="40000"/>
              </a:schemeClr>
            </a:glow>
            <a:outerShdw blurRad="203200" dist="165100" dir="11520000" algn="ctr" rotWithShape="0">
              <a:srgbClr val="000000">
                <a:alpha val="64000"/>
              </a:srgbClr>
            </a:outerShdw>
            <a:reflection endPos="0" dist="50800" dir="5400000" sy="-100000" algn="bl" rotWithShape="0"/>
          </a:effectLst>
        </p:grpSpPr>
        <p:sp>
          <p:nvSpPr>
            <p:cNvPr id="7" name="Rectangle 6">
              <a:extLst>
                <a:ext uri="{FF2B5EF4-FFF2-40B4-BE49-F238E27FC236}">
                  <a16:creationId xmlns="" xmlns:a16="http://schemas.microsoft.com/office/drawing/2014/main" id="{50821D65-AB3D-4293-8541-8AF722C3D63D}"/>
                </a:ext>
              </a:extLst>
            </p:cNvPr>
            <p:cNvSpPr/>
            <p:nvPr/>
          </p:nvSpPr>
          <p:spPr>
            <a:xfrm rot="2700000">
              <a:off x="9896169" y="5951279"/>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8" name="Rectangle 7">
              <a:extLst>
                <a:ext uri="{FF2B5EF4-FFF2-40B4-BE49-F238E27FC236}">
                  <a16:creationId xmlns="" xmlns:a16="http://schemas.microsoft.com/office/drawing/2014/main" id="{7FD89E44-002C-4150-A6AB-424AA9A0DF49}"/>
                </a:ext>
              </a:extLst>
            </p:cNvPr>
            <p:cNvSpPr/>
            <p:nvPr/>
          </p:nvSpPr>
          <p:spPr>
            <a:xfrm rot="2700000">
              <a:off x="11277599" y="4650442"/>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9" name="Rectangle 8">
              <a:extLst>
                <a:ext uri="{FF2B5EF4-FFF2-40B4-BE49-F238E27FC236}">
                  <a16:creationId xmlns="" xmlns:a16="http://schemas.microsoft.com/office/drawing/2014/main" id="{85F85E60-CB96-434A-8647-5F491F69BECC}"/>
                </a:ext>
              </a:extLst>
            </p:cNvPr>
            <p:cNvSpPr/>
            <p:nvPr/>
          </p:nvSpPr>
          <p:spPr>
            <a:xfrm rot="2700000">
              <a:off x="9896167" y="3342044"/>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0" name="Rectangle 9">
              <a:extLst>
                <a:ext uri="{FF2B5EF4-FFF2-40B4-BE49-F238E27FC236}">
                  <a16:creationId xmlns="" xmlns:a16="http://schemas.microsoft.com/office/drawing/2014/main" id="{5BAE79BD-7D3E-4C6C-8B27-0961C42E74A5}"/>
                </a:ext>
              </a:extLst>
            </p:cNvPr>
            <p:cNvSpPr/>
            <p:nvPr/>
          </p:nvSpPr>
          <p:spPr>
            <a:xfrm rot="2700000">
              <a:off x="11277600" y="2018348"/>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1" name="Rectangle 10">
              <a:extLst>
                <a:ext uri="{FF2B5EF4-FFF2-40B4-BE49-F238E27FC236}">
                  <a16:creationId xmlns="" xmlns:a16="http://schemas.microsoft.com/office/drawing/2014/main" id="{E1EC62A6-0FD2-49AD-BF79-0C8372715742}"/>
                </a:ext>
              </a:extLst>
            </p:cNvPr>
            <p:cNvSpPr/>
            <p:nvPr/>
          </p:nvSpPr>
          <p:spPr>
            <a:xfrm rot="2700000">
              <a:off x="8514734" y="4658122"/>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spTree>
    <p:extLst>
      <p:ext uri="{BB962C8B-B14F-4D97-AF65-F5344CB8AC3E}">
        <p14:creationId xmlns:p14="http://schemas.microsoft.com/office/powerpoint/2010/main" val="6183644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97F43B01-0D4A-4CDA-83A4-4DF7EF843457}"/>
              </a:ext>
            </a:extLst>
          </p:cNvPr>
          <p:cNvSpPr/>
          <p:nvPr/>
        </p:nvSpPr>
        <p:spPr>
          <a:xfrm>
            <a:off x="182880" y="182880"/>
            <a:ext cx="12435840" cy="6949440"/>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dirty="0">
              <a:ln w="28575">
                <a:solidFill>
                  <a:schemeClr val="tx1"/>
                </a:solidFill>
              </a:ln>
            </a:endParaRPr>
          </a:p>
        </p:txBody>
      </p:sp>
      <p:sp>
        <p:nvSpPr>
          <p:cNvPr id="8" name="TextBox 7">
            <a:extLst>
              <a:ext uri="{FF2B5EF4-FFF2-40B4-BE49-F238E27FC236}">
                <a16:creationId xmlns="" xmlns:a16="http://schemas.microsoft.com/office/drawing/2014/main" id="{2914104A-5D44-439E-A145-3BD69E2AEFD2}"/>
              </a:ext>
            </a:extLst>
          </p:cNvPr>
          <p:cNvSpPr txBox="1"/>
          <p:nvPr/>
        </p:nvSpPr>
        <p:spPr>
          <a:xfrm>
            <a:off x="365760" y="386080"/>
            <a:ext cx="12070080" cy="4080861"/>
          </a:xfrm>
          <a:prstGeom prst="rect">
            <a:avLst/>
          </a:prstGeom>
          <a:noFill/>
        </p:spPr>
        <p:txBody>
          <a:bodyPr wrap="square" rtlCol="0">
            <a:spAutoFit/>
          </a:bodyPr>
          <a:lstStyle/>
          <a:p>
            <a:pPr marL="342900" marR="0" indent="-342900">
              <a:spcBef>
                <a:spcPts val="0"/>
              </a:spcBef>
              <a:spcAft>
                <a:spcPts val="0"/>
              </a:spcAft>
              <a:buAutoNum type="arabicPeriod"/>
            </a:pPr>
            <a:r>
              <a:rPr lang="en-US" sz="2400" b="1" dirty="0">
                <a:solidFill>
                  <a:srgbClr val="000000"/>
                </a:solidFill>
                <a:effectLst/>
                <a:ea typeface="Calibri" panose="020F0502020204030204" pitchFamily="34" charset="0"/>
              </a:rPr>
              <a:t>Flexible Pavement</a:t>
            </a:r>
          </a:p>
          <a:p>
            <a:pPr lvl="1"/>
            <a:endParaRPr lang="en-US" dirty="0">
              <a:solidFill>
                <a:srgbClr val="000000"/>
              </a:solidFill>
              <a:effectLst/>
              <a:ea typeface="Calibri" panose="020F0502020204030204" pitchFamily="34" charset="0"/>
            </a:endParaRPr>
          </a:p>
          <a:p>
            <a:pPr lvl="1"/>
            <a:r>
              <a:rPr lang="en-US" dirty="0">
                <a:solidFill>
                  <a:srgbClr val="000000"/>
                </a:solidFill>
                <a:effectLst/>
                <a:ea typeface="Calibri" panose="020F0502020204030204" pitchFamily="34" charset="0"/>
              </a:rPr>
              <a:t>Properly designed and maintained Hot Mix Asphalt (HMA) pavements can provide many years of satisfactory service. However, like all pavements, HMA pavements can be damaged by certain conditions. This section is a summary of the major flexible pavement distresses. Each distress discussion includes: </a:t>
            </a:r>
          </a:p>
          <a:p>
            <a:pPr marL="1200150" lvl="2" indent="-285750">
              <a:spcAft>
                <a:spcPts val="285"/>
              </a:spcAft>
              <a:buFont typeface="Wingdings" panose="05000000000000000000" pitchFamily="2" charset="2"/>
              <a:buChar char="q"/>
            </a:pPr>
            <a:r>
              <a:rPr lang="en-US" dirty="0">
                <a:solidFill>
                  <a:srgbClr val="000000"/>
                </a:solidFill>
                <a:effectLst/>
                <a:ea typeface="Calibri" panose="020F0502020204030204" pitchFamily="34" charset="0"/>
              </a:rPr>
              <a:t>Identifying basic HMA pavement damage </a:t>
            </a:r>
          </a:p>
          <a:p>
            <a:pPr marL="1200150" lvl="2" indent="-285750">
              <a:spcAft>
                <a:spcPts val="285"/>
              </a:spcAft>
              <a:buFont typeface="Wingdings" panose="05000000000000000000" pitchFamily="2" charset="2"/>
              <a:buChar char="q"/>
            </a:pPr>
            <a:r>
              <a:rPr lang="en-US" dirty="0">
                <a:solidFill>
                  <a:srgbClr val="000000"/>
                </a:solidFill>
                <a:effectLst/>
                <a:ea typeface="Calibri" panose="020F0502020204030204" pitchFamily="34" charset="0"/>
              </a:rPr>
              <a:t>Providing some insight into why particular surface distresses are problematic. </a:t>
            </a:r>
          </a:p>
          <a:p>
            <a:pPr marL="1200150" lvl="2" indent="-285750">
              <a:spcAft>
                <a:spcPts val="285"/>
              </a:spcAft>
              <a:buFont typeface="Wingdings" panose="05000000000000000000" pitchFamily="2" charset="2"/>
              <a:buChar char="q"/>
            </a:pPr>
            <a:r>
              <a:rPr lang="en-US" dirty="0">
                <a:solidFill>
                  <a:srgbClr val="000000"/>
                </a:solidFill>
                <a:effectLst/>
                <a:ea typeface="Calibri" panose="020F0502020204030204" pitchFamily="34" charset="0"/>
              </a:rPr>
              <a:t>Providing typical causes of the distress. </a:t>
            </a:r>
          </a:p>
          <a:p>
            <a:pPr marL="1200150" lvl="2" indent="-285750">
              <a:spcAft>
                <a:spcPts val="285"/>
              </a:spcAft>
              <a:buFont typeface="Wingdings" panose="05000000000000000000" pitchFamily="2" charset="2"/>
              <a:buChar char="q"/>
            </a:pPr>
            <a:r>
              <a:rPr lang="en-US" dirty="0">
                <a:solidFill>
                  <a:srgbClr val="000000"/>
                </a:solidFill>
                <a:effectLst/>
                <a:ea typeface="Calibri" panose="020F0502020204030204" pitchFamily="34" charset="0"/>
              </a:rPr>
              <a:t>Suggest some basic repair strategies. </a:t>
            </a:r>
          </a:p>
          <a:p>
            <a:pPr lvl="1"/>
            <a:r>
              <a:rPr lang="en-US" dirty="0">
                <a:solidFill>
                  <a:srgbClr val="000000"/>
                </a:solidFill>
                <a:effectLst/>
                <a:ea typeface="Calibri" panose="020F0502020204030204" pitchFamily="34" charset="0"/>
              </a:rPr>
              <a:t> </a:t>
            </a:r>
          </a:p>
          <a:p>
            <a:pPr lvl="1">
              <a:lnSpc>
                <a:spcPct val="107000"/>
              </a:lnSpc>
              <a:spcAft>
                <a:spcPts val="800"/>
              </a:spcAft>
            </a:pPr>
            <a:r>
              <a:rPr lang="en-US" dirty="0">
                <a:effectLst/>
                <a:ea typeface="Calibri" panose="020F0502020204030204" pitchFamily="34" charset="0"/>
                <a:cs typeface="Times New Roman" panose="02020603050405020304" pitchFamily="18" charset="0"/>
              </a:rPr>
              <a:t>The most common pavement distresses in Bangladesh are low to moderate severity alligator (fatigue) cracking. </a:t>
            </a:r>
            <a:r>
              <a:rPr lang="en-US" dirty="0" err="1">
                <a:effectLst/>
                <a:ea typeface="Calibri" panose="020F0502020204030204" pitchFamily="34" charset="0"/>
                <a:cs typeface="Times New Roman" panose="02020603050405020304" pitchFamily="18" charset="0"/>
              </a:rPr>
              <a:t>ravelling</a:t>
            </a:r>
            <a:r>
              <a:rPr lang="en-US" dirty="0">
                <a:effectLst/>
                <a:ea typeface="Calibri" panose="020F0502020204030204" pitchFamily="34" charset="0"/>
                <a:cs typeface="Times New Roman" panose="02020603050405020304" pitchFamily="18" charset="0"/>
              </a:rPr>
              <a:t> and potholes. Mix stability problems like rutting, corrugation and shoving are also common.</a:t>
            </a:r>
          </a:p>
          <a:p>
            <a:pPr marR="0">
              <a:spcBef>
                <a:spcPts val="0"/>
              </a:spcBef>
              <a:spcAft>
                <a:spcPts val="0"/>
              </a:spcAft>
            </a:pPr>
            <a:endParaRPr lang="en-US" sz="1800" dirty="0">
              <a:solidFill>
                <a:srgbClr val="000000"/>
              </a:solidFill>
              <a:effectLst/>
              <a:latin typeface="Times New Roman" panose="02020603050405020304" pitchFamily="18" charset="0"/>
              <a:ea typeface="Calibri" panose="020F0502020204030204" pitchFamily="34" charset="0"/>
            </a:endParaRPr>
          </a:p>
        </p:txBody>
      </p:sp>
      <p:pic>
        <p:nvPicPr>
          <p:cNvPr id="3" name="Picture 2">
            <a:extLst>
              <a:ext uri="{FF2B5EF4-FFF2-40B4-BE49-F238E27FC236}">
                <a16:creationId xmlns="" xmlns:a16="http://schemas.microsoft.com/office/drawing/2014/main" id="{5AC0A32C-DB53-431A-BED8-77E0FB27B51D}"/>
              </a:ext>
            </a:extLst>
          </p:cNvPr>
          <p:cNvPicPr>
            <a:picLocks noChangeAspect="1"/>
          </p:cNvPicPr>
          <p:nvPr/>
        </p:nvPicPr>
        <p:blipFill rotWithShape="1">
          <a:blip r:embed="rId2">
            <a:extLst>
              <a:ext uri="{28A0092B-C50C-407E-A947-70E740481C1C}">
                <a14:useLocalDpi xmlns:a14="http://schemas.microsoft.com/office/drawing/2010/main" val="0"/>
              </a:ext>
            </a:extLst>
          </a:blip>
          <a:srcRect t="1033" b="-1"/>
          <a:stretch/>
        </p:blipFill>
        <p:spPr>
          <a:xfrm>
            <a:off x="2814320" y="4060752"/>
            <a:ext cx="7172960" cy="2990288"/>
          </a:xfrm>
          <a:prstGeom prst="rect">
            <a:avLst/>
          </a:prstGeom>
          <a:ln w="28575">
            <a:solidFill>
              <a:schemeClr val="tx1"/>
            </a:solidFill>
          </a:ln>
        </p:spPr>
      </p:pic>
    </p:spTree>
    <p:extLst>
      <p:ext uri="{BB962C8B-B14F-4D97-AF65-F5344CB8AC3E}">
        <p14:creationId xmlns:p14="http://schemas.microsoft.com/office/powerpoint/2010/main" val="30081770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97F43B01-0D4A-4CDA-83A4-4DF7EF843457}"/>
              </a:ext>
            </a:extLst>
          </p:cNvPr>
          <p:cNvSpPr/>
          <p:nvPr/>
        </p:nvSpPr>
        <p:spPr>
          <a:xfrm>
            <a:off x="182880" y="182880"/>
            <a:ext cx="12435840" cy="6949440"/>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dirty="0">
              <a:ln w="28575">
                <a:solidFill>
                  <a:schemeClr val="tx1"/>
                </a:solidFill>
              </a:ln>
            </a:endParaRPr>
          </a:p>
        </p:txBody>
      </p:sp>
      <p:sp>
        <p:nvSpPr>
          <p:cNvPr id="8" name="TextBox 7">
            <a:extLst>
              <a:ext uri="{FF2B5EF4-FFF2-40B4-BE49-F238E27FC236}">
                <a16:creationId xmlns="" xmlns:a16="http://schemas.microsoft.com/office/drawing/2014/main" id="{2914104A-5D44-439E-A145-3BD69E2AEFD2}"/>
              </a:ext>
            </a:extLst>
          </p:cNvPr>
          <p:cNvSpPr txBox="1"/>
          <p:nvPr/>
        </p:nvSpPr>
        <p:spPr>
          <a:xfrm>
            <a:off x="365760" y="386080"/>
            <a:ext cx="12070080" cy="3416320"/>
          </a:xfrm>
          <a:prstGeom prst="rect">
            <a:avLst/>
          </a:prstGeom>
          <a:noFill/>
        </p:spPr>
        <p:txBody>
          <a:bodyPr wrap="square" rtlCol="0">
            <a:spAutoFit/>
          </a:bodyPr>
          <a:lstStyle/>
          <a:p>
            <a:pPr algn="l"/>
            <a:r>
              <a:rPr lang="en-US" sz="2400" b="1" dirty="0">
                <a:solidFill>
                  <a:srgbClr val="000000"/>
                </a:solidFill>
                <a:ea typeface="Calibri" panose="020F0502020204030204" pitchFamily="34" charset="0"/>
              </a:rPr>
              <a:t>2. </a:t>
            </a:r>
            <a:r>
              <a:rPr lang="en-US" sz="2400" b="1" i="0" u="none" strike="noStrike" baseline="0" dirty="0"/>
              <a:t>Pavement Distresses: Fatigue, Bleeding, Corrugation and Shoving, Depression, Joint Reflection Cracking, Longitudinal Cracking, Patching, Potholes, Raveling, Rutting, Slippage Cracking.</a:t>
            </a:r>
            <a:endParaRPr lang="en-US" sz="2400" b="1" dirty="0">
              <a:solidFill>
                <a:srgbClr val="000000"/>
              </a:solidFill>
              <a:effectLst/>
              <a:ea typeface="Calibri" panose="020F0502020204030204" pitchFamily="34" charset="0"/>
            </a:endParaRPr>
          </a:p>
          <a:p>
            <a:pPr marL="342900" marR="0" indent="-342900">
              <a:spcBef>
                <a:spcPts val="0"/>
              </a:spcBef>
              <a:spcAft>
                <a:spcPts val="0"/>
              </a:spcAft>
              <a:buAutoNum type="arabicPeriod"/>
            </a:pPr>
            <a:endParaRPr lang="en-US" sz="1800" b="1" dirty="0">
              <a:solidFill>
                <a:srgbClr val="000000"/>
              </a:solidFill>
              <a:effectLst/>
              <a:ea typeface="Calibri" panose="020F0502020204030204" pitchFamily="34" charset="0"/>
            </a:endParaRPr>
          </a:p>
          <a:p>
            <a:pPr algn="l"/>
            <a:r>
              <a:rPr lang="en-US" sz="1800" b="1" i="0" u="none" strike="noStrike" baseline="0" dirty="0"/>
              <a:t>Fatigue (Alligator) Cracking: </a:t>
            </a:r>
            <a:r>
              <a:rPr lang="en-US" sz="1800" b="0" i="0" u="none" strike="noStrike" baseline="0" dirty="0"/>
              <a:t>Fatigue cracking, also known as alligator cracking due to its resemblance to the skin of an</a:t>
            </a:r>
          </a:p>
          <a:p>
            <a:pPr algn="l"/>
            <a:r>
              <a:rPr lang="en-US" sz="1800" b="0" i="0" u="none" strike="noStrike" baseline="0" dirty="0"/>
              <a:t>alligator, is a common type of distress observed in asphalt pavements. It typically appears as interconnected cracks forming a pattern resembling the scales of an alligator's skin. Fatigue cracking occurs due to repeated loading from traffic and is often indicative of structural weakness in the pavement. Fatigue cracking is primarily caused by the repetitive application of heavy loads from passing vehicles. Over time, these repeated loading cycles lead to the development of cracks in the asphalt pavement surface. Factors such as inadequate pavement thickness, subgrade support, or asphalt mix design can exacerbate the formation of fatigue cracks.</a:t>
            </a:r>
            <a:endParaRPr lang="en-US" sz="1800" b="1" dirty="0">
              <a:solidFill>
                <a:srgbClr val="000000"/>
              </a:solidFill>
              <a:effectLst/>
              <a:ea typeface="Calibri" panose="020F0502020204030204" pitchFamily="34" charset="0"/>
            </a:endParaRPr>
          </a:p>
        </p:txBody>
      </p:sp>
      <p:pic>
        <p:nvPicPr>
          <p:cNvPr id="3" name="Picture 2">
            <a:extLst>
              <a:ext uri="{FF2B5EF4-FFF2-40B4-BE49-F238E27FC236}">
                <a16:creationId xmlns="" xmlns:a16="http://schemas.microsoft.com/office/drawing/2014/main" id="{4612CA4F-EF4C-4359-A45A-D181F7B9AE93}"/>
              </a:ext>
            </a:extLst>
          </p:cNvPr>
          <p:cNvPicPr>
            <a:picLocks noChangeAspect="1"/>
          </p:cNvPicPr>
          <p:nvPr/>
        </p:nvPicPr>
        <p:blipFill>
          <a:blip r:embed="rId2"/>
          <a:stretch>
            <a:fillRect/>
          </a:stretch>
        </p:blipFill>
        <p:spPr>
          <a:xfrm>
            <a:off x="643417" y="3765076"/>
            <a:ext cx="5197545" cy="3288952"/>
          </a:xfrm>
          <a:prstGeom prst="rect">
            <a:avLst/>
          </a:prstGeom>
          <a:ln w="28575">
            <a:solidFill>
              <a:schemeClr val="tx1"/>
            </a:solidFill>
          </a:ln>
        </p:spPr>
      </p:pic>
      <p:pic>
        <p:nvPicPr>
          <p:cNvPr id="5" name="Picture 4">
            <a:extLst>
              <a:ext uri="{FF2B5EF4-FFF2-40B4-BE49-F238E27FC236}">
                <a16:creationId xmlns="" xmlns:a16="http://schemas.microsoft.com/office/drawing/2014/main" id="{33FE3C1E-D976-465B-BF3A-04559E58247D}"/>
              </a:ext>
            </a:extLst>
          </p:cNvPr>
          <p:cNvPicPr>
            <a:picLocks noChangeAspect="1"/>
          </p:cNvPicPr>
          <p:nvPr/>
        </p:nvPicPr>
        <p:blipFill>
          <a:blip r:embed="rId3"/>
          <a:stretch>
            <a:fillRect/>
          </a:stretch>
        </p:blipFill>
        <p:spPr>
          <a:xfrm>
            <a:off x="5995955" y="3765075"/>
            <a:ext cx="6492720" cy="3288952"/>
          </a:xfrm>
          <a:prstGeom prst="rect">
            <a:avLst/>
          </a:prstGeom>
          <a:ln w="28575">
            <a:solidFill>
              <a:schemeClr val="tx1"/>
            </a:solidFill>
          </a:ln>
        </p:spPr>
      </p:pic>
    </p:spTree>
    <p:extLst>
      <p:ext uri="{BB962C8B-B14F-4D97-AF65-F5344CB8AC3E}">
        <p14:creationId xmlns:p14="http://schemas.microsoft.com/office/powerpoint/2010/main" val="26391287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97F43B01-0D4A-4CDA-83A4-4DF7EF843457}"/>
              </a:ext>
            </a:extLst>
          </p:cNvPr>
          <p:cNvSpPr/>
          <p:nvPr/>
        </p:nvSpPr>
        <p:spPr>
          <a:xfrm>
            <a:off x="182880" y="182880"/>
            <a:ext cx="12435840" cy="6949440"/>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dirty="0">
              <a:ln w="28575">
                <a:solidFill>
                  <a:schemeClr val="tx1"/>
                </a:solidFill>
              </a:ln>
            </a:endParaRPr>
          </a:p>
        </p:txBody>
      </p:sp>
      <p:sp>
        <p:nvSpPr>
          <p:cNvPr id="8" name="TextBox 7">
            <a:extLst>
              <a:ext uri="{FF2B5EF4-FFF2-40B4-BE49-F238E27FC236}">
                <a16:creationId xmlns="" xmlns:a16="http://schemas.microsoft.com/office/drawing/2014/main" id="{2914104A-5D44-439E-A145-3BD69E2AEFD2}"/>
              </a:ext>
            </a:extLst>
          </p:cNvPr>
          <p:cNvSpPr txBox="1"/>
          <p:nvPr/>
        </p:nvSpPr>
        <p:spPr>
          <a:xfrm>
            <a:off x="365760" y="386080"/>
            <a:ext cx="12070080" cy="1754326"/>
          </a:xfrm>
          <a:prstGeom prst="rect">
            <a:avLst/>
          </a:prstGeom>
          <a:noFill/>
        </p:spPr>
        <p:txBody>
          <a:bodyPr wrap="square" rtlCol="0">
            <a:spAutoFit/>
          </a:bodyPr>
          <a:lstStyle/>
          <a:p>
            <a:pPr algn="l"/>
            <a:r>
              <a:rPr lang="en-US" sz="1800" b="1" i="0" u="none" strike="noStrike" baseline="0" dirty="0"/>
              <a:t>Bleeding: </a:t>
            </a:r>
            <a:r>
              <a:rPr lang="en-US" sz="1800" b="0" i="0" u="none" strike="noStrike" baseline="0" dirty="0"/>
              <a:t>Bleeding in asphalt pavements refers to the upward movement of asphalt binder towards the pavement surface, resulting in a layer of excess asphalt on the surface. It is a type of pavement distress characterized by the formation of a shiny, dark, or brownish film on the pavement surface, often accompanied by a sticky or tacky texture. Bleeding typically occurs when the asphalt binder in the pavement becomes overheated, causing it to soften and flow upward towards the surface. Factors contributing to bleeding include excessive asphalt content, high ambient temperatures, prolonged exposure to sunlight, inadequate compaction during construction, or poor drainage conditions.</a:t>
            </a:r>
            <a:endParaRPr lang="en-US" sz="1800" b="1" dirty="0">
              <a:solidFill>
                <a:srgbClr val="000000"/>
              </a:solidFill>
              <a:effectLst/>
              <a:ea typeface="Calibri" panose="020F0502020204030204" pitchFamily="34" charset="0"/>
            </a:endParaRPr>
          </a:p>
        </p:txBody>
      </p:sp>
      <p:pic>
        <p:nvPicPr>
          <p:cNvPr id="4" name="Picture 3">
            <a:extLst>
              <a:ext uri="{FF2B5EF4-FFF2-40B4-BE49-F238E27FC236}">
                <a16:creationId xmlns="" xmlns:a16="http://schemas.microsoft.com/office/drawing/2014/main" id="{9B07FCC2-9181-4751-A1AA-748B2C5CFD05}"/>
              </a:ext>
            </a:extLst>
          </p:cNvPr>
          <p:cNvPicPr>
            <a:picLocks noChangeAspect="1"/>
          </p:cNvPicPr>
          <p:nvPr/>
        </p:nvPicPr>
        <p:blipFill>
          <a:blip r:embed="rId2"/>
          <a:stretch>
            <a:fillRect/>
          </a:stretch>
        </p:blipFill>
        <p:spPr>
          <a:xfrm>
            <a:off x="443927" y="2140406"/>
            <a:ext cx="5639632" cy="4717594"/>
          </a:xfrm>
          <a:prstGeom prst="rect">
            <a:avLst/>
          </a:prstGeom>
          <a:ln w="28575">
            <a:solidFill>
              <a:schemeClr val="tx1"/>
            </a:solidFill>
          </a:ln>
        </p:spPr>
      </p:pic>
      <p:pic>
        <p:nvPicPr>
          <p:cNvPr id="9" name="Picture 8">
            <a:extLst>
              <a:ext uri="{FF2B5EF4-FFF2-40B4-BE49-F238E27FC236}">
                <a16:creationId xmlns="" xmlns:a16="http://schemas.microsoft.com/office/drawing/2014/main" id="{144AF5F5-786C-448D-ADCA-F3E668C496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3252" y="2140406"/>
            <a:ext cx="6182588" cy="4717594"/>
          </a:xfrm>
          <a:prstGeom prst="rect">
            <a:avLst/>
          </a:prstGeom>
          <a:ln w="28575">
            <a:solidFill>
              <a:schemeClr val="tx1"/>
            </a:solidFill>
          </a:ln>
        </p:spPr>
      </p:pic>
    </p:spTree>
    <p:extLst>
      <p:ext uri="{BB962C8B-B14F-4D97-AF65-F5344CB8AC3E}">
        <p14:creationId xmlns:p14="http://schemas.microsoft.com/office/powerpoint/2010/main" val="35618579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97F43B01-0D4A-4CDA-83A4-4DF7EF843457}"/>
              </a:ext>
            </a:extLst>
          </p:cNvPr>
          <p:cNvSpPr/>
          <p:nvPr/>
        </p:nvSpPr>
        <p:spPr>
          <a:xfrm>
            <a:off x="182880" y="182880"/>
            <a:ext cx="12435840" cy="6949440"/>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dirty="0">
              <a:ln w="28575">
                <a:solidFill>
                  <a:schemeClr val="tx1"/>
                </a:solidFill>
              </a:ln>
            </a:endParaRPr>
          </a:p>
        </p:txBody>
      </p:sp>
      <p:sp>
        <p:nvSpPr>
          <p:cNvPr id="8" name="TextBox 7">
            <a:extLst>
              <a:ext uri="{FF2B5EF4-FFF2-40B4-BE49-F238E27FC236}">
                <a16:creationId xmlns="" xmlns:a16="http://schemas.microsoft.com/office/drawing/2014/main" id="{2914104A-5D44-439E-A145-3BD69E2AEFD2}"/>
              </a:ext>
            </a:extLst>
          </p:cNvPr>
          <p:cNvSpPr txBox="1"/>
          <p:nvPr/>
        </p:nvSpPr>
        <p:spPr>
          <a:xfrm>
            <a:off x="365760" y="386080"/>
            <a:ext cx="12070080" cy="2308324"/>
          </a:xfrm>
          <a:prstGeom prst="rect">
            <a:avLst/>
          </a:prstGeom>
          <a:noFill/>
        </p:spPr>
        <p:txBody>
          <a:bodyPr wrap="square" rtlCol="0">
            <a:spAutoFit/>
          </a:bodyPr>
          <a:lstStyle/>
          <a:p>
            <a:pPr algn="l"/>
            <a:r>
              <a:rPr lang="en-US" sz="1800" b="1" i="0" u="none" strike="noStrike" baseline="0" dirty="0"/>
              <a:t>Corrugation and Shoving: </a:t>
            </a:r>
            <a:r>
              <a:rPr lang="en-US" sz="1800" b="0" i="0" u="none" strike="noStrike" baseline="0" dirty="0"/>
              <a:t>Corrugation, also known as wash boarding or rippling, refers to the formation of small, parallel</a:t>
            </a:r>
          </a:p>
          <a:p>
            <a:pPr algn="l"/>
            <a:r>
              <a:rPr lang="en-US" sz="1800" b="0" i="0" u="none" strike="noStrike" baseline="0" dirty="0"/>
              <a:t>waves or ripples along the surface of the pavement, resembling the shape of a washboard. Corrugation is often caused by localized areas of pavement instability, typically associated with insufficient compaction during construction, inadequate mix design, or the presence of underlying pavement defects. It can also result from heavy traffic loads or vehicle braking forces concentrated in specific areas. Shoving is the displacement or movement of asphalt pavement material in the direction of traffic flow, resulting in localized areas of deformation or pushing. Shoving typically occurs in areas subjected to heavy braking, turning, or acceleration forces, such as intersections, stop signs, or traffic signals. It can be caused by a combination of factors, including insufficient compaction, low asphalt binder viscosity, high temperatures, or inadequate pavement support.</a:t>
            </a:r>
            <a:endParaRPr lang="en-US" sz="1800" b="1" dirty="0">
              <a:solidFill>
                <a:srgbClr val="000000"/>
              </a:solidFill>
              <a:effectLst/>
              <a:ea typeface="Calibri" panose="020F0502020204030204" pitchFamily="34" charset="0"/>
            </a:endParaRPr>
          </a:p>
        </p:txBody>
      </p:sp>
      <p:pic>
        <p:nvPicPr>
          <p:cNvPr id="3" name="Picture 2">
            <a:extLst>
              <a:ext uri="{FF2B5EF4-FFF2-40B4-BE49-F238E27FC236}">
                <a16:creationId xmlns="" xmlns:a16="http://schemas.microsoft.com/office/drawing/2014/main" id="{734CCBBF-A292-4D33-A79C-084DFD19318D}"/>
              </a:ext>
            </a:extLst>
          </p:cNvPr>
          <p:cNvPicPr>
            <a:picLocks noChangeAspect="1"/>
          </p:cNvPicPr>
          <p:nvPr/>
        </p:nvPicPr>
        <p:blipFill>
          <a:blip r:embed="rId2"/>
          <a:stretch>
            <a:fillRect/>
          </a:stretch>
        </p:blipFill>
        <p:spPr>
          <a:xfrm>
            <a:off x="365759" y="2694404"/>
            <a:ext cx="6035041" cy="4234716"/>
          </a:xfrm>
          <a:prstGeom prst="rect">
            <a:avLst/>
          </a:prstGeom>
          <a:ln w="28575">
            <a:solidFill>
              <a:schemeClr val="tx1"/>
            </a:solidFill>
          </a:ln>
        </p:spPr>
      </p:pic>
      <p:pic>
        <p:nvPicPr>
          <p:cNvPr id="6" name="Picture 5">
            <a:extLst>
              <a:ext uri="{FF2B5EF4-FFF2-40B4-BE49-F238E27FC236}">
                <a16:creationId xmlns="" xmlns:a16="http://schemas.microsoft.com/office/drawing/2014/main" id="{F6096B3E-6C87-495D-A3B8-D31990DC381D}"/>
              </a:ext>
            </a:extLst>
          </p:cNvPr>
          <p:cNvPicPr>
            <a:picLocks noChangeAspect="1"/>
          </p:cNvPicPr>
          <p:nvPr/>
        </p:nvPicPr>
        <p:blipFill>
          <a:blip r:embed="rId3"/>
          <a:stretch>
            <a:fillRect/>
          </a:stretch>
        </p:blipFill>
        <p:spPr>
          <a:xfrm>
            <a:off x="6561284" y="2694404"/>
            <a:ext cx="5874556" cy="2474756"/>
          </a:xfrm>
          <a:prstGeom prst="rect">
            <a:avLst/>
          </a:prstGeom>
          <a:ln w="28575">
            <a:solidFill>
              <a:schemeClr val="tx1"/>
            </a:solidFill>
          </a:ln>
        </p:spPr>
      </p:pic>
      <p:pic>
        <p:nvPicPr>
          <p:cNvPr id="11" name="Picture 10">
            <a:extLst>
              <a:ext uri="{FF2B5EF4-FFF2-40B4-BE49-F238E27FC236}">
                <a16:creationId xmlns="" xmlns:a16="http://schemas.microsoft.com/office/drawing/2014/main" id="{DC6CBB3C-701A-4397-A9D5-38A4A2D6EBE5}"/>
              </a:ext>
            </a:extLst>
          </p:cNvPr>
          <p:cNvPicPr>
            <a:picLocks noChangeAspect="1"/>
          </p:cNvPicPr>
          <p:nvPr/>
        </p:nvPicPr>
        <p:blipFill>
          <a:blip r:embed="rId4"/>
          <a:stretch>
            <a:fillRect/>
          </a:stretch>
        </p:blipFill>
        <p:spPr>
          <a:xfrm>
            <a:off x="6561283" y="5271729"/>
            <a:ext cx="5874556" cy="1657391"/>
          </a:xfrm>
          <a:prstGeom prst="rect">
            <a:avLst/>
          </a:prstGeom>
          <a:ln w="28575">
            <a:solidFill>
              <a:schemeClr val="tx1"/>
            </a:solidFill>
          </a:ln>
        </p:spPr>
      </p:pic>
    </p:spTree>
    <p:extLst>
      <p:ext uri="{BB962C8B-B14F-4D97-AF65-F5344CB8AC3E}">
        <p14:creationId xmlns:p14="http://schemas.microsoft.com/office/powerpoint/2010/main" val="39867699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6E4224CF-0B04-452F-94C0-FC9508E81EB0}"/>
              </a:ext>
            </a:extLst>
          </p:cNvPr>
          <p:cNvSpPr txBox="1"/>
          <p:nvPr/>
        </p:nvSpPr>
        <p:spPr>
          <a:xfrm>
            <a:off x="4287520" y="1748289"/>
            <a:ext cx="4226560" cy="646331"/>
          </a:xfrm>
          <a:prstGeom prst="rect">
            <a:avLst/>
          </a:prstGeom>
          <a:noFill/>
        </p:spPr>
        <p:txBody>
          <a:bodyPr wrap="square" rtlCol="0">
            <a:spAutoFit/>
          </a:bodyPr>
          <a:lstStyle/>
          <a:p>
            <a:pPr algn="ctr"/>
            <a:r>
              <a:rPr lang="en-US" sz="3600" dirty="0"/>
              <a:t>Week 09</a:t>
            </a:r>
          </a:p>
        </p:txBody>
      </p:sp>
      <p:sp>
        <p:nvSpPr>
          <p:cNvPr id="6" name="TextBox 5">
            <a:extLst>
              <a:ext uri="{FF2B5EF4-FFF2-40B4-BE49-F238E27FC236}">
                <a16:creationId xmlns="" xmlns:a16="http://schemas.microsoft.com/office/drawing/2014/main" id="{EE029618-3064-4622-ACDB-51C7827E27E1}"/>
              </a:ext>
            </a:extLst>
          </p:cNvPr>
          <p:cNvSpPr txBox="1"/>
          <p:nvPr/>
        </p:nvSpPr>
        <p:spPr>
          <a:xfrm>
            <a:off x="3380741" y="2729492"/>
            <a:ext cx="6040121" cy="1228157"/>
          </a:xfrm>
          <a:prstGeom prst="rect">
            <a:avLst/>
          </a:prstGeom>
          <a:noFill/>
        </p:spPr>
        <p:txBody>
          <a:bodyPr wrap="square" rtlCol="0">
            <a:spAutoFit/>
          </a:bodyPr>
          <a:lstStyle/>
          <a:p>
            <a:pPr marL="0" marR="0" algn="ctr">
              <a:lnSpc>
                <a:spcPct val="106000"/>
              </a:lnSpc>
              <a:spcBef>
                <a:spcPts val="0"/>
              </a:spcBef>
              <a:spcAft>
                <a:spcPts val="0"/>
              </a:spcAft>
            </a:pP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Distresses of Flexible Pavement-2</a:t>
            </a:r>
          </a:p>
        </p:txBody>
      </p:sp>
      <p:grpSp>
        <p:nvGrpSpPr>
          <p:cNvPr id="15" name="Group 14">
            <a:extLst>
              <a:ext uri="{FF2B5EF4-FFF2-40B4-BE49-F238E27FC236}">
                <a16:creationId xmlns="" xmlns:a16="http://schemas.microsoft.com/office/drawing/2014/main" id="{9B79569E-E2F4-4EBB-ACBE-C6986626FBC5}"/>
              </a:ext>
            </a:extLst>
          </p:cNvPr>
          <p:cNvGrpSpPr/>
          <p:nvPr/>
        </p:nvGrpSpPr>
        <p:grpSpPr>
          <a:xfrm>
            <a:off x="9144656" y="2246950"/>
            <a:ext cx="4591666" cy="5761730"/>
            <a:chOff x="8514734" y="2018348"/>
            <a:chExt cx="4591666" cy="5761731"/>
          </a:xfrm>
          <a:blipFill>
            <a:blip r:embed="rId3"/>
            <a:stretch>
              <a:fillRect/>
            </a:stretch>
          </a:blipFill>
          <a:effectLst>
            <a:glow rad="177800">
              <a:schemeClr val="accent1">
                <a:alpha val="40000"/>
              </a:schemeClr>
            </a:glow>
            <a:outerShdw blurRad="203200" dist="165100" dir="11520000" algn="ctr" rotWithShape="0">
              <a:srgbClr val="000000">
                <a:alpha val="64000"/>
              </a:srgbClr>
            </a:outerShdw>
            <a:reflection endPos="0" dist="50800" dir="5400000" sy="-100000" algn="bl" rotWithShape="0"/>
          </a:effectLst>
        </p:grpSpPr>
        <p:sp>
          <p:nvSpPr>
            <p:cNvPr id="7" name="Rectangle 6">
              <a:extLst>
                <a:ext uri="{FF2B5EF4-FFF2-40B4-BE49-F238E27FC236}">
                  <a16:creationId xmlns="" xmlns:a16="http://schemas.microsoft.com/office/drawing/2014/main" id="{50821D65-AB3D-4293-8541-8AF722C3D63D}"/>
                </a:ext>
              </a:extLst>
            </p:cNvPr>
            <p:cNvSpPr/>
            <p:nvPr/>
          </p:nvSpPr>
          <p:spPr>
            <a:xfrm rot="2700000">
              <a:off x="9896169" y="5951279"/>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8" name="Rectangle 7">
              <a:extLst>
                <a:ext uri="{FF2B5EF4-FFF2-40B4-BE49-F238E27FC236}">
                  <a16:creationId xmlns="" xmlns:a16="http://schemas.microsoft.com/office/drawing/2014/main" id="{7FD89E44-002C-4150-A6AB-424AA9A0DF49}"/>
                </a:ext>
              </a:extLst>
            </p:cNvPr>
            <p:cNvSpPr/>
            <p:nvPr/>
          </p:nvSpPr>
          <p:spPr>
            <a:xfrm rot="2700000">
              <a:off x="11277599" y="4650442"/>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9" name="Rectangle 8">
              <a:extLst>
                <a:ext uri="{FF2B5EF4-FFF2-40B4-BE49-F238E27FC236}">
                  <a16:creationId xmlns="" xmlns:a16="http://schemas.microsoft.com/office/drawing/2014/main" id="{85F85E60-CB96-434A-8647-5F491F69BECC}"/>
                </a:ext>
              </a:extLst>
            </p:cNvPr>
            <p:cNvSpPr/>
            <p:nvPr/>
          </p:nvSpPr>
          <p:spPr>
            <a:xfrm rot="2700000">
              <a:off x="9896167" y="3342044"/>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0" name="Rectangle 9">
              <a:extLst>
                <a:ext uri="{FF2B5EF4-FFF2-40B4-BE49-F238E27FC236}">
                  <a16:creationId xmlns="" xmlns:a16="http://schemas.microsoft.com/office/drawing/2014/main" id="{5BAE79BD-7D3E-4C6C-8B27-0961C42E74A5}"/>
                </a:ext>
              </a:extLst>
            </p:cNvPr>
            <p:cNvSpPr/>
            <p:nvPr/>
          </p:nvSpPr>
          <p:spPr>
            <a:xfrm rot="2700000">
              <a:off x="11277600" y="2018348"/>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1" name="Rectangle 10">
              <a:extLst>
                <a:ext uri="{FF2B5EF4-FFF2-40B4-BE49-F238E27FC236}">
                  <a16:creationId xmlns="" xmlns:a16="http://schemas.microsoft.com/office/drawing/2014/main" id="{E1EC62A6-0FD2-49AD-BF79-0C8372715742}"/>
                </a:ext>
              </a:extLst>
            </p:cNvPr>
            <p:cNvSpPr/>
            <p:nvPr/>
          </p:nvSpPr>
          <p:spPr>
            <a:xfrm rot="2700000">
              <a:off x="8514734" y="4658122"/>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spTree>
    <p:extLst>
      <p:ext uri="{BB962C8B-B14F-4D97-AF65-F5344CB8AC3E}">
        <p14:creationId xmlns:p14="http://schemas.microsoft.com/office/powerpoint/2010/main" val="36181072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97F43B01-0D4A-4CDA-83A4-4DF7EF843457}"/>
              </a:ext>
            </a:extLst>
          </p:cNvPr>
          <p:cNvSpPr/>
          <p:nvPr/>
        </p:nvSpPr>
        <p:spPr>
          <a:xfrm>
            <a:off x="182880" y="182880"/>
            <a:ext cx="12435840" cy="6949440"/>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dirty="0">
              <a:ln w="28575">
                <a:solidFill>
                  <a:schemeClr val="tx1"/>
                </a:solidFill>
              </a:ln>
            </a:endParaRPr>
          </a:p>
        </p:txBody>
      </p:sp>
      <p:sp>
        <p:nvSpPr>
          <p:cNvPr id="8" name="TextBox 7">
            <a:extLst>
              <a:ext uri="{FF2B5EF4-FFF2-40B4-BE49-F238E27FC236}">
                <a16:creationId xmlns="" xmlns:a16="http://schemas.microsoft.com/office/drawing/2014/main" id="{2914104A-5D44-439E-A145-3BD69E2AEFD2}"/>
              </a:ext>
            </a:extLst>
          </p:cNvPr>
          <p:cNvSpPr txBox="1"/>
          <p:nvPr/>
        </p:nvSpPr>
        <p:spPr>
          <a:xfrm>
            <a:off x="365760" y="386080"/>
            <a:ext cx="12070080" cy="2308324"/>
          </a:xfrm>
          <a:prstGeom prst="rect">
            <a:avLst/>
          </a:prstGeom>
          <a:noFill/>
        </p:spPr>
        <p:txBody>
          <a:bodyPr wrap="square" rtlCol="0">
            <a:spAutoFit/>
          </a:bodyPr>
          <a:lstStyle/>
          <a:p>
            <a:pPr algn="l"/>
            <a:r>
              <a:rPr lang="en-US" sz="1800" b="1" i="0" u="none" strike="noStrike" baseline="0" dirty="0"/>
              <a:t>Depression: </a:t>
            </a:r>
            <a:r>
              <a:rPr lang="en-US" sz="1800" b="0" i="0" u="none" strike="noStrike" baseline="0" dirty="0"/>
              <a:t>Depressions in flexible pavement refer to localized areas where the pavement surface has sunk or settled below the surrounding pavement level. These depressions can vary in size and depth and are typically indicative of underlying issues with the pavement structure or support layers. Depressions often occur due to settlement of the underlying base or subgrade layers beneath the flexible pavement. This settlement may result from inadequate compaction during construction, poor soil conditions, or water infiltration leading to subgrade instability. Heavy or repeated traffic loads can cause localized pavement deformation and settlement, particularly in areas such as intersections, bus stops, or areas where vehicles frequently stop or</a:t>
            </a:r>
          </a:p>
          <a:p>
            <a:pPr algn="l"/>
            <a:r>
              <a:rPr lang="en-US" sz="1800" b="0" i="0" u="none" strike="noStrike" baseline="0" dirty="0"/>
              <a:t>turn. Depressions may also form over utility cuts or trenches where pavement materials have been excavated and reinstated, leading to differential settlement between the repaired area and the surrounding pavement.</a:t>
            </a:r>
            <a:endParaRPr lang="en-US" sz="1800" b="1" dirty="0">
              <a:solidFill>
                <a:srgbClr val="000000"/>
              </a:solidFill>
              <a:effectLst/>
              <a:ea typeface="Calibri" panose="020F0502020204030204" pitchFamily="34" charset="0"/>
            </a:endParaRPr>
          </a:p>
        </p:txBody>
      </p:sp>
      <p:pic>
        <p:nvPicPr>
          <p:cNvPr id="3" name="Picture 2">
            <a:extLst>
              <a:ext uri="{FF2B5EF4-FFF2-40B4-BE49-F238E27FC236}">
                <a16:creationId xmlns="" xmlns:a16="http://schemas.microsoft.com/office/drawing/2014/main" id="{E65B726D-3A2B-41E3-BF7A-31F1B5AA1904}"/>
              </a:ext>
            </a:extLst>
          </p:cNvPr>
          <p:cNvPicPr>
            <a:picLocks noChangeAspect="1"/>
          </p:cNvPicPr>
          <p:nvPr/>
        </p:nvPicPr>
        <p:blipFill>
          <a:blip r:embed="rId2"/>
          <a:stretch>
            <a:fillRect/>
          </a:stretch>
        </p:blipFill>
        <p:spPr>
          <a:xfrm>
            <a:off x="403083" y="2796909"/>
            <a:ext cx="5867089" cy="4132211"/>
          </a:xfrm>
          <a:prstGeom prst="rect">
            <a:avLst/>
          </a:prstGeom>
          <a:ln w="38100">
            <a:solidFill>
              <a:schemeClr val="tx1"/>
            </a:solidFill>
          </a:ln>
        </p:spPr>
      </p:pic>
      <p:pic>
        <p:nvPicPr>
          <p:cNvPr id="6" name="Picture 5">
            <a:extLst>
              <a:ext uri="{FF2B5EF4-FFF2-40B4-BE49-F238E27FC236}">
                <a16:creationId xmlns="" xmlns:a16="http://schemas.microsoft.com/office/drawing/2014/main" id="{8F8A72BD-3459-4781-A277-DB79A78F563C}"/>
              </a:ext>
            </a:extLst>
          </p:cNvPr>
          <p:cNvPicPr>
            <a:picLocks noChangeAspect="1"/>
          </p:cNvPicPr>
          <p:nvPr/>
        </p:nvPicPr>
        <p:blipFill>
          <a:blip r:embed="rId3"/>
          <a:stretch>
            <a:fillRect/>
          </a:stretch>
        </p:blipFill>
        <p:spPr>
          <a:xfrm>
            <a:off x="6559418" y="2796909"/>
            <a:ext cx="5848428" cy="4132211"/>
          </a:xfrm>
          <a:prstGeom prst="rect">
            <a:avLst/>
          </a:prstGeom>
          <a:ln w="38100">
            <a:solidFill>
              <a:schemeClr val="tx1"/>
            </a:solidFill>
          </a:ln>
        </p:spPr>
      </p:pic>
    </p:spTree>
    <p:extLst>
      <p:ext uri="{BB962C8B-B14F-4D97-AF65-F5344CB8AC3E}">
        <p14:creationId xmlns:p14="http://schemas.microsoft.com/office/powerpoint/2010/main" val="12413742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extLst>
              <a:ext uri="{BEBA8EAE-BF5A-486C-A8C5-ECC9F3942E4B}">
                <a14:imgProps xmlns:a14="http://schemas.microsoft.com/office/drawing/2010/main">
                  <a14:imgLayer r:embed="rId3">
                    <a14:imgEffect>
                      <a14:artisticGlowEdges/>
                    </a14:imgEffect>
                  </a14:imgLayer>
                </a14:imgProps>
              </a:ext>
            </a:extLst>
          </a:blip>
          <a:srcRect/>
          <a:stretch>
            <a:fillRect l="-10000" r="-10000"/>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 xmlns:a16="http://schemas.microsoft.com/office/drawing/2014/main" id="{FB161DF7-B23E-4035-A16B-92185E10D8B8}"/>
              </a:ext>
            </a:extLst>
          </p:cNvPr>
          <p:cNvGrpSpPr/>
          <p:nvPr/>
        </p:nvGrpSpPr>
        <p:grpSpPr>
          <a:xfrm>
            <a:off x="-2407919" y="4437524"/>
            <a:ext cx="6303509" cy="3631150"/>
            <a:chOff x="-3698821" y="4766260"/>
            <a:chExt cx="6652094" cy="3315933"/>
          </a:xfrm>
          <a:blipFill dpi="0" rotWithShape="1">
            <a:blip r:embed="rId4">
              <a:alphaModFix amt="77000"/>
              <a:extLst>
                <a:ext uri="{BEBA8EAE-BF5A-486C-A8C5-ECC9F3942E4B}">
                  <a14:imgProps xmlns:a14="http://schemas.microsoft.com/office/drawing/2010/main">
                    <a14:imgLayer r:embed="rId5">
                      <a14:imgEffect>
                        <a14:sharpenSoften amount="50000"/>
                      </a14:imgEffect>
                      <a14:imgEffect>
                        <a14:brightnessContrast bright="-20000"/>
                      </a14:imgEffect>
                    </a14:imgLayer>
                  </a14:imgProps>
                </a:ext>
              </a:extLst>
            </a:blip>
            <a:srcRect/>
            <a:stretch>
              <a:fillRect l="-1187" t="-577" r="-1187"/>
            </a:stretch>
          </a:blipFill>
        </p:grpSpPr>
        <p:sp>
          <p:nvSpPr>
            <p:cNvPr id="4" name="Rectangle: Rounded Corners 3">
              <a:extLst>
                <a:ext uri="{FF2B5EF4-FFF2-40B4-BE49-F238E27FC236}">
                  <a16:creationId xmlns="" xmlns:a16="http://schemas.microsoft.com/office/drawing/2014/main" id="{CEC8D37B-C551-4407-9D5B-224990DCDD6F}"/>
                </a:ext>
              </a:extLst>
            </p:cNvPr>
            <p:cNvSpPr/>
            <p:nvPr/>
          </p:nvSpPr>
          <p:spPr>
            <a:xfrm rot="19096706">
              <a:off x="-3698821" y="5336310"/>
              <a:ext cx="5181600" cy="419223"/>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 name="Rectangle: Rounded Corners 4">
              <a:extLst>
                <a:ext uri="{FF2B5EF4-FFF2-40B4-BE49-F238E27FC236}">
                  <a16:creationId xmlns="" xmlns:a16="http://schemas.microsoft.com/office/drawing/2014/main" id="{AA4AD840-BCF7-4710-BD70-C1F32093EB34}"/>
                </a:ext>
              </a:extLst>
            </p:cNvPr>
            <p:cNvSpPr/>
            <p:nvPr/>
          </p:nvSpPr>
          <p:spPr>
            <a:xfrm rot="19096706">
              <a:off x="-2686484" y="5356130"/>
              <a:ext cx="5181600" cy="92399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6" name="Rectangle: Rounded Corners 5">
              <a:extLst>
                <a:ext uri="{FF2B5EF4-FFF2-40B4-BE49-F238E27FC236}">
                  <a16:creationId xmlns="" xmlns:a16="http://schemas.microsoft.com/office/drawing/2014/main" id="{79218BD8-7761-4167-A3C0-738C8B959CB8}"/>
                </a:ext>
              </a:extLst>
            </p:cNvPr>
            <p:cNvSpPr/>
            <p:nvPr/>
          </p:nvSpPr>
          <p:spPr>
            <a:xfrm rot="19096706">
              <a:off x="-2811310" y="6707089"/>
              <a:ext cx="5181600" cy="577135"/>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7" name="Rectangle: Rounded Corners 6">
              <a:extLst>
                <a:ext uri="{FF2B5EF4-FFF2-40B4-BE49-F238E27FC236}">
                  <a16:creationId xmlns="" xmlns:a16="http://schemas.microsoft.com/office/drawing/2014/main" id="{F6EEC549-F6A1-43DE-89E1-08E500946E36}"/>
                </a:ext>
              </a:extLst>
            </p:cNvPr>
            <p:cNvSpPr/>
            <p:nvPr/>
          </p:nvSpPr>
          <p:spPr>
            <a:xfrm rot="19096706">
              <a:off x="-2481824" y="7354684"/>
              <a:ext cx="5181600" cy="727509"/>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9" name="Rectangle: Rounded Corners 8">
              <a:extLst>
                <a:ext uri="{FF2B5EF4-FFF2-40B4-BE49-F238E27FC236}">
                  <a16:creationId xmlns="" xmlns:a16="http://schemas.microsoft.com/office/drawing/2014/main" id="{DAE8348C-45B6-4121-812F-ECC40F3971C4}"/>
                </a:ext>
              </a:extLst>
            </p:cNvPr>
            <p:cNvSpPr/>
            <p:nvPr/>
          </p:nvSpPr>
          <p:spPr>
            <a:xfrm rot="19096706">
              <a:off x="1624824" y="4766260"/>
              <a:ext cx="1328449" cy="5576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grpSp>
        <p:nvGrpSpPr>
          <p:cNvPr id="19" name="Group 18">
            <a:extLst>
              <a:ext uri="{FF2B5EF4-FFF2-40B4-BE49-F238E27FC236}">
                <a16:creationId xmlns="" xmlns:a16="http://schemas.microsoft.com/office/drawing/2014/main" id="{C8F870A9-B700-4F3F-9247-4BAA70A12C06}"/>
              </a:ext>
            </a:extLst>
          </p:cNvPr>
          <p:cNvGrpSpPr/>
          <p:nvPr/>
        </p:nvGrpSpPr>
        <p:grpSpPr>
          <a:xfrm>
            <a:off x="7897219" y="-1106461"/>
            <a:ext cx="7321476" cy="2992543"/>
            <a:chOff x="7546698" y="-1319822"/>
            <a:chExt cx="7321476" cy="2992543"/>
          </a:xfrm>
          <a:gradFill flip="none" rotWithShape="1">
            <a:gsLst>
              <a:gs pos="0">
                <a:srgbClr val="002060"/>
              </a:gs>
              <a:gs pos="100000">
                <a:schemeClr val="accent5">
                  <a:lumMod val="60000"/>
                  <a:lumOff val="40000"/>
                </a:schemeClr>
              </a:gs>
            </a:gsLst>
            <a:lin ang="2700000" scaled="1"/>
            <a:tileRect/>
          </a:gradFill>
        </p:grpSpPr>
        <p:sp>
          <p:nvSpPr>
            <p:cNvPr id="20" name="Flowchart: Stored Data 19">
              <a:extLst>
                <a:ext uri="{FF2B5EF4-FFF2-40B4-BE49-F238E27FC236}">
                  <a16:creationId xmlns="" xmlns:a16="http://schemas.microsoft.com/office/drawing/2014/main" id="{2B448104-EF45-4A0E-8CA4-D69DEB7F5AE9}"/>
                </a:ext>
              </a:extLst>
            </p:cNvPr>
            <p:cNvSpPr/>
            <p:nvPr/>
          </p:nvSpPr>
          <p:spPr>
            <a:xfrm rot="19366670">
              <a:off x="8689916" y="-11198"/>
              <a:ext cx="6178258" cy="1683919"/>
            </a:xfrm>
            <a:prstGeom prst="flowChartOnlineStorag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26" name="Flowchart: Stored Data 25">
              <a:extLst>
                <a:ext uri="{FF2B5EF4-FFF2-40B4-BE49-F238E27FC236}">
                  <a16:creationId xmlns="" xmlns:a16="http://schemas.microsoft.com/office/drawing/2014/main" id="{582D9A46-6A48-4E1D-83B5-ED7CE5B24990}"/>
                </a:ext>
              </a:extLst>
            </p:cNvPr>
            <p:cNvSpPr/>
            <p:nvPr/>
          </p:nvSpPr>
          <p:spPr>
            <a:xfrm rot="19366670">
              <a:off x="7690650" y="-1319822"/>
              <a:ext cx="6178258" cy="1683919"/>
            </a:xfrm>
            <a:prstGeom prst="flowChartOnlineStorag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7" name="Flowchart: Stored Data 26">
              <a:extLst>
                <a:ext uri="{FF2B5EF4-FFF2-40B4-BE49-F238E27FC236}">
                  <a16:creationId xmlns="" xmlns:a16="http://schemas.microsoft.com/office/drawing/2014/main" id="{613F58D9-01EF-4F1C-978B-F730A9946F53}"/>
                </a:ext>
              </a:extLst>
            </p:cNvPr>
            <p:cNvSpPr/>
            <p:nvPr/>
          </p:nvSpPr>
          <p:spPr>
            <a:xfrm rot="19366670">
              <a:off x="7546698" y="-208042"/>
              <a:ext cx="6178258" cy="1683919"/>
            </a:xfrm>
            <a:prstGeom prst="flowChartOnlineStorag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sp>
        <p:nvSpPr>
          <p:cNvPr id="12" name="Rectangle 1">
            <a:extLst>
              <a:ext uri="{FF2B5EF4-FFF2-40B4-BE49-F238E27FC236}">
                <a16:creationId xmlns="" xmlns:a16="http://schemas.microsoft.com/office/drawing/2014/main" id="{00F3E0EF-3D52-458C-B89E-60299FC52FA0}"/>
              </a:ext>
            </a:extLst>
          </p:cNvPr>
          <p:cNvSpPr>
            <a:spLocks noChangeArrowheads="1"/>
          </p:cNvSpPr>
          <p:nvPr/>
        </p:nvSpPr>
        <p:spPr bwMode="auto">
          <a:xfrm>
            <a:off x="3976440" y="391714"/>
            <a:ext cx="5025735" cy="923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1" rIns="91440" bIns="45721" numCol="1" anchor="ctr" anchorCtr="0" compatLnSpc="1">
            <a:prstTxWarp prst="textNoShape">
              <a:avLst/>
            </a:prstTxWarp>
            <a:spAutoFit/>
          </a:bodyPr>
          <a:lstStyle/>
          <a:p>
            <a:pPr algn="ctr" eaLnBrk="0" fontAlgn="base" hangingPunct="0">
              <a:spcBef>
                <a:spcPct val="0"/>
              </a:spcBef>
              <a:spcAft>
                <a:spcPct val="0"/>
              </a:spcAft>
            </a:pPr>
            <a:r>
              <a:rPr lang="en-US" sz="1801"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ASSESSMENT PATTERN</a:t>
            </a:r>
            <a:endParaRPr lang="en-US" sz="1600" b="1" dirty="0">
              <a:solidFill>
                <a:srgbClr val="000000"/>
              </a:solidFill>
              <a:latin typeface="Times New Roman" panose="02020603050405020304" pitchFamily="18" charset="0"/>
              <a:cs typeface="Times New Roman" panose="02020603050405020304" pitchFamily="18" charset="0"/>
            </a:endParaRPr>
          </a:p>
          <a:p>
            <a:pPr algn="ctr" eaLnBrk="0" fontAlgn="base" hangingPunct="0">
              <a:spcBef>
                <a:spcPct val="0"/>
              </a:spcBef>
              <a:spcAft>
                <a:spcPct val="0"/>
              </a:spcAft>
            </a:pPr>
            <a:r>
              <a:rPr lang="en-US" sz="1801"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CIE- Continuous Internal Evaluation (30 Marks)</a:t>
            </a:r>
            <a:endParaRPr lang="en-US" sz="1600" b="1" dirty="0">
              <a:solidFill>
                <a:srgbClr val="000000"/>
              </a:solidFill>
              <a:latin typeface="Times New Roman" panose="02020603050405020304" pitchFamily="18" charset="0"/>
              <a:cs typeface="Times New Roman" panose="02020603050405020304" pitchFamily="18" charset="0"/>
            </a:endParaRPr>
          </a:p>
          <a:p>
            <a:pPr algn="ctr" eaLnBrk="0" fontAlgn="base" hangingPunct="0">
              <a:spcBef>
                <a:spcPct val="0"/>
              </a:spcBef>
              <a:spcAft>
                <a:spcPct val="0"/>
              </a:spcAft>
            </a:pPr>
            <a:r>
              <a:rPr lang="en-US" sz="1801"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SEE- Semester End Examination (20 Marks)</a:t>
            </a:r>
            <a:endParaRPr lang="en-US" sz="2800" b="1" dirty="0">
              <a:solidFill>
                <a:srgbClr val="000000"/>
              </a:solidFill>
              <a:latin typeface="Times New Roman" panose="02020603050405020304" pitchFamily="18" charset="0"/>
              <a:cs typeface="Times New Roman" panose="02020603050405020304" pitchFamily="18" charset="0"/>
            </a:endParaRPr>
          </a:p>
        </p:txBody>
      </p:sp>
      <p:graphicFrame>
        <p:nvGraphicFramePr>
          <p:cNvPr id="13" name="Table 12">
            <a:extLst>
              <a:ext uri="{FF2B5EF4-FFF2-40B4-BE49-F238E27FC236}">
                <a16:creationId xmlns="" xmlns:a16="http://schemas.microsoft.com/office/drawing/2014/main" id="{A57E6E4D-4D81-4C59-8CCE-DCF77111C0A1}"/>
              </a:ext>
            </a:extLst>
          </p:cNvPr>
          <p:cNvGraphicFramePr>
            <a:graphicFrameLocks noGrp="1"/>
          </p:cNvGraphicFramePr>
          <p:nvPr>
            <p:extLst>
              <p:ext uri="{D42A27DB-BD31-4B8C-83A1-F6EECF244321}">
                <p14:modId xmlns:p14="http://schemas.microsoft.com/office/powerpoint/2010/main" val="4255373889"/>
              </p:ext>
            </p:extLst>
          </p:nvPr>
        </p:nvGraphicFramePr>
        <p:xfrm>
          <a:off x="1147483" y="1409464"/>
          <a:ext cx="10206880" cy="2004441"/>
        </p:xfrm>
        <a:graphic>
          <a:graphicData uri="http://schemas.openxmlformats.org/drawingml/2006/table">
            <a:tbl>
              <a:tblPr firstRow="1" firstCol="1" lastRow="1" lastCol="1" bandRow="1" bandCol="1"/>
              <a:tblGrid>
                <a:gridCol w="5530932">
                  <a:extLst>
                    <a:ext uri="{9D8B030D-6E8A-4147-A177-3AD203B41FA5}">
                      <a16:colId xmlns="" xmlns:a16="http://schemas.microsoft.com/office/drawing/2014/main" val="20000"/>
                    </a:ext>
                  </a:extLst>
                </a:gridCol>
                <a:gridCol w="4675948">
                  <a:extLst>
                    <a:ext uri="{9D8B030D-6E8A-4147-A177-3AD203B41FA5}">
                      <a16:colId xmlns="" xmlns:a16="http://schemas.microsoft.com/office/drawing/2014/main" val="20001"/>
                    </a:ext>
                  </a:extLst>
                </a:gridCol>
              </a:tblGrid>
              <a:tr h="321945">
                <a:tc>
                  <a:txBody>
                    <a:bodyPr/>
                    <a:lstStyle/>
                    <a:p>
                      <a:pPr marL="63500" marR="0" algn="ctr">
                        <a:lnSpc>
                          <a:spcPct val="115000"/>
                        </a:lnSpc>
                        <a:spcBef>
                          <a:spcPts val="0"/>
                        </a:spcBef>
                        <a:spcAft>
                          <a:spcPts val="0"/>
                        </a:spcAft>
                      </a:pPr>
                      <a:r>
                        <a:rPr lang="en-US" sz="1600" b="1" dirty="0">
                          <a:effectLst/>
                          <a:latin typeface="Times New Roman"/>
                          <a:ea typeface="Times New Roman"/>
                        </a:rPr>
                        <a:t>Bloom’s Category</a:t>
                      </a:r>
                      <a:endParaRPr lang="en-US" sz="1600" dirty="0">
                        <a:effectLst/>
                        <a:latin typeface="Times New Roman"/>
                        <a:ea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a:effectLst/>
                          <a:latin typeface="Times New Roman"/>
                          <a:ea typeface="Times New Roman"/>
                        </a:rPr>
                        <a:t>Tests</a:t>
                      </a:r>
                      <a:endParaRPr lang="en-US" sz="1600">
                        <a:effectLst/>
                        <a:latin typeface="Times New Roman"/>
                        <a:ea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257952">
                <a:tc>
                  <a:txBody>
                    <a:bodyPr/>
                    <a:lstStyle/>
                    <a:p>
                      <a:pPr marL="63500" marR="0">
                        <a:lnSpc>
                          <a:spcPct val="115000"/>
                        </a:lnSpc>
                        <a:spcBef>
                          <a:spcPts val="0"/>
                        </a:spcBef>
                        <a:spcAft>
                          <a:spcPts val="0"/>
                        </a:spcAft>
                      </a:pPr>
                      <a:r>
                        <a:rPr lang="en-US" sz="1600" b="1" dirty="0">
                          <a:effectLst/>
                          <a:latin typeface="Times New Roman"/>
                          <a:ea typeface="Times New Roman"/>
                        </a:rPr>
                        <a:t>Remember</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170"/>
                        </a:spcBef>
                        <a:spcAft>
                          <a:spcPts val="0"/>
                        </a:spcAft>
                      </a:pPr>
                      <a:r>
                        <a:rPr lang="en-US" sz="1600" b="1" dirty="0">
                          <a:effectLst/>
                          <a:latin typeface="Times New Roman"/>
                          <a:ea typeface="Times New Roman"/>
                        </a:rPr>
                        <a:t>10</a:t>
                      </a:r>
                      <a:endParaRPr lang="en-US" sz="1600" dirty="0">
                        <a:effectLst/>
                        <a:latin typeface="Times New Roman"/>
                        <a:ea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257952">
                <a:tc>
                  <a:txBody>
                    <a:bodyPr/>
                    <a:lstStyle/>
                    <a:p>
                      <a:pPr marL="63500" marR="0">
                        <a:lnSpc>
                          <a:spcPct val="115000"/>
                        </a:lnSpc>
                        <a:spcBef>
                          <a:spcPts val="0"/>
                        </a:spcBef>
                        <a:spcAft>
                          <a:spcPts val="0"/>
                        </a:spcAft>
                      </a:pPr>
                      <a:r>
                        <a:rPr lang="en-US" sz="1600" b="1" dirty="0">
                          <a:effectLst/>
                          <a:latin typeface="Times New Roman"/>
                          <a:ea typeface="Times New Roman"/>
                        </a:rPr>
                        <a:t>Understand</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170"/>
                        </a:spcBef>
                        <a:spcAft>
                          <a:spcPts val="0"/>
                        </a:spcAft>
                      </a:pPr>
                      <a:r>
                        <a:rPr lang="en-US" sz="1600" b="1" dirty="0">
                          <a:effectLst/>
                          <a:latin typeface="Times New Roman"/>
                          <a:ea typeface="Times New Roman"/>
                        </a:rPr>
                        <a:t>10</a:t>
                      </a:r>
                      <a:endParaRPr lang="en-US" sz="1600" dirty="0">
                        <a:effectLst/>
                        <a:latin typeface="Times New Roman"/>
                        <a:ea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257952">
                <a:tc>
                  <a:txBody>
                    <a:bodyPr/>
                    <a:lstStyle/>
                    <a:p>
                      <a:pPr marL="63500" marR="0">
                        <a:lnSpc>
                          <a:spcPct val="115000"/>
                        </a:lnSpc>
                        <a:spcBef>
                          <a:spcPts val="0"/>
                        </a:spcBef>
                        <a:spcAft>
                          <a:spcPts val="0"/>
                        </a:spcAft>
                      </a:pPr>
                      <a:r>
                        <a:rPr lang="en-US" sz="1600" b="1" dirty="0">
                          <a:effectLst/>
                          <a:latin typeface="Times New Roman"/>
                          <a:ea typeface="Times New Roman"/>
                        </a:rPr>
                        <a:t>Apply</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170"/>
                        </a:spcBef>
                        <a:spcAft>
                          <a:spcPts val="0"/>
                        </a:spcAft>
                      </a:pPr>
                      <a:r>
                        <a:rPr lang="en-US" sz="1600" b="1" dirty="0">
                          <a:effectLst/>
                          <a:latin typeface="Times New Roman"/>
                          <a:ea typeface="Times New Roman"/>
                        </a:rPr>
                        <a:t>10</a:t>
                      </a:r>
                      <a:endParaRPr lang="en-US" sz="1600" dirty="0">
                        <a:effectLst/>
                        <a:latin typeface="Times New Roman"/>
                        <a:ea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257952">
                <a:tc>
                  <a:txBody>
                    <a:bodyPr/>
                    <a:lstStyle/>
                    <a:p>
                      <a:pPr marL="63500" marR="0">
                        <a:lnSpc>
                          <a:spcPct val="115000"/>
                        </a:lnSpc>
                        <a:spcBef>
                          <a:spcPts val="0"/>
                        </a:spcBef>
                        <a:spcAft>
                          <a:spcPts val="0"/>
                        </a:spcAft>
                      </a:pPr>
                      <a:r>
                        <a:rPr lang="en-US" sz="1600" b="1" dirty="0">
                          <a:effectLst/>
                          <a:latin typeface="Times New Roman"/>
                          <a:ea typeface="Times New Roman"/>
                        </a:rPr>
                        <a:t>Analyze</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170"/>
                        </a:spcBef>
                        <a:spcAft>
                          <a:spcPts val="0"/>
                        </a:spcAft>
                      </a:pPr>
                      <a:r>
                        <a:rPr lang="en-US" sz="1600" b="1" dirty="0">
                          <a:effectLst/>
                          <a:latin typeface="Times New Roman"/>
                          <a:ea typeface="Times New Roman"/>
                        </a:rPr>
                        <a:t>15</a:t>
                      </a:r>
                      <a:endParaRPr lang="en-US" sz="1600" dirty="0">
                        <a:effectLst/>
                        <a:latin typeface="Times New Roman"/>
                        <a:ea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257952">
                <a:tc>
                  <a:txBody>
                    <a:bodyPr/>
                    <a:lstStyle/>
                    <a:p>
                      <a:pPr marL="63500" marR="0">
                        <a:lnSpc>
                          <a:spcPct val="115000"/>
                        </a:lnSpc>
                        <a:spcBef>
                          <a:spcPts val="0"/>
                        </a:spcBef>
                        <a:spcAft>
                          <a:spcPts val="0"/>
                        </a:spcAft>
                      </a:pPr>
                      <a:r>
                        <a:rPr lang="en-US" sz="1600" b="1">
                          <a:effectLst/>
                          <a:latin typeface="Times New Roman"/>
                          <a:ea typeface="Times New Roman"/>
                        </a:rPr>
                        <a:t>Evaluate</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170"/>
                        </a:spcBef>
                        <a:spcAft>
                          <a:spcPts val="0"/>
                        </a:spcAft>
                      </a:pPr>
                      <a:r>
                        <a:rPr lang="en-US" sz="1600" b="1" dirty="0">
                          <a:effectLst/>
                          <a:latin typeface="Times New Roman"/>
                          <a:ea typeface="Times New Roman"/>
                        </a:rPr>
                        <a:t>10</a:t>
                      </a:r>
                      <a:endParaRPr lang="en-US" sz="1600" dirty="0">
                        <a:effectLst/>
                        <a:latin typeface="Times New Roman"/>
                        <a:ea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257952">
                <a:tc>
                  <a:txBody>
                    <a:bodyPr/>
                    <a:lstStyle/>
                    <a:p>
                      <a:pPr marL="63500" marR="0">
                        <a:lnSpc>
                          <a:spcPct val="115000"/>
                        </a:lnSpc>
                        <a:spcBef>
                          <a:spcPts val="0"/>
                        </a:spcBef>
                        <a:spcAft>
                          <a:spcPts val="0"/>
                        </a:spcAft>
                      </a:pPr>
                      <a:r>
                        <a:rPr lang="en-US" sz="1600" b="1" dirty="0">
                          <a:effectLst/>
                          <a:latin typeface="Times New Roman"/>
                          <a:ea typeface="Times New Roman"/>
                        </a:rPr>
                        <a:t>Create</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dirty="0">
                          <a:effectLst/>
                          <a:latin typeface="Times New Roman"/>
                          <a:ea typeface="Times New Roman"/>
                        </a:rPr>
                        <a:t>05</a:t>
                      </a:r>
                      <a:endParaRPr lang="en-US" sz="1600" dirty="0">
                        <a:effectLst/>
                        <a:latin typeface="Times New Roman"/>
                        <a:ea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bl>
          </a:graphicData>
        </a:graphic>
      </p:graphicFrame>
      <p:graphicFrame>
        <p:nvGraphicFramePr>
          <p:cNvPr id="15" name="Table 14">
            <a:extLst>
              <a:ext uri="{FF2B5EF4-FFF2-40B4-BE49-F238E27FC236}">
                <a16:creationId xmlns="" xmlns:a16="http://schemas.microsoft.com/office/drawing/2014/main" id="{0B17D151-5CE2-462C-836E-6E2B327FADFB}"/>
              </a:ext>
            </a:extLst>
          </p:cNvPr>
          <p:cNvGraphicFramePr>
            <a:graphicFrameLocks noGrp="1"/>
          </p:cNvGraphicFramePr>
          <p:nvPr>
            <p:extLst>
              <p:ext uri="{D42A27DB-BD31-4B8C-83A1-F6EECF244321}">
                <p14:modId xmlns:p14="http://schemas.microsoft.com/office/powerpoint/2010/main" val="4063030738"/>
              </p:ext>
            </p:extLst>
          </p:nvPr>
        </p:nvGraphicFramePr>
        <p:xfrm>
          <a:off x="1147482" y="3491724"/>
          <a:ext cx="10206882" cy="3382860"/>
        </p:xfrm>
        <a:graphic>
          <a:graphicData uri="http://schemas.openxmlformats.org/drawingml/2006/table">
            <a:tbl>
              <a:tblPr firstRow="1" firstCol="1" lastRow="1" lastCol="1" bandRow="1" bandCol="1"/>
              <a:tblGrid>
                <a:gridCol w="2762930">
                  <a:extLst>
                    <a:ext uri="{9D8B030D-6E8A-4147-A177-3AD203B41FA5}">
                      <a16:colId xmlns="" xmlns:a16="http://schemas.microsoft.com/office/drawing/2014/main" val="20000"/>
                    </a:ext>
                  </a:extLst>
                </a:gridCol>
                <a:gridCol w="1386553">
                  <a:extLst>
                    <a:ext uri="{9D8B030D-6E8A-4147-A177-3AD203B41FA5}">
                      <a16:colId xmlns="" xmlns:a16="http://schemas.microsoft.com/office/drawing/2014/main" val="20001"/>
                    </a:ext>
                  </a:extLst>
                </a:gridCol>
                <a:gridCol w="1411074">
                  <a:extLst>
                    <a:ext uri="{9D8B030D-6E8A-4147-A177-3AD203B41FA5}">
                      <a16:colId xmlns="" xmlns:a16="http://schemas.microsoft.com/office/drawing/2014/main" val="20002"/>
                    </a:ext>
                  </a:extLst>
                </a:gridCol>
                <a:gridCol w="1262992">
                  <a:extLst>
                    <a:ext uri="{9D8B030D-6E8A-4147-A177-3AD203B41FA5}">
                      <a16:colId xmlns="" xmlns:a16="http://schemas.microsoft.com/office/drawing/2014/main" val="20004"/>
                    </a:ext>
                  </a:extLst>
                </a:gridCol>
                <a:gridCol w="3383333">
                  <a:extLst>
                    <a:ext uri="{9D8B030D-6E8A-4147-A177-3AD203B41FA5}">
                      <a16:colId xmlns="" xmlns:a16="http://schemas.microsoft.com/office/drawing/2014/main" val="20005"/>
                    </a:ext>
                  </a:extLst>
                </a:gridCol>
              </a:tblGrid>
              <a:tr h="1188300">
                <a:tc>
                  <a:txBody>
                    <a:bodyPr/>
                    <a:lstStyle/>
                    <a:p>
                      <a:pPr marL="63500" marR="0" algn="ctr">
                        <a:lnSpc>
                          <a:spcPct val="150000"/>
                        </a:lnSpc>
                        <a:spcBef>
                          <a:spcPts val="0"/>
                        </a:spcBef>
                        <a:spcAft>
                          <a:spcPts val="0"/>
                        </a:spcAft>
                      </a:pPr>
                      <a:r>
                        <a:rPr lang="en-US" sz="1600" b="0" dirty="0">
                          <a:effectLst/>
                          <a:latin typeface="Times New Roman" pitchFamily="18" charset="0"/>
                          <a:ea typeface="Times New Roman"/>
                          <a:cs typeface="Times New Roman" pitchFamily="18" charset="0"/>
                        </a:rPr>
                        <a:t>Bloom’s Category Marks </a:t>
                      </a:r>
                    </a:p>
                    <a:p>
                      <a:pPr marL="63500" marR="0" algn="ctr">
                        <a:lnSpc>
                          <a:spcPct val="150000"/>
                        </a:lnSpc>
                        <a:spcBef>
                          <a:spcPts val="0"/>
                        </a:spcBef>
                        <a:spcAft>
                          <a:spcPts val="0"/>
                        </a:spcAft>
                      </a:pPr>
                      <a:r>
                        <a:rPr lang="en-US" sz="1600" b="0" dirty="0">
                          <a:effectLst/>
                          <a:latin typeface="Times New Roman" pitchFamily="18" charset="0"/>
                          <a:ea typeface="Times New Roman"/>
                          <a:cs typeface="Times New Roman" pitchFamily="18" charset="0"/>
                        </a:rPr>
                        <a:t>(out of 100)</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2865" marR="0" algn="ctr">
                        <a:lnSpc>
                          <a:spcPct val="150000"/>
                        </a:lnSpc>
                        <a:spcBef>
                          <a:spcPts val="0"/>
                        </a:spcBef>
                        <a:spcAft>
                          <a:spcPts val="0"/>
                        </a:spcAft>
                      </a:pPr>
                      <a:r>
                        <a:rPr lang="en-US" sz="1600" b="0" dirty="0">
                          <a:effectLst/>
                          <a:latin typeface="Times New Roman" pitchFamily="18" charset="0"/>
                          <a:ea typeface="Times New Roman"/>
                          <a:cs typeface="Times New Roman" pitchFamily="18" charset="0"/>
                        </a:rPr>
                        <a:t>Tests</a:t>
                      </a:r>
                    </a:p>
                    <a:p>
                      <a:pPr marL="62865" marR="0" algn="ctr">
                        <a:lnSpc>
                          <a:spcPct val="150000"/>
                        </a:lnSpc>
                        <a:spcBef>
                          <a:spcPts val="0"/>
                        </a:spcBef>
                        <a:spcAft>
                          <a:spcPts val="0"/>
                        </a:spcAft>
                      </a:pPr>
                      <a:r>
                        <a:rPr lang="en-US" sz="1600" b="0" dirty="0">
                          <a:effectLst/>
                          <a:latin typeface="Times New Roman" pitchFamily="18" charset="0"/>
                          <a:ea typeface="Times New Roman"/>
                          <a:cs typeface="Times New Roman" pitchFamily="18" charset="0"/>
                        </a:rPr>
                        <a:t>(60)</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2865" marR="0" algn="ctr">
                        <a:lnSpc>
                          <a:spcPct val="150000"/>
                        </a:lnSpc>
                        <a:spcBef>
                          <a:spcPts val="0"/>
                        </a:spcBef>
                        <a:spcAft>
                          <a:spcPts val="0"/>
                        </a:spcAft>
                      </a:pPr>
                      <a:r>
                        <a:rPr lang="en-US" sz="1600" b="0" dirty="0">
                          <a:effectLst/>
                          <a:latin typeface="Times New Roman" pitchFamily="18" charset="0"/>
                          <a:ea typeface="Times New Roman"/>
                          <a:cs typeface="Times New Roman" pitchFamily="18" charset="0"/>
                        </a:rPr>
                        <a:t>Assignment</a:t>
                      </a:r>
                    </a:p>
                    <a:p>
                      <a:pPr marL="62865" marR="0" algn="ctr">
                        <a:lnSpc>
                          <a:spcPct val="150000"/>
                        </a:lnSpc>
                        <a:spcBef>
                          <a:spcPts val="0"/>
                        </a:spcBef>
                        <a:spcAft>
                          <a:spcPts val="0"/>
                        </a:spcAft>
                      </a:pPr>
                      <a:r>
                        <a:rPr lang="en-US" sz="1600" b="0" dirty="0">
                          <a:effectLst/>
                          <a:latin typeface="Times New Roman" pitchFamily="18" charset="0"/>
                          <a:ea typeface="Times New Roman"/>
                          <a:cs typeface="Times New Roman" pitchFamily="18" charset="0"/>
                        </a:rPr>
                        <a:t>(20)</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88900" algn="ctr">
                        <a:lnSpc>
                          <a:spcPct val="150000"/>
                        </a:lnSpc>
                        <a:spcBef>
                          <a:spcPts val="0"/>
                        </a:spcBef>
                        <a:spcAft>
                          <a:spcPts val="0"/>
                        </a:spcAft>
                      </a:pPr>
                      <a:r>
                        <a:rPr lang="en-US" sz="1600" b="0" spc="-5" dirty="0">
                          <a:effectLst/>
                          <a:latin typeface="Times New Roman" pitchFamily="18" charset="0"/>
                          <a:ea typeface="Times New Roman"/>
                          <a:cs typeface="Times New Roman" pitchFamily="18" charset="0"/>
                        </a:rPr>
                        <a:t>Quizzes</a:t>
                      </a:r>
                    </a:p>
                    <a:p>
                      <a:pPr marL="0" marR="88900" algn="ctr">
                        <a:lnSpc>
                          <a:spcPct val="150000"/>
                        </a:lnSpc>
                        <a:spcBef>
                          <a:spcPts val="0"/>
                        </a:spcBef>
                        <a:spcAft>
                          <a:spcPts val="0"/>
                        </a:spcAft>
                      </a:pPr>
                      <a:r>
                        <a:rPr lang="en-US" sz="1600" b="0" spc="-5" dirty="0">
                          <a:effectLst/>
                          <a:latin typeface="Times New Roman" pitchFamily="18" charset="0"/>
                          <a:ea typeface="Times New Roman"/>
                          <a:cs typeface="Times New Roman" pitchFamily="18" charset="0"/>
                        </a:rPr>
                        <a:t>(20)</a:t>
                      </a:r>
                      <a:endParaRPr lang="en-US" sz="1600" b="0" dirty="0">
                        <a:effectLst/>
                        <a:latin typeface="Times New Roman" pitchFamily="18" charset="0"/>
                        <a:ea typeface="Times New Roman"/>
                        <a:cs typeface="Times New Roman"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2865" marR="62865" algn="ctr">
                        <a:lnSpc>
                          <a:spcPct val="150000"/>
                        </a:lnSpc>
                        <a:spcBef>
                          <a:spcPts val="0"/>
                        </a:spcBef>
                        <a:spcAft>
                          <a:spcPts val="0"/>
                        </a:spcAft>
                      </a:pPr>
                      <a:r>
                        <a:rPr lang="en-US" sz="1600" b="0" dirty="0">
                          <a:effectLst/>
                          <a:latin typeface="Times New Roman" pitchFamily="18" charset="0"/>
                          <a:ea typeface="Times New Roman"/>
                          <a:cs typeface="Times New Roman" pitchFamily="18" charset="0"/>
                        </a:rPr>
                        <a:t>External Participation in Curricular/</a:t>
                      </a:r>
                      <a:r>
                        <a:rPr lang="en-US" sz="1600" b="1" dirty="0">
                          <a:effectLst/>
                          <a:latin typeface="Times New Roman" pitchFamily="18" charset="0"/>
                          <a:ea typeface="Times New Roman"/>
                          <a:cs typeface="Times New Roman" pitchFamily="18" charset="0"/>
                        </a:rPr>
                        <a:t>Co-Curricular Activities</a:t>
                      </a:r>
                      <a:r>
                        <a:rPr lang="en-US" sz="1600" b="0" dirty="0">
                          <a:effectLst/>
                          <a:latin typeface="Times New Roman" pitchFamily="18" charset="0"/>
                          <a:ea typeface="Times New Roman"/>
                          <a:cs typeface="Times New Roman" pitchFamily="18" charset="0"/>
                        </a:rPr>
                        <a:t> (20)</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363167">
                <a:tc>
                  <a:txBody>
                    <a:bodyPr/>
                    <a:lstStyle/>
                    <a:p>
                      <a:pPr marL="63500" marR="0">
                        <a:lnSpc>
                          <a:spcPct val="150000"/>
                        </a:lnSpc>
                        <a:spcBef>
                          <a:spcPts val="0"/>
                        </a:spcBef>
                        <a:spcAft>
                          <a:spcPts val="0"/>
                        </a:spcAft>
                      </a:pPr>
                      <a:r>
                        <a:rPr lang="en-US" sz="1600" b="1" dirty="0">
                          <a:effectLst/>
                          <a:latin typeface="Times New Roman" pitchFamily="18" charset="0"/>
                          <a:ea typeface="Times New Roman"/>
                          <a:cs typeface="Times New Roman" pitchFamily="18" charset="0"/>
                        </a:rPr>
                        <a:t>Remember</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600" dirty="0">
                          <a:effectLst/>
                          <a:latin typeface="Times New Roman" pitchFamily="18" charset="0"/>
                          <a:ea typeface="Times New Roman"/>
                          <a:cs typeface="Times New Roman" pitchFamily="18" charset="0"/>
                        </a:rPr>
                        <a:t> 10</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600" dirty="0">
                          <a:effectLst/>
                          <a:latin typeface="Times New Roman" pitchFamily="18" charset="0"/>
                          <a:ea typeface="Times New Roman"/>
                          <a:cs typeface="Times New Roman"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29565" marR="0">
                        <a:lnSpc>
                          <a:spcPct val="150000"/>
                        </a:lnSpc>
                        <a:spcBef>
                          <a:spcPts val="0"/>
                        </a:spcBef>
                        <a:spcAft>
                          <a:spcPts val="0"/>
                        </a:spcAft>
                      </a:pPr>
                      <a:r>
                        <a:rPr lang="en-US" sz="1600" dirty="0">
                          <a:effectLst/>
                          <a:latin typeface="Times New Roman" pitchFamily="18" charset="0"/>
                          <a:ea typeface="Times New Roman"/>
                          <a:cs typeface="Times New Roman" pitchFamily="18" charset="0"/>
                        </a:rPr>
                        <a:t>    </a:t>
                      </a:r>
                      <a:r>
                        <a:rPr lang="en-US" sz="1600" baseline="0" dirty="0">
                          <a:effectLst/>
                          <a:latin typeface="Times New Roman" pitchFamily="18" charset="0"/>
                          <a:ea typeface="Times New Roman"/>
                          <a:cs typeface="Times New Roman" pitchFamily="18" charset="0"/>
                        </a:rPr>
                        <a:t>10</a:t>
                      </a:r>
                      <a:endParaRPr lang="en-US" sz="1600" dirty="0">
                        <a:effectLst/>
                        <a:latin typeface="Times New Roman" pitchFamily="18" charset="0"/>
                        <a:ea typeface="Times New Roman"/>
                        <a:cs typeface="Times New Roman"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6">
                  <a:txBody>
                    <a:bodyPr/>
                    <a:lstStyle/>
                    <a:p>
                      <a:pPr marL="0" marR="0" algn="ctr">
                        <a:lnSpc>
                          <a:spcPct val="150000"/>
                        </a:lnSpc>
                        <a:spcBef>
                          <a:spcPts val="0"/>
                        </a:spcBef>
                        <a:spcAft>
                          <a:spcPts val="0"/>
                        </a:spcAft>
                      </a:pPr>
                      <a:r>
                        <a:rPr lang="en-US" sz="1600" dirty="0">
                          <a:effectLst/>
                          <a:latin typeface="Times New Roman" pitchFamily="18" charset="0"/>
                          <a:ea typeface="Times New Roman"/>
                          <a:cs typeface="Times New Roman" pitchFamily="18" charset="0"/>
                        </a:rPr>
                        <a:t> </a:t>
                      </a:r>
                    </a:p>
                    <a:p>
                      <a:pPr marL="0" marR="0" algn="ctr">
                        <a:lnSpc>
                          <a:spcPct val="150000"/>
                        </a:lnSpc>
                        <a:spcBef>
                          <a:spcPts val="0"/>
                        </a:spcBef>
                        <a:spcAft>
                          <a:spcPts val="0"/>
                        </a:spcAft>
                      </a:pPr>
                      <a:r>
                        <a:rPr lang="en-US" sz="1600" dirty="0">
                          <a:effectLst/>
                          <a:latin typeface="Times New Roman" pitchFamily="18" charset="0"/>
                          <a:ea typeface="Times New Roman"/>
                          <a:cs typeface="Times New Roman" pitchFamily="18" charset="0"/>
                        </a:rPr>
                        <a:t> </a:t>
                      </a:r>
                    </a:p>
                    <a:p>
                      <a:pPr marL="0" marR="0" algn="ctr">
                        <a:lnSpc>
                          <a:spcPct val="150000"/>
                        </a:lnSpc>
                        <a:spcBef>
                          <a:spcPts val="0"/>
                        </a:spcBef>
                        <a:spcAft>
                          <a:spcPts val="0"/>
                        </a:spcAft>
                      </a:pPr>
                      <a:r>
                        <a:rPr lang="en-US" sz="1600" dirty="0">
                          <a:effectLst/>
                          <a:latin typeface="Times New Roman" pitchFamily="18" charset="0"/>
                          <a:ea typeface="Times New Roman"/>
                          <a:cs typeface="Times New Roman" pitchFamily="18" charset="0"/>
                        </a:rPr>
                        <a:t>Attendance</a:t>
                      </a:r>
                    </a:p>
                    <a:p>
                      <a:pPr marL="0" marR="0" algn="ctr">
                        <a:lnSpc>
                          <a:spcPct val="150000"/>
                        </a:lnSpc>
                        <a:spcBef>
                          <a:spcPts val="0"/>
                        </a:spcBef>
                        <a:spcAft>
                          <a:spcPts val="0"/>
                        </a:spcAft>
                      </a:pPr>
                      <a:r>
                        <a:rPr lang="en-US" sz="1600" dirty="0">
                          <a:effectLst/>
                          <a:latin typeface="Times New Roman" pitchFamily="18" charset="0"/>
                          <a:ea typeface="Times New Roman"/>
                          <a:cs typeface="Times New Roman" pitchFamily="18" charset="0"/>
                        </a:rPr>
                        <a:t>15</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363167">
                <a:tc>
                  <a:txBody>
                    <a:bodyPr/>
                    <a:lstStyle/>
                    <a:p>
                      <a:pPr marL="63500" marR="0">
                        <a:lnSpc>
                          <a:spcPct val="150000"/>
                        </a:lnSpc>
                        <a:spcBef>
                          <a:spcPts val="0"/>
                        </a:spcBef>
                        <a:spcAft>
                          <a:spcPts val="0"/>
                        </a:spcAft>
                      </a:pPr>
                      <a:r>
                        <a:rPr lang="en-US" sz="1600" b="1" dirty="0">
                          <a:effectLst/>
                          <a:latin typeface="Times New Roman" pitchFamily="18" charset="0"/>
                          <a:ea typeface="Times New Roman"/>
                          <a:cs typeface="Times New Roman" pitchFamily="18" charset="0"/>
                        </a:rPr>
                        <a:t>Understand</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600" dirty="0">
                          <a:effectLst/>
                          <a:latin typeface="Times New Roman" pitchFamily="18" charset="0"/>
                          <a:ea typeface="Times New Roman"/>
                          <a:cs typeface="Times New Roman" pitchFamily="18" charset="0"/>
                        </a:rPr>
                        <a:t> 05</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245745" algn="ctr">
                        <a:lnSpc>
                          <a:spcPct val="150000"/>
                        </a:lnSpc>
                        <a:spcBef>
                          <a:spcPts val="0"/>
                        </a:spcBef>
                        <a:spcAft>
                          <a:spcPts val="0"/>
                        </a:spcAft>
                      </a:pPr>
                      <a:endParaRPr lang="en-US" sz="1600" dirty="0">
                        <a:effectLst/>
                        <a:latin typeface="Times New Roman" pitchFamily="18" charset="0"/>
                        <a:ea typeface="Times New Roman"/>
                        <a:cs typeface="Times New Roman"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US" sz="1600" dirty="0">
                          <a:effectLst/>
                          <a:latin typeface="Times New Roman" pitchFamily="18" charset="0"/>
                          <a:ea typeface="Times New Roman"/>
                          <a:cs typeface="Times New Roman" pitchFamily="18" charset="0"/>
                        </a:rPr>
                        <a:t>          </a:t>
                      </a:r>
                      <a:r>
                        <a:rPr lang="en-US" sz="1600" baseline="0" dirty="0">
                          <a:effectLst/>
                          <a:latin typeface="Times New Roman" pitchFamily="18" charset="0"/>
                          <a:ea typeface="Times New Roman"/>
                          <a:cs typeface="Times New Roman" pitchFamily="18" charset="0"/>
                        </a:rPr>
                        <a:t> 05</a:t>
                      </a:r>
                      <a:endParaRPr lang="en-US" sz="1600" dirty="0">
                        <a:effectLst/>
                        <a:latin typeface="Times New Roman" pitchFamily="18" charset="0"/>
                        <a:ea typeface="Times New Roman"/>
                        <a:cs typeface="Times New Roman"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 xmlns:a16="http://schemas.microsoft.com/office/drawing/2014/main" val="10002"/>
                  </a:ext>
                </a:extLst>
              </a:tr>
              <a:tr h="363167">
                <a:tc>
                  <a:txBody>
                    <a:bodyPr/>
                    <a:lstStyle/>
                    <a:p>
                      <a:pPr marL="63500" marR="0">
                        <a:lnSpc>
                          <a:spcPct val="150000"/>
                        </a:lnSpc>
                        <a:spcBef>
                          <a:spcPts val="0"/>
                        </a:spcBef>
                        <a:spcAft>
                          <a:spcPts val="0"/>
                        </a:spcAft>
                      </a:pPr>
                      <a:r>
                        <a:rPr lang="en-US" sz="1600" b="1" dirty="0">
                          <a:effectLst/>
                          <a:latin typeface="Times New Roman" pitchFamily="18" charset="0"/>
                          <a:ea typeface="Times New Roman"/>
                          <a:cs typeface="Times New Roman" pitchFamily="18" charset="0"/>
                        </a:rPr>
                        <a:t>Apply</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2865" marR="0" algn="ctr">
                        <a:lnSpc>
                          <a:spcPct val="150000"/>
                        </a:lnSpc>
                        <a:spcBef>
                          <a:spcPts val="0"/>
                        </a:spcBef>
                        <a:spcAft>
                          <a:spcPts val="0"/>
                        </a:spcAft>
                      </a:pPr>
                      <a:r>
                        <a:rPr lang="en-US" sz="1600" dirty="0">
                          <a:effectLst/>
                          <a:latin typeface="Times New Roman" pitchFamily="18" charset="0"/>
                          <a:ea typeface="Times New Roman"/>
                          <a:cs typeface="Times New Roman" pitchFamily="18" charset="0"/>
                        </a:rPr>
                        <a:t>10</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600" dirty="0">
                          <a:effectLst/>
                          <a:latin typeface="Times New Roman" pitchFamily="18" charset="0"/>
                          <a:ea typeface="Times New Roman"/>
                          <a:cs typeface="Times New Roman"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08355" marR="847725" algn="ctr">
                        <a:lnSpc>
                          <a:spcPct val="150000"/>
                        </a:lnSpc>
                        <a:spcBef>
                          <a:spcPts val="0"/>
                        </a:spcBef>
                        <a:spcAft>
                          <a:spcPts val="0"/>
                        </a:spcAft>
                      </a:pPr>
                      <a:r>
                        <a:rPr lang="en-US" sz="1600" dirty="0">
                          <a:effectLst/>
                          <a:latin typeface="Times New Roman" pitchFamily="18" charset="0"/>
                          <a:ea typeface="Times New Roman"/>
                          <a:cs typeface="Times New Roman"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 xmlns:a16="http://schemas.microsoft.com/office/drawing/2014/main" val="10003"/>
                  </a:ext>
                </a:extLst>
              </a:tr>
              <a:tr h="363167">
                <a:tc>
                  <a:txBody>
                    <a:bodyPr/>
                    <a:lstStyle/>
                    <a:p>
                      <a:pPr marL="63500" marR="0">
                        <a:lnSpc>
                          <a:spcPct val="150000"/>
                        </a:lnSpc>
                        <a:spcBef>
                          <a:spcPts val="0"/>
                        </a:spcBef>
                        <a:spcAft>
                          <a:spcPts val="0"/>
                        </a:spcAft>
                      </a:pPr>
                      <a:r>
                        <a:rPr lang="en-US" sz="1600" b="1" dirty="0">
                          <a:effectLst/>
                          <a:latin typeface="Times New Roman" pitchFamily="18" charset="0"/>
                          <a:ea typeface="Times New Roman"/>
                          <a:cs typeface="Times New Roman" pitchFamily="18" charset="0"/>
                        </a:rPr>
                        <a:t>Analyze</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2865" marR="0" algn="ctr">
                        <a:lnSpc>
                          <a:spcPct val="150000"/>
                        </a:lnSpc>
                        <a:spcBef>
                          <a:spcPts val="0"/>
                        </a:spcBef>
                        <a:spcAft>
                          <a:spcPts val="0"/>
                        </a:spcAft>
                      </a:pPr>
                      <a:r>
                        <a:rPr lang="en-US" sz="1600" dirty="0">
                          <a:effectLst/>
                          <a:latin typeface="Times New Roman" pitchFamily="18" charset="0"/>
                          <a:ea typeface="Times New Roman"/>
                          <a:cs typeface="Times New Roman" pitchFamily="18" charset="0"/>
                        </a:rPr>
                        <a:t>10</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600" dirty="0">
                          <a:effectLst/>
                          <a:latin typeface="Times New Roman" pitchFamily="18" charset="0"/>
                          <a:ea typeface="Times New Roman"/>
                          <a:cs typeface="Times New Roman"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600" dirty="0">
                          <a:effectLst/>
                          <a:latin typeface="Times New Roman" pitchFamily="18" charset="0"/>
                          <a:ea typeface="Times New Roman"/>
                          <a:cs typeface="Times New Roman"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 xmlns:a16="http://schemas.microsoft.com/office/drawing/2014/main" val="10004"/>
                  </a:ext>
                </a:extLst>
              </a:tr>
              <a:tr h="363167">
                <a:tc>
                  <a:txBody>
                    <a:bodyPr/>
                    <a:lstStyle/>
                    <a:p>
                      <a:pPr marL="63500" marR="0">
                        <a:lnSpc>
                          <a:spcPct val="150000"/>
                        </a:lnSpc>
                        <a:spcBef>
                          <a:spcPts val="0"/>
                        </a:spcBef>
                        <a:spcAft>
                          <a:spcPts val="0"/>
                        </a:spcAft>
                      </a:pPr>
                      <a:r>
                        <a:rPr lang="en-US" sz="1600" b="1" dirty="0">
                          <a:effectLst/>
                          <a:latin typeface="Times New Roman" pitchFamily="18" charset="0"/>
                          <a:ea typeface="Times New Roman"/>
                          <a:cs typeface="Times New Roman" pitchFamily="18" charset="0"/>
                        </a:rPr>
                        <a:t>Evaluate</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2865" marR="0" algn="ctr">
                        <a:lnSpc>
                          <a:spcPct val="150000"/>
                        </a:lnSpc>
                        <a:spcBef>
                          <a:spcPts val="0"/>
                        </a:spcBef>
                        <a:spcAft>
                          <a:spcPts val="0"/>
                        </a:spcAft>
                      </a:pPr>
                      <a:r>
                        <a:rPr lang="en-US" sz="1600" dirty="0">
                          <a:effectLst/>
                          <a:latin typeface="Times New Roman" pitchFamily="18" charset="0"/>
                          <a:ea typeface="Times New Roman"/>
                          <a:cs typeface="Times New Roman" pitchFamily="18" charset="0"/>
                        </a:rPr>
                        <a:t>05</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US" sz="1600" dirty="0">
                          <a:effectLst/>
                          <a:latin typeface="Times New Roman" pitchFamily="18" charset="0"/>
                          <a:ea typeface="Times New Roman"/>
                          <a:cs typeface="Times New Roman"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600" dirty="0">
                          <a:effectLst/>
                          <a:latin typeface="Times New Roman" pitchFamily="18" charset="0"/>
                          <a:ea typeface="Times New Roman"/>
                          <a:cs typeface="Times New Roman"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 xmlns:a16="http://schemas.microsoft.com/office/drawing/2014/main" val="10005"/>
                  </a:ext>
                </a:extLst>
              </a:tr>
              <a:tr h="363167">
                <a:tc>
                  <a:txBody>
                    <a:bodyPr/>
                    <a:lstStyle/>
                    <a:p>
                      <a:pPr marL="63500" marR="0">
                        <a:lnSpc>
                          <a:spcPct val="150000"/>
                        </a:lnSpc>
                        <a:spcBef>
                          <a:spcPts val="0"/>
                        </a:spcBef>
                        <a:spcAft>
                          <a:spcPts val="0"/>
                        </a:spcAft>
                      </a:pPr>
                      <a:r>
                        <a:rPr lang="en-US" sz="1600" b="1" dirty="0">
                          <a:effectLst/>
                          <a:latin typeface="Times New Roman" pitchFamily="18" charset="0"/>
                          <a:ea typeface="Times New Roman"/>
                          <a:cs typeface="Times New Roman" pitchFamily="18" charset="0"/>
                        </a:rPr>
                        <a:t>Create</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600" dirty="0">
                          <a:effectLst/>
                          <a:latin typeface="Times New Roman" pitchFamily="18" charset="0"/>
                          <a:ea typeface="Times New Roman"/>
                          <a:cs typeface="Times New Roman" pitchFamily="18" charset="0"/>
                        </a:rPr>
                        <a:t> 05</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US" sz="1600" dirty="0">
                          <a:effectLst/>
                          <a:latin typeface="Times New Roman" pitchFamily="18" charset="0"/>
                          <a:cs typeface="Times New Roman" pitchFamily="18" charset="0"/>
                        </a:rPr>
                        <a:t>15</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endParaRPr lang="en-US" sz="1600" dirty="0">
                        <a:effectLst/>
                        <a:latin typeface="Times New Roman" pitchFamily="18" charset="0"/>
                        <a:ea typeface="Times New Roman"/>
                        <a:cs typeface="Times New Roman"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 xmlns:a16="http://schemas.microsoft.com/office/drawing/2014/main" val="10006"/>
                  </a:ext>
                </a:extLst>
              </a:tr>
            </a:tbl>
          </a:graphicData>
        </a:graphic>
      </p:graphicFrame>
      <p:pic>
        <p:nvPicPr>
          <p:cNvPr id="16" name="Picture 15">
            <a:extLst>
              <a:ext uri="{FF2B5EF4-FFF2-40B4-BE49-F238E27FC236}">
                <a16:creationId xmlns="" xmlns:a16="http://schemas.microsoft.com/office/drawing/2014/main" id="{E8047633-29F0-48C3-940E-5AB891C2F7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3696" y="281967"/>
            <a:ext cx="1166489" cy="1161105"/>
          </a:xfrm>
          <a:prstGeom prst="rect">
            <a:avLst/>
          </a:prstGeom>
        </p:spPr>
      </p:pic>
    </p:spTree>
    <p:extLst>
      <p:ext uri="{BB962C8B-B14F-4D97-AF65-F5344CB8AC3E}">
        <p14:creationId xmlns:p14="http://schemas.microsoft.com/office/powerpoint/2010/main" val="586774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97F43B01-0D4A-4CDA-83A4-4DF7EF843457}"/>
              </a:ext>
            </a:extLst>
          </p:cNvPr>
          <p:cNvSpPr/>
          <p:nvPr/>
        </p:nvSpPr>
        <p:spPr>
          <a:xfrm>
            <a:off x="182880" y="182880"/>
            <a:ext cx="12435840" cy="6949440"/>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dirty="0">
              <a:ln w="28575">
                <a:solidFill>
                  <a:schemeClr val="tx1"/>
                </a:solidFill>
              </a:ln>
            </a:endParaRPr>
          </a:p>
        </p:txBody>
      </p:sp>
      <p:sp>
        <p:nvSpPr>
          <p:cNvPr id="8" name="TextBox 7">
            <a:extLst>
              <a:ext uri="{FF2B5EF4-FFF2-40B4-BE49-F238E27FC236}">
                <a16:creationId xmlns="" xmlns:a16="http://schemas.microsoft.com/office/drawing/2014/main" id="{2914104A-5D44-439E-A145-3BD69E2AEFD2}"/>
              </a:ext>
            </a:extLst>
          </p:cNvPr>
          <p:cNvSpPr txBox="1"/>
          <p:nvPr/>
        </p:nvSpPr>
        <p:spPr>
          <a:xfrm>
            <a:off x="365760" y="386080"/>
            <a:ext cx="12070080" cy="2585323"/>
          </a:xfrm>
          <a:prstGeom prst="rect">
            <a:avLst/>
          </a:prstGeom>
          <a:noFill/>
        </p:spPr>
        <p:txBody>
          <a:bodyPr wrap="square" rtlCol="0">
            <a:spAutoFit/>
          </a:bodyPr>
          <a:lstStyle/>
          <a:p>
            <a:pPr algn="l"/>
            <a:r>
              <a:rPr lang="en-US" sz="1800" b="1" i="0" u="none" strike="noStrike" baseline="0" dirty="0"/>
              <a:t>Joint Reflection Cracking: </a:t>
            </a:r>
            <a:r>
              <a:rPr lang="en-US" sz="1800" b="0" i="0" u="none" strike="noStrike" baseline="0" dirty="0"/>
              <a:t>Joint reflection cracking is a common distress observed in asphalt pavements, particularly in</a:t>
            </a:r>
          </a:p>
          <a:p>
            <a:pPr algn="l"/>
            <a:r>
              <a:rPr lang="en-US" sz="1800" b="0" i="0" u="none" strike="noStrike" baseline="0" dirty="0"/>
              <a:t>overlays where new asphalt is placed over existing pavement with underlying joints or cracks. These cracks propagate upward from the existing pavement joints or cracks through the overlay, reflecting the distresses from the underlying layers to the surface. Existing joints or cracks in the underlying pavement can experience movement due to thermal expansion and contraction, traffic loading, or subgrade settlement. This movement causes the cracks to propagate upward through the overlay, resulting in joint reflection cracking. Differences in stiffness or support between the existing pavement and the overlay can lead to differential movement, causing stress concentrations at the interface between the two layers and promoting crack propagation. Poor bonding between the overlay and the existing pavement can exacerbate joint reflection cracking by allowing moisture infiltration, reducing the effectiveness of load transfer, and increasing the likelihood of crack propagation.</a:t>
            </a:r>
            <a:endParaRPr lang="en-US" sz="1800" b="1" dirty="0">
              <a:solidFill>
                <a:srgbClr val="000000"/>
              </a:solidFill>
              <a:effectLst/>
              <a:ea typeface="Calibri" panose="020F0502020204030204" pitchFamily="34" charset="0"/>
            </a:endParaRPr>
          </a:p>
        </p:txBody>
      </p:sp>
      <p:pic>
        <p:nvPicPr>
          <p:cNvPr id="4" name="Picture 3">
            <a:extLst>
              <a:ext uri="{FF2B5EF4-FFF2-40B4-BE49-F238E27FC236}">
                <a16:creationId xmlns="" xmlns:a16="http://schemas.microsoft.com/office/drawing/2014/main" id="{6723073E-FF42-4C6F-BC12-CE05166EBF30}"/>
              </a:ext>
            </a:extLst>
          </p:cNvPr>
          <p:cNvPicPr>
            <a:picLocks noChangeAspect="1"/>
          </p:cNvPicPr>
          <p:nvPr/>
        </p:nvPicPr>
        <p:blipFill>
          <a:blip r:embed="rId2"/>
          <a:stretch>
            <a:fillRect/>
          </a:stretch>
        </p:blipFill>
        <p:spPr>
          <a:xfrm>
            <a:off x="365760" y="2986043"/>
            <a:ext cx="5905060" cy="3943077"/>
          </a:xfrm>
          <a:prstGeom prst="rect">
            <a:avLst/>
          </a:prstGeom>
          <a:ln w="28575">
            <a:solidFill>
              <a:schemeClr val="tx1"/>
            </a:solidFill>
          </a:ln>
        </p:spPr>
      </p:pic>
      <p:pic>
        <p:nvPicPr>
          <p:cNvPr id="9" name="Picture 8">
            <a:extLst>
              <a:ext uri="{FF2B5EF4-FFF2-40B4-BE49-F238E27FC236}">
                <a16:creationId xmlns="" xmlns:a16="http://schemas.microsoft.com/office/drawing/2014/main" id="{20B0A428-5E89-4291-A65F-D38B0A5EAB12}"/>
              </a:ext>
            </a:extLst>
          </p:cNvPr>
          <p:cNvPicPr>
            <a:picLocks noChangeAspect="1"/>
          </p:cNvPicPr>
          <p:nvPr/>
        </p:nvPicPr>
        <p:blipFill>
          <a:blip r:embed="rId3"/>
          <a:stretch>
            <a:fillRect/>
          </a:stretch>
        </p:blipFill>
        <p:spPr>
          <a:xfrm>
            <a:off x="6426636" y="2986043"/>
            <a:ext cx="6009204" cy="3943077"/>
          </a:xfrm>
          <a:prstGeom prst="rect">
            <a:avLst/>
          </a:prstGeom>
          <a:ln w="28575">
            <a:solidFill>
              <a:schemeClr val="tx1"/>
            </a:solidFill>
          </a:ln>
        </p:spPr>
      </p:pic>
    </p:spTree>
    <p:extLst>
      <p:ext uri="{BB962C8B-B14F-4D97-AF65-F5344CB8AC3E}">
        <p14:creationId xmlns:p14="http://schemas.microsoft.com/office/powerpoint/2010/main" val="42197567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97F43B01-0D4A-4CDA-83A4-4DF7EF843457}"/>
              </a:ext>
            </a:extLst>
          </p:cNvPr>
          <p:cNvSpPr/>
          <p:nvPr/>
        </p:nvSpPr>
        <p:spPr>
          <a:xfrm>
            <a:off x="182880" y="182880"/>
            <a:ext cx="12435840" cy="6949440"/>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dirty="0">
              <a:ln w="28575">
                <a:solidFill>
                  <a:schemeClr val="tx1"/>
                </a:solidFill>
              </a:ln>
            </a:endParaRPr>
          </a:p>
        </p:txBody>
      </p:sp>
      <p:sp>
        <p:nvSpPr>
          <p:cNvPr id="8" name="TextBox 7">
            <a:extLst>
              <a:ext uri="{FF2B5EF4-FFF2-40B4-BE49-F238E27FC236}">
                <a16:creationId xmlns="" xmlns:a16="http://schemas.microsoft.com/office/drawing/2014/main" id="{2914104A-5D44-439E-A145-3BD69E2AEFD2}"/>
              </a:ext>
            </a:extLst>
          </p:cNvPr>
          <p:cNvSpPr txBox="1"/>
          <p:nvPr/>
        </p:nvSpPr>
        <p:spPr>
          <a:xfrm>
            <a:off x="365760" y="283443"/>
            <a:ext cx="12070080" cy="3139321"/>
          </a:xfrm>
          <a:prstGeom prst="rect">
            <a:avLst/>
          </a:prstGeom>
          <a:noFill/>
        </p:spPr>
        <p:txBody>
          <a:bodyPr wrap="square" rtlCol="0">
            <a:spAutoFit/>
          </a:bodyPr>
          <a:lstStyle/>
          <a:p>
            <a:pPr algn="l"/>
            <a:r>
              <a:rPr lang="en-US" sz="1800" b="1" i="0" u="none" strike="noStrike" baseline="0" dirty="0"/>
              <a:t>Longitudinal Cracking: </a:t>
            </a:r>
            <a:r>
              <a:rPr lang="en-US" sz="1800" b="0" i="0" u="none" strike="noStrike" baseline="0" dirty="0"/>
              <a:t>Longitudinal cracking is a common distress observed in asphalt pavements, where cracks form parallel</a:t>
            </a:r>
          </a:p>
          <a:p>
            <a:pPr algn="l"/>
            <a:r>
              <a:rPr lang="en-US" sz="1800" b="0" i="0" u="none" strike="noStrike" baseline="0" dirty="0"/>
              <a:t>to the direction of traffic flow. These cracks can vary in length, depth, and severity, and they often indicate underlying issues with the pavement structure or environmental conditions. Changes in temperature cause asphalt pavement to expand and contract. Longitudinal cracking can occur when the pavement is unable to accommodate these temperature-induced movements, leading to tensile stresses and crack formation. As asphalt pavement ages, it becomes more susceptible to fatigue cracking, which can manifest as longitudinal cracks. Factors such as repeated traffic loading, heavy loads, and inadequate pavement design can accelerate the development of longitudinal cracks. Longitudinal cracking can also result from structural deficiencies in the pavement, such as inadequate thickness, poor compaction, weak base layers, or inadequate drainage. These issues create stress concentrations within the pavement, increasing the likelihood of crack formation. High traffic volumes, heavy vehicles, and dynamic loading can exacerbate longitudinal cracking by subjecting the pavement to increased stress and fatigue. Additionally, distresses such as rutting, roughness, or settlement can contribute to crack initiation and propagation.</a:t>
            </a:r>
            <a:endParaRPr lang="en-US" sz="1800" b="1" dirty="0">
              <a:solidFill>
                <a:srgbClr val="000000"/>
              </a:solidFill>
              <a:effectLst/>
              <a:ea typeface="Calibri" panose="020F0502020204030204" pitchFamily="34" charset="0"/>
            </a:endParaRPr>
          </a:p>
        </p:txBody>
      </p:sp>
      <p:pic>
        <p:nvPicPr>
          <p:cNvPr id="3" name="Picture 2">
            <a:extLst>
              <a:ext uri="{FF2B5EF4-FFF2-40B4-BE49-F238E27FC236}">
                <a16:creationId xmlns="" xmlns:a16="http://schemas.microsoft.com/office/drawing/2014/main" id="{98E2F8C1-509D-42DE-A9AF-84E094D96DBD}"/>
              </a:ext>
            </a:extLst>
          </p:cNvPr>
          <p:cNvPicPr>
            <a:picLocks noChangeAspect="1"/>
          </p:cNvPicPr>
          <p:nvPr/>
        </p:nvPicPr>
        <p:blipFill>
          <a:blip r:embed="rId2"/>
          <a:stretch>
            <a:fillRect/>
          </a:stretch>
        </p:blipFill>
        <p:spPr>
          <a:xfrm>
            <a:off x="449739" y="3422763"/>
            <a:ext cx="5615162" cy="3505695"/>
          </a:xfrm>
          <a:prstGeom prst="rect">
            <a:avLst/>
          </a:prstGeom>
          <a:ln w="38100">
            <a:solidFill>
              <a:schemeClr val="tx1"/>
            </a:solidFill>
          </a:ln>
        </p:spPr>
      </p:pic>
      <p:pic>
        <p:nvPicPr>
          <p:cNvPr id="6" name="Picture 5">
            <a:extLst>
              <a:ext uri="{FF2B5EF4-FFF2-40B4-BE49-F238E27FC236}">
                <a16:creationId xmlns="" xmlns:a16="http://schemas.microsoft.com/office/drawing/2014/main" id="{788FAD05-1372-40CA-BC3E-697473E396C3}"/>
              </a:ext>
            </a:extLst>
          </p:cNvPr>
          <p:cNvPicPr>
            <a:picLocks noChangeAspect="1"/>
          </p:cNvPicPr>
          <p:nvPr/>
        </p:nvPicPr>
        <p:blipFill>
          <a:blip r:embed="rId3"/>
          <a:stretch>
            <a:fillRect/>
          </a:stretch>
        </p:blipFill>
        <p:spPr>
          <a:xfrm>
            <a:off x="6331760" y="3422762"/>
            <a:ext cx="6100353" cy="3505695"/>
          </a:xfrm>
          <a:prstGeom prst="rect">
            <a:avLst/>
          </a:prstGeom>
          <a:ln w="38100">
            <a:solidFill>
              <a:schemeClr val="tx1"/>
            </a:solidFill>
          </a:ln>
        </p:spPr>
      </p:pic>
    </p:spTree>
    <p:extLst>
      <p:ext uri="{BB962C8B-B14F-4D97-AF65-F5344CB8AC3E}">
        <p14:creationId xmlns:p14="http://schemas.microsoft.com/office/powerpoint/2010/main" val="35416521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97F43B01-0D4A-4CDA-83A4-4DF7EF843457}"/>
              </a:ext>
            </a:extLst>
          </p:cNvPr>
          <p:cNvSpPr/>
          <p:nvPr/>
        </p:nvSpPr>
        <p:spPr>
          <a:xfrm>
            <a:off x="182880" y="182880"/>
            <a:ext cx="12435840" cy="6949440"/>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dirty="0">
              <a:ln w="28575">
                <a:solidFill>
                  <a:schemeClr val="tx1"/>
                </a:solidFill>
              </a:ln>
            </a:endParaRPr>
          </a:p>
        </p:txBody>
      </p:sp>
      <p:sp>
        <p:nvSpPr>
          <p:cNvPr id="8" name="TextBox 7">
            <a:extLst>
              <a:ext uri="{FF2B5EF4-FFF2-40B4-BE49-F238E27FC236}">
                <a16:creationId xmlns="" xmlns:a16="http://schemas.microsoft.com/office/drawing/2014/main" id="{2914104A-5D44-439E-A145-3BD69E2AEFD2}"/>
              </a:ext>
            </a:extLst>
          </p:cNvPr>
          <p:cNvSpPr txBox="1"/>
          <p:nvPr/>
        </p:nvSpPr>
        <p:spPr>
          <a:xfrm>
            <a:off x="365760" y="283443"/>
            <a:ext cx="12070080" cy="2308324"/>
          </a:xfrm>
          <a:prstGeom prst="rect">
            <a:avLst/>
          </a:prstGeom>
          <a:noFill/>
        </p:spPr>
        <p:txBody>
          <a:bodyPr wrap="square" rtlCol="0">
            <a:spAutoFit/>
          </a:bodyPr>
          <a:lstStyle/>
          <a:p>
            <a:pPr algn="l"/>
            <a:r>
              <a:rPr lang="en-US" sz="1800" b="1" i="0" u="none" strike="noStrike" baseline="0" dirty="0"/>
              <a:t>Patching: </a:t>
            </a:r>
            <a:r>
              <a:rPr lang="en-US" sz="1800" b="0" i="0" u="none" strike="noStrike" baseline="0" dirty="0"/>
              <a:t>Patching in pavement maintenance refers to the process of repairing localized areas of damage or distress on the pavement surface. These areas, often referred to as potholes or defects, can result from various factors such as traffic loading, environmental conditions, or pavement deterioration. Patching aims to restore the pavement's integrity, smoothness, and</a:t>
            </a:r>
          </a:p>
          <a:p>
            <a:pPr algn="l"/>
            <a:r>
              <a:rPr lang="en-US" sz="1800" b="0" i="0" u="none" strike="noStrike" baseline="0" dirty="0"/>
              <a:t>functionality. Heavy vehicles, repeated traffic loads, and dynamic forces can cause localized areas of distress on the pavement surface, leading to cracking, rutting, or potholes. Freeze-thaw cycles, moisture infiltration, temperature fluctuations, and exposure to sunlight can exacerbate pavement deterioration, leading to the formation of cracks, surface degradation, or pavement weakening. Asphalt pavements naturally deteriorate over time due to aging, oxidation, and wear and tear, resulting in the development of cracks, raveling, or other surface defects.</a:t>
            </a:r>
            <a:endParaRPr lang="en-US" sz="1800" b="1" dirty="0">
              <a:solidFill>
                <a:srgbClr val="000000"/>
              </a:solidFill>
              <a:effectLst/>
              <a:ea typeface="Calibri" panose="020F0502020204030204" pitchFamily="34" charset="0"/>
            </a:endParaRPr>
          </a:p>
        </p:txBody>
      </p:sp>
      <p:pic>
        <p:nvPicPr>
          <p:cNvPr id="4" name="Picture 3">
            <a:extLst>
              <a:ext uri="{FF2B5EF4-FFF2-40B4-BE49-F238E27FC236}">
                <a16:creationId xmlns="" xmlns:a16="http://schemas.microsoft.com/office/drawing/2014/main" id="{27B82248-3548-49B7-86A9-7FA959444FA9}"/>
              </a:ext>
            </a:extLst>
          </p:cNvPr>
          <p:cNvPicPr>
            <a:picLocks noChangeAspect="1"/>
          </p:cNvPicPr>
          <p:nvPr/>
        </p:nvPicPr>
        <p:blipFill>
          <a:blip r:embed="rId2"/>
          <a:stretch>
            <a:fillRect/>
          </a:stretch>
        </p:blipFill>
        <p:spPr>
          <a:xfrm>
            <a:off x="365760" y="2591767"/>
            <a:ext cx="5951063" cy="4439990"/>
          </a:xfrm>
          <a:prstGeom prst="rect">
            <a:avLst/>
          </a:prstGeom>
          <a:ln w="38100">
            <a:solidFill>
              <a:schemeClr val="tx1"/>
            </a:solidFill>
          </a:ln>
        </p:spPr>
      </p:pic>
      <p:pic>
        <p:nvPicPr>
          <p:cNvPr id="9" name="Picture 8">
            <a:extLst>
              <a:ext uri="{FF2B5EF4-FFF2-40B4-BE49-F238E27FC236}">
                <a16:creationId xmlns="" xmlns:a16="http://schemas.microsoft.com/office/drawing/2014/main" id="{892E27B9-6D3A-4C35-9196-793224A907B1}"/>
              </a:ext>
            </a:extLst>
          </p:cNvPr>
          <p:cNvPicPr>
            <a:picLocks noChangeAspect="1"/>
          </p:cNvPicPr>
          <p:nvPr/>
        </p:nvPicPr>
        <p:blipFill>
          <a:blip r:embed="rId3"/>
          <a:stretch>
            <a:fillRect/>
          </a:stretch>
        </p:blipFill>
        <p:spPr>
          <a:xfrm>
            <a:off x="6484776" y="2591767"/>
            <a:ext cx="5951063" cy="4439990"/>
          </a:xfrm>
          <a:prstGeom prst="rect">
            <a:avLst/>
          </a:prstGeom>
          <a:ln w="38100">
            <a:solidFill>
              <a:schemeClr val="tx1"/>
            </a:solidFill>
          </a:ln>
        </p:spPr>
      </p:pic>
    </p:spTree>
    <p:extLst>
      <p:ext uri="{BB962C8B-B14F-4D97-AF65-F5344CB8AC3E}">
        <p14:creationId xmlns:p14="http://schemas.microsoft.com/office/powerpoint/2010/main" val="2650483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6E4224CF-0B04-452F-94C0-FC9508E81EB0}"/>
              </a:ext>
            </a:extLst>
          </p:cNvPr>
          <p:cNvSpPr txBox="1"/>
          <p:nvPr/>
        </p:nvSpPr>
        <p:spPr>
          <a:xfrm>
            <a:off x="4287520" y="1748289"/>
            <a:ext cx="4226560" cy="646331"/>
          </a:xfrm>
          <a:prstGeom prst="rect">
            <a:avLst/>
          </a:prstGeom>
          <a:noFill/>
        </p:spPr>
        <p:txBody>
          <a:bodyPr wrap="square" rtlCol="0">
            <a:spAutoFit/>
          </a:bodyPr>
          <a:lstStyle/>
          <a:p>
            <a:pPr algn="ctr"/>
            <a:r>
              <a:rPr lang="en-US" sz="3600" dirty="0"/>
              <a:t>Week 10</a:t>
            </a:r>
          </a:p>
        </p:txBody>
      </p:sp>
      <p:sp>
        <p:nvSpPr>
          <p:cNvPr id="6" name="TextBox 5">
            <a:extLst>
              <a:ext uri="{FF2B5EF4-FFF2-40B4-BE49-F238E27FC236}">
                <a16:creationId xmlns="" xmlns:a16="http://schemas.microsoft.com/office/drawing/2014/main" id="{EE029618-3064-4622-ACDB-51C7827E27E1}"/>
              </a:ext>
            </a:extLst>
          </p:cNvPr>
          <p:cNvSpPr txBox="1"/>
          <p:nvPr/>
        </p:nvSpPr>
        <p:spPr>
          <a:xfrm>
            <a:off x="3380741" y="2729492"/>
            <a:ext cx="6040121" cy="1228157"/>
          </a:xfrm>
          <a:prstGeom prst="rect">
            <a:avLst/>
          </a:prstGeom>
          <a:noFill/>
        </p:spPr>
        <p:txBody>
          <a:bodyPr wrap="square" rtlCol="0">
            <a:spAutoFit/>
          </a:bodyPr>
          <a:lstStyle/>
          <a:p>
            <a:pPr marL="0" marR="0" algn="ctr">
              <a:lnSpc>
                <a:spcPct val="106000"/>
              </a:lnSpc>
              <a:spcBef>
                <a:spcPts val="0"/>
              </a:spcBef>
              <a:spcAft>
                <a:spcPts val="0"/>
              </a:spcAft>
            </a:pP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Distresses of Flexible Pavement-2</a:t>
            </a:r>
          </a:p>
        </p:txBody>
      </p:sp>
      <p:grpSp>
        <p:nvGrpSpPr>
          <p:cNvPr id="15" name="Group 14">
            <a:extLst>
              <a:ext uri="{FF2B5EF4-FFF2-40B4-BE49-F238E27FC236}">
                <a16:creationId xmlns="" xmlns:a16="http://schemas.microsoft.com/office/drawing/2014/main" id="{9B79569E-E2F4-4EBB-ACBE-C6986626FBC5}"/>
              </a:ext>
            </a:extLst>
          </p:cNvPr>
          <p:cNvGrpSpPr/>
          <p:nvPr/>
        </p:nvGrpSpPr>
        <p:grpSpPr>
          <a:xfrm>
            <a:off x="9144656" y="2246950"/>
            <a:ext cx="4591666" cy="5761730"/>
            <a:chOff x="8514734" y="2018348"/>
            <a:chExt cx="4591666" cy="5761731"/>
          </a:xfrm>
          <a:blipFill>
            <a:blip r:embed="rId3"/>
            <a:stretch>
              <a:fillRect/>
            </a:stretch>
          </a:blipFill>
          <a:effectLst>
            <a:glow rad="177800">
              <a:schemeClr val="accent1">
                <a:alpha val="40000"/>
              </a:schemeClr>
            </a:glow>
            <a:outerShdw blurRad="203200" dist="165100" dir="11520000" algn="ctr" rotWithShape="0">
              <a:srgbClr val="000000">
                <a:alpha val="64000"/>
              </a:srgbClr>
            </a:outerShdw>
            <a:reflection endPos="0" dist="50800" dir="5400000" sy="-100000" algn="bl" rotWithShape="0"/>
          </a:effectLst>
        </p:grpSpPr>
        <p:sp>
          <p:nvSpPr>
            <p:cNvPr id="7" name="Rectangle 6">
              <a:extLst>
                <a:ext uri="{FF2B5EF4-FFF2-40B4-BE49-F238E27FC236}">
                  <a16:creationId xmlns="" xmlns:a16="http://schemas.microsoft.com/office/drawing/2014/main" id="{50821D65-AB3D-4293-8541-8AF722C3D63D}"/>
                </a:ext>
              </a:extLst>
            </p:cNvPr>
            <p:cNvSpPr/>
            <p:nvPr/>
          </p:nvSpPr>
          <p:spPr>
            <a:xfrm rot="2700000">
              <a:off x="9896169" y="5951279"/>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8" name="Rectangle 7">
              <a:extLst>
                <a:ext uri="{FF2B5EF4-FFF2-40B4-BE49-F238E27FC236}">
                  <a16:creationId xmlns="" xmlns:a16="http://schemas.microsoft.com/office/drawing/2014/main" id="{7FD89E44-002C-4150-A6AB-424AA9A0DF49}"/>
                </a:ext>
              </a:extLst>
            </p:cNvPr>
            <p:cNvSpPr/>
            <p:nvPr/>
          </p:nvSpPr>
          <p:spPr>
            <a:xfrm rot="2700000">
              <a:off x="11277599" y="4650442"/>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9" name="Rectangle 8">
              <a:extLst>
                <a:ext uri="{FF2B5EF4-FFF2-40B4-BE49-F238E27FC236}">
                  <a16:creationId xmlns="" xmlns:a16="http://schemas.microsoft.com/office/drawing/2014/main" id="{85F85E60-CB96-434A-8647-5F491F69BECC}"/>
                </a:ext>
              </a:extLst>
            </p:cNvPr>
            <p:cNvSpPr/>
            <p:nvPr/>
          </p:nvSpPr>
          <p:spPr>
            <a:xfrm rot="2700000">
              <a:off x="9896167" y="3342044"/>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0" name="Rectangle 9">
              <a:extLst>
                <a:ext uri="{FF2B5EF4-FFF2-40B4-BE49-F238E27FC236}">
                  <a16:creationId xmlns="" xmlns:a16="http://schemas.microsoft.com/office/drawing/2014/main" id="{5BAE79BD-7D3E-4C6C-8B27-0961C42E74A5}"/>
                </a:ext>
              </a:extLst>
            </p:cNvPr>
            <p:cNvSpPr/>
            <p:nvPr/>
          </p:nvSpPr>
          <p:spPr>
            <a:xfrm rot="2700000">
              <a:off x="11277600" y="2018348"/>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1" name="Rectangle 10">
              <a:extLst>
                <a:ext uri="{FF2B5EF4-FFF2-40B4-BE49-F238E27FC236}">
                  <a16:creationId xmlns="" xmlns:a16="http://schemas.microsoft.com/office/drawing/2014/main" id="{E1EC62A6-0FD2-49AD-BF79-0C8372715742}"/>
                </a:ext>
              </a:extLst>
            </p:cNvPr>
            <p:cNvSpPr/>
            <p:nvPr/>
          </p:nvSpPr>
          <p:spPr>
            <a:xfrm rot="2700000">
              <a:off x="8514734" y="4658122"/>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spTree>
    <p:extLst>
      <p:ext uri="{BB962C8B-B14F-4D97-AF65-F5344CB8AC3E}">
        <p14:creationId xmlns:p14="http://schemas.microsoft.com/office/powerpoint/2010/main" val="10960095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97F43B01-0D4A-4CDA-83A4-4DF7EF843457}"/>
              </a:ext>
            </a:extLst>
          </p:cNvPr>
          <p:cNvSpPr/>
          <p:nvPr/>
        </p:nvSpPr>
        <p:spPr>
          <a:xfrm>
            <a:off x="182880" y="182880"/>
            <a:ext cx="12435840" cy="6949440"/>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dirty="0">
              <a:ln w="28575">
                <a:solidFill>
                  <a:schemeClr val="tx1"/>
                </a:solidFill>
              </a:ln>
            </a:endParaRPr>
          </a:p>
        </p:txBody>
      </p:sp>
      <p:sp>
        <p:nvSpPr>
          <p:cNvPr id="8" name="TextBox 7">
            <a:extLst>
              <a:ext uri="{FF2B5EF4-FFF2-40B4-BE49-F238E27FC236}">
                <a16:creationId xmlns="" xmlns:a16="http://schemas.microsoft.com/office/drawing/2014/main" id="{2914104A-5D44-439E-A145-3BD69E2AEFD2}"/>
              </a:ext>
            </a:extLst>
          </p:cNvPr>
          <p:cNvSpPr txBox="1"/>
          <p:nvPr/>
        </p:nvSpPr>
        <p:spPr>
          <a:xfrm>
            <a:off x="365760" y="283443"/>
            <a:ext cx="12070080" cy="2862322"/>
          </a:xfrm>
          <a:prstGeom prst="rect">
            <a:avLst/>
          </a:prstGeom>
          <a:noFill/>
        </p:spPr>
        <p:txBody>
          <a:bodyPr wrap="square" rtlCol="0">
            <a:spAutoFit/>
          </a:bodyPr>
          <a:lstStyle/>
          <a:p>
            <a:pPr algn="l"/>
            <a:r>
              <a:rPr lang="en-US" sz="1800" b="1" i="0" u="none" strike="noStrike" baseline="0" dirty="0"/>
              <a:t>Potholes: </a:t>
            </a:r>
            <a:r>
              <a:rPr lang="en-US" sz="1800" b="0" i="0" u="none" strike="noStrike" baseline="0" dirty="0"/>
              <a:t>Potholes are localized areas of pavement distress characterized by bowl-shaped holes or depressions in the road surface. They typically result from the combined effects of traffic loading, environmental factors, and pavement deterioration. Water infiltrates cracks and pores in the pavement surface. During freezing temperatures, the water expands, causing pavement materials to crack and weaken. When the ice thaws, the pavement contracts, further exacerbating the damage and creating voids beneath the surface. Heavy vehicles, repeated traffic loads, and dynamic forces contribute to the degradation of pavement materials, leading to the formation of cracks, rutting, and surface distress. Asphalt pavements naturally degrade over time due to aging, oxidation, and exposure to environmental factors such as sunlight, moisture, and temperature fluctuations. This deterioration weakens the pavement structure, making it more susceptible to damage and pothole formation Inadequate drainage or improper pavement slope can lead to water pooling on the pavement surface, accelerating pavement deterioration and increasing the likelihood of pothole formation.</a:t>
            </a:r>
            <a:endParaRPr lang="en-US" sz="1800" b="1" dirty="0">
              <a:solidFill>
                <a:srgbClr val="000000"/>
              </a:solidFill>
              <a:effectLst/>
              <a:ea typeface="Calibri" panose="020F0502020204030204" pitchFamily="34" charset="0"/>
            </a:endParaRPr>
          </a:p>
        </p:txBody>
      </p:sp>
      <p:pic>
        <p:nvPicPr>
          <p:cNvPr id="3" name="Picture 2">
            <a:extLst>
              <a:ext uri="{FF2B5EF4-FFF2-40B4-BE49-F238E27FC236}">
                <a16:creationId xmlns="" xmlns:a16="http://schemas.microsoft.com/office/drawing/2014/main" id="{1E75634F-70B0-4940-8CCC-A186751FCD44}"/>
              </a:ext>
            </a:extLst>
          </p:cNvPr>
          <p:cNvPicPr>
            <a:picLocks noChangeAspect="1"/>
          </p:cNvPicPr>
          <p:nvPr/>
        </p:nvPicPr>
        <p:blipFill>
          <a:blip r:embed="rId2"/>
          <a:stretch>
            <a:fillRect/>
          </a:stretch>
        </p:blipFill>
        <p:spPr>
          <a:xfrm>
            <a:off x="440404" y="3090153"/>
            <a:ext cx="5717800" cy="3941604"/>
          </a:xfrm>
          <a:prstGeom prst="rect">
            <a:avLst/>
          </a:prstGeom>
          <a:ln w="28575">
            <a:solidFill>
              <a:schemeClr val="tx1"/>
            </a:solidFill>
          </a:ln>
        </p:spPr>
      </p:pic>
      <p:pic>
        <p:nvPicPr>
          <p:cNvPr id="6" name="Picture 5">
            <a:extLst>
              <a:ext uri="{FF2B5EF4-FFF2-40B4-BE49-F238E27FC236}">
                <a16:creationId xmlns="" xmlns:a16="http://schemas.microsoft.com/office/drawing/2014/main" id="{1163F181-36D3-42D0-8D4C-923D8DA21FA0}"/>
              </a:ext>
            </a:extLst>
          </p:cNvPr>
          <p:cNvPicPr>
            <a:picLocks noChangeAspect="1"/>
          </p:cNvPicPr>
          <p:nvPr/>
        </p:nvPicPr>
        <p:blipFill>
          <a:blip r:embed="rId3"/>
          <a:stretch>
            <a:fillRect/>
          </a:stretch>
        </p:blipFill>
        <p:spPr>
          <a:xfrm>
            <a:off x="6341084" y="3090153"/>
            <a:ext cx="6094756" cy="3941604"/>
          </a:xfrm>
          <a:prstGeom prst="rect">
            <a:avLst/>
          </a:prstGeom>
          <a:ln w="28575">
            <a:solidFill>
              <a:schemeClr val="tx1"/>
            </a:solidFill>
          </a:ln>
        </p:spPr>
      </p:pic>
    </p:spTree>
    <p:extLst>
      <p:ext uri="{BB962C8B-B14F-4D97-AF65-F5344CB8AC3E}">
        <p14:creationId xmlns:p14="http://schemas.microsoft.com/office/powerpoint/2010/main" val="24900686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97F43B01-0D4A-4CDA-83A4-4DF7EF843457}"/>
              </a:ext>
            </a:extLst>
          </p:cNvPr>
          <p:cNvSpPr/>
          <p:nvPr/>
        </p:nvSpPr>
        <p:spPr>
          <a:xfrm>
            <a:off x="182880" y="82317"/>
            <a:ext cx="12435840" cy="6949440"/>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dirty="0">
              <a:ln w="28575">
                <a:solidFill>
                  <a:schemeClr val="tx1"/>
                </a:solidFill>
              </a:ln>
            </a:endParaRPr>
          </a:p>
        </p:txBody>
      </p:sp>
      <p:sp>
        <p:nvSpPr>
          <p:cNvPr id="8" name="TextBox 7">
            <a:extLst>
              <a:ext uri="{FF2B5EF4-FFF2-40B4-BE49-F238E27FC236}">
                <a16:creationId xmlns="" xmlns:a16="http://schemas.microsoft.com/office/drawing/2014/main" id="{2914104A-5D44-439E-A145-3BD69E2AEFD2}"/>
              </a:ext>
            </a:extLst>
          </p:cNvPr>
          <p:cNvSpPr txBox="1"/>
          <p:nvPr/>
        </p:nvSpPr>
        <p:spPr>
          <a:xfrm>
            <a:off x="365760" y="283443"/>
            <a:ext cx="12070080" cy="3416320"/>
          </a:xfrm>
          <a:prstGeom prst="rect">
            <a:avLst/>
          </a:prstGeom>
          <a:noFill/>
        </p:spPr>
        <p:txBody>
          <a:bodyPr wrap="square" rtlCol="0">
            <a:spAutoFit/>
          </a:bodyPr>
          <a:lstStyle/>
          <a:p>
            <a:pPr algn="l"/>
            <a:r>
              <a:rPr lang="en-US" sz="1800" b="1" i="0" u="none" strike="noStrike" baseline="0" dirty="0"/>
              <a:t>Raveling: </a:t>
            </a:r>
            <a:r>
              <a:rPr lang="en-US" sz="1800" b="0" i="0" u="none" strike="noStrike" baseline="0" dirty="0"/>
              <a:t>Raveling is a pavement distress characterized by the gradual disintegration or separation of aggregate particles from the surface of the asphalt pavement. It often manifests as the loss of fine aggregate particles, resulting in a rough, porous, and</a:t>
            </a:r>
          </a:p>
          <a:p>
            <a:pPr algn="l"/>
            <a:r>
              <a:rPr lang="en-US" sz="1800" b="0" i="0" u="none" strike="noStrike" baseline="0" dirty="0"/>
              <a:t>deteriorating pavement surface. Over time, asphalt pavements are subjected to aging and weathering effects, such as exposure to sunlight, moisture, and temperature fluctuations. These environmental factors can degrade the asphalt binder, weaken the bond between aggregate particles, and contribute to the loss of fines from the pavement surface. Heavy traffic loads, especially from vehicles with high axle loads or frequent braking and turning movements, can accelerate pavement deterioration and raveling. Dynamic loading and shear forces exerted by vehicle tires can cause aggregate particles to loosen and dislodge from the pavement surface. Inadequate compaction during pavement construction, improper mix design, insufficient asphalt binder content, or inadequate bonding between pavement layers can lead to raveling. These deficiencies create weak zones within the pavement structure, making it more susceptible to surface distresses. Water infiltration into the pavement structure can weaken the asphalt binder-aggregate bond, promote stripping or debonding, and facilitate the loss of fines from the pavement surface. </a:t>
            </a:r>
            <a:r>
              <a:rPr lang="en-US" sz="1800" b="0" i="0" u="none" strike="noStrike" baseline="0" dirty="0" err="1"/>
              <a:t>Freezethaw</a:t>
            </a:r>
            <a:r>
              <a:rPr lang="en-US" dirty="0"/>
              <a:t> </a:t>
            </a:r>
            <a:r>
              <a:rPr lang="en-US" sz="1800" b="0" i="0" u="none" strike="noStrike" baseline="0" dirty="0"/>
              <a:t>cycles and moisture-induced expansion and contraction can exacerbate raveling in cold climates.</a:t>
            </a:r>
            <a:endParaRPr lang="en-US" sz="1800" b="1" dirty="0">
              <a:solidFill>
                <a:srgbClr val="000000"/>
              </a:solidFill>
              <a:effectLst/>
              <a:ea typeface="Calibri" panose="020F0502020204030204" pitchFamily="34" charset="0"/>
            </a:endParaRPr>
          </a:p>
        </p:txBody>
      </p:sp>
      <p:pic>
        <p:nvPicPr>
          <p:cNvPr id="4" name="Picture 3">
            <a:extLst>
              <a:ext uri="{FF2B5EF4-FFF2-40B4-BE49-F238E27FC236}">
                <a16:creationId xmlns="" xmlns:a16="http://schemas.microsoft.com/office/drawing/2014/main" id="{7B340E6D-1005-4E4F-81D5-CEB33143314D}"/>
              </a:ext>
            </a:extLst>
          </p:cNvPr>
          <p:cNvPicPr>
            <a:picLocks noChangeAspect="1"/>
          </p:cNvPicPr>
          <p:nvPr/>
        </p:nvPicPr>
        <p:blipFill>
          <a:blip r:embed="rId2"/>
          <a:stretch>
            <a:fillRect/>
          </a:stretch>
        </p:blipFill>
        <p:spPr>
          <a:xfrm>
            <a:off x="365760" y="3657601"/>
            <a:ext cx="5867089" cy="3237721"/>
          </a:xfrm>
          <a:prstGeom prst="rect">
            <a:avLst/>
          </a:prstGeom>
          <a:ln w="28575">
            <a:solidFill>
              <a:schemeClr val="tx1"/>
            </a:solidFill>
          </a:ln>
        </p:spPr>
      </p:pic>
      <p:pic>
        <p:nvPicPr>
          <p:cNvPr id="9" name="Picture 8">
            <a:extLst>
              <a:ext uri="{FF2B5EF4-FFF2-40B4-BE49-F238E27FC236}">
                <a16:creationId xmlns="" xmlns:a16="http://schemas.microsoft.com/office/drawing/2014/main" id="{1657233F-46B8-4C31-A3F6-2F5A80FE715C}"/>
              </a:ext>
            </a:extLst>
          </p:cNvPr>
          <p:cNvPicPr>
            <a:picLocks noChangeAspect="1"/>
          </p:cNvPicPr>
          <p:nvPr/>
        </p:nvPicPr>
        <p:blipFill>
          <a:blip r:embed="rId3"/>
          <a:stretch>
            <a:fillRect/>
          </a:stretch>
        </p:blipFill>
        <p:spPr>
          <a:xfrm>
            <a:off x="6400800" y="3657599"/>
            <a:ext cx="6035040" cy="3237721"/>
          </a:xfrm>
          <a:prstGeom prst="rect">
            <a:avLst/>
          </a:prstGeom>
          <a:ln w="38100">
            <a:solidFill>
              <a:schemeClr val="tx1"/>
            </a:solidFill>
          </a:ln>
        </p:spPr>
      </p:pic>
    </p:spTree>
    <p:extLst>
      <p:ext uri="{BB962C8B-B14F-4D97-AF65-F5344CB8AC3E}">
        <p14:creationId xmlns:p14="http://schemas.microsoft.com/office/powerpoint/2010/main" val="20221390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97F43B01-0D4A-4CDA-83A4-4DF7EF843457}"/>
              </a:ext>
            </a:extLst>
          </p:cNvPr>
          <p:cNvSpPr/>
          <p:nvPr/>
        </p:nvSpPr>
        <p:spPr>
          <a:xfrm>
            <a:off x="182880" y="82317"/>
            <a:ext cx="12435840" cy="6949440"/>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dirty="0">
              <a:ln w="28575">
                <a:solidFill>
                  <a:schemeClr val="tx1"/>
                </a:solidFill>
              </a:ln>
            </a:endParaRPr>
          </a:p>
        </p:txBody>
      </p:sp>
      <p:sp>
        <p:nvSpPr>
          <p:cNvPr id="8" name="TextBox 7">
            <a:extLst>
              <a:ext uri="{FF2B5EF4-FFF2-40B4-BE49-F238E27FC236}">
                <a16:creationId xmlns="" xmlns:a16="http://schemas.microsoft.com/office/drawing/2014/main" id="{2914104A-5D44-439E-A145-3BD69E2AEFD2}"/>
              </a:ext>
            </a:extLst>
          </p:cNvPr>
          <p:cNvSpPr txBox="1"/>
          <p:nvPr/>
        </p:nvSpPr>
        <p:spPr>
          <a:xfrm>
            <a:off x="365760" y="283443"/>
            <a:ext cx="12070080" cy="3416320"/>
          </a:xfrm>
          <a:prstGeom prst="rect">
            <a:avLst/>
          </a:prstGeom>
          <a:noFill/>
        </p:spPr>
        <p:txBody>
          <a:bodyPr wrap="square" rtlCol="0">
            <a:spAutoFit/>
          </a:bodyPr>
          <a:lstStyle/>
          <a:p>
            <a:pPr algn="l"/>
            <a:r>
              <a:rPr lang="en-US" sz="1800" b="1" i="0" u="none" strike="noStrike" baseline="0" dirty="0"/>
              <a:t>Rutting: </a:t>
            </a:r>
            <a:r>
              <a:rPr lang="en-US" sz="1800" b="0" i="0" u="none" strike="noStrike" baseline="0" dirty="0"/>
              <a:t>Rutting is a pavement distress characterized by the formation of longitudinal depressions or tracks in the wheel paths caused by the permanent deformation of the pavement surface under repeated traffic loading. It is one of the most common and visible forms of distress in asphalt pavements and can lead to reduced ride quality, increased vehicle operating costs, and safety concerns. Rutting is primarily caused by the repeated passage of vehicles, especially heavy trucks or buses, which exert high axle loads and shear stresses on the pavement surface. Over time, the cumulative effects of traffic loading can result in permanent deformation and compaction of the asphalt pavement. Elevated pavement temperatures, particularly during hot weather or under direct sunlight, can soften the asphalt binder and increase its susceptibility to deformation. The combination of high temperatures and heavy traffic loading exacerbates rutting, leading to more rapid pavement deterioration.  Inadequate pavement thickness, insufficient asphalt binder content, improper mix design, or weak subgrade support can contribute to rutting by reducing the pavement's ability to withstand traffic induced</a:t>
            </a:r>
            <a:r>
              <a:rPr lang="en-US" dirty="0"/>
              <a:t> </a:t>
            </a:r>
            <a:r>
              <a:rPr lang="en-US" sz="1800" b="0" i="0" u="none" strike="noStrike" baseline="0" dirty="0"/>
              <a:t>stresses and strains. Water infiltration into the pavement structure can weaken the asphalt binder-aggregate bond, reduce pavement stiffness, and increase susceptibility to rutting. Poor drainage, surface water accumulation, and subgrade saturation exacerbate moisture-related rutting.</a:t>
            </a:r>
            <a:endParaRPr lang="en-US" sz="1800" b="1" dirty="0">
              <a:solidFill>
                <a:srgbClr val="000000"/>
              </a:solidFill>
              <a:effectLst/>
              <a:ea typeface="Calibri" panose="020F0502020204030204" pitchFamily="34" charset="0"/>
            </a:endParaRPr>
          </a:p>
        </p:txBody>
      </p:sp>
      <p:pic>
        <p:nvPicPr>
          <p:cNvPr id="3" name="Picture 2">
            <a:extLst>
              <a:ext uri="{FF2B5EF4-FFF2-40B4-BE49-F238E27FC236}">
                <a16:creationId xmlns="" xmlns:a16="http://schemas.microsoft.com/office/drawing/2014/main" id="{A462E15F-2D15-44E3-BC3D-BFC754720568}"/>
              </a:ext>
            </a:extLst>
          </p:cNvPr>
          <p:cNvPicPr>
            <a:picLocks noChangeAspect="1"/>
          </p:cNvPicPr>
          <p:nvPr/>
        </p:nvPicPr>
        <p:blipFill>
          <a:blip r:embed="rId2"/>
          <a:stretch>
            <a:fillRect/>
          </a:stretch>
        </p:blipFill>
        <p:spPr>
          <a:xfrm>
            <a:off x="459066" y="3657598"/>
            <a:ext cx="5852160" cy="3258839"/>
          </a:xfrm>
          <a:prstGeom prst="rect">
            <a:avLst/>
          </a:prstGeom>
          <a:ln w="38100">
            <a:solidFill>
              <a:schemeClr val="tx1"/>
            </a:solidFill>
          </a:ln>
        </p:spPr>
      </p:pic>
      <p:pic>
        <p:nvPicPr>
          <p:cNvPr id="6" name="Picture 5">
            <a:extLst>
              <a:ext uri="{FF2B5EF4-FFF2-40B4-BE49-F238E27FC236}">
                <a16:creationId xmlns="" xmlns:a16="http://schemas.microsoft.com/office/drawing/2014/main" id="{ABC2E6F9-6502-4704-BB80-B57D007485B4}"/>
              </a:ext>
            </a:extLst>
          </p:cNvPr>
          <p:cNvPicPr>
            <a:picLocks noChangeAspect="1"/>
          </p:cNvPicPr>
          <p:nvPr/>
        </p:nvPicPr>
        <p:blipFill>
          <a:blip r:embed="rId3"/>
          <a:stretch>
            <a:fillRect/>
          </a:stretch>
        </p:blipFill>
        <p:spPr>
          <a:xfrm>
            <a:off x="6447453" y="3657597"/>
            <a:ext cx="6035040" cy="3258839"/>
          </a:xfrm>
          <a:prstGeom prst="rect">
            <a:avLst/>
          </a:prstGeom>
          <a:ln w="38100">
            <a:solidFill>
              <a:schemeClr val="tx1"/>
            </a:solidFill>
          </a:ln>
        </p:spPr>
      </p:pic>
    </p:spTree>
    <p:extLst>
      <p:ext uri="{BB962C8B-B14F-4D97-AF65-F5344CB8AC3E}">
        <p14:creationId xmlns:p14="http://schemas.microsoft.com/office/powerpoint/2010/main" val="30224075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97F43B01-0D4A-4CDA-83A4-4DF7EF843457}"/>
              </a:ext>
            </a:extLst>
          </p:cNvPr>
          <p:cNvSpPr/>
          <p:nvPr/>
        </p:nvSpPr>
        <p:spPr>
          <a:xfrm>
            <a:off x="182880" y="82317"/>
            <a:ext cx="12435840" cy="6949440"/>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dirty="0">
              <a:ln w="28575">
                <a:solidFill>
                  <a:schemeClr val="tx1"/>
                </a:solidFill>
              </a:ln>
            </a:endParaRPr>
          </a:p>
        </p:txBody>
      </p:sp>
      <p:sp>
        <p:nvSpPr>
          <p:cNvPr id="8" name="TextBox 7">
            <a:extLst>
              <a:ext uri="{FF2B5EF4-FFF2-40B4-BE49-F238E27FC236}">
                <a16:creationId xmlns="" xmlns:a16="http://schemas.microsoft.com/office/drawing/2014/main" id="{2914104A-5D44-439E-A145-3BD69E2AEFD2}"/>
              </a:ext>
            </a:extLst>
          </p:cNvPr>
          <p:cNvSpPr txBox="1"/>
          <p:nvPr/>
        </p:nvSpPr>
        <p:spPr>
          <a:xfrm>
            <a:off x="365760" y="283443"/>
            <a:ext cx="12070080" cy="3416320"/>
          </a:xfrm>
          <a:prstGeom prst="rect">
            <a:avLst/>
          </a:prstGeom>
          <a:noFill/>
        </p:spPr>
        <p:txBody>
          <a:bodyPr wrap="square" rtlCol="0">
            <a:spAutoFit/>
          </a:bodyPr>
          <a:lstStyle/>
          <a:p>
            <a:pPr algn="l"/>
            <a:r>
              <a:rPr lang="en-US" sz="1800" b="1" i="0" u="none" strike="noStrike" baseline="0" dirty="0"/>
              <a:t>Slippage Cracking: </a:t>
            </a:r>
            <a:r>
              <a:rPr lang="en-US" sz="1800" b="0" i="0" u="none" strike="noStrike" baseline="0" dirty="0"/>
              <a:t>Slippage cracking, also known as longitudinal cracking, is a form of pavement distress characterized by cracks that develop parallel to the direction of traffic flow. These cracks often occur in the wheel paths or areas where vehicles frequently stop or accelerate, such as intersections, stop signs, or traffic signals. Slippage cracking typically occurs when there is inadequate bonding between the asphalt overlay and the underlying pavement layer or surface course. Factors such as insufficient tack coat application, surface contamination, or pavement oxidation can compromise the bond, leading to crack initiation and propagation. Heavy braking, acceleration, or turning movements exerted by vehicles can induce shear stresses and tensile forces on the pavement surface, causing it to slide or slip relative to the underlying layers. This movement can lead to the formation of longitudinal cracks parallel to the direction of traffic flow. Over time, asphalt pavements are subjected to aging and weathering effects, such as exposure to sunlight, moisture, and temperature fluctuations. These environmental factors can degrade the asphalt binder, weaken the pavement structure, and increase susceptibility to cracking and distress. Design deficiencies such as inadequate asphalt thickness, poor drainage, or weak pavement support layers can contribute to slippage cracking by creating stress concentrations and reducing pavement durability and resistance to traffic loading.</a:t>
            </a:r>
          </a:p>
        </p:txBody>
      </p:sp>
      <p:pic>
        <p:nvPicPr>
          <p:cNvPr id="4" name="Picture 3">
            <a:extLst>
              <a:ext uri="{FF2B5EF4-FFF2-40B4-BE49-F238E27FC236}">
                <a16:creationId xmlns="" xmlns:a16="http://schemas.microsoft.com/office/drawing/2014/main" id="{2A0ACB63-B1CF-4A8E-8C3D-3502439852B8}"/>
              </a:ext>
            </a:extLst>
          </p:cNvPr>
          <p:cNvPicPr>
            <a:picLocks noChangeAspect="1"/>
          </p:cNvPicPr>
          <p:nvPr/>
        </p:nvPicPr>
        <p:blipFill>
          <a:blip r:embed="rId2"/>
          <a:stretch>
            <a:fillRect/>
          </a:stretch>
        </p:blipFill>
        <p:spPr>
          <a:xfrm>
            <a:off x="365760" y="3699763"/>
            <a:ext cx="5941734" cy="3209473"/>
          </a:xfrm>
          <a:prstGeom prst="rect">
            <a:avLst/>
          </a:prstGeom>
          <a:ln w="38100">
            <a:solidFill>
              <a:schemeClr val="tx1"/>
            </a:solidFill>
          </a:ln>
        </p:spPr>
      </p:pic>
      <p:pic>
        <p:nvPicPr>
          <p:cNvPr id="9" name="Picture 8">
            <a:extLst>
              <a:ext uri="{FF2B5EF4-FFF2-40B4-BE49-F238E27FC236}">
                <a16:creationId xmlns="" xmlns:a16="http://schemas.microsoft.com/office/drawing/2014/main" id="{3F055780-0C7B-4662-A5A8-83C9A06877C5}"/>
              </a:ext>
            </a:extLst>
          </p:cNvPr>
          <p:cNvPicPr>
            <a:picLocks noChangeAspect="1"/>
          </p:cNvPicPr>
          <p:nvPr/>
        </p:nvPicPr>
        <p:blipFill>
          <a:blip r:embed="rId3"/>
          <a:stretch>
            <a:fillRect/>
          </a:stretch>
        </p:blipFill>
        <p:spPr>
          <a:xfrm>
            <a:off x="6490374" y="3699763"/>
            <a:ext cx="5945466" cy="3209472"/>
          </a:xfrm>
          <a:prstGeom prst="rect">
            <a:avLst/>
          </a:prstGeom>
          <a:ln w="38100">
            <a:solidFill>
              <a:schemeClr val="tx1"/>
            </a:solidFill>
          </a:ln>
        </p:spPr>
      </p:pic>
    </p:spTree>
    <p:extLst>
      <p:ext uri="{BB962C8B-B14F-4D97-AF65-F5344CB8AC3E}">
        <p14:creationId xmlns:p14="http://schemas.microsoft.com/office/powerpoint/2010/main" val="739930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6E4224CF-0B04-452F-94C0-FC9508E81EB0}"/>
              </a:ext>
            </a:extLst>
          </p:cNvPr>
          <p:cNvSpPr txBox="1"/>
          <p:nvPr/>
        </p:nvSpPr>
        <p:spPr>
          <a:xfrm>
            <a:off x="4287520" y="1748289"/>
            <a:ext cx="4226560" cy="646331"/>
          </a:xfrm>
          <a:prstGeom prst="rect">
            <a:avLst/>
          </a:prstGeom>
          <a:noFill/>
        </p:spPr>
        <p:txBody>
          <a:bodyPr wrap="square" rtlCol="0">
            <a:spAutoFit/>
          </a:bodyPr>
          <a:lstStyle/>
          <a:p>
            <a:pPr algn="ctr"/>
            <a:r>
              <a:rPr lang="en-US" sz="3600" dirty="0"/>
              <a:t>Week 11</a:t>
            </a:r>
          </a:p>
        </p:txBody>
      </p:sp>
      <p:sp>
        <p:nvSpPr>
          <p:cNvPr id="6" name="TextBox 5">
            <a:extLst>
              <a:ext uri="{FF2B5EF4-FFF2-40B4-BE49-F238E27FC236}">
                <a16:creationId xmlns="" xmlns:a16="http://schemas.microsoft.com/office/drawing/2014/main" id="{EE029618-3064-4622-ACDB-51C7827E27E1}"/>
              </a:ext>
            </a:extLst>
          </p:cNvPr>
          <p:cNvSpPr txBox="1"/>
          <p:nvPr/>
        </p:nvSpPr>
        <p:spPr>
          <a:xfrm>
            <a:off x="3380741" y="2729492"/>
            <a:ext cx="6040121" cy="640945"/>
          </a:xfrm>
          <a:prstGeom prst="rect">
            <a:avLst/>
          </a:prstGeom>
          <a:noFill/>
        </p:spPr>
        <p:txBody>
          <a:bodyPr wrap="square" rtlCol="0">
            <a:spAutoFit/>
          </a:bodyPr>
          <a:lstStyle/>
          <a:p>
            <a:pPr marL="0" marR="0" algn="ctr">
              <a:lnSpc>
                <a:spcPct val="106000"/>
              </a:lnSpc>
              <a:spcBef>
                <a:spcPts val="0"/>
              </a:spcBef>
              <a:spcAft>
                <a:spcPts val="0"/>
              </a:spcAft>
            </a:pP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ESAL Part-01</a:t>
            </a:r>
          </a:p>
        </p:txBody>
      </p:sp>
      <p:grpSp>
        <p:nvGrpSpPr>
          <p:cNvPr id="15" name="Group 14">
            <a:extLst>
              <a:ext uri="{FF2B5EF4-FFF2-40B4-BE49-F238E27FC236}">
                <a16:creationId xmlns="" xmlns:a16="http://schemas.microsoft.com/office/drawing/2014/main" id="{9B79569E-E2F4-4EBB-ACBE-C6986626FBC5}"/>
              </a:ext>
            </a:extLst>
          </p:cNvPr>
          <p:cNvGrpSpPr/>
          <p:nvPr/>
        </p:nvGrpSpPr>
        <p:grpSpPr>
          <a:xfrm>
            <a:off x="9144656" y="2246950"/>
            <a:ext cx="4591666" cy="5761730"/>
            <a:chOff x="8514734" y="2018348"/>
            <a:chExt cx="4591666" cy="5761731"/>
          </a:xfrm>
          <a:blipFill>
            <a:blip r:embed="rId3"/>
            <a:stretch>
              <a:fillRect/>
            </a:stretch>
          </a:blipFill>
          <a:effectLst>
            <a:glow rad="177800">
              <a:schemeClr val="accent1">
                <a:alpha val="40000"/>
              </a:schemeClr>
            </a:glow>
            <a:outerShdw blurRad="203200" dist="165100" dir="11520000" algn="ctr" rotWithShape="0">
              <a:srgbClr val="000000">
                <a:alpha val="64000"/>
              </a:srgbClr>
            </a:outerShdw>
            <a:reflection endPos="0" dist="50800" dir="5400000" sy="-100000" algn="bl" rotWithShape="0"/>
          </a:effectLst>
        </p:grpSpPr>
        <p:sp>
          <p:nvSpPr>
            <p:cNvPr id="7" name="Rectangle 6">
              <a:extLst>
                <a:ext uri="{FF2B5EF4-FFF2-40B4-BE49-F238E27FC236}">
                  <a16:creationId xmlns="" xmlns:a16="http://schemas.microsoft.com/office/drawing/2014/main" id="{50821D65-AB3D-4293-8541-8AF722C3D63D}"/>
                </a:ext>
              </a:extLst>
            </p:cNvPr>
            <p:cNvSpPr/>
            <p:nvPr/>
          </p:nvSpPr>
          <p:spPr>
            <a:xfrm rot="2700000">
              <a:off x="9896169" y="5951279"/>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8" name="Rectangle 7">
              <a:extLst>
                <a:ext uri="{FF2B5EF4-FFF2-40B4-BE49-F238E27FC236}">
                  <a16:creationId xmlns="" xmlns:a16="http://schemas.microsoft.com/office/drawing/2014/main" id="{7FD89E44-002C-4150-A6AB-424AA9A0DF49}"/>
                </a:ext>
              </a:extLst>
            </p:cNvPr>
            <p:cNvSpPr/>
            <p:nvPr/>
          </p:nvSpPr>
          <p:spPr>
            <a:xfrm rot="2700000">
              <a:off x="11277599" y="4650442"/>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9" name="Rectangle 8">
              <a:extLst>
                <a:ext uri="{FF2B5EF4-FFF2-40B4-BE49-F238E27FC236}">
                  <a16:creationId xmlns="" xmlns:a16="http://schemas.microsoft.com/office/drawing/2014/main" id="{85F85E60-CB96-434A-8647-5F491F69BECC}"/>
                </a:ext>
              </a:extLst>
            </p:cNvPr>
            <p:cNvSpPr/>
            <p:nvPr/>
          </p:nvSpPr>
          <p:spPr>
            <a:xfrm rot="2700000">
              <a:off x="9896167" y="3342044"/>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0" name="Rectangle 9">
              <a:extLst>
                <a:ext uri="{FF2B5EF4-FFF2-40B4-BE49-F238E27FC236}">
                  <a16:creationId xmlns="" xmlns:a16="http://schemas.microsoft.com/office/drawing/2014/main" id="{5BAE79BD-7D3E-4C6C-8B27-0961C42E74A5}"/>
                </a:ext>
              </a:extLst>
            </p:cNvPr>
            <p:cNvSpPr/>
            <p:nvPr/>
          </p:nvSpPr>
          <p:spPr>
            <a:xfrm rot="2700000">
              <a:off x="11277600" y="2018348"/>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1" name="Rectangle 10">
              <a:extLst>
                <a:ext uri="{FF2B5EF4-FFF2-40B4-BE49-F238E27FC236}">
                  <a16:creationId xmlns="" xmlns:a16="http://schemas.microsoft.com/office/drawing/2014/main" id="{E1EC62A6-0FD2-49AD-BF79-0C8372715742}"/>
                </a:ext>
              </a:extLst>
            </p:cNvPr>
            <p:cNvSpPr/>
            <p:nvPr/>
          </p:nvSpPr>
          <p:spPr>
            <a:xfrm rot="2700000">
              <a:off x="8514734" y="4658122"/>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spTree>
    <p:extLst>
      <p:ext uri="{BB962C8B-B14F-4D97-AF65-F5344CB8AC3E}">
        <p14:creationId xmlns:p14="http://schemas.microsoft.com/office/powerpoint/2010/main" val="28157317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97F43B01-0D4A-4CDA-83A4-4DF7EF843457}"/>
              </a:ext>
            </a:extLst>
          </p:cNvPr>
          <p:cNvSpPr/>
          <p:nvPr/>
        </p:nvSpPr>
        <p:spPr>
          <a:xfrm>
            <a:off x="182880" y="182880"/>
            <a:ext cx="12435840" cy="6949440"/>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dirty="0">
              <a:ln w="28575">
                <a:solidFill>
                  <a:schemeClr val="tx1"/>
                </a:solidFill>
              </a:ln>
            </a:endParaRPr>
          </a:p>
        </p:txBody>
      </p:sp>
      <p:sp>
        <p:nvSpPr>
          <p:cNvPr id="8" name="TextBox 7">
            <a:extLst>
              <a:ext uri="{FF2B5EF4-FFF2-40B4-BE49-F238E27FC236}">
                <a16:creationId xmlns="" xmlns:a16="http://schemas.microsoft.com/office/drawing/2014/main" id="{2914104A-5D44-439E-A145-3BD69E2AEFD2}"/>
              </a:ext>
            </a:extLst>
          </p:cNvPr>
          <p:cNvSpPr txBox="1"/>
          <p:nvPr/>
        </p:nvSpPr>
        <p:spPr>
          <a:xfrm>
            <a:off x="365760" y="283443"/>
            <a:ext cx="12070080" cy="6698629"/>
          </a:xfrm>
          <a:prstGeom prst="rect">
            <a:avLst/>
          </a:prstGeom>
          <a:noFill/>
        </p:spPr>
        <p:txBody>
          <a:bodyPr wrap="square" rtlCol="0">
            <a:spAutoFit/>
          </a:bodyPr>
          <a:lstStyle/>
          <a:p>
            <a:pPr marL="457200" marR="0" indent="-457200">
              <a:lnSpc>
                <a:spcPct val="107000"/>
              </a:lnSpc>
              <a:spcBef>
                <a:spcPts val="0"/>
              </a:spcBef>
              <a:spcAft>
                <a:spcPts val="800"/>
              </a:spcAft>
              <a:buAutoNum type="arabicPeriod"/>
            </a:pPr>
            <a:r>
              <a:rPr lang="en-US" sz="2400" b="1" dirty="0">
                <a:effectLst/>
                <a:ea typeface="Calibri" panose="020F0502020204030204" pitchFamily="34" charset="0"/>
                <a:cs typeface="Times New Roman" panose="02020603050405020304" pitchFamily="18" charset="0"/>
              </a:rPr>
              <a:t>ESAL (Equivalent Single Axle Load): </a:t>
            </a:r>
          </a:p>
          <a:p>
            <a:pPr marR="0">
              <a:lnSpc>
                <a:spcPct val="107000"/>
              </a:lnSpc>
              <a:spcBef>
                <a:spcPts val="0"/>
              </a:spcBef>
              <a:spcAft>
                <a:spcPts val="800"/>
              </a:spcAft>
            </a:pPr>
            <a:endParaRPr lang="en-US" b="1" dirty="0">
              <a:effectLst/>
              <a:ea typeface="Calibri" panose="020F0502020204030204" pitchFamily="34" charset="0"/>
              <a:cs typeface="Times New Roman" panose="02020603050405020304" pitchFamily="18" charset="0"/>
            </a:endParaRPr>
          </a:p>
          <a:p>
            <a:pPr lvl="1">
              <a:lnSpc>
                <a:spcPct val="107000"/>
              </a:lnSpc>
              <a:spcAft>
                <a:spcPts val="800"/>
              </a:spcAft>
            </a:pPr>
            <a:r>
              <a:rPr lang="en-US" dirty="0">
                <a:effectLst/>
                <a:ea typeface="Calibri" panose="020F0502020204030204" pitchFamily="34" charset="0"/>
                <a:cs typeface="Times New Roman" panose="02020603050405020304" pitchFamily="18" charset="0"/>
              </a:rPr>
              <a:t>ESAL is a unit used in pavement design to represent the cumulative damage caused by traffic over a specific period. It essentially converts the effect of various vehicle weights and axle configurations into a single standard axle load (usually an 18,000-pound single axle). It is also represented as ESWL (Equivalent Single wheel Load).</a:t>
            </a:r>
          </a:p>
          <a:p>
            <a:pPr lvl="1">
              <a:lnSpc>
                <a:spcPct val="107000"/>
              </a:lnSpc>
              <a:spcAft>
                <a:spcPts val="800"/>
              </a:spcAft>
            </a:pPr>
            <a:endParaRPr lang="en-US" dirty="0">
              <a:effectLs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800" b="1" dirty="0">
                <a:ea typeface="Calibri" panose="020F0502020204030204" pitchFamily="34" charset="0"/>
                <a:cs typeface="Times New Roman" panose="02020603050405020304" pitchFamily="18" charset="0"/>
              </a:rPr>
              <a:t>2. </a:t>
            </a:r>
            <a:r>
              <a:rPr lang="en-US" sz="2800" b="1" dirty="0">
                <a:effectLst/>
                <a:ea typeface="Calibri" panose="020F0502020204030204" pitchFamily="34" charset="0"/>
                <a:cs typeface="Times New Roman" panose="02020603050405020304" pitchFamily="18" charset="0"/>
              </a:rPr>
              <a:t>Reason of using ESAL:</a:t>
            </a:r>
          </a:p>
          <a:p>
            <a:pPr marL="742950" lvl="1" indent="-285750">
              <a:lnSpc>
                <a:spcPct val="107000"/>
              </a:lnSpc>
              <a:spcAft>
                <a:spcPts val="800"/>
              </a:spcAft>
              <a:buFont typeface="Wingdings" panose="05000000000000000000" pitchFamily="2" charset="2"/>
              <a:buChar char="q"/>
            </a:pPr>
            <a:endParaRPr lang="en-US" dirty="0">
              <a:effectLst/>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Wingdings" panose="05000000000000000000" pitchFamily="2" charset="2"/>
              <a:buChar char="q"/>
            </a:pPr>
            <a:r>
              <a:rPr lang="en-US" dirty="0">
                <a:effectLst/>
                <a:ea typeface="Calibri" panose="020F0502020204030204" pitchFamily="34" charset="0"/>
                <a:cs typeface="Times New Roman" panose="02020603050405020304" pitchFamily="18" charset="0"/>
              </a:rPr>
              <a:t>Represents the number of times an equivalent single axle load (ESLF) has passed over a specific section of pavement.</a:t>
            </a:r>
          </a:p>
          <a:p>
            <a:pPr marL="742950" lvl="1" indent="-285750">
              <a:lnSpc>
                <a:spcPct val="107000"/>
              </a:lnSpc>
              <a:spcAft>
                <a:spcPts val="800"/>
              </a:spcAft>
              <a:buFont typeface="Wingdings" panose="05000000000000000000" pitchFamily="2" charset="2"/>
              <a:buChar char="q"/>
            </a:pPr>
            <a:r>
              <a:rPr lang="en-US" sz="1800" dirty="0">
                <a:effectLst/>
                <a:ea typeface="Calibri" panose="020F0502020204030204" pitchFamily="34" charset="0"/>
                <a:cs typeface="Times New Roman" panose="02020603050405020304" pitchFamily="18" charset="0"/>
              </a:rPr>
              <a:t>Higher ESAL signifies greater cumulative pavement damage.</a:t>
            </a:r>
          </a:p>
          <a:p>
            <a:pPr marL="742950" lvl="1" indent="-285750">
              <a:lnSpc>
                <a:spcPct val="107000"/>
              </a:lnSpc>
              <a:spcAft>
                <a:spcPts val="800"/>
              </a:spcAft>
              <a:buFont typeface="Wingdings" panose="05000000000000000000" pitchFamily="2" charset="2"/>
              <a:buChar char="q"/>
            </a:pPr>
            <a:r>
              <a:rPr lang="en-US" sz="1800" dirty="0">
                <a:effectLst/>
                <a:ea typeface="Calibri" panose="020F0502020204030204" pitchFamily="34" charset="0"/>
                <a:cs typeface="Times New Roman" panose="02020603050405020304" pitchFamily="18" charset="0"/>
              </a:rPr>
              <a:t>Used to predict pavement fatigue life and determine maintenance or reconstruction needs.</a:t>
            </a:r>
            <a:endParaRPr lang="en-US" dirty="0">
              <a:ea typeface="Calibri" panose="020F0502020204030204" pitchFamily="34" charset="0"/>
              <a:cs typeface="Times New Roman" panose="02020603050405020304" pitchFamily="18" charset="0"/>
            </a:endParaRPr>
          </a:p>
          <a:p>
            <a:pPr lvl="1">
              <a:lnSpc>
                <a:spcPct val="107000"/>
              </a:lnSpc>
              <a:spcAft>
                <a:spcPts val="800"/>
              </a:spcAft>
            </a:pPr>
            <a:endParaRPr lang="en-US" sz="1800" b="1" dirty="0">
              <a:solidFill>
                <a:srgbClr val="000000"/>
              </a:solidFill>
              <a:effectLst/>
              <a:ea typeface="Calibri" panose="020F0502020204030204" pitchFamily="34" charset="0"/>
              <a:cs typeface="Times New Roman" panose="02020603050405020304" pitchFamily="18" charset="0"/>
            </a:endParaRPr>
          </a:p>
          <a:p>
            <a:pPr marL="0" marR="0">
              <a:spcBef>
                <a:spcPts val="0"/>
              </a:spcBef>
              <a:spcAft>
                <a:spcPts val="0"/>
              </a:spcAft>
            </a:pPr>
            <a:r>
              <a:rPr lang="en-US" sz="2400" b="1" dirty="0">
                <a:ea typeface="Calibri" panose="020F0502020204030204" pitchFamily="34" charset="0"/>
                <a:cs typeface="Times New Roman" panose="02020603050405020304" pitchFamily="18" charset="0"/>
              </a:rPr>
              <a:t>3. Purpose of ESAL:</a:t>
            </a:r>
          </a:p>
          <a:p>
            <a:pPr marL="0" marR="0">
              <a:spcBef>
                <a:spcPts val="0"/>
              </a:spcBef>
              <a:spcAft>
                <a:spcPts val="0"/>
              </a:spcAft>
            </a:pPr>
            <a:endParaRPr lang="en-US" dirty="0">
              <a:ea typeface="Calibri" panose="020F0502020204030204" pitchFamily="34" charset="0"/>
              <a:cs typeface="Times New Roman" panose="02020603050405020304" pitchFamily="18" charset="0"/>
            </a:endParaRPr>
          </a:p>
          <a:p>
            <a:pPr marL="742950" lvl="1" indent="-285750">
              <a:buFont typeface="Wingdings" panose="05000000000000000000" pitchFamily="2" charset="2"/>
              <a:buChar char="q"/>
            </a:pPr>
            <a:r>
              <a:rPr lang="en-US" dirty="0">
                <a:ea typeface="Calibri" panose="020F0502020204030204" pitchFamily="34" charset="0"/>
                <a:cs typeface="Times New Roman" panose="02020603050405020304" pitchFamily="18" charset="0"/>
              </a:rPr>
              <a:t>To estimate cumulative pavement damage from traffic over time.</a:t>
            </a:r>
          </a:p>
          <a:p>
            <a:pPr marL="742950" lvl="1" indent="-285750">
              <a:buFont typeface="Wingdings" panose="05000000000000000000" pitchFamily="2" charset="2"/>
              <a:buChar char="q"/>
            </a:pPr>
            <a:r>
              <a:rPr lang="en-US" dirty="0">
                <a:ea typeface="Calibri" panose="020F0502020204030204" pitchFamily="34" charset="0"/>
                <a:cs typeface="Times New Roman" panose="02020603050405020304" pitchFamily="18" charset="0"/>
              </a:rPr>
              <a:t>To design pavement thickness and structure based on expected traffic loads.</a:t>
            </a:r>
          </a:p>
          <a:p>
            <a:pPr marL="742950" lvl="1" indent="-285750">
              <a:buFont typeface="Wingdings" panose="05000000000000000000" pitchFamily="2" charset="2"/>
              <a:buChar char="q"/>
            </a:pPr>
            <a:r>
              <a:rPr lang="en-US" dirty="0">
                <a:ea typeface="Calibri" panose="020F0502020204030204" pitchFamily="34" charset="0"/>
                <a:cs typeface="Times New Roman" panose="02020603050405020304" pitchFamily="18" charset="0"/>
              </a:rPr>
              <a:t>To perform pavement life-cycle analysis and maintenance planning.</a:t>
            </a:r>
          </a:p>
          <a:p>
            <a:pPr lvl="1" indent="-457200">
              <a:lnSpc>
                <a:spcPct val="107000"/>
              </a:lnSpc>
              <a:spcAft>
                <a:spcPts val="800"/>
              </a:spcAft>
            </a:pPr>
            <a:endParaRPr lang="en-US" sz="1800" b="1" dirty="0">
              <a:solidFill>
                <a:srgbClr val="000000"/>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585822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extLst>
              <a:ext uri="{BEBA8EAE-BF5A-486C-A8C5-ECC9F3942E4B}">
                <a14:imgProps xmlns:a14="http://schemas.microsoft.com/office/drawing/2010/main">
                  <a14:imgLayer r:embed="rId3">
                    <a14:imgEffect>
                      <a14:artisticGlowEdges/>
                    </a14:imgEffect>
                  </a14:imgLayer>
                </a14:imgProps>
              </a:ext>
            </a:extLst>
          </a:blip>
          <a:srcRect/>
          <a:stretch>
            <a:fillRect l="-10000" r="-10000"/>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 xmlns:a16="http://schemas.microsoft.com/office/drawing/2014/main" id="{FB161DF7-B23E-4035-A16B-92185E10D8B8}"/>
              </a:ext>
            </a:extLst>
          </p:cNvPr>
          <p:cNvGrpSpPr/>
          <p:nvPr/>
        </p:nvGrpSpPr>
        <p:grpSpPr>
          <a:xfrm>
            <a:off x="-2407919" y="4437524"/>
            <a:ext cx="6303509" cy="3631150"/>
            <a:chOff x="-3698821" y="4766260"/>
            <a:chExt cx="6652094" cy="3315933"/>
          </a:xfrm>
          <a:blipFill dpi="0" rotWithShape="1">
            <a:blip r:embed="rId4">
              <a:alphaModFix amt="77000"/>
              <a:extLst>
                <a:ext uri="{BEBA8EAE-BF5A-486C-A8C5-ECC9F3942E4B}">
                  <a14:imgProps xmlns:a14="http://schemas.microsoft.com/office/drawing/2010/main">
                    <a14:imgLayer r:embed="rId5">
                      <a14:imgEffect>
                        <a14:sharpenSoften amount="50000"/>
                      </a14:imgEffect>
                      <a14:imgEffect>
                        <a14:brightnessContrast bright="-20000"/>
                      </a14:imgEffect>
                    </a14:imgLayer>
                  </a14:imgProps>
                </a:ext>
              </a:extLst>
            </a:blip>
            <a:srcRect/>
            <a:stretch>
              <a:fillRect l="-1187" t="-577" r="-1187"/>
            </a:stretch>
          </a:blipFill>
        </p:grpSpPr>
        <p:sp>
          <p:nvSpPr>
            <p:cNvPr id="4" name="Rectangle: Rounded Corners 3">
              <a:extLst>
                <a:ext uri="{FF2B5EF4-FFF2-40B4-BE49-F238E27FC236}">
                  <a16:creationId xmlns="" xmlns:a16="http://schemas.microsoft.com/office/drawing/2014/main" id="{CEC8D37B-C551-4407-9D5B-224990DCDD6F}"/>
                </a:ext>
              </a:extLst>
            </p:cNvPr>
            <p:cNvSpPr/>
            <p:nvPr/>
          </p:nvSpPr>
          <p:spPr>
            <a:xfrm rot="19096706">
              <a:off x="-3698821" y="5336310"/>
              <a:ext cx="5181600" cy="419223"/>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 name="Rectangle: Rounded Corners 4">
              <a:extLst>
                <a:ext uri="{FF2B5EF4-FFF2-40B4-BE49-F238E27FC236}">
                  <a16:creationId xmlns="" xmlns:a16="http://schemas.microsoft.com/office/drawing/2014/main" id="{AA4AD840-BCF7-4710-BD70-C1F32093EB34}"/>
                </a:ext>
              </a:extLst>
            </p:cNvPr>
            <p:cNvSpPr/>
            <p:nvPr/>
          </p:nvSpPr>
          <p:spPr>
            <a:xfrm rot="19096706">
              <a:off x="-2686484" y="5356130"/>
              <a:ext cx="5181600" cy="92399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6" name="Rectangle: Rounded Corners 5">
              <a:extLst>
                <a:ext uri="{FF2B5EF4-FFF2-40B4-BE49-F238E27FC236}">
                  <a16:creationId xmlns="" xmlns:a16="http://schemas.microsoft.com/office/drawing/2014/main" id="{79218BD8-7761-4167-A3C0-738C8B959CB8}"/>
                </a:ext>
              </a:extLst>
            </p:cNvPr>
            <p:cNvSpPr/>
            <p:nvPr/>
          </p:nvSpPr>
          <p:spPr>
            <a:xfrm rot="19096706">
              <a:off x="-2811310" y="6707089"/>
              <a:ext cx="5181600" cy="577135"/>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7" name="Rectangle: Rounded Corners 6">
              <a:extLst>
                <a:ext uri="{FF2B5EF4-FFF2-40B4-BE49-F238E27FC236}">
                  <a16:creationId xmlns="" xmlns:a16="http://schemas.microsoft.com/office/drawing/2014/main" id="{F6EEC549-F6A1-43DE-89E1-08E500946E36}"/>
                </a:ext>
              </a:extLst>
            </p:cNvPr>
            <p:cNvSpPr/>
            <p:nvPr/>
          </p:nvSpPr>
          <p:spPr>
            <a:xfrm rot="19096706">
              <a:off x="-2481824" y="7354684"/>
              <a:ext cx="5181600" cy="727509"/>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9" name="Rectangle: Rounded Corners 8">
              <a:extLst>
                <a:ext uri="{FF2B5EF4-FFF2-40B4-BE49-F238E27FC236}">
                  <a16:creationId xmlns="" xmlns:a16="http://schemas.microsoft.com/office/drawing/2014/main" id="{DAE8348C-45B6-4121-812F-ECC40F3971C4}"/>
                </a:ext>
              </a:extLst>
            </p:cNvPr>
            <p:cNvSpPr/>
            <p:nvPr/>
          </p:nvSpPr>
          <p:spPr>
            <a:xfrm rot="19096706">
              <a:off x="1624824" y="4766260"/>
              <a:ext cx="1328449" cy="5576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grpSp>
        <p:nvGrpSpPr>
          <p:cNvPr id="19" name="Group 18">
            <a:extLst>
              <a:ext uri="{FF2B5EF4-FFF2-40B4-BE49-F238E27FC236}">
                <a16:creationId xmlns="" xmlns:a16="http://schemas.microsoft.com/office/drawing/2014/main" id="{C8F870A9-B700-4F3F-9247-4BAA70A12C06}"/>
              </a:ext>
            </a:extLst>
          </p:cNvPr>
          <p:cNvGrpSpPr/>
          <p:nvPr/>
        </p:nvGrpSpPr>
        <p:grpSpPr>
          <a:xfrm>
            <a:off x="7897219" y="-1106461"/>
            <a:ext cx="7321476" cy="2992543"/>
            <a:chOff x="7546698" y="-1319822"/>
            <a:chExt cx="7321476" cy="2992543"/>
          </a:xfrm>
          <a:gradFill flip="none" rotWithShape="1">
            <a:gsLst>
              <a:gs pos="0">
                <a:srgbClr val="002060"/>
              </a:gs>
              <a:gs pos="100000">
                <a:schemeClr val="accent5">
                  <a:lumMod val="60000"/>
                  <a:lumOff val="40000"/>
                </a:schemeClr>
              </a:gs>
            </a:gsLst>
            <a:lin ang="2700000" scaled="1"/>
            <a:tileRect/>
          </a:gradFill>
        </p:grpSpPr>
        <p:sp>
          <p:nvSpPr>
            <p:cNvPr id="20" name="Flowchart: Stored Data 19">
              <a:extLst>
                <a:ext uri="{FF2B5EF4-FFF2-40B4-BE49-F238E27FC236}">
                  <a16:creationId xmlns="" xmlns:a16="http://schemas.microsoft.com/office/drawing/2014/main" id="{2B448104-EF45-4A0E-8CA4-D69DEB7F5AE9}"/>
                </a:ext>
              </a:extLst>
            </p:cNvPr>
            <p:cNvSpPr/>
            <p:nvPr/>
          </p:nvSpPr>
          <p:spPr>
            <a:xfrm rot="19366670">
              <a:off x="8689916" y="-11198"/>
              <a:ext cx="6178258" cy="1683919"/>
            </a:xfrm>
            <a:prstGeom prst="flowChartOnlineStorag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26" name="Flowchart: Stored Data 25">
              <a:extLst>
                <a:ext uri="{FF2B5EF4-FFF2-40B4-BE49-F238E27FC236}">
                  <a16:creationId xmlns="" xmlns:a16="http://schemas.microsoft.com/office/drawing/2014/main" id="{582D9A46-6A48-4E1D-83B5-ED7CE5B24990}"/>
                </a:ext>
              </a:extLst>
            </p:cNvPr>
            <p:cNvSpPr/>
            <p:nvPr/>
          </p:nvSpPr>
          <p:spPr>
            <a:xfrm rot="19366670">
              <a:off x="7690650" y="-1319822"/>
              <a:ext cx="6178258" cy="1683919"/>
            </a:xfrm>
            <a:prstGeom prst="flowChartOnlineStorag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7" name="Flowchart: Stored Data 26">
              <a:extLst>
                <a:ext uri="{FF2B5EF4-FFF2-40B4-BE49-F238E27FC236}">
                  <a16:creationId xmlns="" xmlns:a16="http://schemas.microsoft.com/office/drawing/2014/main" id="{613F58D9-01EF-4F1C-978B-F730A9946F53}"/>
                </a:ext>
              </a:extLst>
            </p:cNvPr>
            <p:cNvSpPr/>
            <p:nvPr/>
          </p:nvSpPr>
          <p:spPr>
            <a:xfrm rot="19366670">
              <a:off x="7546698" y="-208042"/>
              <a:ext cx="6178258" cy="1683919"/>
            </a:xfrm>
            <a:prstGeom prst="flowChartOnlineStorag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pic>
        <p:nvPicPr>
          <p:cNvPr id="12" name="Picture 11">
            <a:extLst>
              <a:ext uri="{FF2B5EF4-FFF2-40B4-BE49-F238E27FC236}">
                <a16:creationId xmlns="" xmlns:a16="http://schemas.microsoft.com/office/drawing/2014/main" id="{BCB0742C-3B56-423C-BB5C-3D4FEBB57D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488" y="163052"/>
            <a:ext cx="1885062" cy="1885062"/>
          </a:xfrm>
          <a:prstGeom prst="rect">
            <a:avLst/>
          </a:prstGeom>
        </p:spPr>
      </p:pic>
      <p:sp>
        <p:nvSpPr>
          <p:cNvPr id="13" name="Rectangle 1">
            <a:extLst>
              <a:ext uri="{FF2B5EF4-FFF2-40B4-BE49-F238E27FC236}">
                <a16:creationId xmlns="" xmlns:a16="http://schemas.microsoft.com/office/drawing/2014/main" id="{309239C3-5A06-492B-91AD-694E149CE272}"/>
              </a:ext>
            </a:extLst>
          </p:cNvPr>
          <p:cNvSpPr>
            <a:spLocks noChangeArrowheads="1"/>
          </p:cNvSpPr>
          <p:nvPr/>
        </p:nvSpPr>
        <p:spPr bwMode="auto">
          <a:xfrm>
            <a:off x="4042656" y="621340"/>
            <a:ext cx="4542526" cy="492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1" rIns="91440" bIns="45721" numCol="1" anchor="ctr" anchorCtr="0" compatLnSpc="1">
            <a:prstTxWarp prst="textNoShape">
              <a:avLst/>
            </a:prstTxWarp>
            <a:spAutoFit/>
          </a:bodyPr>
          <a:lstStyle/>
          <a:p>
            <a:pPr lvl="0" eaLnBrk="0" fontAlgn="base" hangingPunct="0">
              <a:spcBef>
                <a:spcPct val="0"/>
              </a:spcBef>
              <a:spcAft>
                <a:spcPct val="0"/>
              </a:spcAft>
            </a:pPr>
            <a:r>
              <a:rPr lang="en-US" sz="2601" b="1" smtClean="0">
                <a:solidFill>
                  <a:srgbClr val="000000"/>
                </a:solidFill>
                <a:latin typeface="Times New Roman" pitchFamily="18" charset="0"/>
                <a:cs typeface="Times New Roman" pitchFamily="18" charset="0"/>
              </a:rPr>
              <a:t>Transportation </a:t>
            </a:r>
            <a:r>
              <a:rPr lang="en-US" sz="2601" b="1" dirty="0" smtClean="0">
                <a:solidFill>
                  <a:srgbClr val="000000"/>
                </a:solidFill>
                <a:latin typeface="Times New Roman" pitchFamily="18" charset="0"/>
                <a:cs typeface="Times New Roman" pitchFamily="18" charset="0"/>
              </a:rPr>
              <a:t>Engineering-II</a:t>
            </a:r>
            <a:endParaRPr lang="en-US" sz="2601" dirty="0">
              <a:latin typeface="Times New Roman" pitchFamily="18" charset="0"/>
              <a:cs typeface="Times New Roman" pitchFamily="18" charset="0"/>
            </a:endParaRPr>
          </a:p>
        </p:txBody>
      </p:sp>
      <p:graphicFrame>
        <p:nvGraphicFramePr>
          <p:cNvPr id="15" name="Table 14">
            <a:extLst>
              <a:ext uri="{FF2B5EF4-FFF2-40B4-BE49-F238E27FC236}">
                <a16:creationId xmlns="" xmlns:a16="http://schemas.microsoft.com/office/drawing/2014/main" id="{E21432E2-7A2E-4DAF-B6F5-7E528D81852A}"/>
              </a:ext>
            </a:extLst>
          </p:cNvPr>
          <p:cNvGraphicFramePr>
            <a:graphicFrameLocks noGrp="1"/>
          </p:cNvGraphicFramePr>
          <p:nvPr>
            <p:extLst>
              <p:ext uri="{D42A27DB-BD31-4B8C-83A1-F6EECF244321}">
                <p14:modId xmlns:p14="http://schemas.microsoft.com/office/powerpoint/2010/main" val="2667976783"/>
              </p:ext>
            </p:extLst>
          </p:nvPr>
        </p:nvGraphicFramePr>
        <p:xfrm>
          <a:off x="556262" y="1964294"/>
          <a:ext cx="11211283" cy="5072029"/>
        </p:xfrm>
        <a:graphic>
          <a:graphicData uri="http://schemas.openxmlformats.org/drawingml/2006/table">
            <a:tbl>
              <a:tblPr firstRow="1" firstCol="1" bandRow="1"/>
              <a:tblGrid>
                <a:gridCol w="826410">
                  <a:extLst>
                    <a:ext uri="{9D8B030D-6E8A-4147-A177-3AD203B41FA5}">
                      <a16:colId xmlns="" xmlns:a16="http://schemas.microsoft.com/office/drawing/2014/main" val="20000"/>
                    </a:ext>
                  </a:extLst>
                </a:gridCol>
                <a:gridCol w="4469913">
                  <a:extLst>
                    <a:ext uri="{9D8B030D-6E8A-4147-A177-3AD203B41FA5}">
                      <a16:colId xmlns="" xmlns:a16="http://schemas.microsoft.com/office/drawing/2014/main" val="20001"/>
                    </a:ext>
                  </a:extLst>
                </a:gridCol>
                <a:gridCol w="1796166">
                  <a:extLst>
                    <a:ext uri="{9D8B030D-6E8A-4147-A177-3AD203B41FA5}">
                      <a16:colId xmlns="" xmlns:a16="http://schemas.microsoft.com/office/drawing/2014/main" val="20002"/>
                    </a:ext>
                  </a:extLst>
                </a:gridCol>
                <a:gridCol w="2351013">
                  <a:extLst>
                    <a:ext uri="{9D8B030D-6E8A-4147-A177-3AD203B41FA5}">
                      <a16:colId xmlns="" xmlns:a16="http://schemas.microsoft.com/office/drawing/2014/main" val="20003"/>
                    </a:ext>
                  </a:extLst>
                </a:gridCol>
                <a:gridCol w="1767781">
                  <a:extLst>
                    <a:ext uri="{9D8B030D-6E8A-4147-A177-3AD203B41FA5}">
                      <a16:colId xmlns="" xmlns:a16="http://schemas.microsoft.com/office/drawing/2014/main" val="20004"/>
                    </a:ext>
                  </a:extLst>
                </a:gridCol>
              </a:tblGrid>
              <a:tr h="882826">
                <a:tc>
                  <a:txBody>
                    <a:bodyPr/>
                    <a:lstStyle/>
                    <a:p>
                      <a:pPr marL="0" marR="0" algn="ctr">
                        <a:lnSpc>
                          <a:spcPct val="107000"/>
                        </a:lnSpc>
                        <a:spcBef>
                          <a:spcPts val="0"/>
                        </a:spcBef>
                        <a:spcAft>
                          <a:spcPts val="0"/>
                        </a:spcAft>
                      </a:pP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Week</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Topic</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Teaching-Learning Strategy</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Assessment Strategy</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Corresponding CLOs</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679982">
                <a:tc>
                  <a:txBody>
                    <a:bodyPr/>
                    <a:lstStyle/>
                    <a:p>
                      <a:pPr marL="0" marR="0" algn="ctr">
                        <a:lnSpc>
                          <a:spcPct val="107000"/>
                        </a:lnSpc>
                        <a:spcBef>
                          <a:spcPts val="0"/>
                        </a:spcBef>
                        <a:spcAft>
                          <a:spcPts val="0"/>
                        </a:spcAf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1800" b="0" i="0" u="none" strike="noStrike" kern="1200" baseline="0" dirty="0">
                          <a:solidFill>
                            <a:schemeClr val="tx1"/>
                          </a:solidFill>
                          <a:latin typeface="+mn-lt"/>
                          <a:ea typeface="+mn-ea"/>
                          <a:cs typeface="+mn-cs"/>
                        </a:rPr>
                        <a:t>Definition of Pavement, Functions and Desirable Characteristic of Pavement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Lecture, discussion,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Quiz, Written Exam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CLO1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882826">
                <a:tc>
                  <a:txBody>
                    <a:bodyPr/>
                    <a:lstStyle/>
                    <a:p>
                      <a:pPr marL="0" marR="0" algn="ctr">
                        <a:lnSpc>
                          <a:spcPct val="107000"/>
                        </a:lnSpc>
                        <a:spcBef>
                          <a:spcPts val="0"/>
                        </a:spcBef>
                        <a:spcAft>
                          <a:spcPts val="0"/>
                        </a:spcAf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60120" rtl="0" eaLnBrk="1" fontAlgn="auto" latinLnBrk="0" hangingPunct="1">
                        <a:lnSpc>
                          <a:spcPct val="106000"/>
                        </a:lnSpc>
                        <a:spcBef>
                          <a:spcPts val="0"/>
                        </a:spcBef>
                        <a:spcAft>
                          <a:spcPts val="0"/>
                        </a:spcAft>
                        <a:buClrTx/>
                        <a:buSzTx/>
                        <a:buFontTx/>
                        <a:buNone/>
                        <a:tabLst/>
                        <a:defRPr/>
                      </a:pPr>
                      <a:r>
                        <a:rPr lang="en-US" sz="1800" b="0" i="0" u="none" strike="noStrike" kern="1200" baseline="0" dirty="0">
                          <a:solidFill>
                            <a:schemeClr val="tx1"/>
                          </a:solidFill>
                          <a:latin typeface="+mn-lt"/>
                          <a:ea typeface="+mn-ea"/>
                          <a:cs typeface="+mn-cs"/>
                        </a:rPr>
                        <a:t>Types of Pavements and their Components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Oral Presentation, </a:t>
                      </a:r>
                    </a:p>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Debate</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Assessment, </a:t>
                      </a:r>
                    </a:p>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Quiz</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CLO3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882826">
                <a:tc>
                  <a:txBody>
                    <a:bodyPr/>
                    <a:lstStyle/>
                    <a:p>
                      <a:pPr marL="0" marR="0" algn="ctr">
                        <a:lnSpc>
                          <a:spcPct val="107000"/>
                        </a:lnSpc>
                        <a:spcBef>
                          <a:spcPts val="0"/>
                        </a:spcBef>
                        <a:spcAft>
                          <a:spcPts val="0"/>
                        </a:spcAf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60120" rtl="0" eaLnBrk="1" fontAlgn="auto" latinLnBrk="0" hangingPunct="1">
                        <a:lnSpc>
                          <a:spcPct val="106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Load Transfer Mechanism of different Pavement System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Video Lecture,</a:t>
                      </a:r>
                    </a:p>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Group Discussion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Viva,</a:t>
                      </a:r>
                    </a:p>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Quiz</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CLO2, CLO4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860743">
                <a:tc>
                  <a:txBody>
                    <a:bodyPr/>
                    <a:lstStyle/>
                    <a:p>
                      <a:pPr marL="0" marR="0" algn="ctr">
                        <a:lnSpc>
                          <a:spcPct val="107000"/>
                        </a:lnSpc>
                        <a:spcBef>
                          <a:spcPts val="0"/>
                        </a:spcBef>
                        <a:spcAft>
                          <a:spcPts val="0"/>
                        </a:spcAf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60120" rtl="0" eaLnBrk="1" fontAlgn="auto" latinLnBrk="0" hangingPunct="1">
                        <a:lnSpc>
                          <a:spcPct val="107000"/>
                        </a:lnSpc>
                        <a:spcBef>
                          <a:spcPts val="0"/>
                        </a:spcBef>
                        <a:spcAft>
                          <a:spcPts val="0"/>
                        </a:spcAft>
                        <a:buClrTx/>
                        <a:buSzTx/>
                        <a:buFontTx/>
                        <a:buNone/>
                        <a:tabLst/>
                        <a:defRPr/>
                      </a:pPr>
                      <a:r>
                        <a:rPr lang="en-US" sz="1800" b="0" i="0" u="none" strike="noStrike" kern="1200" baseline="0" dirty="0">
                          <a:solidFill>
                            <a:schemeClr val="tx1"/>
                          </a:solidFill>
                          <a:latin typeface="+mn-lt"/>
                          <a:ea typeface="+mn-ea"/>
                          <a:cs typeface="+mn-cs"/>
                        </a:rPr>
                        <a:t>Comparison between Flexible &amp; Rigid Pavement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Lecture, Group discussion,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Quiz, Assignment</a:t>
                      </a:r>
                    </a:p>
                    <a:p>
                      <a:pPr marL="0" marR="0" algn="ctr">
                        <a:lnSpc>
                          <a:spcPct val="107000"/>
                        </a:lnSpc>
                        <a:spcBef>
                          <a:spcPts val="0"/>
                        </a:spcBef>
                        <a:spcAft>
                          <a:spcPts val="0"/>
                        </a:spcAf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CLO1, CLO3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882826">
                <a:tc>
                  <a:txBody>
                    <a:bodyPr/>
                    <a:lstStyle/>
                    <a:p>
                      <a:pPr marL="0" marR="0" algn="ctr">
                        <a:lnSpc>
                          <a:spcPct val="107000"/>
                        </a:lnSpc>
                        <a:spcBef>
                          <a:spcPts val="0"/>
                        </a:spcBef>
                        <a:spcAft>
                          <a:spcPts val="0"/>
                        </a:spcAf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11" rtl="0" eaLnBrk="1" fontAlgn="auto" latinLnBrk="0" hangingPunct="1">
                        <a:lnSpc>
                          <a:spcPct val="107000"/>
                        </a:lnSpc>
                        <a:spcBef>
                          <a:spcPts val="0"/>
                        </a:spcBef>
                        <a:spcAft>
                          <a:spcPts val="0"/>
                        </a:spcAft>
                        <a:buClrTx/>
                        <a:buSzTx/>
                        <a:buFontTx/>
                        <a:buNone/>
                        <a:tabLst/>
                        <a:defRPr/>
                      </a:pPr>
                      <a:r>
                        <a:rPr lang="en-US" sz="1800" b="0" i="0" u="none" strike="noStrike" kern="1200" baseline="0" dirty="0">
                          <a:solidFill>
                            <a:schemeClr val="tx1"/>
                          </a:solidFill>
                          <a:latin typeface="+mn-lt"/>
                          <a:ea typeface="+mn-ea"/>
                          <a:cs typeface="+mn-cs"/>
                        </a:rPr>
                        <a:t>Rigid Pavement: Joint types &amp; Load Transfer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Oral Presentation,</a:t>
                      </a:r>
                    </a:p>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Debate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Written Exam,</a:t>
                      </a:r>
                    </a:p>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Viva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CLO3, CLO4</a:t>
                      </a:r>
                      <a:endParaRPr lang="en-US" sz="1800" u="sng"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bl>
          </a:graphicData>
        </a:graphic>
      </p:graphicFrame>
      <p:sp>
        <p:nvSpPr>
          <p:cNvPr id="16" name="Rectangle 1">
            <a:extLst>
              <a:ext uri="{FF2B5EF4-FFF2-40B4-BE49-F238E27FC236}">
                <a16:creationId xmlns="" xmlns:a16="http://schemas.microsoft.com/office/drawing/2014/main" id="{2986ACCD-0EE1-4818-B814-6A969564D0A0}"/>
              </a:ext>
            </a:extLst>
          </p:cNvPr>
          <p:cNvSpPr>
            <a:spLocks noChangeArrowheads="1"/>
          </p:cNvSpPr>
          <p:nvPr/>
        </p:nvSpPr>
        <p:spPr bwMode="auto">
          <a:xfrm>
            <a:off x="1863595" y="1113266"/>
            <a:ext cx="10091577" cy="1015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1" rIns="91440" bIns="45721" numCol="1" anchor="ctr" anchorCtr="0" compatLnSpc="1">
            <a:prstTxWarp prst="textNoShape">
              <a:avLst/>
            </a:prstTxWarp>
            <a:spAutoFit/>
          </a:bodyPr>
          <a:lstStyle/>
          <a:p>
            <a:pPr algn="ctr" defTabSz="914462" eaLnBrk="0" fontAlgn="base" hangingPunct="0">
              <a:spcBef>
                <a:spcPct val="0"/>
              </a:spcBef>
              <a:spcAft>
                <a:spcPct val="0"/>
              </a:spcAft>
            </a:pP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Course plan specifying content, CLOs, teaching learning and assessment strategy mapped with CLOs</a:t>
            </a:r>
          </a:p>
          <a:p>
            <a:pPr defTabSz="914462" eaLnBrk="0" fontAlgn="base" hangingPunct="0">
              <a:spcBef>
                <a:spcPct val="0"/>
              </a:spcBef>
              <a:spcAft>
                <a:spcPct val="0"/>
              </a:spcAft>
            </a:pPr>
            <a:endParaRPr lang="en-US" sz="2000" dirty="0">
              <a:latin typeface="Arial" panose="020B0604020202020204" pitchFamily="34" charset="0"/>
            </a:endParaRPr>
          </a:p>
        </p:txBody>
      </p:sp>
    </p:spTree>
    <p:extLst>
      <p:ext uri="{BB962C8B-B14F-4D97-AF65-F5344CB8AC3E}">
        <p14:creationId xmlns:p14="http://schemas.microsoft.com/office/powerpoint/2010/main" val="27424734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97F43B01-0D4A-4CDA-83A4-4DF7EF843457}"/>
              </a:ext>
            </a:extLst>
          </p:cNvPr>
          <p:cNvSpPr/>
          <p:nvPr/>
        </p:nvSpPr>
        <p:spPr>
          <a:xfrm>
            <a:off x="182880" y="182880"/>
            <a:ext cx="12435840" cy="6949440"/>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dirty="0">
              <a:ln w="28575">
                <a:solidFill>
                  <a:schemeClr val="tx1"/>
                </a:solidFill>
              </a:ln>
            </a:endParaRPr>
          </a:p>
        </p:txBody>
      </p:sp>
      <p:sp>
        <p:nvSpPr>
          <p:cNvPr id="8" name="TextBox 7">
            <a:extLst>
              <a:ext uri="{FF2B5EF4-FFF2-40B4-BE49-F238E27FC236}">
                <a16:creationId xmlns="" xmlns:a16="http://schemas.microsoft.com/office/drawing/2014/main" id="{2914104A-5D44-439E-A145-3BD69E2AEFD2}"/>
              </a:ext>
            </a:extLst>
          </p:cNvPr>
          <p:cNvSpPr txBox="1"/>
          <p:nvPr/>
        </p:nvSpPr>
        <p:spPr>
          <a:xfrm>
            <a:off x="365760" y="283443"/>
            <a:ext cx="12070080" cy="470000"/>
          </a:xfrm>
          <a:prstGeom prst="rect">
            <a:avLst/>
          </a:prstGeom>
          <a:noFill/>
        </p:spPr>
        <p:txBody>
          <a:bodyPr wrap="square" rtlCol="0">
            <a:spAutoFit/>
          </a:bodyPr>
          <a:lstStyle/>
          <a:p>
            <a:pPr marR="0">
              <a:lnSpc>
                <a:spcPct val="107000"/>
              </a:lnSpc>
              <a:spcBef>
                <a:spcPts val="0"/>
              </a:spcBef>
              <a:spcAft>
                <a:spcPts val="800"/>
              </a:spcAft>
            </a:pPr>
            <a:r>
              <a:rPr lang="en-US" sz="2400" b="1" dirty="0">
                <a:effectLst/>
                <a:ea typeface="Calibri" panose="020F0502020204030204" pitchFamily="34" charset="0"/>
                <a:cs typeface="Times New Roman" panose="02020603050405020304" pitchFamily="18" charset="0"/>
              </a:rPr>
              <a:t>ESAL (Equivalent Single Axle Load): </a:t>
            </a:r>
          </a:p>
        </p:txBody>
      </p:sp>
      <p:pic>
        <p:nvPicPr>
          <p:cNvPr id="3" name="Picture 2">
            <a:extLst>
              <a:ext uri="{FF2B5EF4-FFF2-40B4-BE49-F238E27FC236}">
                <a16:creationId xmlns="" xmlns:a16="http://schemas.microsoft.com/office/drawing/2014/main" id="{1853745F-2B56-401E-B217-3937C0A5EAF6}"/>
              </a:ext>
            </a:extLst>
          </p:cNvPr>
          <p:cNvPicPr>
            <a:picLocks noChangeAspect="1"/>
          </p:cNvPicPr>
          <p:nvPr/>
        </p:nvPicPr>
        <p:blipFill>
          <a:blip r:embed="rId2"/>
          <a:stretch>
            <a:fillRect/>
          </a:stretch>
        </p:blipFill>
        <p:spPr>
          <a:xfrm>
            <a:off x="2211354" y="1009227"/>
            <a:ext cx="8378892" cy="5867308"/>
          </a:xfrm>
          <a:prstGeom prst="rect">
            <a:avLst/>
          </a:prstGeom>
        </p:spPr>
      </p:pic>
    </p:spTree>
    <p:extLst>
      <p:ext uri="{BB962C8B-B14F-4D97-AF65-F5344CB8AC3E}">
        <p14:creationId xmlns:p14="http://schemas.microsoft.com/office/powerpoint/2010/main" val="42820131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97F43B01-0D4A-4CDA-83A4-4DF7EF843457}"/>
              </a:ext>
            </a:extLst>
          </p:cNvPr>
          <p:cNvSpPr/>
          <p:nvPr/>
        </p:nvSpPr>
        <p:spPr>
          <a:xfrm>
            <a:off x="182880" y="182880"/>
            <a:ext cx="12435840" cy="6949440"/>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dirty="0">
              <a:ln w="28575">
                <a:solidFill>
                  <a:schemeClr val="tx1"/>
                </a:solidFill>
              </a:ln>
            </a:endParaRPr>
          </a:p>
        </p:txBody>
      </p:sp>
      <p:sp>
        <p:nvSpPr>
          <p:cNvPr id="8" name="TextBox 7">
            <a:extLst>
              <a:ext uri="{FF2B5EF4-FFF2-40B4-BE49-F238E27FC236}">
                <a16:creationId xmlns="" xmlns:a16="http://schemas.microsoft.com/office/drawing/2014/main" id="{2914104A-5D44-439E-A145-3BD69E2AEFD2}"/>
              </a:ext>
            </a:extLst>
          </p:cNvPr>
          <p:cNvSpPr txBox="1"/>
          <p:nvPr/>
        </p:nvSpPr>
        <p:spPr>
          <a:xfrm>
            <a:off x="365760" y="283443"/>
            <a:ext cx="12070080" cy="2778325"/>
          </a:xfrm>
          <a:prstGeom prst="rect">
            <a:avLst/>
          </a:prstGeom>
          <a:noFill/>
        </p:spPr>
        <p:txBody>
          <a:bodyPr wrap="square" rtlCol="0">
            <a:spAutoFit/>
          </a:bodyPr>
          <a:lstStyle/>
          <a:p>
            <a:pPr marL="0" marR="0">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4. Standard Axle: </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lvl="1"/>
            <a:r>
              <a:rPr lang="en-US" dirty="0">
                <a:effectLst/>
                <a:latin typeface="Calibri" panose="020F0502020204030204" pitchFamily="34" charset="0"/>
                <a:ea typeface="Calibri" panose="020F0502020204030204" pitchFamily="34" charset="0"/>
                <a:cs typeface="Times New Roman" panose="02020603050405020304" pitchFamily="18" charset="0"/>
              </a:rPr>
              <a:t>A Single axle with dual wheels carrying a load of 80kN (8 Tones or 18000lb) is defined as the standard axle.</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200150" lvl="2" indent="-285750">
              <a:buFont typeface="Wingdings" panose="05000000000000000000" pitchFamily="2" charset="2"/>
              <a:buChar char="q"/>
            </a:pPr>
            <a:r>
              <a:rPr lang="en-US" dirty="0">
                <a:effectLst/>
                <a:latin typeface="Calibri" panose="020F0502020204030204" pitchFamily="34" charset="0"/>
                <a:ea typeface="Calibri" panose="020F0502020204030204" pitchFamily="34" charset="0"/>
                <a:cs typeface="Times New Roman" panose="02020603050405020304" pitchFamily="18" charset="0"/>
              </a:rPr>
              <a:t>The tire contact area is given as 4.5in. (11 cm) radius and 13.5in. (34 cm) rim apart.</a:t>
            </a:r>
          </a:p>
          <a:p>
            <a:pPr marL="1200150" lvl="2" indent="-285750">
              <a:buFont typeface="Wingdings" panose="05000000000000000000" pitchFamily="2" charset="2"/>
              <a:buChar char="q"/>
            </a:pPr>
            <a:r>
              <a:rPr lang="en-US" sz="1800" dirty="0">
                <a:effectLst/>
                <a:latin typeface="Calibri" panose="020F0502020204030204" pitchFamily="34" charset="0"/>
                <a:ea typeface="Calibri" panose="020F0502020204030204" pitchFamily="34" charset="0"/>
                <a:cs typeface="Times New Roman" panose="02020603050405020304" pitchFamily="18" charset="0"/>
              </a:rPr>
              <a:t>Contact pressure is given as 70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lb</a:t>
            </a:r>
            <a:r>
              <a:rPr lang="en-US" sz="1800" dirty="0">
                <a:effectLst/>
                <a:latin typeface="Calibri" panose="020F0502020204030204" pitchFamily="34" charset="0"/>
                <a:ea typeface="Calibri" panose="020F0502020204030204" pitchFamily="34" charset="0"/>
                <a:cs typeface="Times New Roman" panose="02020603050405020304" pitchFamily="18" charset="0"/>
              </a:rPr>
              <a:t>/in²</a:t>
            </a:r>
          </a:p>
          <a:p>
            <a:pPr marL="1200150" lvl="2" indent="-285750">
              <a:buFont typeface="Wingdings" panose="05000000000000000000" pitchFamily="2" charset="2"/>
              <a:buChar char="q"/>
            </a:pPr>
            <a:r>
              <a:rPr lang="en-US" sz="1800" dirty="0">
                <a:effectLst/>
                <a:latin typeface="Calibri" panose="020F0502020204030204" pitchFamily="34" charset="0"/>
                <a:ea typeface="Calibri" panose="020F0502020204030204" pitchFamily="34" charset="0"/>
                <a:cs typeface="Times New Roman" panose="02020603050405020304" pitchFamily="18" charset="0"/>
              </a:rPr>
              <a:t>Tire Contact Area: π × 4.5² × 4 = 255.601 in²</a:t>
            </a:r>
          </a:p>
          <a:p>
            <a:pPr marL="1200150" lvl="2" indent="-285750">
              <a:buFont typeface="Wingdings" panose="05000000000000000000" pitchFamily="2" charset="2"/>
              <a:buChar char="q"/>
            </a:pPr>
            <a:r>
              <a:rPr lang="en-US" sz="1800" dirty="0">
                <a:effectLst/>
                <a:latin typeface="Calibri" panose="020F0502020204030204" pitchFamily="34" charset="0"/>
                <a:ea typeface="Calibri" panose="020F0502020204030204" pitchFamily="34" charset="0"/>
                <a:cs typeface="Times New Roman" panose="02020603050405020304" pitchFamily="18" charset="0"/>
              </a:rPr>
              <a:t>Total single-axle load = (255.601 in² × 70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lb</a:t>
            </a:r>
            <a:r>
              <a:rPr lang="en-US" sz="1800" dirty="0">
                <a:effectLst/>
                <a:latin typeface="Calibri" panose="020F0502020204030204" pitchFamily="34" charset="0"/>
                <a:ea typeface="Calibri" panose="020F0502020204030204" pitchFamily="34" charset="0"/>
                <a:cs typeface="Times New Roman" panose="02020603050405020304" pitchFamily="18" charset="0"/>
              </a:rPr>
              <a:t>/in²) = 17,892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lb</a:t>
            </a:r>
            <a:r>
              <a:rPr lang="en-US" sz="1800" dirty="0">
                <a:effectLst/>
                <a:latin typeface="Calibri" panose="020F0502020204030204" pitchFamily="34" charset="0"/>
                <a:ea typeface="Calibri" panose="020F0502020204030204" pitchFamily="34" charset="0"/>
                <a:cs typeface="Times New Roman" panose="02020603050405020304" pitchFamily="18" charset="0"/>
              </a:rPr>
              <a:t> (approximately 18,000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lb</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marL="457200" marR="0" indent="-457200">
              <a:lnSpc>
                <a:spcPct val="107000"/>
              </a:lnSpc>
              <a:spcBef>
                <a:spcPts val="0"/>
              </a:spcBef>
              <a:spcAft>
                <a:spcPts val="800"/>
              </a:spcAft>
              <a:buAutoNum type="arabicPeriod"/>
            </a:pPr>
            <a:endParaRPr lang="en-US" sz="2400" b="1" dirty="0">
              <a:effectLst/>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 xmlns:a16="http://schemas.microsoft.com/office/drawing/2014/main" id="{8F93C997-00E4-4DC1-A6A5-D179D2B0C8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3816" y="3061768"/>
            <a:ext cx="9113968" cy="3865989"/>
          </a:xfrm>
          <a:prstGeom prst="rect">
            <a:avLst/>
          </a:prstGeom>
          <a:ln w="38100">
            <a:solidFill>
              <a:schemeClr val="tx1"/>
            </a:solidFill>
          </a:ln>
        </p:spPr>
      </p:pic>
    </p:spTree>
    <p:extLst>
      <p:ext uri="{BB962C8B-B14F-4D97-AF65-F5344CB8AC3E}">
        <p14:creationId xmlns:p14="http://schemas.microsoft.com/office/powerpoint/2010/main" val="21980453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97F43B01-0D4A-4CDA-83A4-4DF7EF843457}"/>
              </a:ext>
            </a:extLst>
          </p:cNvPr>
          <p:cNvSpPr/>
          <p:nvPr/>
        </p:nvSpPr>
        <p:spPr>
          <a:xfrm>
            <a:off x="182880" y="182880"/>
            <a:ext cx="12435840" cy="6949440"/>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dirty="0">
              <a:ln w="28575">
                <a:solidFill>
                  <a:schemeClr val="tx1"/>
                </a:solidFill>
              </a:ln>
            </a:endParaRPr>
          </a:p>
        </p:txBody>
      </p:sp>
      <p:sp>
        <p:nvSpPr>
          <p:cNvPr id="8" name="TextBox 7">
            <a:extLst>
              <a:ext uri="{FF2B5EF4-FFF2-40B4-BE49-F238E27FC236}">
                <a16:creationId xmlns="" xmlns:a16="http://schemas.microsoft.com/office/drawing/2014/main" id="{2914104A-5D44-439E-A145-3BD69E2AEFD2}"/>
              </a:ext>
            </a:extLst>
          </p:cNvPr>
          <p:cNvSpPr txBox="1"/>
          <p:nvPr/>
        </p:nvSpPr>
        <p:spPr>
          <a:xfrm>
            <a:off x="365760" y="283443"/>
            <a:ext cx="12252960" cy="3332322"/>
          </a:xfrm>
          <a:prstGeom prst="rect">
            <a:avLst/>
          </a:prstGeom>
          <a:noFill/>
        </p:spPr>
        <p:txBody>
          <a:bodyPr wrap="square" rtlCol="0">
            <a:spAutoFit/>
          </a:bodyPr>
          <a:lstStyle/>
          <a:p>
            <a:pPr marL="0" marR="0">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5. A few terms are given below:</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buFont typeface="Wingdings" panose="05000000000000000000" pitchFamily="2" charset="2"/>
              <a:buChar char="q"/>
            </a:pPr>
            <a:r>
              <a:rPr lang="en-US" b="1" dirty="0">
                <a:effectLst/>
                <a:latin typeface="Calibri" panose="020F0502020204030204" pitchFamily="34" charset="0"/>
                <a:ea typeface="Calibri" panose="020F0502020204030204" pitchFamily="34" charset="0"/>
                <a:cs typeface="Times New Roman" panose="02020603050405020304" pitchFamily="18" charset="0"/>
              </a:rPr>
              <a:t>Initial Traffic Number (ITN): </a:t>
            </a:r>
            <a:r>
              <a:rPr lang="en-US" dirty="0">
                <a:effectLst/>
                <a:latin typeface="Calibri" panose="020F0502020204030204" pitchFamily="34" charset="0"/>
                <a:ea typeface="Calibri" panose="020F0502020204030204" pitchFamily="34" charset="0"/>
                <a:cs typeface="Times New Roman" panose="02020603050405020304" pitchFamily="18" charset="0"/>
              </a:rPr>
              <a:t>The average number of ESALs (Equivalent Single Axle Loads) per day in the first year of a pavement design analysis period.</a:t>
            </a:r>
          </a:p>
          <a:p>
            <a:pPr marL="742950" lvl="1" indent="-285750">
              <a:buFont typeface="Wingdings" panose="05000000000000000000" pitchFamily="2" charset="2"/>
              <a:buChar char="q"/>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buFont typeface="Wingdings" panose="05000000000000000000" pitchFamily="2" charset="2"/>
              <a:buChar char="q"/>
            </a:pPr>
            <a:r>
              <a:rPr lang="en-US" sz="1800" b="1" dirty="0">
                <a:effectLst/>
                <a:latin typeface="Calibri" panose="020F0502020204030204" pitchFamily="34" charset="0"/>
                <a:ea typeface="Calibri" panose="020F0502020204030204" pitchFamily="34" charset="0"/>
                <a:cs typeface="Times New Roman" panose="02020603050405020304" pitchFamily="18" charset="0"/>
              </a:rPr>
              <a:t>Design Traffic Number (DTN): </a:t>
            </a:r>
            <a:r>
              <a:rPr lang="en-US" sz="1800" dirty="0">
                <a:effectLst/>
                <a:latin typeface="Calibri" panose="020F0502020204030204" pitchFamily="34" charset="0"/>
                <a:ea typeface="Calibri" panose="020F0502020204030204" pitchFamily="34" charset="0"/>
                <a:cs typeface="Times New Roman" panose="02020603050405020304" pitchFamily="18" charset="0"/>
              </a:rPr>
              <a:t>The average number of ESALs per day over the entire pavement design analysis period.</a:t>
            </a:r>
          </a:p>
          <a:p>
            <a:pPr marL="742950" lvl="1" indent="-285750">
              <a:buFont typeface="Wingdings" panose="05000000000000000000" pitchFamily="2" charset="2"/>
              <a:buChar char="q"/>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buFont typeface="Wingdings" panose="05000000000000000000" pitchFamily="2" charset="2"/>
              <a:buChar char="q"/>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Calculation: </a:t>
            </a:r>
            <a:r>
              <a:rPr lang="en-US" sz="1800" dirty="0">
                <a:effectLst/>
                <a:latin typeface="Calibri" panose="020F0502020204030204" pitchFamily="34" charset="0"/>
                <a:ea typeface="Calibri" panose="020F0502020204030204" pitchFamily="34" charset="0"/>
                <a:cs typeface="Times New Roman" panose="02020603050405020304" pitchFamily="18" charset="0"/>
              </a:rPr>
              <a:t>Total ESAL applications over the design days divided by the number of traffic days.</a:t>
            </a:r>
          </a:p>
          <a:p>
            <a:pPr lvl="1"/>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dirty="0">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Example: </a:t>
            </a:r>
            <a:r>
              <a:rPr lang="en-US" sz="1800" dirty="0">
                <a:effectLst/>
                <a:latin typeface="Calibri" panose="020F0502020204030204" pitchFamily="34" charset="0"/>
                <a:ea typeface="Calibri" panose="020F0502020204030204" pitchFamily="34" charset="0"/>
                <a:cs typeface="Times New Roman" panose="02020603050405020304" pitchFamily="18" charset="0"/>
              </a:rPr>
              <a:t>6,000,000 ESALs over 20 years equals 300,000 ESALs per year or 1,000 DTN per day. (approximately 18,000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lb</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marR="0">
              <a:lnSpc>
                <a:spcPct val="107000"/>
              </a:lnSpc>
              <a:spcBef>
                <a:spcPts val="0"/>
              </a:spcBef>
              <a:spcAft>
                <a:spcPts val="800"/>
              </a:spcAft>
            </a:pPr>
            <a:endParaRPr lang="en-US" sz="2400" b="1" dirty="0">
              <a:effectLst/>
              <a:ea typeface="Calibri" panose="020F0502020204030204" pitchFamily="34" charset="0"/>
              <a:cs typeface="Times New Roman" panose="02020603050405020304" pitchFamily="18" charset="0"/>
            </a:endParaRPr>
          </a:p>
        </p:txBody>
      </p:sp>
      <p:graphicFrame>
        <p:nvGraphicFramePr>
          <p:cNvPr id="2" name="Table 2">
            <a:extLst>
              <a:ext uri="{FF2B5EF4-FFF2-40B4-BE49-F238E27FC236}">
                <a16:creationId xmlns="" xmlns:a16="http://schemas.microsoft.com/office/drawing/2014/main" id="{050A38B1-1317-4837-BBAE-A24F879DB537}"/>
              </a:ext>
            </a:extLst>
          </p:cNvPr>
          <p:cNvGraphicFramePr>
            <a:graphicFrameLocks noGrp="1"/>
          </p:cNvGraphicFramePr>
          <p:nvPr>
            <p:extLst>
              <p:ext uri="{D42A27DB-BD31-4B8C-83A1-F6EECF244321}">
                <p14:modId xmlns:p14="http://schemas.microsoft.com/office/powerpoint/2010/main" val="3619738907"/>
              </p:ext>
            </p:extLst>
          </p:nvPr>
        </p:nvGraphicFramePr>
        <p:xfrm>
          <a:off x="609600" y="4028762"/>
          <a:ext cx="11582400" cy="1897380"/>
        </p:xfrm>
        <a:graphic>
          <a:graphicData uri="http://schemas.openxmlformats.org/drawingml/2006/table">
            <a:tbl>
              <a:tblPr firstRow="1" bandRow="1">
                <a:tableStyleId>{2D5ABB26-0587-4C30-8999-92F81FD0307C}</a:tableStyleId>
              </a:tblPr>
              <a:tblGrid>
                <a:gridCol w="5572438">
                  <a:extLst>
                    <a:ext uri="{9D8B030D-6E8A-4147-A177-3AD203B41FA5}">
                      <a16:colId xmlns="" xmlns:a16="http://schemas.microsoft.com/office/drawing/2014/main" val="3748613101"/>
                    </a:ext>
                  </a:extLst>
                </a:gridCol>
                <a:gridCol w="3148314">
                  <a:extLst>
                    <a:ext uri="{9D8B030D-6E8A-4147-A177-3AD203B41FA5}">
                      <a16:colId xmlns="" xmlns:a16="http://schemas.microsoft.com/office/drawing/2014/main" val="2069247488"/>
                    </a:ext>
                  </a:extLst>
                </a:gridCol>
                <a:gridCol w="2861648">
                  <a:extLst>
                    <a:ext uri="{9D8B030D-6E8A-4147-A177-3AD203B41FA5}">
                      <a16:colId xmlns="" xmlns:a16="http://schemas.microsoft.com/office/drawing/2014/main" val="1056684349"/>
                    </a:ext>
                  </a:extLst>
                </a:gridCol>
              </a:tblGrid>
              <a:tr h="370840">
                <a:tc>
                  <a:txBody>
                    <a:bodyPr/>
                    <a:lstStyle/>
                    <a:p>
                      <a:pPr marL="0" marR="0" lvl="0" indent="0" algn="ctr" defTabSz="960120" rtl="0" eaLnBrk="1" fontAlgn="auto" latinLnBrk="0" hangingPunct="1">
                        <a:lnSpc>
                          <a:spcPct val="100000"/>
                        </a:lnSpc>
                        <a:spcBef>
                          <a:spcPts val="0"/>
                        </a:spcBef>
                        <a:spcAft>
                          <a:spcPts val="0"/>
                        </a:spcAft>
                        <a:buClrTx/>
                        <a:buSzTx/>
                        <a:buFontTx/>
                        <a:buNone/>
                        <a:tabLst/>
                        <a:defRPr/>
                      </a:pPr>
                      <a:r>
                        <a:rPr lang="en-US" sz="1890" kern="1200" dirty="0">
                          <a:ln w="9525">
                            <a:solidFill>
                              <a:schemeClr val="tx1"/>
                            </a:solidFill>
                          </a:ln>
                          <a:solidFill>
                            <a:schemeClr val="tx1"/>
                          </a:solidFill>
                          <a:effectLst/>
                          <a:latin typeface="+mn-lt"/>
                          <a:ea typeface="+mn-ea"/>
                          <a:cs typeface="+mn-cs"/>
                        </a:rPr>
                        <a:t>Types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60120" rtl="0" eaLnBrk="1" fontAlgn="auto" latinLnBrk="0" hangingPunct="1">
                        <a:lnSpc>
                          <a:spcPct val="100000"/>
                        </a:lnSpc>
                        <a:spcBef>
                          <a:spcPts val="0"/>
                        </a:spcBef>
                        <a:spcAft>
                          <a:spcPts val="0"/>
                        </a:spcAft>
                        <a:buClrTx/>
                        <a:buSzTx/>
                        <a:buFontTx/>
                        <a:buNone/>
                        <a:tabLst/>
                        <a:defRPr/>
                      </a:pPr>
                      <a:r>
                        <a:rPr lang="en-US" sz="1890" kern="1200" dirty="0" err="1">
                          <a:ln w="9525">
                            <a:solidFill>
                              <a:schemeClr val="tx1"/>
                            </a:solidFill>
                          </a:ln>
                          <a:solidFill>
                            <a:schemeClr val="tx1"/>
                          </a:solidFill>
                          <a:effectLst/>
                          <a:latin typeface="+mn-lt"/>
                          <a:ea typeface="+mn-ea"/>
                          <a:cs typeface="+mn-cs"/>
                        </a:rPr>
                        <a:t>kN</a:t>
                      </a:r>
                      <a:endParaRPr lang="en-US" sz="1890" kern="1200" dirty="0">
                        <a:ln w="9525">
                          <a:solidFill>
                            <a:schemeClr val="tx1"/>
                          </a:solidFill>
                        </a:ln>
                        <a:solidFill>
                          <a:schemeClr val="tx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60120" rtl="0" eaLnBrk="1" fontAlgn="auto" latinLnBrk="0" hangingPunct="1">
                        <a:lnSpc>
                          <a:spcPct val="100000"/>
                        </a:lnSpc>
                        <a:spcBef>
                          <a:spcPts val="0"/>
                        </a:spcBef>
                        <a:spcAft>
                          <a:spcPts val="0"/>
                        </a:spcAft>
                        <a:buClrTx/>
                        <a:buSzTx/>
                        <a:buFontTx/>
                        <a:buNone/>
                        <a:tabLst/>
                        <a:defRPr/>
                      </a:pPr>
                      <a:r>
                        <a:rPr lang="en-US" sz="1890" kern="1200" dirty="0">
                          <a:ln w="9525">
                            <a:solidFill>
                              <a:schemeClr val="tx1"/>
                            </a:solidFill>
                          </a:ln>
                          <a:solidFill>
                            <a:schemeClr val="tx1"/>
                          </a:solidFill>
                          <a:effectLst/>
                          <a:latin typeface="+mn-lt"/>
                          <a:ea typeface="+mn-ea"/>
                          <a:cs typeface="+mn-cs"/>
                        </a:rPr>
                        <a:t>Kip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378220498"/>
                  </a:ext>
                </a:extLst>
              </a:tr>
              <a:tr h="370840">
                <a:tc>
                  <a:txBody>
                    <a:bodyPr/>
                    <a:lstStyle/>
                    <a:p>
                      <a:pPr marL="0" marR="0" lvl="0" indent="0" algn="ctr" defTabSz="960120" rtl="0" eaLnBrk="1" fontAlgn="auto" latinLnBrk="0" hangingPunct="1">
                        <a:lnSpc>
                          <a:spcPct val="100000"/>
                        </a:lnSpc>
                        <a:spcBef>
                          <a:spcPts val="0"/>
                        </a:spcBef>
                        <a:spcAft>
                          <a:spcPts val="0"/>
                        </a:spcAft>
                        <a:buClrTx/>
                        <a:buSzTx/>
                        <a:buFontTx/>
                        <a:buNone/>
                        <a:tabLst/>
                        <a:defRPr/>
                      </a:pPr>
                      <a:r>
                        <a:rPr lang="en-US" sz="1890" kern="1200" dirty="0">
                          <a:ln w="9525">
                            <a:solidFill>
                              <a:schemeClr val="tx1"/>
                            </a:solidFill>
                          </a:ln>
                          <a:solidFill>
                            <a:schemeClr val="tx1"/>
                          </a:solidFill>
                          <a:effectLst/>
                          <a:latin typeface="+mn-lt"/>
                          <a:ea typeface="+mn-ea"/>
                          <a:cs typeface="+mn-cs"/>
                        </a:rPr>
                        <a:t>Single Axle with Single Wheel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n w="9525">
                            <a:solidFill>
                              <a:schemeClr val="tx1"/>
                            </a:solidFill>
                          </a:ln>
                        </a:rPr>
                        <a:t>65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n w="9525">
                            <a:solidFill>
                              <a:schemeClr val="tx1"/>
                            </a:solidFill>
                          </a:ln>
                        </a:rPr>
                        <a:t>14.5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49411793"/>
                  </a:ext>
                </a:extLst>
              </a:tr>
              <a:tr h="370840">
                <a:tc>
                  <a:txBody>
                    <a:bodyPr/>
                    <a:lstStyle/>
                    <a:p>
                      <a:pPr marL="0" marR="0" lvl="0" indent="0" algn="ctr" defTabSz="960120" rtl="0" eaLnBrk="1" fontAlgn="auto" latinLnBrk="0" hangingPunct="1">
                        <a:lnSpc>
                          <a:spcPct val="100000"/>
                        </a:lnSpc>
                        <a:spcBef>
                          <a:spcPts val="0"/>
                        </a:spcBef>
                        <a:spcAft>
                          <a:spcPts val="0"/>
                        </a:spcAft>
                        <a:buClrTx/>
                        <a:buSzTx/>
                        <a:buFontTx/>
                        <a:buNone/>
                        <a:tabLst/>
                        <a:defRPr/>
                      </a:pPr>
                      <a:r>
                        <a:rPr lang="en-US" sz="1890" kern="1200" dirty="0">
                          <a:ln w="9525">
                            <a:solidFill>
                              <a:schemeClr val="tx1"/>
                            </a:solidFill>
                          </a:ln>
                          <a:solidFill>
                            <a:schemeClr val="tx1"/>
                          </a:solidFill>
                          <a:effectLst/>
                          <a:latin typeface="+mn-lt"/>
                          <a:ea typeface="+mn-ea"/>
                          <a:cs typeface="+mn-cs"/>
                        </a:rPr>
                        <a:t>Single Axle with Dual Wheel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n w="9525">
                            <a:solidFill>
                              <a:schemeClr val="tx1"/>
                            </a:solidFill>
                          </a:ln>
                        </a:rPr>
                        <a:t>80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n w="9525">
                            <a:solidFill>
                              <a:schemeClr val="tx1"/>
                            </a:solidFill>
                          </a:ln>
                        </a:rPr>
                        <a:t>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53139208"/>
                  </a:ext>
                </a:extLst>
              </a:tr>
              <a:tr h="370840">
                <a:tc>
                  <a:txBody>
                    <a:bodyPr/>
                    <a:lstStyle/>
                    <a:p>
                      <a:pPr marL="0" marR="0" lvl="0" indent="0" algn="ctr" defTabSz="960120" rtl="0" eaLnBrk="1" fontAlgn="auto" latinLnBrk="0" hangingPunct="1">
                        <a:lnSpc>
                          <a:spcPct val="100000"/>
                        </a:lnSpc>
                        <a:spcBef>
                          <a:spcPts val="0"/>
                        </a:spcBef>
                        <a:spcAft>
                          <a:spcPts val="0"/>
                        </a:spcAft>
                        <a:buClrTx/>
                        <a:buSzTx/>
                        <a:buFontTx/>
                        <a:buNone/>
                        <a:tabLst/>
                        <a:defRPr/>
                      </a:pPr>
                      <a:r>
                        <a:rPr lang="en-US" sz="1890" kern="1200" dirty="0">
                          <a:ln w="9525">
                            <a:solidFill>
                              <a:schemeClr val="tx1"/>
                            </a:solidFill>
                          </a:ln>
                          <a:solidFill>
                            <a:schemeClr val="tx1"/>
                          </a:solidFill>
                          <a:effectLst/>
                          <a:latin typeface="+mn-lt"/>
                          <a:ea typeface="+mn-ea"/>
                          <a:cs typeface="+mn-cs"/>
                        </a:rPr>
                        <a:t>Tandem Axle with Dual Wheel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n w="9525">
                            <a:solidFill>
                              <a:schemeClr val="tx1"/>
                            </a:solidFill>
                          </a:ln>
                        </a:rPr>
                        <a:t>148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n w="9525">
                            <a:solidFill>
                              <a:schemeClr val="tx1"/>
                            </a:solidFill>
                          </a:ln>
                        </a:rPr>
                        <a:t>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4254869164"/>
                  </a:ext>
                </a:extLst>
              </a:tr>
              <a:tr h="370840">
                <a:tc>
                  <a:txBody>
                    <a:bodyPr/>
                    <a:lstStyle/>
                    <a:p>
                      <a:pPr marL="0" marR="0" lvl="0" indent="0" algn="ctr" defTabSz="960120" rtl="0" eaLnBrk="1" fontAlgn="auto" latinLnBrk="0" hangingPunct="1">
                        <a:lnSpc>
                          <a:spcPct val="100000"/>
                        </a:lnSpc>
                        <a:spcBef>
                          <a:spcPts val="0"/>
                        </a:spcBef>
                        <a:spcAft>
                          <a:spcPts val="0"/>
                        </a:spcAft>
                        <a:buClrTx/>
                        <a:buSzTx/>
                        <a:buFontTx/>
                        <a:buNone/>
                        <a:tabLst/>
                        <a:defRPr/>
                      </a:pPr>
                      <a:r>
                        <a:rPr lang="en-US" sz="1890" kern="1200" dirty="0">
                          <a:ln w="9525">
                            <a:solidFill>
                              <a:schemeClr val="tx1"/>
                            </a:solidFill>
                          </a:ln>
                          <a:solidFill>
                            <a:schemeClr val="tx1"/>
                          </a:solidFill>
                          <a:effectLst/>
                          <a:latin typeface="+mn-lt"/>
                          <a:ea typeface="+mn-ea"/>
                          <a:cs typeface="+mn-cs"/>
                        </a:rPr>
                        <a:t>Tridem Axle with Dual Wheel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n w="9525">
                            <a:solidFill>
                              <a:schemeClr val="tx1"/>
                            </a:solidFill>
                          </a:ln>
                        </a:rPr>
                        <a:t>224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n w="9525">
                            <a:solidFill>
                              <a:schemeClr val="tx1"/>
                            </a:solidFill>
                          </a:ln>
                        </a:rPr>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4105054182"/>
                  </a:ext>
                </a:extLst>
              </a:tr>
            </a:tbl>
          </a:graphicData>
        </a:graphic>
      </p:graphicFrame>
    </p:spTree>
    <p:extLst>
      <p:ext uri="{BB962C8B-B14F-4D97-AF65-F5344CB8AC3E}">
        <p14:creationId xmlns:p14="http://schemas.microsoft.com/office/powerpoint/2010/main" val="2217076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97F43B01-0D4A-4CDA-83A4-4DF7EF843457}"/>
              </a:ext>
            </a:extLst>
          </p:cNvPr>
          <p:cNvSpPr/>
          <p:nvPr/>
        </p:nvSpPr>
        <p:spPr>
          <a:xfrm>
            <a:off x="182880" y="182880"/>
            <a:ext cx="12435840" cy="6949440"/>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dirty="0">
              <a:ln w="28575">
                <a:solidFill>
                  <a:schemeClr val="tx1"/>
                </a:solidFill>
              </a:ln>
            </a:endParaRPr>
          </a:p>
        </p:txBody>
      </p:sp>
      <p:sp>
        <p:nvSpPr>
          <p:cNvPr id="8" name="TextBox 7">
            <a:extLst>
              <a:ext uri="{FF2B5EF4-FFF2-40B4-BE49-F238E27FC236}">
                <a16:creationId xmlns="" xmlns:a16="http://schemas.microsoft.com/office/drawing/2014/main" id="{2914104A-5D44-439E-A145-3BD69E2AEFD2}"/>
              </a:ext>
            </a:extLst>
          </p:cNvPr>
          <p:cNvSpPr txBox="1"/>
          <p:nvPr/>
        </p:nvSpPr>
        <p:spPr>
          <a:xfrm>
            <a:off x="365760" y="283443"/>
            <a:ext cx="12252960" cy="1116331"/>
          </a:xfrm>
          <a:prstGeom prst="rect">
            <a:avLst/>
          </a:prstGeom>
          <a:noFill/>
        </p:spPr>
        <p:txBody>
          <a:bodyPr wrap="square" rtlCol="0">
            <a:spAutoFit/>
          </a:bodyPr>
          <a:lstStyle/>
          <a:p>
            <a:pPr marL="0" marR="0">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5. </a:t>
            </a:r>
            <a:r>
              <a:rPr lang="en-US" sz="2400" b="1" dirty="0">
                <a:latin typeface="Calibri" panose="020F0502020204030204" pitchFamily="34" charset="0"/>
                <a:ea typeface="Calibri" panose="020F0502020204030204" pitchFamily="34" charset="0"/>
                <a:cs typeface="Times New Roman" panose="02020603050405020304" pitchFamily="18" charset="0"/>
              </a:rPr>
              <a:t>Traffic Load</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R="0">
              <a:lnSpc>
                <a:spcPct val="107000"/>
              </a:lnSpc>
              <a:spcBef>
                <a:spcPts val="0"/>
              </a:spcBef>
              <a:spcAft>
                <a:spcPts val="800"/>
              </a:spcAft>
            </a:pPr>
            <a:endParaRPr lang="en-US" sz="2400" b="1" dirty="0">
              <a:effectLst/>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 xmlns:a16="http://schemas.microsoft.com/office/drawing/2014/main" id="{87CE3035-FAD3-4C35-8CFA-D3C99C90C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653" y="1006997"/>
            <a:ext cx="11204294" cy="5744198"/>
          </a:xfrm>
          <a:prstGeom prst="rect">
            <a:avLst/>
          </a:prstGeom>
          <a:ln w="38100">
            <a:solidFill>
              <a:schemeClr val="tx1"/>
            </a:solidFill>
          </a:ln>
        </p:spPr>
      </p:pic>
    </p:spTree>
    <p:extLst>
      <p:ext uri="{BB962C8B-B14F-4D97-AF65-F5344CB8AC3E}">
        <p14:creationId xmlns:p14="http://schemas.microsoft.com/office/powerpoint/2010/main" val="9150304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97F43B01-0D4A-4CDA-83A4-4DF7EF843457}"/>
              </a:ext>
            </a:extLst>
          </p:cNvPr>
          <p:cNvSpPr/>
          <p:nvPr/>
        </p:nvSpPr>
        <p:spPr>
          <a:xfrm>
            <a:off x="182880" y="182880"/>
            <a:ext cx="12435840" cy="6949440"/>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dirty="0">
              <a:ln w="28575">
                <a:solidFill>
                  <a:schemeClr val="tx1"/>
                </a:solidFill>
              </a:ln>
            </a:endParaRPr>
          </a:p>
        </p:txBody>
      </p:sp>
      <p:sp>
        <p:nvSpPr>
          <p:cNvPr id="8" name="TextBox 7">
            <a:extLst>
              <a:ext uri="{FF2B5EF4-FFF2-40B4-BE49-F238E27FC236}">
                <a16:creationId xmlns="" xmlns:a16="http://schemas.microsoft.com/office/drawing/2014/main" id="{2914104A-5D44-439E-A145-3BD69E2AEFD2}"/>
              </a:ext>
            </a:extLst>
          </p:cNvPr>
          <p:cNvSpPr txBox="1"/>
          <p:nvPr/>
        </p:nvSpPr>
        <p:spPr>
          <a:xfrm>
            <a:off x="365760" y="283443"/>
            <a:ext cx="12252960" cy="839332"/>
          </a:xfrm>
          <a:prstGeom prst="rect">
            <a:avLst/>
          </a:prstGeom>
          <a:noFill/>
        </p:spPr>
        <p:txBody>
          <a:bodyPr wrap="square" rtlCol="0">
            <a:spAutoFit/>
          </a:bodyPr>
          <a:lstStyle/>
          <a:p>
            <a:pPr marL="0" marR="0">
              <a:spcBef>
                <a:spcPts val="0"/>
              </a:spcBef>
              <a:spcAft>
                <a:spcPts val="0"/>
              </a:spcAft>
            </a:pPr>
            <a:r>
              <a:rPr lang="en-US" sz="2400" b="1" dirty="0">
                <a:latin typeface="Calibri" panose="020F0502020204030204" pitchFamily="34" charset="0"/>
                <a:ea typeface="Calibri" panose="020F0502020204030204" pitchFamily="34" charset="0"/>
                <a:cs typeface="Times New Roman" panose="02020603050405020304" pitchFamily="18" charset="0"/>
              </a:rPr>
              <a:t>6</a:t>
            </a:r>
            <a:r>
              <a:rPr lang="en-US" sz="2400" b="1" dirty="0">
                <a:effectLst/>
                <a:latin typeface="Calibri" panose="020F0502020204030204" pitchFamily="34" charset="0"/>
                <a:ea typeface="Calibri" panose="020F0502020204030204" pitchFamily="34" charset="0"/>
                <a:cs typeface="Times New Roman" panose="02020603050405020304" pitchFamily="18" charset="0"/>
              </a:rPr>
              <a:t>. Axal Load Configurations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R="0">
              <a:lnSpc>
                <a:spcPct val="107000"/>
              </a:lnSpc>
              <a:spcBef>
                <a:spcPts val="0"/>
              </a:spcBef>
              <a:spcAft>
                <a:spcPts val="800"/>
              </a:spcAft>
            </a:pPr>
            <a:endParaRPr lang="en-US" sz="2400" b="1" dirty="0">
              <a:effectLst/>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 xmlns:a16="http://schemas.microsoft.com/office/drawing/2014/main" id="{98E0FA82-32D4-4C77-B80D-81B382C896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354" y="1122775"/>
            <a:ext cx="11296892" cy="5809450"/>
          </a:xfrm>
          <a:prstGeom prst="rect">
            <a:avLst/>
          </a:prstGeom>
          <a:ln w="38100">
            <a:solidFill>
              <a:schemeClr val="tx1"/>
            </a:solidFill>
          </a:ln>
        </p:spPr>
      </p:pic>
    </p:spTree>
    <p:extLst>
      <p:ext uri="{BB962C8B-B14F-4D97-AF65-F5344CB8AC3E}">
        <p14:creationId xmlns:p14="http://schemas.microsoft.com/office/powerpoint/2010/main" val="40906629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97F43B01-0D4A-4CDA-83A4-4DF7EF843457}"/>
              </a:ext>
            </a:extLst>
          </p:cNvPr>
          <p:cNvSpPr/>
          <p:nvPr/>
        </p:nvSpPr>
        <p:spPr>
          <a:xfrm>
            <a:off x="182880" y="182880"/>
            <a:ext cx="12435840" cy="6949440"/>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dirty="0">
              <a:ln w="28575">
                <a:solidFill>
                  <a:schemeClr val="tx1"/>
                </a:solidFill>
              </a:ln>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 xmlns:a16="http://schemas.microsoft.com/office/drawing/2014/main" id="{2914104A-5D44-439E-A145-3BD69E2AEFD2}"/>
                  </a:ext>
                </a:extLst>
              </p:cNvPr>
              <p:cNvSpPr txBox="1"/>
              <p:nvPr/>
            </p:nvSpPr>
            <p:spPr>
              <a:xfrm>
                <a:off x="365760" y="283443"/>
                <a:ext cx="12252960" cy="6711196"/>
              </a:xfrm>
              <a:prstGeom prst="rect">
                <a:avLst/>
              </a:prstGeom>
              <a:noFill/>
            </p:spPr>
            <p:txBody>
              <a:bodyPr wrap="square" rtlCol="0">
                <a:spAutoFit/>
              </a:bodyPr>
              <a:lstStyle/>
              <a:p>
                <a:pPr marL="0" marR="0">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7. ESLF/LEF/RDF: </a:t>
                </a:r>
              </a:p>
              <a:p>
                <a:pPr lvl="1"/>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lvl="1"/>
                <a:r>
                  <a:rPr lang="en-US" dirty="0">
                    <a:effectLst/>
                    <a:latin typeface="Calibri" panose="020F0502020204030204" pitchFamily="34" charset="0"/>
                    <a:ea typeface="Calibri" panose="020F0502020204030204" pitchFamily="34" charset="0"/>
                    <a:cs typeface="Times New Roman" panose="02020603050405020304" pitchFamily="18" charset="0"/>
                  </a:rPr>
                  <a:t>ESLF could represent the factor that converts the damage caused by an axle with a specific weight to the damage caused by a standard axle.</a:t>
                </a:r>
              </a:p>
              <a:p>
                <a:pPr marR="0">
                  <a:lnSpc>
                    <a:spcPct val="107000"/>
                  </a:lnSpc>
                  <a:spcBef>
                    <a:spcPts val="0"/>
                  </a:spcBef>
                  <a:spcAft>
                    <a:spcPts val="800"/>
                  </a:spcAft>
                </a:pPr>
                <a:endParaRPr lang="en-US" sz="2400" b="1" dirty="0">
                  <a:effectLs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ESLF</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marL="1200150" lvl="2" indent="-285750">
                  <a:lnSpc>
                    <a:spcPct val="107000"/>
                  </a:lnSpc>
                  <a:spcAft>
                    <a:spcPts val="800"/>
                  </a:spcAft>
                  <a:buFont typeface="Wingdings" panose="05000000000000000000" pitchFamily="2" charset="2"/>
                  <a:buChar char="q"/>
                </a:pPr>
                <a:r>
                  <a:rPr lang="en-US" dirty="0">
                    <a:effectLst/>
                    <a:latin typeface="Calibri" panose="020F0502020204030204" pitchFamily="34" charset="0"/>
                    <a:ea typeface="Calibri" panose="020F0502020204030204" pitchFamily="34" charset="0"/>
                    <a:cs typeface="Times New Roman" panose="02020603050405020304" pitchFamily="18" charset="0"/>
                  </a:rPr>
                  <a:t>Represents the damaging effect of a single axle with a specific weight.</a:t>
                </a:r>
              </a:p>
              <a:p>
                <a:pPr marL="1200150" lvl="2" indent="-285750">
                  <a:lnSpc>
                    <a:spcPct val="107000"/>
                  </a:lnSpc>
                  <a:spcAft>
                    <a:spcPts val="800"/>
                  </a:spcAft>
                  <a:buFont typeface="Wingdings" panose="05000000000000000000" pitchFamily="2" charset="2"/>
                  <a:buChar char="q"/>
                </a:pPr>
                <a:r>
                  <a:rPr lang="en-US" sz="1800" dirty="0">
                    <a:effectLst/>
                    <a:latin typeface="Calibri" panose="020F0502020204030204" pitchFamily="34" charset="0"/>
                    <a:ea typeface="Calibri" panose="020F0502020204030204" pitchFamily="34" charset="0"/>
                    <a:cs typeface="Times New Roman" panose="02020603050405020304" pitchFamily="18" charset="0"/>
                  </a:rPr>
                  <a:t>It's a standard unit used to compare the damaging effects of different axle loads.</a:t>
                </a:r>
              </a:p>
              <a:p>
                <a:pPr marL="1200150" lvl="2" indent="-285750">
                  <a:lnSpc>
                    <a:spcPct val="107000"/>
                  </a:lnSpc>
                  <a:spcAft>
                    <a:spcPts val="800"/>
                  </a:spcAft>
                  <a:buFont typeface="Wingdings" panose="05000000000000000000" pitchFamily="2" charset="2"/>
                  <a:buChar char="q"/>
                </a:pPr>
                <a:r>
                  <a:rPr lang="en-US" sz="1800" dirty="0">
                    <a:effectLst/>
                    <a:latin typeface="Calibri" panose="020F0502020204030204" pitchFamily="34" charset="0"/>
                    <a:ea typeface="Calibri" panose="020F0502020204030204" pitchFamily="34" charset="0"/>
                    <a:cs typeface="Times New Roman" panose="02020603050405020304" pitchFamily="18" charset="0"/>
                  </a:rPr>
                  <a:t>Common base values for ESLF are 8,000 kg (18,000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lbs</a:t>
                </a:r>
                <a:r>
                  <a:rPr lang="en-US" sz="1800" dirty="0">
                    <a:effectLst/>
                    <a:latin typeface="Calibri" panose="020F0502020204030204" pitchFamily="34" charset="0"/>
                    <a:ea typeface="Calibri" panose="020F0502020204030204" pitchFamily="34" charset="0"/>
                    <a:cs typeface="Times New Roman" panose="02020603050405020304" pitchFamily="18" charset="0"/>
                  </a:rPr>
                  <a:t>) or 16,000 kg (35,000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lbs</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marL="1200150" lvl="2" indent="-285750">
                  <a:lnSpc>
                    <a:spcPct val="107000"/>
                  </a:lnSpc>
                  <a:spcAft>
                    <a:spcPts val="800"/>
                  </a:spcAft>
                  <a:buFont typeface="Wingdings" panose="05000000000000000000" pitchFamily="2" charset="2"/>
                  <a:buChar char="q"/>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This conversion is often based on the fourth power of the ratio between the axle load and the standard axle load.</a:t>
                </a:r>
              </a:p>
              <a:p>
                <a:pPr marR="0">
                  <a:lnSpc>
                    <a:spcPct val="107000"/>
                  </a:lnSpc>
                  <a:spcBef>
                    <a:spcPts val="0"/>
                  </a:spcBef>
                  <a:spcAft>
                    <a:spcPts val="800"/>
                  </a:spcAft>
                </a:pPr>
                <a:endParaRPr lang="en-US" sz="2400" b="1" dirty="0">
                  <a:effectLst/>
                  <a:ea typeface="Calibri" panose="020F0502020204030204" pitchFamily="34" charset="0"/>
                  <a:cs typeface="Times New Roman" panose="02020603050405020304" pitchFamily="18" charset="0"/>
                </a:endParaRPr>
              </a:p>
              <a:p>
                <a:pPr marR="0">
                  <a:lnSpc>
                    <a:spcPct val="107000"/>
                  </a:lnSpc>
                  <a:spcBef>
                    <a:spcPts val="0"/>
                  </a:spcBef>
                  <a:spcAft>
                    <a:spcPts val="800"/>
                  </a:spcAft>
                </a:pPr>
                <a14:m>
                  <m:oMathPara xmlns:m="http://schemas.openxmlformats.org/officeDocument/2006/math">
                    <m:oMathParaPr>
                      <m:jc m:val="centerGroup"/>
                    </m:oMathParaPr>
                    <m:oMath xmlns:m="http://schemas.openxmlformats.org/officeDocument/2006/math">
                      <m:r>
                        <m:rPr>
                          <m:nor/>
                        </m:rPr>
                        <a:rPr lang="en-US"/>
                        <m:t>ESAF</m:t>
                      </m:r>
                      <m:r>
                        <m:rPr>
                          <m:nor/>
                        </m:rPr>
                        <a:rPr lang="en-US"/>
                        <m:t>/</m:t>
                      </m:r>
                      <m:r>
                        <m:rPr>
                          <m:nor/>
                        </m:rPr>
                        <a:rPr lang="en-US"/>
                        <m:t>LEF</m:t>
                      </m:r>
                      <m:r>
                        <m:rPr>
                          <m:nor/>
                        </m:rPr>
                        <a:rPr lang="en-US"/>
                        <m:t>/</m:t>
                      </m:r>
                      <m:r>
                        <m:rPr>
                          <m:nor/>
                        </m:rPr>
                        <a:rPr lang="en-US"/>
                        <m:t>RDF</m:t>
                      </m:r>
                      <m:r>
                        <m:rPr>
                          <m:nor/>
                        </m:rPr>
                        <a:rPr lang="en-US"/>
                        <m:t> =</m:t>
                      </m:r>
                      <m:sSup>
                        <m:sSupPr>
                          <m:ctrlPr>
                            <a:rPr lang="en-US" i="1" smtClean="0">
                              <a:latin typeface="Cambria Math"/>
                            </a:rPr>
                          </m:ctrlPr>
                        </m:sSupPr>
                        <m:e>
                          <m:d>
                            <m:dPr>
                              <m:ctrlPr>
                                <a:rPr lang="en-US" i="1">
                                  <a:latin typeface="Cambria Math"/>
                                </a:rPr>
                              </m:ctrlPr>
                            </m:dPr>
                            <m:e>
                              <m:f>
                                <m:fPr>
                                  <m:ctrlPr>
                                    <a:rPr lang="en-US" i="1">
                                      <a:latin typeface="Cambria Math"/>
                                    </a:rPr>
                                  </m:ctrlPr>
                                </m:fPr>
                                <m:num>
                                  <m:r>
                                    <m:rPr>
                                      <m:nor/>
                                    </m:rPr>
                                    <a:rPr lang="en-US"/>
                                    <m:t>Load</m:t>
                                  </m:r>
                                  <m:r>
                                    <m:rPr>
                                      <m:nor/>
                                    </m:rPr>
                                    <a:rPr lang="en-US"/>
                                    <m:t> </m:t>
                                  </m:r>
                                  <m:r>
                                    <m:rPr>
                                      <m:nor/>
                                    </m:rPr>
                                    <a:rPr lang="en-US"/>
                                    <m:t>on</m:t>
                                  </m:r>
                                  <m:r>
                                    <m:rPr>
                                      <m:nor/>
                                    </m:rPr>
                                    <a:rPr lang="en-US"/>
                                    <m:t> </m:t>
                                  </m:r>
                                  <m:r>
                                    <m:rPr>
                                      <m:nor/>
                                    </m:rPr>
                                    <a:rPr lang="en-US"/>
                                    <m:t>a</m:t>
                                  </m:r>
                                  <m:r>
                                    <m:rPr>
                                      <m:nor/>
                                    </m:rPr>
                                    <a:rPr lang="en-US"/>
                                    <m:t> </m:t>
                                  </m:r>
                                  <m:r>
                                    <m:rPr>
                                      <m:nor/>
                                    </m:rPr>
                                    <a:rPr lang="en-US"/>
                                    <m:t>Single</m:t>
                                  </m:r>
                                  <m:r>
                                    <m:rPr>
                                      <m:nor/>
                                    </m:rPr>
                                    <a:rPr lang="en-US"/>
                                    <m:t> </m:t>
                                  </m:r>
                                  <m:r>
                                    <m:rPr>
                                      <m:nor/>
                                    </m:rPr>
                                    <a:rPr lang="en-US"/>
                                    <m:t>Axle</m:t>
                                  </m:r>
                                </m:num>
                                <m:den>
                                  <m:r>
                                    <m:rPr>
                                      <m:nor/>
                                    </m:rPr>
                                    <a:rPr lang="en-US"/>
                                    <m:t>Load</m:t>
                                  </m:r>
                                  <m:r>
                                    <m:rPr>
                                      <m:nor/>
                                    </m:rPr>
                                    <a:rPr lang="en-US"/>
                                    <m:t> </m:t>
                                  </m:r>
                                  <m:r>
                                    <m:rPr>
                                      <m:nor/>
                                    </m:rPr>
                                    <a:rPr lang="en-US"/>
                                    <m:t>on</m:t>
                                  </m:r>
                                  <m:r>
                                    <m:rPr>
                                      <m:nor/>
                                    </m:rPr>
                                    <a:rPr lang="en-US"/>
                                    <m:t> </m:t>
                                  </m:r>
                                  <m:r>
                                    <m:rPr>
                                      <m:nor/>
                                    </m:rPr>
                                    <a:rPr lang="en-US"/>
                                    <m:t>Standard</m:t>
                                  </m:r>
                                  <m:r>
                                    <m:rPr>
                                      <m:nor/>
                                    </m:rPr>
                                    <a:rPr lang="en-US"/>
                                    <m:t> </m:t>
                                  </m:r>
                                  <m:r>
                                    <m:rPr>
                                      <m:nor/>
                                    </m:rPr>
                                    <a:rPr lang="en-US"/>
                                    <m:t>Axle</m:t>
                                  </m:r>
                                </m:den>
                              </m:f>
                            </m:e>
                          </m:d>
                        </m:e>
                        <m:sup>
                          <m:r>
                            <a:rPr lang="en-US" b="0" i="1" smtClean="0">
                              <a:latin typeface="Cambria Math" panose="02040503050406030204" pitchFamily="18" charset="0"/>
                            </a:rPr>
                            <m:t>4</m:t>
                          </m:r>
                        </m:sup>
                      </m:sSup>
                    </m:oMath>
                  </m:oMathPara>
                </a14:m>
                <a:endParaRPr lang="en-US" sz="2400" b="1" dirty="0">
                  <a:effectLst/>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r>
                        <m:rPr>
                          <m:nor/>
                        </m:rPr>
                        <a:rPr lang="en-US"/>
                        <m:t>ESAF</m:t>
                      </m:r>
                      <m:r>
                        <m:rPr>
                          <m:nor/>
                        </m:rPr>
                        <a:rPr lang="en-US"/>
                        <m:t>/</m:t>
                      </m:r>
                      <m:r>
                        <m:rPr>
                          <m:nor/>
                        </m:rPr>
                        <a:rPr lang="en-US"/>
                        <m:t>LEF</m:t>
                      </m:r>
                      <m:r>
                        <m:rPr>
                          <m:nor/>
                        </m:rPr>
                        <a:rPr lang="en-US"/>
                        <m:t>/</m:t>
                      </m:r>
                      <m:r>
                        <m:rPr>
                          <m:nor/>
                        </m:rPr>
                        <a:rPr lang="en-US"/>
                        <m:t>RDF</m:t>
                      </m:r>
                      <m:r>
                        <m:rPr>
                          <m:nor/>
                        </m:rPr>
                        <a:rPr lang="en-US"/>
                        <m:t> =</m:t>
                      </m:r>
                      <m:sSup>
                        <m:sSupPr>
                          <m:ctrlPr>
                            <a:rPr lang="en-US" i="1">
                              <a:latin typeface="Cambria Math"/>
                            </a:rPr>
                          </m:ctrlPr>
                        </m:sSupPr>
                        <m:e>
                          <m:d>
                            <m:dPr>
                              <m:ctrlPr>
                                <a:rPr lang="en-US" i="1">
                                  <a:latin typeface="Cambria Math"/>
                                </a:rPr>
                              </m:ctrlPr>
                            </m:dPr>
                            <m:e>
                              <m:f>
                                <m:fPr>
                                  <m:ctrlPr>
                                    <a:rPr lang="en-US" i="1">
                                      <a:latin typeface="Cambria Math"/>
                                    </a:rPr>
                                  </m:ctrlPr>
                                </m:fPr>
                                <m:num>
                                  <m:sSub>
                                    <m:sSubPr>
                                      <m:ctrlPr>
                                        <a:rPr lang="en-US" i="1" smtClean="0">
                                          <a:latin typeface="Cambria Math"/>
                                        </a:rPr>
                                      </m:ctrlPr>
                                    </m:sSubPr>
                                    <m:e>
                                      <m:r>
                                        <a:rPr lang="en-US" b="0" i="1" smtClean="0">
                                          <a:latin typeface="Cambria Math" panose="02040503050406030204" pitchFamily="18" charset="0"/>
                                        </a:rPr>
                                        <m:t>𝐿</m:t>
                                      </m:r>
                                    </m:e>
                                    <m:sub>
                                      <m:r>
                                        <a:rPr lang="en-US" b="0" i="1" smtClean="0">
                                          <a:latin typeface="Cambria Math" panose="02040503050406030204" pitchFamily="18" charset="0"/>
                                        </a:rPr>
                                        <m:t>𝑥</m:t>
                                      </m:r>
                                    </m:sub>
                                  </m:sSub>
                                </m:num>
                                <m:den>
                                  <m:sSub>
                                    <m:sSubPr>
                                      <m:ctrlPr>
                                        <a:rPr lang="en-US" i="1">
                                          <a:latin typeface="Cambria Math"/>
                                        </a:rPr>
                                      </m:ctrlPr>
                                    </m:sSubPr>
                                    <m:e>
                                      <m:r>
                                        <a:rPr lang="en-US" i="1">
                                          <a:latin typeface="Cambria Math" panose="02040503050406030204" pitchFamily="18" charset="0"/>
                                        </a:rPr>
                                        <m:t>𝐿</m:t>
                                      </m:r>
                                    </m:e>
                                    <m:sub>
                                      <m:r>
                                        <a:rPr lang="en-US" b="0" i="1" smtClean="0">
                                          <a:latin typeface="Cambria Math" panose="02040503050406030204" pitchFamily="18" charset="0"/>
                                        </a:rPr>
                                        <m:t>𝑠</m:t>
                                      </m:r>
                                    </m:sub>
                                  </m:sSub>
                                </m:den>
                              </m:f>
                            </m:e>
                          </m:d>
                        </m:e>
                        <m:sup>
                          <m:r>
                            <a:rPr lang="en-US" i="1">
                              <a:latin typeface="Cambria Math" panose="02040503050406030204" pitchFamily="18" charset="0"/>
                            </a:rPr>
                            <m:t>4</m:t>
                          </m:r>
                        </m:sup>
                      </m:sSup>
                    </m:oMath>
                  </m:oMathPara>
                </a14:m>
                <a:endParaRPr lang="en-US" dirty="0"/>
              </a:p>
              <a:p>
                <a:pPr marR="0">
                  <a:lnSpc>
                    <a:spcPct val="107000"/>
                  </a:lnSpc>
                  <a:spcBef>
                    <a:spcPts val="0"/>
                  </a:spcBef>
                  <a:spcAft>
                    <a:spcPts val="800"/>
                  </a:spcAft>
                </a:pPr>
                <a:endParaRPr lang="en-US" sz="2400" b="1" dirty="0">
                  <a:effectLst/>
                  <a:ea typeface="Calibri" panose="020F0502020204030204" pitchFamily="34"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2914104A-5D44-439E-A145-3BD69E2AEFD2}"/>
                  </a:ext>
                </a:extLst>
              </p:cNvPr>
              <p:cNvSpPr txBox="1">
                <a:spLocks noRot="1" noChangeAspect="1" noMove="1" noResize="1" noEditPoints="1" noAdjustHandles="1" noChangeArrowheads="1" noChangeShapeType="1" noTextEdit="1"/>
              </p:cNvSpPr>
              <p:nvPr/>
            </p:nvSpPr>
            <p:spPr>
              <a:xfrm>
                <a:off x="365760" y="283443"/>
                <a:ext cx="12252960" cy="6711196"/>
              </a:xfrm>
              <a:prstGeom prst="rect">
                <a:avLst/>
              </a:prstGeom>
              <a:blipFill>
                <a:blip r:embed="rId2"/>
                <a:stretch>
                  <a:fillRect l="-746" t="-727" r="-796"/>
                </a:stretch>
              </a:blipFill>
            </p:spPr>
            <p:txBody>
              <a:bodyPr/>
              <a:lstStyle/>
              <a:p>
                <a:r>
                  <a:rPr lang="en-US">
                    <a:noFill/>
                  </a:rPr>
                  <a:t> </a:t>
                </a:r>
              </a:p>
            </p:txBody>
          </p:sp>
        </mc:Fallback>
      </mc:AlternateContent>
    </p:spTree>
    <p:extLst>
      <p:ext uri="{BB962C8B-B14F-4D97-AF65-F5344CB8AC3E}">
        <p14:creationId xmlns:p14="http://schemas.microsoft.com/office/powerpoint/2010/main" val="1345227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97F43B01-0D4A-4CDA-83A4-4DF7EF843457}"/>
              </a:ext>
            </a:extLst>
          </p:cNvPr>
          <p:cNvSpPr/>
          <p:nvPr/>
        </p:nvSpPr>
        <p:spPr>
          <a:xfrm>
            <a:off x="182880" y="182880"/>
            <a:ext cx="12435840" cy="6949440"/>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dirty="0">
              <a:ln w="28575">
                <a:solidFill>
                  <a:schemeClr val="tx1"/>
                </a:solidFill>
              </a:ln>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 xmlns:a16="http://schemas.microsoft.com/office/drawing/2014/main" id="{2914104A-5D44-439E-A145-3BD69E2AEFD2}"/>
                  </a:ext>
                </a:extLst>
              </p:cNvPr>
              <p:cNvSpPr txBox="1"/>
              <p:nvPr/>
            </p:nvSpPr>
            <p:spPr>
              <a:xfrm>
                <a:off x="365760" y="283443"/>
                <a:ext cx="12252960" cy="6684137"/>
              </a:xfrm>
              <a:prstGeom prst="rect">
                <a:avLst/>
              </a:prstGeom>
              <a:noFill/>
            </p:spPr>
            <p:txBody>
              <a:bodyPr wrap="square" rtlCol="0">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For Tandem and Tridem Axles</a:t>
                </a:r>
              </a:p>
              <a:p>
                <a:pPr marL="0" marR="0">
                  <a:spcBef>
                    <a:spcPts val="0"/>
                  </a:spcBef>
                  <a:spcAft>
                    <a:spcPts val="0"/>
                  </a:spcAft>
                </a:pPr>
                <a:endParaRPr lang="en-US" dirty="0"/>
              </a:p>
              <a:p>
                <a:pPr marR="0">
                  <a:lnSpc>
                    <a:spcPct val="107000"/>
                  </a:lnSpc>
                  <a:spcBef>
                    <a:spcPts val="0"/>
                  </a:spcBef>
                  <a:spcAft>
                    <a:spcPts val="800"/>
                  </a:spcAft>
                </a:pPr>
                <a14:m>
                  <m:oMathPara xmlns:m="http://schemas.openxmlformats.org/officeDocument/2006/math">
                    <m:oMathParaPr>
                      <m:jc m:val="centerGroup"/>
                    </m:oMathParaPr>
                    <m:oMath xmlns:m="http://schemas.openxmlformats.org/officeDocument/2006/math">
                      <m:r>
                        <m:rPr>
                          <m:nor/>
                        </m:rPr>
                        <a:rPr lang="en-US" sz="2400" smtClean="0"/>
                        <m:t>ESAF</m:t>
                      </m:r>
                      <m:r>
                        <m:rPr>
                          <m:nor/>
                        </m:rPr>
                        <a:rPr lang="en-US" sz="2400" smtClean="0"/>
                        <m:t>/</m:t>
                      </m:r>
                      <m:r>
                        <m:rPr>
                          <m:nor/>
                        </m:rPr>
                        <a:rPr lang="en-US" sz="2400" smtClean="0"/>
                        <m:t>LEF</m:t>
                      </m:r>
                      <m:r>
                        <m:rPr>
                          <m:nor/>
                        </m:rPr>
                        <a:rPr lang="en-US" sz="2400" smtClean="0"/>
                        <m:t>/</m:t>
                      </m:r>
                      <m:r>
                        <m:rPr>
                          <m:nor/>
                        </m:rPr>
                        <a:rPr lang="en-US" sz="2400" smtClean="0"/>
                        <m:t>RDF</m:t>
                      </m:r>
                      <m:r>
                        <m:rPr>
                          <m:nor/>
                        </m:rPr>
                        <a:rPr lang="en-US" sz="2400" smtClean="0"/>
                        <m:t> =</m:t>
                      </m:r>
                      <m:sSup>
                        <m:sSupPr>
                          <m:ctrlPr>
                            <a:rPr lang="en-US" sz="2400" i="1" smtClean="0">
                              <a:latin typeface="Cambria Math"/>
                            </a:rPr>
                          </m:ctrlPr>
                        </m:sSupPr>
                        <m:e>
                          <m:d>
                            <m:dPr>
                              <m:ctrlPr>
                                <a:rPr lang="en-US" sz="2400" i="1">
                                  <a:latin typeface="Cambria Math"/>
                                </a:rPr>
                              </m:ctrlPr>
                            </m:dPr>
                            <m:e>
                              <m:f>
                                <m:fPr>
                                  <m:ctrlPr>
                                    <a:rPr lang="en-US" sz="2400" i="1">
                                      <a:latin typeface="Cambria Math"/>
                                    </a:rPr>
                                  </m:ctrlPr>
                                </m:fPr>
                                <m:num>
                                  <m:r>
                                    <m:rPr>
                                      <m:nor/>
                                    </m:rPr>
                                    <a:rPr lang="en-US"/>
                                    <m:t>Load</m:t>
                                  </m:r>
                                  <m:r>
                                    <m:rPr>
                                      <m:nor/>
                                    </m:rPr>
                                    <a:rPr lang="en-US"/>
                                    <m:t> </m:t>
                                  </m:r>
                                  <m:r>
                                    <m:rPr>
                                      <m:nor/>
                                    </m:rPr>
                                    <a:rPr lang="en-US"/>
                                    <m:t>on</m:t>
                                  </m:r>
                                  <m:r>
                                    <m:rPr>
                                      <m:nor/>
                                    </m:rPr>
                                    <a:rPr lang="en-US"/>
                                    <m:t> </m:t>
                                  </m:r>
                                  <m:r>
                                    <m:rPr>
                                      <m:nor/>
                                    </m:rPr>
                                    <a:rPr lang="en-US"/>
                                    <m:t>a</m:t>
                                  </m:r>
                                  <m:r>
                                    <m:rPr>
                                      <m:nor/>
                                    </m:rPr>
                                    <a:rPr lang="en-US"/>
                                    <m:t> </m:t>
                                  </m:r>
                                  <m:r>
                                    <m:rPr>
                                      <m:nor/>
                                    </m:rPr>
                                    <a:rPr lang="en-US"/>
                                    <m:t>given</m:t>
                                  </m:r>
                                  <m:r>
                                    <m:rPr>
                                      <m:nor/>
                                    </m:rPr>
                                    <a:rPr lang="en-US"/>
                                    <m:t> </m:t>
                                  </m:r>
                                  <m:r>
                                    <m:rPr>
                                      <m:nor/>
                                    </m:rPr>
                                    <a:rPr lang="en-US"/>
                                    <m:t>tandem</m:t>
                                  </m:r>
                                  <m:r>
                                    <m:rPr>
                                      <m:nor/>
                                    </m:rPr>
                                    <a:rPr lang="en-US"/>
                                    <m:t> </m:t>
                                  </m:r>
                                  <m:r>
                                    <m:rPr>
                                      <m:nor/>
                                    </m:rPr>
                                    <a:rPr lang="en-US"/>
                                    <m:t>or</m:t>
                                  </m:r>
                                  <m:r>
                                    <m:rPr>
                                      <m:nor/>
                                    </m:rPr>
                                    <a:rPr lang="en-US"/>
                                    <m:t> </m:t>
                                  </m:r>
                                  <m:r>
                                    <m:rPr>
                                      <m:nor/>
                                    </m:rPr>
                                    <a:rPr lang="en-US"/>
                                    <m:t>tridem</m:t>
                                  </m:r>
                                  <m:r>
                                    <m:rPr>
                                      <m:nor/>
                                    </m:rPr>
                                    <a:rPr lang="en-US"/>
                                    <m:t> </m:t>
                                  </m:r>
                                  <m:r>
                                    <m:rPr>
                                      <m:nor/>
                                    </m:rPr>
                                    <a:rPr lang="en-US"/>
                                    <m:t>Axle</m:t>
                                  </m:r>
                                </m:num>
                                <m:den>
                                  <m:r>
                                    <m:rPr>
                                      <m:nor/>
                                    </m:rPr>
                                    <a:rPr lang="en-US"/>
                                    <m:t>Load</m:t>
                                  </m:r>
                                  <m:r>
                                    <m:rPr>
                                      <m:nor/>
                                    </m:rPr>
                                    <a:rPr lang="en-US"/>
                                    <m:t> </m:t>
                                  </m:r>
                                  <m:r>
                                    <m:rPr>
                                      <m:nor/>
                                    </m:rPr>
                                    <a:rPr lang="en-US"/>
                                    <m:t>on</m:t>
                                  </m:r>
                                  <m:r>
                                    <m:rPr>
                                      <m:nor/>
                                    </m:rPr>
                                    <a:rPr lang="en-US"/>
                                    <m:t> </m:t>
                                  </m:r>
                                  <m:r>
                                    <m:rPr>
                                      <m:nor/>
                                    </m:rPr>
                                    <a:rPr lang="en-US"/>
                                    <m:t>Standard</m:t>
                                  </m:r>
                                  <m:r>
                                    <m:rPr>
                                      <m:nor/>
                                    </m:rPr>
                                    <a:rPr lang="en-US"/>
                                    <m:t> </m:t>
                                  </m:r>
                                  <m:r>
                                    <m:rPr>
                                      <m:nor/>
                                    </m:rPr>
                                    <a:rPr lang="en-US"/>
                                    <m:t>tandem</m:t>
                                  </m:r>
                                  <m:r>
                                    <m:rPr>
                                      <m:nor/>
                                    </m:rPr>
                                    <a:rPr lang="en-US"/>
                                    <m:t> </m:t>
                                  </m:r>
                                  <m:r>
                                    <m:rPr>
                                      <m:nor/>
                                    </m:rPr>
                                    <a:rPr lang="en-US"/>
                                    <m:t>or</m:t>
                                  </m:r>
                                  <m:r>
                                    <m:rPr>
                                      <m:nor/>
                                    </m:rPr>
                                    <a:rPr lang="en-US"/>
                                    <m:t> </m:t>
                                  </m:r>
                                  <m:r>
                                    <m:rPr>
                                      <m:nor/>
                                    </m:rPr>
                                    <a:rPr lang="en-US"/>
                                    <m:t>tridem</m:t>
                                  </m:r>
                                  <m:r>
                                    <m:rPr>
                                      <m:nor/>
                                    </m:rPr>
                                    <a:rPr lang="en-US"/>
                                    <m:t> </m:t>
                                  </m:r>
                                  <m:r>
                                    <m:rPr>
                                      <m:nor/>
                                    </m:rPr>
                                    <a:rPr lang="en-US"/>
                                    <m:t>Axle</m:t>
                                  </m:r>
                                </m:den>
                              </m:f>
                            </m:e>
                          </m:d>
                        </m:e>
                        <m:sup>
                          <m:r>
                            <a:rPr lang="en-US" sz="2400" b="0" i="1" smtClean="0">
                              <a:latin typeface="Cambria Math" panose="02040503050406030204" pitchFamily="18" charset="0"/>
                            </a:rPr>
                            <m:t>4</m:t>
                          </m:r>
                        </m:sup>
                      </m:sSup>
                    </m:oMath>
                  </m:oMathPara>
                </a14:m>
                <a:endParaRPr lang="en-US" sz="2400" b="1" dirty="0">
                  <a:effectLst/>
                  <a:ea typeface="Calibri" panose="020F0502020204030204" pitchFamily="34" charset="0"/>
                  <a:cs typeface="Times New Roman" panose="02020603050405020304" pitchFamily="18" charset="0"/>
                </a:endParaRPr>
              </a:p>
              <a:p>
                <a:pPr marR="0">
                  <a:lnSpc>
                    <a:spcPct val="107000"/>
                  </a:lnSpc>
                  <a:spcBef>
                    <a:spcPts val="0"/>
                  </a:spcBef>
                  <a:spcAft>
                    <a:spcPts val="800"/>
                  </a:spcAft>
                </a:pPr>
                <a:endParaRPr lang="en-US" sz="2400" b="1" dirty="0">
                  <a:ea typeface="Calibri" panose="020F0502020204030204" pitchFamily="34" charset="0"/>
                  <a:cs typeface="Times New Roman" panose="02020603050405020304" pitchFamily="18" charset="0"/>
                </a:endParaRPr>
              </a:p>
              <a:p>
                <a:pPr marR="0">
                  <a:lnSpc>
                    <a:spcPct val="107000"/>
                  </a:lnSpc>
                  <a:spcBef>
                    <a:spcPts val="0"/>
                  </a:spcBef>
                  <a:spcAft>
                    <a:spcPts val="800"/>
                  </a:spcAft>
                </a:pPr>
                <a:r>
                  <a:rPr lang="en-US" dirty="0">
                    <a:ea typeface="Calibri" panose="020F0502020204030204" pitchFamily="34" charset="0"/>
                    <a:cs typeface="Times New Roman" panose="02020603050405020304" pitchFamily="18" charset="0"/>
                  </a:rPr>
                  <a:t>	</a:t>
                </a:r>
                <a:r>
                  <a:rPr lang="en-US" b="1" dirty="0">
                    <a:ea typeface="Calibri" panose="020F0502020204030204" pitchFamily="34" charset="0"/>
                    <a:cs typeface="Times New Roman" panose="02020603050405020304" pitchFamily="18" charset="0"/>
                  </a:rPr>
                  <a:t>Where,</a:t>
                </a:r>
              </a:p>
              <a:p>
                <a:pPr marL="0" marR="0">
                  <a:spcBef>
                    <a:spcPts val="0"/>
                  </a:spcBef>
                  <a:spcAft>
                    <a:spcPts val="0"/>
                  </a:spcAft>
                </a:pPr>
                <a:r>
                  <a:rPr lang="en-US" dirty="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ESLF = Equivalent Single Load Factor</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LEF = Load Equivalency Factor</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RDF = Relative Damage Factor</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Example:</a:t>
                </a:r>
              </a:p>
              <a:p>
                <a:pPr lvl="3">
                  <a:lnSpc>
                    <a:spcPct val="107000"/>
                  </a:lnSpc>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For example, a load equivalency factor of 2.5 means that one pass of a specific vehicle causes an equivalent amount of damage as two and a half passes of the standard vehicle.</a:t>
                </a:r>
              </a:p>
              <a:p>
                <a:pPr lvl="3">
                  <a:lnSpc>
                    <a:spcPct val="107000"/>
                  </a:lnSpc>
                  <a:spcAft>
                    <a:spcPts val="800"/>
                  </a:spcAft>
                </a:pPr>
                <a:endParaRPr lang="en-US" b="1"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Other Example:</a:t>
                </a:r>
              </a:p>
              <a:p>
                <a:pPr marL="1657350" lvl="3" indent="-285750">
                  <a:buFont typeface="Wingdings" panose="05000000000000000000" pitchFamily="2" charset="2"/>
                  <a:buChar char="q"/>
                </a:pPr>
                <a:r>
                  <a:rPr lang="en-US" dirty="0">
                    <a:effectLst/>
                    <a:latin typeface="Calibri" panose="020F0502020204030204" pitchFamily="34" charset="0"/>
                    <a:ea typeface="Calibri" panose="020F0502020204030204" pitchFamily="34" charset="0"/>
                    <a:cs typeface="Times New Roman" panose="02020603050405020304" pitchFamily="18" charset="0"/>
                  </a:rPr>
                  <a:t>Consider two Axles A and B</a:t>
                </a:r>
              </a:p>
              <a:p>
                <a:pPr marL="1657350" lvl="3" indent="-285750">
                  <a:buFont typeface="Wingdings" panose="05000000000000000000" pitchFamily="2" charset="2"/>
                  <a:buChar char="q"/>
                </a:pPr>
                <a:r>
                  <a:rPr lang="en-US" sz="1800" dirty="0">
                    <a:effectLst/>
                    <a:latin typeface="Calibri" panose="020F0502020204030204" pitchFamily="34" charset="0"/>
                    <a:ea typeface="Calibri" panose="020F0502020204030204" pitchFamily="34" charset="0"/>
                    <a:cs typeface="Times New Roman" panose="02020603050405020304" pitchFamily="18" charset="0"/>
                  </a:rPr>
                  <a:t>A-Axle = 36 kips</a:t>
                </a:r>
              </a:p>
              <a:p>
                <a:pPr marL="1657350" lvl="3" indent="-285750">
                  <a:buFont typeface="Wingdings" panose="05000000000000000000" pitchFamily="2" charset="2"/>
                  <a:buChar char="q"/>
                </a:pPr>
                <a:r>
                  <a:rPr lang="en-US" sz="1800" dirty="0">
                    <a:effectLst/>
                    <a:latin typeface="Calibri" panose="020F0502020204030204" pitchFamily="34" charset="0"/>
                    <a:ea typeface="Calibri" panose="020F0502020204030204" pitchFamily="34" charset="0"/>
                    <a:cs typeface="Times New Roman" panose="02020603050405020304" pitchFamily="18" charset="0"/>
                  </a:rPr>
                  <a:t>Damage caused per pass by A-Axle: ESAF/LEF/RDF = (36/18)⁴ = 16</a:t>
                </a:r>
              </a:p>
              <a:p>
                <a:pPr marL="1657350" lvl="3" indent="-285750">
                  <a:buFont typeface="Wingdings" panose="05000000000000000000" pitchFamily="2" charset="2"/>
                  <a:buChar char="q"/>
                </a:pPr>
                <a:r>
                  <a:rPr lang="en-US" sz="1800" dirty="0">
                    <a:effectLst/>
                    <a:latin typeface="Calibri" panose="020F0502020204030204" pitchFamily="34" charset="0"/>
                    <a:ea typeface="Calibri" panose="020F0502020204030204" pitchFamily="34" charset="0"/>
                    <a:cs typeface="Times New Roman" panose="02020603050405020304" pitchFamily="18" charset="0"/>
                  </a:rPr>
                  <a:t>It means that the A-Axle causes the same amount of damage per pass as caused by 16 passes of the standard 18-kip axle.</a:t>
                </a:r>
              </a:p>
            </p:txBody>
          </p:sp>
        </mc:Choice>
        <mc:Fallback xmlns="">
          <p:sp>
            <p:nvSpPr>
              <p:cNvPr id="8" name="TextBox 7">
                <a:extLst>
                  <a:ext uri="{FF2B5EF4-FFF2-40B4-BE49-F238E27FC236}">
                    <a16:creationId xmlns:a16="http://schemas.microsoft.com/office/drawing/2014/main" id="{2914104A-5D44-439E-A145-3BD69E2AEFD2}"/>
                  </a:ext>
                </a:extLst>
              </p:cNvPr>
              <p:cNvSpPr txBox="1">
                <a:spLocks noRot="1" noChangeAspect="1" noMove="1" noResize="1" noEditPoints="1" noAdjustHandles="1" noChangeArrowheads="1" noChangeShapeType="1" noTextEdit="1"/>
              </p:cNvSpPr>
              <p:nvPr/>
            </p:nvSpPr>
            <p:spPr>
              <a:xfrm>
                <a:off x="365760" y="283443"/>
                <a:ext cx="12252960" cy="6684137"/>
              </a:xfrm>
              <a:prstGeom prst="rect">
                <a:avLst/>
              </a:prstGeom>
              <a:blipFill>
                <a:blip r:embed="rId2"/>
                <a:stretch>
                  <a:fillRect b="-456"/>
                </a:stretch>
              </a:blipFill>
            </p:spPr>
            <p:txBody>
              <a:bodyPr/>
              <a:lstStyle/>
              <a:p>
                <a:r>
                  <a:rPr lang="en-US">
                    <a:noFill/>
                  </a:rPr>
                  <a:t> </a:t>
                </a:r>
              </a:p>
            </p:txBody>
          </p:sp>
        </mc:Fallback>
      </mc:AlternateContent>
    </p:spTree>
    <p:extLst>
      <p:ext uri="{BB962C8B-B14F-4D97-AF65-F5344CB8AC3E}">
        <p14:creationId xmlns:p14="http://schemas.microsoft.com/office/powerpoint/2010/main" val="42351271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97F43B01-0D4A-4CDA-83A4-4DF7EF843457}"/>
              </a:ext>
            </a:extLst>
          </p:cNvPr>
          <p:cNvSpPr/>
          <p:nvPr/>
        </p:nvSpPr>
        <p:spPr>
          <a:xfrm>
            <a:off x="182880" y="182880"/>
            <a:ext cx="12435840" cy="6949440"/>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dirty="0">
              <a:ln w="28575">
                <a:solidFill>
                  <a:schemeClr val="tx1"/>
                </a:solidFill>
              </a:ln>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 xmlns:a16="http://schemas.microsoft.com/office/drawing/2014/main" id="{2914104A-5D44-439E-A145-3BD69E2AEFD2}"/>
                  </a:ext>
                </a:extLst>
              </p:cNvPr>
              <p:cNvSpPr txBox="1"/>
              <p:nvPr/>
            </p:nvSpPr>
            <p:spPr>
              <a:xfrm>
                <a:off x="365760" y="283443"/>
                <a:ext cx="12252960" cy="7053021"/>
              </a:xfrm>
              <a:prstGeom prst="rect">
                <a:avLst/>
              </a:prstGeom>
              <a:noFill/>
            </p:spPr>
            <p:txBody>
              <a:bodyPr wrap="square" rtlCol="0">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ea typeface="Calibri" panose="020F0502020204030204" pitchFamily="34" charset="0"/>
                    <a:cs typeface="Times New Roman" panose="02020603050405020304" pitchFamily="18" charset="0"/>
                  </a:rPr>
                  <a:t>	</a:t>
                </a: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200150" lvl="2" indent="-285750">
                  <a:lnSpc>
                    <a:spcPct val="107000"/>
                  </a:lnSpc>
                  <a:spcAft>
                    <a:spcPts val="800"/>
                  </a:spcAft>
                  <a:buFont typeface="Wingdings" panose="05000000000000000000" pitchFamily="2" charset="2"/>
                  <a:buChar char="q"/>
                </a:pPr>
                <a:r>
                  <a:rPr lang="en-US" dirty="0">
                    <a:effectLst/>
                    <a:latin typeface="Calibri" panose="020F0502020204030204" pitchFamily="34" charset="0"/>
                    <a:ea typeface="Calibri" panose="020F0502020204030204" pitchFamily="34" charset="0"/>
                    <a:cs typeface="Times New Roman" panose="02020603050405020304" pitchFamily="18" charset="0"/>
                  </a:rPr>
                  <a:t>B-Axle = 9 kips</a:t>
                </a:r>
              </a:p>
              <a:p>
                <a:pPr marL="1200150" lvl="2" indent="-285750">
                  <a:lnSpc>
                    <a:spcPct val="107000"/>
                  </a:lnSpc>
                  <a:spcAft>
                    <a:spcPts val="800"/>
                  </a:spcAft>
                  <a:buFont typeface="Wingdings" panose="05000000000000000000" pitchFamily="2" charset="2"/>
                  <a:buChar char="q"/>
                </a:pPr>
                <a:r>
                  <a:rPr lang="en-US" dirty="0">
                    <a:effectLst/>
                    <a:latin typeface="Calibri" panose="020F0502020204030204" pitchFamily="34" charset="0"/>
                    <a:ea typeface="Calibri" panose="020F0502020204030204" pitchFamily="34" charset="0"/>
                    <a:cs typeface="Times New Roman" panose="02020603050405020304" pitchFamily="18" charset="0"/>
                  </a:rPr>
                  <a:t>Damage caused per pass by B-Axle =</a:t>
                </a:r>
                <a14:m>
                  <m:oMath xmlns:m="http://schemas.openxmlformats.org/officeDocument/2006/math">
                    <m:sSup>
                      <m:sSupPr>
                        <m:ctrlPr>
                          <a:rPr lang="en-US" i="1" smtClean="0">
                            <a:effectLst/>
                            <a:latin typeface="Cambria Math"/>
                            <a:ea typeface="Calibri" panose="020F0502020204030204" pitchFamily="34" charset="0"/>
                            <a:cs typeface="Times New Roman" panose="02020603050405020304" pitchFamily="18" charset="0"/>
                          </a:rPr>
                        </m:ctrlPr>
                      </m:sSupPr>
                      <m:e>
                        <m:d>
                          <m:dPr>
                            <m:ctrlPr>
                              <a:rPr lang="en-US" i="1" smtClean="0">
                                <a:effectLst/>
                                <a:latin typeface="Cambria Math"/>
                                <a:ea typeface="Calibri" panose="020F0502020204030204" pitchFamily="34" charset="0"/>
                                <a:cs typeface="Times New Roman" panose="02020603050405020304" pitchFamily="18" charset="0"/>
                              </a:rPr>
                            </m:ctrlPr>
                          </m:dPr>
                          <m:e>
                            <m:f>
                              <m:fPr>
                                <m:ctrlPr>
                                  <a:rPr lang="en-US" i="1" smtClean="0">
                                    <a:effectLst/>
                                    <a:latin typeface="Cambria Math"/>
                                    <a:ea typeface="Calibri" panose="020F0502020204030204" pitchFamily="34" charset="0"/>
                                    <a:cs typeface="Times New Roman" panose="02020603050405020304" pitchFamily="18" charset="0"/>
                                  </a:rPr>
                                </m:ctrlPr>
                              </m:fPr>
                              <m:num>
                                <m:r>
                                  <a:rPr lang="en-US" b="0" i="1" smtClean="0">
                                    <a:effectLst/>
                                    <a:latin typeface="Cambria Math" panose="02040503050406030204" pitchFamily="18" charset="0"/>
                                    <a:ea typeface="Calibri" panose="020F0502020204030204" pitchFamily="34" charset="0"/>
                                    <a:cs typeface="Times New Roman" panose="02020603050405020304" pitchFamily="18" charset="0"/>
                                  </a:rPr>
                                  <m:t>9</m:t>
                                </m:r>
                              </m:num>
                              <m:den>
                                <m:r>
                                  <a:rPr lang="en-US" b="0" i="1" smtClean="0">
                                    <a:effectLst/>
                                    <a:latin typeface="Cambria Math" panose="02040503050406030204" pitchFamily="18" charset="0"/>
                                    <a:ea typeface="Calibri" panose="020F0502020204030204" pitchFamily="34" charset="0"/>
                                    <a:cs typeface="Times New Roman" panose="02020603050405020304" pitchFamily="18" charset="0"/>
                                  </a:rPr>
                                  <m:t>16</m:t>
                                </m:r>
                              </m:den>
                            </m:f>
                          </m:e>
                        </m:d>
                      </m:e>
                      <m:sup>
                        <m:r>
                          <a:rPr lang="en-US" b="0" i="1" smtClean="0">
                            <a:effectLst/>
                            <a:latin typeface="Cambria Math" panose="02040503050406030204" pitchFamily="18" charset="0"/>
                            <a:ea typeface="Calibri" panose="020F0502020204030204" pitchFamily="34" charset="0"/>
                            <a:cs typeface="Times New Roman" panose="02020603050405020304" pitchFamily="18" charset="0"/>
                          </a:rPr>
                          <m:t>4</m:t>
                        </m:r>
                      </m:sup>
                    </m:sSup>
                  </m:oMath>
                </a14:m>
                <a:r>
                  <a:rPr lang="en-US" dirty="0">
                    <a:effectLst/>
                    <a:latin typeface="Calibri" panose="020F0502020204030204" pitchFamily="34" charset="0"/>
                    <a:ea typeface="Calibri" panose="020F0502020204030204" pitchFamily="34" charset="0"/>
                    <a:cs typeface="Times New Roman" panose="02020603050405020304" pitchFamily="18" charset="0"/>
                  </a:rPr>
                  <a:t>= </a:t>
                </a:r>
                <a14:m>
                  <m:oMath xmlns:m="http://schemas.openxmlformats.org/officeDocument/2006/math">
                    <m:f>
                      <m:fPr>
                        <m:ctrlPr>
                          <a:rPr lang="en-US" i="1" dirty="0" smtClean="0">
                            <a:effectLst/>
                            <a:latin typeface="Cambria Math"/>
                            <a:ea typeface="Calibri" panose="020F0502020204030204" pitchFamily="34" charset="0"/>
                            <a:cs typeface="Times New Roman" panose="02020603050405020304" pitchFamily="18" charset="0"/>
                          </a:rPr>
                        </m:ctrlPr>
                      </m:fPr>
                      <m:num>
                        <m:r>
                          <a:rPr lang="en-US" b="0" i="1" dirty="0" smtClean="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b="0" i="1" dirty="0" smtClean="0">
                            <a:effectLst/>
                            <a:latin typeface="Cambria Math" panose="02040503050406030204" pitchFamily="18" charset="0"/>
                            <a:ea typeface="Calibri" panose="020F0502020204030204" pitchFamily="34" charset="0"/>
                            <a:cs typeface="Times New Roman" panose="02020603050405020304" pitchFamily="18" charset="0"/>
                          </a:rPr>
                          <m:t>16</m:t>
                        </m:r>
                      </m:den>
                    </m:f>
                    <m:r>
                      <a:rPr lang="en-US" i="1" dirty="0" smtClean="0">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dirty="0">
                    <a:effectLst/>
                    <a:latin typeface="Calibri" panose="020F0502020204030204" pitchFamily="34" charset="0"/>
                    <a:ea typeface="Calibri" panose="020F0502020204030204" pitchFamily="34" charset="0"/>
                    <a:cs typeface="Times New Roman" panose="02020603050405020304" pitchFamily="18" charset="0"/>
                  </a:rPr>
                  <a:t>= 0.0625</a:t>
                </a:r>
              </a:p>
              <a:p>
                <a:pPr marL="1200150" lvl="2" indent="-285750">
                  <a:lnSpc>
                    <a:spcPct val="107000"/>
                  </a:lnSpc>
                  <a:spcAft>
                    <a:spcPts val="800"/>
                  </a:spcAft>
                  <a:buFont typeface="Wingdings" panose="05000000000000000000" pitchFamily="2" charset="2"/>
                  <a:buChar char="q"/>
                </a:pPr>
                <a:r>
                  <a:rPr lang="en-US" sz="1800" dirty="0">
                    <a:effectLst/>
                    <a:latin typeface="Calibri" panose="020F0502020204030204" pitchFamily="34" charset="0"/>
                    <a:ea typeface="Calibri" panose="020F0502020204030204" pitchFamily="34" charset="0"/>
                    <a:cs typeface="Times New Roman" panose="02020603050405020304" pitchFamily="18" charset="0"/>
                  </a:rPr>
                  <a:t>It means that 16 (1/0.0625) passes of the B-axle cause the same amount of damage as caused by 1 pass of the standard 18-kip axle.</a:t>
                </a: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2914104A-5D44-439E-A145-3BD69E2AEFD2}"/>
                  </a:ext>
                </a:extLst>
              </p:cNvPr>
              <p:cNvSpPr txBox="1">
                <a:spLocks noRot="1" noChangeAspect="1" noMove="1" noResize="1" noEditPoints="1" noAdjustHandles="1" noChangeArrowheads="1" noChangeShapeType="1" noTextEdit="1"/>
              </p:cNvSpPr>
              <p:nvPr/>
            </p:nvSpPr>
            <p:spPr>
              <a:xfrm>
                <a:off x="365760" y="283443"/>
                <a:ext cx="12252960" cy="7053021"/>
              </a:xfrm>
              <a:prstGeom prst="rect">
                <a:avLst/>
              </a:prstGeom>
              <a:blipFill>
                <a:blip r:embed="rId2"/>
                <a:stretch>
                  <a:fillRect/>
                </a:stretch>
              </a:blipFill>
            </p:spPr>
            <p:txBody>
              <a:bodyPr/>
              <a:lstStyle/>
              <a:p>
                <a:r>
                  <a:rPr lang="en-US">
                    <a:noFill/>
                  </a:rPr>
                  <a:t> </a:t>
                </a:r>
              </a:p>
            </p:txBody>
          </p:sp>
        </mc:Fallback>
      </mc:AlternateContent>
      <p:pic>
        <p:nvPicPr>
          <p:cNvPr id="3" name="Picture 2">
            <a:extLst>
              <a:ext uri="{FF2B5EF4-FFF2-40B4-BE49-F238E27FC236}">
                <a16:creationId xmlns="" xmlns:a16="http://schemas.microsoft.com/office/drawing/2014/main" id="{9BBA469B-D0A9-4047-9491-17739840F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800" y="1006951"/>
            <a:ext cx="11684000" cy="2650649"/>
          </a:xfrm>
          <a:prstGeom prst="rect">
            <a:avLst/>
          </a:prstGeom>
          <a:ln w="38100">
            <a:solidFill>
              <a:schemeClr val="tx1"/>
            </a:solidFill>
          </a:ln>
        </p:spPr>
      </p:pic>
    </p:spTree>
    <p:extLst>
      <p:ext uri="{BB962C8B-B14F-4D97-AF65-F5344CB8AC3E}">
        <p14:creationId xmlns:p14="http://schemas.microsoft.com/office/powerpoint/2010/main" val="10064946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97F43B01-0D4A-4CDA-83A4-4DF7EF843457}"/>
              </a:ext>
            </a:extLst>
          </p:cNvPr>
          <p:cNvSpPr/>
          <p:nvPr/>
        </p:nvSpPr>
        <p:spPr>
          <a:xfrm>
            <a:off x="182880" y="182880"/>
            <a:ext cx="12435840" cy="6949440"/>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dirty="0">
              <a:ln w="28575">
                <a:solidFill>
                  <a:schemeClr val="tx1"/>
                </a:solidFill>
              </a:ln>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 xmlns:a16="http://schemas.microsoft.com/office/drawing/2014/main" id="{2914104A-5D44-439E-A145-3BD69E2AEFD2}"/>
                  </a:ext>
                </a:extLst>
              </p:cNvPr>
              <p:cNvSpPr txBox="1"/>
              <p:nvPr/>
            </p:nvSpPr>
            <p:spPr>
              <a:xfrm>
                <a:off x="365760" y="461870"/>
                <a:ext cx="12252960" cy="6608476"/>
              </a:xfrm>
              <a:prstGeom prst="rect">
                <a:avLst/>
              </a:prstGeom>
              <a:noFill/>
            </p:spPr>
            <p:txBody>
              <a:bodyPr wrap="square" rtlCol="0">
                <a:spAutoFit/>
              </a:bodyPr>
              <a:lstStyle/>
              <a:p>
                <a:r>
                  <a:rPr lang="en-US" sz="2400" b="1" dirty="0">
                    <a:latin typeface="Calibri" panose="020F0502020204030204" pitchFamily="34" charset="0"/>
                    <a:ea typeface="Calibri" panose="020F0502020204030204" pitchFamily="34" charset="0"/>
                    <a:cs typeface="Times New Roman" panose="02020603050405020304" pitchFamily="18" charset="0"/>
                  </a:rPr>
                  <a:t>8. Impact on roads by different types of vehicles: </a:t>
                </a: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200150" lvl="2" indent="-285750">
                  <a:buFont typeface="Wingdings" panose="05000000000000000000" pitchFamily="2" charset="2"/>
                  <a:buChar char="q"/>
                </a:pPr>
                <a:r>
                  <a:rPr lang="en-US" dirty="0">
                    <a:effectLst/>
                    <a:latin typeface="Calibri" panose="020F0502020204030204" pitchFamily="34" charset="0"/>
                    <a:ea typeface="Calibri" panose="020F0502020204030204" pitchFamily="34" charset="0"/>
                    <a:cs typeface="Times New Roman" panose="02020603050405020304" pitchFamily="18" charset="0"/>
                  </a:rPr>
                  <a:t>To determine the ESAL, the number of different types of vehicles such as cars, buses, single-unit track, and multiple-unit trucks expected to use the facility during its lifetime must be known. </a:t>
                </a:r>
              </a:p>
              <a:p>
                <a:pPr marL="1200150" lvl="2" indent="-285750">
                  <a:buFont typeface="Wingdings" panose="05000000000000000000" pitchFamily="2" charset="2"/>
                  <a:buChar char="q"/>
                </a:pPr>
                <a:r>
                  <a:rPr lang="en-US" dirty="0">
                    <a:effectLst/>
                    <a:latin typeface="Calibri" panose="020F0502020204030204" pitchFamily="34" charset="0"/>
                    <a:ea typeface="Calibri" panose="020F0502020204030204" pitchFamily="34" charset="0"/>
                    <a:cs typeface="Times New Roman" panose="02020603050405020304" pitchFamily="18" charset="0"/>
                  </a:rPr>
                  <a:t>The total ESAL applied on the highway during its design period can be determined only after the design period and traffic growth factors are known. </a:t>
                </a:r>
              </a:p>
              <a:p>
                <a:pPr marL="1200150" lvl="2" indent="-285750">
                  <a:buFont typeface="Wingdings" panose="05000000000000000000" pitchFamily="2" charset="2"/>
                  <a:buChar char="q"/>
                </a:pPr>
                <a:r>
                  <a:rPr lang="en-US" dirty="0">
                    <a:effectLst/>
                    <a:latin typeface="Calibri" panose="020F0502020204030204" pitchFamily="34" charset="0"/>
                    <a:ea typeface="Calibri" panose="020F0502020204030204" pitchFamily="34" charset="0"/>
                    <a:cs typeface="Times New Roman" panose="02020603050405020304" pitchFamily="18" charset="0"/>
                  </a:rPr>
                  <a:t>The design period is the number of years the pavement will effectively continue to carry the traffic load without requiring an overly. Flexible highway pavements are usually designed for a 20-year period.</a:t>
                </a:r>
              </a:p>
              <a:p>
                <a:pPr marL="1200150" lvl="2" indent="-285750">
                  <a:buFont typeface="Wingdings" panose="05000000000000000000" pitchFamily="2" charset="2"/>
                  <a:buChar char="q"/>
                </a:pPr>
                <a:r>
                  <a:rPr lang="en-US" dirty="0">
                    <a:effectLst/>
                    <a:latin typeface="Calibri" panose="020F0502020204030204" pitchFamily="34" charset="0"/>
                    <a:ea typeface="Calibri" panose="020F0502020204030204" pitchFamily="34" charset="0"/>
                    <a:cs typeface="Times New Roman" panose="02020603050405020304" pitchFamily="18" charset="0"/>
                  </a:rPr>
                  <a:t>The growth rate ranges from 3-6% and in some cases up to 10%.</a:t>
                </a: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n-US" sz="1800" b="1" dirty="0">
                    <a:effectLst/>
                    <a:ea typeface="Calibri" panose="020F0502020204030204" pitchFamily="34" charset="0"/>
                    <a:cs typeface="Times New Roman" panose="02020603050405020304" pitchFamily="18" charset="0"/>
                  </a:rPr>
                  <a:t>ESAL = ESLF x No. of reptation x Time = </a:t>
                </a:r>
                <a14:m>
                  <m:oMath xmlns:m="http://schemas.openxmlformats.org/officeDocument/2006/math">
                    <m:sSup>
                      <m:sSupPr>
                        <m:ctrlPr>
                          <a:rPr lang="en-US" sz="1800" b="1" i="1">
                            <a:effectLst/>
                            <a:latin typeface="Cambria Math"/>
                            <a:ea typeface="Calibri" panose="020F0502020204030204" pitchFamily="34" charset="0"/>
                            <a:cs typeface="Times New Roman" panose="02020603050405020304" pitchFamily="18" charset="0"/>
                          </a:rPr>
                        </m:ctrlPr>
                      </m:sSupPr>
                      <m:e>
                        <m:d>
                          <m:dPr>
                            <m:ctrlPr>
                              <a:rPr lang="en-US" sz="1800" b="1" i="1">
                                <a:effectLst/>
                                <a:latin typeface="Cambria Math"/>
                                <a:ea typeface="Calibri" panose="020F0502020204030204" pitchFamily="34" charset="0"/>
                                <a:cs typeface="Times New Roman" panose="02020603050405020304" pitchFamily="18" charset="0"/>
                              </a:rPr>
                            </m:ctrlPr>
                          </m:dPr>
                          <m:e>
                            <m:f>
                              <m:fPr>
                                <m:ctrlPr>
                                  <a:rPr lang="en-US" sz="1800" b="1" i="1">
                                    <a:effectLst/>
                                    <a:latin typeface="Cambria Math"/>
                                    <a:ea typeface="Calibri" panose="020F0502020204030204" pitchFamily="34" charset="0"/>
                                    <a:cs typeface="Times New Roman" panose="02020603050405020304" pitchFamily="18" charset="0"/>
                                  </a:rPr>
                                </m:ctrlPr>
                              </m:fPr>
                              <m:num>
                                <m:sSub>
                                  <m:sSubPr>
                                    <m:ctrlPr>
                                      <a:rPr lang="en-US" sz="1800" b="1" i="1">
                                        <a:effectLst/>
                                        <a:latin typeface="Cambria Math"/>
                                        <a:ea typeface="Calibri" panose="020F0502020204030204" pitchFamily="34" charset="0"/>
                                        <a:cs typeface="Times New Roman" panose="02020603050405020304" pitchFamily="18" charset="0"/>
                                      </a:rPr>
                                    </m:ctrlPr>
                                  </m:sSubPr>
                                  <m:e>
                                    <m:r>
                                      <a:rPr lang="en-US" sz="1800" b="1" i="1">
                                        <a:effectLst/>
                                        <a:latin typeface="Cambria Math" panose="02040503050406030204" pitchFamily="18" charset="0"/>
                                        <a:ea typeface="Calibri" panose="020F0502020204030204" pitchFamily="34" charset="0"/>
                                        <a:cs typeface="Times New Roman" panose="02020603050405020304" pitchFamily="18" charset="0"/>
                                      </a:rPr>
                                      <m:t>𝑳</m:t>
                                    </m:r>
                                  </m:e>
                                  <m:sub>
                                    <m:r>
                                      <a:rPr lang="en-US" sz="1800" b="1" i="1">
                                        <a:effectLst/>
                                        <a:latin typeface="Cambria Math" panose="02040503050406030204" pitchFamily="18" charset="0"/>
                                        <a:ea typeface="Calibri" panose="020F0502020204030204" pitchFamily="34" charset="0"/>
                                        <a:cs typeface="Times New Roman" panose="02020603050405020304" pitchFamily="18" charset="0"/>
                                      </a:rPr>
                                      <m:t>𝒙</m:t>
                                    </m:r>
                                  </m:sub>
                                </m:sSub>
                              </m:num>
                              <m:den>
                                <m:sSub>
                                  <m:sSubPr>
                                    <m:ctrlPr>
                                      <a:rPr lang="en-US" sz="1800" b="1" i="1">
                                        <a:effectLst/>
                                        <a:latin typeface="Cambria Math"/>
                                        <a:ea typeface="Calibri" panose="020F0502020204030204" pitchFamily="34" charset="0"/>
                                        <a:cs typeface="Times New Roman" panose="02020603050405020304" pitchFamily="18" charset="0"/>
                                      </a:rPr>
                                    </m:ctrlPr>
                                  </m:sSubPr>
                                  <m:e>
                                    <m:r>
                                      <a:rPr lang="en-US" sz="1800" b="1" i="1">
                                        <a:effectLst/>
                                        <a:latin typeface="Cambria Math" panose="02040503050406030204" pitchFamily="18" charset="0"/>
                                        <a:ea typeface="Calibri" panose="020F0502020204030204" pitchFamily="34" charset="0"/>
                                        <a:cs typeface="Times New Roman" panose="02020603050405020304" pitchFamily="18" charset="0"/>
                                      </a:rPr>
                                      <m:t>𝑳</m:t>
                                    </m:r>
                                  </m:e>
                                  <m:sub>
                                    <m:r>
                                      <a:rPr lang="en-US" sz="1800" b="1" i="1">
                                        <a:effectLst/>
                                        <a:latin typeface="Cambria Math" panose="02040503050406030204" pitchFamily="18" charset="0"/>
                                        <a:ea typeface="Calibri" panose="020F0502020204030204" pitchFamily="34" charset="0"/>
                                        <a:cs typeface="Times New Roman" panose="02020603050405020304" pitchFamily="18" charset="0"/>
                                      </a:rPr>
                                      <m:t>𝒔</m:t>
                                    </m:r>
                                  </m:sub>
                                </m:sSub>
                              </m:den>
                            </m:f>
                          </m:e>
                        </m:d>
                      </m:e>
                      <m:sup>
                        <m:r>
                          <a:rPr lang="en-US" sz="1800" b="1" i="1">
                            <a:effectLst/>
                            <a:latin typeface="Cambria Math" panose="02040503050406030204" pitchFamily="18" charset="0"/>
                            <a:ea typeface="Calibri" panose="020F0502020204030204" pitchFamily="34" charset="0"/>
                            <a:cs typeface="Times New Roman" panose="02020603050405020304" pitchFamily="18" charset="0"/>
                          </a:rPr>
                          <m:t>𝟒</m:t>
                        </m:r>
                      </m:sup>
                    </m:sSup>
                  </m:oMath>
                </a14:m>
                <a:r>
                  <a:rPr lang="en-US" sz="1800" b="1" dirty="0">
                    <a:effectLst/>
                    <a:ea typeface="Calibri" panose="020F0502020204030204" pitchFamily="34" charset="0"/>
                    <a:cs typeface="Times New Roman" panose="02020603050405020304" pitchFamily="18" charset="0"/>
                  </a:rPr>
                  <a:t>x N x t</a:t>
                </a: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	If ADT or AADT and the percentage of commercial vehicles are given, then:</a:t>
                </a: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n-US" sz="1800" b="1" dirty="0">
                    <a:effectLst/>
                    <a:ea typeface="Calibri" panose="020F0502020204030204" pitchFamily="34" charset="0"/>
                    <a:cs typeface="Times New Roman" panose="02020603050405020304" pitchFamily="18" charset="0"/>
                  </a:rPr>
                  <a:t>ESAL = ESLF x No. of reptation x Time = </a:t>
                </a:r>
                <a14:m>
                  <m:oMath xmlns:m="http://schemas.openxmlformats.org/officeDocument/2006/math">
                    <m:sSup>
                      <m:sSupPr>
                        <m:ctrlPr>
                          <a:rPr lang="en-US" sz="1800" b="1" i="1" smtClean="0">
                            <a:effectLst/>
                            <a:latin typeface="Cambria Math"/>
                            <a:ea typeface="Calibri" panose="020F0502020204030204" pitchFamily="34" charset="0"/>
                            <a:cs typeface="Times New Roman" panose="02020603050405020304" pitchFamily="18" charset="0"/>
                          </a:rPr>
                        </m:ctrlPr>
                      </m:sSupPr>
                      <m:e>
                        <m:d>
                          <m:dPr>
                            <m:ctrlPr>
                              <a:rPr lang="en-US" sz="1800" b="1" i="1">
                                <a:effectLst/>
                                <a:latin typeface="Cambria Math"/>
                                <a:ea typeface="Calibri" panose="020F0502020204030204" pitchFamily="34" charset="0"/>
                                <a:cs typeface="Times New Roman" panose="02020603050405020304" pitchFamily="18" charset="0"/>
                              </a:rPr>
                            </m:ctrlPr>
                          </m:dPr>
                          <m:e>
                            <m:f>
                              <m:fPr>
                                <m:ctrlPr>
                                  <a:rPr lang="en-US" sz="1800" b="1" i="1">
                                    <a:effectLst/>
                                    <a:latin typeface="Cambria Math"/>
                                    <a:ea typeface="Calibri" panose="020F0502020204030204" pitchFamily="34" charset="0"/>
                                    <a:cs typeface="Times New Roman" panose="02020603050405020304" pitchFamily="18" charset="0"/>
                                  </a:rPr>
                                </m:ctrlPr>
                              </m:fPr>
                              <m:num>
                                <m:sSub>
                                  <m:sSubPr>
                                    <m:ctrlPr>
                                      <a:rPr lang="en-US" sz="1800" b="1" i="1">
                                        <a:effectLst/>
                                        <a:latin typeface="Cambria Math"/>
                                        <a:ea typeface="Calibri" panose="020F0502020204030204" pitchFamily="34" charset="0"/>
                                        <a:cs typeface="Times New Roman" panose="02020603050405020304" pitchFamily="18" charset="0"/>
                                      </a:rPr>
                                    </m:ctrlPr>
                                  </m:sSubPr>
                                  <m:e>
                                    <m:r>
                                      <a:rPr lang="en-US" sz="1800" b="1" i="1">
                                        <a:effectLst/>
                                        <a:latin typeface="Cambria Math" panose="02040503050406030204" pitchFamily="18" charset="0"/>
                                        <a:ea typeface="Calibri" panose="020F0502020204030204" pitchFamily="34" charset="0"/>
                                        <a:cs typeface="Times New Roman" panose="02020603050405020304" pitchFamily="18" charset="0"/>
                                      </a:rPr>
                                      <m:t>𝑳</m:t>
                                    </m:r>
                                  </m:e>
                                  <m:sub>
                                    <m:r>
                                      <a:rPr lang="en-US" sz="1800" b="1" i="1">
                                        <a:effectLst/>
                                        <a:latin typeface="Cambria Math" panose="02040503050406030204" pitchFamily="18" charset="0"/>
                                        <a:ea typeface="Calibri" panose="020F0502020204030204" pitchFamily="34" charset="0"/>
                                        <a:cs typeface="Times New Roman" panose="02020603050405020304" pitchFamily="18" charset="0"/>
                                      </a:rPr>
                                      <m:t>𝒙</m:t>
                                    </m:r>
                                  </m:sub>
                                </m:sSub>
                              </m:num>
                              <m:den>
                                <m:sSub>
                                  <m:sSubPr>
                                    <m:ctrlPr>
                                      <a:rPr lang="en-US" sz="1800" b="1" i="1">
                                        <a:effectLst/>
                                        <a:latin typeface="Cambria Math"/>
                                        <a:ea typeface="Calibri" panose="020F0502020204030204" pitchFamily="34" charset="0"/>
                                        <a:cs typeface="Times New Roman" panose="02020603050405020304" pitchFamily="18" charset="0"/>
                                      </a:rPr>
                                    </m:ctrlPr>
                                  </m:sSubPr>
                                  <m:e>
                                    <m:r>
                                      <a:rPr lang="en-US" sz="1800" b="1" i="1">
                                        <a:effectLst/>
                                        <a:latin typeface="Cambria Math" panose="02040503050406030204" pitchFamily="18" charset="0"/>
                                        <a:ea typeface="Calibri" panose="020F0502020204030204" pitchFamily="34" charset="0"/>
                                        <a:cs typeface="Times New Roman" panose="02020603050405020304" pitchFamily="18" charset="0"/>
                                      </a:rPr>
                                      <m:t>𝑳</m:t>
                                    </m:r>
                                  </m:e>
                                  <m:sub>
                                    <m:r>
                                      <a:rPr lang="en-US" sz="1800" b="1" i="1">
                                        <a:effectLst/>
                                        <a:latin typeface="Cambria Math" panose="02040503050406030204" pitchFamily="18" charset="0"/>
                                        <a:ea typeface="Calibri" panose="020F0502020204030204" pitchFamily="34" charset="0"/>
                                        <a:cs typeface="Times New Roman" panose="02020603050405020304" pitchFamily="18" charset="0"/>
                                      </a:rPr>
                                      <m:t>𝒔</m:t>
                                    </m:r>
                                  </m:sub>
                                </m:sSub>
                              </m:den>
                            </m:f>
                          </m:e>
                        </m:d>
                      </m:e>
                      <m:sup>
                        <m:r>
                          <a:rPr lang="en-US" sz="1800" b="1" i="1">
                            <a:effectLst/>
                            <a:latin typeface="Cambria Math" panose="02040503050406030204" pitchFamily="18" charset="0"/>
                            <a:ea typeface="Calibri" panose="020F0502020204030204" pitchFamily="34" charset="0"/>
                            <a:cs typeface="Times New Roman" panose="02020603050405020304" pitchFamily="18" charset="0"/>
                          </a:rPr>
                          <m:t>𝟒</m:t>
                        </m:r>
                      </m:sup>
                    </m:sSup>
                    <m:r>
                      <a:rPr lang="en-US" sz="1800" b="1" i="1">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1800" b="1" dirty="0">
                    <a:effectLst/>
                    <a:ea typeface="Calibri" panose="020F0502020204030204" pitchFamily="34" charset="0"/>
                    <a:cs typeface="Times New Roman" panose="02020603050405020304" pitchFamily="18" charset="0"/>
                  </a:rPr>
                  <a:t>x N x t x ADT or AADT x Percentage</a:t>
                </a:r>
              </a:p>
              <a:p>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	If two or more vehicles are given, then:</a:t>
                </a: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r>
                        <a:rPr lang="en-US" sz="1800" b="1" i="1" smtClean="0">
                          <a:effectLst/>
                          <a:latin typeface="Cambria Math" panose="02040503050406030204" pitchFamily="18" charset="0"/>
                          <a:ea typeface="Calibri" panose="020F0502020204030204" pitchFamily="34" charset="0"/>
                          <a:cs typeface="Times New Roman" panose="02020603050405020304" pitchFamily="18" charset="0"/>
                        </a:rPr>
                        <m:t>𝑬𝑺𝑨𝑳</m:t>
                      </m:r>
                      <m:r>
                        <a:rPr lang="en-US" sz="1800" b="1" i="1" smtClean="0">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1800" b="1" i="1">
                              <a:effectLst/>
                              <a:latin typeface="Cambria Math"/>
                              <a:ea typeface="Calibri" panose="020F0502020204030204" pitchFamily="34" charset="0"/>
                              <a:cs typeface="Times New Roman" panose="02020603050405020304" pitchFamily="18" charset="0"/>
                            </a:rPr>
                          </m:ctrlPr>
                        </m:dPr>
                        <m:e>
                          <m:sSubSup>
                            <m:sSubSupPr>
                              <m:ctrlPr>
                                <a:rPr lang="en-US" sz="1800" b="1" i="1">
                                  <a:effectLst/>
                                  <a:latin typeface="Cambria Math"/>
                                  <a:ea typeface="Calibri" panose="020F0502020204030204" pitchFamily="34" charset="0"/>
                                  <a:cs typeface="Times New Roman" panose="02020603050405020304" pitchFamily="18" charset="0"/>
                                </a:rPr>
                              </m:ctrlPr>
                            </m:sSubSupPr>
                            <m:e>
                              <m:d>
                                <m:dPr>
                                  <m:ctrlPr>
                                    <a:rPr lang="en-US" sz="1800" b="1" i="1">
                                      <a:effectLst/>
                                      <a:latin typeface="Cambria Math"/>
                                      <a:ea typeface="Calibri" panose="020F0502020204030204" pitchFamily="34" charset="0"/>
                                      <a:cs typeface="Times New Roman" panose="02020603050405020304" pitchFamily="18" charset="0"/>
                                    </a:rPr>
                                  </m:ctrlPr>
                                </m:dPr>
                                <m:e>
                                  <m:f>
                                    <m:fPr>
                                      <m:ctrlPr>
                                        <a:rPr lang="en-US" sz="1800" b="1" i="1">
                                          <a:effectLst/>
                                          <a:latin typeface="Cambria Math"/>
                                          <a:ea typeface="Calibri" panose="020F0502020204030204" pitchFamily="34" charset="0"/>
                                          <a:cs typeface="Times New Roman" panose="02020603050405020304" pitchFamily="18" charset="0"/>
                                        </a:rPr>
                                      </m:ctrlPr>
                                    </m:fPr>
                                    <m:num>
                                      <m:sSub>
                                        <m:sSubPr>
                                          <m:ctrlPr>
                                            <a:rPr lang="en-US" sz="1800" b="1" i="1">
                                              <a:effectLst/>
                                              <a:latin typeface="Cambria Math"/>
                                              <a:ea typeface="Calibri" panose="020F0502020204030204" pitchFamily="34" charset="0"/>
                                              <a:cs typeface="Times New Roman" panose="02020603050405020304" pitchFamily="18" charset="0"/>
                                            </a:rPr>
                                          </m:ctrlPr>
                                        </m:sSubPr>
                                        <m:e>
                                          <m:r>
                                            <a:rPr lang="en-US" sz="1800" b="1" i="1">
                                              <a:effectLst/>
                                              <a:latin typeface="Cambria Math" panose="02040503050406030204" pitchFamily="18" charset="0"/>
                                              <a:ea typeface="Calibri" panose="020F0502020204030204" pitchFamily="34" charset="0"/>
                                              <a:cs typeface="Times New Roman" panose="02020603050405020304" pitchFamily="18" charset="0"/>
                                            </a:rPr>
                                            <m:t>𝑳</m:t>
                                          </m:r>
                                        </m:e>
                                        <m:sub>
                                          <m:r>
                                            <a:rPr lang="en-US" sz="1800" b="1" i="1">
                                              <a:effectLst/>
                                              <a:latin typeface="Cambria Math" panose="02040503050406030204" pitchFamily="18" charset="0"/>
                                              <a:ea typeface="Calibri" panose="020F0502020204030204" pitchFamily="34" charset="0"/>
                                              <a:cs typeface="Times New Roman" panose="02020603050405020304" pitchFamily="18" charset="0"/>
                                            </a:rPr>
                                            <m:t>𝒙</m:t>
                                          </m:r>
                                        </m:sub>
                                      </m:sSub>
                                    </m:num>
                                    <m:den>
                                      <m:sSub>
                                        <m:sSubPr>
                                          <m:ctrlPr>
                                            <a:rPr lang="en-US" sz="1800" b="1" i="1">
                                              <a:effectLst/>
                                              <a:latin typeface="Cambria Math"/>
                                              <a:ea typeface="Calibri" panose="020F0502020204030204" pitchFamily="34" charset="0"/>
                                              <a:cs typeface="Times New Roman" panose="02020603050405020304" pitchFamily="18" charset="0"/>
                                            </a:rPr>
                                          </m:ctrlPr>
                                        </m:sSubPr>
                                        <m:e>
                                          <m:r>
                                            <a:rPr lang="en-US" sz="1800" b="1" i="1">
                                              <a:effectLst/>
                                              <a:latin typeface="Cambria Math" panose="02040503050406030204" pitchFamily="18" charset="0"/>
                                              <a:ea typeface="Calibri" panose="020F0502020204030204" pitchFamily="34" charset="0"/>
                                              <a:cs typeface="Times New Roman" panose="02020603050405020304" pitchFamily="18" charset="0"/>
                                            </a:rPr>
                                            <m:t>𝑳</m:t>
                                          </m:r>
                                        </m:e>
                                        <m:sub>
                                          <m:r>
                                            <a:rPr lang="en-US" sz="1800" b="1" i="1">
                                              <a:effectLst/>
                                              <a:latin typeface="Cambria Math" panose="02040503050406030204" pitchFamily="18" charset="0"/>
                                              <a:ea typeface="Calibri" panose="020F0502020204030204" pitchFamily="34" charset="0"/>
                                              <a:cs typeface="Times New Roman" panose="02020603050405020304" pitchFamily="18" charset="0"/>
                                            </a:rPr>
                                            <m:t>𝒔</m:t>
                                          </m:r>
                                        </m:sub>
                                      </m:sSub>
                                    </m:den>
                                  </m:f>
                                </m:e>
                              </m:d>
                            </m:e>
                            <m:sub>
                              <m:r>
                                <a:rPr lang="en-US" sz="1800" b="1" i="1">
                                  <a:effectLst/>
                                  <a:latin typeface="Cambria Math" panose="02040503050406030204" pitchFamily="18" charset="0"/>
                                  <a:ea typeface="Calibri" panose="020F0502020204030204" pitchFamily="34" charset="0"/>
                                  <a:cs typeface="Times New Roman" panose="02020603050405020304" pitchFamily="18" charset="0"/>
                                </a:rPr>
                                <m:t>𝟏</m:t>
                              </m:r>
                            </m:sub>
                            <m:sup>
                              <m:r>
                                <a:rPr lang="en-US" sz="1800" b="1" i="1">
                                  <a:effectLst/>
                                  <a:latin typeface="Cambria Math" panose="02040503050406030204" pitchFamily="18" charset="0"/>
                                  <a:ea typeface="Calibri" panose="020F0502020204030204" pitchFamily="34" charset="0"/>
                                  <a:cs typeface="Times New Roman" panose="02020603050405020304" pitchFamily="18" charset="0"/>
                                </a:rPr>
                                <m:t>𝟒</m:t>
                              </m:r>
                            </m:sup>
                          </m:sSubSup>
                          <m:r>
                            <a:rPr lang="en-US" sz="1800" b="1"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800" b="1" i="1">
                                  <a:effectLst/>
                                  <a:latin typeface="Cambria Math"/>
                                  <a:ea typeface="Calibri" panose="020F0502020204030204" pitchFamily="34" charset="0"/>
                                  <a:cs typeface="Times New Roman" panose="02020603050405020304" pitchFamily="18" charset="0"/>
                                </a:rPr>
                              </m:ctrlPr>
                            </m:sSubPr>
                            <m:e>
                              <m:r>
                                <a:rPr lang="en-US" sz="1800" b="1" i="1">
                                  <a:effectLst/>
                                  <a:latin typeface="Cambria Math" panose="02040503050406030204" pitchFamily="18" charset="0"/>
                                  <a:ea typeface="Calibri" panose="020F0502020204030204" pitchFamily="34" charset="0"/>
                                  <a:cs typeface="Times New Roman" panose="02020603050405020304" pitchFamily="18" charset="0"/>
                                </a:rPr>
                                <m:t>𝑵</m:t>
                              </m:r>
                            </m:e>
                            <m:sub>
                              <m:r>
                                <a:rPr lang="en-US" sz="1800" b="1" i="1">
                                  <a:effectLst/>
                                  <a:latin typeface="Cambria Math" panose="02040503050406030204" pitchFamily="18" charset="0"/>
                                  <a:ea typeface="Calibri" panose="020F0502020204030204" pitchFamily="34" charset="0"/>
                                  <a:cs typeface="Times New Roman" panose="02020603050405020304" pitchFamily="18" charset="0"/>
                                </a:rPr>
                                <m:t>𝟏</m:t>
                              </m:r>
                            </m:sub>
                          </m:sSub>
                          <m:r>
                            <a:rPr lang="en-US" sz="1800" b="1" i="1">
                              <a:effectLst/>
                              <a:latin typeface="Cambria Math" panose="02040503050406030204" pitchFamily="18" charset="0"/>
                              <a:ea typeface="Calibri" panose="020F0502020204030204" pitchFamily="34" charset="0"/>
                              <a:cs typeface="Times New Roman" panose="02020603050405020304" pitchFamily="18" charset="0"/>
                            </a:rPr>
                            <m:t>+</m:t>
                          </m:r>
                          <m:sSubSup>
                            <m:sSubSupPr>
                              <m:ctrlPr>
                                <a:rPr lang="en-US" sz="1800" b="1" i="1">
                                  <a:effectLst/>
                                  <a:latin typeface="Cambria Math"/>
                                  <a:ea typeface="Calibri" panose="020F0502020204030204" pitchFamily="34" charset="0"/>
                                  <a:cs typeface="Times New Roman" panose="02020603050405020304" pitchFamily="18" charset="0"/>
                                </a:rPr>
                              </m:ctrlPr>
                            </m:sSubSupPr>
                            <m:e>
                              <m:d>
                                <m:dPr>
                                  <m:ctrlPr>
                                    <a:rPr lang="en-US" sz="1800" b="1" i="1">
                                      <a:effectLst/>
                                      <a:latin typeface="Cambria Math"/>
                                      <a:ea typeface="Calibri" panose="020F0502020204030204" pitchFamily="34" charset="0"/>
                                      <a:cs typeface="Times New Roman" panose="02020603050405020304" pitchFamily="18" charset="0"/>
                                    </a:rPr>
                                  </m:ctrlPr>
                                </m:dPr>
                                <m:e>
                                  <m:f>
                                    <m:fPr>
                                      <m:ctrlPr>
                                        <a:rPr lang="en-US" sz="1800" b="1" i="1">
                                          <a:effectLst/>
                                          <a:latin typeface="Cambria Math"/>
                                          <a:ea typeface="Calibri" panose="020F0502020204030204" pitchFamily="34" charset="0"/>
                                          <a:cs typeface="Times New Roman" panose="02020603050405020304" pitchFamily="18" charset="0"/>
                                        </a:rPr>
                                      </m:ctrlPr>
                                    </m:fPr>
                                    <m:num>
                                      <m:sSub>
                                        <m:sSubPr>
                                          <m:ctrlPr>
                                            <a:rPr lang="en-US" sz="1800" b="1" i="1">
                                              <a:effectLst/>
                                              <a:latin typeface="Cambria Math"/>
                                              <a:ea typeface="Calibri" panose="020F0502020204030204" pitchFamily="34" charset="0"/>
                                              <a:cs typeface="Times New Roman" panose="02020603050405020304" pitchFamily="18" charset="0"/>
                                            </a:rPr>
                                          </m:ctrlPr>
                                        </m:sSubPr>
                                        <m:e>
                                          <m:r>
                                            <a:rPr lang="en-US" sz="1800" b="1" i="1">
                                              <a:effectLst/>
                                              <a:latin typeface="Cambria Math" panose="02040503050406030204" pitchFamily="18" charset="0"/>
                                              <a:ea typeface="Calibri" panose="020F0502020204030204" pitchFamily="34" charset="0"/>
                                              <a:cs typeface="Times New Roman" panose="02020603050405020304" pitchFamily="18" charset="0"/>
                                            </a:rPr>
                                            <m:t>𝑳</m:t>
                                          </m:r>
                                        </m:e>
                                        <m:sub>
                                          <m:r>
                                            <a:rPr lang="en-US" sz="1800" b="1" i="1">
                                              <a:effectLst/>
                                              <a:latin typeface="Cambria Math" panose="02040503050406030204" pitchFamily="18" charset="0"/>
                                              <a:ea typeface="Calibri" panose="020F0502020204030204" pitchFamily="34" charset="0"/>
                                              <a:cs typeface="Times New Roman" panose="02020603050405020304" pitchFamily="18" charset="0"/>
                                            </a:rPr>
                                            <m:t>𝒙</m:t>
                                          </m:r>
                                        </m:sub>
                                      </m:sSub>
                                    </m:num>
                                    <m:den>
                                      <m:sSub>
                                        <m:sSubPr>
                                          <m:ctrlPr>
                                            <a:rPr lang="en-US" sz="1800" b="1" i="1">
                                              <a:effectLst/>
                                              <a:latin typeface="Cambria Math"/>
                                              <a:ea typeface="Calibri" panose="020F0502020204030204" pitchFamily="34" charset="0"/>
                                              <a:cs typeface="Times New Roman" panose="02020603050405020304" pitchFamily="18" charset="0"/>
                                            </a:rPr>
                                          </m:ctrlPr>
                                        </m:sSubPr>
                                        <m:e>
                                          <m:r>
                                            <a:rPr lang="en-US" sz="1800" b="1" i="1">
                                              <a:effectLst/>
                                              <a:latin typeface="Cambria Math" panose="02040503050406030204" pitchFamily="18" charset="0"/>
                                              <a:ea typeface="Calibri" panose="020F0502020204030204" pitchFamily="34" charset="0"/>
                                              <a:cs typeface="Times New Roman" panose="02020603050405020304" pitchFamily="18" charset="0"/>
                                            </a:rPr>
                                            <m:t>𝑳</m:t>
                                          </m:r>
                                        </m:e>
                                        <m:sub>
                                          <m:r>
                                            <a:rPr lang="en-US" sz="1800" b="1" i="1">
                                              <a:effectLst/>
                                              <a:latin typeface="Cambria Math" panose="02040503050406030204" pitchFamily="18" charset="0"/>
                                              <a:ea typeface="Calibri" panose="020F0502020204030204" pitchFamily="34" charset="0"/>
                                              <a:cs typeface="Times New Roman" panose="02020603050405020304" pitchFamily="18" charset="0"/>
                                            </a:rPr>
                                            <m:t>𝒔</m:t>
                                          </m:r>
                                        </m:sub>
                                      </m:sSub>
                                    </m:den>
                                  </m:f>
                                </m:e>
                              </m:d>
                            </m:e>
                            <m:sub>
                              <m:r>
                                <a:rPr lang="en-US" sz="1800" b="1" i="1">
                                  <a:effectLst/>
                                  <a:latin typeface="Cambria Math" panose="02040503050406030204" pitchFamily="18" charset="0"/>
                                  <a:ea typeface="Calibri" panose="020F0502020204030204" pitchFamily="34" charset="0"/>
                                  <a:cs typeface="Times New Roman" panose="02020603050405020304" pitchFamily="18" charset="0"/>
                                </a:rPr>
                                <m:t>𝟐</m:t>
                              </m:r>
                            </m:sub>
                            <m:sup>
                              <m:r>
                                <a:rPr lang="en-US" sz="1800" b="1" i="1">
                                  <a:effectLst/>
                                  <a:latin typeface="Cambria Math" panose="02040503050406030204" pitchFamily="18" charset="0"/>
                                  <a:ea typeface="Calibri" panose="020F0502020204030204" pitchFamily="34" charset="0"/>
                                  <a:cs typeface="Times New Roman" panose="02020603050405020304" pitchFamily="18" charset="0"/>
                                </a:rPr>
                                <m:t>𝟒</m:t>
                              </m:r>
                            </m:sup>
                          </m:sSubSup>
                          <m:r>
                            <a:rPr lang="en-US" sz="1800" b="1"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800" b="1" i="1">
                                  <a:effectLst/>
                                  <a:latin typeface="Cambria Math"/>
                                  <a:ea typeface="Calibri" panose="020F0502020204030204" pitchFamily="34" charset="0"/>
                                  <a:cs typeface="Times New Roman" panose="02020603050405020304" pitchFamily="18" charset="0"/>
                                </a:rPr>
                              </m:ctrlPr>
                            </m:sSubPr>
                            <m:e>
                              <m:r>
                                <a:rPr lang="en-US" sz="1800" b="1" i="1">
                                  <a:effectLst/>
                                  <a:latin typeface="Cambria Math" panose="02040503050406030204" pitchFamily="18" charset="0"/>
                                  <a:ea typeface="Calibri" panose="020F0502020204030204" pitchFamily="34" charset="0"/>
                                  <a:cs typeface="Times New Roman" panose="02020603050405020304" pitchFamily="18" charset="0"/>
                                </a:rPr>
                                <m:t>𝑵</m:t>
                              </m:r>
                            </m:e>
                            <m:sub>
                              <m:r>
                                <a:rPr lang="en-US" sz="1800" b="1" i="1">
                                  <a:effectLst/>
                                  <a:latin typeface="Cambria Math" panose="02040503050406030204" pitchFamily="18" charset="0"/>
                                  <a:ea typeface="Calibri" panose="020F0502020204030204" pitchFamily="34" charset="0"/>
                                  <a:cs typeface="Times New Roman" panose="02020603050405020304" pitchFamily="18" charset="0"/>
                                </a:rPr>
                                <m:t>𝟐</m:t>
                              </m:r>
                            </m:sub>
                          </m:sSub>
                          <m:r>
                            <a:rPr lang="en-US" sz="1800" b="1" i="1">
                              <a:effectLst/>
                              <a:latin typeface="Cambria Math" panose="02040503050406030204" pitchFamily="18" charset="0"/>
                              <a:ea typeface="Calibri" panose="020F0502020204030204" pitchFamily="34" charset="0"/>
                              <a:cs typeface="Times New Roman" panose="02020603050405020304" pitchFamily="18" charset="0"/>
                            </a:rPr>
                            <m:t>+………………………</m:t>
                          </m:r>
                        </m:e>
                      </m:d>
                      <m:r>
                        <a:rPr lang="en-US" sz="1800" b="1" i="1">
                          <a:effectLst/>
                          <a:latin typeface="Cambria Math" panose="02040503050406030204" pitchFamily="18" charset="0"/>
                          <a:ea typeface="Calibri" panose="020F0502020204030204" pitchFamily="34" charset="0"/>
                          <a:cs typeface="Times New Roman" panose="02020603050405020304" pitchFamily="18" charset="0"/>
                        </a:rPr>
                        <m:t>×</m:t>
                      </m:r>
                      <m:r>
                        <a:rPr lang="en-US" sz="1800" b="1" i="1">
                          <a:effectLst/>
                          <a:latin typeface="Cambria Math" panose="02040503050406030204" pitchFamily="18" charset="0"/>
                          <a:ea typeface="Calibri" panose="020F0502020204030204" pitchFamily="34" charset="0"/>
                          <a:cs typeface="Times New Roman" panose="02020603050405020304" pitchFamily="18" charset="0"/>
                        </a:rPr>
                        <m:t>𝒕𝒊𝒎𝒆</m:t>
                      </m:r>
                    </m:oMath>
                  </m:oMathPara>
                </a14:m>
                <a:endParaRPr lang="en-US" sz="1800" b="1" dirty="0">
                  <a:effectLst/>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2914104A-5D44-439E-A145-3BD69E2AEFD2}"/>
                  </a:ext>
                </a:extLst>
              </p:cNvPr>
              <p:cNvSpPr txBox="1">
                <a:spLocks noRot="1" noChangeAspect="1" noMove="1" noResize="1" noEditPoints="1" noAdjustHandles="1" noChangeArrowheads="1" noChangeShapeType="1" noTextEdit="1"/>
              </p:cNvSpPr>
              <p:nvPr/>
            </p:nvSpPr>
            <p:spPr>
              <a:xfrm>
                <a:off x="365760" y="461870"/>
                <a:ext cx="12252960" cy="6608476"/>
              </a:xfrm>
              <a:prstGeom prst="rect">
                <a:avLst/>
              </a:prstGeom>
              <a:blipFill>
                <a:blip r:embed="rId2"/>
                <a:stretch>
                  <a:fillRect l="-746" t="-738"/>
                </a:stretch>
              </a:blipFill>
            </p:spPr>
            <p:txBody>
              <a:bodyPr/>
              <a:lstStyle/>
              <a:p>
                <a:r>
                  <a:rPr lang="en-US">
                    <a:noFill/>
                  </a:rPr>
                  <a:t> </a:t>
                </a:r>
              </a:p>
            </p:txBody>
          </p:sp>
        </mc:Fallback>
      </mc:AlternateContent>
    </p:spTree>
    <p:extLst>
      <p:ext uri="{BB962C8B-B14F-4D97-AF65-F5344CB8AC3E}">
        <p14:creationId xmlns:p14="http://schemas.microsoft.com/office/powerpoint/2010/main" val="15826432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97F43B01-0D4A-4CDA-83A4-4DF7EF843457}"/>
              </a:ext>
            </a:extLst>
          </p:cNvPr>
          <p:cNvSpPr/>
          <p:nvPr/>
        </p:nvSpPr>
        <p:spPr>
          <a:xfrm>
            <a:off x="182880" y="182880"/>
            <a:ext cx="12435840" cy="6949440"/>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dirty="0">
              <a:ln w="28575">
                <a:solidFill>
                  <a:schemeClr val="tx1"/>
                </a:solidFill>
              </a:ln>
            </a:endParaRPr>
          </a:p>
        </p:txBody>
      </p:sp>
      <p:sp>
        <p:nvSpPr>
          <p:cNvPr id="8" name="TextBox 7">
            <a:extLst>
              <a:ext uri="{FF2B5EF4-FFF2-40B4-BE49-F238E27FC236}">
                <a16:creationId xmlns="" xmlns:a16="http://schemas.microsoft.com/office/drawing/2014/main" id="{2914104A-5D44-439E-A145-3BD69E2AEFD2}"/>
              </a:ext>
            </a:extLst>
          </p:cNvPr>
          <p:cNvSpPr txBox="1"/>
          <p:nvPr/>
        </p:nvSpPr>
        <p:spPr>
          <a:xfrm>
            <a:off x="274320" y="464183"/>
            <a:ext cx="12252960" cy="646331"/>
          </a:xfrm>
          <a:prstGeom prst="rect">
            <a:avLst/>
          </a:prstGeom>
          <a:noFill/>
        </p:spPr>
        <p:txBody>
          <a:bodyPr wrap="square" rtlCol="0">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 xmlns:a16="http://schemas.microsoft.com/office/drawing/2014/main" id="{B73B024C-B6E2-49E8-8456-F088E0D42AC9}"/>
                  </a:ext>
                </a:extLst>
              </p:cNvPr>
              <p:cNvSpPr txBox="1"/>
              <p:nvPr/>
            </p:nvSpPr>
            <p:spPr>
              <a:xfrm>
                <a:off x="457199" y="464183"/>
                <a:ext cx="11719367" cy="1651671"/>
              </a:xfrm>
              <a:prstGeom prst="rect">
                <a:avLst/>
              </a:prstGeom>
              <a:noFill/>
            </p:spPr>
            <p:txBody>
              <a:bodyPr wrap="square">
                <a:sp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If ADT or AADT and the percentage of commercial vehicles are given, then:</a:t>
                </a:r>
              </a:p>
              <a:p>
                <a:pPr>
                  <a:lnSpc>
                    <a:spcPct val="107000"/>
                  </a:lnSpc>
                  <a:spcAft>
                    <a:spcPts val="800"/>
                  </a:spcAft>
                </a:pPr>
                <a14:m>
                  <m:oMathPara xmlns:m="http://schemas.openxmlformats.org/officeDocument/2006/math">
                    <m:oMathParaPr>
                      <m:jc m:val="centerGroup"/>
                    </m:oMathParaPr>
                    <m:oMath xmlns:m="http://schemas.openxmlformats.org/officeDocument/2006/math">
                      <m:r>
                        <a:rPr lang="en-US" sz="1800" b="1" i="1" smtClean="0">
                          <a:effectLst/>
                          <a:latin typeface="Cambria Math" panose="02040503050406030204" pitchFamily="18" charset="0"/>
                          <a:ea typeface="Calibri" panose="020F0502020204030204" pitchFamily="34" charset="0"/>
                          <a:cs typeface="Times New Roman" panose="02020603050405020304" pitchFamily="18" charset="0"/>
                        </a:rPr>
                        <m:t>𝑬𝑺𝑨𝑳</m:t>
                      </m:r>
                      <m:r>
                        <a:rPr lang="en-US" sz="1800" b="1" i="1" smtClean="0">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1800" b="1" i="1">
                              <a:effectLst/>
                              <a:latin typeface="Cambria Math"/>
                              <a:ea typeface="Calibri" panose="020F0502020204030204" pitchFamily="34" charset="0"/>
                              <a:cs typeface="Times New Roman" panose="02020603050405020304" pitchFamily="18" charset="0"/>
                            </a:rPr>
                          </m:ctrlPr>
                        </m:dPr>
                        <m:e>
                          <m:sSubSup>
                            <m:sSubSupPr>
                              <m:ctrlPr>
                                <a:rPr lang="en-US" sz="1800" b="1" i="1">
                                  <a:effectLst/>
                                  <a:latin typeface="Cambria Math"/>
                                  <a:ea typeface="Calibri" panose="020F0502020204030204" pitchFamily="34" charset="0"/>
                                  <a:cs typeface="Times New Roman" panose="02020603050405020304" pitchFamily="18" charset="0"/>
                                </a:rPr>
                              </m:ctrlPr>
                            </m:sSubSupPr>
                            <m:e>
                              <m:d>
                                <m:dPr>
                                  <m:ctrlPr>
                                    <a:rPr lang="en-US" sz="1800" b="1" i="1">
                                      <a:effectLst/>
                                      <a:latin typeface="Cambria Math"/>
                                      <a:ea typeface="Calibri" panose="020F0502020204030204" pitchFamily="34" charset="0"/>
                                      <a:cs typeface="Times New Roman" panose="02020603050405020304" pitchFamily="18" charset="0"/>
                                    </a:rPr>
                                  </m:ctrlPr>
                                </m:dPr>
                                <m:e>
                                  <m:f>
                                    <m:fPr>
                                      <m:ctrlPr>
                                        <a:rPr lang="en-US" sz="1800" b="1" i="1">
                                          <a:effectLst/>
                                          <a:latin typeface="Cambria Math"/>
                                          <a:ea typeface="Calibri" panose="020F0502020204030204" pitchFamily="34" charset="0"/>
                                          <a:cs typeface="Times New Roman" panose="02020603050405020304" pitchFamily="18" charset="0"/>
                                        </a:rPr>
                                      </m:ctrlPr>
                                    </m:fPr>
                                    <m:num>
                                      <m:sSub>
                                        <m:sSubPr>
                                          <m:ctrlPr>
                                            <a:rPr lang="en-US" sz="1800" b="1" i="1">
                                              <a:effectLst/>
                                              <a:latin typeface="Cambria Math"/>
                                              <a:ea typeface="Calibri" panose="020F0502020204030204" pitchFamily="34" charset="0"/>
                                              <a:cs typeface="Times New Roman" panose="02020603050405020304" pitchFamily="18" charset="0"/>
                                            </a:rPr>
                                          </m:ctrlPr>
                                        </m:sSubPr>
                                        <m:e>
                                          <m:r>
                                            <a:rPr lang="en-US" sz="1800" b="1" i="1">
                                              <a:effectLst/>
                                              <a:latin typeface="Cambria Math" panose="02040503050406030204" pitchFamily="18" charset="0"/>
                                              <a:ea typeface="Calibri" panose="020F0502020204030204" pitchFamily="34" charset="0"/>
                                              <a:cs typeface="Times New Roman" panose="02020603050405020304" pitchFamily="18" charset="0"/>
                                            </a:rPr>
                                            <m:t>𝑳</m:t>
                                          </m:r>
                                        </m:e>
                                        <m:sub>
                                          <m:r>
                                            <a:rPr lang="en-US" sz="1800" b="1" i="1">
                                              <a:effectLst/>
                                              <a:latin typeface="Cambria Math" panose="02040503050406030204" pitchFamily="18" charset="0"/>
                                              <a:ea typeface="Calibri" panose="020F0502020204030204" pitchFamily="34" charset="0"/>
                                              <a:cs typeface="Times New Roman" panose="02020603050405020304" pitchFamily="18" charset="0"/>
                                            </a:rPr>
                                            <m:t>𝒙</m:t>
                                          </m:r>
                                        </m:sub>
                                      </m:sSub>
                                    </m:num>
                                    <m:den>
                                      <m:sSub>
                                        <m:sSubPr>
                                          <m:ctrlPr>
                                            <a:rPr lang="en-US" sz="1800" b="1" i="1">
                                              <a:effectLst/>
                                              <a:latin typeface="Cambria Math"/>
                                              <a:ea typeface="Calibri" panose="020F0502020204030204" pitchFamily="34" charset="0"/>
                                              <a:cs typeface="Times New Roman" panose="02020603050405020304" pitchFamily="18" charset="0"/>
                                            </a:rPr>
                                          </m:ctrlPr>
                                        </m:sSubPr>
                                        <m:e>
                                          <m:r>
                                            <a:rPr lang="en-US" sz="1800" b="1" i="1">
                                              <a:effectLst/>
                                              <a:latin typeface="Cambria Math" panose="02040503050406030204" pitchFamily="18" charset="0"/>
                                              <a:ea typeface="Calibri" panose="020F0502020204030204" pitchFamily="34" charset="0"/>
                                              <a:cs typeface="Times New Roman" panose="02020603050405020304" pitchFamily="18" charset="0"/>
                                            </a:rPr>
                                            <m:t>𝑳</m:t>
                                          </m:r>
                                        </m:e>
                                        <m:sub>
                                          <m:r>
                                            <a:rPr lang="en-US" sz="1800" b="1" i="1">
                                              <a:effectLst/>
                                              <a:latin typeface="Cambria Math" panose="02040503050406030204" pitchFamily="18" charset="0"/>
                                              <a:ea typeface="Calibri" panose="020F0502020204030204" pitchFamily="34" charset="0"/>
                                              <a:cs typeface="Times New Roman" panose="02020603050405020304" pitchFamily="18" charset="0"/>
                                            </a:rPr>
                                            <m:t>𝒔</m:t>
                                          </m:r>
                                        </m:sub>
                                      </m:sSub>
                                    </m:den>
                                  </m:f>
                                </m:e>
                              </m:d>
                            </m:e>
                            <m:sub>
                              <m:r>
                                <a:rPr lang="en-US" sz="1800" b="1" i="1">
                                  <a:effectLst/>
                                  <a:latin typeface="Cambria Math" panose="02040503050406030204" pitchFamily="18" charset="0"/>
                                  <a:ea typeface="Calibri" panose="020F0502020204030204" pitchFamily="34" charset="0"/>
                                  <a:cs typeface="Times New Roman" panose="02020603050405020304" pitchFamily="18" charset="0"/>
                                </a:rPr>
                                <m:t>𝟏</m:t>
                              </m:r>
                            </m:sub>
                            <m:sup>
                              <m:r>
                                <a:rPr lang="en-US" sz="1800" b="1" i="1">
                                  <a:effectLst/>
                                  <a:latin typeface="Cambria Math" panose="02040503050406030204" pitchFamily="18" charset="0"/>
                                  <a:ea typeface="Calibri" panose="020F0502020204030204" pitchFamily="34" charset="0"/>
                                  <a:cs typeface="Times New Roman" panose="02020603050405020304" pitchFamily="18" charset="0"/>
                                </a:rPr>
                                <m:t>𝟒</m:t>
                              </m:r>
                            </m:sup>
                          </m:sSubSup>
                          <m:r>
                            <a:rPr lang="en-US" sz="1800" b="1"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800" b="1" i="1">
                                  <a:effectLst/>
                                  <a:latin typeface="Cambria Math"/>
                                  <a:ea typeface="Calibri" panose="020F0502020204030204" pitchFamily="34" charset="0"/>
                                  <a:cs typeface="Times New Roman" panose="02020603050405020304" pitchFamily="18" charset="0"/>
                                </a:rPr>
                              </m:ctrlPr>
                            </m:sSubPr>
                            <m:e>
                              <m:r>
                                <a:rPr lang="en-US" sz="1800" b="1" i="1">
                                  <a:effectLst/>
                                  <a:latin typeface="Cambria Math" panose="02040503050406030204" pitchFamily="18" charset="0"/>
                                  <a:ea typeface="Calibri" panose="020F0502020204030204" pitchFamily="34" charset="0"/>
                                  <a:cs typeface="Times New Roman" panose="02020603050405020304" pitchFamily="18" charset="0"/>
                                </a:rPr>
                                <m:t>𝑵</m:t>
                              </m:r>
                            </m:e>
                            <m:sub>
                              <m:r>
                                <a:rPr lang="en-US" sz="1800" b="1" i="1">
                                  <a:effectLst/>
                                  <a:latin typeface="Cambria Math" panose="02040503050406030204" pitchFamily="18" charset="0"/>
                                  <a:ea typeface="Calibri" panose="020F0502020204030204" pitchFamily="34" charset="0"/>
                                  <a:cs typeface="Times New Roman" panose="02020603050405020304" pitchFamily="18" charset="0"/>
                                </a:rPr>
                                <m:t>𝟏</m:t>
                              </m:r>
                            </m:sub>
                          </m:sSub>
                          <m:r>
                            <a:rPr lang="en-US" sz="1800" b="1" i="1">
                              <a:effectLst/>
                              <a:latin typeface="Cambria Math" panose="02040503050406030204" pitchFamily="18" charset="0"/>
                              <a:ea typeface="Calibri" panose="020F0502020204030204" pitchFamily="34" charset="0"/>
                              <a:cs typeface="Times New Roman" panose="02020603050405020304" pitchFamily="18" charset="0"/>
                            </a:rPr>
                            <m:t>+</m:t>
                          </m:r>
                          <m:sSubSup>
                            <m:sSubSupPr>
                              <m:ctrlPr>
                                <a:rPr lang="en-US" sz="1800" b="1" i="1">
                                  <a:effectLst/>
                                  <a:latin typeface="Cambria Math"/>
                                  <a:ea typeface="Calibri" panose="020F0502020204030204" pitchFamily="34" charset="0"/>
                                  <a:cs typeface="Times New Roman" panose="02020603050405020304" pitchFamily="18" charset="0"/>
                                </a:rPr>
                              </m:ctrlPr>
                            </m:sSubSupPr>
                            <m:e>
                              <m:d>
                                <m:dPr>
                                  <m:ctrlPr>
                                    <a:rPr lang="en-US" sz="1800" b="1" i="1">
                                      <a:effectLst/>
                                      <a:latin typeface="Cambria Math"/>
                                      <a:ea typeface="Calibri" panose="020F0502020204030204" pitchFamily="34" charset="0"/>
                                      <a:cs typeface="Times New Roman" panose="02020603050405020304" pitchFamily="18" charset="0"/>
                                    </a:rPr>
                                  </m:ctrlPr>
                                </m:dPr>
                                <m:e>
                                  <m:f>
                                    <m:fPr>
                                      <m:ctrlPr>
                                        <a:rPr lang="en-US" sz="1800" b="1" i="1">
                                          <a:effectLst/>
                                          <a:latin typeface="Cambria Math"/>
                                          <a:ea typeface="Calibri" panose="020F0502020204030204" pitchFamily="34" charset="0"/>
                                          <a:cs typeface="Times New Roman" panose="02020603050405020304" pitchFamily="18" charset="0"/>
                                        </a:rPr>
                                      </m:ctrlPr>
                                    </m:fPr>
                                    <m:num>
                                      <m:sSub>
                                        <m:sSubPr>
                                          <m:ctrlPr>
                                            <a:rPr lang="en-US" sz="1800" b="1" i="1">
                                              <a:effectLst/>
                                              <a:latin typeface="Cambria Math"/>
                                              <a:ea typeface="Calibri" panose="020F0502020204030204" pitchFamily="34" charset="0"/>
                                              <a:cs typeface="Times New Roman" panose="02020603050405020304" pitchFamily="18" charset="0"/>
                                            </a:rPr>
                                          </m:ctrlPr>
                                        </m:sSubPr>
                                        <m:e>
                                          <m:r>
                                            <a:rPr lang="en-US" sz="1800" b="1" i="1">
                                              <a:effectLst/>
                                              <a:latin typeface="Cambria Math" panose="02040503050406030204" pitchFamily="18" charset="0"/>
                                              <a:ea typeface="Calibri" panose="020F0502020204030204" pitchFamily="34" charset="0"/>
                                              <a:cs typeface="Times New Roman" panose="02020603050405020304" pitchFamily="18" charset="0"/>
                                            </a:rPr>
                                            <m:t>𝑳</m:t>
                                          </m:r>
                                        </m:e>
                                        <m:sub>
                                          <m:r>
                                            <a:rPr lang="en-US" sz="1800" b="1" i="1">
                                              <a:effectLst/>
                                              <a:latin typeface="Cambria Math" panose="02040503050406030204" pitchFamily="18" charset="0"/>
                                              <a:ea typeface="Calibri" panose="020F0502020204030204" pitchFamily="34" charset="0"/>
                                              <a:cs typeface="Times New Roman" panose="02020603050405020304" pitchFamily="18" charset="0"/>
                                            </a:rPr>
                                            <m:t>𝒙</m:t>
                                          </m:r>
                                        </m:sub>
                                      </m:sSub>
                                    </m:num>
                                    <m:den>
                                      <m:sSub>
                                        <m:sSubPr>
                                          <m:ctrlPr>
                                            <a:rPr lang="en-US" sz="1800" b="1" i="1">
                                              <a:effectLst/>
                                              <a:latin typeface="Cambria Math"/>
                                              <a:ea typeface="Calibri" panose="020F0502020204030204" pitchFamily="34" charset="0"/>
                                              <a:cs typeface="Times New Roman" panose="02020603050405020304" pitchFamily="18" charset="0"/>
                                            </a:rPr>
                                          </m:ctrlPr>
                                        </m:sSubPr>
                                        <m:e>
                                          <m:r>
                                            <a:rPr lang="en-US" sz="1800" b="1" i="1">
                                              <a:effectLst/>
                                              <a:latin typeface="Cambria Math" panose="02040503050406030204" pitchFamily="18" charset="0"/>
                                              <a:ea typeface="Calibri" panose="020F0502020204030204" pitchFamily="34" charset="0"/>
                                              <a:cs typeface="Times New Roman" panose="02020603050405020304" pitchFamily="18" charset="0"/>
                                            </a:rPr>
                                            <m:t>𝑳</m:t>
                                          </m:r>
                                        </m:e>
                                        <m:sub>
                                          <m:r>
                                            <a:rPr lang="en-US" sz="1800" b="1" i="1">
                                              <a:effectLst/>
                                              <a:latin typeface="Cambria Math" panose="02040503050406030204" pitchFamily="18" charset="0"/>
                                              <a:ea typeface="Calibri" panose="020F0502020204030204" pitchFamily="34" charset="0"/>
                                              <a:cs typeface="Times New Roman" panose="02020603050405020304" pitchFamily="18" charset="0"/>
                                            </a:rPr>
                                            <m:t>𝒔</m:t>
                                          </m:r>
                                        </m:sub>
                                      </m:sSub>
                                    </m:den>
                                  </m:f>
                                </m:e>
                              </m:d>
                            </m:e>
                            <m:sub>
                              <m:r>
                                <a:rPr lang="en-US" sz="1800" b="1" i="1">
                                  <a:effectLst/>
                                  <a:latin typeface="Cambria Math" panose="02040503050406030204" pitchFamily="18" charset="0"/>
                                  <a:ea typeface="Calibri" panose="020F0502020204030204" pitchFamily="34" charset="0"/>
                                  <a:cs typeface="Times New Roman" panose="02020603050405020304" pitchFamily="18" charset="0"/>
                                </a:rPr>
                                <m:t>𝟐</m:t>
                              </m:r>
                            </m:sub>
                            <m:sup>
                              <m:r>
                                <a:rPr lang="en-US" sz="1800" b="1" i="1">
                                  <a:effectLst/>
                                  <a:latin typeface="Cambria Math" panose="02040503050406030204" pitchFamily="18" charset="0"/>
                                  <a:ea typeface="Calibri" panose="020F0502020204030204" pitchFamily="34" charset="0"/>
                                  <a:cs typeface="Times New Roman" panose="02020603050405020304" pitchFamily="18" charset="0"/>
                                </a:rPr>
                                <m:t>𝟒</m:t>
                              </m:r>
                            </m:sup>
                          </m:sSubSup>
                          <m:r>
                            <a:rPr lang="en-US" sz="1800" b="1"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800" b="1" i="1">
                                  <a:effectLst/>
                                  <a:latin typeface="Cambria Math"/>
                                  <a:ea typeface="Calibri" panose="020F0502020204030204" pitchFamily="34" charset="0"/>
                                  <a:cs typeface="Times New Roman" panose="02020603050405020304" pitchFamily="18" charset="0"/>
                                </a:rPr>
                              </m:ctrlPr>
                            </m:sSubPr>
                            <m:e>
                              <m:r>
                                <a:rPr lang="en-US" sz="1800" b="1" i="1">
                                  <a:effectLst/>
                                  <a:latin typeface="Cambria Math" panose="02040503050406030204" pitchFamily="18" charset="0"/>
                                  <a:ea typeface="Calibri" panose="020F0502020204030204" pitchFamily="34" charset="0"/>
                                  <a:cs typeface="Times New Roman" panose="02020603050405020304" pitchFamily="18" charset="0"/>
                                </a:rPr>
                                <m:t>𝑵</m:t>
                              </m:r>
                            </m:e>
                            <m:sub>
                              <m:r>
                                <a:rPr lang="en-US" sz="1800" b="1" i="1">
                                  <a:effectLst/>
                                  <a:latin typeface="Cambria Math" panose="02040503050406030204" pitchFamily="18" charset="0"/>
                                  <a:ea typeface="Calibri" panose="020F0502020204030204" pitchFamily="34" charset="0"/>
                                  <a:cs typeface="Times New Roman" panose="02020603050405020304" pitchFamily="18" charset="0"/>
                                </a:rPr>
                                <m:t>𝟐</m:t>
                              </m:r>
                            </m:sub>
                          </m:sSub>
                          <m:r>
                            <a:rPr lang="en-US" sz="1800" b="1" i="1">
                              <a:effectLst/>
                              <a:latin typeface="Cambria Math" panose="02040503050406030204" pitchFamily="18" charset="0"/>
                              <a:ea typeface="Calibri" panose="020F0502020204030204" pitchFamily="34" charset="0"/>
                              <a:cs typeface="Times New Roman" panose="02020603050405020304" pitchFamily="18" charset="0"/>
                            </a:rPr>
                            <m:t>+………………………</m:t>
                          </m:r>
                        </m:e>
                      </m:d>
                      <m:r>
                        <a:rPr lang="en-US" sz="1800" b="1" i="1">
                          <a:effectLst/>
                          <a:latin typeface="Cambria Math" panose="02040503050406030204" pitchFamily="18" charset="0"/>
                          <a:ea typeface="Calibri" panose="020F0502020204030204" pitchFamily="34" charset="0"/>
                          <a:cs typeface="Times New Roman" panose="02020603050405020304" pitchFamily="18" charset="0"/>
                        </a:rPr>
                        <m:t>×</m:t>
                      </m:r>
                      <m:r>
                        <a:rPr lang="en-US" sz="1800" b="1" i="1">
                          <a:effectLst/>
                          <a:latin typeface="Cambria Math" panose="02040503050406030204" pitchFamily="18" charset="0"/>
                          <a:ea typeface="Calibri" panose="020F0502020204030204" pitchFamily="34" charset="0"/>
                          <a:cs typeface="Times New Roman" panose="02020603050405020304" pitchFamily="18" charset="0"/>
                        </a:rPr>
                        <m:t>𝒕𝒊𝒎𝒆</m:t>
                      </m:r>
                      <m:r>
                        <a:rPr lang="en-US" sz="1800" b="1" i="1" smtClean="0">
                          <a:effectLst/>
                          <a:latin typeface="Cambria Math" panose="02040503050406030204" pitchFamily="18" charset="0"/>
                          <a:ea typeface="Cambria Math" panose="02040503050406030204" pitchFamily="18" charset="0"/>
                          <a:cs typeface="Times New Roman" panose="02020603050405020304" pitchFamily="18" charset="0"/>
                        </a:rPr>
                        <m:t>×</m:t>
                      </m:r>
                      <m:r>
                        <a:rPr lang="en-US" sz="1800" b="1" i="1" smtClean="0">
                          <a:effectLst/>
                          <a:latin typeface="Cambria Math" panose="02040503050406030204" pitchFamily="18" charset="0"/>
                          <a:ea typeface="Cambria Math" panose="02040503050406030204" pitchFamily="18" charset="0"/>
                          <a:cs typeface="Times New Roman" panose="02020603050405020304" pitchFamily="18" charset="0"/>
                        </a:rPr>
                        <m:t>𝑨𝑫𝑻</m:t>
                      </m:r>
                      <m:r>
                        <a:rPr lang="en-US" sz="1800" b="1" i="1" smtClean="0">
                          <a:effectLst/>
                          <a:latin typeface="Cambria Math" panose="02040503050406030204" pitchFamily="18" charset="0"/>
                          <a:ea typeface="Cambria Math" panose="02040503050406030204" pitchFamily="18" charset="0"/>
                          <a:cs typeface="Times New Roman" panose="02020603050405020304" pitchFamily="18" charset="0"/>
                        </a:rPr>
                        <m:t> </m:t>
                      </m:r>
                      <m:r>
                        <a:rPr lang="en-US" sz="1800" b="1" i="1" smtClean="0">
                          <a:effectLst/>
                          <a:latin typeface="Cambria Math" panose="02040503050406030204" pitchFamily="18" charset="0"/>
                          <a:ea typeface="Cambria Math" panose="02040503050406030204" pitchFamily="18" charset="0"/>
                          <a:cs typeface="Times New Roman" panose="02020603050405020304" pitchFamily="18" charset="0"/>
                        </a:rPr>
                        <m:t>𝒐𝒓</m:t>
                      </m:r>
                      <m:r>
                        <a:rPr lang="en-US" sz="1800" b="1" i="1" smtClean="0">
                          <a:effectLst/>
                          <a:latin typeface="Cambria Math" panose="02040503050406030204" pitchFamily="18" charset="0"/>
                          <a:ea typeface="Cambria Math" panose="02040503050406030204" pitchFamily="18" charset="0"/>
                          <a:cs typeface="Times New Roman" panose="02020603050405020304" pitchFamily="18" charset="0"/>
                        </a:rPr>
                        <m:t> </m:t>
                      </m:r>
                      <m:r>
                        <a:rPr lang="en-US" sz="1800" b="1" i="1" smtClean="0">
                          <a:effectLst/>
                          <a:latin typeface="Cambria Math" panose="02040503050406030204" pitchFamily="18" charset="0"/>
                          <a:ea typeface="Cambria Math" panose="02040503050406030204" pitchFamily="18" charset="0"/>
                          <a:cs typeface="Times New Roman" panose="02020603050405020304" pitchFamily="18" charset="0"/>
                        </a:rPr>
                        <m:t>𝑨𝑨𝑫𝑻</m:t>
                      </m:r>
                      <m:r>
                        <a:rPr lang="en-US" sz="1800" b="1" i="1" smtClean="0">
                          <a:effectLst/>
                          <a:latin typeface="Cambria Math" panose="02040503050406030204" pitchFamily="18" charset="0"/>
                          <a:ea typeface="Cambria Math" panose="02040503050406030204" pitchFamily="18" charset="0"/>
                          <a:cs typeface="Times New Roman" panose="02020603050405020304" pitchFamily="18" charset="0"/>
                        </a:rPr>
                        <m:t> ×</m:t>
                      </m:r>
                      <m:r>
                        <a:rPr lang="en-US" sz="1800" b="1" i="1" smtClean="0">
                          <a:effectLst/>
                          <a:latin typeface="Cambria Math" panose="02040503050406030204" pitchFamily="18" charset="0"/>
                          <a:ea typeface="Cambria Math" panose="02040503050406030204" pitchFamily="18" charset="0"/>
                          <a:cs typeface="Times New Roman" panose="02020603050405020304" pitchFamily="18" charset="0"/>
                        </a:rPr>
                        <m:t>𝑷𝒆𝒓𝒄𝒆𝒏𝒕</m:t>
                      </m:r>
                    </m:oMath>
                  </m:oMathPara>
                </a14:m>
                <a:endParaRPr lang="en-US" sz="1800" b="1" dirty="0">
                  <a:effectLs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B73B024C-B6E2-49E8-8456-F088E0D42AC9}"/>
                  </a:ext>
                </a:extLst>
              </p:cNvPr>
              <p:cNvSpPr txBox="1">
                <a:spLocks noRot="1" noChangeAspect="1" noMove="1" noResize="1" noEditPoints="1" noAdjustHandles="1" noChangeArrowheads="1" noChangeShapeType="1" noTextEdit="1"/>
              </p:cNvSpPr>
              <p:nvPr/>
            </p:nvSpPr>
            <p:spPr>
              <a:xfrm>
                <a:off x="457199" y="464183"/>
                <a:ext cx="11719367" cy="1651671"/>
              </a:xfrm>
              <a:prstGeom prst="rect">
                <a:avLst/>
              </a:prstGeom>
              <a:blipFill>
                <a:blip r:embed="rId2"/>
                <a:stretch>
                  <a:fillRect l="-416" t="-1476"/>
                </a:stretch>
              </a:blipFill>
            </p:spPr>
            <p:txBody>
              <a:bodyPr/>
              <a:lstStyle/>
              <a:p>
                <a:r>
                  <a:rPr lang="en-US">
                    <a:noFill/>
                  </a:rPr>
                  <a:t> </a:t>
                </a:r>
              </a:p>
            </p:txBody>
          </p:sp>
        </mc:Fallback>
      </mc:AlternateContent>
      <p:pic>
        <p:nvPicPr>
          <p:cNvPr id="9" name="Picture 8">
            <a:extLst>
              <a:ext uri="{FF2B5EF4-FFF2-40B4-BE49-F238E27FC236}">
                <a16:creationId xmlns="" xmlns:a16="http://schemas.microsoft.com/office/drawing/2014/main" id="{1275CC99-DF56-42E2-94BC-F9B893649F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4323" y="2321128"/>
            <a:ext cx="8545118" cy="4086795"/>
          </a:xfrm>
          <a:prstGeom prst="rect">
            <a:avLst/>
          </a:prstGeom>
        </p:spPr>
      </p:pic>
      <p:pic>
        <p:nvPicPr>
          <p:cNvPr id="10" name="Picture 9">
            <a:extLst>
              <a:ext uri="{FF2B5EF4-FFF2-40B4-BE49-F238E27FC236}">
                <a16:creationId xmlns="" xmlns:a16="http://schemas.microsoft.com/office/drawing/2014/main" id="{1F797442-9E5E-48CD-AAC9-B7238BE3B7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0458" y="2071012"/>
            <a:ext cx="10412848" cy="4739086"/>
          </a:xfrm>
          <a:prstGeom prst="rect">
            <a:avLst/>
          </a:prstGeom>
          <a:ln w="38100">
            <a:solidFill>
              <a:schemeClr val="tx1"/>
            </a:solidFill>
          </a:ln>
        </p:spPr>
      </p:pic>
    </p:spTree>
    <p:extLst>
      <p:ext uri="{BB962C8B-B14F-4D97-AF65-F5344CB8AC3E}">
        <p14:creationId xmlns:p14="http://schemas.microsoft.com/office/powerpoint/2010/main" val="37125242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extLst>
              <a:ext uri="{BEBA8EAE-BF5A-486C-A8C5-ECC9F3942E4B}">
                <a14:imgProps xmlns:a14="http://schemas.microsoft.com/office/drawing/2010/main">
                  <a14:imgLayer r:embed="rId3">
                    <a14:imgEffect>
                      <a14:artisticGlowEdges/>
                    </a14:imgEffect>
                  </a14:imgLayer>
                </a14:imgProps>
              </a:ext>
            </a:extLst>
          </a:blip>
          <a:srcRect/>
          <a:stretch>
            <a:fillRect l="-10000" r="-10000"/>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 xmlns:a16="http://schemas.microsoft.com/office/drawing/2014/main" id="{FB161DF7-B23E-4035-A16B-92185E10D8B8}"/>
              </a:ext>
            </a:extLst>
          </p:cNvPr>
          <p:cNvGrpSpPr/>
          <p:nvPr/>
        </p:nvGrpSpPr>
        <p:grpSpPr>
          <a:xfrm>
            <a:off x="-2407919" y="4437524"/>
            <a:ext cx="6303509" cy="3631150"/>
            <a:chOff x="-3698821" y="4766260"/>
            <a:chExt cx="6652094" cy="3315933"/>
          </a:xfrm>
          <a:blipFill dpi="0" rotWithShape="1">
            <a:blip r:embed="rId4">
              <a:alphaModFix amt="77000"/>
              <a:extLst>
                <a:ext uri="{BEBA8EAE-BF5A-486C-A8C5-ECC9F3942E4B}">
                  <a14:imgProps xmlns:a14="http://schemas.microsoft.com/office/drawing/2010/main">
                    <a14:imgLayer r:embed="rId5">
                      <a14:imgEffect>
                        <a14:sharpenSoften amount="50000"/>
                      </a14:imgEffect>
                      <a14:imgEffect>
                        <a14:brightnessContrast bright="-20000"/>
                      </a14:imgEffect>
                    </a14:imgLayer>
                  </a14:imgProps>
                </a:ext>
              </a:extLst>
            </a:blip>
            <a:srcRect/>
            <a:stretch>
              <a:fillRect l="-1187" t="-577" r="-1187"/>
            </a:stretch>
          </a:blipFill>
        </p:grpSpPr>
        <p:sp>
          <p:nvSpPr>
            <p:cNvPr id="4" name="Rectangle: Rounded Corners 3">
              <a:extLst>
                <a:ext uri="{FF2B5EF4-FFF2-40B4-BE49-F238E27FC236}">
                  <a16:creationId xmlns="" xmlns:a16="http://schemas.microsoft.com/office/drawing/2014/main" id="{CEC8D37B-C551-4407-9D5B-224990DCDD6F}"/>
                </a:ext>
              </a:extLst>
            </p:cNvPr>
            <p:cNvSpPr/>
            <p:nvPr/>
          </p:nvSpPr>
          <p:spPr>
            <a:xfrm rot="19096706">
              <a:off x="-3698821" y="5336310"/>
              <a:ext cx="5181600" cy="419223"/>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 name="Rectangle: Rounded Corners 4">
              <a:extLst>
                <a:ext uri="{FF2B5EF4-FFF2-40B4-BE49-F238E27FC236}">
                  <a16:creationId xmlns="" xmlns:a16="http://schemas.microsoft.com/office/drawing/2014/main" id="{AA4AD840-BCF7-4710-BD70-C1F32093EB34}"/>
                </a:ext>
              </a:extLst>
            </p:cNvPr>
            <p:cNvSpPr/>
            <p:nvPr/>
          </p:nvSpPr>
          <p:spPr>
            <a:xfrm rot="19096706">
              <a:off x="-2686484" y="5356130"/>
              <a:ext cx="5181600" cy="92399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6" name="Rectangle: Rounded Corners 5">
              <a:extLst>
                <a:ext uri="{FF2B5EF4-FFF2-40B4-BE49-F238E27FC236}">
                  <a16:creationId xmlns="" xmlns:a16="http://schemas.microsoft.com/office/drawing/2014/main" id="{79218BD8-7761-4167-A3C0-738C8B959CB8}"/>
                </a:ext>
              </a:extLst>
            </p:cNvPr>
            <p:cNvSpPr/>
            <p:nvPr/>
          </p:nvSpPr>
          <p:spPr>
            <a:xfrm rot="19096706">
              <a:off x="-2811310" y="6707089"/>
              <a:ext cx="5181600" cy="577135"/>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7" name="Rectangle: Rounded Corners 6">
              <a:extLst>
                <a:ext uri="{FF2B5EF4-FFF2-40B4-BE49-F238E27FC236}">
                  <a16:creationId xmlns="" xmlns:a16="http://schemas.microsoft.com/office/drawing/2014/main" id="{F6EEC549-F6A1-43DE-89E1-08E500946E36}"/>
                </a:ext>
              </a:extLst>
            </p:cNvPr>
            <p:cNvSpPr/>
            <p:nvPr/>
          </p:nvSpPr>
          <p:spPr>
            <a:xfrm rot="19096706">
              <a:off x="-2481824" y="7354684"/>
              <a:ext cx="5181600" cy="727509"/>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9" name="Rectangle: Rounded Corners 8">
              <a:extLst>
                <a:ext uri="{FF2B5EF4-FFF2-40B4-BE49-F238E27FC236}">
                  <a16:creationId xmlns="" xmlns:a16="http://schemas.microsoft.com/office/drawing/2014/main" id="{DAE8348C-45B6-4121-812F-ECC40F3971C4}"/>
                </a:ext>
              </a:extLst>
            </p:cNvPr>
            <p:cNvSpPr/>
            <p:nvPr/>
          </p:nvSpPr>
          <p:spPr>
            <a:xfrm rot="19096706">
              <a:off x="1624824" y="4766260"/>
              <a:ext cx="1328449" cy="5576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grpSp>
        <p:nvGrpSpPr>
          <p:cNvPr id="19" name="Group 18">
            <a:extLst>
              <a:ext uri="{FF2B5EF4-FFF2-40B4-BE49-F238E27FC236}">
                <a16:creationId xmlns="" xmlns:a16="http://schemas.microsoft.com/office/drawing/2014/main" id="{C8F870A9-B700-4F3F-9247-4BAA70A12C06}"/>
              </a:ext>
            </a:extLst>
          </p:cNvPr>
          <p:cNvGrpSpPr/>
          <p:nvPr/>
        </p:nvGrpSpPr>
        <p:grpSpPr>
          <a:xfrm>
            <a:off x="7897219" y="-1106461"/>
            <a:ext cx="7321476" cy="2992543"/>
            <a:chOff x="7546698" y="-1319822"/>
            <a:chExt cx="7321476" cy="2992543"/>
          </a:xfrm>
          <a:gradFill flip="none" rotWithShape="1">
            <a:gsLst>
              <a:gs pos="0">
                <a:srgbClr val="002060"/>
              </a:gs>
              <a:gs pos="100000">
                <a:schemeClr val="accent5">
                  <a:lumMod val="60000"/>
                  <a:lumOff val="40000"/>
                </a:schemeClr>
              </a:gs>
            </a:gsLst>
            <a:lin ang="2700000" scaled="1"/>
            <a:tileRect/>
          </a:gradFill>
        </p:grpSpPr>
        <p:sp>
          <p:nvSpPr>
            <p:cNvPr id="20" name="Flowchart: Stored Data 19">
              <a:extLst>
                <a:ext uri="{FF2B5EF4-FFF2-40B4-BE49-F238E27FC236}">
                  <a16:creationId xmlns="" xmlns:a16="http://schemas.microsoft.com/office/drawing/2014/main" id="{2B448104-EF45-4A0E-8CA4-D69DEB7F5AE9}"/>
                </a:ext>
              </a:extLst>
            </p:cNvPr>
            <p:cNvSpPr/>
            <p:nvPr/>
          </p:nvSpPr>
          <p:spPr>
            <a:xfrm rot="19366670">
              <a:off x="8689916" y="-11198"/>
              <a:ext cx="6178258" cy="1683919"/>
            </a:xfrm>
            <a:prstGeom prst="flowChartOnlineStorag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26" name="Flowchart: Stored Data 25">
              <a:extLst>
                <a:ext uri="{FF2B5EF4-FFF2-40B4-BE49-F238E27FC236}">
                  <a16:creationId xmlns="" xmlns:a16="http://schemas.microsoft.com/office/drawing/2014/main" id="{582D9A46-6A48-4E1D-83B5-ED7CE5B24990}"/>
                </a:ext>
              </a:extLst>
            </p:cNvPr>
            <p:cNvSpPr/>
            <p:nvPr/>
          </p:nvSpPr>
          <p:spPr>
            <a:xfrm rot="19366670">
              <a:off x="7690650" y="-1319822"/>
              <a:ext cx="6178258" cy="1683919"/>
            </a:xfrm>
            <a:prstGeom prst="flowChartOnlineStorag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7" name="Flowchart: Stored Data 26">
              <a:extLst>
                <a:ext uri="{FF2B5EF4-FFF2-40B4-BE49-F238E27FC236}">
                  <a16:creationId xmlns="" xmlns:a16="http://schemas.microsoft.com/office/drawing/2014/main" id="{613F58D9-01EF-4F1C-978B-F730A9946F53}"/>
                </a:ext>
              </a:extLst>
            </p:cNvPr>
            <p:cNvSpPr/>
            <p:nvPr/>
          </p:nvSpPr>
          <p:spPr>
            <a:xfrm rot="19366670">
              <a:off x="7546698" y="-208042"/>
              <a:ext cx="6178258" cy="1683919"/>
            </a:xfrm>
            <a:prstGeom prst="flowChartOnlineStorag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graphicFrame>
        <p:nvGraphicFramePr>
          <p:cNvPr id="12" name="Table 11">
            <a:extLst>
              <a:ext uri="{FF2B5EF4-FFF2-40B4-BE49-F238E27FC236}">
                <a16:creationId xmlns="" xmlns:a16="http://schemas.microsoft.com/office/drawing/2014/main" id="{83D96E86-E9D2-446E-8DAA-D78D8A7F6DF0}"/>
              </a:ext>
            </a:extLst>
          </p:cNvPr>
          <p:cNvGraphicFramePr>
            <a:graphicFrameLocks noGrp="1"/>
          </p:cNvGraphicFramePr>
          <p:nvPr>
            <p:extLst>
              <p:ext uri="{D42A27DB-BD31-4B8C-83A1-F6EECF244321}">
                <p14:modId xmlns:p14="http://schemas.microsoft.com/office/powerpoint/2010/main" val="1358921863"/>
              </p:ext>
            </p:extLst>
          </p:nvPr>
        </p:nvGraphicFramePr>
        <p:xfrm>
          <a:off x="521172" y="1484309"/>
          <a:ext cx="11478542" cy="5480072"/>
        </p:xfrm>
        <a:graphic>
          <a:graphicData uri="http://schemas.openxmlformats.org/drawingml/2006/table">
            <a:tbl>
              <a:tblPr firstRow="1" firstCol="1" bandRow="1"/>
              <a:tblGrid>
                <a:gridCol w="762180">
                  <a:extLst>
                    <a:ext uri="{9D8B030D-6E8A-4147-A177-3AD203B41FA5}">
                      <a16:colId xmlns="" xmlns:a16="http://schemas.microsoft.com/office/drawing/2014/main" val="4131550787"/>
                    </a:ext>
                  </a:extLst>
                </a:gridCol>
                <a:gridCol w="4612593">
                  <a:extLst>
                    <a:ext uri="{9D8B030D-6E8A-4147-A177-3AD203B41FA5}">
                      <a16:colId xmlns="" xmlns:a16="http://schemas.microsoft.com/office/drawing/2014/main" val="2322916073"/>
                    </a:ext>
                  </a:extLst>
                </a:gridCol>
                <a:gridCol w="1853500">
                  <a:extLst>
                    <a:ext uri="{9D8B030D-6E8A-4147-A177-3AD203B41FA5}">
                      <a16:colId xmlns="" xmlns:a16="http://schemas.microsoft.com/office/drawing/2014/main" val="2786395447"/>
                    </a:ext>
                  </a:extLst>
                </a:gridCol>
                <a:gridCol w="2426059">
                  <a:extLst>
                    <a:ext uri="{9D8B030D-6E8A-4147-A177-3AD203B41FA5}">
                      <a16:colId xmlns="" xmlns:a16="http://schemas.microsoft.com/office/drawing/2014/main" val="2796426025"/>
                    </a:ext>
                  </a:extLst>
                </a:gridCol>
                <a:gridCol w="1824210">
                  <a:extLst>
                    <a:ext uri="{9D8B030D-6E8A-4147-A177-3AD203B41FA5}">
                      <a16:colId xmlns="" xmlns:a16="http://schemas.microsoft.com/office/drawing/2014/main" val="3519539940"/>
                    </a:ext>
                  </a:extLst>
                </a:gridCol>
              </a:tblGrid>
              <a:tr h="747707">
                <a:tc>
                  <a:txBody>
                    <a:bodyPr/>
                    <a:lstStyle/>
                    <a:p>
                      <a:pPr marL="0" marR="0" algn="ctr">
                        <a:lnSpc>
                          <a:spcPct val="107000"/>
                        </a:lnSpc>
                        <a:spcBef>
                          <a:spcPts val="0"/>
                        </a:spcBef>
                        <a:spcAft>
                          <a:spcPts val="0"/>
                        </a:spcAf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11" rtl="0" eaLnBrk="1" fontAlgn="auto" latinLnBrk="0" hangingPunct="1">
                        <a:lnSpc>
                          <a:spcPct val="106000"/>
                        </a:lnSpc>
                        <a:spcBef>
                          <a:spcPts val="0"/>
                        </a:spcBef>
                        <a:spcAft>
                          <a:spcPts val="0"/>
                        </a:spcAft>
                        <a:buClrTx/>
                        <a:buSzTx/>
                        <a:buFontTx/>
                        <a:buNone/>
                        <a:tabLst/>
                        <a:defRPr/>
                      </a:pPr>
                      <a:r>
                        <a:rPr lang="en-US" sz="1800" b="0" i="0" u="none" strike="noStrike" kern="1200" baseline="0" dirty="0">
                          <a:solidFill>
                            <a:schemeClr val="tx1"/>
                          </a:solidFill>
                          <a:latin typeface="+mn-lt"/>
                          <a:ea typeface="+mn-ea"/>
                          <a:cs typeface="+mn-cs"/>
                        </a:rPr>
                        <a:t>Reinforcement Details of Rigid Pavement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Lecture, discussion,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Quiz, Written Exam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CLO1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157668875"/>
                  </a:ext>
                </a:extLst>
              </a:tr>
              <a:tr h="946473">
                <a:tc>
                  <a:txBody>
                    <a:bodyPr/>
                    <a:lstStyle/>
                    <a:p>
                      <a:pPr marL="0" marR="0" algn="ctr">
                        <a:lnSpc>
                          <a:spcPct val="107000"/>
                        </a:lnSpc>
                        <a:spcBef>
                          <a:spcPts val="0"/>
                        </a:spcBef>
                        <a:spcAft>
                          <a:spcPts val="0"/>
                        </a:spcAf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11" rtl="0" eaLnBrk="1" fontAlgn="auto" latinLnBrk="0" hangingPunct="1">
                        <a:lnSpc>
                          <a:spcPct val="106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Rigid Pavement Design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Oral Presentation, </a:t>
                      </a:r>
                    </a:p>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Debate</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Assessment, </a:t>
                      </a:r>
                    </a:p>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Viva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CLO3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22696709"/>
                  </a:ext>
                </a:extLst>
              </a:tr>
              <a:tr h="946473">
                <a:tc>
                  <a:txBody>
                    <a:bodyPr/>
                    <a:lstStyle/>
                    <a:p>
                      <a:pPr marL="0" marR="0" algn="ctr">
                        <a:lnSpc>
                          <a:spcPct val="107000"/>
                        </a:lnSpc>
                        <a:spcBef>
                          <a:spcPts val="0"/>
                        </a:spcBef>
                        <a:spcAft>
                          <a:spcPts val="0"/>
                        </a:spcAf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Distresses of Flexible Pavement-1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Lecture, Group discussion, </a:t>
                      </a:r>
                    </a:p>
                    <a:p>
                      <a:pPr marL="0" marR="0" algn="ctr">
                        <a:lnSpc>
                          <a:spcPct val="107000"/>
                        </a:lnSpc>
                        <a:spcBef>
                          <a:spcPts val="0"/>
                        </a:spcBef>
                        <a:spcAft>
                          <a:spcPts val="0"/>
                        </a:spcAf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Quiz, Assignment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CLO2, CLO4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822389756"/>
                  </a:ext>
                </a:extLst>
              </a:tr>
              <a:tr h="946473">
                <a:tc>
                  <a:txBody>
                    <a:bodyPr/>
                    <a:lstStyle/>
                    <a:p>
                      <a:pPr marL="0" marR="0" algn="ctr">
                        <a:lnSpc>
                          <a:spcPct val="107000"/>
                        </a:lnSpc>
                        <a:spcBef>
                          <a:spcPts val="0"/>
                        </a:spcBef>
                        <a:spcAft>
                          <a:spcPts val="0"/>
                        </a:spcAf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Distresses of Flexible Pavement-2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Video Lecture,</a:t>
                      </a:r>
                    </a:p>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Group Discussion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Viva, </a:t>
                      </a:r>
                    </a:p>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Quiz</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CLO1, CLO3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862756632"/>
                  </a:ext>
                </a:extLst>
              </a:tr>
              <a:tr h="946473">
                <a:tc>
                  <a:txBody>
                    <a:bodyPr/>
                    <a:lstStyle/>
                    <a:p>
                      <a:pPr marL="0" marR="0" algn="ctr">
                        <a:lnSpc>
                          <a:spcPct val="107000"/>
                        </a:lnSpc>
                        <a:spcBef>
                          <a:spcPts val="0"/>
                        </a:spcBef>
                        <a:spcAft>
                          <a:spcPts val="0"/>
                        </a:spcAf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Distresses of Flexible Pavement-3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Oral Presentation,</a:t>
                      </a:r>
                    </a:p>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Debate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Written Exam,</a:t>
                      </a:r>
                    </a:p>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Viva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CLO3, CLO4</a:t>
                      </a:r>
                      <a:endParaRPr lang="en-US" sz="1800" u="sng"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289205252"/>
                  </a:ext>
                </a:extLst>
              </a:tr>
              <a:tr h="946473">
                <a:tc>
                  <a:txBody>
                    <a:bodyPr/>
                    <a:lstStyle/>
                    <a:p>
                      <a:pPr marL="0" marR="0" algn="ctr">
                        <a:lnSpc>
                          <a:spcPct val="107000"/>
                        </a:lnSpc>
                        <a:spcBef>
                          <a:spcPts val="0"/>
                        </a:spcBef>
                        <a:spcAft>
                          <a:spcPts val="0"/>
                        </a:spcAf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11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ESAL Part-01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Lecture, discussion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Debate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Quiz, Written Exam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CLO3, CLO4</a:t>
                      </a:r>
                      <a:endParaRPr lang="en-US" sz="1800" u="sng"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523816533"/>
                  </a:ext>
                </a:extLst>
              </a:tr>
            </a:tbl>
          </a:graphicData>
        </a:graphic>
      </p:graphicFrame>
      <p:pic>
        <p:nvPicPr>
          <p:cNvPr id="13" name="Picture 12">
            <a:extLst>
              <a:ext uri="{FF2B5EF4-FFF2-40B4-BE49-F238E27FC236}">
                <a16:creationId xmlns="" xmlns:a16="http://schemas.microsoft.com/office/drawing/2014/main" id="{00B36AB1-199F-4E6D-911C-3CB70A0474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3696" y="281967"/>
            <a:ext cx="1166489" cy="1161105"/>
          </a:xfrm>
          <a:prstGeom prst="rect">
            <a:avLst/>
          </a:prstGeom>
        </p:spPr>
      </p:pic>
    </p:spTree>
    <p:extLst>
      <p:ext uri="{BB962C8B-B14F-4D97-AF65-F5344CB8AC3E}">
        <p14:creationId xmlns:p14="http://schemas.microsoft.com/office/powerpoint/2010/main" val="410530020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6E4224CF-0B04-452F-94C0-FC9508E81EB0}"/>
              </a:ext>
            </a:extLst>
          </p:cNvPr>
          <p:cNvSpPr txBox="1"/>
          <p:nvPr/>
        </p:nvSpPr>
        <p:spPr>
          <a:xfrm>
            <a:off x="4287520" y="1748289"/>
            <a:ext cx="4226560" cy="646331"/>
          </a:xfrm>
          <a:prstGeom prst="rect">
            <a:avLst/>
          </a:prstGeom>
          <a:noFill/>
        </p:spPr>
        <p:txBody>
          <a:bodyPr wrap="square" rtlCol="0">
            <a:spAutoFit/>
          </a:bodyPr>
          <a:lstStyle/>
          <a:p>
            <a:pPr algn="ctr"/>
            <a:r>
              <a:rPr lang="en-US" sz="3600" dirty="0"/>
              <a:t>Week 12</a:t>
            </a:r>
          </a:p>
        </p:txBody>
      </p:sp>
      <p:sp>
        <p:nvSpPr>
          <p:cNvPr id="6" name="TextBox 5">
            <a:extLst>
              <a:ext uri="{FF2B5EF4-FFF2-40B4-BE49-F238E27FC236}">
                <a16:creationId xmlns="" xmlns:a16="http://schemas.microsoft.com/office/drawing/2014/main" id="{EE029618-3064-4622-ACDB-51C7827E27E1}"/>
              </a:ext>
            </a:extLst>
          </p:cNvPr>
          <p:cNvSpPr txBox="1"/>
          <p:nvPr/>
        </p:nvSpPr>
        <p:spPr>
          <a:xfrm>
            <a:off x="3380741" y="2729492"/>
            <a:ext cx="6040121" cy="640945"/>
          </a:xfrm>
          <a:prstGeom prst="rect">
            <a:avLst/>
          </a:prstGeom>
          <a:noFill/>
        </p:spPr>
        <p:txBody>
          <a:bodyPr wrap="square" rtlCol="0">
            <a:spAutoFit/>
          </a:bodyPr>
          <a:lstStyle/>
          <a:p>
            <a:pPr marL="0" marR="0" algn="ctr">
              <a:lnSpc>
                <a:spcPct val="106000"/>
              </a:lnSpc>
              <a:spcBef>
                <a:spcPts val="0"/>
              </a:spcBef>
              <a:spcAft>
                <a:spcPts val="0"/>
              </a:spcAft>
            </a:pP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ESAL Part-02</a:t>
            </a:r>
          </a:p>
        </p:txBody>
      </p:sp>
      <p:grpSp>
        <p:nvGrpSpPr>
          <p:cNvPr id="15" name="Group 14">
            <a:extLst>
              <a:ext uri="{FF2B5EF4-FFF2-40B4-BE49-F238E27FC236}">
                <a16:creationId xmlns="" xmlns:a16="http://schemas.microsoft.com/office/drawing/2014/main" id="{9B79569E-E2F4-4EBB-ACBE-C6986626FBC5}"/>
              </a:ext>
            </a:extLst>
          </p:cNvPr>
          <p:cNvGrpSpPr/>
          <p:nvPr/>
        </p:nvGrpSpPr>
        <p:grpSpPr>
          <a:xfrm>
            <a:off x="9144656" y="2246950"/>
            <a:ext cx="4591666" cy="5761730"/>
            <a:chOff x="8514734" y="2018348"/>
            <a:chExt cx="4591666" cy="5761731"/>
          </a:xfrm>
          <a:blipFill>
            <a:blip r:embed="rId3"/>
            <a:stretch>
              <a:fillRect/>
            </a:stretch>
          </a:blipFill>
          <a:effectLst>
            <a:glow rad="177800">
              <a:schemeClr val="accent1">
                <a:alpha val="40000"/>
              </a:schemeClr>
            </a:glow>
            <a:outerShdw blurRad="203200" dist="165100" dir="11520000" algn="ctr" rotWithShape="0">
              <a:srgbClr val="000000">
                <a:alpha val="64000"/>
              </a:srgbClr>
            </a:outerShdw>
            <a:reflection endPos="0" dist="50800" dir="5400000" sy="-100000" algn="bl" rotWithShape="0"/>
          </a:effectLst>
        </p:grpSpPr>
        <p:sp>
          <p:nvSpPr>
            <p:cNvPr id="7" name="Rectangle 6">
              <a:extLst>
                <a:ext uri="{FF2B5EF4-FFF2-40B4-BE49-F238E27FC236}">
                  <a16:creationId xmlns="" xmlns:a16="http://schemas.microsoft.com/office/drawing/2014/main" id="{50821D65-AB3D-4293-8541-8AF722C3D63D}"/>
                </a:ext>
              </a:extLst>
            </p:cNvPr>
            <p:cNvSpPr/>
            <p:nvPr/>
          </p:nvSpPr>
          <p:spPr>
            <a:xfrm rot="2700000">
              <a:off x="9896169" y="5951279"/>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8" name="Rectangle 7">
              <a:extLst>
                <a:ext uri="{FF2B5EF4-FFF2-40B4-BE49-F238E27FC236}">
                  <a16:creationId xmlns="" xmlns:a16="http://schemas.microsoft.com/office/drawing/2014/main" id="{7FD89E44-002C-4150-A6AB-424AA9A0DF49}"/>
                </a:ext>
              </a:extLst>
            </p:cNvPr>
            <p:cNvSpPr/>
            <p:nvPr/>
          </p:nvSpPr>
          <p:spPr>
            <a:xfrm rot="2700000">
              <a:off x="11277599" y="4650442"/>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9" name="Rectangle 8">
              <a:extLst>
                <a:ext uri="{FF2B5EF4-FFF2-40B4-BE49-F238E27FC236}">
                  <a16:creationId xmlns="" xmlns:a16="http://schemas.microsoft.com/office/drawing/2014/main" id="{85F85E60-CB96-434A-8647-5F491F69BECC}"/>
                </a:ext>
              </a:extLst>
            </p:cNvPr>
            <p:cNvSpPr/>
            <p:nvPr/>
          </p:nvSpPr>
          <p:spPr>
            <a:xfrm rot="2700000">
              <a:off x="9896167" y="3342044"/>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0" name="Rectangle 9">
              <a:extLst>
                <a:ext uri="{FF2B5EF4-FFF2-40B4-BE49-F238E27FC236}">
                  <a16:creationId xmlns="" xmlns:a16="http://schemas.microsoft.com/office/drawing/2014/main" id="{5BAE79BD-7D3E-4C6C-8B27-0961C42E74A5}"/>
                </a:ext>
              </a:extLst>
            </p:cNvPr>
            <p:cNvSpPr/>
            <p:nvPr/>
          </p:nvSpPr>
          <p:spPr>
            <a:xfrm rot="2700000">
              <a:off x="11277600" y="2018348"/>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1" name="Rectangle 10">
              <a:extLst>
                <a:ext uri="{FF2B5EF4-FFF2-40B4-BE49-F238E27FC236}">
                  <a16:creationId xmlns="" xmlns:a16="http://schemas.microsoft.com/office/drawing/2014/main" id="{E1EC62A6-0FD2-49AD-BF79-0C8372715742}"/>
                </a:ext>
              </a:extLst>
            </p:cNvPr>
            <p:cNvSpPr/>
            <p:nvPr/>
          </p:nvSpPr>
          <p:spPr>
            <a:xfrm rot="2700000">
              <a:off x="8514734" y="4658122"/>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spTree>
    <p:extLst>
      <p:ext uri="{BB962C8B-B14F-4D97-AF65-F5344CB8AC3E}">
        <p14:creationId xmlns:p14="http://schemas.microsoft.com/office/powerpoint/2010/main" val="32890101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97F43B01-0D4A-4CDA-83A4-4DF7EF843457}"/>
              </a:ext>
            </a:extLst>
          </p:cNvPr>
          <p:cNvSpPr/>
          <p:nvPr/>
        </p:nvSpPr>
        <p:spPr>
          <a:xfrm>
            <a:off x="182880" y="182880"/>
            <a:ext cx="12435840" cy="6949440"/>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dirty="0">
              <a:ln w="28575">
                <a:solidFill>
                  <a:schemeClr val="tx1"/>
                </a:solidFill>
              </a:ln>
            </a:endParaRPr>
          </a:p>
        </p:txBody>
      </p:sp>
      <p:sp>
        <p:nvSpPr>
          <p:cNvPr id="8" name="TextBox 7">
            <a:extLst>
              <a:ext uri="{FF2B5EF4-FFF2-40B4-BE49-F238E27FC236}">
                <a16:creationId xmlns="" xmlns:a16="http://schemas.microsoft.com/office/drawing/2014/main" id="{2914104A-5D44-439E-A145-3BD69E2AEFD2}"/>
              </a:ext>
            </a:extLst>
          </p:cNvPr>
          <p:cNvSpPr txBox="1"/>
          <p:nvPr/>
        </p:nvSpPr>
        <p:spPr>
          <a:xfrm>
            <a:off x="365760" y="481325"/>
            <a:ext cx="12252960" cy="646331"/>
          </a:xfrm>
          <a:prstGeom prst="rect">
            <a:avLst/>
          </a:prstGeom>
          <a:noFill/>
        </p:spPr>
        <p:txBody>
          <a:bodyPr wrap="square" rtlCol="0">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 xmlns:a16="http://schemas.microsoft.com/office/drawing/2014/main" id="{B73B024C-B6E2-49E8-8456-F088E0D42AC9}"/>
                  </a:ext>
                </a:extLst>
              </p:cNvPr>
              <p:cNvSpPr txBox="1"/>
              <p:nvPr/>
            </p:nvSpPr>
            <p:spPr>
              <a:xfrm>
                <a:off x="274320" y="804491"/>
                <a:ext cx="11719367" cy="5301131"/>
              </a:xfrm>
              <a:prstGeom prst="rect">
                <a:avLst/>
              </a:prstGeom>
              <a:noFill/>
            </p:spPr>
            <p:txBody>
              <a:bodyPr wrap="square">
                <a:sp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a:effectLst/>
                    <a:latin typeface="Calibri" panose="020F0502020204030204" pitchFamily="34" charset="0"/>
                    <a:ea typeface="Calibri" panose="020F0502020204030204" pitchFamily="34" charset="0"/>
                    <a:cs typeface="Times New Roman" panose="02020603050405020304" pitchFamily="18" charset="0"/>
                  </a:rPr>
                  <a:t>EX-01: Determine ESAL for load repletion is 1.5 million and axle load is 120 </a:t>
                </a:r>
                <a:r>
                  <a:rPr lang="en-US" sz="2400" b="1" dirty="0" err="1">
                    <a:effectLst/>
                    <a:latin typeface="Calibri" panose="020F0502020204030204" pitchFamily="34" charset="0"/>
                    <a:ea typeface="Calibri" panose="020F0502020204030204" pitchFamily="34" charset="0"/>
                    <a:cs typeface="Times New Roman" panose="02020603050405020304" pitchFamily="18" charset="0"/>
                  </a:rPr>
                  <a:t>kN.</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	</a:t>
                </a:r>
                <a:r>
                  <a:rPr lang="en-US" b="1" dirty="0">
                    <a:latin typeface="Calibri" panose="020F0502020204030204" pitchFamily="34" charset="0"/>
                    <a:ea typeface="Calibri" panose="020F0502020204030204" pitchFamily="34" charset="0"/>
                    <a:cs typeface="Times New Roman" panose="02020603050405020304" pitchFamily="18" charset="0"/>
                  </a:rPr>
                  <a:t>Solution: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Given,</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Axle Load (L</a:t>
                </a:r>
                <a:r>
                  <a:rPr lang="en-US" sz="1800" baseline="-25000" dirty="0">
                    <a:effectLst/>
                    <a:latin typeface="Calibri" panose="020F0502020204030204" pitchFamily="34" charset="0"/>
                    <a:ea typeface="Calibri" panose="020F0502020204030204" pitchFamily="34" charset="0"/>
                    <a:cs typeface="Times New Roman" panose="02020603050405020304" pitchFamily="18" charset="0"/>
                  </a:rPr>
                  <a:t>x</a:t>
                </a:r>
                <a:r>
                  <a:rPr lang="en-US" sz="1800" dirty="0">
                    <a:effectLst/>
                    <a:latin typeface="Calibri" panose="020F0502020204030204" pitchFamily="34" charset="0"/>
                    <a:ea typeface="Calibri" panose="020F0502020204030204" pitchFamily="34" charset="0"/>
                    <a:cs typeface="Times New Roman" panose="02020603050405020304" pitchFamily="18" charset="0"/>
                  </a:rPr>
                  <a:t>) = 120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Repetition N = 1.5x10</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6</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Standard L</a:t>
                </a:r>
                <a:r>
                  <a:rPr lang="en-US" sz="1800" baseline="-25000" dirty="0">
                    <a:effectLst/>
                    <a:latin typeface="Calibri" panose="020F0502020204030204" pitchFamily="34" charset="0"/>
                    <a:ea typeface="Calibri" panose="020F0502020204030204" pitchFamily="34" charset="0"/>
                    <a:cs typeface="Times New Roman" panose="02020603050405020304" pitchFamily="18" charset="0"/>
                  </a:rPr>
                  <a:t>s</a:t>
                </a:r>
                <a:r>
                  <a:rPr lang="en-US" sz="1800" dirty="0">
                    <a:effectLst/>
                    <a:latin typeface="Calibri" panose="020F0502020204030204" pitchFamily="34" charset="0"/>
                    <a:ea typeface="Calibri" panose="020F0502020204030204" pitchFamily="34" charset="0"/>
                    <a:cs typeface="Times New Roman" panose="02020603050405020304" pitchFamily="18" charset="0"/>
                  </a:rPr>
                  <a:t> = 80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Now,</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ESAL = ESLF x No. of reptation x Time </a:t>
                </a: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			 ESAL = </a:t>
                </a:r>
                <a14:m>
                  <m:oMath xmlns:m="http://schemas.openxmlformats.org/officeDocument/2006/math">
                    <m:sSup>
                      <m:sSupPr>
                        <m:ctrlPr>
                          <a:rPr lang="en-US" sz="1800" i="1" smtClean="0">
                            <a:effectLst/>
                            <a:latin typeface="Cambria Math"/>
                            <a:ea typeface="Calibri" panose="020F0502020204030204" pitchFamily="34" charset="0"/>
                            <a:cs typeface="Times New Roman" panose="02020603050405020304" pitchFamily="18" charset="0"/>
                          </a:rPr>
                        </m:ctrlPr>
                      </m:sSupPr>
                      <m:e>
                        <m:d>
                          <m:dPr>
                            <m:ctrlPr>
                              <a:rPr lang="en-US" sz="1800" i="1">
                                <a:effectLst/>
                                <a:latin typeface="Cambria Math"/>
                                <a:ea typeface="Calibri" panose="020F0502020204030204" pitchFamily="34" charset="0"/>
                                <a:cs typeface="Times New Roman" panose="02020603050405020304" pitchFamily="18" charset="0"/>
                              </a:rPr>
                            </m:ctrlPr>
                          </m:dPr>
                          <m:e>
                            <m:f>
                              <m:fPr>
                                <m:ctrlPr>
                                  <a:rPr lang="en-US" sz="1800" i="1">
                                    <a:effectLst/>
                                    <a:latin typeface="Cambria Math"/>
                                    <a:ea typeface="Calibri" panose="020F0502020204030204" pitchFamily="34" charset="0"/>
                                    <a:cs typeface="Times New Roman" panose="02020603050405020304" pitchFamily="18" charset="0"/>
                                  </a:rPr>
                                </m:ctrlPr>
                              </m:fPr>
                              <m:num>
                                <m:sSub>
                                  <m:sSubPr>
                                    <m:ctrlPr>
                                      <a:rPr lang="en-US" sz="1800" i="1">
                                        <a:effectLst/>
                                        <a:latin typeface="Cambria Math"/>
                                        <a:ea typeface="Calibri" panose="020F0502020204030204" pitchFamily="34" charset="0"/>
                                        <a:cs typeface="Times New Roman" panose="02020603050405020304" pitchFamily="18" charset="0"/>
                                      </a:rPr>
                                    </m:ctrlPr>
                                  </m:sSub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𝐿</m:t>
                                    </m:r>
                                  </m:e>
                                  <m:sub>
                                    <m:r>
                                      <a:rPr lang="en-US" sz="1800" i="1">
                                        <a:effectLst/>
                                        <a:latin typeface="Cambria Math" panose="02040503050406030204" pitchFamily="18" charset="0"/>
                                        <a:ea typeface="Calibri" panose="020F0502020204030204" pitchFamily="34" charset="0"/>
                                        <a:cs typeface="Times New Roman" panose="02020603050405020304" pitchFamily="18" charset="0"/>
                                      </a:rPr>
                                      <m:t>𝑥</m:t>
                                    </m:r>
                                  </m:sub>
                                </m:sSub>
                              </m:num>
                              <m:den>
                                <m:sSub>
                                  <m:sSubPr>
                                    <m:ctrlPr>
                                      <a:rPr lang="en-US" sz="1800" i="1">
                                        <a:effectLst/>
                                        <a:latin typeface="Cambria Math"/>
                                        <a:ea typeface="Calibri" panose="020F0502020204030204" pitchFamily="34" charset="0"/>
                                        <a:cs typeface="Times New Roman" panose="02020603050405020304" pitchFamily="18" charset="0"/>
                                      </a:rPr>
                                    </m:ctrlPr>
                                  </m:sSub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𝐿</m:t>
                                    </m:r>
                                  </m:e>
                                  <m:sub>
                                    <m:r>
                                      <a:rPr lang="en-US" sz="1800" i="1">
                                        <a:effectLst/>
                                        <a:latin typeface="Cambria Math" panose="02040503050406030204" pitchFamily="18" charset="0"/>
                                        <a:ea typeface="Calibri" panose="020F0502020204030204" pitchFamily="34" charset="0"/>
                                        <a:cs typeface="Times New Roman" panose="02020603050405020304" pitchFamily="18" charset="0"/>
                                      </a:rPr>
                                      <m:t>𝑠</m:t>
                                    </m:r>
                                  </m:sub>
                                </m:sSub>
                              </m:den>
                            </m:f>
                          </m:e>
                        </m:d>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4</m:t>
                        </m:r>
                      </m:sup>
                    </m:sSup>
                    <m:r>
                      <a:rPr lang="en-US" sz="1800" i="1">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1800" dirty="0">
                    <a:effectLst/>
                    <a:latin typeface="Calibri" panose="020F0502020204030204" pitchFamily="34" charset="0"/>
                    <a:ea typeface="Calibri" panose="020F0502020204030204" pitchFamily="34" charset="0"/>
                    <a:cs typeface="Times New Roman" panose="02020603050405020304" pitchFamily="18" charset="0"/>
                  </a:rPr>
                  <a:t>x N</a:t>
                </a: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			 ESAL = </a:t>
                </a:r>
                <a14:m>
                  <m:oMath xmlns:m="http://schemas.openxmlformats.org/officeDocument/2006/math">
                    <m:sSup>
                      <m:sSupPr>
                        <m:ctrlPr>
                          <a:rPr lang="en-US" sz="1800" i="1" smtClean="0">
                            <a:effectLst/>
                            <a:latin typeface="Cambria Math"/>
                            <a:ea typeface="Calibri" panose="020F0502020204030204" pitchFamily="34" charset="0"/>
                            <a:cs typeface="Times New Roman" panose="02020603050405020304" pitchFamily="18" charset="0"/>
                          </a:rPr>
                        </m:ctrlPr>
                      </m:sSupPr>
                      <m:e>
                        <m:d>
                          <m:dPr>
                            <m:ctrlPr>
                              <a:rPr lang="en-US" sz="1800" i="1">
                                <a:effectLst/>
                                <a:latin typeface="Cambria Math"/>
                                <a:ea typeface="Calibri" panose="020F0502020204030204" pitchFamily="34" charset="0"/>
                                <a:cs typeface="Times New Roman" panose="02020603050405020304" pitchFamily="18" charset="0"/>
                              </a:rPr>
                            </m:ctrlPr>
                          </m:dPr>
                          <m:e>
                            <m:f>
                              <m:fPr>
                                <m:ctrlPr>
                                  <a:rPr lang="en-US" sz="1800" i="1">
                                    <a:effectLst/>
                                    <a:latin typeface="Cambria Math"/>
                                    <a:ea typeface="Calibri" panose="020F0502020204030204" pitchFamily="34" charset="0"/>
                                    <a:cs typeface="Times New Roman" panose="02020603050405020304" pitchFamily="18" charset="0"/>
                                  </a:rPr>
                                </m:ctrlPr>
                              </m:fPr>
                              <m:num>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120</m:t>
                                </m:r>
                              </m:num>
                              <m:den>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80</m:t>
                                </m:r>
                              </m:den>
                            </m:f>
                          </m:e>
                        </m:d>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4</m:t>
                        </m:r>
                      </m:sup>
                    </m:sSup>
                    <m:r>
                      <a:rPr lang="en-US" sz="1800" i="1">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1800" dirty="0">
                    <a:effectLst/>
                    <a:latin typeface="Calibri" panose="020F0502020204030204" pitchFamily="34" charset="0"/>
                    <a:ea typeface="Calibri" panose="020F0502020204030204" pitchFamily="34" charset="0"/>
                    <a:cs typeface="Times New Roman" panose="02020603050405020304" pitchFamily="18" charset="0"/>
                  </a:rPr>
                  <a:t>x </a:t>
                </a:r>
                <a:r>
                  <a:rPr lang="en-US" dirty="0">
                    <a:latin typeface="Calibri" panose="020F0502020204030204" pitchFamily="34" charset="0"/>
                    <a:ea typeface="Calibri" panose="020F0502020204030204" pitchFamily="34" charset="0"/>
                    <a:cs typeface="Times New Roman" panose="02020603050405020304" pitchFamily="18" charset="0"/>
                  </a:rPr>
                  <a:t>1.5x10</a:t>
                </a:r>
                <a:r>
                  <a:rPr lang="en-US" baseline="30000" dirty="0">
                    <a:latin typeface="Calibri" panose="020F0502020204030204" pitchFamily="34" charset="0"/>
                    <a:ea typeface="Calibri" panose="020F0502020204030204" pitchFamily="34" charset="0"/>
                    <a:cs typeface="Times New Roman" panose="02020603050405020304" pitchFamily="18" charset="0"/>
                  </a:rPr>
                  <a:t>6</a:t>
                </a:r>
              </a:p>
              <a:p>
                <a:pPr>
                  <a:lnSpc>
                    <a:spcPct val="107000"/>
                  </a:lnSpc>
                  <a:spcAft>
                    <a:spcPts val="800"/>
                  </a:spcAft>
                </a:pP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 ESAL = 7.59 x 10</a:t>
                </a:r>
                <a:r>
                  <a:rPr lang="en-US" baseline="30000" dirty="0">
                    <a:latin typeface="Calibri" panose="020F0502020204030204" pitchFamily="34" charset="0"/>
                    <a:ea typeface="Calibri" panose="020F0502020204030204" pitchFamily="34" charset="0"/>
                    <a:cs typeface="Times New Roman" panose="02020603050405020304" pitchFamily="18" charset="0"/>
                  </a:rPr>
                  <a:t>6</a:t>
                </a:r>
              </a:p>
              <a:p>
                <a:pPr>
                  <a:lnSpc>
                    <a:spcPct val="107000"/>
                  </a:lnSpc>
                  <a:spcAft>
                    <a:spcPts val="800"/>
                  </a:spcAft>
                </a:pPr>
                <a:r>
                  <a:rPr lang="en-US" baseline="30000"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So, ESAL = 7.59 Million (Ans)</a:t>
                </a:r>
                <a:endParaRPr lang="en-US" baseline="300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B73B024C-B6E2-49E8-8456-F088E0D42AC9}"/>
                  </a:ext>
                </a:extLst>
              </p:cNvPr>
              <p:cNvSpPr txBox="1">
                <a:spLocks noRot="1" noChangeAspect="1" noMove="1" noResize="1" noEditPoints="1" noAdjustHandles="1" noChangeArrowheads="1" noChangeShapeType="1" noTextEdit="1"/>
              </p:cNvSpPr>
              <p:nvPr/>
            </p:nvSpPr>
            <p:spPr>
              <a:xfrm>
                <a:off x="274320" y="804491"/>
                <a:ext cx="11719367" cy="5301131"/>
              </a:xfrm>
              <a:prstGeom prst="rect">
                <a:avLst/>
              </a:prstGeom>
              <a:blipFill>
                <a:blip r:embed="rId2"/>
                <a:stretch>
                  <a:fillRect t="-805" b="-805"/>
                </a:stretch>
              </a:blipFill>
            </p:spPr>
            <p:txBody>
              <a:bodyPr/>
              <a:lstStyle/>
              <a:p>
                <a:r>
                  <a:rPr lang="en-US">
                    <a:noFill/>
                  </a:rPr>
                  <a:t> </a:t>
                </a:r>
              </a:p>
            </p:txBody>
          </p:sp>
        </mc:Fallback>
      </mc:AlternateContent>
    </p:spTree>
    <p:extLst>
      <p:ext uri="{BB962C8B-B14F-4D97-AF65-F5344CB8AC3E}">
        <p14:creationId xmlns:p14="http://schemas.microsoft.com/office/powerpoint/2010/main" val="409782039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97F43B01-0D4A-4CDA-83A4-4DF7EF843457}"/>
              </a:ext>
            </a:extLst>
          </p:cNvPr>
          <p:cNvSpPr/>
          <p:nvPr/>
        </p:nvSpPr>
        <p:spPr>
          <a:xfrm>
            <a:off x="182880" y="182880"/>
            <a:ext cx="12435840" cy="6949440"/>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dirty="0">
              <a:ln w="28575">
                <a:solidFill>
                  <a:schemeClr val="tx1"/>
                </a:solidFill>
              </a:ln>
            </a:endParaRPr>
          </a:p>
        </p:txBody>
      </p:sp>
      <p:sp>
        <p:nvSpPr>
          <p:cNvPr id="8" name="TextBox 7">
            <a:extLst>
              <a:ext uri="{FF2B5EF4-FFF2-40B4-BE49-F238E27FC236}">
                <a16:creationId xmlns="" xmlns:a16="http://schemas.microsoft.com/office/drawing/2014/main" id="{2914104A-5D44-439E-A145-3BD69E2AEFD2}"/>
              </a:ext>
            </a:extLst>
          </p:cNvPr>
          <p:cNvSpPr txBox="1"/>
          <p:nvPr/>
        </p:nvSpPr>
        <p:spPr>
          <a:xfrm>
            <a:off x="365760" y="481325"/>
            <a:ext cx="12252960" cy="646331"/>
          </a:xfrm>
          <a:prstGeom prst="rect">
            <a:avLst/>
          </a:prstGeom>
          <a:noFill/>
        </p:spPr>
        <p:txBody>
          <a:bodyPr wrap="square" rtlCol="0">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 xmlns:a16="http://schemas.microsoft.com/office/drawing/2014/main" id="{B73B024C-B6E2-49E8-8456-F088E0D42AC9}"/>
                  </a:ext>
                </a:extLst>
              </p:cNvPr>
              <p:cNvSpPr txBox="1"/>
              <p:nvPr/>
            </p:nvSpPr>
            <p:spPr>
              <a:xfrm>
                <a:off x="274320" y="804491"/>
                <a:ext cx="11719367" cy="5420138"/>
              </a:xfrm>
              <a:prstGeom prst="rect">
                <a:avLst/>
              </a:prstGeom>
              <a:noFill/>
            </p:spPr>
            <p:txBody>
              <a:bodyPr wrap="square">
                <a:spAutoFit/>
              </a:bodyPr>
              <a:lstStyle/>
              <a:p>
                <a:pPr marL="457200" marR="0">
                  <a:lnSpc>
                    <a:spcPct val="107000"/>
                  </a:lnSpc>
                  <a:spcBef>
                    <a:spcPts val="0"/>
                  </a:spcBef>
                  <a:spcAft>
                    <a:spcPts val="80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EX-02: A two-way lane road ADT is 4000. If the commercial vehicle is 45% and the load is 27 kip. Calculate the ESAL for the commercial vehicle in one direction. </a:t>
                </a:r>
              </a:p>
              <a:p>
                <a:pPr marL="0" marR="0">
                  <a:lnSpc>
                    <a:spcPct val="107000"/>
                  </a:lnSpc>
                  <a:spcBef>
                    <a:spcPts val="0"/>
                  </a:spcBef>
                  <a:spcAft>
                    <a:spcPts val="800"/>
                  </a:spcAft>
                </a:pPr>
                <a:r>
                  <a:rPr lang="en-US" b="1" dirty="0">
                    <a:latin typeface="Calibri" panose="020F0502020204030204" pitchFamily="34" charset="0"/>
                    <a:ea typeface="Calibri" panose="020F0502020204030204" pitchFamily="34" charset="0"/>
                    <a:cs typeface="Times New Roman" panose="02020603050405020304" pitchFamily="18" charset="0"/>
                  </a:rPr>
                  <a:t>	Solution: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Given,</a:t>
                </a:r>
              </a:p>
              <a:p>
                <a:pPr marL="45720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ADT for one direction =  </a:t>
                </a:r>
                <a14:m>
                  <m:oMath xmlns:m="http://schemas.openxmlformats.org/officeDocument/2006/math">
                    <m:f>
                      <m:fPr>
                        <m:ctrlPr>
                          <a:rPr lang="en-US" sz="1800" i="1" dirty="0" smtClean="0">
                            <a:effectLst/>
                            <a:latin typeface="Cambria Math"/>
                            <a:ea typeface="Calibri" panose="020F0502020204030204" pitchFamily="34" charset="0"/>
                            <a:cs typeface="Times New Roman" panose="02020603050405020304" pitchFamily="18" charset="0"/>
                          </a:rPr>
                        </m:ctrlPr>
                      </m:fPr>
                      <m:num>
                        <m:r>
                          <a:rPr lang="en-US" sz="1800" b="0" i="1" dirty="0" smtClean="0">
                            <a:effectLst/>
                            <a:latin typeface="Cambria Math" panose="02040503050406030204" pitchFamily="18" charset="0"/>
                            <a:ea typeface="Calibri" panose="020F0502020204030204" pitchFamily="34" charset="0"/>
                            <a:cs typeface="Times New Roman" panose="02020603050405020304" pitchFamily="18" charset="0"/>
                          </a:rPr>
                          <m:t>4000</m:t>
                        </m:r>
                      </m:num>
                      <m:den>
                        <m:r>
                          <a:rPr lang="en-US" sz="1800" b="0" i="1" dirty="0" smtClean="0">
                            <a:effectLst/>
                            <a:latin typeface="Cambria Math" panose="02040503050406030204" pitchFamily="18" charset="0"/>
                            <a:ea typeface="Calibri" panose="020F0502020204030204" pitchFamily="34" charset="0"/>
                            <a:cs typeface="Times New Roman" panose="02020603050405020304" pitchFamily="18" charset="0"/>
                          </a:rPr>
                          <m:t>2</m:t>
                        </m:r>
                      </m:den>
                    </m:f>
                  </m:oMath>
                </a14:m>
                <a:r>
                  <a:rPr lang="en-US" sz="1800" dirty="0">
                    <a:effectLst/>
                    <a:latin typeface="Calibri" panose="020F0502020204030204" pitchFamily="34" charset="0"/>
                    <a:ea typeface="Calibri" panose="020F0502020204030204" pitchFamily="34" charset="0"/>
                    <a:cs typeface="Times New Roman" panose="02020603050405020304" pitchFamily="18" charset="0"/>
                  </a:rPr>
                  <a:t> =2000</a:t>
                </a:r>
              </a:p>
              <a:p>
                <a:pPr marL="45720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Percentage = 45% = 0.45</a:t>
                </a:r>
              </a:p>
              <a:p>
                <a:pPr marL="45720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Lx = 27 kip</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Now,</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	 ESAL = </a:t>
                </a:r>
                <a14:m>
                  <m:oMath xmlns:m="http://schemas.openxmlformats.org/officeDocument/2006/math">
                    <m:sSup>
                      <m:sSupPr>
                        <m:ctrlPr>
                          <a:rPr lang="en-US" sz="1800" i="1" smtClean="0">
                            <a:effectLst/>
                            <a:latin typeface="Cambria Math"/>
                            <a:ea typeface="Calibri" panose="020F0502020204030204" pitchFamily="34" charset="0"/>
                            <a:cs typeface="Times New Roman" panose="02020603050405020304" pitchFamily="18" charset="0"/>
                          </a:rPr>
                        </m:ctrlPr>
                      </m:sSupPr>
                      <m:e>
                        <m:d>
                          <m:dPr>
                            <m:ctrlPr>
                              <a:rPr lang="en-US" sz="1800" i="1">
                                <a:effectLst/>
                                <a:latin typeface="Cambria Math"/>
                                <a:ea typeface="Calibri" panose="020F0502020204030204" pitchFamily="34" charset="0"/>
                                <a:cs typeface="Times New Roman" panose="02020603050405020304" pitchFamily="18" charset="0"/>
                              </a:rPr>
                            </m:ctrlPr>
                          </m:dPr>
                          <m:e>
                            <m:f>
                              <m:fPr>
                                <m:ctrlPr>
                                  <a:rPr lang="en-US" sz="1800" i="1">
                                    <a:effectLst/>
                                    <a:latin typeface="Cambria Math"/>
                                    <a:ea typeface="Calibri" panose="020F0502020204030204" pitchFamily="34" charset="0"/>
                                    <a:cs typeface="Times New Roman" panose="02020603050405020304" pitchFamily="18" charset="0"/>
                                  </a:rPr>
                                </m:ctrlPr>
                              </m:fPr>
                              <m:num>
                                <m:sSub>
                                  <m:sSubPr>
                                    <m:ctrlPr>
                                      <a:rPr lang="en-US" sz="1800" i="1">
                                        <a:effectLst/>
                                        <a:latin typeface="Cambria Math"/>
                                        <a:ea typeface="Calibri" panose="020F0502020204030204" pitchFamily="34" charset="0"/>
                                        <a:cs typeface="Times New Roman" panose="02020603050405020304" pitchFamily="18" charset="0"/>
                                      </a:rPr>
                                    </m:ctrlPr>
                                  </m:sSub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𝐿</m:t>
                                    </m:r>
                                  </m:e>
                                  <m:sub>
                                    <m:r>
                                      <a:rPr lang="en-US" sz="1800" i="1">
                                        <a:effectLst/>
                                        <a:latin typeface="Cambria Math" panose="02040503050406030204" pitchFamily="18" charset="0"/>
                                        <a:ea typeface="Calibri" panose="020F0502020204030204" pitchFamily="34" charset="0"/>
                                        <a:cs typeface="Times New Roman" panose="02020603050405020304" pitchFamily="18" charset="0"/>
                                      </a:rPr>
                                      <m:t>𝑥</m:t>
                                    </m:r>
                                  </m:sub>
                                </m:sSub>
                              </m:num>
                              <m:den>
                                <m:sSub>
                                  <m:sSubPr>
                                    <m:ctrlPr>
                                      <a:rPr lang="en-US" sz="1800" i="1">
                                        <a:effectLst/>
                                        <a:latin typeface="Cambria Math"/>
                                        <a:ea typeface="Calibri" panose="020F0502020204030204" pitchFamily="34" charset="0"/>
                                        <a:cs typeface="Times New Roman" panose="02020603050405020304" pitchFamily="18" charset="0"/>
                                      </a:rPr>
                                    </m:ctrlPr>
                                  </m:sSub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𝐿</m:t>
                                    </m:r>
                                  </m:e>
                                  <m:sub>
                                    <m:r>
                                      <a:rPr lang="en-US" sz="1800" i="1">
                                        <a:effectLst/>
                                        <a:latin typeface="Cambria Math" panose="02040503050406030204" pitchFamily="18" charset="0"/>
                                        <a:ea typeface="Calibri" panose="020F0502020204030204" pitchFamily="34" charset="0"/>
                                        <a:cs typeface="Times New Roman" panose="02020603050405020304" pitchFamily="18" charset="0"/>
                                      </a:rPr>
                                      <m:t>𝑠</m:t>
                                    </m:r>
                                  </m:sub>
                                </m:sSub>
                              </m:den>
                            </m:f>
                          </m:e>
                        </m:d>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4</m:t>
                        </m:r>
                      </m:sup>
                    </m:sSup>
                    <m:r>
                      <a:rPr lang="en-US" sz="1800" i="1">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1800" dirty="0">
                    <a:effectLst/>
                    <a:latin typeface="Calibri" panose="020F0502020204030204" pitchFamily="34" charset="0"/>
                    <a:ea typeface="Calibri" panose="020F0502020204030204" pitchFamily="34" charset="0"/>
                    <a:cs typeface="Times New Roman" panose="02020603050405020304" pitchFamily="18" charset="0"/>
                  </a:rPr>
                  <a:t>x </a:t>
                </a:r>
                <a:r>
                  <a:rPr lang="en-US" dirty="0"/>
                  <a:t>ADT × Percentage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			 ESAL = </a:t>
                </a:r>
                <a14:m>
                  <m:oMath xmlns:m="http://schemas.openxmlformats.org/officeDocument/2006/math">
                    <m:sSup>
                      <m:sSupPr>
                        <m:ctrlPr>
                          <a:rPr lang="en-US" sz="1800" i="1" smtClean="0">
                            <a:effectLst/>
                            <a:latin typeface="Cambria Math"/>
                            <a:ea typeface="Calibri" panose="020F0502020204030204" pitchFamily="34" charset="0"/>
                            <a:cs typeface="Times New Roman" panose="02020603050405020304" pitchFamily="18" charset="0"/>
                          </a:rPr>
                        </m:ctrlPr>
                      </m:sSupPr>
                      <m:e>
                        <m:d>
                          <m:dPr>
                            <m:ctrlPr>
                              <a:rPr lang="en-US" sz="1800" i="1">
                                <a:effectLst/>
                                <a:latin typeface="Cambria Math"/>
                                <a:ea typeface="Calibri" panose="020F0502020204030204" pitchFamily="34" charset="0"/>
                                <a:cs typeface="Times New Roman" panose="02020603050405020304" pitchFamily="18" charset="0"/>
                              </a:rPr>
                            </m:ctrlPr>
                          </m:dPr>
                          <m:e>
                            <m:f>
                              <m:fPr>
                                <m:ctrlPr>
                                  <a:rPr lang="en-US" sz="1800" i="1">
                                    <a:effectLst/>
                                    <a:latin typeface="Cambria Math"/>
                                    <a:ea typeface="Calibri" panose="020F0502020204030204" pitchFamily="34" charset="0"/>
                                    <a:cs typeface="Times New Roman" panose="02020603050405020304" pitchFamily="18" charset="0"/>
                                  </a:rPr>
                                </m:ctrlPr>
                              </m:fPr>
                              <m:num>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27</m:t>
                                </m:r>
                              </m:num>
                              <m:den>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18</m:t>
                                </m:r>
                              </m:den>
                            </m:f>
                          </m:e>
                        </m:d>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4</m:t>
                        </m:r>
                      </m:sup>
                    </m:sSup>
                    <m:r>
                      <a:rPr lang="en-US" sz="1800" i="1">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1800" dirty="0">
                    <a:effectLst/>
                    <a:latin typeface="Calibri" panose="020F0502020204030204" pitchFamily="34" charset="0"/>
                    <a:ea typeface="Calibri" panose="020F0502020204030204" pitchFamily="34" charset="0"/>
                    <a:cs typeface="Times New Roman" panose="02020603050405020304" pitchFamily="18" charset="0"/>
                  </a:rPr>
                  <a:t>x </a:t>
                </a:r>
                <a:r>
                  <a:rPr lang="en-US" dirty="0">
                    <a:latin typeface="Calibri" panose="020F0502020204030204" pitchFamily="34" charset="0"/>
                    <a:ea typeface="Calibri" panose="020F0502020204030204" pitchFamily="34" charset="0"/>
                    <a:cs typeface="Times New Roman" panose="02020603050405020304" pitchFamily="18" charset="0"/>
                  </a:rPr>
                  <a:t>2000 x 0.45</a:t>
                </a:r>
                <a:endParaRPr lang="en-US" baseline="30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 ESAL = 4556</a:t>
                </a:r>
                <a:endParaRPr lang="en-US" baseline="30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baseline="30000"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So, ESAL = 4556 (Ans)</a:t>
                </a:r>
                <a:endParaRPr lang="en-US" baseline="300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B73B024C-B6E2-49E8-8456-F088E0D42AC9}"/>
                  </a:ext>
                </a:extLst>
              </p:cNvPr>
              <p:cNvSpPr txBox="1">
                <a:spLocks noRot="1" noChangeAspect="1" noMove="1" noResize="1" noEditPoints="1" noAdjustHandles="1" noChangeArrowheads="1" noChangeShapeType="1" noTextEdit="1"/>
              </p:cNvSpPr>
              <p:nvPr/>
            </p:nvSpPr>
            <p:spPr>
              <a:xfrm>
                <a:off x="274320" y="804491"/>
                <a:ext cx="11719367" cy="5420138"/>
              </a:xfrm>
              <a:prstGeom prst="rect">
                <a:avLst/>
              </a:prstGeom>
              <a:blipFill>
                <a:blip r:embed="rId2"/>
                <a:stretch>
                  <a:fillRect t="-787" b="-900"/>
                </a:stretch>
              </a:blipFill>
            </p:spPr>
            <p:txBody>
              <a:bodyPr/>
              <a:lstStyle/>
              <a:p>
                <a:r>
                  <a:rPr lang="en-US">
                    <a:noFill/>
                  </a:rPr>
                  <a:t> </a:t>
                </a:r>
              </a:p>
            </p:txBody>
          </p:sp>
        </mc:Fallback>
      </mc:AlternateContent>
    </p:spTree>
    <p:extLst>
      <p:ext uri="{BB962C8B-B14F-4D97-AF65-F5344CB8AC3E}">
        <p14:creationId xmlns:p14="http://schemas.microsoft.com/office/powerpoint/2010/main" val="16644248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97F43B01-0D4A-4CDA-83A4-4DF7EF843457}"/>
              </a:ext>
            </a:extLst>
          </p:cNvPr>
          <p:cNvSpPr/>
          <p:nvPr/>
        </p:nvSpPr>
        <p:spPr>
          <a:xfrm>
            <a:off x="182880" y="182880"/>
            <a:ext cx="12435840" cy="6949440"/>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dirty="0">
              <a:ln w="28575">
                <a:solidFill>
                  <a:schemeClr val="tx1"/>
                </a:solidFill>
              </a:ln>
            </a:endParaRPr>
          </a:p>
        </p:txBody>
      </p:sp>
      <p:sp>
        <p:nvSpPr>
          <p:cNvPr id="8" name="TextBox 7">
            <a:extLst>
              <a:ext uri="{FF2B5EF4-FFF2-40B4-BE49-F238E27FC236}">
                <a16:creationId xmlns="" xmlns:a16="http://schemas.microsoft.com/office/drawing/2014/main" id="{2914104A-5D44-439E-A145-3BD69E2AEFD2}"/>
              </a:ext>
            </a:extLst>
          </p:cNvPr>
          <p:cNvSpPr txBox="1"/>
          <p:nvPr/>
        </p:nvSpPr>
        <p:spPr>
          <a:xfrm>
            <a:off x="365760" y="481325"/>
            <a:ext cx="12252960" cy="646331"/>
          </a:xfrm>
          <a:prstGeom prst="rect">
            <a:avLst/>
          </a:prstGeom>
          <a:noFill/>
        </p:spPr>
        <p:txBody>
          <a:bodyPr wrap="square" rtlCol="0">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 xmlns:a16="http://schemas.microsoft.com/office/drawing/2014/main" id="{B73B024C-B6E2-49E8-8456-F088E0D42AC9}"/>
                  </a:ext>
                </a:extLst>
              </p:cNvPr>
              <p:cNvSpPr txBox="1"/>
              <p:nvPr/>
            </p:nvSpPr>
            <p:spPr>
              <a:xfrm>
                <a:off x="274320" y="804491"/>
                <a:ext cx="11719367" cy="4935262"/>
              </a:xfrm>
              <a:prstGeom prst="rect">
                <a:avLst/>
              </a:prstGeom>
              <a:noFill/>
            </p:spPr>
            <p:txBody>
              <a:bodyPr wrap="square">
                <a:spAutoFit/>
              </a:bodyPr>
              <a:lstStyle/>
              <a:p>
                <a:pPr marL="457200" marR="0">
                  <a:lnSpc>
                    <a:spcPct val="107000"/>
                  </a:lnSpc>
                  <a:spcBef>
                    <a:spcPts val="0"/>
                  </a:spcBef>
                  <a:spcAft>
                    <a:spcPts val="80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EX-03: Determine ESAL for 1 million when axle load is 20000 lb. </a:t>
                </a:r>
              </a:p>
              <a:p>
                <a:pPr marL="457200" marR="0">
                  <a:lnSpc>
                    <a:spcPct val="107000"/>
                  </a:lnSpc>
                  <a:spcBef>
                    <a:spcPts val="0"/>
                  </a:spcBef>
                  <a:spcAft>
                    <a:spcPts val="800"/>
                  </a:spcAft>
                </a:pPr>
                <a:r>
                  <a:rPr lang="en-US" b="1" dirty="0">
                    <a:latin typeface="Calibri" panose="020F0502020204030204" pitchFamily="34" charset="0"/>
                    <a:ea typeface="Calibri" panose="020F0502020204030204" pitchFamily="34" charset="0"/>
                    <a:cs typeface="Times New Roman" panose="02020603050405020304" pitchFamily="18" charset="0"/>
                  </a:rPr>
                  <a:t>Solution: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Given,</a:t>
                </a:r>
              </a:p>
              <a:p>
                <a:pPr lvl="3"/>
                <a:r>
                  <a:rPr lang="en-US" dirty="0"/>
                  <a:t>Axle Load (L</a:t>
                </a:r>
                <a:r>
                  <a:rPr lang="en-US" baseline="-25000" dirty="0"/>
                  <a:t>x</a:t>
                </a:r>
                <a:r>
                  <a:rPr lang="en-US" dirty="0"/>
                  <a:t>)= 20000 </a:t>
                </a:r>
                <a:r>
                  <a:rPr lang="en-US" dirty="0" err="1"/>
                  <a:t>lb</a:t>
                </a:r>
                <a:endParaRPr lang="en-US" dirty="0"/>
              </a:p>
              <a:p>
                <a:pPr lvl="3"/>
                <a:r>
                  <a:rPr lang="en-US" dirty="0"/>
                  <a:t>Repetition N = 1x10</a:t>
                </a:r>
                <a:r>
                  <a:rPr lang="en-US" baseline="30000" dirty="0"/>
                  <a:t>6</a:t>
                </a:r>
              </a:p>
              <a:p>
                <a:pPr lvl="3"/>
                <a:r>
                  <a:rPr lang="en-US" dirty="0"/>
                  <a:t>Standard L</a:t>
                </a:r>
                <a:r>
                  <a:rPr lang="en-US" baseline="-25000" dirty="0"/>
                  <a:t>s</a:t>
                </a:r>
                <a:r>
                  <a:rPr lang="en-US" dirty="0"/>
                  <a:t> = 18000 </a:t>
                </a:r>
                <a:r>
                  <a:rPr lang="en-US" dirty="0" err="1"/>
                  <a:t>lb</a:t>
                </a:r>
                <a:endParaRPr lang="en-US" dirty="0"/>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Now,</a:t>
                </a: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	 ESAL = ESLF x No. of reptation x Time </a:t>
                </a: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			 ESAL = </a:t>
                </a:r>
                <a14:m>
                  <m:oMath xmlns:m="http://schemas.openxmlformats.org/officeDocument/2006/math">
                    <m:sSup>
                      <m:sSupPr>
                        <m:ctrlPr>
                          <a:rPr lang="en-US" i="1">
                            <a:latin typeface="Cambria Math"/>
                            <a:ea typeface="Calibri" panose="020F0502020204030204" pitchFamily="34" charset="0"/>
                            <a:cs typeface="Times New Roman" panose="02020603050405020304" pitchFamily="18" charset="0"/>
                          </a:rPr>
                        </m:ctrlPr>
                      </m:sSupPr>
                      <m:e>
                        <m:d>
                          <m:dPr>
                            <m:ctrlPr>
                              <a:rPr lang="en-US" i="1">
                                <a:latin typeface="Cambria Math"/>
                                <a:ea typeface="Calibri" panose="020F0502020204030204" pitchFamily="34" charset="0"/>
                                <a:cs typeface="Times New Roman" panose="02020603050405020304" pitchFamily="18" charset="0"/>
                              </a:rPr>
                            </m:ctrlPr>
                          </m:dPr>
                          <m:e>
                            <m:f>
                              <m:fPr>
                                <m:ctrlPr>
                                  <a:rPr lang="en-US" i="1">
                                    <a:latin typeface="Cambria Math"/>
                                    <a:ea typeface="Calibri" panose="020F0502020204030204" pitchFamily="34" charset="0"/>
                                    <a:cs typeface="Times New Roman" panose="02020603050405020304" pitchFamily="18" charset="0"/>
                                  </a:rPr>
                                </m:ctrlPr>
                              </m:fPr>
                              <m:num>
                                <m:sSub>
                                  <m:sSubPr>
                                    <m:ctrlPr>
                                      <a:rPr lang="en-US" i="1">
                                        <a:latin typeface="Cambria Math"/>
                                        <a:ea typeface="Calibri" panose="020F0502020204030204" pitchFamily="34" charset="0"/>
                                        <a:cs typeface="Times New Roman" panose="02020603050405020304" pitchFamily="18" charset="0"/>
                                      </a:rPr>
                                    </m:ctrlPr>
                                  </m:sSubPr>
                                  <m:e>
                                    <m:r>
                                      <a:rPr lang="en-US" i="1">
                                        <a:latin typeface="Cambria Math" panose="02040503050406030204" pitchFamily="18" charset="0"/>
                                        <a:ea typeface="Calibri" panose="020F0502020204030204" pitchFamily="34" charset="0"/>
                                        <a:cs typeface="Times New Roman" panose="02020603050405020304" pitchFamily="18" charset="0"/>
                                      </a:rPr>
                                      <m:t>𝐿</m:t>
                                    </m:r>
                                  </m:e>
                                  <m:sub>
                                    <m:r>
                                      <a:rPr lang="en-US" i="1">
                                        <a:latin typeface="Cambria Math" panose="02040503050406030204" pitchFamily="18" charset="0"/>
                                        <a:ea typeface="Calibri" panose="020F0502020204030204" pitchFamily="34" charset="0"/>
                                        <a:cs typeface="Times New Roman" panose="02020603050405020304" pitchFamily="18" charset="0"/>
                                      </a:rPr>
                                      <m:t>𝑥</m:t>
                                    </m:r>
                                  </m:sub>
                                </m:sSub>
                              </m:num>
                              <m:den>
                                <m:sSub>
                                  <m:sSubPr>
                                    <m:ctrlPr>
                                      <a:rPr lang="en-US" i="1">
                                        <a:latin typeface="Cambria Math"/>
                                        <a:ea typeface="Calibri" panose="020F0502020204030204" pitchFamily="34" charset="0"/>
                                        <a:cs typeface="Times New Roman" panose="02020603050405020304" pitchFamily="18" charset="0"/>
                                      </a:rPr>
                                    </m:ctrlPr>
                                  </m:sSubPr>
                                  <m:e>
                                    <m:r>
                                      <a:rPr lang="en-US" i="1">
                                        <a:latin typeface="Cambria Math" panose="02040503050406030204" pitchFamily="18" charset="0"/>
                                        <a:ea typeface="Calibri" panose="020F0502020204030204" pitchFamily="34" charset="0"/>
                                        <a:cs typeface="Times New Roman" panose="02020603050405020304" pitchFamily="18" charset="0"/>
                                      </a:rPr>
                                      <m:t>𝐿</m:t>
                                    </m:r>
                                  </m:e>
                                  <m:sub>
                                    <m:r>
                                      <a:rPr lang="en-US" i="1">
                                        <a:latin typeface="Cambria Math" panose="02040503050406030204" pitchFamily="18" charset="0"/>
                                        <a:ea typeface="Calibri" panose="020F0502020204030204" pitchFamily="34" charset="0"/>
                                        <a:cs typeface="Times New Roman" panose="02020603050405020304" pitchFamily="18" charset="0"/>
                                      </a:rPr>
                                      <m:t>𝑠</m:t>
                                    </m:r>
                                  </m:sub>
                                </m:sSub>
                              </m:den>
                            </m:f>
                          </m:e>
                        </m:d>
                      </m:e>
                      <m:sup>
                        <m:r>
                          <a:rPr lang="en-US" i="1">
                            <a:latin typeface="Cambria Math" panose="02040503050406030204" pitchFamily="18" charset="0"/>
                            <a:ea typeface="Calibri" panose="020F0502020204030204" pitchFamily="34" charset="0"/>
                            <a:cs typeface="Times New Roman" panose="02020603050405020304" pitchFamily="18" charset="0"/>
                          </a:rPr>
                          <m:t>4</m:t>
                        </m:r>
                      </m:sup>
                    </m:sSup>
                    <m:r>
                      <a:rPr lang="en-US" i="1">
                        <a:latin typeface="Cambria Math" panose="02040503050406030204" pitchFamily="18" charset="0"/>
                        <a:ea typeface="Calibri" panose="020F0502020204030204" pitchFamily="34" charset="0"/>
                        <a:cs typeface="Times New Roman" panose="02020603050405020304" pitchFamily="18" charset="0"/>
                      </a:rPr>
                      <m:t> </m:t>
                    </m:r>
                  </m:oMath>
                </a14:m>
                <a:r>
                  <a:rPr lang="en-US" dirty="0">
                    <a:latin typeface="Calibri" panose="020F0502020204030204" pitchFamily="34" charset="0"/>
                    <a:ea typeface="Calibri" panose="020F0502020204030204" pitchFamily="34" charset="0"/>
                    <a:cs typeface="Times New Roman" panose="02020603050405020304" pitchFamily="18" charset="0"/>
                  </a:rPr>
                  <a:t>x N</a:t>
                </a: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			 ESAL = </a:t>
                </a:r>
                <a14:m>
                  <m:oMath xmlns:m="http://schemas.openxmlformats.org/officeDocument/2006/math">
                    <m:sSup>
                      <m:sSupPr>
                        <m:ctrlPr>
                          <a:rPr lang="en-US" i="1">
                            <a:latin typeface="Cambria Math"/>
                            <a:ea typeface="Calibri" panose="020F0502020204030204" pitchFamily="34" charset="0"/>
                            <a:cs typeface="Times New Roman" panose="02020603050405020304" pitchFamily="18" charset="0"/>
                          </a:rPr>
                        </m:ctrlPr>
                      </m:sSupPr>
                      <m:e>
                        <m:d>
                          <m:dPr>
                            <m:ctrlPr>
                              <a:rPr lang="en-US" i="1">
                                <a:latin typeface="Cambria Math"/>
                                <a:ea typeface="Calibri" panose="020F0502020204030204" pitchFamily="34" charset="0"/>
                                <a:cs typeface="Times New Roman" panose="02020603050405020304" pitchFamily="18" charset="0"/>
                              </a:rPr>
                            </m:ctrlPr>
                          </m:dPr>
                          <m:e>
                            <m:f>
                              <m:fPr>
                                <m:ctrlPr>
                                  <a:rPr lang="en-US" i="1">
                                    <a:latin typeface="Cambria Math"/>
                                    <a:ea typeface="Calibri" panose="020F0502020204030204" pitchFamily="34" charset="0"/>
                                    <a:cs typeface="Times New Roman" panose="02020603050405020304" pitchFamily="18" charset="0"/>
                                  </a:rPr>
                                </m:ctrlPr>
                              </m:fPr>
                              <m:num>
                                <m:r>
                                  <a:rPr lang="en-US" b="0" i="1" smtClean="0">
                                    <a:latin typeface="Cambria Math" panose="02040503050406030204" pitchFamily="18" charset="0"/>
                                    <a:ea typeface="Calibri" panose="020F0502020204030204" pitchFamily="34" charset="0"/>
                                    <a:cs typeface="Times New Roman" panose="02020603050405020304" pitchFamily="18" charset="0"/>
                                  </a:rPr>
                                  <m:t>20000</m:t>
                                </m:r>
                              </m:num>
                              <m:den>
                                <m:r>
                                  <a:rPr lang="en-US" b="0" i="1" smtClean="0">
                                    <a:latin typeface="Cambria Math" panose="02040503050406030204" pitchFamily="18" charset="0"/>
                                    <a:ea typeface="Calibri" panose="020F0502020204030204" pitchFamily="34" charset="0"/>
                                    <a:cs typeface="Times New Roman" panose="02020603050405020304" pitchFamily="18" charset="0"/>
                                  </a:rPr>
                                  <m:t>18000</m:t>
                                </m:r>
                              </m:den>
                            </m:f>
                          </m:e>
                        </m:d>
                      </m:e>
                      <m:sup>
                        <m:r>
                          <a:rPr lang="en-US" i="1">
                            <a:latin typeface="Cambria Math" panose="02040503050406030204" pitchFamily="18" charset="0"/>
                            <a:ea typeface="Calibri" panose="020F0502020204030204" pitchFamily="34" charset="0"/>
                            <a:cs typeface="Times New Roman" panose="02020603050405020304" pitchFamily="18" charset="0"/>
                          </a:rPr>
                          <m:t>4</m:t>
                        </m:r>
                      </m:sup>
                    </m:sSup>
                    <m:r>
                      <a:rPr lang="en-US" i="1">
                        <a:latin typeface="Cambria Math" panose="02040503050406030204" pitchFamily="18" charset="0"/>
                        <a:ea typeface="Calibri" panose="020F0502020204030204" pitchFamily="34" charset="0"/>
                        <a:cs typeface="Times New Roman" panose="02020603050405020304" pitchFamily="18" charset="0"/>
                      </a:rPr>
                      <m:t> </m:t>
                    </m:r>
                  </m:oMath>
                </a14:m>
                <a:r>
                  <a:rPr lang="en-US" dirty="0">
                    <a:latin typeface="Calibri" panose="020F0502020204030204" pitchFamily="34" charset="0"/>
                    <a:ea typeface="Calibri" panose="020F0502020204030204" pitchFamily="34" charset="0"/>
                    <a:cs typeface="Times New Roman" panose="02020603050405020304" pitchFamily="18" charset="0"/>
                  </a:rPr>
                  <a:t>x 1x10</a:t>
                </a:r>
                <a:r>
                  <a:rPr lang="en-US" baseline="30000" dirty="0">
                    <a:latin typeface="Calibri" panose="020F0502020204030204" pitchFamily="34" charset="0"/>
                    <a:ea typeface="Calibri" panose="020F0502020204030204" pitchFamily="34" charset="0"/>
                    <a:cs typeface="Times New Roman" panose="02020603050405020304" pitchFamily="18" charset="0"/>
                  </a:rPr>
                  <a:t>6</a:t>
                </a:r>
              </a:p>
              <a:p>
                <a:pPr>
                  <a:lnSpc>
                    <a:spcPct val="107000"/>
                  </a:lnSpc>
                  <a:spcAft>
                    <a:spcPts val="800"/>
                  </a:spcAft>
                </a:pPr>
                <a:r>
                  <a:rPr lang="en-US" baseline="30000"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 ESAL = 1.524 x 10</a:t>
                </a:r>
                <a:r>
                  <a:rPr lang="en-US" baseline="30000" dirty="0">
                    <a:latin typeface="Calibri" panose="020F0502020204030204" pitchFamily="34" charset="0"/>
                    <a:ea typeface="Calibri" panose="020F0502020204030204" pitchFamily="34" charset="0"/>
                    <a:cs typeface="Times New Roman" panose="02020603050405020304" pitchFamily="18" charset="0"/>
                  </a:rPr>
                  <a:t>6</a:t>
                </a:r>
              </a:p>
              <a:p>
                <a:pPr>
                  <a:lnSpc>
                    <a:spcPct val="107000"/>
                  </a:lnSpc>
                  <a:spcAft>
                    <a:spcPts val="800"/>
                  </a:spcAft>
                </a:pPr>
                <a:r>
                  <a:rPr lang="en-US" baseline="30000"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So, ESAL = 1.524 </a:t>
                </a:r>
                <a:r>
                  <a:rPr lang="en-US" dirty="0" err="1">
                    <a:latin typeface="Calibri" panose="020F0502020204030204" pitchFamily="34" charset="0"/>
                    <a:ea typeface="Calibri" panose="020F0502020204030204" pitchFamily="34" charset="0"/>
                    <a:cs typeface="Times New Roman" panose="02020603050405020304" pitchFamily="18" charset="0"/>
                  </a:rPr>
                  <a:t>Milllon</a:t>
                </a:r>
                <a:r>
                  <a:rPr lang="en-US" dirty="0">
                    <a:latin typeface="Calibri" panose="020F0502020204030204" pitchFamily="34" charset="0"/>
                    <a:ea typeface="Calibri" panose="020F0502020204030204" pitchFamily="34" charset="0"/>
                    <a:cs typeface="Times New Roman" panose="02020603050405020304" pitchFamily="18" charset="0"/>
                  </a:rPr>
                  <a:t> (Ans)</a:t>
                </a:r>
                <a:endParaRPr lang="en-US" baseline="300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B73B024C-B6E2-49E8-8456-F088E0D42AC9}"/>
                  </a:ext>
                </a:extLst>
              </p:cNvPr>
              <p:cNvSpPr txBox="1">
                <a:spLocks noRot="1" noChangeAspect="1" noMove="1" noResize="1" noEditPoints="1" noAdjustHandles="1" noChangeArrowheads="1" noChangeShapeType="1" noTextEdit="1"/>
              </p:cNvSpPr>
              <p:nvPr/>
            </p:nvSpPr>
            <p:spPr>
              <a:xfrm>
                <a:off x="274320" y="804491"/>
                <a:ext cx="11719367" cy="4935262"/>
              </a:xfrm>
              <a:prstGeom prst="rect">
                <a:avLst/>
              </a:prstGeom>
              <a:blipFill>
                <a:blip r:embed="rId2"/>
                <a:stretch>
                  <a:fillRect t="-864" b="-988"/>
                </a:stretch>
              </a:blipFill>
            </p:spPr>
            <p:txBody>
              <a:bodyPr/>
              <a:lstStyle/>
              <a:p>
                <a:r>
                  <a:rPr lang="en-US">
                    <a:noFill/>
                  </a:rPr>
                  <a:t> </a:t>
                </a:r>
              </a:p>
            </p:txBody>
          </p:sp>
        </mc:Fallback>
      </mc:AlternateContent>
    </p:spTree>
    <p:extLst>
      <p:ext uri="{BB962C8B-B14F-4D97-AF65-F5344CB8AC3E}">
        <p14:creationId xmlns:p14="http://schemas.microsoft.com/office/powerpoint/2010/main" val="51182018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97F43B01-0D4A-4CDA-83A4-4DF7EF843457}"/>
              </a:ext>
            </a:extLst>
          </p:cNvPr>
          <p:cNvSpPr/>
          <p:nvPr/>
        </p:nvSpPr>
        <p:spPr>
          <a:xfrm>
            <a:off x="182880" y="182880"/>
            <a:ext cx="12435840" cy="6949440"/>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dirty="0">
              <a:ln w="28575">
                <a:solidFill>
                  <a:schemeClr val="tx1"/>
                </a:solidFill>
              </a:ln>
            </a:endParaRPr>
          </a:p>
        </p:txBody>
      </p:sp>
      <p:sp>
        <p:nvSpPr>
          <p:cNvPr id="8" name="TextBox 7">
            <a:extLst>
              <a:ext uri="{FF2B5EF4-FFF2-40B4-BE49-F238E27FC236}">
                <a16:creationId xmlns="" xmlns:a16="http://schemas.microsoft.com/office/drawing/2014/main" id="{2914104A-5D44-439E-A145-3BD69E2AEFD2}"/>
              </a:ext>
            </a:extLst>
          </p:cNvPr>
          <p:cNvSpPr txBox="1"/>
          <p:nvPr/>
        </p:nvSpPr>
        <p:spPr>
          <a:xfrm>
            <a:off x="274320" y="481325"/>
            <a:ext cx="12252960" cy="646331"/>
          </a:xfrm>
          <a:prstGeom prst="rect">
            <a:avLst/>
          </a:prstGeom>
          <a:noFill/>
        </p:spPr>
        <p:txBody>
          <a:bodyPr wrap="square" rtlCol="0">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 xmlns:a16="http://schemas.microsoft.com/office/drawing/2014/main" id="{B73B024C-B6E2-49E8-8456-F088E0D42AC9}"/>
                  </a:ext>
                </a:extLst>
              </p:cNvPr>
              <p:cNvSpPr txBox="1"/>
              <p:nvPr/>
            </p:nvSpPr>
            <p:spPr>
              <a:xfrm>
                <a:off x="274320" y="434687"/>
                <a:ext cx="11719367" cy="6574813"/>
              </a:xfrm>
              <a:prstGeom prst="rect">
                <a:avLst/>
              </a:prstGeom>
              <a:noFill/>
            </p:spPr>
            <p:txBody>
              <a:bodyPr wrap="square">
                <a:spAutoFit/>
              </a:bodyPr>
              <a:lstStyle/>
              <a:p>
                <a:pPr marL="457200" marR="0">
                  <a:lnSpc>
                    <a:spcPct val="107000"/>
                  </a:lnSpc>
                  <a:spcBef>
                    <a:spcPts val="0"/>
                  </a:spcBef>
                  <a:spcAft>
                    <a:spcPts val="80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EX-04: Axle Load of 27 kips and 36 kips are repeated 30 and 15 times respectively Single Axle Load (ESAL) in a year.</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457200" marR="0">
                  <a:lnSpc>
                    <a:spcPct val="107000"/>
                  </a:lnSpc>
                  <a:spcBef>
                    <a:spcPts val="0"/>
                  </a:spcBef>
                  <a:spcAft>
                    <a:spcPts val="800"/>
                  </a:spcAft>
                </a:pPr>
                <a:r>
                  <a:rPr lang="en-US" b="1" dirty="0">
                    <a:latin typeface="Calibri" panose="020F0502020204030204" pitchFamily="34" charset="0"/>
                    <a:ea typeface="Calibri" panose="020F0502020204030204" pitchFamily="34" charset="0"/>
                    <a:cs typeface="Times New Roman" panose="02020603050405020304" pitchFamily="18" charset="0"/>
                  </a:rPr>
                  <a:t>Solution: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Given,</a:t>
                </a:r>
              </a:p>
              <a:p>
                <a:pPr lvl="3">
                  <a:lnSpc>
                    <a:spcPct val="107000"/>
                  </a:lnSpc>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Axle Load (L₁) = 27 kips</a:t>
                </a:r>
              </a:p>
              <a:p>
                <a:pPr lvl="3">
                  <a:lnSpc>
                    <a:spcPct val="107000"/>
                  </a:lnSpc>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Repetition N₁ = 30</a:t>
                </a:r>
              </a:p>
              <a:p>
                <a:pPr lvl="3">
                  <a:lnSpc>
                    <a:spcPct val="107000"/>
                  </a:lnSpc>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Axle Load (L₂) = 36 kips</a:t>
                </a:r>
              </a:p>
              <a:p>
                <a:pPr lvl="3">
                  <a:lnSpc>
                    <a:spcPct val="107000"/>
                  </a:lnSpc>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Repetition N₂ = 15</a:t>
                </a:r>
              </a:p>
              <a:p>
                <a:pPr lvl="3">
                  <a:lnSpc>
                    <a:spcPct val="107000"/>
                  </a:lnSpc>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Standard Lₛ = 18000 </a:t>
                </a:r>
                <a:r>
                  <a:rPr lang="en-US" dirty="0" err="1">
                    <a:effectLst/>
                    <a:latin typeface="Calibri" panose="020F0502020204030204" pitchFamily="34" charset="0"/>
                    <a:ea typeface="Calibri" panose="020F0502020204030204" pitchFamily="34" charset="0"/>
                    <a:cs typeface="Times New Roman" panose="02020603050405020304" pitchFamily="18" charset="0"/>
                  </a:rPr>
                  <a:t>lb</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lvl="3">
                  <a:lnSpc>
                    <a:spcPct val="107000"/>
                  </a:lnSpc>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Time = 1 year = 365 days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Now,</a:t>
                </a: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	</a:t>
                </a:r>
                <a14:m>
                  <m:oMath xmlns:m="http://schemas.openxmlformats.org/officeDocument/2006/math">
                    <m:r>
                      <a:rPr lang="en-US" sz="1800" i="1" smtClean="0">
                        <a:effectLst/>
                        <a:latin typeface="Cambria Math" panose="02040503050406030204" pitchFamily="18" charset="0"/>
                        <a:ea typeface="Calibri" panose="020F0502020204030204" pitchFamily="34" charset="0"/>
                        <a:cs typeface="Times New Roman" panose="02020603050405020304" pitchFamily="18" charset="0"/>
                      </a:rPr>
                      <m:t>𝐸𝑆𝐴𝐿</m:t>
                    </m:r>
                    <m:r>
                      <a:rPr lang="en-US" sz="1800" i="1" smtClean="0">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1800" i="1">
                            <a:effectLst/>
                            <a:latin typeface="Cambria Math"/>
                            <a:ea typeface="Calibri" panose="020F0502020204030204" pitchFamily="34" charset="0"/>
                            <a:cs typeface="Times New Roman" panose="02020603050405020304" pitchFamily="18" charset="0"/>
                          </a:rPr>
                        </m:ctrlPr>
                      </m:dPr>
                      <m:e>
                        <m:sSubSup>
                          <m:sSubSupPr>
                            <m:ctrlPr>
                              <a:rPr lang="en-US" sz="1800" i="1">
                                <a:effectLst/>
                                <a:latin typeface="Cambria Math"/>
                                <a:ea typeface="Calibri" panose="020F0502020204030204" pitchFamily="34" charset="0"/>
                                <a:cs typeface="Times New Roman" panose="02020603050405020304" pitchFamily="18" charset="0"/>
                              </a:rPr>
                            </m:ctrlPr>
                          </m:sSubSupPr>
                          <m:e>
                            <m:d>
                              <m:dPr>
                                <m:ctrlPr>
                                  <a:rPr lang="en-US" sz="1800" i="1">
                                    <a:effectLst/>
                                    <a:latin typeface="Cambria Math"/>
                                    <a:ea typeface="Calibri" panose="020F0502020204030204" pitchFamily="34" charset="0"/>
                                    <a:cs typeface="Times New Roman" panose="02020603050405020304" pitchFamily="18" charset="0"/>
                                  </a:rPr>
                                </m:ctrlPr>
                              </m:dPr>
                              <m:e>
                                <m:f>
                                  <m:fPr>
                                    <m:ctrlPr>
                                      <a:rPr lang="en-US" sz="1800" i="1">
                                        <a:effectLst/>
                                        <a:latin typeface="Cambria Math"/>
                                        <a:ea typeface="Calibri" panose="020F0502020204030204" pitchFamily="34" charset="0"/>
                                        <a:cs typeface="Times New Roman" panose="02020603050405020304" pitchFamily="18" charset="0"/>
                                      </a:rPr>
                                    </m:ctrlPr>
                                  </m:fPr>
                                  <m:num>
                                    <m:sSub>
                                      <m:sSubPr>
                                        <m:ctrlPr>
                                          <a:rPr lang="en-US" sz="1800" i="1">
                                            <a:effectLst/>
                                            <a:latin typeface="Cambria Math"/>
                                            <a:ea typeface="Calibri" panose="020F0502020204030204" pitchFamily="34" charset="0"/>
                                            <a:cs typeface="Times New Roman" panose="02020603050405020304" pitchFamily="18" charset="0"/>
                                          </a:rPr>
                                        </m:ctrlPr>
                                      </m:sSub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𝐿</m:t>
                                        </m:r>
                                      </m:e>
                                      <m:sub>
                                        <m:r>
                                          <a:rPr lang="en-US" sz="1800" i="1">
                                            <a:effectLst/>
                                            <a:latin typeface="Cambria Math" panose="02040503050406030204" pitchFamily="18" charset="0"/>
                                            <a:ea typeface="Calibri" panose="020F0502020204030204" pitchFamily="34" charset="0"/>
                                            <a:cs typeface="Times New Roman" panose="02020603050405020304" pitchFamily="18" charset="0"/>
                                          </a:rPr>
                                          <m:t>𝑥</m:t>
                                        </m:r>
                                      </m:sub>
                                    </m:sSub>
                                  </m:num>
                                  <m:den>
                                    <m:sSub>
                                      <m:sSubPr>
                                        <m:ctrlPr>
                                          <a:rPr lang="en-US" sz="1800" i="1">
                                            <a:effectLst/>
                                            <a:latin typeface="Cambria Math"/>
                                            <a:ea typeface="Calibri" panose="020F0502020204030204" pitchFamily="34" charset="0"/>
                                            <a:cs typeface="Times New Roman" panose="02020603050405020304" pitchFamily="18" charset="0"/>
                                          </a:rPr>
                                        </m:ctrlPr>
                                      </m:sSub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𝐿</m:t>
                                        </m:r>
                                      </m:e>
                                      <m:sub>
                                        <m:r>
                                          <a:rPr lang="en-US" sz="1800" i="1">
                                            <a:effectLst/>
                                            <a:latin typeface="Cambria Math" panose="02040503050406030204" pitchFamily="18" charset="0"/>
                                            <a:ea typeface="Calibri" panose="020F0502020204030204" pitchFamily="34" charset="0"/>
                                            <a:cs typeface="Times New Roman" panose="02020603050405020304" pitchFamily="18" charset="0"/>
                                          </a:rPr>
                                          <m:t>𝑠</m:t>
                                        </m:r>
                                      </m:sub>
                                    </m:sSub>
                                  </m:den>
                                </m:f>
                              </m:e>
                            </m:d>
                          </m:e>
                          <m:sub>
                            <m:r>
                              <a:rPr lang="en-US" sz="1800" i="1">
                                <a:effectLst/>
                                <a:latin typeface="Cambria Math" panose="02040503050406030204" pitchFamily="18" charset="0"/>
                                <a:ea typeface="Calibri" panose="020F0502020204030204" pitchFamily="34" charset="0"/>
                                <a:cs typeface="Times New Roman" panose="02020603050405020304" pitchFamily="18" charset="0"/>
                              </a:rPr>
                              <m:t>1</m:t>
                            </m:r>
                          </m:sub>
                          <m:sup>
                            <m:r>
                              <a:rPr lang="en-US" sz="1800" i="1">
                                <a:effectLst/>
                                <a:latin typeface="Cambria Math" panose="02040503050406030204" pitchFamily="18" charset="0"/>
                                <a:ea typeface="Calibri" panose="020F0502020204030204" pitchFamily="34" charset="0"/>
                                <a:cs typeface="Times New Roman" panose="02020603050405020304" pitchFamily="18" charset="0"/>
                              </a:rPr>
                              <m:t>4</m:t>
                            </m:r>
                          </m:sup>
                        </m:sSub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800" i="1">
                                <a:effectLst/>
                                <a:latin typeface="Cambria Math"/>
                                <a:ea typeface="Calibri" panose="020F0502020204030204" pitchFamily="34" charset="0"/>
                                <a:cs typeface="Times New Roman" panose="02020603050405020304" pitchFamily="18" charset="0"/>
                              </a:rPr>
                            </m:ctrlPr>
                          </m:sSub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𝑁</m:t>
                            </m:r>
                          </m:e>
                          <m:sub>
                            <m:r>
                              <a:rPr lang="en-US" sz="18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SubSup>
                          <m:sSubSupPr>
                            <m:ctrlPr>
                              <a:rPr lang="en-US" sz="1800" i="1">
                                <a:effectLst/>
                                <a:latin typeface="Cambria Math"/>
                                <a:ea typeface="Calibri" panose="020F0502020204030204" pitchFamily="34" charset="0"/>
                                <a:cs typeface="Times New Roman" panose="02020603050405020304" pitchFamily="18" charset="0"/>
                              </a:rPr>
                            </m:ctrlPr>
                          </m:sSubSupPr>
                          <m:e>
                            <m:d>
                              <m:dPr>
                                <m:ctrlPr>
                                  <a:rPr lang="en-US" sz="1800" i="1">
                                    <a:effectLst/>
                                    <a:latin typeface="Cambria Math"/>
                                    <a:ea typeface="Calibri" panose="020F0502020204030204" pitchFamily="34" charset="0"/>
                                    <a:cs typeface="Times New Roman" panose="02020603050405020304" pitchFamily="18" charset="0"/>
                                  </a:rPr>
                                </m:ctrlPr>
                              </m:dPr>
                              <m:e>
                                <m:f>
                                  <m:fPr>
                                    <m:ctrlPr>
                                      <a:rPr lang="en-US" sz="1800" i="1">
                                        <a:effectLst/>
                                        <a:latin typeface="Cambria Math"/>
                                        <a:ea typeface="Calibri" panose="020F0502020204030204" pitchFamily="34" charset="0"/>
                                        <a:cs typeface="Times New Roman" panose="02020603050405020304" pitchFamily="18" charset="0"/>
                                      </a:rPr>
                                    </m:ctrlPr>
                                  </m:fPr>
                                  <m:num>
                                    <m:sSub>
                                      <m:sSubPr>
                                        <m:ctrlPr>
                                          <a:rPr lang="en-US" sz="1800" i="1">
                                            <a:effectLst/>
                                            <a:latin typeface="Cambria Math"/>
                                            <a:ea typeface="Calibri" panose="020F0502020204030204" pitchFamily="34" charset="0"/>
                                            <a:cs typeface="Times New Roman" panose="02020603050405020304" pitchFamily="18" charset="0"/>
                                          </a:rPr>
                                        </m:ctrlPr>
                                      </m:sSub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𝐿</m:t>
                                        </m:r>
                                      </m:e>
                                      <m:sub>
                                        <m:r>
                                          <a:rPr lang="en-US" sz="1800" i="1">
                                            <a:effectLst/>
                                            <a:latin typeface="Cambria Math" panose="02040503050406030204" pitchFamily="18" charset="0"/>
                                            <a:ea typeface="Calibri" panose="020F0502020204030204" pitchFamily="34" charset="0"/>
                                            <a:cs typeface="Times New Roman" panose="02020603050405020304" pitchFamily="18" charset="0"/>
                                          </a:rPr>
                                          <m:t>𝑥</m:t>
                                        </m:r>
                                      </m:sub>
                                    </m:sSub>
                                  </m:num>
                                  <m:den>
                                    <m:sSub>
                                      <m:sSubPr>
                                        <m:ctrlPr>
                                          <a:rPr lang="en-US" sz="1800" i="1">
                                            <a:effectLst/>
                                            <a:latin typeface="Cambria Math"/>
                                            <a:ea typeface="Calibri" panose="020F0502020204030204" pitchFamily="34" charset="0"/>
                                            <a:cs typeface="Times New Roman" panose="02020603050405020304" pitchFamily="18" charset="0"/>
                                          </a:rPr>
                                        </m:ctrlPr>
                                      </m:sSub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𝐿</m:t>
                                        </m:r>
                                      </m:e>
                                      <m:sub>
                                        <m:r>
                                          <a:rPr lang="en-US" sz="1800" i="1">
                                            <a:effectLst/>
                                            <a:latin typeface="Cambria Math" panose="02040503050406030204" pitchFamily="18" charset="0"/>
                                            <a:ea typeface="Calibri" panose="020F0502020204030204" pitchFamily="34" charset="0"/>
                                            <a:cs typeface="Times New Roman" panose="02020603050405020304" pitchFamily="18" charset="0"/>
                                          </a:rPr>
                                          <m:t>𝑠</m:t>
                                        </m:r>
                                      </m:sub>
                                    </m:sSub>
                                  </m:den>
                                </m:f>
                              </m:e>
                            </m:d>
                          </m:e>
                          <m:sub>
                            <m:r>
                              <a:rPr lang="en-US" sz="1800" i="1">
                                <a:effectLst/>
                                <a:latin typeface="Cambria Math" panose="02040503050406030204" pitchFamily="18" charset="0"/>
                                <a:ea typeface="Calibri" panose="020F0502020204030204" pitchFamily="34" charset="0"/>
                                <a:cs typeface="Times New Roman" panose="02020603050405020304" pitchFamily="18" charset="0"/>
                              </a:rPr>
                              <m:t>2</m:t>
                            </m:r>
                          </m:sub>
                          <m:sup>
                            <m:r>
                              <a:rPr lang="en-US" sz="1800" i="1">
                                <a:effectLst/>
                                <a:latin typeface="Cambria Math" panose="02040503050406030204" pitchFamily="18" charset="0"/>
                                <a:ea typeface="Calibri" panose="020F0502020204030204" pitchFamily="34" charset="0"/>
                                <a:cs typeface="Times New Roman" panose="02020603050405020304" pitchFamily="18" charset="0"/>
                              </a:rPr>
                              <m:t>4</m:t>
                            </m:r>
                          </m:sup>
                        </m:sSubSup>
                        <m:r>
                          <a:rPr lang="en-US" sz="1800" i="1" smtClean="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800" i="1" smtClean="0">
                                <a:effectLst/>
                                <a:latin typeface="Cambria Math"/>
                                <a:ea typeface="Calibri" panose="020F0502020204030204" pitchFamily="34" charset="0"/>
                                <a:cs typeface="Times New Roman" panose="02020603050405020304" pitchFamily="18" charset="0"/>
                              </a:rPr>
                            </m:ctrlPr>
                          </m:sSub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𝑁</m:t>
                            </m:r>
                          </m:e>
                          <m:sub>
                            <m:r>
                              <a:rPr lang="en-US" sz="1800" i="1">
                                <a:effectLst/>
                                <a:latin typeface="Cambria Math" panose="02040503050406030204" pitchFamily="18" charset="0"/>
                                <a:ea typeface="Calibri" panose="020F0502020204030204" pitchFamily="34" charset="0"/>
                                <a:cs typeface="Times New Roman" panose="02020603050405020304" pitchFamily="18" charset="0"/>
                              </a:rPr>
                              <m:t>2</m:t>
                            </m:r>
                          </m:sub>
                        </m:sSub>
                      </m:e>
                    </m:d>
                    <m:r>
                      <a:rPr lang="en-US" sz="1800" i="1">
                        <a:effectLst/>
                        <a:latin typeface="Cambria Math" panose="02040503050406030204" pitchFamily="18" charset="0"/>
                        <a:ea typeface="Calibri" panose="020F0502020204030204" pitchFamily="34" charset="0"/>
                        <a:cs typeface="Times New Roman" panose="02020603050405020304" pitchFamily="18" charset="0"/>
                      </a:rPr>
                      <m:t>×</m:t>
                    </m:r>
                    <m:r>
                      <a:rPr lang="en-US" sz="1800" i="1">
                        <a:effectLst/>
                        <a:latin typeface="Cambria Math" panose="02040503050406030204" pitchFamily="18" charset="0"/>
                        <a:ea typeface="Calibri" panose="020F0502020204030204" pitchFamily="34" charset="0"/>
                        <a:cs typeface="Times New Roman" panose="02020603050405020304" pitchFamily="18" charset="0"/>
                      </a:rPr>
                      <m:t>𝑡𝑖𝑚𝑒</m:t>
                    </m:r>
                  </m:oMath>
                </a14:m>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			 </a:t>
                </a:r>
                <a14:m>
                  <m:oMath xmlns:m="http://schemas.openxmlformats.org/officeDocument/2006/math">
                    <m:r>
                      <a:rPr lang="en-US" i="1">
                        <a:latin typeface="Cambria Math" panose="02040503050406030204" pitchFamily="18" charset="0"/>
                        <a:ea typeface="Calibri" panose="020F0502020204030204" pitchFamily="34" charset="0"/>
                        <a:cs typeface="Times New Roman" panose="02020603050405020304" pitchFamily="18" charset="0"/>
                      </a:rPr>
                      <m:t>𝐸𝑆𝐴𝐿</m:t>
                    </m:r>
                    <m:r>
                      <a:rPr lang="en-US" i="1">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i="1">
                            <a:latin typeface="Cambria Math"/>
                            <a:ea typeface="Calibri" panose="020F0502020204030204" pitchFamily="34" charset="0"/>
                            <a:cs typeface="Times New Roman" panose="02020603050405020304" pitchFamily="18" charset="0"/>
                          </a:rPr>
                        </m:ctrlPr>
                      </m:dPr>
                      <m:e>
                        <m:sSubSup>
                          <m:sSubSupPr>
                            <m:ctrlPr>
                              <a:rPr lang="en-US" i="1">
                                <a:latin typeface="Cambria Math"/>
                                <a:ea typeface="Calibri" panose="020F0502020204030204" pitchFamily="34" charset="0"/>
                                <a:cs typeface="Times New Roman" panose="02020603050405020304" pitchFamily="18" charset="0"/>
                              </a:rPr>
                            </m:ctrlPr>
                          </m:sSubSupPr>
                          <m:e>
                            <m:d>
                              <m:dPr>
                                <m:ctrlPr>
                                  <a:rPr lang="en-US" i="1">
                                    <a:latin typeface="Cambria Math"/>
                                    <a:ea typeface="Calibri" panose="020F0502020204030204" pitchFamily="34" charset="0"/>
                                    <a:cs typeface="Times New Roman" panose="02020603050405020304" pitchFamily="18" charset="0"/>
                                  </a:rPr>
                                </m:ctrlPr>
                              </m:dPr>
                              <m:e>
                                <m:f>
                                  <m:fPr>
                                    <m:ctrlPr>
                                      <a:rPr lang="en-US" i="1">
                                        <a:latin typeface="Cambria Math"/>
                                        <a:ea typeface="Calibri" panose="020F0502020204030204" pitchFamily="34" charset="0"/>
                                        <a:cs typeface="Times New Roman" panose="02020603050405020304" pitchFamily="18" charset="0"/>
                                      </a:rPr>
                                    </m:ctrlPr>
                                  </m:fPr>
                                  <m:num>
                                    <m:r>
                                      <a:rPr lang="en-US" b="0" i="1" smtClean="0">
                                        <a:latin typeface="Cambria Math" panose="02040503050406030204" pitchFamily="18" charset="0"/>
                                        <a:ea typeface="Calibri" panose="020F0502020204030204" pitchFamily="34" charset="0"/>
                                        <a:cs typeface="Times New Roman" panose="02020603050405020304" pitchFamily="18" charset="0"/>
                                      </a:rPr>
                                      <m:t>27</m:t>
                                    </m:r>
                                  </m:num>
                                  <m:den>
                                    <m:r>
                                      <a:rPr lang="en-US" b="0" i="1" smtClean="0">
                                        <a:latin typeface="Cambria Math" panose="02040503050406030204" pitchFamily="18" charset="0"/>
                                        <a:ea typeface="Calibri" panose="020F0502020204030204" pitchFamily="34" charset="0"/>
                                        <a:cs typeface="Times New Roman" panose="02020603050405020304" pitchFamily="18" charset="0"/>
                                      </a:rPr>
                                      <m:t>18</m:t>
                                    </m:r>
                                  </m:den>
                                </m:f>
                              </m:e>
                            </m:d>
                          </m:e>
                          <m:sub>
                            <m:r>
                              <a:rPr lang="en-US" i="1">
                                <a:latin typeface="Cambria Math" panose="02040503050406030204" pitchFamily="18" charset="0"/>
                                <a:ea typeface="Calibri" panose="020F0502020204030204" pitchFamily="34" charset="0"/>
                                <a:cs typeface="Times New Roman" panose="02020603050405020304" pitchFamily="18" charset="0"/>
                              </a:rPr>
                              <m:t>1</m:t>
                            </m:r>
                          </m:sub>
                          <m:sup>
                            <m:r>
                              <a:rPr lang="en-US" i="1">
                                <a:latin typeface="Cambria Math" panose="02040503050406030204" pitchFamily="18" charset="0"/>
                                <a:ea typeface="Calibri" panose="020F0502020204030204" pitchFamily="34" charset="0"/>
                                <a:cs typeface="Times New Roman" panose="02020603050405020304" pitchFamily="18" charset="0"/>
                              </a:rPr>
                              <m:t>4</m:t>
                            </m:r>
                          </m:sup>
                        </m:sSubSup>
                        <m:r>
                          <a:rPr lang="en-US" i="1">
                            <a:latin typeface="Cambria Math" panose="02040503050406030204" pitchFamily="18" charset="0"/>
                            <a:ea typeface="Calibri" panose="020F0502020204030204" pitchFamily="34" charset="0"/>
                            <a:cs typeface="Times New Roman" panose="02020603050405020304" pitchFamily="18" charset="0"/>
                          </a:rPr>
                          <m:t>×</m:t>
                        </m:r>
                        <m:r>
                          <a:rPr lang="en-US" b="0" i="1" smtClean="0">
                            <a:latin typeface="Cambria Math" panose="02040503050406030204" pitchFamily="18" charset="0"/>
                            <a:ea typeface="Calibri" panose="020F0502020204030204" pitchFamily="34" charset="0"/>
                            <a:cs typeface="Times New Roman" panose="02020603050405020304" pitchFamily="18" charset="0"/>
                          </a:rPr>
                          <m:t>30</m:t>
                        </m:r>
                        <m:r>
                          <a:rPr lang="en-US" i="1">
                            <a:latin typeface="Cambria Math" panose="02040503050406030204" pitchFamily="18" charset="0"/>
                            <a:ea typeface="Calibri" panose="020F0502020204030204" pitchFamily="34" charset="0"/>
                            <a:cs typeface="Times New Roman" panose="02020603050405020304" pitchFamily="18" charset="0"/>
                          </a:rPr>
                          <m:t>+</m:t>
                        </m:r>
                        <m:sSubSup>
                          <m:sSubSupPr>
                            <m:ctrlPr>
                              <a:rPr lang="en-US" i="1">
                                <a:latin typeface="Cambria Math"/>
                                <a:ea typeface="Calibri" panose="020F0502020204030204" pitchFamily="34" charset="0"/>
                                <a:cs typeface="Times New Roman" panose="02020603050405020304" pitchFamily="18" charset="0"/>
                              </a:rPr>
                            </m:ctrlPr>
                          </m:sSubSupPr>
                          <m:e>
                            <m:d>
                              <m:dPr>
                                <m:ctrlPr>
                                  <a:rPr lang="en-US" i="1">
                                    <a:latin typeface="Cambria Math"/>
                                    <a:ea typeface="Calibri" panose="020F0502020204030204" pitchFamily="34" charset="0"/>
                                    <a:cs typeface="Times New Roman" panose="02020603050405020304" pitchFamily="18" charset="0"/>
                                  </a:rPr>
                                </m:ctrlPr>
                              </m:dPr>
                              <m:e>
                                <m:f>
                                  <m:fPr>
                                    <m:ctrlPr>
                                      <a:rPr lang="en-US" i="1">
                                        <a:latin typeface="Cambria Math"/>
                                        <a:ea typeface="Calibri" panose="020F0502020204030204" pitchFamily="34" charset="0"/>
                                        <a:cs typeface="Times New Roman" panose="02020603050405020304" pitchFamily="18" charset="0"/>
                                      </a:rPr>
                                    </m:ctrlPr>
                                  </m:fPr>
                                  <m:num>
                                    <m:r>
                                      <a:rPr lang="en-US" b="0" i="1" smtClean="0">
                                        <a:latin typeface="Cambria Math" panose="02040503050406030204" pitchFamily="18" charset="0"/>
                                        <a:ea typeface="Calibri" panose="020F0502020204030204" pitchFamily="34" charset="0"/>
                                        <a:cs typeface="Times New Roman" panose="02020603050405020304" pitchFamily="18" charset="0"/>
                                      </a:rPr>
                                      <m:t>36</m:t>
                                    </m:r>
                                  </m:num>
                                  <m:den>
                                    <m:r>
                                      <a:rPr lang="en-US" b="0" i="1" smtClean="0">
                                        <a:latin typeface="Cambria Math" panose="02040503050406030204" pitchFamily="18" charset="0"/>
                                        <a:ea typeface="Calibri" panose="020F0502020204030204" pitchFamily="34" charset="0"/>
                                        <a:cs typeface="Times New Roman" panose="02020603050405020304" pitchFamily="18" charset="0"/>
                                      </a:rPr>
                                      <m:t>18</m:t>
                                    </m:r>
                                  </m:den>
                                </m:f>
                              </m:e>
                            </m:d>
                          </m:e>
                          <m:sub>
                            <m:r>
                              <a:rPr lang="en-US" i="1">
                                <a:latin typeface="Cambria Math" panose="02040503050406030204" pitchFamily="18" charset="0"/>
                                <a:ea typeface="Calibri" panose="020F0502020204030204" pitchFamily="34" charset="0"/>
                                <a:cs typeface="Times New Roman" panose="02020603050405020304" pitchFamily="18" charset="0"/>
                              </a:rPr>
                              <m:t>2</m:t>
                            </m:r>
                          </m:sub>
                          <m:sup>
                            <m:r>
                              <a:rPr lang="en-US" i="1">
                                <a:latin typeface="Cambria Math" panose="02040503050406030204" pitchFamily="18" charset="0"/>
                                <a:ea typeface="Calibri" panose="020F0502020204030204" pitchFamily="34" charset="0"/>
                                <a:cs typeface="Times New Roman" panose="02020603050405020304" pitchFamily="18" charset="0"/>
                              </a:rPr>
                              <m:t>4</m:t>
                            </m:r>
                          </m:sup>
                        </m:sSubSup>
                        <m:r>
                          <a:rPr lang="en-US" i="1">
                            <a:latin typeface="Cambria Math" panose="02040503050406030204" pitchFamily="18" charset="0"/>
                            <a:ea typeface="Calibri" panose="020F0502020204030204" pitchFamily="34" charset="0"/>
                            <a:cs typeface="Times New Roman" panose="02020603050405020304" pitchFamily="18" charset="0"/>
                          </a:rPr>
                          <m:t>×</m:t>
                        </m:r>
                        <m:r>
                          <a:rPr lang="en-US" b="0" i="1" smtClean="0">
                            <a:latin typeface="Cambria Math" panose="02040503050406030204" pitchFamily="18" charset="0"/>
                            <a:ea typeface="Calibri" panose="020F0502020204030204" pitchFamily="34" charset="0"/>
                            <a:cs typeface="Times New Roman" panose="02020603050405020304" pitchFamily="18" charset="0"/>
                          </a:rPr>
                          <m:t>15</m:t>
                        </m:r>
                      </m:e>
                    </m:d>
                    <m:r>
                      <a:rPr lang="en-US" i="1">
                        <a:latin typeface="Cambria Math" panose="02040503050406030204" pitchFamily="18" charset="0"/>
                        <a:ea typeface="Calibri" panose="020F0502020204030204" pitchFamily="34" charset="0"/>
                        <a:cs typeface="Times New Roman" panose="02020603050405020304" pitchFamily="18" charset="0"/>
                      </a:rPr>
                      <m:t>×</m:t>
                    </m:r>
                    <m:r>
                      <a:rPr lang="en-US" b="0" i="1" smtClean="0">
                        <a:latin typeface="Cambria Math" panose="02040503050406030204" pitchFamily="18" charset="0"/>
                        <a:ea typeface="Calibri" panose="020F0502020204030204" pitchFamily="34" charset="0"/>
                        <a:cs typeface="Times New Roman" panose="02020603050405020304" pitchFamily="18" charset="0"/>
                      </a:rPr>
                      <m:t>365</m:t>
                    </m:r>
                  </m:oMath>
                </a14:m>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baseline="30000"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 ESAL = 143034.37</a:t>
                </a:r>
                <a:endParaRPr lang="en-US" baseline="30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baseline="30000"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So, ESAL = 143034.37 (Ans)</a:t>
                </a:r>
                <a:endParaRPr lang="en-US" baseline="300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B73B024C-B6E2-49E8-8456-F088E0D42AC9}"/>
                  </a:ext>
                </a:extLst>
              </p:cNvPr>
              <p:cNvSpPr txBox="1">
                <a:spLocks noRot="1" noChangeAspect="1" noMove="1" noResize="1" noEditPoints="1" noAdjustHandles="1" noChangeArrowheads="1" noChangeShapeType="1" noTextEdit="1"/>
              </p:cNvSpPr>
              <p:nvPr/>
            </p:nvSpPr>
            <p:spPr>
              <a:xfrm>
                <a:off x="274320" y="434687"/>
                <a:ext cx="11719367" cy="6574813"/>
              </a:xfrm>
              <a:prstGeom prst="rect">
                <a:avLst/>
              </a:prstGeom>
              <a:blipFill>
                <a:blip r:embed="rId2"/>
                <a:stretch>
                  <a:fillRect t="-649" r="-1093" b="-463"/>
                </a:stretch>
              </a:blipFill>
            </p:spPr>
            <p:txBody>
              <a:bodyPr/>
              <a:lstStyle/>
              <a:p>
                <a:r>
                  <a:rPr lang="en-US">
                    <a:noFill/>
                  </a:rPr>
                  <a:t> </a:t>
                </a:r>
              </a:p>
            </p:txBody>
          </p:sp>
        </mc:Fallback>
      </mc:AlternateContent>
    </p:spTree>
    <p:extLst>
      <p:ext uri="{BB962C8B-B14F-4D97-AF65-F5344CB8AC3E}">
        <p14:creationId xmlns:p14="http://schemas.microsoft.com/office/powerpoint/2010/main" val="428803657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6E4224CF-0B04-452F-94C0-FC9508E81EB0}"/>
              </a:ext>
            </a:extLst>
          </p:cNvPr>
          <p:cNvSpPr txBox="1"/>
          <p:nvPr/>
        </p:nvSpPr>
        <p:spPr>
          <a:xfrm>
            <a:off x="4287520" y="1748289"/>
            <a:ext cx="4226560" cy="646331"/>
          </a:xfrm>
          <a:prstGeom prst="rect">
            <a:avLst/>
          </a:prstGeom>
          <a:noFill/>
        </p:spPr>
        <p:txBody>
          <a:bodyPr wrap="square" rtlCol="0">
            <a:spAutoFit/>
          </a:bodyPr>
          <a:lstStyle/>
          <a:p>
            <a:pPr algn="ctr"/>
            <a:r>
              <a:rPr lang="en-US" sz="3600" dirty="0"/>
              <a:t>Week 13</a:t>
            </a:r>
          </a:p>
        </p:txBody>
      </p:sp>
      <p:sp>
        <p:nvSpPr>
          <p:cNvPr id="6" name="TextBox 5">
            <a:extLst>
              <a:ext uri="{FF2B5EF4-FFF2-40B4-BE49-F238E27FC236}">
                <a16:creationId xmlns="" xmlns:a16="http://schemas.microsoft.com/office/drawing/2014/main" id="{EE029618-3064-4622-ACDB-51C7827E27E1}"/>
              </a:ext>
            </a:extLst>
          </p:cNvPr>
          <p:cNvSpPr txBox="1"/>
          <p:nvPr/>
        </p:nvSpPr>
        <p:spPr>
          <a:xfrm>
            <a:off x="3380741" y="2729492"/>
            <a:ext cx="6040121" cy="640945"/>
          </a:xfrm>
          <a:prstGeom prst="rect">
            <a:avLst/>
          </a:prstGeom>
          <a:noFill/>
        </p:spPr>
        <p:txBody>
          <a:bodyPr wrap="square" rtlCol="0">
            <a:spAutoFit/>
          </a:bodyPr>
          <a:lstStyle/>
          <a:p>
            <a:pPr marL="0" marR="0" algn="ctr">
              <a:lnSpc>
                <a:spcPct val="106000"/>
              </a:lnSpc>
              <a:spcBef>
                <a:spcPts val="0"/>
              </a:spcBef>
              <a:spcAft>
                <a:spcPts val="0"/>
              </a:spcAft>
            </a:pP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ESAL Part-03</a:t>
            </a:r>
          </a:p>
        </p:txBody>
      </p:sp>
      <p:grpSp>
        <p:nvGrpSpPr>
          <p:cNvPr id="15" name="Group 14">
            <a:extLst>
              <a:ext uri="{FF2B5EF4-FFF2-40B4-BE49-F238E27FC236}">
                <a16:creationId xmlns="" xmlns:a16="http://schemas.microsoft.com/office/drawing/2014/main" id="{9B79569E-E2F4-4EBB-ACBE-C6986626FBC5}"/>
              </a:ext>
            </a:extLst>
          </p:cNvPr>
          <p:cNvGrpSpPr/>
          <p:nvPr/>
        </p:nvGrpSpPr>
        <p:grpSpPr>
          <a:xfrm>
            <a:off x="9144656" y="2246950"/>
            <a:ext cx="4591666" cy="5761730"/>
            <a:chOff x="8514734" y="2018348"/>
            <a:chExt cx="4591666" cy="5761731"/>
          </a:xfrm>
          <a:blipFill>
            <a:blip r:embed="rId3"/>
            <a:stretch>
              <a:fillRect/>
            </a:stretch>
          </a:blipFill>
          <a:effectLst>
            <a:glow rad="177800">
              <a:schemeClr val="accent1">
                <a:alpha val="40000"/>
              </a:schemeClr>
            </a:glow>
            <a:outerShdw blurRad="203200" dist="165100" dir="11520000" algn="ctr" rotWithShape="0">
              <a:srgbClr val="000000">
                <a:alpha val="64000"/>
              </a:srgbClr>
            </a:outerShdw>
            <a:reflection endPos="0" dist="50800" dir="5400000" sy="-100000" algn="bl" rotWithShape="0"/>
          </a:effectLst>
        </p:grpSpPr>
        <p:sp>
          <p:nvSpPr>
            <p:cNvPr id="7" name="Rectangle 6">
              <a:extLst>
                <a:ext uri="{FF2B5EF4-FFF2-40B4-BE49-F238E27FC236}">
                  <a16:creationId xmlns="" xmlns:a16="http://schemas.microsoft.com/office/drawing/2014/main" id="{50821D65-AB3D-4293-8541-8AF722C3D63D}"/>
                </a:ext>
              </a:extLst>
            </p:cNvPr>
            <p:cNvSpPr/>
            <p:nvPr/>
          </p:nvSpPr>
          <p:spPr>
            <a:xfrm rot="2700000">
              <a:off x="9896169" y="5951279"/>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8" name="Rectangle 7">
              <a:extLst>
                <a:ext uri="{FF2B5EF4-FFF2-40B4-BE49-F238E27FC236}">
                  <a16:creationId xmlns="" xmlns:a16="http://schemas.microsoft.com/office/drawing/2014/main" id="{7FD89E44-002C-4150-A6AB-424AA9A0DF49}"/>
                </a:ext>
              </a:extLst>
            </p:cNvPr>
            <p:cNvSpPr/>
            <p:nvPr/>
          </p:nvSpPr>
          <p:spPr>
            <a:xfrm rot="2700000">
              <a:off x="11277599" y="4650442"/>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9" name="Rectangle 8">
              <a:extLst>
                <a:ext uri="{FF2B5EF4-FFF2-40B4-BE49-F238E27FC236}">
                  <a16:creationId xmlns="" xmlns:a16="http://schemas.microsoft.com/office/drawing/2014/main" id="{85F85E60-CB96-434A-8647-5F491F69BECC}"/>
                </a:ext>
              </a:extLst>
            </p:cNvPr>
            <p:cNvSpPr/>
            <p:nvPr/>
          </p:nvSpPr>
          <p:spPr>
            <a:xfrm rot="2700000">
              <a:off x="9896167" y="3342044"/>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0" name="Rectangle 9">
              <a:extLst>
                <a:ext uri="{FF2B5EF4-FFF2-40B4-BE49-F238E27FC236}">
                  <a16:creationId xmlns="" xmlns:a16="http://schemas.microsoft.com/office/drawing/2014/main" id="{5BAE79BD-7D3E-4C6C-8B27-0961C42E74A5}"/>
                </a:ext>
              </a:extLst>
            </p:cNvPr>
            <p:cNvSpPr/>
            <p:nvPr/>
          </p:nvSpPr>
          <p:spPr>
            <a:xfrm rot="2700000">
              <a:off x="11277600" y="2018348"/>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1" name="Rectangle 10">
              <a:extLst>
                <a:ext uri="{FF2B5EF4-FFF2-40B4-BE49-F238E27FC236}">
                  <a16:creationId xmlns="" xmlns:a16="http://schemas.microsoft.com/office/drawing/2014/main" id="{E1EC62A6-0FD2-49AD-BF79-0C8372715742}"/>
                </a:ext>
              </a:extLst>
            </p:cNvPr>
            <p:cNvSpPr/>
            <p:nvPr/>
          </p:nvSpPr>
          <p:spPr>
            <a:xfrm rot="2700000">
              <a:off x="8514734" y="4658122"/>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spTree>
    <p:extLst>
      <p:ext uri="{BB962C8B-B14F-4D97-AF65-F5344CB8AC3E}">
        <p14:creationId xmlns:p14="http://schemas.microsoft.com/office/powerpoint/2010/main" val="16142782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97F43B01-0D4A-4CDA-83A4-4DF7EF843457}"/>
              </a:ext>
            </a:extLst>
          </p:cNvPr>
          <p:cNvSpPr/>
          <p:nvPr/>
        </p:nvSpPr>
        <p:spPr>
          <a:xfrm>
            <a:off x="182880" y="182880"/>
            <a:ext cx="12435840" cy="6949440"/>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dirty="0">
              <a:ln w="28575">
                <a:solidFill>
                  <a:schemeClr val="tx1"/>
                </a:solidFill>
              </a:ln>
            </a:endParaRPr>
          </a:p>
        </p:txBody>
      </p:sp>
      <p:sp>
        <p:nvSpPr>
          <p:cNvPr id="8" name="TextBox 7">
            <a:extLst>
              <a:ext uri="{FF2B5EF4-FFF2-40B4-BE49-F238E27FC236}">
                <a16:creationId xmlns="" xmlns:a16="http://schemas.microsoft.com/office/drawing/2014/main" id="{2914104A-5D44-439E-A145-3BD69E2AEFD2}"/>
              </a:ext>
            </a:extLst>
          </p:cNvPr>
          <p:cNvSpPr txBox="1"/>
          <p:nvPr/>
        </p:nvSpPr>
        <p:spPr>
          <a:xfrm>
            <a:off x="274320" y="481325"/>
            <a:ext cx="12252960" cy="646331"/>
          </a:xfrm>
          <a:prstGeom prst="rect">
            <a:avLst/>
          </a:prstGeom>
          <a:noFill/>
        </p:spPr>
        <p:txBody>
          <a:bodyPr wrap="square" rtlCol="0">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 xmlns:a16="http://schemas.microsoft.com/office/drawing/2014/main" id="{B73B024C-B6E2-49E8-8456-F088E0D42AC9}"/>
                  </a:ext>
                </a:extLst>
              </p:cNvPr>
              <p:cNvSpPr txBox="1"/>
              <p:nvPr/>
            </p:nvSpPr>
            <p:spPr>
              <a:xfrm>
                <a:off x="612236" y="383776"/>
                <a:ext cx="11719367" cy="6746527"/>
              </a:xfrm>
              <a:prstGeom prst="rect">
                <a:avLst/>
              </a:prstGeom>
              <a:noFill/>
            </p:spPr>
            <p:txBody>
              <a:bodyPr wrap="square">
                <a:spAutoFit/>
              </a:bodyPr>
              <a:lstStyle/>
              <a:p>
                <a:pPr>
                  <a:lnSpc>
                    <a:spcPct val="107000"/>
                  </a:lnSpc>
                  <a:spcAft>
                    <a:spcPts val="80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If Present ESAL, Design life, and growth Rate is given and Future ESAL is wanted :</a:t>
                </a:r>
              </a:p>
              <a:p>
                <a:pPr>
                  <a:lnSpc>
                    <a:spcPct val="107000"/>
                  </a:lnSpc>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R="0">
                  <a:lnSpc>
                    <a:spcPct val="107000"/>
                  </a:lnSpc>
                  <a:spcBef>
                    <a:spcPts val="0"/>
                  </a:spcBef>
                  <a:spcAft>
                    <a:spcPts val="800"/>
                  </a:spcAft>
                </a:pPr>
                <a14:m>
                  <m:oMathPara xmlns:m="http://schemas.openxmlformats.org/officeDocument/2006/math">
                    <m:oMathParaPr>
                      <m:jc m:val="centerGroup"/>
                    </m:oMathParaPr>
                    <m:oMath xmlns:m="http://schemas.openxmlformats.org/officeDocument/2006/math">
                      <m:r>
                        <m:rPr>
                          <m:nor/>
                        </m:rPr>
                        <a:rPr lang="en-US" b="1"/>
                        <m:t>Design</m:t>
                      </m:r>
                      <m:r>
                        <m:rPr>
                          <m:nor/>
                        </m:rPr>
                        <a:rPr lang="en-US" b="1"/>
                        <m:t> </m:t>
                      </m:r>
                      <m:r>
                        <m:rPr>
                          <m:nor/>
                        </m:rPr>
                        <a:rPr lang="en-US" b="1"/>
                        <m:t>ESAL</m:t>
                      </m:r>
                      <m:r>
                        <m:rPr>
                          <m:nor/>
                        </m:rPr>
                        <a:rPr lang="en-US" b="1"/>
                        <m:t> = </m:t>
                      </m:r>
                      <m:r>
                        <m:rPr>
                          <m:nor/>
                        </m:rPr>
                        <a:rPr lang="en-US" b="1"/>
                        <m:t>ESALP</m:t>
                      </m:r>
                      <m:r>
                        <m:rPr>
                          <m:nor/>
                        </m:rPr>
                        <a:rPr lang="en-US" b="1"/>
                        <m:t> ×</m:t>
                      </m:r>
                      <m:f>
                        <m:fPr>
                          <m:ctrlPr>
                            <a:rPr lang="en-US" b="1" i="1" smtClean="0">
                              <a:latin typeface="Cambria Math"/>
                            </a:rPr>
                          </m:ctrlPr>
                        </m:fPr>
                        <m:num>
                          <m:sSup>
                            <m:sSupPr>
                              <m:ctrlPr>
                                <a:rPr lang="en-US" b="1" i="1" smtClean="0">
                                  <a:latin typeface="Cambria Math"/>
                                </a:rPr>
                              </m:ctrlPr>
                            </m:sSupPr>
                            <m:e>
                              <m:d>
                                <m:dPr>
                                  <m:ctrlPr>
                                    <a:rPr lang="en-US" b="1" i="1" smtClean="0">
                                      <a:latin typeface="Cambria Math"/>
                                    </a:rPr>
                                  </m:ctrlPr>
                                </m:dPr>
                                <m:e>
                                  <m:r>
                                    <a:rPr lang="en-US" b="1" i="1" smtClean="0">
                                      <a:latin typeface="Cambria Math" panose="02040503050406030204" pitchFamily="18" charset="0"/>
                                    </a:rPr>
                                    <m:t>𝟏</m:t>
                                  </m:r>
                                  <m:r>
                                    <a:rPr lang="en-US" b="1" i="1" smtClean="0">
                                      <a:latin typeface="Cambria Math" panose="02040503050406030204" pitchFamily="18" charset="0"/>
                                    </a:rPr>
                                    <m:t>+</m:t>
                                  </m:r>
                                  <m:r>
                                    <a:rPr lang="en-US" b="1" i="1" smtClean="0">
                                      <a:latin typeface="Cambria Math" panose="02040503050406030204" pitchFamily="18" charset="0"/>
                                    </a:rPr>
                                    <m:t>𝒓</m:t>
                                  </m:r>
                                </m:e>
                              </m:d>
                            </m:e>
                            <m:sup>
                              <m:r>
                                <a:rPr lang="en-US" b="1" i="1" smtClean="0">
                                  <a:latin typeface="Cambria Math" panose="02040503050406030204" pitchFamily="18" charset="0"/>
                                </a:rPr>
                                <m:t>𝒏</m:t>
                              </m:r>
                            </m:sup>
                          </m:sSup>
                          <m:r>
                            <a:rPr lang="en-US" b="1" i="1" smtClean="0">
                              <a:latin typeface="Cambria Math" panose="02040503050406030204" pitchFamily="18" charset="0"/>
                            </a:rPr>
                            <m:t>−</m:t>
                          </m:r>
                          <m:r>
                            <a:rPr lang="en-US" b="1" i="1" smtClean="0">
                              <a:latin typeface="Cambria Math" panose="02040503050406030204" pitchFamily="18" charset="0"/>
                            </a:rPr>
                            <m:t>𝟏</m:t>
                          </m:r>
                        </m:num>
                        <m:den>
                          <m:r>
                            <a:rPr lang="en-US" b="1" i="1" smtClean="0">
                              <a:latin typeface="Cambria Math" panose="02040503050406030204" pitchFamily="18" charset="0"/>
                            </a:rPr>
                            <m:t>𝒓</m:t>
                          </m:r>
                        </m:den>
                      </m:f>
                    </m:oMath>
                  </m:oMathPara>
                </a14:m>
                <a:endParaRPr lang="en-US" b="1" dirty="0"/>
              </a:p>
              <a:p>
                <a:pPr marR="0">
                  <a:lnSpc>
                    <a:spcPct val="107000"/>
                  </a:lnSpc>
                  <a:spcBef>
                    <a:spcPts val="0"/>
                  </a:spcBef>
                  <a:spcAft>
                    <a:spcPts val="800"/>
                  </a:spcAft>
                </a:pPr>
                <a:endParaRPr lang="en-US" dirty="0">
                  <a:latin typeface="Calibri" panose="020F0502020204030204" pitchFamily="34" charset="0"/>
                </a:endParaRPr>
              </a:p>
              <a:p>
                <a:pPr lvl="1">
                  <a:lnSpc>
                    <a:spcPct val="107000"/>
                  </a:lnSpc>
                  <a:spcAft>
                    <a:spcPts val="80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Ex-01: If the traffic using the pavement grows at an annual rate of 4%. Determine the design ESAL for a 20-year design period. Assume the present ESAL is 78900.</a:t>
                </a: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Solution:</a:t>
                </a:r>
              </a:p>
              <a:p>
                <a:pPr lvl="2">
                  <a:lnSpc>
                    <a:spcPct val="107000"/>
                  </a:lnSpc>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Given,</a:t>
                </a:r>
              </a:p>
              <a:p>
                <a:pPr lvl="2">
                  <a:lnSpc>
                    <a:spcPct val="107000"/>
                  </a:lnSpc>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	r=4%=0.04</a:t>
                </a:r>
              </a:p>
              <a:p>
                <a:pPr lvl="2">
                  <a:lnSpc>
                    <a:spcPct val="107000"/>
                  </a:lnSpc>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n=20</a:t>
                </a:r>
              </a:p>
              <a:p>
                <a:pPr lvl="2">
                  <a:lnSpc>
                    <a:spcPct val="107000"/>
                  </a:lnSpc>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	ESAL</a:t>
                </a:r>
                <a:r>
                  <a:rPr lang="en-US" baseline="-25000" dirty="0">
                    <a:effectLst/>
                    <a:latin typeface="Calibri" panose="020F0502020204030204" pitchFamily="34" charset="0"/>
                    <a:ea typeface="Calibri" panose="020F0502020204030204" pitchFamily="34" charset="0"/>
                    <a:cs typeface="Times New Roman" panose="02020603050405020304" pitchFamily="18" charset="0"/>
                  </a:rPr>
                  <a:t>P</a:t>
                </a:r>
                <a:r>
                  <a:rPr lang="en-US" dirty="0">
                    <a:effectLst/>
                    <a:latin typeface="Calibri" panose="020F0502020204030204" pitchFamily="34" charset="0"/>
                    <a:ea typeface="Calibri" panose="020F0502020204030204" pitchFamily="34" charset="0"/>
                    <a:cs typeface="Times New Roman" panose="02020603050405020304" pitchFamily="18" charset="0"/>
                  </a:rPr>
                  <a:t>=78900</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Now,</a:t>
                </a:r>
              </a:p>
              <a:p>
                <a:pPr marR="0">
                  <a:lnSpc>
                    <a:spcPct val="107000"/>
                  </a:lnSpc>
                  <a:spcBef>
                    <a:spcPts val="0"/>
                  </a:spcBef>
                  <a:spcAft>
                    <a:spcPts val="800"/>
                  </a:spcAft>
                </a:pPr>
                <a:r>
                  <a:rPr lang="en-US" baseline="30000" dirty="0">
                    <a:latin typeface="Calibri" panose="020F0502020204030204" pitchFamily="34" charset="0"/>
                    <a:ea typeface="Calibri" panose="020F0502020204030204" pitchFamily="34" charset="0"/>
                    <a:cs typeface="Times New Roman" panose="02020603050405020304" pitchFamily="18" charset="0"/>
                  </a:rPr>
                  <a:t>			</a:t>
                </a:r>
                <a14:m>
                  <m:oMath xmlns:m="http://schemas.openxmlformats.org/officeDocument/2006/math">
                    <m:r>
                      <m:rPr>
                        <m:nor/>
                      </m:rPr>
                      <a:rPr lang="en-US"/>
                      <m:t>Design</m:t>
                    </m:r>
                    <m:r>
                      <m:rPr>
                        <m:nor/>
                      </m:rPr>
                      <a:rPr lang="en-US"/>
                      <m:t> </m:t>
                    </m:r>
                    <m:r>
                      <m:rPr>
                        <m:nor/>
                      </m:rPr>
                      <a:rPr lang="en-US"/>
                      <m:t>ESAL</m:t>
                    </m:r>
                    <m:r>
                      <m:rPr>
                        <m:nor/>
                      </m:rPr>
                      <a:rPr lang="en-US"/>
                      <m:t> = </m:t>
                    </m:r>
                    <m:r>
                      <m:rPr>
                        <m:nor/>
                      </m:rPr>
                      <a:rPr lang="en-US"/>
                      <m:t>ESALP</m:t>
                    </m:r>
                    <m:r>
                      <m:rPr>
                        <m:nor/>
                      </m:rPr>
                      <a:rPr lang="en-US"/>
                      <m:t> ×</m:t>
                    </m:r>
                    <m:f>
                      <m:fPr>
                        <m:ctrlPr>
                          <a:rPr lang="en-US" i="1" smtClean="0">
                            <a:latin typeface="Cambria Math"/>
                          </a:rPr>
                        </m:ctrlPr>
                      </m:fPr>
                      <m:num>
                        <m:sSup>
                          <m:sSupPr>
                            <m:ctrlPr>
                              <a:rPr lang="en-US" i="1" smtClean="0">
                                <a:latin typeface="Cambria Math"/>
                              </a:rPr>
                            </m:ctrlPr>
                          </m:sSupPr>
                          <m:e>
                            <m:d>
                              <m:dPr>
                                <m:ctrlPr>
                                  <a:rPr lang="en-US" i="1" smtClean="0">
                                    <a:latin typeface="Cambria Math"/>
                                  </a:rPr>
                                </m:ctrlPr>
                              </m:dPr>
                              <m:e>
                                <m:r>
                                  <a:rPr lang="en-US" b="0" i="1" smtClean="0">
                                    <a:latin typeface="Cambria Math" panose="02040503050406030204" pitchFamily="18" charset="0"/>
                                  </a:rPr>
                                  <m:t>1+</m:t>
                                </m:r>
                                <m:r>
                                  <a:rPr lang="en-US" b="0" i="1" smtClean="0">
                                    <a:latin typeface="Cambria Math" panose="02040503050406030204" pitchFamily="18" charset="0"/>
                                  </a:rPr>
                                  <m:t>𝑟</m:t>
                                </m:r>
                              </m:e>
                            </m:d>
                          </m:e>
                          <m:sup>
                            <m:r>
                              <a:rPr lang="en-US" b="0" i="1" smtClean="0">
                                <a:latin typeface="Cambria Math" panose="02040503050406030204" pitchFamily="18" charset="0"/>
                              </a:rPr>
                              <m:t>𝑛</m:t>
                            </m:r>
                          </m:sup>
                        </m:sSup>
                        <m:r>
                          <a:rPr lang="en-US" b="0" i="1" smtClean="0">
                            <a:latin typeface="Cambria Math" panose="02040503050406030204" pitchFamily="18" charset="0"/>
                          </a:rPr>
                          <m:t>−1</m:t>
                        </m:r>
                      </m:num>
                      <m:den>
                        <m:r>
                          <a:rPr lang="en-US" b="0" i="1" smtClean="0">
                            <a:latin typeface="Cambria Math" panose="02040503050406030204" pitchFamily="18" charset="0"/>
                          </a:rPr>
                          <m:t>𝑟</m:t>
                        </m:r>
                      </m:den>
                    </m:f>
                  </m:oMath>
                </a14:m>
                <a:endParaRPr lang="en-US" baseline="30000" dirty="0">
                  <a:latin typeface="Calibri" panose="020F0502020204030204" pitchFamily="34" charset="0"/>
                  <a:ea typeface="Calibri" panose="020F0502020204030204" pitchFamily="34" charset="0"/>
                  <a:cs typeface="Times New Roman" panose="02020603050405020304" pitchFamily="18" charset="0"/>
                </a:endParaRPr>
              </a:p>
              <a:p>
                <a:pPr marR="0">
                  <a:lnSpc>
                    <a:spcPct val="107000"/>
                  </a:lnSpc>
                  <a:spcBef>
                    <a:spcPts val="0"/>
                  </a:spcBef>
                  <a:spcAft>
                    <a:spcPts val="800"/>
                  </a:spcAft>
                </a:pPr>
                <a:r>
                  <a:rPr lang="en-US" baseline="30000" dirty="0">
                    <a:latin typeface="Calibri" panose="020F0502020204030204" pitchFamily="34" charset="0"/>
                    <a:ea typeface="Calibri" panose="020F0502020204030204" pitchFamily="34" charset="0"/>
                    <a:cs typeface="Times New Roman" panose="02020603050405020304" pitchFamily="18" charset="0"/>
                  </a:rPr>
                  <a:t>			</a:t>
                </a:r>
                <a14:m>
                  <m:oMath xmlns:m="http://schemas.openxmlformats.org/officeDocument/2006/math">
                    <m:r>
                      <m:rPr>
                        <m:nor/>
                      </m:rPr>
                      <a:rPr lang="en-US"/>
                      <m:t>Design</m:t>
                    </m:r>
                    <m:r>
                      <m:rPr>
                        <m:nor/>
                      </m:rPr>
                      <a:rPr lang="en-US"/>
                      <m:t> </m:t>
                    </m:r>
                    <m:r>
                      <m:rPr>
                        <m:nor/>
                      </m:rPr>
                      <a:rPr lang="en-US"/>
                      <m:t>ESAL</m:t>
                    </m:r>
                    <m:r>
                      <m:rPr>
                        <m:nor/>
                      </m:rPr>
                      <a:rPr lang="en-US"/>
                      <m:t> =78900</m:t>
                    </m:r>
                  </m:oMath>
                </a14:m>
                <a:r>
                  <a:rPr lang="en-US" dirty="0"/>
                  <a:t> </a:t>
                </a:r>
                <a14:m>
                  <m:oMath xmlns:m="http://schemas.openxmlformats.org/officeDocument/2006/math">
                    <m:r>
                      <m:rPr>
                        <m:nor/>
                      </m:rPr>
                      <a:rPr lang="en-US"/>
                      <m:t>×</m:t>
                    </m:r>
                    <m:f>
                      <m:fPr>
                        <m:ctrlPr>
                          <a:rPr lang="en-US" i="1">
                            <a:latin typeface="Cambria Math"/>
                          </a:rPr>
                        </m:ctrlPr>
                      </m:fPr>
                      <m:num>
                        <m:sSup>
                          <m:sSupPr>
                            <m:ctrlPr>
                              <a:rPr lang="en-US" i="1">
                                <a:latin typeface="Cambria Math"/>
                              </a:rPr>
                            </m:ctrlPr>
                          </m:sSupPr>
                          <m:e>
                            <m:d>
                              <m:dPr>
                                <m:ctrlPr>
                                  <a:rPr lang="en-US" i="1">
                                    <a:latin typeface="Cambria Math"/>
                                  </a:rPr>
                                </m:ctrlPr>
                              </m:dPr>
                              <m:e>
                                <m:r>
                                  <a:rPr lang="en-US" i="1">
                                    <a:latin typeface="Cambria Math" panose="02040503050406030204" pitchFamily="18" charset="0"/>
                                  </a:rPr>
                                  <m:t>1+</m:t>
                                </m:r>
                                <m:r>
                                  <a:rPr lang="en-US" b="0" i="1" smtClean="0">
                                    <a:latin typeface="Cambria Math" panose="02040503050406030204" pitchFamily="18" charset="0"/>
                                  </a:rPr>
                                  <m:t>0.04</m:t>
                                </m:r>
                              </m:e>
                            </m:d>
                          </m:e>
                          <m:sup>
                            <m:r>
                              <a:rPr lang="en-US" b="0" i="1" smtClean="0">
                                <a:latin typeface="Cambria Math" panose="02040503050406030204" pitchFamily="18" charset="0"/>
                              </a:rPr>
                              <m:t>20</m:t>
                            </m:r>
                          </m:sup>
                        </m:sSup>
                        <m:r>
                          <a:rPr lang="en-US" i="1">
                            <a:latin typeface="Cambria Math" panose="02040503050406030204" pitchFamily="18" charset="0"/>
                          </a:rPr>
                          <m:t>−1</m:t>
                        </m:r>
                      </m:num>
                      <m:den>
                        <m:r>
                          <a:rPr lang="en-US" b="0" i="1" smtClean="0">
                            <a:latin typeface="Cambria Math" panose="02040503050406030204" pitchFamily="18" charset="0"/>
                          </a:rPr>
                          <m:t>0.04</m:t>
                        </m:r>
                      </m:den>
                    </m:f>
                  </m:oMath>
                </a14:m>
                <a:endParaRPr lang="en-US" i="1" dirty="0">
                  <a:latin typeface="Cambria Math" panose="02040503050406030204" pitchFamily="18" charset="0"/>
                </a:endParaRPr>
              </a:p>
              <a:p>
                <a:pPr marR="0">
                  <a:lnSpc>
                    <a:spcPct val="107000"/>
                  </a:lnSpc>
                  <a:spcBef>
                    <a:spcPts val="0"/>
                  </a:spcBef>
                  <a:spcAft>
                    <a:spcPts val="800"/>
                  </a:spcAft>
                </a:pPr>
                <a:r>
                  <a:rPr lang="en-US" dirty="0"/>
                  <a:t>			</a:t>
                </a:r>
                <a14:m>
                  <m:oMath xmlns:m="http://schemas.openxmlformats.org/officeDocument/2006/math">
                    <m:r>
                      <m:rPr>
                        <m:nor/>
                      </m:rPr>
                      <a:rPr lang="en-US"/>
                      <m:t>Design</m:t>
                    </m:r>
                    <m:r>
                      <m:rPr>
                        <m:nor/>
                      </m:rPr>
                      <a:rPr lang="en-US"/>
                      <m:t> </m:t>
                    </m:r>
                    <m:r>
                      <m:rPr>
                        <m:nor/>
                      </m:rPr>
                      <a:rPr lang="en-US"/>
                      <m:t>ESAL</m:t>
                    </m:r>
                    <m:r>
                      <m:rPr>
                        <m:nor/>
                      </m:rPr>
                      <a:rPr lang="en-US"/>
                      <m:t> = 2349490 </m:t>
                    </m:r>
                    <m:d>
                      <m:dPr>
                        <m:ctrlPr>
                          <a:rPr lang="en-US" b="0" i="1" smtClean="0">
                            <a:latin typeface="Cambria Math"/>
                          </a:rPr>
                        </m:ctrlPr>
                      </m:dPr>
                      <m:e>
                        <m:r>
                          <a:rPr lang="en-US" b="0" i="1" smtClean="0">
                            <a:latin typeface="Cambria Math" panose="02040503050406030204" pitchFamily="18" charset="0"/>
                          </a:rPr>
                          <m:t>𝐴𝑛𝑠</m:t>
                        </m:r>
                      </m:e>
                    </m:d>
                  </m:oMath>
                </a14:m>
                <a:endParaRPr lang="en-US" i="1" dirty="0">
                  <a:latin typeface="Cambria Math" panose="02040503050406030204" pitchFamily="18" charset="0"/>
                </a:endParaRPr>
              </a:p>
            </p:txBody>
          </p:sp>
        </mc:Choice>
        <mc:Fallback xmlns="">
          <p:sp>
            <p:nvSpPr>
              <p:cNvPr id="5" name="TextBox 4">
                <a:extLst>
                  <a:ext uri="{FF2B5EF4-FFF2-40B4-BE49-F238E27FC236}">
                    <a16:creationId xmlns:a16="http://schemas.microsoft.com/office/drawing/2014/main" id="{B73B024C-B6E2-49E8-8456-F088E0D42AC9}"/>
                  </a:ext>
                </a:extLst>
              </p:cNvPr>
              <p:cNvSpPr txBox="1">
                <a:spLocks noRot="1" noChangeAspect="1" noMove="1" noResize="1" noEditPoints="1" noAdjustHandles="1" noChangeArrowheads="1" noChangeShapeType="1" noTextEdit="1"/>
              </p:cNvSpPr>
              <p:nvPr/>
            </p:nvSpPr>
            <p:spPr>
              <a:xfrm>
                <a:off x="612236" y="383776"/>
                <a:ext cx="11719367" cy="6746527"/>
              </a:xfrm>
              <a:prstGeom prst="rect">
                <a:avLst/>
              </a:prstGeom>
              <a:blipFill>
                <a:blip r:embed="rId2"/>
                <a:stretch>
                  <a:fillRect l="-780" t="-632"/>
                </a:stretch>
              </a:blipFill>
            </p:spPr>
            <p:txBody>
              <a:bodyPr/>
              <a:lstStyle/>
              <a:p>
                <a:r>
                  <a:rPr lang="en-US">
                    <a:noFill/>
                  </a:rPr>
                  <a:t> </a:t>
                </a:r>
              </a:p>
            </p:txBody>
          </p:sp>
        </mc:Fallback>
      </mc:AlternateContent>
    </p:spTree>
    <p:extLst>
      <p:ext uri="{BB962C8B-B14F-4D97-AF65-F5344CB8AC3E}">
        <p14:creationId xmlns:p14="http://schemas.microsoft.com/office/powerpoint/2010/main" val="95156224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97F43B01-0D4A-4CDA-83A4-4DF7EF843457}"/>
              </a:ext>
            </a:extLst>
          </p:cNvPr>
          <p:cNvSpPr/>
          <p:nvPr/>
        </p:nvSpPr>
        <p:spPr>
          <a:xfrm>
            <a:off x="182880" y="182880"/>
            <a:ext cx="12435840" cy="6949440"/>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dirty="0">
              <a:ln w="28575">
                <a:solidFill>
                  <a:schemeClr val="tx1"/>
                </a:solidFill>
              </a:ln>
            </a:endParaRPr>
          </a:p>
        </p:txBody>
      </p:sp>
      <p:sp>
        <p:nvSpPr>
          <p:cNvPr id="8" name="TextBox 7">
            <a:extLst>
              <a:ext uri="{FF2B5EF4-FFF2-40B4-BE49-F238E27FC236}">
                <a16:creationId xmlns="" xmlns:a16="http://schemas.microsoft.com/office/drawing/2014/main" id="{2914104A-5D44-439E-A145-3BD69E2AEFD2}"/>
              </a:ext>
            </a:extLst>
          </p:cNvPr>
          <p:cNvSpPr txBox="1"/>
          <p:nvPr/>
        </p:nvSpPr>
        <p:spPr>
          <a:xfrm>
            <a:off x="274320" y="481325"/>
            <a:ext cx="12252960" cy="646331"/>
          </a:xfrm>
          <a:prstGeom prst="rect">
            <a:avLst/>
          </a:prstGeom>
          <a:noFill/>
        </p:spPr>
        <p:txBody>
          <a:bodyPr wrap="square" rtlCol="0">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 xmlns:a16="http://schemas.microsoft.com/office/drawing/2014/main" id="{B73B024C-B6E2-49E8-8456-F088E0D42AC9}"/>
                  </a:ext>
                </a:extLst>
              </p:cNvPr>
              <p:cNvSpPr txBox="1"/>
              <p:nvPr/>
            </p:nvSpPr>
            <p:spPr>
              <a:xfrm>
                <a:off x="612236" y="383776"/>
                <a:ext cx="11719367" cy="6162393"/>
              </a:xfrm>
              <a:prstGeom prst="rect">
                <a:avLst/>
              </a:prstGeom>
              <a:noFill/>
            </p:spPr>
            <p:txBody>
              <a:bodyPr wrap="square">
                <a:sp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If ADT, Truck Factor, Directional distribution, Lane distribution, Growth rate, etc. given</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ESAL can be also calculated using the following formula</a:t>
                </a:r>
              </a:p>
              <a:p>
                <a:pPr>
                  <a:lnSpc>
                    <a:spcPct val="107000"/>
                  </a:lnSpc>
                  <a:spcAft>
                    <a:spcPts val="800"/>
                  </a:spcAft>
                </a:pPr>
                <a14:m>
                  <m:oMathPara xmlns:m="http://schemas.openxmlformats.org/officeDocument/2006/math">
                    <m:oMathParaPr>
                      <m:jc m:val="centerGroup"/>
                    </m:oMathParaPr>
                    <m:oMath xmlns:m="http://schemas.openxmlformats.org/officeDocument/2006/math">
                      <m:r>
                        <m:rPr>
                          <m:nor/>
                        </m:rPr>
                        <a:rPr lang="en-US" b="1" dirty="0">
                          <a:ea typeface="Calibri" panose="020F0502020204030204" pitchFamily="34" charset="0"/>
                          <a:cs typeface="Times New Roman" panose="02020603050405020304" pitchFamily="18" charset="0"/>
                        </a:rPr>
                        <m:t>ESAL</m:t>
                      </m:r>
                      <m:r>
                        <m:rPr>
                          <m:nor/>
                        </m:rPr>
                        <a:rPr lang="en-US" b="1" dirty="0">
                          <a:ea typeface="Calibri" panose="020F0502020204030204" pitchFamily="34" charset="0"/>
                          <a:cs typeface="Times New Roman" panose="02020603050405020304" pitchFamily="18" charset="0"/>
                        </a:rPr>
                        <m:t> = 365 </m:t>
                      </m:r>
                      <m:r>
                        <m:rPr>
                          <m:nor/>
                        </m:rPr>
                        <a:rPr lang="en-US" b="1" dirty="0">
                          <a:ea typeface="Calibri" panose="020F0502020204030204" pitchFamily="34" charset="0"/>
                          <a:cs typeface="Times New Roman" panose="02020603050405020304" pitchFamily="18" charset="0"/>
                        </a:rPr>
                        <m:t>×</m:t>
                      </m:r>
                      <m:r>
                        <m:rPr>
                          <m:nor/>
                        </m:rPr>
                        <a:rPr lang="en-US" b="1" dirty="0">
                          <a:ea typeface="Calibri" panose="020F0502020204030204" pitchFamily="34" charset="0"/>
                          <a:cs typeface="Times New Roman" panose="02020603050405020304" pitchFamily="18" charset="0"/>
                        </a:rPr>
                        <m:t> </m:t>
                      </m:r>
                      <m:r>
                        <m:rPr>
                          <m:nor/>
                        </m:rPr>
                        <a:rPr lang="en-US" b="1" dirty="0">
                          <a:ea typeface="Calibri" panose="020F0502020204030204" pitchFamily="34" charset="0"/>
                          <a:cs typeface="Times New Roman" panose="02020603050405020304" pitchFamily="18" charset="0"/>
                        </a:rPr>
                        <m:t>ADT</m:t>
                      </m:r>
                      <m:r>
                        <m:rPr>
                          <m:nor/>
                        </m:rPr>
                        <a:rPr lang="en-US" b="1" dirty="0">
                          <a:ea typeface="Calibri" panose="020F0502020204030204" pitchFamily="34" charset="0"/>
                          <a:cs typeface="Times New Roman" panose="02020603050405020304" pitchFamily="18" charset="0"/>
                        </a:rPr>
                        <m:t> </m:t>
                      </m:r>
                      <m:r>
                        <m:rPr>
                          <m:nor/>
                        </m:rPr>
                        <a:rPr lang="en-US" b="1" dirty="0">
                          <a:ea typeface="Calibri" panose="020F0502020204030204" pitchFamily="34" charset="0"/>
                          <a:cs typeface="Times New Roman" panose="02020603050405020304" pitchFamily="18" charset="0"/>
                        </a:rPr>
                        <m:t>×</m:t>
                      </m:r>
                      <m:r>
                        <m:rPr>
                          <m:nor/>
                        </m:rPr>
                        <a:rPr lang="en-US" b="1" dirty="0">
                          <a:ea typeface="Calibri" panose="020F0502020204030204" pitchFamily="34" charset="0"/>
                          <a:cs typeface="Times New Roman" panose="02020603050405020304" pitchFamily="18" charset="0"/>
                        </a:rPr>
                        <m:t> </m:t>
                      </m:r>
                      <m:r>
                        <m:rPr>
                          <m:nor/>
                        </m:rPr>
                        <a:rPr lang="en-US" b="1" dirty="0">
                          <a:ea typeface="Calibri" panose="020F0502020204030204" pitchFamily="34" charset="0"/>
                          <a:cs typeface="Times New Roman" panose="02020603050405020304" pitchFamily="18" charset="0"/>
                        </a:rPr>
                        <m:t>G</m:t>
                      </m:r>
                      <m:r>
                        <m:rPr>
                          <m:nor/>
                        </m:rPr>
                        <a:rPr lang="en-US" b="1" dirty="0">
                          <a:ea typeface="Calibri" panose="020F0502020204030204" pitchFamily="34" charset="0"/>
                          <a:cs typeface="Times New Roman" panose="02020603050405020304" pitchFamily="18" charset="0"/>
                        </a:rPr>
                        <m:t> </m:t>
                      </m:r>
                      <m:r>
                        <m:rPr>
                          <m:nor/>
                        </m:rPr>
                        <a:rPr lang="en-US" b="1" dirty="0">
                          <a:ea typeface="Calibri" panose="020F0502020204030204" pitchFamily="34" charset="0"/>
                          <a:cs typeface="Times New Roman" panose="02020603050405020304" pitchFamily="18" charset="0"/>
                        </a:rPr>
                        <m:t>×</m:t>
                      </m:r>
                      <m:r>
                        <m:rPr>
                          <m:nor/>
                        </m:rPr>
                        <a:rPr lang="en-US" b="1" dirty="0">
                          <a:ea typeface="Calibri" panose="020F0502020204030204" pitchFamily="34" charset="0"/>
                          <a:cs typeface="Times New Roman" panose="02020603050405020304" pitchFamily="18" charset="0"/>
                        </a:rPr>
                        <m:t> </m:t>
                      </m:r>
                      <m:r>
                        <m:rPr>
                          <m:nor/>
                        </m:rPr>
                        <a:rPr lang="en-US" b="1" dirty="0">
                          <a:ea typeface="Calibri" panose="020F0502020204030204" pitchFamily="34" charset="0"/>
                          <a:cs typeface="Times New Roman" panose="02020603050405020304" pitchFamily="18" charset="0"/>
                        </a:rPr>
                        <m:t>TKS</m:t>
                      </m:r>
                      <m:r>
                        <m:rPr>
                          <m:nor/>
                        </m:rPr>
                        <a:rPr lang="en-US" b="1" dirty="0">
                          <a:ea typeface="Calibri" panose="020F0502020204030204" pitchFamily="34" charset="0"/>
                          <a:cs typeface="Times New Roman" panose="02020603050405020304" pitchFamily="18" charset="0"/>
                        </a:rPr>
                        <m:t> </m:t>
                      </m:r>
                      <m:r>
                        <m:rPr>
                          <m:nor/>
                        </m:rPr>
                        <a:rPr lang="en-US" b="1" dirty="0">
                          <a:ea typeface="Calibri" panose="020F0502020204030204" pitchFamily="34" charset="0"/>
                          <a:cs typeface="Times New Roman" panose="02020603050405020304" pitchFamily="18" charset="0"/>
                        </a:rPr>
                        <m:t>×</m:t>
                      </m:r>
                      <m:r>
                        <m:rPr>
                          <m:nor/>
                        </m:rPr>
                        <a:rPr lang="en-US" b="1" dirty="0">
                          <a:ea typeface="Calibri" panose="020F0502020204030204" pitchFamily="34" charset="0"/>
                          <a:cs typeface="Times New Roman" panose="02020603050405020304" pitchFamily="18" charset="0"/>
                        </a:rPr>
                        <m:t> </m:t>
                      </m:r>
                      <m:r>
                        <m:rPr>
                          <m:nor/>
                        </m:rPr>
                        <a:rPr lang="en-US" b="1" dirty="0">
                          <a:ea typeface="Calibri" panose="020F0502020204030204" pitchFamily="34" charset="0"/>
                          <a:cs typeface="Times New Roman" panose="02020603050405020304" pitchFamily="18" charset="0"/>
                        </a:rPr>
                        <m:t>DD</m:t>
                      </m:r>
                      <m:r>
                        <m:rPr>
                          <m:nor/>
                        </m:rPr>
                        <a:rPr lang="en-US" b="1" dirty="0">
                          <a:ea typeface="Calibri" panose="020F0502020204030204" pitchFamily="34" charset="0"/>
                          <a:cs typeface="Times New Roman" panose="02020603050405020304" pitchFamily="18" charset="0"/>
                        </a:rPr>
                        <m:t> </m:t>
                      </m:r>
                      <m:r>
                        <m:rPr>
                          <m:nor/>
                        </m:rPr>
                        <a:rPr lang="en-US" b="1" dirty="0">
                          <a:ea typeface="Calibri" panose="020F0502020204030204" pitchFamily="34" charset="0"/>
                          <a:cs typeface="Times New Roman" panose="02020603050405020304" pitchFamily="18" charset="0"/>
                        </a:rPr>
                        <m:t>×</m:t>
                      </m:r>
                      <m:r>
                        <m:rPr>
                          <m:nor/>
                        </m:rPr>
                        <a:rPr lang="en-US" b="1" dirty="0">
                          <a:ea typeface="Calibri" panose="020F0502020204030204" pitchFamily="34" charset="0"/>
                          <a:cs typeface="Times New Roman" panose="02020603050405020304" pitchFamily="18" charset="0"/>
                        </a:rPr>
                        <m:t> </m:t>
                      </m:r>
                      <m:r>
                        <m:rPr>
                          <m:nor/>
                        </m:rPr>
                        <a:rPr lang="en-US" b="1" dirty="0">
                          <a:ea typeface="Calibri" panose="020F0502020204030204" pitchFamily="34" charset="0"/>
                          <a:cs typeface="Times New Roman" panose="02020603050405020304" pitchFamily="18" charset="0"/>
                        </a:rPr>
                        <m:t>LD</m:t>
                      </m:r>
                      <m:r>
                        <m:rPr>
                          <m:nor/>
                        </m:rPr>
                        <a:rPr lang="en-US" b="1" dirty="0">
                          <a:ea typeface="Calibri" panose="020F0502020204030204" pitchFamily="34" charset="0"/>
                          <a:cs typeface="Times New Roman" panose="02020603050405020304" pitchFamily="18" charset="0"/>
                        </a:rPr>
                        <m:t> </m:t>
                      </m:r>
                      <m:r>
                        <m:rPr>
                          <m:nor/>
                        </m:rPr>
                        <a:rPr lang="en-US" b="1" dirty="0">
                          <a:ea typeface="Calibri" panose="020F0502020204030204" pitchFamily="34" charset="0"/>
                          <a:cs typeface="Times New Roman" panose="02020603050405020304" pitchFamily="18" charset="0"/>
                        </a:rPr>
                        <m:t>×</m:t>
                      </m:r>
                      <m:r>
                        <m:rPr>
                          <m:nor/>
                        </m:rPr>
                        <a:rPr lang="en-US" b="1" dirty="0">
                          <a:ea typeface="Calibri" panose="020F0502020204030204" pitchFamily="34" charset="0"/>
                          <a:cs typeface="Times New Roman" panose="02020603050405020304" pitchFamily="18" charset="0"/>
                        </a:rPr>
                        <m:t> </m:t>
                      </m:r>
                      <m:r>
                        <m:rPr>
                          <m:nor/>
                        </m:rPr>
                        <a:rPr lang="en-US" b="1" dirty="0">
                          <a:ea typeface="Calibri" panose="020F0502020204030204" pitchFamily="34" charset="0"/>
                          <a:cs typeface="Times New Roman" panose="02020603050405020304" pitchFamily="18" charset="0"/>
                        </a:rPr>
                        <m:t>TF</m:t>
                      </m:r>
                    </m:oMath>
                  </m:oMathPara>
                </a14:m>
                <a:endParaRPr lang="en-US" b="1" dirty="0">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r>
                        <m:rPr>
                          <m:nor/>
                        </m:rPr>
                        <a:rPr lang="en-US" b="1" dirty="0">
                          <a:ea typeface="Calibri" panose="020F0502020204030204" pitchFamily="34" charset="0"/>
                          <a:cs typeface="Times New Roman" panose="02020603050405020304" pitchFamily="18" charset="0"/>
                        </a:rPr>
                        <m:t>ESAL</m:t>
                      </m:r>
                      <m:r>
                        <m:rPr>
                          <m:nor/>
                        </m:rPr>
                        <a:rPr lang="en-US" b="1" dirty="0">
                          <a:ea typeface="Calibri" panose="020F0502020204030204" pitchFamily="34" charset="0"/>
                          <a:cs typeface="Times New Roman" panose="02020603050405020304" pitchFamily="18" charset="0"/>
                        </a:rPr>
                        <m:t> = 365 </m:t>
                      </m:r>
                      <m:r>
                        <m:rPr>
                          <m:nor/>
                        </m:rPr>
                        <a:rPr lang="en-US" b="1" dirty="0">
                          <a:ea typeface="Calibri" panose="020F0502020204030204" pitchFamily="34" charset="0"/>
                          <a:cs typeface="Times New Roman" panose="02020603050405020304" pitchFamily="18" charset="0"/>
                        </a:rPr>
                        <m:t>×</m:t>
                      </m:r>
                      <m:r>
                        <m:rPr>
                          <m:nor/>
                        </m:rPr>
                        <a:rPr lang="en-US" b="1" dirty="0">
                          <a:ea typeface="Calibri" panose="020F0502020204030204" pitchFamily="34" charset="0"/>
                          <a:cs typeface="Times New Roman" panose="02020603050405020304" pitchFamily="18" charset="0"/>
                        </a:rPr>
                        <m:t> </m:t>
                      </m:r>
                      <m:r>
                        <m:rPr>
                          <m:nor/>
                        </m:rPr>
                        <a:rPr lang="en-US" b="1" dirty="0">
                          <a:ea typeface="Calibri" panose="020F0502020204030204" pitchFamily="34" charset="0"/>
                          <a:cs typeface="Times New Roman" panose="02020603050405020304" pitchFamily="18" charset="0"/>
                        </a:rPr>
                        <m:t>ADT</m:t>
                      </m:r>
                      <m:r>
                        <m:rPr>
                          <m:nor/>
                        </m:rPr>
                        <a:rPr lang="en-US" b="1" dirty="0">
                          <a:ea typeface="Calibri" panose="020F0502020204030204" pitchFamily="34" charset="0"/>
                          <a:cs typeface="Times New Roman" panose="02020603050405020304" pitchFamily="18" charset="0"/>
                        </a:rPr>
                        <m:t> </m:t>
                      </m:r>
                      <m:r>
                        <m:rPr>
                          <m:nor/>
                        </m:rPr>
                        <a:rPr lang="en-US" b="1" dirty="0">
                          <a:ea typeface="Calibri" panose="020F0502020204030204" pitchFamily="34" charset="0"/>
                          <a:cs typeface="Times New Roman" panose="02020603050405020304" pitchFamily="18" charset="0"/>
                        </a:rPr>
                        <m:t>×</m:t>
                      </m:r>
                      <m:f>
                        <m:fPr>
                          <m:ctrlPr>
                            <a:rPr lang="en-US" b="1" i="1">
                              <a:latin typeface="Cambria Math"/>
                            </a:rPr>
                          </m:ctrlPr>
                        </m:fPr>
                        <m:num>
                          <m:sSup>
                            <m:sSupPr>
                              <m:ctrlPr>
                                <a:rPr lang="en-US" b="1" i="1">
                                  <a:latin typeface="Cambria Math"/>
                                </a:rPr>
                              </m:ctrlPr>
                            </m:sSupPr>
                            <m:e>
                              <m:d>
                                <m:dPr>
                                  <m:ctrlPr>
                                    <a:rPr lang="en-US" b="1" i="1">
                                      <a:latin typeface="Cambria Math"/>
                                    </a:rPr>
                                  </m:ctrlPr>
                                </m:dPr>
                                <m:e>
                                  <m:r>
                                    <a:rPr lang="en-US" b="1" i="1">
                                      <a:latin typeface="Cambria Math" panose="02040503050406030204" pitchFamily="18" charset="0"/>
                                    </a:rPr>
                                    <m:t>𝟏</m:t>
                                  </m:r>
                                  <m:r>
                                    <a:rPr lang="en-US" b="1" i="1">
                                      <a:latin typeface="Cambria Math" panose="02040503050406030204" pitchFamily="18" charset="0"/>
                                    </a:rPr>
                                    <m:t>+</m:t>
                                  </m:r>
                                  <m:r>
                                    <a:rPr lang="en-US" b="1" i="1">
                                      <a:latin typeface="Cambria Math" panose="02040503050406030204" pitchFamily="18" charset="0"/>
                                    </a:rPr>
                                    <m:t>𝒓</m:t>
                                  </m:r>
                                </m:e>
                              </m:d>
                            </m:e>
                            <m:sup>
                              <m:r>
                                <a:rPr lang="en-US" b="1" i="1">
                                  <a:latin typeface="Cambria Math" panose="02040503050406030204" pitchFamily="18" charset="0"/>
                                </a:rPr>
                                <m:t>𝒏</m:t>
                              </m:r>
                            </m:sup>
                          </m:sSup>
                          <m:r>
                            <a:rPr lang="en-US" b="1" i="1">
                              <a:latin typeface="Cambria Math" panose="02040503050406030204" pitchFamily="18" charset="0"/>
                            </a:rPr>
                            <m:t>−</m:t>
                          </m:r>
                          <m:r>
                            <a:rPr lang="en-US" b="1" i="1">
                              <a:latin typeface="Cambria Math" panose="02040503050406030204" pitchFamily="18" charset="0"/>
                            </a:rPr>
                            <m:t>𝟏</m:t>
                          </m:r>
                        </m:num>
                        <m:den>
                          <m:r>
                            <a:rPr lang="en-US" b="1" i="1">
                              <a:latin typeface="Cambria Math" panose="02040503050406030204" pitchFamily="18" charset="0"/>
                            </a:rPr>
                            <m:t>𝒓</m:t>
                          </m:r>
                        </m:den>
                      </m:f>
                      <m:r>
                        <m:rPr>
                          <m:nor/>
                        </m:rPr>
                        <a:rPr lang="en-US" b="1" dirty="0">
                          <a:ea typeface="Calibri" panose="020F0502020204030204" pitchFamily="34" charset="0"/>
                          <a:cs typeface="Times New Roman" panose="02020603050405020304" pitchFamily="18" charset="0"/>
                        </a:rPr>
                        <m:t>×</m:t>
                      </m:r>
                      <m:r>
                        <m:rPr>
                          <m:nor/>
                        </m:rPr>
                        <a:rPr lang="en-US" b="1" dirty="0">
                          <a:ea typeface="Calibri" panose="020F0502020204030204" pitchFamily="34" charset="0"/>
                          <a:cs typeface="Times New Roman" panose="02020603050405020304" pitchFamily="18" charset="0"/>
                        </a:rPr>
                        <m:t>TKS</m:t>
                      </m:r>
                      <m:r>
                        <m:rPr>
                          <m:nor/>
                        </m:rPr>
                        <a:rPr lang="en-US" b="1" dirty="0">
                          <a:ea typeface="Calibri" panose="020F0502020204030204" pitchFamily="34" charset="0"/>
                          <a:cs typeface="Times New Roman" panose="02020603050405020304" pitchFamily="18" charset="0"/>
                        </a:rPr>
                        <m:t> </m:t>
                      </m:r>
                      <m:r>
                        <m:rPr>
                          <m:nor/>
                        </m:rPr>
                        <a:rPr lang="en-US" b="1" dirty="0">
                          <a:ea typeface="Calibri" panose="020F0502020204030204" pitchFamily="34" charset="0"/>
                          <a:cs typeface="Times New Roman" panose="02020603050405020304" pitchFamily="18" charset="0"/>
                        </a:rPr>
                        <m:t>×</m:t>
                      </m:r>
                      <m:r>
                        <m:rPr>
                          <m:nor/>
                        </m:rPr>
                        <a:rPr lang="en-US" b="1" dirty="0">
                          <a:ea typeface="Calibri" panose="020F0502020204030204" pitchFamily="34" charset="0"/>
                          <a:cs typeface="Times New Roman" panose="02020603050405020304" pitchFamily="18" charset="0"/>
                        </a:rPr>
                        <m:t> </m:t>
                      </m:r>
                      <m:r>
                        <m:rPr>
                          <m:nor/>
                        </m:rPr>
                        <a:rPr lang="en-US" b="1" dirty="0">
                          <a:ea typeface="Calibri" panose="020F0502020204030204" pitchFamily="34" charset="0"/>
                          <a:cs typeface="Times New Roman" panose="02020603050405020304" pitchFamily="18" charset="0"/>
                        </a:rPr>
                        <m:t>DD</m:t>
                      </m:r>
                      <m:r>
                        <m:rPr>
                          <m:nor/>
                        </m:rPr>
                        <a:rPr lang="en-US" b="1" dirty="0">
                          <a:ea typeface="Calibri" panose="020F0502020204030204" pitchFamily="34" charset="0"/>
                          <a:cs typeface="Times New Roman" panose="02020603050405020304" pitchFamily="18" charset="0"/>
                        </a:rPr>
                        <m:t> </m:t>
                      </m:r>
                      <m:r>
                        <m:rPr>
                          <m:nor/>
                        </m:rPr>
                        <a:rPr lang="en-US" b="1" dirty="0">
                          <a:ea typeface="Calibri" panose="020F0502020204030204" pitchFamily="34" charset="0"/>
                          <a:cs typeface="Times New Roman" panose="02020603050405020304" pitchFamily="18" charset="0"/>
                        </a:rPr>
                        <m:t>×</m:t>
                      </m:r>
                      <m:r>
                        <m:rPr>
                          <m:nor/>
                        </m:rPr>
                        <a:rPr lang="en-US" b="1" dirty="0">
                          <a:ea typeface="Calibri" panose="020F0502020204030204" pitchFamily="34" charset="0"/>
                          <a:cs typeface="Times New Roman" panose="02020603050405020304" pitchFamily="18" charset="0"/>
                        </a:rPr>
                        <m:t> </m:t>
                      </m:r>
                      <m:r>
                        <m:rPr>
                          <m:nor/>
                        </m:rPr>
                        <a:rPr lang="en-US" b="1" dirty="0">
                          <a:ea typeface="Calibri" panose="020F0502020204030204" pitchFamily="34" charset="0"/>
                          <a:cs typeface="Times New Roman" panose="02020603050405020304" pitchFamily="18" charset="0"/>
                        </a:rPr>
                        <m:t>LD</m:t>
                      </m:r>
                      <m:r>
                        <m:rPr>
                          <m:nor/>
                        </m:rPr>
                        <a:rPr lang="en-US" b="1" dirty="0">
                          <a:ea typeface="Calibri" panose="020F0502020204030204" pitchFamily="34" charset="0"/>
                          <a:cs typeface="Times New Roman" panose="02020603050405020304" pitchFamily="18" charset="0"/>
                        </a:rPr>
                        <m:t> </m:t>
                      </m:r>
                      <m:r>
                        <m:rPr>
                          <m:nor/>
                        </m:rPr>
                        <a:rPr lang="en-US" b="1" dirty="0">
                          <a:ea typeface="Calibri" panose="020F0502020204030204" pitchFamily="34" charset="0"/>
                          <a:cs typeface="Times New Roman" panose="02020603050405020304" pitchFamily="18" charset="0"/>
                        </a:rPr>
                        <m:t>×</m:t>
                      </m:r>
                      <m:r>
                        <m:rPr>
                          <m:nor/>
                        </m:rPr>
                        <a:rPr lang="en-US" b="1" dirty="0">
                          <a:ea typeface="Calibri" panose="020F0502020204030204" pitchFamily="34" charset="0"/>
                          <a:cs typeface="Times New Roman" panose="02020603050405020304" pitchFamily="18" charset="0"/>
                        </a:rPr>
                        <m:t> </m:t>
                      </m:r>
                      <m:r>
                        <m:rPr>
                          <m:nor/>
                        </m:rPr>
                        <a:rPr lang="en-US" b="1" dirty="0">
                          <a:ea typeface="Calibri" panose="020F0502020204030204" pitchFamily="34" charset="0"/>
                          <a:cs typeface="Times New Roman" panose="02020603050405020304" pitchFamily="18" charset="0"/>
                        </a:rPr>
                        <m:t>TF</m:t>
                      </m:r>
                    </m:oMath>
                  </m:oMathPara>
                </a14:m>
                <a:endParaRPr lang="en-US" b="1" dirty="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Here,</a:t>
                </a:r>
              </a:p>
              <a:p>
                <a:pPr marL="1200150" lvl="2" indent="-285750">
                  <a:lnSpc>
                    <a:spcPct val="107000"/>
                  </a:lnSpc>
                  <a:spcAft>
                    <a:spcPts val="800"/>
                  </a:spcAft>
                  <a:buFont typeface="Wingdings" panose="05000000000000000000" pitchFamily="2" charset="2"/>
                  <a:buChar char="q"/>
                </a:pPr>
                <a:r>
                  <a:rPr lang="en-US" dirty="0">
                    <a:effectLst/>
                    <a:latin typeface="Calibri" panose="020F0502020204030204" pitchFamily="34" charset="0"/>
                    <a:ea typeface="Calibri" panose="020F0502020204030204" pitchFamily="34" charset="0"/>
                    <a:cs typeface="Times New Roman" panose="02020603050405020304" pitchFamily="18" charset="0"/>
                  </a:rPr>
                  <a:t>ADT: Average daily traffic (total number of vehicles).</a:t>
                </a:r>
              </a:p>
              <a:p>
                <a:pPr marL="1200150" lvl="2" indent="-285750">
                  <a:lnSpc>
                    <a:spcPct val="107000"/>
                  </a:lnSpc>
                  <a:spcAft>
                    <a:spcPts val="800"/>
                  </a:spcAft>
                  <a:buFont typeface="Wingdings" panose="05000000000000000000" pitchFamily="2" charset="2"/>
                  <a:buChar char="q"/>
                </a:pPr>
                <a:r>
                  <a:rPr lang="en-US" sz="1800" dirty="0">
                    <a:effectLst/>
                    <a:latin typeface="Calibri" panose="020F0502020204030204" pitchFamily="34" charset="0"/>
                    <a:ea typeface="Calibri" panose="020F0502020204030204" pitchFamily="34" charset="0"/>
                    <a:cs typeface="Times New Roman" panose="02020603050405020304" pitchFamily="18" charset="0"/>
                  </a:rPr>
                  <a:t>TKS: Percentage of truck traffic.</a:t>
                </a:r>
              </a:p>
              <a:p>
                <a:pPr marL="1200150" lvl="2" indent="-285750">
                  <a:lnSpc>
                    <a:spcPct val="107000"/>
                  </a:lnSpc>
                  <a:spcAft>
                    <a:spcPts val="800"/>
                  </a:spcAft>
                  <a:buFont typeface="Wingdings" panose="05000000000000000000" pitchFamily="2" charset="2"/>
                  <a:buChar char="q"/>
                </a:pPr>
                <a:r>
                  <a:rPr lang="en-US" sz="1800" dirty="0">
                    <a:effectLst/>
                    <a:latin typeface="Calibri" panose="020F0502020204030204" pitchFamily="34" charset="0"/>
                    <a:ea typeface="Calibri" panose="020F0502020204030204" pitchFamily="34" charset="0"/>
                    <a:cs typeface="Times New Roman" panose="02020603050405020304" pitchFamily="18" charset="0"/>
                  </a:rPr>
                  <a:t>DD: Directional distribution of truck traffic.</a:t>
                </a:r>
              </a:p>
              <a:p>
                <a:pPr marL="1200150" lvl="2" indent="-285750">
                  <a:lnSpc>
                    <a:spcPct val="107000"/>
                  </a:lnSpc>
                  <a:spcAft>
                    <a:spcPts val="800"/>
                  </a:spcAft>
                  <a:buFont typeface="Wingdings" panose="05000000000000000000" pitchFamily="2" charset="2"/>
                  <a:buChar char="q"/>
                </a:pPr>
                <a:r>
                  <a:rPr lang="en-US" sz="1800" dirty="0">
                    <a:effectLst/>
                    <a:latin typeface="Calibri" panose="020F0502020204030204" pitchFamily="34" charset="0"/>
                    <a:ea typeface="Calibri" panose="020F0502020204030204" pitchFamily="34" charset="0"/>
                    <a:cs typeface="Times New Roman" panose="02020603050405020304" pitchFamily="18" charset="0"/>
                  </a:rPr>
                  <a:t>LD: Lane distribution of truck traffic.</a:t>
                </a:r>
              </a:p>
              <a:p>
                <a:pPr marL="1200150" lvl="2" indent="-285750">
                  <a:lnSpc>
                    <a:spcPct val="107000"/>
                  </a:lnSpc>
                  <a:spcAft>
                    <a:spcPts val="800"/>
                  </a:spcAft>
                  <a:buFont typeface="Wingdings" panose="05000000000000000000" pitchFamily="2" charset="2"/>
                  <a:buChar char="q"/>
                </a:pPr>
                <a:r>
                  <a:rPr lang="en-US" sz="1800" dirty="0">
                    <a:effectLst/>
                    <a:latin typeface="Calibri" panose="020F0502020204030204" pitchFamily="34" charset="0"/>
                    <a:ea typeface="Calibri" panose="020F0502020204030204" pitchFamily="34" charset="0"/>
                    <a:cs typeface="Times New Roman" panose="02020603050405020304" pitchFamily="18" charset="0"/>
                  </a:rPr>
                  <a:t>TF: Average truck factor =</a:t>
                </a:r>
                <a14:m>
                  <m:oMath xmlns:m="http://schemas.openxmlformats.org/officeDocument/2006/math">
                    <m:f>
                      <m:fPr>
                        <m:ctrlPr>
                          <a:rPr lang="en-US" sz="1800" i="1">
                            <a:effectLst/>
                            <a:latin typeface="Cambria Math"/>
                            <a:ea typeface="Calibri" panose="020F0502020204030204" pitchFamily="34" charset="0"/>
                            <a:cs typeface="Times New Roman" panose="02020603050405020304" pitchFamily="18" charset="0"/>
                          </a:rPr>
                        </m:ctrlPr>
                      </m:fPr>
                      <m:num>
                        <m:r>
                          <a:rPr lang="en-US" sz="18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1800">
                            <a:effectLst/>
                            <a:latin typeface="Cambria Math" panose="02040503050406030204" pitchFamily="18" charset="0"/>
                            <a:ea typeface="Calibri" panose="020F0502020204030204" pitchFamily="34" charset="0"/>
                            <a:cs typeface="Times New Roman" panose="02020603050405020304" pitchFamily="18" charset="0"/>
                          </a:rPr>
                          <m:t>Σ</m:t>
                        </m:r>
                        <m:r>
                          <a:rPr lang="en-US" sz="18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1800">
                            <a:effectLst/>
                            <a:latin typeface="Cambria Math" panose="02040503050406030204" pitchFamily="18" charset="0"/>
                            <a:ea typeface="Calibri" panose="020F0502020204030204" pitchFamily="34" charset="0"/>
                            <a:cs typeface="Times New Roman" panose="02020603050405020304" pitchFamily="18" charset="0"/>
                          </a:rPr>
                          <m:t>Number</m:t>
                        </m:r>
                        <m:r>
                          <a:rPr lang="en-US" sz="18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1800">
                            <a:effectLst/>
                            <a:latin typeface="Cambria Math" panose="02040503050406030204" pitchFamily="18" charset="0"/>
                            <a:ea typeface="Calibri" panose="020F0502020204030204" pitchFamily="34" charset="0"/>
                            <a:cs typeface="Times New Roman" panose="02020603050405020304" pitchFamily="18" charset="0"/>
                          </a:rPr>
                          <m:t>of</m:t>
                        </m:r>
                        <m:r>
                          <a:rPr lang="en-US" sz="18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1800">
                            <a:effectLst/>
                            <a:latin typeface="Cambria Math" panose="02040503050406030204" pitchFamily="18" charset="0"/>
                            <a:ea typeface="Calibri" panose="020F0502020204030204" pitchFamily="34" charset="0"/>
                            <a:cs typeface="Times New Roman" panose="02020603050405020304" pitchFamily="18" charset="0"/>
                          </a:rPr>
                          <m:t>axles</m:t>
                        </m:r>
                        <m:r>
                          <a:rPr lang="en-US" sz="18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1800">
                            <a:effectLst/>
                            <a:latin typeface="Cambria Math" panose="02040503050406030204" pitchFamily="18" charset="0"/>
                            <a:ea typeface="Calibri" panose="020F0502020204030204" pitchFamily="34" charset="0"/>
                            <a:cs typeface="Times New Roman" panose="02020603050405020304" pitchFamily="18" charset="0"/>
                          </a:rPr>
                          <m:t>Load</m:t>
                        </m:r>
                        <m:r>
                          <a:rPr lang="en-US" sz="18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1800">
                            <a:effectLst/>
                            <a:latin typeface="Cambria Math" panose="02040503050406030204" pitchFamily="18" charset="0"/>
                            <a:ea typeface="Calibri" panose="020F0502020204030204" pitchFamily="34" charset="0"/>
                            <a:cs typeface="Times New Roman" panose="02020603050405020304" pitchFamily="18" charset="0"/>
                          </a:rPr>
                          <m:t>Equivalency</m:t>
                        </m:r>
                        <m:r>
                          <a:rPr lang="en-US" sz="18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1800">
                            <a:effectLst/>
                            <a:latin typeface="Cambria Math" panose="02040503050406030204" pitchFamily="18" charset="0"/>
                            <a:ea typeface="Calibri" panose="020F0502020204030204" pitchFamily="34" charset="0"/>
                            <a:cs typeface="Times New Roman" panose="02020603050405020304" pitchFamily="18" charset="0"/>
                          </a:rPr>
                          <m:t>Factor</m:t>
                        </m:r>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𝑁𝑢𝑚𝑏𝑒𝑟</m:t>
                        </m:r>
                        <m:r>
                          <a:rPr lang="en-US" sz="1800" i="1">
                            <a:effectLst/>
                            <a:latin typeface="Cambria Math" panose="02040503050406030204" pitchFamily="18" charset="0"/>
                            <a:ea typeface="Calibri" panose="020F0502020204030204" pitchFamily="34" charset="0"/>
                            <a:cs typeface="Times New Roman" panose="02020603050405020304" pitchFamily="18" charset="0"/>
                          </a:rPr>
                          <m:t> </m:t>
                        </m:r>
                        <m:r>
                          <a:rPr lang="en-US" sz="1800" i="1">
                            <a:effectLst/>
                            <a:latin typeface="Cambria Math" panose="02040503050406030204" pitchFamily="18" charset="0"/>
                            <a:ea typeface="Calibri" panose="020F0502020204030204" pitchFamily="34" charset="0"/>
                            <a:cs typeface="Times New Roman" panose="02020603050405020304" pitchFamily="18" charset="0"/>
                          </a:rPr>
                          <m:t>𝑜𝑓</m:t>
                        </m:r>
                        <m:r>
                          <a:rPr lang="en-US" sz="1800" i="1">
                            <a:effectLst/>
                            <a:latin typeface="Cambria Math" panose="02040503050406030204" pitchFamily="18" charset="0"/>
                            <a:ea typeface="Calibri" panose="020F0502020204030204" pitchFamily="34" charset="0"/>
                            <a:cs typeface="Times New Roman" panose="02020603050405020304" pitchFamily="18" charset="0"/>
                          </a:rPr>
                          <m:t> </m:t>
                        </m:r>
                        <m:r>
                          <a:rPr lang="en-US" sz="1800" i="1">
                            <a:effectLst/>
                            <a:latin typeface="Cambria Math" panose="02040503050406030204" pitchFamily="18" charset="0"/>
                            <a:ea typeface="Calibri" panose="020F0502020204030204" pitchFamily="34" charset="0"/>
                            <a:cs typeface="Times New Roman" panose="02020603050405020304" pitchFamily="18" charset="0"/>
                          </a:rPr>
                          <m:t>𝑉𝑒h𝑖𝑐𝑙𝑒𝑠</m:t>
                        </m:r>
                      </m:den>
                    </m:f>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800" i="1">
                            <a:effectLst/>
                            <a:latin typeface="Cambria Math"/>
                            <a:ea typeface="Calibri" panose="020F0502020204030204" pitchFamily="34" charset="0"/>
                            <a:cs typeface="Times New Roman" panose="02020603050405020304" pitchFamily="18" charset="0"/>
                          </a:rPr>
                        </m:ctrlPr>
                      </m:sSub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𝑁</m:t>
                        </m:r>
                      </m:e>
                      <m:sub>
                        <m:r>
                          <a:rPr lang="en-US" sz="1800" i="1">
                            <a:effectLst/>
                            <a:latin typeface="Cambria Math" panose="02040503050406030204" pitchFamily="18" charset="0"/>
                            <a:ea typeface="Calibri" panose="020F0502020204030204" pitchFamily="34" charset="0"/>
                            <a:cs typeface="Times New Roman" panose="02020603050405020304" pitchFamily="18" charset="0"/>
                          </a:rPr>
                          <m:t>𝑖</m:t>
                        </m:r>
                      </m:sub>
                    </m:sSub>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800" i="1">
                            <a:effectLst/>
                            <a:latin typeface="Cambria Math"/>
                            <a:ea typeface="Calibri" panose="020F0502020204030204" pitchFamily="34" charset="0"/>
                            <a:cs typeface="Times New Roman" panose="02020603050405020304" pitchFamily="18" charset="0"/>
                          </a:rPr>
                        </m:ctrlPr>
                      </m:sSub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𝐹</m:t>
                        </m:r>
                      </m:e>
                      <m:sub>
                        <m:r>
                          <a:rPr lang="en-US" sz="1800" i="1">
                            <a:effectLst/>
                            <a:latin typeface="Cambria Math" panose="02040503050406030204" pitchFamily="18" charset="0"/>
                            <a:ea typeface="Calibri" panose="020F0502020204030204" pitchFamily="34" charset="0"/>
                            <a:cs typeface="Times New Roman" panose="02020603050405020304" pitchFamily="18" charset="0"/>
                          </a:rPr>
                          <m:t>𝐸𝑖</m:t>
                        </m:r>
                      </m:sub>
                    </m:sSub>
                  </m:oMath>
                </a14:m>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200150" lvl="2" indent="-285750">
                  <a:lnSpc>
                    <a:spcPct val="107000"/>
                  </a:lnSpc>
                  <a:spcAft>
                    <a:spcPts val="800"/>
                  </a:spcAft>
                  <a:buFont typeface="Wingdings" panose="05000000000000000000" pitchFamily="2" charset="2"/>
                  <a:buChar char="q"/>
                </a:pPr>
                <a:r>
                  <a:rPr lang="en-US" sz="1800" dirty="0">
                    <a:effectLst/>
                    <a:latin typeface="Calibri" panose="020F0502020204030204" pitchFamily="34" charset="0"/>
                    <a:ea typeface="Calibri" panose="020F0502020204030204" pitchFamily="34" charset="0"/>
                    <a:cs typeface="Times New Roman" panose="02020603050405020304" pitchFamily="18" charset="0"/>
                  </a:rPr>
                  <a:t>G: Annual traffic growth factor = </a:t>
                </a:r>
                <a14:m>
                  <m:oMath xmlns:m="http://schemas.openxmlformats.org/officeDocument/2006/math">
                    <m:f>
                      <m:fPr>
                        <m:ctrlPr>
                          <a:rPr lang="en-US" sz="1800" i="1">
                            <a:effectLst/>
                            <a:latin typeface="Cambria Math"/>
                            <a:ea typeface="Calibri" panose="020F0502020204030204" pitchFamily="34" charset="0"/>
                            <a:cs typeface="Times New Roman" panose="02020603050405020304" pitchFamily="18" charset="0"/>
                          </a:rPr>
                        </m:ctrlPr>
                      </m:fPr>
                      <m:num>
                        <m:sSup>
                          <m:sSupPr>
                            <m:ctrlPr>
                              <a:rPr lang="en-US" sz="1800" i="1">
                                <a:effectLst/>
                                <a:latin typeface="Cambria Math"/>
                                <a:ea typeface="Calibri" panose="020F0502020204030204" pitchFamily="34" charset="0"/>
                                <a:cs typeface="Times New Roman" panose="02020603050405020304" pitchFamily="18" charset="0"/>
                              </a:rPr>
                            </m:ctrlPr>
                          </m:sSupPr>
                          <m:e>
                            <m:d>
                              <m:dPr>
                                <m:ctrlPr>
                                  <a:rPr lang="en-US" sz="1800" i="1">
                                    <a:effectLst/>
                                    <a:latin typeface="Cambria Math"/>
                                    <a:ea typeface="Calibri" panose="020F0502020204030204" pitchFamily="34" charset="0"/>
                                    <a:cs typeface="Times New Roman" panose="02020603050405020304" pitchFamily="18" charset="0"/>
                                  </a:rPr>
                                </m:ctrlPr>
                              </m:dPr>
                              <m:e>
                                <m:r>
                                  <a:rPr lang="en-US" sz="1800" i="1">
                                    <a:effectLst/>
                                    <a:latin typeface="Cambria Math" panose="02040503050406030204" pitchFamily="18" charset="0"/>
                                    <a:ea typeface="Calibri" panose="020F0502020204030204" pitchFamily="34" charset="0"/>
                                    <a:cs typeface="Times New Roman" panose="02020603050405020304" pitchFamily="18" charset="0"/>
                                  </a:rPr>
                                  <m:t>1+</m:t>
                                </m:r>
                                <m:r>
                                  <a:rPr lang="en-US" sz="1800" i="1">
                                    <a:effectLst/>
                                    <a:latin typeface="Cambria Math" panose="02040503050406030204" pitchFamily="18" charset="0"/>
                                    <a:ea typeface="Calibri" panose="020F0502020204030204" pitchFamily="34" charset="0"/>
                                    <a:cs typeface="Times New Roman" panose="02020603050405020304" pitchFamily="18" charset="0"/>
                                  </a:rPr>
                                  <m:t>𝑟</m:t>
                                </m:r>
                              </m:e>
                            </m:d>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𝑛</m:t>
                            </m:r>
                          </m:sup>
                        </m:sSup>
                        <m:r>
                          <a:rPr lang="en-US" sz="1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𝑟</m:t>
                        </m:r>
                      </m:den>
                    </m:f>
                  </m:oMath>
                </a14:m>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200150" lvl="2" indent="-285750">
                  <a:lnSpc>
                    <a:spcPct val="107000"/>
                  </a:lnSpc>
                  <a:spcAft>
                    <a:spcPts val="800"/>
                  </a:spcAft>
                  <a:buFont typeface="Wingdings" panose="05000000000000000000" pitchFamily="2" charset="2"/>
                  <a:buChar char="q"/>
                </a:pPr>
                <a14:m>
                  <m:oMath xmlns:m="http://schemas.openxmlformats.org/officeDocument/2006/math">
                    <m:sSub>
                      <m:sSubPr>
                        <m:ctrlPr>
                          <a:rPr lang="en-US" i="1">
                            <a:effectLst/>
                            <a:latin typeface="Cambria Math"/>
                            <a:ea typeface="Calibri" panose="020F0502020204030204" pitchFamily="34" charset="0"/>
                            <a:cs typeface="Times New Roman" panose="02020603050405020304" pitchFamily="18" charset="0"/>
                          </a:rPr>
                        </m:ctrlPr>
                      </m:sSubPr>
                      <m:e>
                        <m:r>
                          <a:rPr lang="en-US" i="1">
                            <a:effectLst/>
                            <a:latin typeface="Cambria Math" panose="02040503050406030204" pitchFamily="18" charset="0"/>
                            <a:ea typeface="Calibri" panose="020F0502020204030204" pitchFamily="34" charset="0"/>
                            <a:cs typeface="Times New Roman" panose="02020603050405020304" pitchFamily="18" charset="0"/>
                          </a:rPr>
                          <m:t>𝑁</m:t>
                        </m:r>
                      </m:e>
                      <m:sub>
                        <m:r>
                          <a:rPr lang="en-US" i="1">
                            <a:effectLst/>
                            <a:latin typeface="Cambria Math" panose="02040503050406030204" pitchFamily="18" charset="0"/>
                            <a:ea typeface="Calibri" panose="020F0502020204030204" pitchFamily="34" charset="0"/>
                            <a:cs typeface="Times New Roman" panose="02020603050405020304" pitchFamily="18" charset="0"/>
                          </a:rPr>
                          <m:t>𝑖</m:t>
                        </m:r>
                      </m:sub>
                    </m:sSub>
                  </m:oMath>
                </a14:m>
                <a:r>
                  <a:rPr lang="en-US" dirty="0">
                    <a:effectLst/>
                    <a:latin typeface="Calibri" panose="020F0502020204030204" pitchFamily="34" charset="0"/>
                    <a:ea typeface="Calibri" panose="020F0502020204030204" pitchFamily="34" charset="0"/>
                    <a:cs typeface="Times New Roman" panose="02020603050405020304" pitchFamily="18" charset="0"/>
                  </a:rPr>
                  <a:t>= Number of axles on each vehicle in category </a:t>
                </a:r>
                <a:r>
                  <a:rPr lang="en-US" dirty="0" err="1">
                    <a:effectLst/>
                    <a:latin typeface="Calibri" panose="020F0502020204030204" pitchFamily="34" charset="0"/>
                    <a:ea typeface="Calibri" panose="020F0502020204030204" pitchFamily="34" charset="0"/>
                    <a:cs typeface="Times New Roman" panose="02020603050405020304" pitchFamily="18" charset="0"/>
                  </a:rPr>
                  <a:t>i</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1200150" lvl="2" indent="-285750">
                  <a:lnSpc>
                    <a:spcPct val="107000"/>
                  </a:lnSpc>
                  <a:spcAft>
                    <a:spcPts val="800"/>
                  </a:spcAft>
                  <a:buFont typeface="Wingdings" panose="05000000000000000000" pitchFamily="2" charset="2"/>
                  <a:buChar char="q"/>
                </a:pPr>
                <a14:m>
                  <m:oMath xmlns:m="http://schemas.openxmlformats.org/officeDocument/2006/math">
                    <m:sSub>
                      <m:sSubPr>
                        <m:ctrlPr>
                          <a:rPr lang="en-US" i="1">
                            <a:effectLst/>
                            <a:latin typeface="Cambria Math"/>
                            <a:ea typeface="Calibri" panose="020F0502020204030204" pitchFamily="34" charset="0"/>
                            <a:cs typeface="Times New Roman" panose="02020603050405020304" pitchFamily="18" charset="0"/>
                          </a:rPr>
                        </m:ctrlPr>
                      </m:sSubPr>
                      <m:e>
                        <m:r>
                          <a:rPr lang="en-US" i="1">
                            <a:effectLst/>
                            <a:latin typeface="Cambria Math" panose="02040503050406030204" pitchFamily="18" charset="0"/>
                            <a:ea typeface="Calibri" panose="020F0502020204030204" pitchFamily="34" charset="0"/>
                            <a:cs typeface="Times New Roman" panose="02020603050405020304" pitchFamily="18" charset="0"/>
                          </a:rPr>
                          <m:t>𝐹</m:t>
                        </m:r>
                      </m:e>
                      <m:sub>
                        <m:r>
                          <a:rPr lang="en-US" i="1">
                            <a:effectLst/>
                            <a:latin typeface="Cambria Math" panose="02040503050406030204" pitchFamily="18" charset="0"/>
                            <a:ea typeface="Calibri" panose="020F0502020204030204" pitchFamily="34" charset="0"/>
                            <a:cs typeface="Times New Roman" panose="02020603050405020304" pitchFamily="18" charset="0"/>
                          </a:rPr>
                          <m:t>𝐸𝑖</m:t>
                        </m:r>
                      </m:sub>
                    </m:sSub>
                  </m:oMath>
                </a14:m>
                <a:r>
                  <a:rPr lang="en-US" dirty="0">
                    <a:effectLst/>
                    <a:latin typeface="Calibri" panose="020F0502020204030204" pitchFamily="34" charset="0"/>
                    <a:ea typeface="Calibri" panose="020F0502020204030204" pitchFamily="34" charset="0"/>
                    <a:cs typeface="Times New Roman" panose="02020603050405020304" pitchFamily="18" charset="0"/>
                  </a:rPr>
                  <a:t> = Load equivalency factor for axle category </a:t>
                </a:r>
                <a:r>
                  <a:rPr lang="en-US" dirty="0" err="1">
                    <a:effectLst/>
                    <a:latin typeface="Calibri" panose="020F0502020204030204" pitchFamily="34" charset="0"/>
                    <a:ea typeface="Calibri" panose="020F0502020204030204" pitchFamily="34" charset="0"/>
                    <a:cs typeface="Times New Roman" panose="02020603050405020304" pitchFamily="18" charset="0"/>
                  </a:rPr>
                  <a:t>i</a:t>
                </a:r>
                <a:r>
                  <a:rPr lang="en-US" dirty="0">
                    <a:effectLst/>
                    <a:latin typeface="Calibri" panose="020F0502020204030204" pitchFamily="34" charset="0"/>
                    <a:ea typeface="Calibri" panose="020F0502020204030204" pitchFamily="34" charset="0"/>
                    <a:cs typeface="Times New Roman" panose="02020603050405020304" pitchFamily="18" charset="0"/>
                  </a:rPr>
                  <a:t> (ESLF)</a:t>
                </a:r>
              </a:p>
              <a:p>
                <a:pPr marL="1200150" lvl="2" indent="-285750">
                  <a:lnSpc>
                    <a:spcPct val="107000"/>
                  </a:lnSpc>
                  <a:spcAft>
                    <a:spcPts val="800"/>
                  </a:spcAft>
                  <a:buFont typeface="Wingdings" panose="05000000000000000000" pitchFamily="2" charset="2"/>
                  <a:buChar char="q"/>
                </a:pPr>
                <a:r>
                  <a:rPr lang="en-US" sz="1800" dirty="0">
                    <a:effectLst/>
                    <a:latin typeface="Calibri" panose="020F0502020204030204" pitchFamily="34" charset="0"/>
                    <a:ea typeface="Calibri" panose="020F0502020204030204" pitchFamily="34" charset="0"/>
                    <a:cs typeface="Times New Roman" panose="02020603050405020304" pitchFamily="18" charset="0"/>
                  </a:rPr>
                  <a:t>r = growth rate.</a:t>
                </a:r>
              </a:p>
            </p:txBody>
          </p:sp>
        </mc:Choice>
        <mc:Fallback xmlns="">
          <p:sp>
            <p:nvSpPr>
              <p:cNvPr id="5" name="TextBox 4">
                <a:extLst>
                  <a:ext uri="{FF2B5EF4-FFF2-40B4-BE49-F238E27FC236}">
                    <a16:creationId xmlns:a16="http://schemas.microsoft.com/office/drawing/2014/main" id="{B73B024C-B6E2-49E8-8456-F088E0D42AC9}"/>
                  </a:ext>
                </a:extLst>
              </p:cNvPr>
              <p:cNvSpPr txBox="1">
                <a:spLocks noRot="1" noChangeAspect="1" noMove="1" noResize="1" noEditPoints="1" noAdjustHandles="1" noChangeArrowheads="1" noChangeShapeType="1" noTextEdit="1"/>
              </p:cNvSpPr>
              <p:nvPr/>
            </p:nvSpPr>
            <p:spPr>
              <a:xfrm>
                <a:off x="612236" y="383776"/>
                <a:ext cx="11719367" cy="6162393"/>
              </a:xfrm>
              <a:prstGeom prst="rect">
                <a:avLst/>
              </a:prstGeom>
              <a:blipFill>
                <a:blip r:embed="rId2"/>
                <a:stretch>
                  <a:fillRect l="-416" t="-495" b="-593"/>
                </a:stretch>
              </a:blipFill>
            </p:spPr>
            <p:txBody>
              <a:bodyPr/>
              <a:lstStyle/>
              <a:p>
                <a:r>
                  <a:rPr lang="en-US">
                    <a:noFill/>
                  </a:rPr>
                  <a:t> </a:t>
                </a:r>
              </a:p>
            </p:txBody>
          </p:sp>
        </mc:Fallback>
      </mc:AlternateContent>
    </p:spTree>
    <p:extLst>
      <p:ext uri="{BB962C8B-B14F-4D97-AF65-F5344CB8AC3E}">
        <p14:creationId xmlns:p14="http://schemas.microsoft.com/office/powerpoint/2010/main" val="264927248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97F43B01-0D4A-4CDA-83A4-4DF7EF843457}"/>
              </a:ext>
            </a:extLst>
          </p:cNvPr>
          <p:cNvSpPr/>
          <p:nvPr/>
        </p:nvSpPr>
        <p:spPr>
          <a:xfrm>
            <a:off x="182880" y="182880"/>
            <a:ext cx="12435840" cy="6949440"/>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dirty="0">
              <a:ln w="28575">
                <a:solidFill>
                  <a:schemeClr val="tx1"/>
                </a:solidFill>
              </a:ln>
            </a:endParaRPr>
          </a:p>
        </p:txBody>
      </p:sp>
      <p:sp>
        <p:nvSpPr>
          <p:cNvPr id="8" name="TextBox 7">
            <a:extLst>
              <a:ext uri="{FF2B5EF4-FFF2-40B4-BE49-F238E27FC236}">
                <a16:creationId xmlns="" xmlns:a16="http://schemas.microsoft.com/office/drawing/2014/main" id="{2914104A-5D44-439E-A145-3BD69E2AEFD2}"/>
              </a:ext>
            </a:extLst>
          </p:cNvPr>
          <p:cNvSpPr txBox="1"/>
          <p:nvPr/>
        </p:nvSpPr>
        <p:spPr>
          <a:xfrm>
            <a:off x="274320" y="481325"/>
            <a:ext cx="12252960" cy="646331"/>
          </a:xfrm>
          <a:prstGeom prst="rect">
            <a:avLst/>
          </a:prstGeom>
          <a:noFill/>
        </p:spPr>
        <p:txBody>
          <a:bodyPr wrap="square" rtlCol="0">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 xmlns:a16="http://schemas.microsoft.com/office/drawing/2014/main" id="{B73B024C-B6E2-49E8-8456-F088E0D42AC9}"/>
                  </a:ext>
                </a:extLst>
              </p:cNvPr>
              <p:cNvSpPr txBox="1"/>
              <p:nvPr/>
            </p:nvSpPr>
            <p:spPr>
              <a:xfrm>
                <a:off x="612236" y="383776"/>
                <a:ext cx="11719367" cy="5317802"/>
              </a:xfrm>
              <a:prstGeom prst="rect">
                <a:avLst/>
              </a:prstGeom>
              <a:noFill/>
            </p:spPr>
            <p:txBody>
              <a:bodyPr wrap="square">
                <a:sp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can also write this equation like:</a:t>
                </a:r>
              </a:p>
              <a:p>
                <a:pPr>
                  <a:lnSpc>
                    <a:spcPct val="107000"/>
                  </a:lnSpc>
                  <a:spcAft>
                    <a:spcPts val="800"/>
                  </a:spcAft>
                </a:pPr>
                <a14:m>
                  <m:oMathPara xmlns:m="http://schemas.openxmlformats.org/officeDocument/2006/math">
                    <m:oMathParaPr>
                      <m:jc m:val="centerGroup"/>
                    </m:oMathParaPr>
                    <m:oMath xmlns:m="http://schemas.openxmlformats.org/officeDocument/2006/math">
                      <m:r>
                        <m:rPr>
                          <m:nor/>
                        </m:rPr>
                        <a:rPr lang="en-US" b="1" dirty="0">
                          <a:ea typeface="Calibri" panose="020F0502020204030204" pitchFamily="34" charset="0"/>
                          <a:cs typeface="Times New Roman" panose="02020603050405020304" pitchFamily="18" charset="0"/>
                        </a:rPr>
                        <m:t>ESAL</m:t>
                      </m:r>
                      <m:r>
                        <m:rPr>
                          <m:nor/>
                        </m:rPr>
                        <a:rPr lang="en-US" b="1" dirty="0">
                          <a:ea typeface="Calibri" panose="020F0502020204030204" pitchFamily="34" charset="0"/>
                          <a:cs typeface="Times New Roman" panose="02020603050405020304" pitchFamily="18" charset="0"/>
                        </a:rPr>
                        <m:t> = 365 </m:t>
                      </m:r>
                      <m:r>
                        <m:rPr>
                          <m:nor/>
                        </m:rPr>
                        <a:rPr lang="en-US" b="1" dirty="0">
                          <a:ea typeface="Calibri" panose="020F0502020204030204" pitchFamily="34" charset="0"/>
                          <a:cs typeface="Times New Roman" panose="02020603050405020304" pitchFamily="18" charset="0"/>
                        </a:rPr>
                        <m:t>×</m:t>
                      </m:r>
                      <m:r>
                        <m:rPr>
                          <m:nor/>
                        </m:rPr>
                        <a:rPr lang="en-US" b="1" dirty="0">
                          <a:ea typeface="Calibri" panose="020F0502020204030204" pitchFamily="34" charset="0"/>
                          <a:cs typeface="Times New Roman" panose="02020603050405020304" pitchFamily="18" charset="0"/>
                        </a:rPr>
                        <m:t> </m:t>
                      </m:r>
                      <m:r>
                        <m:rPr>
                          <m:nor/>
                        </m:rPr>
                        <a:rPr lang="en-US" b="1" dirty="0">
                          <a:ea typeface="Calibri" panose="020F0502020204030204" pitchFamily="34" charset="0"/>
                          <a:cs typeface="Times New Roman" panose="02020603050405020304" pitchFamily="18" charset="0"/>
                        </a:rPr>
                        <m:t>AADT</m:t>
                      </m:r>
                      <m:r>
                        <m:rPr>
                          <m:nor/>
                        </m:rPr>
                        <a:rPr lang="en-US" b="1" dirty="0">
                          <a:ea typeface="Calibri" panose="020F0502020204030204" pitchFamily="34" charset="0"/>
                          <a:cs typeface="Times New Roman" panose="02020603050405020304" pitchFamily="18" charset="0"/>
                        </a:rPr>
                        <m:t> </m:t>
                      </m:r>
                      <m:r>
                        <m:rPr>
                          <m:nor/>
                        </m:rPr>
                        <a:rPr lang="en-US" b="1" dirty="0">
                          <a:ea typeface="Calibri" panose="020F0502020204030204" pitchFamily="34" charset="0"/>
                          <a:cs typeface="Times New Roman" panose="02020603050405020304" pitchFamily="18" charset="0"/>
                        </a:rPr>
                        <m:t>×</m:t>
                      </m:r>
                      <m:f>
                        <m:fPr>
                          <m:ctrlPr>
                            <a:rPr lang="en-US" b="1" i="1">
                              <a:latin typeface="Cambria Math"/>
                            </a:rPr>
                          </m:ctrlPr>
                        </m:fPr>
                        <m:num>
                          <m:sSup>
                            <m:sSupPr>
                              <m:ctrlPr>
                                <a:rPr lang="en-US" b="1" i="1">
                                  <a:latin typeface="Cambria Math"/>
                                </a:rPr>
                              </m:ctrlPr>
                            </m:sSupPr>
                            <m:e>
                              <m:d>
                                <m:dPr>
                                  <m:ctrlPr>
                                    <a:rPr lang="en-US" b="1" i="1">
                                      <a:latin typeface="Cambria Math"/>
                                    </a:rPr>
                                  </m:ctrlPr>
                                </m:dPr>
                                <m:e>
                                  <m:r>
                                    <a:rPr lang="en-US" b="1" i="1">
                                      <a:latin typeface="Cambria Math" panose="02040503050406030204" pitchFamily="18" charset="0"/>
                                    </a:rPr>
                                    <m:t>𝟏</m:t>
                                  </m:r>
                                  <m:r>
                                    <a:rPr lang="en-US" b="1" i="1">
                                      <a:latin typeface="Cambria Math" panose="02040503050406030204" pitchFamily="18" charset="0"/>
                                    </a:rPr>
                                    <m:t>+</m:t>
                                  </m:r>
                                  <m:r>
                                    <a:rPr lang="en-US" b="1" i="1">
                                      <a:latin typeface="Cambria Math" panose="02040503050406030204" pitchFamily="18" charset="0"/>
                                    </a:rPr>
                                    <m:t>𝒓</m:t>
                                  </m:r>
                                </m:e>
                              </m:d>
                            </m:e>
                            <m:sup>
                              <m:r>
                                <a:rPr lang="en-US" b="1" i="1">
                                  <a:latin typeface="Cambria Math" panose="02040503050406030204" pitchFamily="18" charset="0"/>
                                </a:rPr>
                                <m:t>𝒏</m:t>
                              </m:r>
                            </m:sup>
                          </m:sSup>
                          <m:r>
                            <a:rPr lang="en-US" b="1" i="1">
                              <a:latin typeface="Cambria Math" panose="02040503050406030204" pitchFamily="18" charset="0"/>
                            </a:rPr>
                            <m:t>−</m:t>
                          </m:r>
                          <m:r>
                            <a:rPr lang="en-US" b="1" i="1">
                              <a:latin typeface="Cambria Math" panose="02040503050406030204" pitchFamily="18" charset="0"/>
                            </a:rPr>
                            <m:t>𝟏</m:t>
                          </m:r>
                        </m:num>
                        <m:den>
                          <m:r>
                            <a:rPr lang="en-US" b="1" i="1">
                              <a:latin typeface="Cambria Math" panose="02040503050406030204" pitchFamily="18" charset="0"/>
                            </a:rPr>
                            <m:t>𝒓</m:t>
                          </m:r>
                        </m:den>
                      </m:f>
                      <m:r>
                        <m:rPr>
                          <m:nor/>
                        </m:rPr>
                        <a:rPr lang="en-US" b="1" dirty="0">
                          <a:ea typeface="Calibri" panose="020F0502020204030204" pitchFamily="34" charset="0"/>
                          <a:cs typeface="Times New Roman" panose="02020603050405020304" pitchFamily="18" charset="0"/>
                        </a:rPr>
                        <m:t>×</m:t>
                      </m:r>
                      <m:r>
                        <m:rPr>
                          <m:nor/>
                        </m:rPr>
                        <a:rPr lang="en-US" b="1" i="0" dirty="0" smtClean="0">
                          <a:ea typeface="Calibri" panose="020F0502020204030204" pitchFamily="34" charset="0"/>
                          <a:cs typeface="Times New Roman" panose="02020603050405020304" pitchFamily="18" charset="0"/>
                        </a:rPr>
                        <m:t>f</m:t>
                      </m:r>
                      <m:r>
                        <m:rPr>
                          <m:nor/>
                        </m:rPr>
                        <a:rPr lang="en-US" b="1" i="0" baseline="-25000" dirty="0" smtClean="0">
                          <a:ea typeface="Calibri" panose="020F0502020204030204" pitchFamily="34" charset="0"/>
                          <a:cs typeface="Times New Roman" panose="02020603050405020304" pitchFamily="18" charset="0"/>
                        </a:rPr>
                        <m:t>d</m:t>
                      </m:r>
                      <m:r>
                        <m:rPr>
                          <m:nor/>
                        </m:rPr>
                        <a:rPr lang="en-US" b="1" dirty="0">
                          <a:ea typeface="Calibri" panose="020F0502020204030204" pitchFamily="34" charset="0"/>
                          <a:cs typeface="Times New Roman" panose="02020603050405020304" pitchFamily="18" charset="0"/>
                        </a:rPr>
                        <m:t> </m:t>
                      </m:r>
                      <m:r>
                        <m:rPr>
                          <m:nor/>
                        </m:rPr>
                        <a:rPr lang="en-US" b="1" dirty="0">
                          <a:ea typeface="Calibri" panose="020F0502020204030204" pitchFamily="34" charset="0"/>
                          <a:cs typeface="Times New Roman" panose="02020603050405020304" pitchFamily="18" charset="0"/>
                        </a:rPr>
                        <m:t>×</m:t>
                      </m:r>
                      <m:r>
                        <m:rPr>
                          <m:nor/>
                        </m:rPr>
                        <a:rPr lang="en-US" b="1" dirty="0">
                          <a:ea typeface="Calibri" panose="020F0502020204030204" pitchFamily="34" charset="0"/>
                          <a:cs typeface="Times New Roman" panose="02020603050405020304" pitchFamily="18" charset="0"/>
                        </a:rPr>
                        <m:t> </m:t>
                      </m:r>
                      <m:r>
                        <m:rPr>
                          <m:nor/>
                        </m:rPr>
                        <a:rPr lang="en-US" b="1" i="0" dirty="0" smtClean="0">
                          <a:ea typeface="Calibri" panose="020F0502020204030204" pitchFamily="34" charset="0"/>
                          <a:cs typeface="Times New Roman" panose="02020603050405020304" pitchFamily="18" charset="0"/>
                        </a:rPr>
                        <m:t>N</m:t>
                      </m:r>
                      <m:r>
                        <m:rPr>
                          <m:nor/>
                        </m:rPr>
                        <a:rPr lang="en-US" b="1" i="0" baseline="-25000" dirty="0" smtClean="0">
                          <a:ea typeface="Calibri" panose="020F0502020204030204" pitchFamily="34" charset="0"/>
                          <a:cs typeface="Times New Roman" panose="02020603050405020304" pitchFamily="18" charset="0"/>
                        </a:rPr>
                        <m:t>i</m:t>
                      </m:r>
                      <m:r>
                        <m:rPr>
                          <m:nor/>
                        </m:rPr>
                        <a:rPr lang="en-US" b="1" dirty="0">
                          <a:ea typeface="Calibri" panose="020F0502020204030204" pitchFamily="34" charset="0"/>
                          <a:cs typeface="Times New Roman" panose="02020603050405020304" pitchFamily="18" charset="0"/>
                        </a:rPr>
                        <m:t> </m:t>
                      </m:r>
                      <m:r>
                        <m:rPr>
                          <m:nor/>
                        </m:rPr>
                        <a:rPr lang="en-US" b="1" dirty="0">
                          <a:ea typeface="Calibri" panose="020F0502020204030204" pitchFamily="34" charset="0"/>
                          <a:cs typeface="Times New Roman" panose="02020603050405020304" pitchFamily="18" charset="0"/>
                        </a:rPr>
                        <m:t>×</m:t>
                      </m:r>
                      <m:r>
                        <m:rPr>
                          <m:nor/>
                        </m:rPr>
                        <a:rPr lang="en-US" b="1" dirty="0">
                          <a:ea typeface="Calibri" panose="020F0502020204030204" pitchFamily="34" charset="0"/>
                          <a:cs typeface="Times New Roman" panose="02020603050405020304" pitchFamily="18" charset="0"/>
                        </a:rPr>
                        <m:t> </m:t>
                      </m:r>
                      <m:r>
                        <m:rPr>
                          <m:nor/>
                        </m:rPr>
                        <a:rPr lang="en-US" b="1" i="0" dirty="0" smtClean="0">
                          <a:ea typeface="Calibri" panose="020F0502020204030204" pitchFamily="34" charset="0"/>
                          <a:cs typeface="Times New Roman" panose="02020603050405020304" pitchFamily="18" charset="0"/>
                        </a:rPr>
                        <m:t>F</m:t>
                      </m:r>
                      <m:r>
                        <m:rPr>
                          <m:nor/>
                        </m:rPr>
                        <a:rPr lang="en-US" b="1" i="0" baseline="-25000" dirty="0" smtClean="0">
                          <a:ea typeface="Calibri" panose="020F0502020204030204" pitchFamily="34" charset="0"/>
                          <a:cs typeface="Times New Roman" panose="02020603050405020304" pitchFamily="18" charset="0"/>
                        </a:rPr>
                        <m:t>Ei</m:t>
                      </m:r>
                      <m:r>
                        <m:rPr>
                          <m:nor/>
                        </m:rPr>
                        <a:rPr lang="en-US" b="1" dirty="0">
                          <a:ea typeface="Calibri" panose="020F0502020204030204" pitchFamily="34" charset="0"/>
                          <a:cs typeface="Times New Roman" panose="02020603050405020304" pitchFamily="18" charset="0"/>
                        </a:rPr>
                        <m:t> </m:t>
                      </m:r>
                    </m:oMath>
                  </m:oMathPara>
                </a14:m>
                <a:endParaRPr lang="en-US" b="1" dirty="0">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r>
                        <m:rPr>
                          <m:nor/>
                        </m:rPr>
                        <a:rPr lang="en-US" b="1" dirty="0" smtClean="0">
                          <a:ea typeface="Calibri" panose="020F0502020204030204" pitchFamily="34" charset="0"/>
                          <a:cs typeface="Times New Roman" panose="02020603050405020304" pitchFamily="18" charset="0"/>
                        </a:rPr>
                        <m:t>ESAL</m:t>
                      </m:r>
                      <m:r>
                        <m:rPr>
                          <m:nor/>
                        </m:rPr>
                        <a:rPr lang="en-US" b="1" dirty="0" smtClean="0">
                          <a:ea typeface="Calibri" panose="020F0502020204030204" pitchFamily="34" charset="0"/>
                          <a:cs typeface="Times New Roman" panose="02020603050405020304" pitchFamily="18" charset="0"/>
                        </a:rPr>
                        <m:t> = 365 </m:t>
                      </m:r>
                      <m:r>
                        <m:rPr>
                          <m:nor/>
                        </m:rPr>
                        <a:rPr lang="en-US" b="1" dirty="0" smtClean="0">
                          <a:ea typeface="Calibri" panose="020F0502020204030204" pitchFamily="34" charset="0"/>
                          <a:cs typeface="Times New Roman" panose="02020603050405020304" pitchFamily="18" charset="0"/>
                        </a:rPr>
                        <m:t>×</m:t>
                      </m:r>
                      <m:r>
                        <m:rPr>
                          <m:nor/>
                        </m:rPr>
                        <a:rPr lang="en-US" b="1" dirty="0" smtClean="0">
                          <a:ea typeface="Calibri" panose="020F0502020204030204" pitchFamily="34" charset="0"/>
                          <a:cs typeface="Times New Roman" panose="02020603050405020304" pitchFamily="18" charset="0"/>
                        </a:rPr>
                        <m:t> </m:t>
                      </m:r>
                      <m:r>
                        <m:rPr>
                          <m:nor/>
                        </m:rPr>
                        <a:rPr lang="en-US" b="1" dirty="0" smtClean="0">
                          <a:ea typeface="Calibri" panose="020F0502020204030204" pitchFamily="34" charset="0"/>
                          <a:cs typeface="Times New Roman" panose="02020603050405020304" pitchFamily="18" charset="0"/>
                        </a:rPr>
                        <m:t>AADT</m:t>
                      </m:r>
                      <m:r>
                        <m:rPr>
                          <m:nor/>
                        </m:rPr>
                        <a:rPr lang="en-US" b="1" dirty="0" smtClean="0">
                          <a:ea typeface="Calibri" panose="020F0502020204030204" pitchFamily="34" charset="0"/>
                          <a:cs typeface="Times New Roman" panose="02020603050405020304" pitchFamily="18" charset="0"/>
                        </a:rPr>
                        <m:t> </m:t>
                      </m:r>
                      <m:r>
                        <m:rPr>
                          <m:nor/>
                        </m:rPr>
                        <a:rPr lang="en-US" b="1" dirty="0" smtClean="0">
                          <a:ea typeface="Calibri" panose="020F0502020204030204" pitchFamily="34" charset="0"/>
                          <a:cs typeface="Times New Roman" panose="02020603050405020304" pitchFamily="18" charset="0"/>
                        </a:rPr>
                        <m:t>×</m:t>
                      </m:r>
                      <m:f>
                        <m:fPr>
                          <m:ctrlPr>
                            <a:rPr lang="en-US" b="1" i="1">
                              <a:latin typeface="Cambria Math"/>
                            </a:rPr>
                          </m:ctrlPr>
                        </m:fPr>
                        <m:num>
                          <m:sSup>
                            <m:sSupPr>
                              <m:ctrlPr>
                                <a:rPr lang="en-US" b="1" i="1">
                                  <a:latin typeface="Cambria Math"/>
                                </a:rPr>
                              </m:ctrlPr>
                            </m:sSupPr>
                            <m:e>
                              <m:d>
                                <m:dPr>
                                  <m:ctrlPr>
                                    <a:rPr lang="en-US" b="1" i="1">
                                      <a:latin typeface="Cambria Math"/>
                                    </a:rPr>
                                  </m:ctrlPr>
                                </m:dPr>
                                <m:e>
                                  <m:r>
                                    <a:rPr lang="en-US" b="1" i="1">
                                      <a:latin typeface="Cambria Math" panose="02040503050406030204" pitchFamily="18" charset="0"/>
                                    </a:rPr>
                                    <m:t>𝟏</m:t>
                                  </m:r>
                                  <m:r>
                                    <a:rPr lang="en-US" b="1" i="1">
                                      <a:latin typeface="Cambria Math" panose="02040503050406030204" pitchFamily="18" charset="0"/>
                                    </a:rPr>
                                    <m:t>+</m:t>
                                  </m:r>
                                  <m:r>
                                    <a:rPr lang="en-US" b="1" i="1">
                                      <a:latin typeface="Cambria Math" panose="02040503050406030204" pitchFamily="18" charset="0"/>
                                    </a:rPr>
                                    <m:t>𝒓</m:t>
                                  </m:r>
                                </m:e>
                              </m:d>
                            </m:e>
                            <m:sup>
                              <m:r>
                                <a:rPr lang="en-US" b="1" i="1">
                                  <a:latin typeface="Cambria Math" panose="02040503050406030204" pitchFamily="18" charset="0"/>
                                </a:rPr>
                                <m:t>𝒏</m:t>
                              </m:r>
                            </m:sup>
                          </m:sSup>
                          <m:r>
                            <a:rPr lang="en-US" b="1" i="1">
                              <a:latin typeface="Cambria Math" panose="02040503050406030204" pitchFamily="18" charset="0"/>
                            </a:rPr>
                            <m:t>−</m:t>
                          </m:r>
                          <m:r>
                            <a:rPr lang="en-US" b="1" i="1">
                              <a:latin typeface="Cambria Math" panose="02040503050406030204" pitchFamily="18" charset="0"/>
                            </a:rPr>
                            <m:t>𝟏</m:t>
                          </m:r>
                        </m:num>
                        <m:den>
                          <m:r>
                            <a:rPr lang="en-US" b="1" i="1">
                              <a:latin typeface="Cambria Math" panose="02040503050406030204" pitchFamily="18" charset="0"/>
                            </a:rPr>
                            <m:t>𝒓</m:t>
                          </m:r>
                        </m:den>
                      </m:f>
                      <m:r>
                        <m:rPr>
                          <m:nor/>
                        </m:rPr>
                        <a:rPr lang="en-US" b="1" dirty="0">
                          <a:ea typeface="Calibri" panose="020F0502020204030204" pitchFamily="34" charset="0"/>
                          <a:cs typeface="Times New Roman" panose="02020603050405020304" pitchFamily="18" charset="0"/>
                        </a:rPr>
                        <m:t>×</m:t>
                      </m:r>
                      <m:r>
                        <m:rPr>
                          <m:nor/>
                        </m:rPr>
                        <a:rPr lang="en-US" b="1" i="0" dirty="0" smtClean="0">
                          <a:ea typeface="Calibri" panose="020F0502020204030204" pitchFamily="34" charset="0"/>
                          <a:cs typeface="Times New Roman" panose="02020603050405020304" pitchFamily="18" charset="0"/>
                        </a:rPr>
                        <m:t>f</m:t>
                      </m:r>
                      <m:r>
                        <m:rPr>
                          <m:nor/>
                        </m:rPr>
                        <a:rPr lang="en-US" b="1" i="0" baseline="-25000" dirty="0" smtClean="0">
                          <a:ea typeface="Calibri" panose="020F0502020204030204" pitchFamily="34" charset="0"/>
                          <a:cs typeface="Times New Roman" panose="02020603050405020304" pitchFamily="18" charset="0"/>
                        </a:rPr>
                        <m:t>d</m:t>
                      </m:r>
                      <m:r>
                        <m:rPr>
                          <m:nor/>
                        </m:rPr>
                        <a:rPr lang="en-US" b="1" dirty="0">
                          <a:ea typeface="Calibri" panose="020F0502020204030204" pitchFamily="34" charset="0"/>
                          <a:cs typeface="Times New Roman" panose="02020603050405020304" pitchFamily="18" charset="0"/>
                        </a:rPr>
                        <m:t> </m:t>
                      </m:r>
                      <m:r>
                        <m:rPr>
                          <m:nor/>
                        </m:rPr>
                        <a:rPr lang="en-US" b="1" dirty="0">
                          <a:ea typeface="Calibri" panose="020F0502020204030204" pitchFamily="34" charset="0"/>
                          <a:cs typeface="Times New Roman" panose="02020603050405020304" pitchFamily="18" charset="0"/>
                        </a:rPr>
                        <m:t>×</m:t>
                      </m:r>
                      <m:r>
                        <m:rPr>
                          <m:nor/>
                        </m:rPr>
                        <a:rPr lang="en-US" b="1" dirty="0">
                          <a:ea typeface="Calibri" panose="020F0502020204030204" pitchFamily="34" charset="0"/>
                          <a:cs typeface="Times New Roman" panose="02020603050405020304" pitchFamily="18" charset="0"/>
                        </a:rPr>
                        <m:t> </m:t>
                      </m:r>
                      <m:r>
                        <m:rPr>
                          <m:nor/>
                        </m:rPr>
                        <a:rPr lang="en-US" b="1" i="0" dirty="0" smtClean="0">
                          <a:ea typeface="Calibri" panose="020F0502020204030204" pitchFamily="34" charset="0"/>
                          <a:cs typeface="Times New Roman" panose="02020603050405020304" pitchFamily="18" charset="0"/>
                        </a:rPr>
                        <m:t>T</m:t>
                      </m:r>
                      <m:r>
                        <m:rPr>
                          <m:nor/>
                        </m:rPr>
                        <a:rPr lang="en-US" b="1" i="0" baseline="-25000" dirty="0" smtClean="0">
                          <a:ea typeface="Calibri" panose="020F0502020204030204" pitchFamily="34" charset="0"/>
                          <a:cs typeface="Times New Roman" panose="02020603050405020304" pitchFamily="18" charset="0"/>
                        </a:rPr>
                        <m:t>f</m:t>
                      </m:r>
                      <m:r>
                        <m:rPr>
                          <m:nor/>
                        </m:rPr>
                        <a:rPr lang="en-US" b="1" dirty="0">
                          <a:ea typeface="Calibri" panose="020F0502020204030204" pitchFamily="34" charset="0"/>
                          <a:cs typeface="Times New Roman" panose="02020603050405020304" pitchFamily="18" charset="0"/>
                        </a:rPr>
                        <m:t> </m:t>
                      </m:r>
                      <m:r>
                        <m:rPr>
                          <m:nor/>
                        </m:rPr>
                        <a:rPr lang="en-US" b="1" dirty="0">
                          <a:ea typeface="Calibri" panose="020F0502020204030204" pitchFamily="34" charset="0"/>
                          <a:cs typeface="Times New Roman" panose="02020603050405020304" pitchFamily="18" charset="0"/>
                        </a:rPr>
                        <m:t>×</m:t>
                      </m:r>
                      <m:r>
                        <m:rPr>
                          <m:nor/>
                        </m:rPr>
                        <a:rPr lang="en-US" b="1" dirty="0">
                          <a:ea typeface="Calibri" panose="020F0502020204030204" pitchFamily="34" charset="0"/>
                          <a:cs typeface="Times New Roman" panose="02020603050405020304" pitchFamily="18" charset="0"/>
                        </a:rPr>
                        <m:t> </m:t>
                      </m:r>
                      <m:r>
                        <m:rPr>
                          <m:nor/>
                        </m:rPr>
                        <a:rPr lang="en-US" b="1" i="0" dirty="0" smtClean="0">
                          <a:ea typeface="Calibri" panose="020F0502020204030204" pitchFamily="34" charset="0"/>
                          <a:cs typeface="Times New Roman" panose="02020603050405020304" pitchFamily="18" charset="0"/>
                        </a:rPr>
                        <m:t>P</m:t>
                      </m:r>
                      <m:r>
                        <m:rPr>
                          <m:nor/>
                        </m:rPr>
                        <a:rPr lang="en-US" b="1" i="0" baseline="-25000" dirty="0" smtClean="0">
                          <a:ea typeface="Calibri" panose="020F0502020204030204" pitchFamily="34" charset="0"/>
                          <a:cs typeface="Times New Roman" panose="02020603050405020304" pitchFamily="18" charset="0"/>
                        </a:rPr>
                        <m:t>i</m:t>
                      </m:r>
                      <m:r>
                        <m:rPr>
                          <m:nor/>
                        </m:rPr>
                        <a:rPr lang="en-US" b="1" dirty="0">
                          <a:ea typeface="Calibri" panose="020F0502020204030204" pitchFamily="34" charset="0"/>
                          <a:cs typeface="Times New Roman" panose="02020603050405020304" pitchFamily="18" charset="0"/>
                        </a:rPr>
                        <m:t> </m:t>
                      </m:r>
                    </m:oMath>
                  </m:oMathPara>
                </a14:m>
                <a:endParaRPr lang="en-US" b="1" dirty="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Here,</a:t>
                </a:r>
              </a:p>
              <a:p>
                <a:pPr marL="1200150" lvl="2" indent="-285750">
                  <a:lnSpc>
                    <a:spcPct val="107000"/>
                  </a:lnSpc>
                  <a:spcAft>
                    <a:spcPts val="800"/>
                  </a:spcAft>
                  <a:buFont typeface="Wingdings" panose="05000000000000000000" pitchFamily="2" charset="2"/>
                  <a:buChar char="q"/>
                </a:pPr>
                <a:r>
                  <a:rPr lang="en-US" dirty="0">
                    <a:effectLst/>
                    <a:latin typeface="Calibri" panose="020F0502020204030204" pitchFamily="34" charset="0"/>
                    <a:ea typeface="Calibri" panose="020F0502020204030204" pitchFamily="34" charset="0"/>
                    <a:cs typeface="Times New Roman" panose="02020603050405020304" pitchFamily="18" charset="0"/>
                  </a:rPr>
                  <a:t>AADT = Average Annual Daily traffic (vehicle/day) [First, find for one lane]</a:t>
                </a:r>
              </a:p>
              <a:p>
                <a:pPr marL="1200150" lvl="2" indent="-285750">
                  <a:lnSpc>
                    <a:spcPct val="107000"/>
                  </a:lnSpc>
                  <a:spcAft>
                    <a:spcPts val="800"/>
                  </a:spcAft>
                  <a:buFont typeface="Wingdings" panose="05000000000000000000" pitchFamily="2" charset="2"/>
                  <a:buChar char="q"/>
                </a:pPr>
                <a:r>
                  <a:rPr lang="en-US" dirty="0" err="1">
                    <a:latin typeface="Calibri" panose="020F0502020204030204" pitchFamily="34" charset="0"/>
                    <a:ea typeface="Calibri" panose="020F0502020204030204" pitchFamily="34" charset="0"/>
                    <a:cs typeface="Times New Roman" panose="02020603050405020304" pitchFamily="18" charset="0"/>
                  </a:rPr>
                  <a:t>F</a:t>
                </a:r>
                <a:r>
                  <a:rPr lang="en-US" baseline="-25000" dirty="0" err="1">
                    <a:latin typeface="Calibri" panose="020F0502020204030204" pitchFamily="34" charset="0"/>
                    <a:ea typeface="Calibri" panose="020F0502020204030204" pitchFamily="34" charset="0"/>
                    <a:cs typeface="Times New Roman" panose="02020603050405020304" pitchFamily="18" charset="0"/>
                  </a:rPr>
                  <a:t>d</a:t>
                </a:r>
                <a:r>
                  <a:rPr lang="en-US" sz="1800" dirty="0">
                    <a:effectLst/>
                    <a:latin typeface="Calibri" panose="020F0502020204030204" pitchFamily="34" charset="0"/>
                    <a:ea typeface="Calibri" panose="020F0502020204030204" pitchFamily="34" charset="0"/>
                    <a:cs typeface="Times New Roman" panose="02020603050405020304" pitchFamily="18" charset="0"/>
                  </a:rPr>
                  <a:t>: Design lane factor</a:t>
                </a:r>
              </a:p>
              <a:p>
                <a:pPr marL="1200150" lvl="2" indent="-285750">
                  <a:lnSpc>
                    <a:spcPct val="107000"/>
                  </a:lnSpc>
                  <a:spcAft>
                    <a:spcPts val="800"/>
                  </a:spcAft>
                  <a:buFont typeface="Wingdings" panose="05000000000000000000" pitchFamily="2" charset="2"/>
                  <a:buChar char="q"/>
                </a:pPr>
                <a14:m>
                  <m:oMath xmlns:m="http://schemas.openxmlformats.org/officeDocument/2006/math">
                    <m:sSub>
                      <m:sSubPr>
                        <m:ctrlPr>
                          <a:rPr lang="en-US" i="1" smtClean="0">
                            <a:effectLst/>
                            <a:latin typeface="Cambria Math"/>
                            <a:ea typeface="Calibri" panose="020F0502020204030204" pitchFamily="34" charset="0"/>
                            <a:cs typeface="Times New Roman" panose="02020603050405020304" pitchFamily="18" charset="0"/>
                          </a:rPr>
                        </m:ctrlPr>
                      </m:sSubPr>
                      <m:e>
                        <m:r>
                          <a:rPr lang="en-US" i="1">
                            <a:effectLst/>
                            <a:latin typeface="Cambria Math" panose="02040503050406030204" pitchFamily="18" charset="0"/>
                            <a:ea typeface="Calibri" panose="020F0502020204030204" pitchFamily="34" charset="0"/>
                            <a:cs typeface="Times New Roman" panose="02020603050405020304" pitchFamily="18" charset="0"/>
                          </a:rPr>
                          <m:t>𝑁</m:t>
                        </m:r>
                      </m:e>
                      <m:sub>
                        <m:r>
                          <a:rPr lang="en-US" i="1">
                            <a:effectLst/>
                            <a:latin typeface="Cambria Math" panose="02040503050406030204" pitchFamily="18" charset="0"/>
                            <a:ea typeface="Calibri" panose="020F0502020204030204" pitchFamily="34" charset="0"/>
                            <a:cs typeface="Times New Roman" panose="02020603050405020304" pitchFamily="18" charset="0"/>
                          </a:rPr>
                          <m:t>𝑖</m:t>
                        </m:r>
                      </m:sub>
                    </m:sSub>
                  </m:oMath>
                </a14:m>
                <a:r>
                  <a:rPr lang="en-US" dirty="0">
                    <a:effectLst/>
                    <a:latin typeface="Calibri" panose="020F0502020204030204" pitchFamily="34" charset="0"/>
                    <a:ea typeface="Calibri" panose="020F0502020204030204" pitchFamily="34" charset="0"/>
                    <a:cs typeface="Times New Roman" panose="02020603050405020304" pitchFamily="18" charset="0"/>
                  </a:rPr>
                  <a:t>= Number of axles on each vehicle in category I</a:t>
                </a:r>
              </a:p>
              <a:p>
                <a:pPr marL="1200150" lvl="2" indent="-285750">
                  <a:lnSpc>
                    <a:spcPct val="107000"/>
                  </a:lnSpc>
                  <a:spcAft>
                    <a:spcPts val="800"/>
                  </a:spcAft>
                  <a:buFont typeface="Wingdings" panose="05000000000000000000" pitchFamily="2" charset="2"/>
                  <a:buChar char="q"/>
                </a:pPr>
                <a14:m>
                  <m:oMath xmlns:m="http://schemas.openxmlformats.org/officeDocument/2006/math">
                    <m:sSub>
                      <m:sSubPr>
                        <m:ctrlPr>
                          <a:rPr lang="en-US" i="1" smtClean="0">
                            <a:effectLst/>
                            <a:latin typeface="Cambria Math"/>
                            <a:ea typeface="Calibri" panose="020F0502020204030204" pitchFamily="34" charset="0"/>
                            <a:cs typeface="Times New Roman" panose="02020603050405020304" pitchFamily="18" charset="0"/>
                          </a:rPr>
                        </m:ctrlPr>
                      </m:sSubPr>
                      <m:e>
                        <m:r>
                          <a:rPr lang="en-US" i="1">
                            <a:effectLst/>
                            <a:latin typeface="Cambria Math" panose="02040503050406030204" pitchFamily="18" charset="0"/>
                            <a:ea typeface="Calibri" panose="020F0502020204030204" pitchFamily="34" charset="0"/>
                            <a:cs typeface="Times New Roman" panose="02020603050405020304" pitchFamily="18" charset="0"/>
                          </a:rPr>
                          <m:t>𝐹</m:t>
                        </m:r>
                      </m:e>
                      <m:sub>
                        <m:r>
                          <a:rPr lang="en-US" i="1">
                            <a:effectLst/>
                            <a:latin typeface="Cambria Math" panose="02040503050406030204" pitchFamily="18" charset="0"/>
                            <a:ea typeface="Calibri" panose="020F0502020204030204" pitchFamily="34" charset="0"/>
                            <a:cs typeface="Times New Roman" panose="02020603050405020304" pitchFamily="18" charset="0"/>
                          </a:rPr>
                          <m:t>𝐸𝑖</m:t>
                        </m:r>
                      </m:sub>
                    </m:sSub>
                  </m:oMath>
                </a14:m>
                <a:r>
                  <a:rPr lang="en-US" dirty="0">
                    <a:effectLst/>
                    <a:latin typeface="Calibri" panose="020F0502020204030204" pitchFamily="34" charset="0"/>
                    <a:ea typeface="Calibri" panose="020F0502020204030204" pitchFamily="34" charset="0"/>
                    <a:cs typeface="Times New Roman" panose="02020603050405020304" pitchFamily="18" charset="0"/>
                  </a:rPr>
                  <a:t> = Load equivalency factor for axle category </a:t>
                </a:r>
                <a:r>
                  <a:rPr lang="en-US" dirty="0" err="1">
                    <a:effectLst/>
                    <a:latin typeface="Calibri" panose="020F0502020204030204" pitchFamily="34" charset="0"/>
                    <a:ea typeface="Calibri" panose="020F0502020204030204" pitchFamily="34" charset="0"/>
                    <a:cs typeface="Times New Roman" panose="02020603050405020304" pitchFamily="18" charset="0"/>
                  </a:rPr>
                  <a:t>i</a:t>
                </a:r>
                <a:r>
                  <a:rPr lang="en-US" dirty="0">
                    <a:effectLst/>
                    <a:latin typeface="Calibri" panose="020F0502020204030204" pitchFamily="34" charset="0"/>
                    <a:ea typeface="Calibri" panose="020F0502020204030204" pitchFamily="34" charset="0"/>
                    <a:cs typeface="Times New Roman" panose="02020603050405020304" pitchFamily="18" charset="0"/>
                  </a:rPr>
                  <a:t> (ESLF)</a:t>
                </a:r>
              </a:p>
              <a:p>
                <a:pPr marL="1200150" lvl="2" indent="-285750">
                  <a:lnSpc>
                    <a:spcPct val="107000"/>
                  </a:lnSpc>
                  <a:spcAft>
                    <a:spcPts val="800"/>
                  </a:spcAft>
                  <a:buFont typeface="Wingdings" panose="05000000000000000000" pitchFamily="2" charset="2"/>
                  <a:buChar char="q"/>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T</a:t>
                </a:r>
                <a:r>
                  <a:rPr lang="en-US" sz="1800" baseline="-25000" dirty="0" err="1">
                    <a:effectLst/>
                    <a:latin typeface="Calibri" panose="020F0502020204030204" pitchFamily="34" charset="0"/>
                    <a:ea typeface="Calibri" panose="020F0502020204030204" pitchFamily="34" charset="0"/>
                    <a:cs typeface="Times New Roman" panose="02020603050405020304" pitchFamily="18" charset="0"/>
                  </a:rPr>
                  <a:t>f</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T</a:t>
                </a:r>
                <a:r>
                  <a:rPr lang="en-US" sz="1800" dirty="0">
                    <a:effectLst/>
                    <a:latin typeface="Calibri" panose="020F0502020204030204" pitchFamily="34" charset="0"/>
                    <a:ea typeface="Calibri" panose="020F0502020204030204" pitchFamily="34" charset="0"/>
                    <a:cs typeface="Times New Roman" panose="02020603050405020304" pitchFamily="18" charset="0"/>
                  </a:rPr>
                  <a:t>ruck factor</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1200150" lvl="2" indent="-285750">
                  <a:lnSpc>
                    <a:spcPct val="107000"/>
                  </a:lnSpc>
                  <a:spcAft>
                    <a:spcPts val="800"/>
                  </a:spcAft>
                  <a:buFont typeface="Wingdings" panose="05000000000000000000" pitchFamily="2" charset="2"/>
                  <a:buChar char="q"/>
                </a:pPr>
                <a:r>
                  <a:rPr lang="en-US" sz="1800" dirty="0">
                    <a:effectLst/>
                    <a:latin typeface="Calibri" panose="020F0502020204030204" pitchFamily="34" charset="0"/>
                    <a:ea typeface="Calibri" panose="020F0502020204030204" pitchFamily="34" charset="0"/>
                    <a:cs typeface="Times New Roman" panose="02020603050405020304" pitchFamily="18" charset="0"/>
                  </a:rPr>
                  <a:t>P</a:t>
                </a:r>
                <a:r>
                  <a:rPr lang="en-US" sz="1800" baseline="-25000" dirty="0">
                    <a:effectLst/>
                    <a:latin typeface="Calibri" panose="020F0502020204030204" pitchFamily="34" charset="0"/>
                    <a:ea typeface="Calibri" panose="020F0502020204030204" pitchFamily="34" charset="0"/>
                    <a:cs typeface="Times New Roman" panose="02020603050405020304" pitchFamily="18" charset="0"/>
                  </a:rPr>
                  <a:t>i</a:t>
                </a:r>
                <a:r>
                  <a:rPr lang="en-US" sz="1800" dirty="0">
                    <a:effectLst/>
                    <a:latin typeface="Calibri" panose="020F0502020204030204" pitchFamily="34" charset="0"/>
                    <a:ea typeface="Calibri" panose="020F0502020204030204" pitchFamily="34" charset="0"/>
                    <a:cs typeface="Times New Roman" panose="02020603050405020304" pitchFamily="18" charset="0"/>
                  </a:rPr>
                  <a:t>=Percent of truck</a:t>
                </a:r>
              </a:p>
              <a:p>
                <a:pPr marL="1200150" lvl="2" indent="-285750">
                  <a:lnSpc>
                    <a:spcPct val="107000"/>
                  </a:lnSpc>
                  <a:spcAft>
                    <a:spcPts val="800"/>
                  </a:spcAft>
                  <a:buFont typeface="Wingdings" panose="05000000000000000000" pitchFamily="2" charset="2"/>
                  <a:buChar char="q"/>
                </a:pPr>
                <a:r>
                  <a:rPr lang="en-US" sz="1800" dirty="0">
                    <a:effectLst/>
                    <a:latin typeface="Calibri" panose="020F0502020204030204" pitchFamily="34" charset="0"/>
                    <a:ea typeface="Calibri" panose="020F0502020204030204" pitchFamily="34" charset="0"/>
                    <a:cs typeface="Times New Roman" panose="02020603050405020304" pitchFamily="18" charset="0"/>
                  </a:rPr>
                  <a:t>r = growth rate.</a:t>
                </a:r>
              </a:p>
            </p:txBody>
          </p:sp>
        </mc:Choice>
        <mc:Fallback xmlns="">
          <p:sp>
            <p:nvSpPr>
              <p:cNvPr id="5" name="TextBox 4">
                <a:extLst>
                  <a:ext uri="{FF2B5EF4-FFF2-40B4-BE49-F238E27FC236}">
                    <a16:creationId xmlns:a16="http://schemas.microsoft.com/office/drawing/2014/main" id="{B73B024C-B6E2-49E8-8456-F088E0D42AC9}"/>
                  </a:ext>
                </a:extLst>
              </p:cNvPr>
              <p:cNvSpPr txBox="1">
                <a:spLocks noRot="1" noChangeAspect="1" noMove="1" noResize="1" noEditPoints="1" noAdjustHandles="1" noChangeArrowheads="1" noChangeShapeType="1" noTextEdit="1"/>
              </p:cNvSpPr>
              <p:nvPr/>
            </p:nvSpPr>
            <p:spPr>
              <a:xfrm>
                <a:off x="612236" y="383776"/>
                <a:ext cx="11719367" cy="5317802"/>
              </a:xfrm>
              <a:prstGeom prst="rect">
                <a:avLst/>
              </a:prstGeom>
              <a:blipFill>
                <a:blip r:embed="rId2"/>
                <a:stretch>
                  <a:fillRect l="-416" t="-573" b="-917"/>
                </a:stretch>
              </a:blipFill>
            </p:spPr>
            <p:txBody>
              <a:bodyPr/>
              <a:lstStyle/>
              <a:p>
                <a:r>
                  <a:rPr lang="en-US">
                    <a:noFill/>
                  </a:rPr>
                  <a:t> </a:t>
                </a:r>
              </a:p>
            </p:txBody>
          </p:sp>
        </mc:Fallback>
      </mc:AlternateContent>
    </p:spTree>
    <p:extLst>
      <p:ext uri="{BB962C8B-B14F-4D97-AF65-F5344CB8AC3E}">
        <p14:creationId xmlns:p14="http://schemas.microsoft.com/office/powerpoint/2010/main" val="365389652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97F43B01-0D4A-4CDA-83A4-4DF7EF843457}"/>
              </a:ext>
            </a:extLst>
          </p:cNvPr>
          <p:cNvSpPr/>
          <p:nvPr/>
        </p:nvSpPr>
        <p:spPr>
          <a:xfrm>
            <a:off x="182880" y="182880"/>
            <a:ext cx="12435840" cy="6949440"/>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dirty="0">
              <a:ln w="28575">
                <a:solidFill>
                  <a:schemeClr val="tx1"/>
                </a:solidFill>
              </a:ln>
            </a:endParaRPr>
          </a:p>
        </p:txBody>
      </p:sp>
      <p:sp>
        <p:nvSpPr>
          <p:cNvPr id="8" name="TextBox 7">
            <a:extLst>
              <a:ext uri="{FF2B5EF4-FFF2-40B4-BE49-F238E27FC236}">
                <a16:creationId xmlns="" xmlns:a16="http://schemas.microsoft.com/office/drawing/2014/main" id="{2914104A-5D44-439E-A145-3BD69E2AEFD2}"/>
              </a:ext>
            </a:extLst>
          </p:cNvPr>
          <p:cNvSpPr txBox="1"/>
          <p:nvPr/>
        </p:nvSpPr>
        <p:spPr>
          <a:xfrm>
            <a:off x="274320" y="481325"/>
            <a:ext cx="12252960" cy="646331"/>
          </a:xfrm>
          <a:prstGeom prst="rect">
            <a:avLst/>
          </a:prstGeom>
          <a:noFill/>
        </p:spPr>
        <p:txBody>
          <a:bodyPr wrap="square" rtlCol="0">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 xmlns:a16="http://schemas.microsoft.com/office/drawing/2014/main" id="{B73B024C-B6E2-49E8-8456-F088E0D42AC9}"/>
                  </a:ext>
                </a:extLst>
              </p:cNvPr>
              <p:cNvSpPr txBox="1"/>
              <p:nvPr/>
            </p:nvSpPr>
            <p:spPr>
              <a:xfrm>
                <a:off x="284480" y="357773"/>
                <a:ext cx="12057283" cy="6774547"/>
              </a:xfrm>
              <a:prstGeom prst="rect">
                <a:avLst/>
              </a:prstGeom>
              <a:noFill/>
            </p:spPr>
            <p:txBody>
              <a:bodyPr wrap="square">
                <a:spAutoFit/>
              </a:bodyPr>
              <a:lstStyle/>
              <a:p>
                <a:pPr lvl="1">
                  <a:lnSpc>
                    <a:spcPct val="107000"/>
                  </a:lnSpc>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Ex-01: A two-lane major rural highway has an AADT of 4000 during the first year of traffic, 25% trucks, 4% annual growth rate and 50% on the design lane. If the truck factors is as shown in 0.38, compute the ESAL for a design period of 20 years.</a:t>
                </a:r>
              </a:p>
              <a:p>
                <a:pPr marL="0" marR="0">
                  <a:lnSpc>
                    <a:spcPct val="107000"/>
                  </a:lnSpc>
                  <a:spcBef>
                    <a:spcPts val="0"/>
                  </a:spcBef>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	Solution: </a:t>
                </a:r>
              </a:p>
              <a:p>
                <a:pPr marL="0" marR="0">
                  <a:lnSpc>
                    <a:spcPct val="107000"/>
                  </a:lnSpc>
                  <a:spcBef>
                    <a:spcPts val="0"/>
                  </a:spcBef>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		Given,</a:t>
                </a:r>
              </a:p>
              <a:p>
                <a:pPr marL="0" marR="0">
                  <a:lnSpc>
                    <a:spcPct val="107000"/>
                  </a:lnSpc>
                  <a:spcBef>
                    <a:spcPts val="0"/>
                  </a:spcBef>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			P</a:t>
                </a:r>
                <a:r>
                  <a:rPr lang="en-US" baseline="-25000" dirty="0">
                    <a:latin typeface="Calibri" panose="020F0502020204030204" pitchFamily="34" charset="0"/>
                    <a:ea typeface="Calibri" panose="020F0502020204030204" pitchFamily="34" charset="0"/>
                    <a:cs typeface="Times New Roman" panose="02020603050405020304" pitchFamily="18" charset="0"/>
                  </a:rPr>
                  <a:t>i</a:t>
                </a:r>
                <a:r>
                  <a:rPr lang="en-US" dirty="0">
                    <a:latin typeface="Calibri" panose="020F0502020204030204" pitchFamily="34" charset="0"/>
                    <a:ea typeface="Calibri" panose="020F0502020204030204" pitchFamily="34" charset="0"/>
                    <a:cs typeface="Times New Roman" panose="02020603050405020304" pitchFamily="18" charset="0"/>
                  </a:rPr>
                  <a:t>=0.25</a:t>
                </a:r>
              </a:p>
              <a:p>
                <a:pPr marL="0" marR="0">
                  <a:lnSpc>
                    <a:spcPct val="107000"/>
                  </a:lnSpc>
                  <a:spcBef>
                    <a:spcPts val="0"/>
                  </a:spcBef>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f</a:t>
                </a:r>
                <a:r>
                  <a:rPr lang="en-US" baseline="-25000" dirty="0" err="1">
                    <a:latin typeface="Calibri" panose="020F0502020204030204" pitchFamily="34" charset="0"/>
                    <a:ea typeface="Calibri" panose="020F0502020204030204" pitchFamily="34" charset="0"/>
                    <a:cs typeface="Times New Roman" panose="02020603050405020304" pitchFamily="18" charset="0"/>
                  </a:rPr>
                  <a:t>DL</a:t>
                </a:r>
                <a:r>
                  <a:rPr lang="en-US" dirty="0">
                    <a:latin typeface="Calibri" panose="020F0502020204030204" pitchFamily="34" charset="0"/>
                    <a:ea typeface="Calibri" panose="020F0502020204030204" pitchFamily="34" charset="0"/>
                    <a:cs typeface="Times New Roman" panose="02020603050405020304" pitchFamily="18" charset="0"/>
                  </a:rPr>
                  <a:t>=0.50</a:t>
                </a:r>
              </a:p>
              <a:p>
                <a:pPr marL="0" marR="0">
                  <a:lnSpc>
                    <a:spcPct val="107000"/>
                  </a:lnSpc>
                  <a:spcBef>
                    <a:spcPts val="0"/>
                  </a:spcBef>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			T.F= 0.38</a:t>
                </a:r>
              </a:p>
              <a:p>
                <a:pPr marL="0" marR="0">
                  <a:lnSpc>
                    <a:spcPct val="107000"/>
                  </a:lnSpc>
                  <a:spcBef>
                    <a:spcPts val="0"/>
                  </a:spcBef>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			n= 20 Years</a:t>
                </a:r>
              </a:p>
              <a:p>
                <a:pPr marL="0" marR="0">
                  <a:lnSpc>
                    <a:spcPct val="107000"/>
                  </a:lnSpc>
                  <a:spcBef>
                    <a:spcPts val="0"/>
                  </a:spcBef>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			r= 0.04</a:t>
                </a:r>
              </a:p>
              <a:p>
                <a:pPr marL="0" marR="0">
                  <a:lnSpc>
                    <a:spcPct val="107000"/>
                  </a:lnSpc>
                  <a:spcBef>
                    <a:spcPts val="0"/>
                  </a:spcBef>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		Now, </a:t>
                </a: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			</a:t>
                </a:r>
                <a14:m>
                  <m:oMath xmlns:m="http://schemas.openxmlformats.org/officeDocument/2006/math">
                    <m:r>
                      <m:rPr>
                        <m:nor/>
                      </m:rPr>
                      <a:rPr lang="en-US" dirty="0">
                        <a:latin typeface="Calibri" panose="020F0502020204030204" pitchFamily="34" charset="0"/>
                        <a:ea typeface="Calibri" panose="020F0502020204030204" pitchFamily="34" charset="0"/>
                        <a:cs typeface="Times New Roman" panose="02020603050405020304" pitchFamily="18" charset="0"/>
                      </a:rPr>
                      <m:t>ESAL</m:t>
                    </m:r>
                    <m:r>
                      <m:rPr>
                        <m:nor/>
                      </m:rPr>
                      <a:rPr lang="en-US" dirty="0">
                        <a:latin typeface="Calibri" panose="020F0502020204030204" pitchFamily="34" charset="0"/>
                        <a:ea typeface="Calibri" panose="020F0502020204030204" pitchFamily="34" charset="0"/>
                        <a:cs typeface="Times New Roman" panose="02020603050405020304" pitchFamily="18" charset="0"/>
                      </a:rPr>
                      <m:t> = 365 × </m:t>
                    </m:r>
                    <m:r>
                      <m:rPr>
                        <m:nor/>
                      </m:rPr>
                      <a:rPr lang="en-US" dirty="0">
                        <a:latin typeface="Calibri" panose="020F0502020204030204" pitchFamily="34" charset="0"/>
                        <a:ea typeface="Calibri" panose="020F0502020204030204" pitchFamily="34" charset="0"/>
                        <a:cs typeface="Times New Roman" panose="02020603050405020304" pitchFamily="18" charset="0"/>
                      </a:rPr>
                      <m:t>AADT</m:t>
                    </m:r>
                    <m:r>
                      <m:rPr>
                        <m:nor/>
                      </m:rPr>
                      <a:rPr lang="en-US" dirty="0">
                        <a:latin typeface="Calibri" panose="020F0502020204030204" pitchFamily="34" charset="0"/>
                        <a:ea typeface="Calibri" panose="020F0502020204030204" pitchFamily="34" charset="0"/>
                        <a:cs typeface="Times New Roman" panose="02020603050405020304" pitchFamily="18" charset="0"/>
                      </a:rPr>
                      <m:t> ×</m:t>
                    </m:r>
                    <m:f>
                      <m:fPr>
                        <m:ctrlPr>
                          <a:rPr lang="en-US" i="1">
                            <a:latin typeface="Cambria Math"/>
                            <a:ea typeface="Calibri" panose="020F0502020204030204" pitchFamily="34" charset="0"/>
                            <a:cs typeface="Times New Roman" panose="02020603050405020304" pitchFamily="18" charset="0"/>
                          </a:rPr>
                        </m:ctrlPr>
                      </m:fPr>
                      <m:num>
                        <m:sSup>
                          <m:sSupPr>
                            <m:ctrlPr>
                              <a:rPr lang="en-US" i="1">
                                <a:latin typeface="Cambria Math"/>
                                <a:ea typeface="Calibri" panose="020F0502020204030204" pitchFamily="34" charset="0"/>
                                <a:cs typeface="Times New Roman" panose="02020603050405020304" pitchFamily="18" charset="0"/>
                              </a:rPr>
                            </m:ctrlPr>
                          </m:sSupPr>
                          <m:e>
                            <m:d>
                              <m:dPr>
                                <m:ctrlPr>
                                  <a:rPr lang="en-US" i="1">
                                    <a:latin typeface="Cambria Math"/>
                                    <a:ea typeface="Calibri" panose="020F0502020204030204" pitchFamily="34" charset="0"/>
                                    <a:cs typeface="Times New Roman" panose="02020603050405020304" pitchFamily="18" charset="0"/>
                                  </a:rPr>
                                </m:ctrlPr>
                              </m:dPr>
                              <m:e>
                                <m:r>
                                  <a:rPr lang="en-US">
                                    <a:latin typeface="Cambria Math" panose="02040503050406030204" pitchFamily="18" charset="0"/>
                                    <a:ea typeface="Calibri" panose="020F0502020204030204" pitchFamily="34" charset="0"/>
                                    <a:cs typeface="Times New Roman" panose="02020603050405020304" pitchFamily="18" charset="0"/>
                                  </a:rPr>
                                  <m:t>𝟏</m:t>
                                </m:r>
                                <m:r>
                                  <a:rPr lang="en-US">
                                    <a:latin typeface="Cambria Math" panose="02040503050406030204" pitchFamily="18" charset="0"/>
                                    <a:ea typeface="Calibri" panose="020F0502020204030204" pitchFamily="34" charset="0"/>
                                    <a:cs typeface="Times New Roman" panose="02020603050405020304" pitchFamily="18" charset="0"/>
                                  </a:rPr>
                                  <m:t>+</m:t>
                                </m:r>
                                <m:r>
                                  <a:rPr lang="en-US">
                                    <a:latin typeface="Cambria Math" panose="02040503050406030204" pitchFamily="18" charset="0"/>
                                    <a:ea typeface="Calibri" panose="020F0502020204030204" pitchFamily="34" charset="0"/>
                                    <a:cs typeface="Times New Roman" panose="02020603050405020304" pitchFamily="18" charset="0"/>
                                  </a:rPr>
                                  <m:t>𝒓</m:t>
                                </m:r>
                              </m:e>
                            </m:d>
                          </m:e>
                          <m:sup>
                            <m:r>
                              <a:rPr lang="en-US">
                                <a:latin typeface="Cambria Math" panose="02040503050406030204" pitchFamily="18" charset="0"/>
                                <a:ea typeface="Calibri" panose="020F0502020204030204" pitchFamily="34" charset="0"/>
                                <a:cs typeface="Times New Roman" panose="02020603050405020304" pitchFamily="18" charset="0"/>
                              </a:rPr>
                              <m:t>𝒏</m:t>
                            </m:r>
                          </m:sup>
                        </m:sSup>
                        <m:r>
                          <a:rPr lang="en-US">
                            <a:latin typeface="Cambria Math" panose="02040503050406030204" pitchFamily="18" charset="0"/>
                            <a:ea typeface="Calibri" panose="020F0502020204030204" pitchFamily="34" charset="0"/>
                            <a:cs typeface="Times New Roman" panose="02020603050405020304" pitchFamily="18" charset="0"/>
                          </a:rPr>
                          <m:t>−</m:t>
                        </m:r>
                        <m:r>
                          <a:rPr lang="en-US">
                            <a:latin typeface="Cambria Math" panose="02040503050406030204" pitchFamily="18" charset="0"/>
                            <a:ea typeface="Calibri" panose="020F0502020204030204" pitchFamily="34" charset="0"/>
                            <a:cs typeface="Times New Roman" panose="02020603050405020304" pitchFamily="18" charset="0"/>
                          </a:rPr>
                          <m:t>𝟏</m:t>
                        </m:r>
                      </m:num>
                      <m:den>
                        <m:r>
                          <a:rPr lang="en-US">
                            <a:latin typeface="Cambria Math" panose="02040503050406030204" pitchFamily="18" charset="0"/>
                            <a:ea typeface="Calibri" panose="020F0502020204030204" pitchFamily="34" charset="0"/>
                            <a:cs typeface="Times New Roman" panose="02020603050405020304" pitchFamily="18" charset="0"/>
                          </a:rPr>
                          <m:t>𝒓</m:t>
                        </m:r>
                      </m:den>
                    </m:f>
                    <m:r>
                      <m:rPr>
                        <m:nor/>
                      </m:rPr>
                      <a:rPr lang="en-US" dirty="0">
                        <a:latin typeface="Calibri" panose="020F0502020204030204" pitchFamily="34" charset="0"/>
                        <a:ea typeface="Calibri" panose="020F0502020204030204" pitchFamily="34" charset="0"/>
                        <a:cs typeface="Times New Roman" panose="02020603050405020304" pitchFamily="18" charset="0"/>
                      </a:rPr>
                      <m:t>×</m:t>
                    </m:r>
                    <m:r>
                      <m:rPr>
                        <m:nor/>
                      </m:rPr>
                      <a:rPr lang="en-US" dirty="0">
                        <a:latin typeface="Calibri" panose="020F0502020204030204" pitchFamily="34" charset="0"/>
                        <a:ea typeface="Calibri" panose="020F0502020204030204" pitchFamily="34" charset="0"/>
                        <a:cs typeface="Times New Roman" panose="02020603050405020304" pitchFamily="18" charset="0"/>
                      </a:rPr>
                      <m:t>fd</m:t>
                    </m:r>
                    <m:r>
                      <m:rPr>
                        <m:nor/>
                      </m:rPr>
                      <a:rPr lang="en-US" dirty="0">
                        <a:latin typeface="Calibri" panose="020F0502020204030204" pitchFamily="34" charset="0"/>
                        <a:ea typeface="Calibri" panose="020F0502020204030204" pitchFamily="34" charset="0"/>
                        <a:cs typeface="Times New Roman" panose="02020603050405020304" pitchFamily="18" charset="0"/>
                      </a:rPr>
                      <m:t> × </m:t>
                    </m:r>
                    <m:r>
                      <m:rPr>
                        <m:nor/>
                      </m:rPr>
                      <a:rPr lang="en-US" dirty="0">
                        <a:latin typeface="Calibri" panose="020F0502020204030204" pitchFamily="34" charset="0"/>
                        <a:ea typeface="Calibri" panose="020F0502020204030204" pitchFamily="34" charset="0"/>
                        <a:cs typeface="Times New Roman" panose="02020603050405020304" pitchFamily="18" charset="0"/>
                      </a:rPr>
                      <m:t>Tf</m:t>
                    </m:r>
                    <m:r>
                      <m:rPr>
                        <m:nor/>
                      </m:rPr>
                      <a:rPr lang="en-US" dirty="0">
                        <a:latin typeface="Calibri" panose="020F0502020204030204" pitchFamily="34" charset="0"/>
                        <a:ea typeface="Calibri" panose="020F0502020204030204" pitchFamily="34" charset="0"/>
                        <a:cs typeface="Times New Roman" panose="02020603050405020304" pitchFamily="18" charset="0"/>
                      </a:rPr>
                      <m:t> × </m:t>
                    </m:r>
                    <m:r>
                      <m:rPr>
                        <m:nor/>
                      </m:rPr>
                      <a:rPr lang="en-US" dirty="0">
                        <a:latin typeface="Calibri" panose="020F0502020204030204" pitchFamily="34" charset="0"/>
                        <a:ea typeface="Calibri" panose="020F0502020204030204" pitchFamily="34" charset="0"/>
                        <a:cs typeface="Times New Roman" panose="02020603050405020304" pitchFamily="18" charset="0"/>
                      </a:rPr>
                      <m:t>Pi</m:t>
                    </m:r>
                    <m:r>
                      <m:rPr>
                        <m:nor/>
                      </m:rPr>
                      <a:rPr lang="en-US" dirty="0">
                        <a:latin typeface="Calibri" panose="020F0502020204030204" pitchFamily="34" charset="0"/>
                        <a:ea typeface="Calibri" panose="020F0502020204030204" pitchFamily="34" charset="0"/>
                        <a:cs typeface="Times New Roman" panose="02020603050405020304" pitchFamily="18" charset="0"/>
                      </a:rPr>
                      <m:t> </m:t>
                    </m:r>
                  </m:oMath>
                </a14:m>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			</a:t>
                </a:r>
                <a14:m>
                  <m:oMath xmlns:m="http://schemas.openxmlformats.org/officeDocument/2006/math">
                    <m:r>
                      <m:rPr>
                        <m:nor/>
                      </m:rPr>
                      <a:rPr lang="en-US" dirty="0">
                        <a:latin typeface="Calibri" panose="020F0502020204030204" pitchFamily="34" charset="0"/>
                        <a:ea typeface="Calibri" panose="020F0502020204030204" pitchFamily="34" charset="0"/>
                        <a:cs typeface="Times New Roman" panose="02020603050405020304" pitchFamily="18" charset="0"/>
                      </a:rPr>
                      <m:t>ESAL</m:t>
                    </m:r>
                    <m:r>
                      <m:rPr>
                        <m:nor/>
                      </m:rPr>
                      <a:rPr lang="en-US" dirty="0">
                        <a:latin typeface="Calibri" panose="020F0502020204030204" pitchFamily="34" charset="0"/>
                        <a:ea typeface="Calibri" panose="020F0502020204030204" pitchFamily="34" charset="0"/>
                        <a:cs typeface="Times New Roman" panose="02020603050405020304" pitchFamily="18" charset="0"/>
                      </a:rPr>
                      <m:t> = 365 × 4000 ×</m:t>
                    </m:r>
                    <m:f>
                      <m:fPr>
                        <m:ctrlPr>
                          <a:rPr lang="en-US" i="1">
                            <a:latin typeface="Cambria Math"/>
                            <a:ea typeface="Calibri" panose="020F0502020204030204" pitchFamily="34" charset="0"/>
                            <a:cs typeface="Times New Roman" panose="02020603050405020304" pitchFamily="18" charset="0"/>
                          </a:rPr>
                        </m:ctrlPr>
                      </m:fPr>
                      <m:num>
                        <m:sSup>
                          <m:sSupPr>
                            <m:ctrlPr>
                              <a:rPr lang="en-US" i="1">
                                <a:latin typeface="Cambria Math"/>
                                <a:ea typeface="Calibri" panose="020F0502020204030204" pitchFamily="34" charset="0"/>
                                <a:cs typeface="Times New Roman" panose="02020603050405020304" pitchFamily="18" charset="0"/>
                              </a:rPr>
                            </m:ctrlPr>
                          </m:sSupPr>
                          <m:e>
                            <m:d>
                              <m:dPr>
                                <m:ctrlPr>
                                  <a:rPr lang="en-US" i="1">
                                    <a:latin typeface="Cambria Math"/>
                                    <a:ea typeface="Calibri" panose="020F0502020204030204" pitchFamily="34" charset="0"/>
                                    <a:cs typeface="Times New Roman" panose="02020603050405020304" pitchFamily="18" charset="0"/>
                                  </a:rPr>
                                </m:ctrlPr>
                              </m:dPr>
                              <m:e>
                                <m:r>
                                  <a:rPr lang="en-US">
                                    <a:latin typeface="Cambria Math" panose="02040503050406030204" pitchFamily="18" charset="0"/>
                                    <a:ea typeface="Calibri" panose="020F0502020204030204" pitchFamily="34" charset="0"/>
                                    <a:cs typeface="Times New Roman" panose="02020603050405020304" pitchFamily="18" charset="0"/>
                                  </a:rPr>
                                  <m:t>𝟏</m:t>
                                </m:r>
                                <m:r>
                                  <a:rPr lang="en-US">
                                    <a:latin typeface="Cambria Math" panose="02040503050406030204" pitchFamily="18" charset="0"/>
                                    <a:ea typeface="Calibri" panose="020F0502020204030204" pitchFamily="34" charset="0"/>
                                    <a:cs typeface="Times New Roman" panose="02020603050405020304" pitchFamily="18" charset="0"/>
                                  </a:rPr>
                                  <m:t>+</m:t>
                                </m:r>
                                <m:r>
                                  <a:rPr lang="en-US">
                                    <a:latin typeface="Cambria Math" panose="02040503050406030204" pitchFamily="18" charset="0"/>
                                    <a:ea typeface="Calibri" panose="020F0502020204030204" pitchFamily="34" charset="0"/>
                                    <a:cs typeface="Times New Roman" panose="02020603050405020304" pitchFamily="18" charset="0"/>
                                  </a:rPr>
                                  <m:t>𝟎</m:t>
                                </m:r>
                                <m:r>
                                  <a:rPr lang="en-US">
                                    <a:latin typeface="Cambria Math" panose="02040503050406030204" pitchFamily="18" charset="0"/>
                                    <a:ea typeface="Calibri" panose="020F0502020204030204" pitchFamily="34" charset="0"/>
                                    <a:cs typeface="Times New Roman" panose="02020603050405020304" pitchFamily="18" charset="0"/>
                                  </a:rPr>
                                  <m:t>.</m:t>
                                </m:r>
                                <m:r>
                                  <a:rPr lang="en-US">
                                    <a:latin typeface="Cambria Math" panose="02040503050406030204" pitchFamily="18" charset="0"/>
                                    <a:ea typeface="Calibri" panose="020F0502020204030204" pitchFamily="34" charset="0"/>
                                    <a:cs typeface="Times New Roman" panose="02020603050405020304" pitchFamily="18" charset="0"/>
                                  </a:rPr>
                                  <m:t>𝟎𝟒</m:t>
                                </m:r>
                              </m:e>
                            </m:d>
                          </m:e>
                          <m:sup>
                            <m:r>
                              <a:rPr lang="en-US">
                                <a:latin typeface="Cambria Math" panose="02040503050406030204" pitchFamily="18" charset="0"/>
                                <a:ea typeface="Calibri" panose="020F0502020204030204" pitchFamily="34" charset="0"/>
                                <a:cs typeface="Times New Roman" panose="02020603050405020304" pitchFamily="18" charset="0"/>
                              </a:rPr>
                              <m:t>𝟐𝟎</m:t>
                            </m:r>
                          </m:sup>
                        </m:sSup>
                        <m:r>
                          <a:rPr lang="en-US">
                            <a:latin typeface="Cambria Math" panose="02040503050406030204" pitchFamily="18" charset="0"/>
                            <a:ea typeface="Calibri" panose="020F0502020204030204" pitchFamily="34" charset="0"/>
                            <a:cs typeface="Times New Roman" panose="02020603050405020304" pitchFamily="18" charset="0"/>
                          </a:rPr>
                          <m:t>−</m:t>
                        </m:r>
                        <m:r>
                          <a:rPr lang="en-US">
                            <a:latin typeface="Cambria Math" panose="02040503050406030204" pitchFamily="18" charset="0"/>
                            <a:ea typeface="Calibri" panose="020F0502020204030204" pitchFamily="34" charset="0"/>
                            <a:cs typeface="Times New Roman" panose="02020603050405020304" pitchFamily="18" charset="0"/>
                          </a:rPr>
                          <m:t>𝟏</m:t>
                        </m:r>
                      </m:num>
                      <m:den>
                        <m:r>
                          <a:rPr lang="en-US">
                            <a:latin typeface="Cambria Math" panose="02040503050406030204" pitchFamily="18" charset="0"/>
                            <a:ea typeface="Calibri" panose="020F0502020204030204" pitchFamily="34" charset="0"/>
                            <a:cs typeface="Times New Roman" panose="02020603050405020304" pitchFamily="18" charset="0"/>
                          </a:rPr>
                          <m:t>𝟎</m:t>
                        </m:r>
                        <m:r>
                          <a:rPr lang="en-US">
                            <a:latin typeface="Cambria Math" panose="02040503050406030204" pitchFamily="18" charset="0"/>
                            <a:ea typeface="Calibri" panose="020F0502020204030204" pitchFamily="34" charset="0"/>
                            <a:cs typeface="Times New Roman" panose="02020603050405020304" pitchFamily="18" charset="0"/>
                          </a:rPr>
                          <m:t>.</m:t>
                        </m:r>
                        <m:r>
                          <a:rPr lang="en-US">
                            <a:latin typeface="Cambria Math" panose="02040503050406030204" pitchFamily="18" charset="0"/>
                            <a:ea typeface="Calibri" panose="020F0502020204030204" pitchFamily="34" charset="0"/>
                            <a:cs typeface="Times New Roman" panose="02020603050405020304" pitchFamily="18" charset="0"/>
                          </a:rPr>
                          <m:t>𝟎𝟒</m:t>
                        </m:r>
                      </m:den>
                    </m:f>
                    <m:r>
                      <m:rPr>
                        <m:nor/>
                      </m:rPr>
                      <a:rPr lang="en-US" dirty="0">
                        <a:latin typeface="Calibri" panose="020F0502020204030204" pitchFamily="34" charset="0"/>
                        <a:ea typeface="Calibri" panose="020F0502020204030204" pitchFamily="34" charset="0"/>
                        <a:cs typeface="Times New Roman" panose="02020603050405020304" pitchFamily="18" charset="0"/>
                      </a:rPr>
                      <m:t>×0.50 × 0.38 × 0.25</m:t>
                    </m:r>
                  </m:oMath>
                </a14:m>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			ESAL= 2065200 (Ans)</a:t>
                </a:r>
                <a14:m>
                  <m:oMath xmlns:m="http://schemas.openxmlformats.org/officeDocument/2006/math">
                    <m:r>
                      <m:rPr>
                        <m:nor/>
                      </m:rPr>
                      <a:rPr lang="en-US" dirty="0">
                        <a:latin typeface="Calibri" panose="020F0502020204030204" pitchFamily="34" charset="0"/>
                        <a:ea typeface="Calibri" panose="020F0502020204030204" pitchFamily="34" charset="0"/>
                        <a:cs typeface="Times New Roman" panose="02020603050405020304" pitchFamily="18" charset="0"/>
                      </a:rPr>
                      <m:t> </m:t>
                    </m:r>
                  </m:oMath>
                </a14:m>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b="1" dirty="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B73B024C-B6E2-49E8-8456-F088E0D42AC9}"/>
                  </a:ext>
                </a:extLst>
              </p:cNvPr>
              <p:cNvSpPr txBox="1">
                <a:spLocks noRot="1" noChangeAspect="1" noMove="1" noResize="1" noEditPoints="1" noAdjustHandles="1" noChangeArrowheads="1" noChangeShapeType="1" noTextEdit="1"/>
              </p:cNvSpPr>
              <p:nvPr/>
            </p:nvSpPr>
            <p:spPr>
              <a:xfrm>
                <a:off x="284480" y="357773"/>
                <a:ext cx="12057283" cy="6774547"/>
              </a:xfrm>
              <a:prstGeom prst="rect">
                <a:avLst/>
              </a:prstGeom>
              <a:blipFill>
                <a:blip r:embed="rId2"/>
                <a:stretch>
                  <a:fillRect t="-630"/>
                </a:stretch>
              </a:blipFill>
            </p:spPr>
            <p:txBody>
              <a:bodyPr/>
              <a:lstStyle/>
              <a:p>
                <a:r>
                  <a:rPr lang="en-US">
                    <a:noFill/>
                  </a:rPr>
                  <a:t> </a:t>
                </a:r>
              </a:p>
            </p:txBody>
          </p:sp>
        </mc:Fallback>
      </mc:AlternateContent>
    </p:spTree>
    <p:extLst>
      <p:ext uri="{BB962C8B-B14F-4D97-AF65-F5344CB8AC3E}">
        <p14:creationId xmlns:p14="http://schemas.microsoft.com/office/powerpoint/2010/main" val="3908895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extLst>
              <a:ext uri="{BEBA8EAE-BF5A-486C-A8C5-ECC9F3942E4B}">
                <a14:imgProps xmlns:a14="http://schemas.microsoft.com/office/drawing/2010/main">
                  <a14:imgLayer r:embed="rId3">
                    <a14:imgEffect>
                      <a14:artisticGlowEdges/>
                    </a14:imgEffect>
                  </a14:imgLayer>
                </a14:imgProps>
              </a:ext>
            </a:extLst>
          </a:blip>
          <a:srcRect/>
          <a:stretch>
            <a:fillRect l="-10000" r="-10000"/>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 xmlns:a16="http://schemas.microsoft.com/office/drawing/2014/main" id="{FB161DF7-B23E-4035-A16B-92185E10D8B8}"/>
              </a:ext>
            </a:extLst>
          </p:cNvPr>
          <p:cNvGrpSpPr/>
          <p:nvPr/>
        </p:nvGrpSpPr>
        <p:grpSpPr>
          <a:xfrm>
            <a:off x="-2407919" y="4437524"/>
            <a:ext cx="6303509" cy="3631150"/>
            <a:chOff x="-3698821" y="4766260"/>
            <a:chExt cx="6652094" cy="3315933"/>
          </a:xfrm>
          <a:blipFill dpi="0" rotWithShape="1">
            <a:blip r:embed="rId4">
              <a:alphaModFix amt="77000"/>
              <a:extLst>
                <a:ext uri="{BEBA8EAE-BF5A-486C-A8C5-ECC9F3942E4B}">
                  <a14:imgProps xmlns:a14="http://schemas.microsoft.com/office/drawing/2010/main">
                    <a14:imgLayer r:embed="rId5">
                      <a14:imgEffect>
                        <a14:sharpenSoften amount="50000"/>
                      </a14:imgEffect>
                      <a14:imgEffect>
                        <a14:brightnessContrast bright="-20000"/>
                      </a14:imgEffect>
                    </a14:imgLayer>
                  </a14:imgProps>
                </a:ext>
              </a:extLst>
            </a:blip>
            <a:srcRect/>
            <a:stretch>
              <a:fillRect l="-1187" t="-577" r="-1187"/>
            </a:stretch>
          </a:blipFill>
        </p:grpSpPr>
        <p:sp>
          <p:nvSpPr>
            <p:cNvPr id="4" name="Rectangle: Rounded Corners 3">
              <a:extLst>
                <a:ext uri="{FF2B5EF4-FFF2-40B4-BE49-F238E27FC236}">
                  <a16:creationId xmlns="" xmlns:a16="http://schemas.microsoft.com/office/drawing/2014/main" id="{CEC8D37B-C551-4407-9D5B-224990DCDD6F}"/>
                </a:ext>
              </a:extLst>
            </p:cNvPr>
            <p:cNvSpPr/>
            <p:nvPr/>
          </p:nvSpPr>
          <p:spPr>
            <a:xfrm rot="19096706">
              <a:off x="-3698821" y="5336310"/>
              <a:ext cx="5181600" cy="419223"/>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 name="Rectangle: Rounded Corners 4">
              <a:extLst>
                <a:ext uri="{FF2B5EF4-FFF2-40B4-BE49-F238E27FC236}">
                  <a16:creationId xmlns="" xmlns:a16="http://schemas.microsoft.com/office/drawing/2014/main" id="{AA4AD840-BCF7-4710-BD70-C1F32093EB34}"/>
                </a:ext>
              </a:extLst>
            </p:cNvPr>
            <p:cNvSpPr/>
            <p:nvPr/>
          </p:nvSpPr>
          <p:spPr>
            <a:xfrm rot="19096706">
              <a:off x="-2686484" y="5356130"/>
              <a:ext cx="5181600" cy="92399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6" name="Rectangle: Rounded Corners 5">
              <a:extLst>
                <a:ext uri="{FF2B5EF4-FFF2-40B4-BE49-F238E27FC236}">
                  <a16:creationId xmlns="" xmlns:a16="http://schemas.microsoft.com/office/drawing/2014/main" id="{79218BD8-7761-4167-A3C0-738C8B959CB8}"/>
                </a:ext>
              </a:extLst>
            </p:cNvPr>
            <p:cNvSpPr/>
            <p:nvPr/>
          </p:nvSpPr>
          <p:spPr>
            <a:xfrm rot="19096706">
              <a:off x="-2811310" y="6707089"/>
              <a:ext cx="5181600" cy="577135"/>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7" name="Rectangle: Rounded Corners 6">
              <a:extLst>
                <a:ext uri="{FF2B5EF4-FFF2-40B4-BE49-F238E27FC236}">
                  <a16:creationId xmlns="" xmlns:a16="http://schemas.microsoft.com/office/drawing/2014/main" id="{F6EEC549-F6A1-43DE-89E1-08E500946E36}"/>
                </a:ext>
              </a:extLst>
            </p:cNvPr>
            <p:cNvSpPr/>
            <p:nvPr/>
          </p:nvSpPr>
          <p:spPr>
            <a:xfrm rot="19096706">
              <a:off x="-2481824" y="7354684"/>
              <a:ext cx="5181600" cy="727509"/>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9" name="Rectangle: Rounded Corners 8">
              <a:extLst>
                <a:ext uri="{FF2B5EF4-FFF2-40B4-BE49-F238E27FC236}">
                  <a16:creationId xmlns="" xmlns:a16="http://schemas.microsoft.com/office/drawing/2014/main" id="{DAE8348C-45B6-4121-812F-ECC40F3971C4}"/>
                </a:ext>
              </a:extLst>
            </p:cNvPr>
            <p:cNvSpPr/>
            <p:nvPr/>
          </p:nvSpPr>
          <p:spPr>
            <a:xfrm rot="19096706">
              <a:off x="1624824" y="4766260"/>
              <a:ext cx="1328449" cy="5576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grpSp>
        <p:nvGrpSpPr>
          <p:cNvPr id="19" name="Group 18">
            <a:extLst>
              <a:ext uri="{FF2B5EF4-FFF2-40B4-BE49-F238E27FC236}">
                <a16:creationId xmlns="" xmlns:a16="http://schemas.microsoft.com/office/drawing/2014/main" id="{C8F870A9-B700-4F3F-9247-4BAA70A12C06}"/>
              </a:ext>
            </a:extLst>
          </p:cNvPr>
          <p:cNvGrpSpPr/>
          <p:nvPr/>
        </p:nvGrpSpPr>
        <p:grpSpPr>
          <a:xfrm>
            <a:off x="7897219" y="-1106461"/>
            <a:ext cx="7321476" cy="2992543"/>
            <a:chOff x="7546698" y="-1319822"/>
            <a:chExt cx="7321476" cy="2992543"/>
          </a:xfrm>
          <a:gradFill flip="none" rotWithShape="1">
            <a:gsLst>
              <a:gs pos="0">
                <a:srgbClr val="002060"/>
              </a:gs>
              <a:gs pos="100000">
                <a:schemeClr val="accent5">
                  <a:lumMod val="60000"/>
                  <a:lumOff val="40000"/>
                </a:schemeClr>
              </a:gs>
            </a:gsLst>
            <a:lin ang="2700000" scaled="1"/>
            <a:tileRect/>
          </a:gradFill>
        </p:grpSpPr>
        <p:sp>
          <p:nvSpPr>
            <p:cNvPr id="20" name="Flowchart: Stored Data 19">
              <a:extLst>
                <a:ext uri="{FF2B5EF4-FFF2-40B4-BE49-F238E27FC236}">
                  <a16:creationId xmlns="" xmlns:a16="http://schemas.microsoft.com/office/drawing/2014/main" id="{2B448104-EF45-4A0E-8CA4-D69DEB7F5AE9}"/>
                </a:ext>
              </a:extLst>
            </p:cNvPr>
            <p:cNvSpPr/>
            <p:nvPr/>
          </p:nvSpPr>
          <p:spPr>
            <a:xfrm rot="19366670">
              <a:off x="8689916" y="-11198"/>
              <a:ext cx="6178258" cy="1683919"/>
            </a:xfrm>
            <a:prstGeom prst="flowChartOnlineStorag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26" name="Flowchart: Stored Data 25">
              <a:extLst>
                <a:ext uri="{FF2B5EF4-FFF2-40B4-BE49-F238E27FC236}">
                  <a16:creationId xmlns="" xmlns:a16="http://schemas.microsoft.com/office/drawing/2014/main" id="{582D9A46-6A48-4E1D-83B5-ED7CE5B24990}"/>
                </a:ext>
              </a:extLst>
            </p:cNvPr>
            <p:cNvSpPr/>
            <p:nvPr/>
          </p:nvSpPr>
          <p:spPr>
            <a:xfrm rot="19366670">
              <a:off x="7690650" y="-1319822"/>
              <a:ext cx="6178258" cy="1683919"/>
            </a:xfrm>
            <a:prstGeom prst="flowChartOnlineStorag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7" name="Flowchart: Stored Data 26">
              <a:extLst>
                <a:ext uri="{FF2B5EF4-FFF2-40B4-BE49-F238E27FC236}">
                  <a16:creationId xmlns="" xmlns:a16="http://schemas.microsoft.com/office/drawing/2014/main" id="{613F58D9-01EF-4F1C-978B-F730A9946F53}"/>
                </a:ext>
              </a:extLst>
            </p:cNvPr>
            <p:cNvSpPr/>
            <p:nvPr/>
          </p:nvSpPr>
          <p:spPr>
            <a:xfrm rot="19366670">
              <a:off x="7546698" y="-208042"/>
              <a:ext cx="6178258" cy="1683919"/>
            </a:xfrm>
            <a:prstGeom prst="flowChartOnlineStorag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graphicFrame>
        <p:nvGraphicFramePr>
          <p:cNvPr id="12" name="Table 11">
            <a:extLst>
              <a:ext uri="{FF2B5EF4-FFF2-40B4-BE49-F238E27FC236}">
                <a16:creationId xmlns="" xmlns:a16="http://schemas.microsoft.com/office/drawing/2014/main" id="{A917C41A-2FB7-440B-8820-528BF0BB7210}"/>
              </a:ext>
            </a:extLst>
          </p:cNvPr>
          <p:cNvGraphicFramePr>
            <a:graphicFrameLocks noGrp="1"/>
          </p:cNvGraphicFramePr>
          <p:nvPr>
            <p:extLst>
              <p:ext uri="{D42A27DB-BD31-4B8C-83A1-F6EECF244321}">
                <p14:modId xmlns:p14="http://schemas.microsoft.com/office/powerpoint/2010/main" val="404282036"/>
              </p:ext>
            </p:extLst>
          </p:nvPr>
        </p:nvGraphicFramePr>
        <p:xfrm>
          <a:off x="521175" y="1400491"/>
          <a:ext cx="11532120" cy="5550762"/>
        </p:xfrm>
        <a:graphic>
          <a:graphicData uri="http://schemas.openxmlformats.org/drawingml/2006/table">
            <a:tbl>
              <a:tblPr firstRow="1" firstCol="1" bandRow="1"/>
              <a:tblGrid>
                <a:gridCol w="765737">
                  <a:extLst>
                    <a:ext uri="{9D8B030D-6E8A-4147-A177-3AD203B41FA5}">
                      <a16:colId xmlns="" xmlns:a16="http://schemas.microsoft.com/office/drawing/2014/main" val="4131550787"/>
                    </a:ext>
                  </a:extLst>
                </a:gridCol>
                <a:gridCol w="4634123">
                  <a:extLst>
                    <a:ext uri="{9D8B030D-6E8A-4147-A177-3AD203B41FA5}">
                      <a16:colId xmlns="" xmlns:a16="http://schemas.microsoft.com/office/drawing/2014/main" val="2322916073"/>
                    </a:ext>
                  </a:extLst>
                </a:gridCol>
                <a:gridCol w="1862153">
                  <a:extLst>
                    <a:ext uri="{9D8B030D-6E8A-4147-A177-3AD203B41FA5}">
                      <a16:colId xmlns="" xmlns:a16="http://schemas.microsoft.com/office/drawing/2014/main" val="2786395447"/>
                    </a:ext>
                  </a:extLst>
                </a:gridCol>
                <a:gridCol w="2437383">
                  <a:extLst>
                    <a:ext uri="{9D8B030D-6E8A-4147-A177-3AD203B41FA5}">
                      <a16:colId xmlns="" xmlns:a16="http://schemas.microsoft.com/office/drawing/2014/main" val="2796426025"/>
                    </a:ext>
                  </a:extLst>
                </a:gridCol>
                <a:gridCol w="1832724">
                  <a:extLst>
                    <a:ext uri="{9D8B030D-6E8A-4147-A177-3AD203B41FA5}">
                      <a16:colId xmlns="" xmlns:a16="http://schemas.microsoft.com/office/drawing/2014/main" val="3519539940"/>
                    </a:ext>
                  </a:extLst>
                </a:gridCol>
              </a:tblGrid>
              <a:tr h="882044">
                <a:tc>
                  <a:txBody>
                    <a:bodyPr/>
                    <a:lstStyle/>
                    <a:p>
                      <a:pPr marL="0" marR="0" algn="ctr">
                        <a:lnSpc>
                          <a:spcPct val="107000"/>
                        </a:lnSpc>
                        <a:spcBef>
                          <a:spcPts val="0"/>
                        </a:spcBef>
                        <a:spcAft>
                          <a:spcPts val="0"/>
                        </a:spcAf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12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ESAL Part-02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Lecture, Group discussion,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Quiz, Written Exam,</a:t>
                      </a:r>
                    </a:p>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Assignment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CLO1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157668875"/>
                  </a:ext>
                </a:extLst>
              </a:tr>
              <a:tr h="946473">
                <a:tc>
                  <a:txBody>
                    <a:bodyPr/>
                    <a:lstStyle/>
                    <a:p>
                      <a:pPr marL="0" marR="0" algn="ctr">
                        <a:lnSpc>
                          <a:spcPct val="107000"/>
                        </a:lnSpc>
                        <a:spcBef>
                          <a:spcPts val="0"/>
                        </a:spcBef>
                        <a:spcAft>
                          <a:spcPts val="0"/>
                        </a:spcAf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13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ESAL Part-03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Oral Presentation, </a:t>
                      </a:r>
                    </a:p>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Debate</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Assessment, </a:t>
                      </a:r>
                    </a:p>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Viva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CLO3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22696709"/>
                  </a:ext>
                </a:extLst>
              </a:tr>
              <a:tr h="946473">
                <a:tc>
                  <a:txBody>
                    <a:bodyPr/>
                    <a:lstStyle/>
                    <a:p>
                      <a:pPr marL="0" marR="0" algn="ctr">
                        <a:lnSpc>
                          <a:spcPct val="107000"/>
                        </a:lnSpc>
                        <a:spcBef>
                          <a:spcPts val="0"/>
                        </a:spcBef>
                        <a:spcAft>
                          <a:spcPts val="0"/>
                        </a:spcAf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14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AASTHO Method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Lecture, Group discussion, </a:t>
                      </a:r>
                    </a:p>
                    <a:p>
                      <a:pPr marL="0" marR="0" algn="ctr">
                        <a:lnSpc>
                          <a:spcPct val="107000"/>
                        </a:lnSpc>
                        <a:spcBef>
                          <a:spcPts val="0"/>
                        </a:spcBef>
                        <a:spcAft>
                          <a:spcPts val="0"/>
                        </a:spcAf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Quiz, Assignment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CLO2, CLO4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822389756"/>
                  </a:ext>
                </a:extLst>
              </a:tr>
              <a:tr h="946473">
                <a:tc>
                  <a:txBody>
                    <a:bodyPr/>
                    <a:lstStyle/>
                    <a:p>
                      <a:pPr marL="0" marR="0" algn="ctr">
                        <a:lnSpc>
                          <a:spcPct val="107000"/>
                        </a:lnSpc>
                        <a:spcBef>
                          <a:spcPts val="0"/>
                        </a:spcBef>
                        <a:spcAft>
                          <a:spcPts val="0"/>
                        </a:spcAf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60120" rtl="0" eaLnBrk="1" fontAlgn="auto" latinLnBrk="0" hangingPunct="1">
                        <a:lnSpc>
                          <a:spcPct val="107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Mathematical Problem on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AASTHO Method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Video Lecture,</a:t>
                      </a:r>
                    </a:p>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Group Discussion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Viva, </a:t>
                      </a:r>
                    </a:p>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Quiz</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CLO1, CLO3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862756632"/>
                  </a:ext>
                </a:extLst>
              </a:tr>
              <a:tr h="946473">
                <a:tc>
                  <a:txBody>
                    <a:bodyPr/>
                    <a:lstStyle/>
                    <a:p>
                      <a:pPr marL="0" marR="0" algn="ctr">
                        <a:lnSpc>
                          <a:spcPct val="107000"/>
                        </a:lnSpc>
                        <a:spcBef>
                          <a:spcPts val="0"/>
                        </a:spcBef>
                        <a:spcAft>
                          <a:spcPts val="0"/>
                        </a:spcAf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16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11" rtl="0" eaLnBrk="1" fontAlgn="auto" latinLnBrk="0" hangingPunct="1">
                        <a:lnSpc>
                          <a:spcPct val="107000"/>
                        </a:lnSpc>
                        <a:spcBef>
                          <a:spcPts val="0"/>
                        </a:spcBef>
                        <a:spcAft>
                          <a:spcPts val="0"/>
                        </a:spcAft>
                        <a:buClrTx/>
                        <a:buSzTx/>
                        <a:buFontTx/>
                        <a:buNone/>
                        <a:tabLst/>
                        <a:defRPr/>
                      </a:pPr>
                      <a:r>
                        <a:rPr lang="en-US" sz="1800" b="0" i="0" u="none" strike="noStrike" kern="1200" baseline="0" dirty="0">
                          <a:solidFill>
                            <a:schemeClr val="tx1"/>
                          </a:solidFill>
                          <a:latin typeface="+mn-lt"/>
                          <a:ea typeface="+mn-ea"/>
                          <a:cs typeface="+mn-cs"/>
                        </a:rPr>
                        <a:t>Practice, Exercise &amp; Review</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Oral Presentation,</a:t>
                      </a:r>
                    </a:p>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Debate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Written Exam,</a:t>
                      </a:r>
                    </a:p>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Viva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CLO3, CLO4</a:t>
                      </a:r>
                      <a:endParaRPr lang="en-US" sz="1800" u="sng"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289205252"/>
                  </a:ext>
                </a:extLst>
              </a:tr>
              <a:tr h="882826">
                <a:tc>
                  <a:txBody>
                    <a:bodyPr/>
                    <a:lstStyle/>
                    <a:p>
                      <a:pPr marL="0" marR="0" algn="ctr">
                        <a:lnSpc>
                          <a:spcPct val="107000"/>
                        </a:lnSpc>
                        <a:spcBef>
                          <a:spcPts val="0"/>
                        </a:spcBef>
                        <a:spcAft>
                          <a:spcPts val="0"/>
                        </a:spcAf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17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11" rtl="0" eaLnBrk="1" fontAlgn="auto" latinLnBrk="0" hangingPunct="1">
                        <a:lnSpc>
                          <a:spcPct val="107000"/>
                        </a:lnSpc>
                        <a:spcBef>
                          <a:spcPts val="0"/>
                        </a:spcBef>
                        <a:spcAft>
                          <a:spcPts val="0"/>
                        </a:spcAft>
                        <a:buClrTx/>
                        <a:buSzTx/>
                        <a:buFontTx/>
                        <a:buNone/>
                        <a:tabLst/>
                        <a:defRPr/>
                      </a:pPr>
                      <a:r>
                        <a:rPr lang="en-US" sz="1800" b="0" i="0" u="none" strike="noStrike" kern="1200" baseline="0" dirty="0">
                          <a:solidFill>
                            <a:schemeClr val="tx1"/>
                          </a:solidFill>
                          <a:latin typeface="+mn-lt"/>
                          <a:ea typeface="+mn-ea"/>
                          <a:cs typeface="+mn-cs"/>
                        </a:rPr>
                        <a:t>Problem Solving Day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Lecture, discussion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Debate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Quiz, Written Exam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CLO3, CLO4</a:t>
                      </a:r>
                      <a:endParaRPr lang="en-US" sz="1800" u="sng"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523816533"/>
                  </a:ext>
                </a:extLst>
              </a:tr>
            </a:tbl>
          </a:graphicData>
        </a:graphic>
      </p:graphicFrame>
      <p:pic>
        <p:nvPicPr>
          <p:cNvPr id="13" name="Picture 12">
            <a:extLst>
              <a:ext uri="{FF2B5EF4-FFF2-40B4-BE49-F238E27FC236}">
                <a16:creationId xmlns="" xmlns:a16="http://schemas.microsoft.com/office/drawing/2014/main" id="{8325667A-5658-4BF9-952E-E95F9ED1DC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5517" y="101310"/>
            <a:ext cx="1305206" cy="1299182"/>
          </a:xfrm>
          <a:prstGeom prst="rect">
            <a:avLst/>
          </a:prstGeom>
        </p:spPr>
      </p:pic>
    </p:spTree>
    <p:extLst>
      <p:ext uri="{BB962C8B-B14F-4D97-AF65-F5344CB8AC3E}">
        <p14:creationId xmlns:p14="http://schemas.microsoft.com/office/powerpoint/2010/main" val="232199442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97F43B01-0D4A-4CDA-83A4-4DF7EF843457}"/>
              </a:ext>
            </a:extLst>
          </p:cNvPr>
          <p:cNvSpPr/>
          <p:nvPr/>
        </p:nvSpPr>
        <p:spPr>
          <a:xfrm>
            <a:off x="182880" y="182880"/>
            <a:ext cx="12435840" cy="6949440"/>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dirty="0">
              <a:ln w="28575">
                <a:solidFill>
                  <a:schemeClr val="tx1"/>
                </a:solidFill>
              </a:ln>
            </a:endParaRPr>
          </a:p>
        </p:txBody>
      </p:sp>
      <p:sp>
        <p:nvSpPr>
          <p:cNvPr id="8" name="TextBox 7">
            <a:extLst>
              <a:ext uri="{FF2B5EF4-FFF2-40B4-BE49-F238E27FC236}">
                <a16:creationId xmlns="" xmlns:a16="http://schemas.microsoft.com/office/drawing/2014/main" id="{2914104A-5D44-439E-A145-3BD69E2AEFD2}"/>
              </a:ext>
            </a:extLst>
          </p:cNvPr>
          <p:cNvSpPr txBox="1"/>
          <p:nvPr/>
        </p:nvSpPr>
        <p:spPr>
          <a:xfrm>
            <a:off x="274320" y="481325"/>
            <a:ext cx="12252960" cy="646331"/>
          </a:xfrm>
          <a:prstGeom prst="rect">
            <a:avLst/>
          </a:prstGeom>
          <a:noFill/>
        </p:spPr>
        <p:txBody>
          <a:bodyPr wrap="square" rtlCol="0">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 xmlns:a16="http://schemas.microsoft.com/office/drawing/2014/main" id="{B73B024C-B6E2-49E8-8456-F088E0D42AC9}"/>
              </a:ext>
            </a:extLst>
          </p:cNvPr>
          <p:cNvSpPr txBox="1"/>
          <p:nvPr/>
        </p:nvSpPr>
        <p:spPr>
          <a:xfrm>
            <a:off x="274320" y="406596"/>
            <a:ext cx="12057283" cy="6850080"/>
          </a:xfrm>
          <a:prstGeom prst="rect">
            <a:avLst/>
          </a:prstGeom>
          <a:noFill/>
        </p:spPr>
        <p:txBody>
          <a:bodyPr wrap="square">
            <a:spAutoFit/>
          </a:bodyPr>
          <a:lstStyle/>
          <a:p>
            <a:pPr lvl="1">
              <a:lnSpc>
                <a:spcPct val="107000"/>
              </a:lnSpc>
              <a:spcAft>
                <a:spcPts val="800"/>
              </a:spcAft>
            </a:pPr>
            <a:r>
              <a:rPr lang="en-US" sz="2400" b="1" dirty="0">
                <a:latin typeface="Calibri" panose="020F0502020204030204" pitchFamily="34" charset="0"/>
                <a:ea typeface="Calibri" panose="020F0502020204030204" pitchFamily="34" charset="0"/>
                <a:cs typeface="Times New Roman" panose="02020603050405020304" pitchFamily="18" charset="0"/>
              </a:rPr>
              <a:t>Ex</a:t>
            </a:r>
            <a:r>
              <a:rPr lang="en-US" sz="2400" b="1" dirty="0">
                <a:effectLst/>
                <a:latin typeface="Calibri" panose="020F0502020204030204" pitchFamily="34" charset="0"/>
                <a:ea typeface="Calibri" panose="020F0502020204030204" pitchFamily="34" charset="0"/>
                <a:cs typeface="Times New Roman" panose="02020603050405020304" pitchFamily="18" charset="0"/>
              </a:rPr>
              <a:t>-02: A coal mining company wanted to construct a road. The following data are gotten in the first service year. The vehicle growth rate is 10% for the first five years and then it will be unchanged. Determine the ESAL for a total of 20 years.</a:t>
            </a:r>
          </a:p>
          <a:p>
            <a:pPr>
              <a:lnSpc>
                <a:spcPct val="107000"/>
              </a:lnSpc>
              <a:spcAft>
                <a:spcPts val="800"/>
              </a:spcAft>
            </a:pPr>
            <a:endParaRPr lang="en-US" dirty="0">
              <a:ea typeface="Calibri" panose="020F0502020204030204" pitchFamily="34" charset="0"/>
              <a:cs typeface="Times New Roman" panose="02020603050405020304" pitchFamily="18" charset="0"/>
            </a:endParaRPr>
          </a:p>
          <a:p>
            <a:pPr>
              <a:lnSpc>
                <a:spcPct val="107000"/>
              </a:lnSpc>
              <a:spcAft>
                <a:spcPts val="800"/>
              </a:spcAft>
            </a:pPr>
            <a:endParaRPr lang="en-US" dirty="0">
              <a:ea typeface="Calibri" panose="020F0502020204030204" pitchFamily="34" charset="0"/>
              <a:cs typeface="Times New Roman" panose="02020603050405020304" pitchFamily="18" charset="0"/>
            </a:endParaRPr>
          </a:p>
          <a:p>
            <a:pPr>
              <a:lnSpc>
                <a:spcPct val="107000"/>
              </a:lnSpc>
              <a:spcAft>
                <a:spcPts val="800"/>
              </a:spcAft>
            </a:pPr>
            <a:endParaRPr lang="en-US" dirty="0">
              <a:ea typeface="Calibri" panose="020F0502020204030204" pitchFamily="34" charset="0"/>
              <a:cs typeface="Times New Roman" panose="02020603050405020304" pitchFamily="18" charset="0"/>
            </a:endParaRPr>
          </a:p>
          <a:p>
            <a:pPr>
              <a:lnSpc>
                <a:spcPct val="107000"/>
              </a:lnSpc>
              <a:spcAft>
                <a:spcPts val="800"/>
              </a:spcAft>
            </a:pPr>
            <a:endParaRPr lang="en-US" dirty="0">
              <a:ea typeface="Calibri" panose="020F0502020204030204" pitchFamily="34" charset="0"/>
              <a:cs typeface="Times New Roman" panose="02020603050405020304" pitchFamily="18" charset="0"/>
            </a:endParaRPr>
          </a:p>
          <a:p>
            <a:pPr>
              <a:lnSpc>
                <a:spcPct val="107000"/>
              </a:lnSpc>
              <a:spcAft>
                <a:spcPts val="800"/>
              </a:spcAft>
            </a:pPr>
            <a:endParaRPr lang="en-US" dirty="0">
              <a:ea typeface="Calibri" panose="020F0502020204030204" pitchFamily="34" charset="0"/>
              <a:cs typeface="Times New Roman" panose="02020603050405020304" pitchFamily="18" charset="0"/>
            </a:endParaRPr>
          </a:p>
          <a:p>
            <a:pPr>
              <a:lnSpc>
                <a:spcPct val="107000"/>
              </a:lnSpc>
              <a:spcAft>
                <a:spcPts val="800"/>
              </a:spcAft>
            </a:pPr>
            <a:r>
              <a:rPr lang="en-US" dirty="0">
                <a:ea typeface="Calibri" panose="020F0502020204030204" pitchFamily="34" charset="0"/>
                <a:cs typeface="Times New Roman" panose="02020603050405020304" pitchFamily="18" charset="0"/>
              </a:rPr>
              <a:t>	Solution:</a:t>
            </a:r>
          </a:p>
          <a:p>
            <a:pPr>
              <a:lnSpc>
                <a:spcPct val="107000"/>
              </a:lnSpc>
              <a:spcAft>
                <a:spcPts val="800"/>
              </a:spcAft>
            </a:pPr>
            <a:endParaRPr lang="en-US" dirty="0">
              <a:ea typeface="Calibri" panose="020F0502020204030204" pitchFamily="34" charset="0"/>
              <a:cs typeface="Times New Roman" panose="02020603050405020304" pitchFamily="18" charset="0"/>
            </a:endParaRPr>
          </a:p>
          <a:p>
            <a:pPr>
              <a:lnSpc>
                <a:spcPct val="107000"/>
              </a:lnSpc>
              <a:spcAft>
                <a:spcPts val="800"/>
              </a:spcAft>
            </a:pPr>
            <a:endParaRPr lang="en-US" dirty="0">
              <a:ea typeface="Calibri" panose="020F0502020204030204" pitchFamily="34" charset="0"/>
              <a:cs typeface="Times New Roman" panose="02020603050405020304" pitchFamily="18" charset="0"/>
            </a:endParaRPr>
          </a:p>
          <a:p>
            <a:pPr>
              <a:lnSpc>
                <a:spcPct val="107000"/>
              </a:lnSpc>
              <a:spcAft>
                <a:spcPts val="800"/>
              </a:spcAft>
            </a:pPr>
            <a:endParaRPr lang="en-US" dirty="0">
              <a:ea typeface="Calibri" panose="020F0502020204030204" pitchFamily="34" charset="0"/>
              <a:cs typeface="Times New Roman" panose="02020603050405020304" pitchFamily="18" charset="0"/>
            </a:endParaRPr>
          </a:p>
          <a:p>
            <a:pPr>
              <a:lnSpc>
                <a:spcPct val="107000"/>
              </a:lnSpc>
              <a:spcAft>
                <a:spcPts val="800"/>
              </a:spcAft>
            </a:pPr>
            <a:endParaRPr lang="en-US" dirty="0">
              <a:ea typeface="Calibri" panose="020F0502020204030204" pitchFamily="34" charset="0"/>
              <a:cs typeface="Times New Roman" panose="02020603050405020304" pitchFamily="18" charset="0"/>
            </a:endParaRPr>
          </a:p>
          <a:p>
            <a:pPr>
              <a:lnSpc>
                <a:spcPct val="107000"/>
              </a:lnSpc>
              <a:spcAft>
                <a:spcPts val="800"/>
              </a:spcAft>
            </a:pPr>
            <a:endParaRPr lang="en-US" dirty="0">
              <a:ea typeface="Calibri" panose="020F0502020204030204" pitchFamily="34" charset="0"/>
              <a:cs typeface="Times New Roman" panose="02020603050405020304" pitchFamily="18" charset="0"/>
            </a:endParaRPr>
          </a:p>
          <a:p>
            <a:pPr>
              <a:lnSpc>
                <a:spcPct val="107000"/>
              </a:lnSpc>
              <a:spcAft>
                <a:spcPts val="800"/>
              </a:spcAft>
            </a:pPr>
            <a:endParaRPr lang="en-US" dirty="0">
              <a:ea typeface="Calibri" panose="020F0502020204030204" pitchFamily="34" charset="0"/>
              <a:cs typeface="Times New Roman" panose="02020603050405020304" pitchFamily="18" charset="0"/>
            </a:endParaRPr>
          </a:p>
          <a:p>
            <a:pPr>
              <a:lnSpc>
                <a:spcPct val="107000"/>
              </a:lnSpc>
              <a:spcAft>
                <a:spcPts val="800"/>
              </a:spcAft>
            </a:pPr>
            <a:endParaRPr lang="en-US" dirty="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dirty="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e 2">
            <a:extLst>
              <a:ext uri="{FF2B5EF4-FFF2-40B4-BE49-F238E27FC236}">
                <a16:creationId xmlns="" xmlns:a16="http://schemas.microsoft.com/office/drawing/2014/main" id="{48EFD84C-A95D-4489-A47B-1F29B835DA9A}"/>
              </a:ext>
            </a:extLst>
          </p:cNvPr>
          <p:cNvGraphicFramePr>
            <a:graphicFrameLocks noGrp="1"/>
          </p:cNvGraphicFramePr>
          <p:nvPr>
            <p:extLst>
              <p:ext uri="{D42A27DB-BD31-4B8C-83A1-F6EECF244321}">
                <p14:modId xmlns:p14="http://schemas.microsoft.com/office/powerpoint/2010/main" val="2690875344"/>
              </p:ext>
            </p:extLst>
          </p:nvPr>
        </p:nvGraphicFramePr>
        <p:xfrm>
          <a:off x="1277880" y="1724815"/>
          <a:ext cx="10050162" cy="1932785"/>
        </p:xfrm>
        <a:graphic>
          <a:graphicData uri="http://schemas.openxmlformats.org/drawingml/2006/table">
            <a:tbl>
              <a:tblPr firstRow="1" bandRow="1">
                <a:tableStyleId>{2D5ABB26-0587-4C30-8999-92F81FD0307C}</a:tableStyleId>
              </a:tblPr>
              <a:tblGrid>
                <a:gridCol w="3350054">
                  <a:extLst>
                    <a:ext uri="{9D8B030D-6E8A-4147-A177-3AD203B41FA5}">
                      <a16:colId xmlns="" xmlns:a16="http://schemas.microsoft.com/office/drawing/2014/main" val="698524411"/>
                    </a:ext>
                  </a:extLst>
                </a:gridCol>
                <a:gridCol w="3350054">
                  <a:extLst>
                    <a:ext uri="{9D8B030D-6E8A-4147-A177-3AD203B41FA5}">
                      <a16:colId xmlns="" xmlns:a16="http://schemas.microsoft.com/office/drawing/2014/main" val="2295814389"/>
                    </a:ext>
                  </a:extLst>
                </a:gridCol>
                <a:gridCol w="3350054">
                  <a:extLst>
                    <a:ext uri="{9D8B030D-6E8A-4147-A177-3AD203B41FA5}">
                      <a16:colId xmlns="" xmlns:a16="http://schemas.microsoft.com/office/drawing/2014/main" val="1734354701"/>
                    </a:ext>
                  </a:extLst>
                </a:gridCol>
              </a:tblGrid>
              <a:tr h="370840">
                <a:tc>
                  <a:txBody>
                    <a:bodyPr/>
                    <a:lstStyle/>
                    <a:p>
                      <a:pPr algn="ctr"/>
                      <a:r>
                        <a:rPr lang="en-US" sz="1890" kern="1200" dirty="0">
                          <a:solidFill>
                            <a:schemeClr val="tx1"/>
                          </a:solidFill>
                          <a:effectLst/>
                          <a:latin typeface="+mn-lt"/>
                          <a:ea typeface="+mn-ea"/>
                          <a:cs typeface="+mn-cs"/>
                        </a:rPr>
                        <a:t>Vehicle Types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90" kern="1200" dirty="0">
                          <a:solidFill>
                            <a:schemeClr val="tx1"/>
                          </a:solidFill>
                          <a:effectLst/>
                          <a:latin typeface="+mn-lt"/>
                          <a:ea typeface="+mn-ea"/>
                          <a:cs typeface="+mn-cs"/>
                        </a:rPr>
                        <a:t>No of Vehicles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90" kern="1200" dirty="0">
                          <a:solidFill>
                            <a:schemeClr val="tx1"/>
                          </a:solidFill>
                          <a:effectLst/>
                          <a:latin typeface="+mn-lt"/>
                          <a:ea typeface="+mn-ea"/>
                          <a:cs typeface="+mn-cs"/>
                        </a:rPr>
                        <a:t>Truck factor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23562104"/>
                  </a:ext>
                </a:extLst>
              </a:tr>
              <a:tr h="370840">
                <a:tc>
                  <a:txBody>
                    <a:bodyPr/>
                    <a:lstStyle/>
                    <a:p>
                      <a:pPr algn="ctr"/>
                      <a:r>
                        <a:rPr lang="en-US" sz="1890" kern="1200" dirty="0">
                          <a:solidFill>
                            <a:schemeClr val="tx1"/>
                          </a:solidFill>
                          <a:effectLst/>
                          <a:latin typeface="+mn-lt"/>
                          <a:ea typeface="+mn-ea"/>
                          <a:cs typeface="+mn-cs"/>
                        </a:rPr>
                        <a:t>2 axle - 4 tires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90" kern="1200" dirty="0">
                          <a:solidFill>
                            <a:schemeClr val="tx1"/>
                          </a:solidFill>
                          <a:effectLst/>
                          <a:latin typeface="+mn-lt"/>
                          <a:ea typeface="+mn-ea"/>
                          <a:cs typeface="+mn-cs"/>
                        </a:rPr>
                        <a:t>18500</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90" kern="1200" dirty="0">
                          <a:solidFill>
                            <a:schemeClr val="tx1"/>
                          </a:solidFill>
                          <a:effectLst/>
                          <a:latin typeface="+mn-lt"/>
                          <a:ea typeface="+mn-ea"/>
                          <a:cs typeface="+mn-cs"/>
                        </a:rPr>
                        <a:t>0.005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79218598"/>
                  </a:ext>
                </a:extLst>
              </a:tr>
              <a:tr h="414881">
                <a:tc>
                  <a:txBody>
                    <a:bodyPr/>
                    <a:lstStyle/>
                    <a:p>
                      <a:pPr algn="ctr"/>
                      <a:r>
                        <a:rPr lang="en-US" sz="1890" kern="1200" dirty="0">
                          <a:solidFill>
                            <a:schemeClr val="tx1"/>
                          </a:solidFill>
                          <a:effectLst/>
                          <a:latin typeface="+mn-lt"/>
                          <a:ea typeface="+mn-ea"/>
                          <a:cs typeface="+mn-cs"/>
                        </a:rPr>
                        <a:t>2 axle - 6 tires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90" kern="1200" dirty="0">
                          <a:solidFill>
                            <a:schemeClr val="tx1"/>
                          </a:solidFill>
                          <a:effectLst/>
                          <a:latin typeface="+mn-lt"/>
                          <a:ea typeface="+mn-ea"/>
                          <a:cs typeface="+mn-cs"/>
                        </a:rPr>
                        <a:t>21900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90" kern="1200" dirty="0">
                          <a:solidFill>
                            <a:schemeClr val="tx1"/>
                          </a:solidFill>
                          <a:effectLst/>
                          <a:latin typeface="+mn-lt"/>
                          <a:ea typeface="+mn-ea"/>
                          <a:cs typeface="+mn-cs"/>
                        </a:rPr>
                        <a:t>0.23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83720845"/>
                  </a:ext>
                </a:extLst>
              </a:tr>
              <a:tr h="0">
                <a:tc>
                  <a:txBody>
                    <a:bodyPr/>
                    <a:lstStyle/>
                    <a:p>
                      <a:pPr algn="ctr"/>
                      <a:r>
                        <a:rPr lang="en-US" sz="1890" kern="1200" dirty="0">
                          <a:solidFill>
                            <a:schemeClr val="tx1"/>
                          </a:solidFill>
                          <a:effectLst/>
                          <a:latin typeface="+mn-lt"/>
                          <a:ea typeface="+mn-ea"/>
                          <a:cs typeface="+mn-cs"/>
                        </a:rPr>
                        <a:t>3 axles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90" kern="1200" dirty="0">
                          <a:solidFill>
                            <a:schemeClr val="tx1"/>
                          </a:solidFill>
                          <a:effectLst/>
                          <a:latin typeface="+mn-lt"/>
                          <a:ea typeface="+mn-ea"/>
                          <a:cs typeface="+mn-cs"/>
                        </a:rPr>
                        <a:t>9250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0.66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555445439"/>
                  </a:ext>
                </a:extLst>
              </a:tr>
              <a:tr h="370840">
                <a:tc>
                  <a:txBody>
                    <a:bodyPr/>
                    <a:lstStyle/>
                    <a:p>
                      <a:pPr algn="ctr"/>
                      <a:r>
                        <a:rPr lang="en-US" sz="1890" kern="1200" dirty="0">
                          <a:solidFill>
                            <a:schemeClr val="tx1"/>
                          </a:solidFill>
                          <a:effectLst/>
                          <a:latin typeface="+mn-lt"/>
                          <a:ea typeface="+mn-ea"/>
                          <a:cs typeface="+mn-cs"/>
                        </a:rPr>
                        <a:t>5 axles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9250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344151721"/>
                  </a:ext>
                </a:extLst>
              </a:tr>
            </a:tbl>
          </a:graphicData>
        </a:graphic>
      </p:graphicFrame>
      <p:graphicFrame>
        <p:nvGraphicFramePr>
          <p:cNvPr id="3" name="Table 3">
            <a:extLst>
              <a:ext uri="{FF2B5EF4-FFF2-40B4-BE49-F238E27FC236}">
                <a16:creationId xmlns="" xmlns:a16="http://schemas.microsoft.com/office/drawing/2014/main" id="{7F0F163C-C0BC-4E5F-A147-FC74F3F30784}"/>
              </a:ext>
            </a:extLst>
          </p:cNvPr>
          <p:cNvGraphicFramePr>
            <a:graphicFrameLocks noGrp="1"/>
          </p:cNvGraphicFramePr>
          <p:nvPr>
            <p:extLst>
              <p:ext uri="{D42A27DB-BD31-4B8C-83A1-F6EECF244321}">
                <p14:modId xmlns:p14="http://schemas.microsoft.com/office/powerpoint/2010/main" val="2823860814"/>
              </p:ext>
            </p:extLst>
          </p:nvPr>
        </p:nvGraphicFramePr>
        <p:xfrm>
          <a:off x="378558" y="4129493"/>
          <a:ext cx="11861604" cy="2704382"/>
        </p:xfrm>
        <a:graphic>
          <a:graphicData uri="http://schemas.openxmlformats.org/drawingml/2006/table">
            <a:tbl>
              <a:tblPr firstRow="1" bandRow="1">
                <a:tableStyleId>{2D5ABB26-0587-4C30-8999-92F81FD0307C}</a:tableStyleId>
              </a:tblPr>
              <a:tblGrid>
                <a:gridCol w="1976934">
                  <a:extLst>
                    <a:ext uri="{9D8B030D-6E8A-4147-A177-3AD203B41FA5}">
                      <a16:colId xmlns="" xmlns:a16="http://schemas.microsoft.com/office/drawing/2014/main" val="3438993482"/>
                    </a:ext>
                  </a:extLst>
                </a:gridCol>
                <a:gridCol w="1976934">
                  <a:extLst>
                    <a:ext uri="{9D8B030D-6E8A-4147-A177-3AD203B41FA5}">
                      <a16:colId xmlns="" xmlns:a16="http://schemas.microsoft.com/office/drawing/2014/main" val="1205248631"/>
                    </a:ext>
                  </a:extLst>
                </a:gridCol>
                <a:gridCol w="1976934">
                  <a:extLst>
                    <a:ext uri="{9D8B030D-6E8A-4147-A177-3AD203B41FA5}">
                      <a16:colId xmlns="" xmlns:a16="http://schemas.microsoft.com/office/drawing/2014/main" val="3711050329"/>
                    </a:ext>
                  </a:extLst>
                </a:gridCol>
                <a:gridCol w="1976934">
                  <a:extLst>
                    <a:ext uri="{9D8B030D-6E8A-4147-A177-3AD203B41FA5}">
                      <a16:colId xmlns="" xmlns:a16="http://schemas.microsoft.com/office/drawing/2014/main" val="2699718783"/>
                    </a:ext>
                  </a:extLst>
                </a:gridCol>
                <a:gridCol w="1976934">
                  <a:extLst>
                    <a:ext uri="{9D8B030D-6E8A-4147-A177-3AD203B41FA5}">
                      <a16:colId xmlns="" xmlns:a16="http://schemas.microsoft.com/office/drawing/2014/main" val="2820509885"/>
                    </a:ext>
                  </a:extLst>
                </a:gridCol>
                <a:gridCol w="1976934">
                  <a:extLst>
                    <a:ext uri="{9D8B030D-6E8A-4147-A177-3AD203B41FA5}">
                      <a16:colId xmlns="" xmlns:a16="http://schemas.microsoft.com/office/drawing/2014/main" val="1548071221"/>
                    </a:ext>
                  </a:extLst>
                </a:gridCol>
              </a:tblGrid>
              <a:tr h="370840">
                <a:tc>
                  <a:txBody>
                    <a:bodyPr/>
                    <a:lstStyle/>
                    <a:p>
                      <a:pPr algn="ctr"/>
                      <a:r>
                        <a:rPr lang="en-US" sz="1890" kern="1200" dirty="0">
                          <a:solidFill>
                            <a:schemeClr val="tx1"/>
                          </a:solidFill>
                          <a:effectLst/>
                          <a:latin typeface="+mn-lt"/>
                          <a:ea typeface="+mn-ea"/>
                          <a:cs typeface="+mn-cs"/>
                        </a:rPr>
                        <a:t>Vehicle Types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90" kern="1200" dirty="0">
                          <a:solidFill>
                            <a:schemeClr val="tx1"/>
                          </a:solidFill>
                          <a:effectLst/>
                          <a:latin typeface="+mn-lt"/>
                          <a:ea typeface="+mn-ea"/>
                          <a:cs typeface="+mn-cs"/>
                        </a:rPr>
                        <a:t>No of Vehicles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90" kern="1200" dirty="0">
                          <a:solidFill>
                            <a:schemeClr val="tx1"/>
                          </a:solidFill>
                          <a:effectLst/>
                          <a:latin typeface="+mn-lt"/>
                          <a:ea typeface="+mn-ea"/>
                          <a:cs typeface="+mn-cs"/>
                        </a:rPr>
                        <a:t>Truck factor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AADT x TF for 1</a:t>
                      </a:r>
                      <a:r>
                        <a:rPr lang="en-US" baseline="30000" dirty="0"/>
                        <a:t>st</a:t>
                      </a:r>
                      <a:r>
                        <a:rPr lang="en-US" dirty="0"/>
                        <a:t> year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No of Vehicles After 5 Years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AADT x TF for 5</a:t>
                      </a:r>
                      <a:r>
                        <a:rPr lang="en-US" baseline="30000" dirty="0"/>
                        <a:t>th</a:t>
                      </a:r>
                      <a:r>
                        <a:rPr lang="en-US" dirty="0"/>
                        <a:t> Year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90532783"/>
                  </a:ext>
                </a:extLst>
              </a:tr>
              <a:tr h="370840">
                <a:tc>
                  <a:txBody>
                    <a:bodyPr/>
                    <a:lstStyle/>
                    <a:p>
                      <a:pPr algn="ctr"/>
                      <a:r>
                        <a:rPr lang="en-US" sz="1890" kern="1200" dirty="0">
                          <a:solidFill>
                            <a:schemeClr val="tx1"/>
                          </a:solidFill>
                          <a:effectLst/>
                          <a:latin typeface="+mn-lt"/>
                          <a:ea typeface="+mn-ea"/>
                          <a:cs typeface="+mn-cs"/>
                        </a:rPr>
                        <a:t>2 axle - 4 tires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90" kern="1200" dirty="0">
                          <a:solidFill>
                            <a:schemeClr val="tx1"/>
                          </a:solidFill>
                          <a:effectLst/>
                          <a:latin typeface="+mn-lt"/>
                          <a:ea typeface="+mn-ea"/>
                          <a:cs typeface="+mn-cs"/>
                        </a:rPr>
                        <a:t>18500</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90" kern="1200" dirty="0">
                          <a:solidFill>
                            <a:schemeClr val="tx1"/>
                          </a:solidFill>
                          <a:effectLst/>
                          <a:latin typeface="+mn-lt"/>
                          <a:ea typeface="+mn-ea"/>
                          <a:cs typeface="+mn-cs"/>
                        </a:rPr>
                        <a:t>0.005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92.5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29785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148.975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879862549"/>
                  </a:ext>
                </a:extLst>
              </a:tr>
              <a:tr h="370840">
                <a:tc>
                  <a:txBody>
                    <a:bodyPr/>
                    <a:lstStyle/>
                    <a:p>
                      <a:pPr algn="ctr"/>
                      <a:r>
                        <a:rPr lang="en-US" sz="1890" kern="1200" dirty="0">
                          <a:solidFill>
                            <a:schemeClr val="tx1"/>
                          </a:solidFill>
                          <a:effectLst/>
                          <a:latin typeface="+mn-lt"/>
                          <a:ea typeface="+mn-ea"/>
                          <a:cs typeface="+mn-cs"/>
                        </a:rPr>
                        <a:t>2 axle - 6 tires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90" kern="1200" dirty="0">
                          <a:solidFill>
                            <a:schemeClr val="tx1"/>
                          </a:solidFill>
                          <a:effectLst/>
                          <a:latin typeface="+mn-lt"/>
                          <a:ea typeface="+mn-ea"/>
                          <a:cs typeface="+mn-cs"/>
                        </a:rPr>
                        <a:t>21900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90" kern="1200" dirty="0">
                          <a:solidFill>
                            <a:schemeClr val="tx1"/>
                          </a:solidFill>
                          <a:effectLst/>
                          <a:latin typeface="+mn-lt"/>
                          <a:ea typeface="+mn-ea"/>
                          <a:cs typeface="+mn-cs"/>
                        </a:rPr>
                        <a:t>0.23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5037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35271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8112.33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971418269"/>
                  </a:ext>
                </a:extLst>
              </a:tr>
              <a:tr h="370840">
                <a:tc>
                  <a:txBody>
                    <a:bodyPr/>
                    <a:lstStyle/>
                    <a:p>
                      <a:pPr algn="ctr"/>
                      <a:r>
                        <a:rPr lang="en-US" sz="1890" kern="1200" dirty="0">
                          <a:solidFill>
                            <a:schemeClr val="tx1"/>
                          </a:solidFill>
                          <a:effectLst/>
                          <a:latin typeface="+mn-lt"/>
                          <a:ea typeface="+mn-ea"/>
                          <a:cs typeface="+mn-cs"/>
                        </a:rPr>
                        <a:t>3 axles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90" kern="1200" dirty="0">
                          <a:solidFill>
                            <a:schemeClr val="tx1"/>
                          </a:solidFill>
                          <a:effectLst/>
                          <a:latin typeface="+mn-lt"/>
                          <a:ea typeface="+mn-ea"/>
                          <a:cs typeface="+mn-cs"/>
                        </a:rPr>
                        <a:t>9250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0.66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6105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14898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9832.68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512020490"/>
                  </a:ext>
                </a:extLst>
              </a:tr>
              <a:tr h="518966">
                <a:tc>
                  <a:txBody>
                    <a:bodyPr/>
                    <a:lstStyle/>
                    <a:p>
                      <a:pPr algn="ctr"/>
                      <a:r>
                        <a:rPr lang="en-US" sz="1890" kern="1200" dirty="0">
                          <a:solidFill>
                            <a:schemeClr val="tx1"/>
                          </a:solidFill>
                          <a:effectLst/>
                          <a:latin typeface="+mn-lt"/>
                          <a:ea typeface="+mn-ea"/>
                          <a:cs typeface="+mn-cs"/>
                        </a:rPr>
                        <a:t>5 axles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9250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10452.5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14868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16834.74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814249277"/>
                  </a:ext>
                </a:extLst>
              </a:tr>
              <a:tr h="370840">
                <a:tc gridSpan="3">
                  <a:txBody>
                    <a:bodyPr/>
                    <a:lstStyle/>
                    <a:p>
                      <a:pPr algn="ctr"/>
                      <a:r>
                        <a:rPr lang="en-US" dirty="0"/>
                        <a:t>Total ADT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21687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34928.73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043317275"/>
                  </a:ext>
                </a:extLst>
              </a:tr>
            </a:tbl>
          </a:graphicData>
        </a:graphic>
      </p:graphicFrame>
    </p:spTree>
    <p:extLst>
      <p:ext uri="{BB962C8B-B14F-4D97-AF65-F5344CB8AC3E}">
        <p14:creationId xmlns:p14="http://schemas.microsoft.com/office/powerpoint/2010/main" val="8824702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97F43B01-0D4A-4CDA-83A4-4DF7EF843457}"/>
              </a:ext>
            </a:extLst>
          </p:cNvPr>
          <p:cNvSpPr/>
          <p:nvPr/>
        </p:nvSpPr>
        <p:spPr>
          <a:xfrm>
            <a:off x="182880" y="182880"/>
            <a:ext cx="12435840" cy="6949440"/>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dirty="0">
              <a:ln w="28575">
                <a:solidFill>
                  <a:schemeClr val="tx1"/>
                </a:solidFill>
              </a:ln>
            </a:endParaRPr>
          </a:p>
        </p:txBody>
      </p:sp>
      <p:sp>
        <p:nvSpPr>
          <p:cNvPr id="8" name="TextBox 7">
            <a:extLst>
              <a:ext uri="{FF2B5EF4-FFF2-40B4-BE49-F238E27FC236}">
                <a16:creationId xmlns="" xmlns:a16="http://schemas.microsoft.com/office/drawing/2014/main" id="{2914104A-5D44-439E-A145-3BD69E2AEFD2}"/>
              </a:ext>
            </a:extLst>
          </p:cNvPr>
          <p:cNvSpPr txBox="1"/>
          <p:nvPr/>
        </p:nvSpPr>
        <p:spPr>
          <a:xfrm>
            <a:off x="274320" y="481325"/>
            <a:ext cx="12252960" cy="646331"/>
          </a:xfrm>
          <a:prstGeom prst="rect">
            <a:avLst/>
          </a:prstGeom>
          <a:noFill/>
        </p:spPr>
        <p:txBody>
          <a:bodyPr wrap="square" rtlCol="0">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 xmlns:a16="http://schemas.microsoft.com/office/drawing/2014/main" id="{B73B024C-B6E2-49E8-8456-F088E0D42AC9}"/>
                  </a:ext>
                </a:extLst>
              </p:cNvPr>
              <p:cNvSpPr txBox="1"/>
              <p:nvPr/>
            </p:nvSpPr>
            <p:spPr>
              <a:xfrm>
                <a:off x="189278" y="481325"/>
                <a:ext cx="12057283" cy="5594608"/>
              </a:xfrm>
              <a:prstGeom prst="rect">
                <a:avLst/>
              </a:prstGeom>
              <a:noFill/>
            </p:spPr>
            <p:txBody>
              <a:bodyPr wrap="square">
                <a:spAutoFit/>
              </a:bodyPr>
              <a:lstStyle/>
              <a:p>
                <a:pPr lvl="2">
                  <a:lnSpc>
                    <a:spcPct val="107000"/>
                  </a:lnSpc>
                  <a:spcAft>
                    <a:spcPts val="800"/>
                  </a:spcAft>
                </a:pPr>
                <a:r>
                  <a:rPr lang="en-US" dirty="0">
                    <a:ea typeface="Calibri" panose="020F0502020204030204" pitchFamily="34" charset="0"/>
                    <a:cs typeface="Times New Roman" panose="02020603050405020304" pitchFamily="18" charset="0"/>
                  </a:rPr>
                  <a:t>ESAL for starting 5 Years:</a:t>
                </a:r>
              </a:p>
              <a:p>
                <a:pPr lvl="2">
                  <a:lnSpc>
                    <a:spcPct val="107000"/>
                  </a:lnSpc>
                  <a:spcAft>
                    <a:spcPts val="800"/>
                  </a:spcAft>
                </a:pPr>
                <a:endParaRPr lang="en-US" dirty="0">
                  <a:ea typeface="Calibri" panose="020F0502020204030204" pitchFamily="34" charset="0"/>
                  <a:cs typeface="Times New Roman" panose="02020603050405020304" pitchFamily="18" charset="0"/>
                </a:endParaRPr>
              </a:p>
              <a:p>
                <a:pPr lvl="2">
                  <a:lnSpc>
                    <a:spcPct val="107000"/>
                  </a:lnSpc>
                  <a:spcAft>
                    <a:spcPts val="800"/>
                  </a:spcAft>
                </a:pPr>
                <a:r>
                  <a:rPr lang="en-US" dirty="0">
                    <a:ea typeface="Calibri" panose="020F0502020204030204" pitchFamily="34" charset="0"/>
                    <a:cs typeface="Times New Roman" panose="02020603050405020304" pitchFamily="18" charset="0"/>
                  </a:rPr>
                  <a:t>			</a:t>
                </a:r>
                <a14:m>
                  <m:oMath xmlns:m="http://schemas.openxmlformats.org/officeDocument/2006/math">
                    <m:r>
                      <m:rPr>
                        <m:nor/>
                      </m:rPr>
                      <a:rPr lang="en-US" dirty="0">
                        <a:ea typeface="Calibri" panose="020F0502020204030204" pitchFamily="34" charset="0"/>
                        <a:cs typeface="Times New Roman" panose="02020603050405020304" pitchFamily="18" charset="0"/>
                      </a:rPr>
                      <m:t>ESAL</m:t>
                    </m:r>
                    <m:r>
                      <m:rPr>
                        <m:nor/>
                      </m:rPr>
                      <a:rPr lang="en-US" dirty="0">
                        <a:ea typeface="Calibri" panose="020F0502020204030204" pitchFamily="34" charset="0"/>
                        <a:cs typeface="Times New Roman" panose="02020603050405020304" pitchFamily="18" charset="0"/>
                      </a:rPr>
                      <m:t> = 365 </m:t>
                    </m:r>
                    <m:r>
                      <m:rPr>
                        <m:nor/>
                      </m:rPr>
                      <a:rPr lang="en-US" dirty="0">
                        <a:ea typeface="Calibri" panose="020F0502020204030204" pitchFamily="34" charset="0"/>
                        <a:cs typeface="Times New Roman" panose="02020603050405020304" pitchFamily="18" charset="0"/>
                      </a:rPr>
                      <m:t>×</m:t>
                    </m:r>
                    <m:r>
                      <m:rPr>
                        <m:nor/>
                      </m:rPr>
                      <a:rPr lang="en-US" dirty="0">
                        <a:ea typeface="Calibri" panose="020F0502020204030204" pitchFamily="34" charset="0"/>
                        <a:cs typeface="Times New Roman" panose="02020603050405020304" pitchFamily="18" charset="0"/>
                      </a:rPr>
                      <m:t> </m:t>
                    </m:r>
                    <m:r>
                      <m:rPr>
                        <m:nor/>
                      </m:rPr>
                      <a:rPr lang="en-US" dirty="0">
                        <a:ea typeface="Calibri" panose="020F0502020204030204" pitchFamily="34" charset="0"/>
                        <a:cs typeface="Times New Roman" panose="02020603050405020304" pitchFamily="18" charset="0"/>
                      </a:rPr>
                      <m:t>ADT</m:t>
                    </m:r>
                    <m:r>
                      <m:rPr>
                        <m:nor/>
                      </m:rPr>
                      <a:rPr lang="en-US" dirty="0">
                        <a:ea typeface="Calibri" panose="020F0502020204030204" pitchFamily="34" charset="0"/>
                        <a:cs typeface="Times New Roman" panose="02020603050405020304" pitchFamily="18" charset="0"/>
                      </a:rPr>
                      <m:t> </m:t>
                    </m:r>
                    <m:r>
                      <m:rPr>
                        <m:nor/>
                      </m:rPr>
                      <a:rPr lang="en-US" dirty="0">
                        <a:ea typeface="Calibri" panose="020F0502020204030204" pitchFamily="34" charset="0"/>
                        <a:cs typeface="Times New Roman" panose="02020603050405020304" pitchFamily="18" charset="0"/>
                      </a:rPr>
                      <m:t>×</m:t>
                    </m:r>
                    <m:f>
                      <m:fPr>
                        <m:ctrlPr>
                          <a:rPr lang="en-US" i="1">
                            <a:latin typeface="Cambria Math"/>
                          </a:rPr>
                        </m:ctrlPr>
                      </m:fPr>
                      <m:num>
                        <m:sSup>
                          <m:sSupPr>
                            <m:ctrlPr>
                              <a:rPr lang="en-US" i="1">
                                <a:latin typeface="Cambria Math"/>
                              </a:rPr>
                            </m:ctrlPr>
                          </m:sSupPr>
                          <m:e>
                            <m:d>
                              <m:dPr>
                                <m:ctrlPr>
                                  <a:rPr lang="en-US" i="1">
                                    <a:latin typeface="Cambria Math"/>
                                  </a:rPr>
                                </m:ctrlPr>
                              </m:dPr>
                              <m:e>
                                <m:r>
                                  <a:rPr lang="en-US">
                                    <a:latin typeface="Cambria Math" panose="02040503050406030204" pitchFamily="18" charset="0"/>
                                  </a:rPr>
                                  <m:t>1+</m:t>
                                </m:r>
                                <m:r>
                                  <a:rPr lang="en-US">
                                    <a:latin typeface="Cambria Math" panose="02040503050406030204" pitchFamily="18" charset="0"/>
                                  </a:rPr>
                                  <m:t>𝑟</m:t>
                                </m:r>
                              </m:e>
                            </m:d>
                          </m:e>
                          <m:sup>
                            <m:r>
                              <a:rPr lang="en-US">
                                <a:latin typeface="Cambria Math" panose="02040503050406030204" pitchFamily="18" charset="0"/>
                              </a:rPr>
                              <m:t>𝑛</m:t>
                            </m:r>
                          </m:sup>
                        </m:sSup>
                        <m:r>
                          <a:rPr lang="en-US">
                            <a:latin typeface="Cambria Math" panose="02040503050406030204" pitchFamily="18" charset="0"/>
                          </a:rPr>
                          <m:t>−1</m:t>
                        </m:r>
                      </m:num>
                      <m:den>
                        <m:r>
                          <a:rPr lang="en-US">
                            <a:latin typeface="Cambria Math" panose="02040503050406030204" pitchFamily="18" charset="0"/>
                          </a:rPr>
                          <m:t>𝑟</m:t>
                        </m:r>
                      </m:den>
                    </m:f>
                  </m:oMath>
                </a14:m>
                <a:endParaRPr lang="en-US" dirty="0">
                  <a:ea typeface="Calibri" panose="020F0502020204030204" pitchFamily="34" charset="0"/>
                  <a:cs typeface="Times New Roman" panose="02020603050405020304" pitchFamily="18" charset="0"/>
                </a:endParaRPr>
              </a:p>
              <a:p>
                <a:pPr lvl="2">
                  <a:lnSpc>
                    <a:spcPct val="107000"/>
                  </a:lnSpc>
                  <a:spcAft>
                    <a:spcPts val="800"/>
                  </a:spcAft>
                </a:pPr>
                <a:r>
                  <a:rPr lang="en-US" dirty="0">
                    <a:ea typeface="Calibri" panose="020F0502020204030204" pitchFamily="34" charset="0"/>
                    <a:cs typeface="Times New Roman" panose="02020603050405020304" pitchFamily="18" charset="0"/>
                  </a:rPr>
                  <a:t>			</a:t>
                </a:r>
                <a14:m>
                  <m:oMath xmlns:m="http://schemas.openxmlformats.org/officeDocument/2006/math">
                    <m:r>
                      <m:rPr>
                        <m:nor/>
                      </m:rPr>
                      <a:rPr lang="en-US" dirty="0">
                        <a:ea typeface="Calibri" panose="020F0502020204030204" pitchFamily="34" charset="0"/>
                        <a:cs typeface="Times New Roman" panose="02020603050405020304" pitchFamily="18" charset="0"/>
                      </a:rPr>
                      <m:t>ESAL</m:t>
                    </m:r>
                    <m:r>
                      <m:rPr>
                        <m:nor/>
                      </m:rPr>
                      <a:rPr lang="en-US" dirty="0">
                        <a:ea typeface="Calibri" panose="020F0502020204030204" pitchFamily="34" charset="0"/>
                        <a:cs typeface="Times New Roman" panose="02020603050405020304" pitchFamily="18" charset="0"/>
                      </a:rPr>
                      <m:t> = 365 </m:t>
                    </m:r>
                    <m:r>
                      <m:rPr>
                        <m:nor/>
                      </m:rPr>
                      <a:rPr lang="en-US" dirty="0">
                        <a:ea typeface="Calibri" panose="020F0502020204030204" pitchFamily="34" charset="0"/>
                        <a:cs typeface="Times New Roman" panose="02020603050405020304" pitchFamily="18" charset="0"/>
                      </a:rPr>
                      <m:t>×</m:t>
                    </m:r>
                    <m:r>
                      <m:rPr>
                        <m:nor/>
                      </m:rPr>
                      <a:rPr lang="en-US" dirty="0">
                        <a:ea typeface="Calibri" panose="020F0502020204030204" pitchFamily="34" charset="0"/>
                        <a:cs typeface="Times New Roman" panose="02020603050405020304" pitchFamily="18" charset="0"/>
                      </a:rPr>
                      <m:t> 21687 </m:t>
                    </m:r>
                    <m:r>
                      <m:rPr>
                        <m:nor/>
                      </m:rPr>
                      <a:rPr lang="en-US" dirty="0">
                        <a:ea typeface="Calibri" panose="020F0502020204030204" pitchFamily="34" charset="0"/>
                        <a:cs typeface="Times New Roman" panose="02020603050405020304" pitchFamily="18" charset="0"/>
                      </a:rPr>
                      <m:t>×</m:t>
                    </m:r>
                    <m:f>
                      <m:fPr>
                        <m:ctrlPr>
                          <a:rPr lang="en-US" i="1">
                            <a:latin typeface="Cambria Math"/>
                          </a:rPr>
                        </m:ctrlPr>
                      </m:fPr>
                      <m:num>
                        <m:sSup>
                          <m:sSupPr>
                            <m:ctrlPr>
                              <a:rPr lang="en-US" i="1">
                                <a:latin typeface="Cambria Math"/>
                              </a:rPr>
                            </m:ctrlPr>
                          </m:sSupPr>
                          <m:e>
                            <m:d>
                              <m:dPr>
                                <m:ctrlPr>
                                  <a:rPr lang="en-US" i="1">
                                    <a:latin typeface="Cambria Math"/>
                                  </a:rPr>
                                </m:ctrlPr>
                              </m:dPr>
                              <m:e>
                                <m:r>
                                  <a:rPr lang="en-US">
                                    <a:latin typeface="Cambria Math" panose="02040503050406030204" pitchFamily="18" charset="0"/>
                                  </a:rPr>
                                  <m:t>1+0.1</m:t>
                                </m:r>
                              </m:e>
                            </m:d>
                          </m:e>
                          <m:sup>
                            <m:r>
                              <a:rPr lang="en-US">
                                <a:latin typeface="Cambria Math" panose="02040503050406030204" pitchFamily="18" charset="0"/>
                              </a:rPr>
                              <m:t>5</m:t>
                            </m:r>
                          </m:sup>
                        </m:sSup>
                        <m:r>
                          <a:rPr lang="en-US">
                            <a:latin typeface="Cambria Math" panose="02040503050406030204" pitchFamily="18" charset="0"/>
                          </a:rPr>
                          <m:t>−1</m:t>
                        </m:r>
                      </m:num>
                      <m:den>
                        <m:r>
                          <a:rPr lang="en-US">
                            <a:latin typeface="Cambria Math" panose="02040503050406030204" pitchFamily="18" charset="0"/>
                          </a:rPr>
                          <m:t>0.1</m:t>
                        </m:r>
                      </m:den>
                    </m:f>
                    <m:r>
                      <m:rPr>
                        <m:nor/>
                      </m:rPr>
                      <a:rPr lang="en-US" dirty="0">
                        <a:ea typeface="Calibri" panose="020F0502020204030204" pitchFamily="34" charset="0"/>
                        <a:cs typeface="Times New Roman" panose="02020603050405020304" pitchFamily="18" charset="0"/>
                      </a:rPr>
                      <m:t> </m:t>
                    </m:r>
                  </m:oMath>
                </a14:m>
                <a:endParaRPr lang="en-US" dirty="0">
                  <a:ea typeface="Calibri" panose="020F0502020204030204" pitchFamily="34" charset="0"/>
                  <a:cs typeface="Times New Roman" panose="02020603050405020304" pitchFamily="18" charset="0"/>
                </a:endParaRPr>
              </a:p>
              <a:p>
                <a:pPr lvl="2">
                  <a:lnSpc>
                    <a:spcPct val="107000"/>
                  </a:lnSpc>
                  <a:spcAft>
                    <a:spcPts val="800"/>
                  </a:spcAft>
                </a:pPr>
                <a:r>
                  <a:rPr lang="en-US" dirty="0">
                    <a:ea typeface="Calibri" panose="020F0502020204030204" pitchFamily="34" charset="0"/>
                    <a:cs typeface="Times New Roman" panose="02020603050405020304" pitchFamily="18" charset="0"/>
                  </a:rPr>
                  <a:t>			</a:t>
                </a:r>
                <a14:m>
                  <m:oMath xmlns:m="http://schemas.openxmlformats.org/officeDocument/2006/math">
                    <m:r>
                      <m:rPr>
                        <m:nor/>
                      </m:rPr>
                      <a:rPr lang="en-US" dirty="0">
                        <a:ea typeface="Calibri" panose="020F0502020204030204" pitchFamily="34" charset="0"/>
                        <a:cs typeface="Times New Roman" panose="02020603050405020304" pitchFamily="18" charset="0"/>
                      </a:rPr>
                      <m:t>ESAL</m:t>
                    </m:r>
                    <m:r>
                      <m:rPr>
                        <m:nor/>
                      </m:rPr>
                      <a:rPr lang="en-US" dirty="0">
                        <a:ea typeface="Calibri" panose="020F0502020204030204" pitchFamily="34" charset="0"/>
                        <a:cs typeface="Times New Roman" panose="02020603050405020304" pitchFamily="18" charset="0"/>
                      </a:rPr>
                      <m:t> =48.33 </m:t>
                    </m:r>
                    <m:r>
                      <m:rPr>
                        <m:nor/>
                      </m:rPr>
                      <a:rPr lang="en-US" dirty="0">
                        <a:ea typeface="Calibri" panose="020F0502020204030204" pitchFamily="34" charset="0"/>
                        <a:cs typeface="Times New Roman" panose="02020603050405020304" pitchFamily="18" charset="0"/>
                      </a:rPr>
                      <m:t>x</m:t>
                    </m:r>
                    <m:r>
                      <m:rPr>
                        <m:nor/>
                      </m:rPr>
                      <a:rPr lang="en-US" dirty="0">
                        <a:ea typeface="Calibri" panose="020F0502020204030204" pitchFamily="34" charset="0"/>
                        <a:cs typeface="Times New Roman" panose="02020603050405020304" pitchFamily="18" charset="0"/>
                      </a:rPr>
                      <m:t> 106</m:t>
                    </m:r>
                  </m:oMath>
                </a14:m>
                <a:endParaRPr lang="en-US" baseline="30000" dirty="0">
                  <a:ea typeface="Calibri" panose="020F0502020204030204" pitchFamily="34" charset="0"/>
                  <a:cs typeface="Times New Roman" panose="02020603050405020304" pitchFamily="18" charset="0"/>
                </a:endParaRPr>
              </a:p>
              <a:p>
                <a:pPr lvl="2">
                  <a:lnSpc>
                    <a:spcPct val="107000"/>
                  </a:lnSpc>
                  <a:spcAft>
                    <a:spcPts val="800"/>
                  </a:spcAft>
                </a:pPr>
                <a:endParaRPr lang="en-US" dirty="0">
                  <a:ea typeface="Calibri" panose="020F0502020204030204" pitchFamily="34" charset="0"/>
                  <a:cs typeface="Times New Roman" panose="02020603050405020304" pitchFamily="18" charset="0"/>
                </a:endParaRPr>
              </a:p>
              <a:p>
                <a:pPr lvl="2">
                  <a:lnSpc>
                    <a:spcPct val="107000"/>
                  </a:lnSpc>
                  <a:spcAft>
                    <a:spcPts val="800"/>
                  </a:spcAft>
                </a:pPr>
                <a:r>
                  <a:rPr lang="en-US" dirty="0">
                    <a:ea typeface="Calibri" panose="020F0502020204030204" pitchFamily="34" charset="0"/>
                    <a:cs typeface="Times New Roman" panose="02020603050405020304" pitchFamily="18" charset="0"/>
                  </a:rPr>
                  <a:t>For the Remaining 15 years</a:t>
                </a:r>
              </a:p>
              <a:p>
                <a:pPr lvl="2">
                  <a:lnSpc>
                    <a:spcPct val="107000"/>
                  </a:lnSpc>
                  <a:spcAft>
                    <a:spcPts val="800"/>
                  </a:spcAft>
                </a:pPr>
                <a:r>
                  <a:rPr lang="en-US" dirty="0">
                    <a:ea typeface="Calibri" panose="020F0502020204030204" pitchFamily="34" charset="0"/>
                    <a:cs typeface="Times New Roman" panose="02020603050405020304" pitchFamily="18" charset="0"/>
                  </a:rPr>
                  <a:t>ESAL=34928.73 x 15 x 365 =191.23 x 10</a:t>
                </a:r>
                <a:r>
                  <a:rPr lang="en-US" baseline="30000" dirty="0">
                    <a:ea typeface="Calibri" panose="020F0502020204030204" pitchFamily="34" charset="0"/>
                    <a:cs typeface="Times New Roman" panose="02020603050405020304" pitchFamily="18" charset="0"/>
                  </a:rPr>
                  <a:t>6</a:t>
                </a:r>
              </a:p>
              <a:p>
                <a:pPr lvl="2">
                  <a:lnSpc>
                    <a:spcPct val="107000"/>
                  </a:lnSpc>
                  <a:spcAft>
                    <a:spcPts val="800"/>
                  </a:spcAft>
                </a:pPr>
                <a:endParaRPr lang="en-US" baseline="30000" dirty="0">
                  <a:ea typeface="Calibri" panose="020F0502020204030204" pitchFamily="34" charset="0"/>
                  <a:cs typeface="Times New Roman" panose="02020603050405020304" pitchFamily="18" charset="0"/>
                </a:endParaRPr>
              </a:p>
              <a:p>
                <a:pPr lvl="2">
                  <a:lnSpc>
                    <a:spcPct val="107000"/>
                  </a:lnSpc>
                  <a:spcAft>
                    <a:spcPts val="800"/>
                  </a:spcAft>
                </a:pPr>
                <a:r>
                  <a:rPr lang="en-US" dirty="0">
                    <a:ea typeface="Calibri" panose="020F0502020204030204" pitchFamily="34" charset="0"/>
                    <a:cs typeface="Times New Roman" panose="02020603050405020304" pitchFamily="18" charset="0"/>
                  </a:rPr>
                  <a:t>For a total of 20 years</a:t>
                </a:r>
              </a:p>
              <a:p>
                <a:pPr lvl="2">
                  <a:lnSpc>
                    <a:spcPct val="107000"/>
                  </a:lnSpc>
                  <a:spcAft>
                    <a:spcPts val="800"/>
                  </a:spcAft>
                </a:pPr>
                <a:r>
                  <a:rPr lang="en-US" dirty="0">
                    <a:ea typeface="Calibri" panose="020F0502020204030204" pitchFamily="34" charset="0"/>
                    <a:cs typeface="Times New Roman" panose="02020603050405020304" pitchFamily="18" charset="0"/>
                  </a:rPr>
                  <a:t>ESAL =</a:t>
                </a:r>
                <a14:m>
                  <m:oMath xmlns:m="http://schemas.openxmlformats.org/officeDocument/2006/math">
                    <m:r>
                      <m:rPr>
                        <m:nor/>
                      </m:rPr>
                      <a:rPr lang="en-US" dirty="0">
                        <a:ea typeface="Calibri" panose="020F0502020204030204" pitchFamily="34" charset="0"/>
                        <a:cs typeface="Times New Roman" panose="02020603050405020304" pitchFamily="18" charset="0"/>
                      </a:rPr>
                      <m:t>48.33 </m:t>
                    </m:r>
                    <m:r>
                      <m:rPr>
                        <m:nor/>
                      </m:rPr>
                      <a:rPr lang="en-US" dirty="0">
                        <a:ea typeface="Calibri" panose="020F0502020204030204" pitchFamily="34" charset="0"/>
                        <a:cs typeface="Times New Roman" panose="02020603050405020304" pitchFamily="18" charset="0"/>
                      </a:rPr>
                      <m:t>x</m:t>
                    </m:r>
                    <m:r>
                      <m:rPr>
                        <m:nor/>
                      </m:rPr>
                      <a:rPr lang="en-US" dirty="0">
                        <a:ea typeface="Calibri" panose="020F0502020204030204" pitchFamily="34" charset="0"/>
                        <a:cs typeface="Times New Roman" panose="02020603050405020304" pitchFamily="18" charset="0"/>
                      </a:rPr>
                      <m:t> 106 + 191.23 </m:t>
                    </m:r>
                    <m:r>
                      <m:rPr>
                        <m:nor/>
                      </m:rPr>
                      <a:rPr lang="en-US" dirty="0">
                        <a:ea typeface="Calibri" panose="020F0502020204030204" pitchFamily="34" charset="0"/>
                        <a:cs typeface="Times New Roman" panose="02020603050405020304" pitchFamily="18" charset="0"/>
                      </a:rPr>
                      <m:t>x</m:t>
                    </m:r>
                    <m:r>
                      <m:rPr>
                        <m:nor/>
                      </m:rPr>
                      <a:rPr lang="en-US" dirty="0">
                        <a:ea typeface="Calibri" panose="020F0502020204030204" pitchFamily="34" charset="0"/>
                        <a:cs typeface="Times New Roman" panose="02020603050405020304" pitchFamily="18" charset="0"/>
                      </a:rPr>
                      <m:t> 106</m:t>
                    </m:r>
                  </m:oMath>
                </a14:m>
                <a:endParaRPr lang="en-US" baseline="30000" dirty="0">
                  <a:ea typeface="Calibri" panose="020F0502020204030204" pitchFamily="34" charset="0"/>
                  <a:cs typeface="Times New Roman" panose="02020603050405020304" pitchFamily="18" charset="0"/>
                </a:endParaRPr>
              </a:p>
              <a:p>
                <a:pPr lvl="2">
                  <a:lnSpc>
                    <a:spcPct val="107000"/>
                  </a:lnSpc>
                  <a:spcAft>
                    <a:spcPts val="800"/>
                  </a:spcAft>
                </a:pPr>
                <a:r>
                  <a:rPr lang="en-US" dirty="0">
                    <a:ea typeface="Calibri" panose="020F0502020204030204" pitchFamily="34" charset="0"/>
                    <a:cs typeface="Times New Roman" panose="02020603050405020304" pitchFamily="18" charset="0"/>
                  </a:rPr>
                  <a:t>	= 239.56 x </a:t>
                </a:r>
                <a14:m>
                  <m:oMath xmlns:m="http://schemas.openxmlformats.org/officeDocument/2006/math">
                    <m:r>
                      <m:rPr>
                        <m:nor/>
                      </m:rPr>
                      <a:rPr lang="en-US" dirty="0">
                        <a:ea typeface="Calibri" panose="020F0502020204030204" pitchFamily="34" charset="0"/>
                        <a:cs typeface="Times New Roman" panose="02020603050405020304" pitchFamily="18" charset="0"/>
                      </a:rPr>
                      <m:t>10</m:t>
                    </m:r>
                    <m:r>
                      <m:rPr>
                        <m:nor/>
                      </m:rPr>
                      <a:rPr lang="en-US" b="0" i="0" baseline="30000" dirty="0" smtClean="0">
                        <a:ea typeface="Calibri" panose="020F0502020204030204" pitchFamily="34" charset="0"/>
                        <a:cs typeface="Times New Roman" panose="02020603050405020304" pitchFamily="18" charset="0"/>
                      </a:rPr>
                      <m:t>6</m:t>
                    </m:r>
                    <m:r>
                      <m:rPr>
                        <m:nor/>
                      </m:rPr>
                      <a:rPr lang="en-US" b="0" i="0" dirty="0" smtClean="0">
                        <a:ea typeface="Calibri" panose="020F0502020204030204" pitchFamily="34" charset="0"/>
                        <a:cs typeface="Times New Roman" panose="02020603050405020304" pitchFamily="18" charset="0"/>
                      </a:rPr>
                      <m:t> (</m:t>
                    </m:r>
                    <m:r>
                      <m:rPr>
                        <m:nor/>
                      </m:rPr>
                      <a:rPr lang="en-US" b="0" i="0" dirty="0" smtClean="0">
                        <a:ea typeface="Calibri" panose="020F0502020204030204" pitchFamily="34" charset="0"/>
                        <a:cs typeface="Times New Roman" panose="02020603050405020304" pitchFamily="18" charset="0"/>
                      </a:rPr>
                      <m:t>Ans</m:t>
                    </m:r>
                    <m:r>
                      <m:rPr>
                        <m:nor/>
                      </m:rPr>
                      <a:rPr lang="en-US" b="0" i="0" dirty="0" smtClean="0">
                        <a:ea typeface="Calibri" panose="020F0502020204030204" pitchFamily="34" charset="0"/>
                        <a:cs typeface="Times New Roman" panose="02020603050405020304" pitchFamily="18" charset="0"/>
                      </a:rPr>
                      <m:t>)</m:t>
                    </m:r>
                  </m:oMath>
                </a14:m>
                <a:endParaRPr lang="en-US" baseline="30000" dirty="0">
                  <a:ea typeface="Calibri" panose="020F0502020204030204" pitchFamily="34" charset="0"/>
                  <a:cs typeface="Times New Roman" panose="02020603050405020304" pitchFamily="18" charset="0"/>
                </a:endParaRPr>
              </a:p>
              <a:p>
                <a:pPr>
                  <a:lnSpc>
                    <a:spcPct val="107000"/>
                  </a:lnSpc>
                  <a:spcAft>
                    <a:spcPts val="800"/>
                  </a:spcAft>
                </a:pPr>
                <a:endParaRPr lang="en-US" b="1" baseline="30000" dirty="0">
                  <a:ea typeface="Calibri" panose="020F0502020204030204" pitchFamily="34" charset="0"/>
                  <a:cs typeface="Times New Roman" panose="02020603050405020304" pitchFamily="18" charset="0"/>
                </a:endParaRPr>
              </a:p>
              <a:p>
                <a:pPr>
                  <a:lnSpc>
                    <a:spcPct val="107000"/>
                  </a:lnSpc>
                  <a:spcAft>
                    <a:spcPts val="800"/>
                  </a:spcAft>
                </a:pPr>
                <a:endParaRPr lang="en-US" b="1" baseline="30000" dirty="0">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B73B024C-B6E2-49E8-8456-F088E0D42AC9}"/>
                  </a:ext>
                </a:extLst>
              </p:cNvPr>
              <p:cNvSpPr txBox="1">
                <a:spLocks noRot="1" noChangeAspect="1" noMove="1" noResize="1" noEditPoints="1" noAdjustHandles="1" noChangeArrowheads="1" noChangeShapeType="1" noTextEdit="1"/>
              </p:cNvSpPr>
              <p:nvPr/>
            </p:nvSpPr>
            <p:spPr>
              <a:xfrm>
                <a:off x="189278" y="481325"/>
                <a:ext cx="12057283" cy="5594608"/>
              </a:xfrm>
              <a:prstGeom prst="rect">
                <a:avLst/>
              </a:prstGeom>
              <a:blipFill>
                <a:blip r:embed="rId2"/>
                <a:stretch>
                  <a:fillRect t="-545"/>
                </a:stretch>
              </a:blipFill>
            </p:spPr>
            <p:txBody>
              <a:bodyPr/>
              <a:lstStyle/>
              <a:p>
                <a:r>
                  <a:rPr lang="en-US">
                    <a:noFill/>
                  </a:rPr>
                  <a:t> </a:t>
                </a:r>
              </a:p>
            </p:txBody>
          </p:sp>
        </mc:Fallback>
      </mc:AlternateContent>
    </p:spTree>
    <p:extLst>
      <p:ext uri="{BB962C8B-B14F-4D97-AF65-F5344CB8AC3E}">
        <p14:creationId xmlns:p14="http://schemas.microsoft.com/office/powerpoint/2010/main" val="370925624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6E4224CF-0B04-452F-94C0-FC9508E81EB0}"/>
              </a:ext>
            </a:extLst>
          </p:cNvPr>
          <p:cNvSpPr txBox="1"/>
          <p:nvPr/>
        </p:nvSpPr>
        <p:spPr>
          <a:xfrm>
            <a:off x="4287520" y="1748289"/>
            <a:ext cx="4226560" cy="646331"/>
          </a:xfrm>
          <a:prstGeom prst="rect">
            <a:avLst/>
          </a:prstGeom>
          <a:noFill/>
        </p:spPr>
        <p:txBody>
          <a:bodyPr wrap="square" rtlCol="0">
            <a:spAutoFit/>
          </a:bodyPr>
          <a:lstStyle/>
          <a:p>
            <a:pPr algn="ctr"/>
            <a:r>
              <a:rPr lang="en-US" sz="3600" dirty="0"/>
              <a:t>Week 14</a:t>
            </a:r>
          </a:p>
        </p:txBody>
      </p:sp>
      <p:sp>
        <p:nvSpPr>
          <p:cNvPr id="6" name="TextBox 5">
            <a:extLst>
              <a:ext uri="{FF2B5EF4-FFF2-40B4-BE49-F238E27FC236}">
                <a16:creationId xmlns="" xmlns:a16="http://schemas.microsoft.com/office/drawing/2014/main" id="{EE029618-3064-4622-ACDB-51C7827E27E1}"/>
              </a:ext>
            </a:extLst>
          </p:cNvPr>
          <p:cNvSpPr txBox="1"/>
          <p:nvPr/>
        </p:nvSpPr>
        <p:spPr>
          <a:xfrm>
            <a:off x="3380741" y="2729492"/>
            <a:ext cx="6040121" cy="640945"/>
          </a:xfrm>
          <a:prstGeom prst="rect">
            <a:avLst/>
          </a:prstGeom>
          <a:noFill/>
        </p:spPr>
        <p:txBody>
          <a:bodyPr wrap="square" rtlCol="0">
            <a:spAutoFit/>
          </a:bodyPr>
          <a:lstStyle/>
          <a:p>
            <a:pPr marL="0" marR="0" algn="ctr">
              <a:lnSpc>
                <a:spcPct val="106000"/>
              </a:lnSpc>
              <a:spcBef>
                <a:spcPts val="0"/>
              </a:spcBef>
              <a:spcAft>
                <a:spcPts val="0"/>
              </a:spcAft>
            </a:pP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AASTHO Method</a:t>
            </a:r>
          </a:p>
        </p:txBody>
      </p:sp>
      <p:grpSp>
        <p:nvGrpSpPr>
          <p:cNvPr id="15" name="Group 14">
            <a:extLst>
              <a:ext uri="{FF2B5EF4-FFF2-40B4-BE49-F238E27FC236}">
                <a16:creationId xmlns="" xmlns:a16="http://schemas.microsoft.com/office/drawing/2014/main" id="{9B79569E-E2F4-4EBB-ACBE-C6986626FBC5}"/>
              </a:ext>
            </a:extLst>
          </p:cNvPr>
          <p:cNvGrpSpPr/>
          <p:nvPr/>
        </p:nvGrpSpPr>
        <p:grpSpPr>
          <a:xfrm>
            <a:off x="9144656" y="2246950"/>
            <a:ext cx="4591666" cy="5761730"/>
            <a:chOff x="8514734" y="2018348"/>
            <a:chExt cx="4591666" cy="5761731"/>
          </a:xfrm>
          <a:blipFill>
            <a:blip r:embed="rId3"/>
            <a:stretch>
              <a:fillRect/>
            </a:stretch>
          </a:blipFill>
          <a:effectLst>
            <a:glow rad="177800">
              <a:schemeClr val="accent1">
                <a:alpha val="40000"/>
              </a:schemeClr>
            </a:glow>
            <a:outerShdw blurRad="203200" dist="165100" dir="11520000" algn="ctr" rotWithShape="0">
              <a:srgbClr val="000000">
                <a:alpha val="64000"/>
              </a:srgbClr>
            </a:outerShdw>
            <a:reflection endPos="0" dist="50800" dir="5400000" sy="-100000" algn="bl" rotWithShape="0"/>
          </a:effectLst>
        </p:grpSpPr>
        <p:sp>
          <p:nvSpPr>
            <p:cNvPr id="7" name="Rectangle 6">
              <a:extLst>
                <a:ext uri="{FF2B5EF4-FFF2-40B4-BE49-F238E27FC236}">
                  <a16:creationId xmlns="" xmlns:a16="http://schemas.microsoft.com/office/drawing/2014/main" id="{50821D65-AB3D-4293-8541-8AF722C3D63D}"/>
                </a:ext>
              </a:extLst>
            </p:cNvPr>
            <p:cNvSpPr/>
            <p:nvPr/>
          </p:nvSpPr>
          <p:spPr>
            <a:xfrm rot="2700000">
              <a:off x="9896169" y="5951279"/>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8" name="Rectangle 7">
              <a:extLst>
                <a:ext uri="{FF2B5EF4-FFF2-40B4-BE49-F238E27FC236}">
                  <a16:creationId xmlns="" xmlns:a16="http://schemas.microsoft.com/office/drawing/2014/main" id="{7FD89E44-002C-4150-A6AB-424AA9A0DF49}"/>
                </a:ext>
              </a:extLst>
            </p:cNvPr>
            <p:cNvSpPr/>
            <p:nvPr/>
          </p:nvSpPr>
          <p:spPr>
            <a:xfrm rot="2700000">
              <a:off x="11277599" y="4650442"/>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9" name="Rectangle 8">
              <a:extLst>
                <a:ext uri="{FF2B5EF4-FFF2-40B4-BE49-F238E27FC236}">
                  <a16:creationId xmlns="" xmlns:a16="http://schemas.microsoft.com/office/drawing/2014/main" id="{85F85E60-CB96-434A-8647-5F491F69BECC}"/>
                </a:ext>
              </a:extLst>
            </p:cNvPr>
            <p:cNvSpPr/>
            <p:nvPr/>
          </p:nvSpPr>
          <p:spPr>
            <a:xfrm rot="2700000">
              <a:off x="9896167" y="3342044"/>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0" name="Rectangle 9">
              <a:extLst>
                <a:ext uri="{FF2B5EF4-FFF2-40B4-BE49-F238E27FC236}">
                  <a16:creationId xmlns="" xmlns:a16="http://schemas.microsoft.com/office/drawing/2014/main" id="{5BAE79BD-7D3E-4C6C-8B27-0961C42E74A5}"/>
                </a:ext>
              </a:extLst>
            </p:cNvPr>
            <p:cNvSpPr/>
            <p:nvPr/>
          </p:nvSpPr>
          <p:spPr>
            <a:xfrm rot="2700000">
              <a:off x="11277600" y="2018348"/>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1" name="Rectangle 10">
              <a:extLst>
                <a:ext uri="{FF2B5EF4-FFF2-40B4-BE49-F238E27FC236}">
                  <a16:creationId xmlns="" xmlns:a16="http://schemas.microsoft.com/office/drawing/2014/main" id="{E1EC62A6-0FD2-49AD-BF79-0C8372715742}"/>
                </a:ext>
              </a:extLst>
            </p:cNvPr>
            <p:cNvSpPr/>
            <p:nvPr/>
          </p:nvSpPr>
          <p:spPr>
            <a:xfrm rot="2700000">
              <a:off x="8514734" y="4658122"/>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spTree>
    <p:extLst>
      <p:ext uri="{BB962C8B-B14F-4D97-AF65-F5344CB8AC3E}">
        <p14:creationId xmlns:p14="http://schemas.microsoft.com/office/powerpoint/2010/main" val="101903116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97F43B01-0D4A-4CDA-83A4-4DF7EF843457}"/>
              </a:ext>
            </a:extLst>
          </p:cNvPr>
          <p:cNvSpPr/>
          <p:nvPr/>
        </p:nvSpPr>
        <p:spPr>
          <a:xfrm>
            <a:off x="182880" y="258368"/>
            <a:ext cx="12435840" cy="6949440"/>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dirty="0">
              <a:ln w="28575">
                <a:solidFill>
                  <a:schemeClr val="tx1"/>
                </a:solidFill>
              </a:ln>
            </a:endParaRPr>
          </a:p>
        </p:txBody>
      </p:sp>
      <p:sp>
        <p:nvSpPr>
          <p:cNvPr id="8" name="TextBox 7">
            <a:extLst>
              <a:ext uri="{FF2B5EF4-FFF2-40B4-BE49-F238E27FC236}">
                <a16:creationId xmlns="" xmlns:a16="http://schemas.microsoft.com/office/drawing/2014/main" id="{2914104A-5D44-439E-A145-3BD69E2AEFD2}"/>
              </a:ext>
            </a:extLst>
          </p:cNvPr>
          <p:cNvSpPr txBox="1"/>
          <p:nvPr/>
        </p:nvSpPr>
        <p:spPr>
          <a:xfrm>
            <a:off x="274320" y="481325"/>
            <a:ext cx="12252960" cy="646331"/>
          </a:xfrm>
          <a:prstGeom prst="rect">
            <a:avLst/>
          </a:prstGeom>
          <a:noFill/>
        </p:spPr>
        <p:txBody>
          <a:bodyPr wrap="square" rtlCol="0">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 xmlns:a16="http://schemas.microsoft.com/office/drawing/2014/main" id="{B73B024C-B6E2-49E8-8456-F088E0D42AC9}"/>
              </a:ext>
            </a:extLst>
          </p:cNvPr>
          <p:cNvSpPr txBox="1"/>
          <p:nvPr/>
        </p:nvSpPr>
        <p:spPr>
          <a:xfrm>
            <a:off x="189278" y="349245"/>
            <a:ext cx="12057283" cy="6767687"/>
          </a:xfrm>
          <a:prstGeom prst="rect">
            <a:avLst/>
          </a:prstGeom>
          <a:noFill/>
        </p:spPr>
        <p:txBody>
          <a:bodyPr wrap="square">
            <a:spAutoFit/>
          </a:bodyPr>
          <a:lstStyle/>
          <a:p>
            <a:pPr>
              <a:lnSpc>
                <a:spcPct val="107000"/>
              </a:lnSpc>
              <a:spcAft>
                <a:spcPts val="800"/>
              </a:spcAft>
            </a:pPr>
            <a:r>
              <a:rPr lang="en-US" sz="2400" b="1" dirty="0">
                <a:latin typeface="Calibri" panose="020F0502020204030204" pitchFamily="34" charset="0"/>
                <a:ea typeface="Calibri" panose="020F0502020204030204" pitchFamily="34" charset="0"/>
                <a:cs typeface="Times New Roman" panose="02020603050405020304" pitchFamily="18" charset="0"/>
              </a:rPr>
              <a:t>1. Define structural Number</a:t>
            </a: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	Structural Number (SN): The Structural Number (SN) represents the overall structural requirement needed to sustain the design’s traffic loadings. It is an abstract number that expresses the structural strength of a pavement of soil support (MR ), total traffic expressed in ESALs, terminal serviceability and environment. </a:t>
            </a:r>
          </a:p>
          <a:p>
            <a:pPr>
              <a:lnSpc>
                <a:spcPct val="107000"/>
              </a:lnSpc>
              <a:spcAft>
                <a:spcPts val="800"/>
              </a:spcAft>
            </a:pPr>
            <a:endParaRPr lang="en-US" b="1" baseline="30000" dirty="0">
              <a:ea typeface="Calibri" panose="020F0502020204030204" pitchFamily="34" charset="0"/>
              <a:cs typeface="Times New Roman" panose="02020603050405020304" pitchFamily="18" charset="0"/>
            </a:endParaRPr>
          </a:p>
          <a:p>
            <a:pPr>
              <a:lnSpc>
                <a:spcPct val="107000"/>
              </a:lnSpc>
              <a:spcAft>
                <a:spcPts val="800"/>
              </a:spcAft>
            </a:pPr>
            <a:endParaRPr lang="en-US" b="1" baseline="30000" dirty="0">
              <a:ea typeface="Calibri" panose="020F0502020204030204" pitchFamily="34" charset="0"/>
              <a:cs typeface="Times New Roman" panose="02020603050405020304" pitchFamily="18" charset="0"/>
            </a:endParaRPr>
          </a:p>
          <a:p>
            <a:pPr>
              <a:lnSpc>
                <a:spcPct val="107000"/>
              </a:lnSpc>
              <a:spcAft>
                <a:spcPts val="800"/>
              </a:spcAft>
            </a:pPr>
            <a:endParaRPr lang="en-US" b="1" baseline="30000" dirty="0">
              <a:ea typeface="Calibri" panose="020F0502020204030204" pitchFamily="34" charset="0"/>
              <a:cs typeface="Times New Roman" panose="02020603050405020304" pitchFamily="18" charset="0"/>
            </a:endParaRPr>
          </a:p>
          <a:p>
            <a:pPr>
              <a:lnSpc>
                <a:spcPct val="107000"/>
              </a:lnSpc>
              <a:spcAft>
                <a:spcPts val="800"/>
              </a:spcAft>
            </a:pPr>
            <a:endParaRPr lang="en-US" b="1" baseline="30000" dirty="0">
              <a:ea typeface="Calibri" panose="020F0502020204030204" pitchFamily="34" charset="0"/>
              <a:cs typeface="Times New Roman" panose="02020603050405020304" pitchFamily="18" charset="0"/>
            </a:endParaRPr>
          </a:p>
          <a:p>
            <a:pPr>
              <a:lnSpc>
                <a:spcPct val="107000"/>
              </a:lnSpc>
              <a:spcAft>
                <a:spcPts val="800"/>
              </a:spcAft>
            </a:pPr>
            <a:endParaRPr lang="en-US" b="1" baseline="30000" dirty="0">
              <a:ea typeface="Calibri" panose="020F0502020204030204" pitchFamily="34" charset="0"/>
              <a:cs typeface="Times New Roman" panose="02020603050405020304" pitchFamily="18" charset="0"/>
            </a:endParaRPr>
          </a:p>
          <a:p>
            <a:pPr>
              <a:lnSpc>
                <a:spcPct val="107000"/>
              </a:lnSpc>
              <a:spcAft>
                <a:spcPts val="800"/>
              </a:spcAft>
            </a:pPr>
            <a:endParaRPr lang="en-US" b="1" baseline="30000" dirty="0">
              <a:ea typeface="Calibri" panose="020F0502020204030204" pitchFamily="34" charset="0"/>
              <a:cs typeface="Times New Roman" panose="02020603050405020304" pitchFamily="18" charset="0"/>
            </a:endParaRPr>
          </a:p>
          <a:p>
            <a:pPr>
              <a:lnSpc>
                <a:spcPct val="107000"/>
              </a:lnSpc>
              <a:spcAft>
                <a:spcPts val="800"/>
              </a:spcAft>
            </a:pPr>
            <a:endParaRPr lang="en-US" b="1" baseline="30000" dirty="0">
              <a:ea typeface="Calibri" panose="020F0502020204030204" pitchFamily="34" charset="0"/>
              <a:cs typeface="Times New Roman" panose="02020603050405020304" pitchFamily="18" charset="0"/>
            </a:endParaRPr>
          </a:p>
          <a:p>
            <a:pPr>
              <a:lnSpc>
                <a:spcPct val="107000"/>
              </a:lnSpc>
              <a:spcAft>
                <a:spcPts val="800"/>
              </a:spcAft>
            </a:pPr>
            <a:endParaRPr lang="en-US" b="1" baseline="30000" dirty="0">
              <a:ea typeface="Calibri" panose="020F0502020204030204" pitchFamily="34" charset="0"/>
              <a:cs typeface="Times New Roman" panose="02020603050405020304" pitchFamily="18" charset="0"/>
            </a:endParaRPr>
          </a:p>
          <a:p>
            <a:pPr>
              <a:lnSpc>
                <a:spcPct val="107000"/>
              </a:lnSpc>
              <a:spcAft>
                <a:spcPts val="800"/>
              </a:spcAft>
            </a:pPr>
            <a:endParaRPr lang="en-US" b="1" baseline="30000" dirty="0">
              <a:ea typeface="Calibri" panose="020F0502020204030204" pitchFamily="34" charset="0"/>
              <a:cs typeface="Times New Roman" panose="02020603050405020304" pitchFamily="18" charset="0"/>
            </a:endParaRPr>
          </a:p>
          <a:p>
            <a:pPr>
              <a:lnSpc>
                <a:spcPct val="107000"/>
              </a:lnSpc>
              <a:spcAft>
                <a:spcPts val="800"/>
              </a:spcAft>
            </a:pPr>
            <a:endParaRPr lang="en-US" b="1" baseline="30000" dirty="0">
              <a:ea typeface="Calibri" panose="020F0502020204030204" pitchFamily="34" charset="0"/>
              <a:cs typeface="Times New Roman" panose="02020603050405020304" pitchFamily="18" charset="0"/>
            </a:endParaRPr>
          </a:p>
          <a:p>
            <a:pPr>
              <a:lnSpc>
                <a:spcPct val="107000"/>
              </a:lnSpc>
              <a:spcAft>
                <a:spcPts val="800"/>
              </a:spcAft>
            </a:pPr>
            <a:endParaRPr lang="en-US" b="1" baseline="30000" dirty="0">
              <a:ea typeface="Calibri" panose="020F0502020204030204" pitchFamily="34" charset="0"/>
              <a:cs typeface="Times New Roman" panose="02020603050405020304" pitchFamily="18" charset="0"/>
            </a:endParaRPr>
          </a:p>
          <a:p>
            <a:pPr>
              <a:lnSpc>
                <a:spcPct val="107000"/>
              </a:lnSpc>
              <a:spcAft>
                <a:spcPts val="800"/>
              </a:spcAft>
            </a:pPr>
            <a:endParaRPr lang="en-US" b="1" baseline="30000" dirty="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The 1993 AASHTO guide gives the expression for SN as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SN =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a₁D</a:t>
            </a:r>
            <a:r>
              <a:rPr lang="en-US" sz="1800" dirty="0">
                <a:effectLst/>
                <a:latin typeface="Calibri" panose="020F0502020204030204" pitchFamily="34" charset="0"/>
                <a:ea typeface="Calibri" panose="020F0502020204030204" pitchFamily="34" charset="0"/>
                <a:cs typeface="Times New Roman" panose="02020603050405020304" pitchFamily="18" charset="0"/>
              </a:rPr>
              <a:t>₁ +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a₂D₂m</a:t>
            </a:r>
            <a:r>
              <a:rPr lang="en-US" sz="1800" dirty="0">
                <a:effectLst/>
                <a:latin typeface="Calibri" panose="020F0502020204030204" pitchFamily="34" charset="0"/>
                <a:ea typeface="Calibri" panose="020F0502020204030204" pitchFamily="34" charset="0"/>
                <a:cs typeface="Times New Roman" panose="02020603050405020304" pitchFamily="18" charset="0"/>
              </a:rPr>
              <a:t>₂ +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a₃D₃m</a:t>
            </a:r>
            <a:r>
              <a:rPr lang="en-US" sz="1800" dirty="0">
                <a:effectLst/>
                <a:latin typeface="Calibri" panose="020F0502020204030204" pitchFamily="34" charset="0"/>
                <a:ea typeface="Calibri" panose="020F0502020204030204" pitchFamily="34" charset="0"/>
                <a:cs typeface="Times New Roman" panose="02020603050405020304" pitchFamily="18" charset="0"/>
              </a:rPr>
              <a:t>₃</a:t>
            </a:r>
          </a:p>
          <a:p>
            <a:pPr>
              <a:lnSpc>
                <a:spcPct val="107000"/>
              </a:lnSpc>
              <a:spcAft>
                <a:spcPts val="800"/>
              </a:spcAft>
            </a:pPr>
            <a:endParaRPr lang="en-US" b="1" baseline="30000" dirty="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 xmlns:a16="http://schemas.microsoft.com/office/drawing/2014/main" id="{A4CC8BC2-C9EA-48B5-8E97-3B2F1A2E30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701" y="2061391"/>
            <a:ext cx="10288436" cy="3192417"/>
          </a:xfrm>
          <a:prstGeom prst="rect">
            <a:avLst/>
          </a:prstGeom>
          <a:ln w="38100">
            <a:solidFill>
              <a:schemeClr val="tx1"/>
            </a:solidFill>
          </a:ln>
        </p:spPr>
      </p:pic>
    </p:spTree>
    <p:extLst>
      <p:ext uri="{BB962C8B-B14F-4D97-AF65-F5344CB8AC3E}">
        <p14:creationId xmlns:p14="http://schemas.microsoft.com/office/powerpoint/2010/main" val="422369755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97F43B01-0D4A-4CDA-83A4-4DF7EF843457}"/>
              </a:ext>
            </a:extLst>
          </p:cNvPr>
          <p:cNvSpPr/>
          <p:nvPr/>
        </p:nvSpPr>
        <p:spPr>
          <a:xfrm>
            <a:off x="182880" y="182880"/>
            <a:ext cx="12435840" cy="6949440"/>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dirty="0">
              <a:ln w="28575">
                <a:solidFill>
                  <a:schemeClr val="tx1"/>
                </a:solidFill>
              </a:ln>
            </a:endParaRPr>
          </a:p>
        </p:txBody>
      </p:sp>
      <p:sp>
        <p:nvSpPr>
          <p:cNvPr id="8" name="TextBox 7">
            <a:extLst>
              <a:ext uri="{FF2B5EF4-FFF2-40B4-BE49-F238E27FC236}">
                <a16:creationId xmlns="" xmlns:a16="http://schemas.microsoft.com/office/drawing/2014/main" id="{2914104A-5D44-439E-A145-3BD69E2AEFD2}"/>
              </a:ext>
            </a:extLst>
          </p:cNvPr>
          <p:cNvSpPr txBox="1"/>
          <p:nvPr/>
        </p:nvSpPr>
        <p:spPr>
          <a:xfrm>
            <a:off x="274320" y="481325"/>
            <a:ext cx="12252960" cy="646331"/>
          </a:xfrm>
          <a:prstGeom prst="rect">
            <a:avLst/>
          </a:prstGeom>
          <a:noFill/>
        </p:spPr>
        <p:txBody>
          <a:bodyPr wrap="square" rtlCol="0">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 xmlns:a16="http://schemas.microsoft.com/office/drawing/2014/main" id="{B73B024C-B6E2-49E8-8456-F088E0D42AC9}"/>
                  </a:ext>
                </a:extLst>
              </p:cNvPr>
              <p:cNvSpPr txBox="1"/>
              <p:nvPr/>
            </p:nvSpPr>
            <p:spPr>
              <a:xfrm>
                <a:off x="362903" y="804490"/>
                <a:ext cx="12057283" cy="4544064"/>
              </a:xfrm>
              <a:prstGeom prst="rect">
                <a:avLst/>
              </a:prstGeom>
              <a:noFill/>
            </p:spPr>
            <p:txBody>
              <a:bodyPr wrap="square">
                <a:sp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Here</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a₁, a₂, a₃ = Structural-layer coefficients of the wearing surface, base and sub-base layers respectively</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D₁, D₂, D₃ = Thickness of the wearing surface, base and sub-base layers respectively</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m₂, m₃ = Drainage coefficients for base and sub-base respectively</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The basic design equation given in the 1993 guide is</a:t>
                </a:r>
              </a:p>
              <a:p>
                <a:pPr>
                  <a:lnSpc>
                    <a:spcPct val="107000"/>
                  </a:lnSpc>
                  <a:spcAft>
                    <a:spcPts val="800"/>
                  </a:spcAft>
                </a:pPr>
                <a14:m>
                  <m:oMathPara xmlns:m="http://schemas.openxmlformats.org/officeDocument/2006/math">
                    <m:oMathParaPr>
                      <m:jc m:val="centerGroup"/>
                    </m:oMathParaPr>
                    <m:oMath xmlns:m="http://schemas.openxmlformats.org/officeDocument/2006/math">
                      <m:r>
                        <m:rPr>
                          <m:nor/>
                        </m:rPr>
                        <a:rPr lang="en-US" sz="2400" b="1"/>
                        <m:t>log</m:t>
                      </m:r>
                      <m:r>
                        <m:rPr>
                          <m:nor/>
                        </m:rPr>
                        <a:rPr lang="en-US" sz="2400" b="1"/>
                        <m:t>₁₀ </m:t>
                      </m:r>
                      <m:r>
                        <m:rPr>
                          <m:nor/>
                        </m:rPr>
                        <a:rPr lang="en-US" sz="2400" b="1"/>
                        <m:t>W</m:t>
                      </m:r>
                      <m:r>
                        <m:rPr>
                          <m:nor/>
                        </m:rPr>
                        <a:rPr lang="en-US" sz="2400" b="1"/>
                        <m:t>₁₈=</m:t>
                      </m:r>
                      <m:r>
                        <m:rPr>
                          <m:nor/>
                        </m:rPr>
                        <a:rPr lang="en-US" sz="2400" b="1"/>
                        <m:t>ZRS</m:t>
                      </m:r>
                      <m:r>
                        <m:rPr>
                          <m:nor/>
                        </m:rPr>
                        <a:rPr lang="en-US" sz="2400" b="1"/>
                        <m:t>₀ + 9.36 </m:t>
                      </m:r>
                      <m:r>
                        <m:rPr>
                          <m:nor/>
                        </m:rPr>
                        <a:rPr lang="en-US" sz="2400" b="1"/>
                        <m:t>log</m:t>
                      </m:r>
                      <m:r>
                        <m:rPr>
                          <m:nor/>
                        </m:rPr>
                        <a:rPr lang="en-US" sz="2400" b="1"/>
                        <m:t>₁₀(</m:t>
                      </m:r>
                      <m:r>
                        <m:rPr>
                          <m:nor/>
                        </m:rPr>
                        <a:rPr lang="en-US" sz="2400" b="1"/>
                        <m:t>SN</m:t>
                      </m:r>
                      <m:r>
                        <m:rPr>
                          <m:nor/>
                        </m:rPr>
                        <a:rPr lang="en-US" sz="2400" b="1"/>
                        <m:t> + 1) – 0.20 +</m:t>
                      </m:r>
                      <m:f>
                        <m:fPr>
                          <m:ctrlPr>
                            <a:rPr lang="en-US" sz="2400" b="1" i="1" smtClean="0">
                              <a:latin typeface="Cambria Math"/>
                            </a:rPr>
                          </m:ctrlPr>
                        </m:fPr>
                        <m:num>
                          <m:r>
                            <m:rPr>
                              <m:nor/>
                            </m:rPr>
                            <a:rPr lang="en-US" sz="2400" b="1"/>
                            <m:t>log</m:t>
                          </m:r>
                          <m:r>
                            <m:rPr>
                              <m:nor/>
                            </m:rPr>
                            <a:rPr lang="en-US" sz="2400" b="1"/>
                            <m:t>₁₀</m:t>
                          </m:r>
                          <m:d>
                            <m:dPr>
                              <m:begChr m:val="["/>
                              <m:endChr m:val="]"/>
                              <m:ctrlPr>
                                <a:rPr lang="en-US" sz="2400" b="1" i="1" smtClean="0">
                                  <a:latin typeface="Cambria Math"/>
                                </a:rPr>
                              </m:ctrlPr>
                            </m:dPr>
                            <m:e>
                              <m:f>
                                <m:fPr>
                                  <m:ctrlPr>
                                    <a:rPr lang="en-US" sz="2400" b="1" i="1">
                                      <a:latin typeface="Cambria Math"/>
                                    </a:rPr>
                                  </m:ctrlPr>
                                </m:fPr>
                                <m:num>
                                  <m:r>
                                    <m:rPr>
                                      <m:nor/>
                                    </m:rPr>
                                    <a:rPr lang="en-US" sz="2400" b="1"/>
                                    <m:t>(</m:t>
                                  </m:r>
                                  <m:r>
                                    <m:rPr>
                                      <m:nor/>
                                    </m:rPr>
                                    <a:rPr lang="en-US" sz="2400" b="1"/>
                                    <m:t>ΔPSI</m:t>
                                  </m:r>
                                  <m:r>
                                    <m:rPr>
                                      <m:nor/>
                                    </m:rPr>
                                    <a:rPr lang="en-US" sz="2400" b="1"/>
                                    <m:t>)</m:t>
                                  </m:r>
                                </m:num>
                                <m:den>
                                  <m:r>
                                    <m:rPr>
                                      <m:nor/>
                                    </m:rPr>
                                    <a:rPr lang="en-US" sz="2400" b="1"/>
                                    <m:t>(4.2 – 1.5)</m:t>
                                  </m:r>
                                </m:den>
                              </m:f>
                            </m:e>
                          </m:d>
                        </m:num>
                        <m:den>
                          <m:r>
                            <a:rPr lang="en-US" sz="2400" b="1" i="1" smtClean="0">
                              <a:latin typeface="Cambria Math" panose="02040503050406030204" pitchFamily="18" charset="0"/>
                            </a:rPr>
                            <m:t>𝟎</m:t>
                          </m:r>
                          <m:r>
                            <a:rPr lang="en-US" sz="2400" b="1" i="1" smtClean="0">
                              <a:latin typeface="Cambria Math" panose="02040503050406030204" pitchFamily="18" charset="0"/>
                            </a:rPr>
                            <m:t>.</m:t>
                          </m:r>
                          <m:r>
                            <a:rPr lang="en-US" sz="2400" b="1" i="1" smtClean="0">
                              <a:latin typeface="Cambria Math" panose="02040503050406030204" pitchFamily="18" charset="0"/>
                            </a:rPr>
                            <m:t>𝟒</m:t>
                          </m:r>
                          <m:r>
                            <a:rPr lang="en-US" sz="2400" b="1" i="1" smtClean="0">
                              <a:latin typeface="Cambria Math" panose="02040503050406030204" pitchFamily="18" charset="0"/>
                            </a:rPr>
                            <m:t>+</m:t>
                          </m:r>
                          <m:d>
                            <m:dPr>
                              <m:begChr m:val="["/>
                              <m:endChr m:val="]"/>
                              <m:ctrlPr>
                                <a:rPr lang="en-US" sz="2400" b="1" i="1">
                                  <a:latin typeface="Cambria Math"/>
                                </a:rPr>
                              </m:ctrlPr>
                            </m:dPr>
                            <m:e>
                              <m:f>
                                <m:fPr>
                                  <m:ctrlPr>
                                    <a:rPr lang="en-US" sz="2400" b="1" i="1">
                                      <a:latin typeface="Cambria Math"/>
                                    </a:rPr>
                                  </m:ctrlPr>
                                </m:fPr>
                                <m:num>
                                  <m:r>
                                    <m:rPr>
                                      <m:nor/>
                                    </m:rPr>
                                    <a:rPr lang="en-US" sz="2400" b="1" i="0" smtClean="0"/>
                                    <m:t>1094</m:t>
                                  </m:r>
                                </m:num>
                                <m:den>
                                  <m:r>
                                    <m:rPr>
                                      <m:nor/>
                                    </m:rPr>
                                    <a:rPr lang="en-US" sz="2400" b="1"/>
                                    <m:t>(</m:t>
                                  </m:r>
                                  <m:r>
                                    <m:rPr>
                                      <m:nor/>
                                    </m:rPr>
                                    <a:rPr lang="en-US" sz="2400" b="1"/>
                                    <m:t>SN</m:t>
                                  </m:r>
                                  <m:r>
                                    <m:rPr>
                                      <m:nor/>
                                    </m:rPr>
                                    <a:rPr lang="en-US" sz="2400" b="1"/>
                                    <m:t> + 1)⁵·¹⁹</m:t>
                                  </m:r>
                                </m:den>
                              </m:f>
                            </m:e>
                          </m:d>
                        </m:den>
                      </m:f>
                      <m:r>
                        <a:rPr lang="en-US" sz="2400" b="1" i="1" smtClean="0">
                          <a:latin typeface="Cambria Math" panose="02040503050406030204" pitchFamily="18" charset="0"/>
                        </a:rPr>
                        <m:t>+</m:t>
                      </m:r>
                      <m:r>
                        <m:rPr>
                          <m:nor/>
                        </m:rPr>
                        <a:rPr lang="en-US" sz="2400" b="1"/>
                        <m:t>2.32 </m:t>
                      </m:r>
                      <m:r>
                        <m:rPr>
                          <m:nor/>
                        </m:rPr>
                        <a:rPr lang="en-US" sz="2400" b="1"/>
                        <m:t>log</m:t>
                      </m:r>
                      <m:r>
                        <m:rPr>
                          <m:nor/>
                        </m:rPr>
                        <a:rPr lang="en-US" sz="2400" b="1"/>
                        <m:t>₁₀ </m:t>
                      </m:r>
                      <m:r>
                        <m:rPr>
                          <m:nor/>
                        </m:rPr>
                        <a:rPr lang="en-US" sz="2400" b="1"/>
                        <m:t>Mr</m:t>
                      </m:r>
                      <m:r>
                        <m:rPr>
                          <m:nor/>
                        </m:rPr>
                        <a:rPr lang="en-US" sz="2400" b="1"/>
                        <m:t> 8.07</m:t>
                      </m:r>
                    </m:oMath>
                  </m:oMathPara>
                </a14:m>
                <a:endParaRPr lang="en-US" sz="2400" b="1" dirty="0"/>
              </a:p>
              <a:p>
                <a:pPr>
                  <a:lnSpc>
                    <a:spcPct val="107000"/>
                  </a:lnSpc>
                  <a:spcAft>
                    <a:spcPts val="800"/>
                  </a:spcAft>
                </a:pPr>
                <a:endParaRPr lang="en-US" b="1" baseline="30000" dirty="0">
                  <a:ea typeface="Calibri" panose="020F0502020204030204" pitchFamily="34" charset="0"/>
                  <a:cs typeface="Times New Roman" panose="02020603050405020304" pitchFamily="18" charset="0"/>
                </a:endParaRPr>
              </a:p>
              <a:p>
                <a:pPr>
                  <a:lnSpc>
                    <a:spcPct val="107000"/>
                  </a:lnSpc>
                  <a:spcAft>
                    <a:spcPts val="800"/>
                  </a:spcAft>
                </a:pPr>
                <a:endParaRPr lang="en-US" b="1" baseline="30000" dirty="0">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B73B024C-B6E2-49E8-8456-F088E0D42AC9}"/>
                  </a:ext>
                </a:extLst>
              </p:cNvPr>
              <p:cNvSpPr txBox="1">
                <a:spLocks noRot="1" noChangeAspect="1" noMove="1" noResize="1" noEditPoints="1" noAdjustHandles="1" noChangeArrowheads="1" noChangeShapeType="1" noTextEdit="1"/>
              </p:cNvSpPr>
              <p:nvPr/>
            </p:nvSpPr>
            <p:spPr>
              <a:xfrm>
                <a:off x="362903" y="804490"/>
                <a:ext cx="12057283" cy="4544064"/>
              </a:xfrm>
              <a:prstGeom prst="rect">
                <a:avLst/>
              </a:prstGeom>
              <a:blipFill>
                <a:blip r:embed="rId2"/>
                <a:stretch>
                  <a:fillRect l="-455" t="-671"/>
                </a:stretch>
              </a:blipFill>
            </p:spPr>
            <p:txBody>
              <a:bodyPr/>
              <a:lstStyle/>
              <a:p>
                <a:r>
                  <a:rPr lang="en-US">
                    <a:noFill/>
                  </a:rPr>
                  <a:t> </a:t>
                </a:r>
              </a:p>
            </p:txBody>
          </p:sp>
        </mc:Fallback>
      </mc:AlternateContent>
    </p:spTree>
    <p:extLst>
      <p:ext uri="{BB962C8B-B14F-4D97-AF65-F5344CB8AC3E}">
        <p14:creationId xmlns:p14="http://schemas.microsoft.com/office/powerpoint/2010/main" val="150646651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97F43B01-0D4A-4CDA-83A4-4DF7EF843457}"/>
              </a:ext>
            </a:extLst>
          </p:cNvPr>
          <p:cNvSpPr/>
          <p:nvPr/>
        </p:nvSpPr>
        <p:spPr>
          <a:xfrm>
            <a:off x="182880" y="182879"/>
            <a:ext cx="12435840" cy="6949440"/>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dirty="0">
              <a:ln w="28575">
                <a:solidFill>
                  <a:schemeClr val="tx1"/>
                </a:solidFill>
              </a:ln>
            </a:endParaRPr>
          </a:p>
        </p:txBody>
      </p:sp>
      <p:sp>
        <p:nvSpPr>
          <p:cNvPr id="8" name="TextBox 7">
            <a:extLst>
              <a:ext uri="{FF2B5EF4-FFF2-40B4-BE49-F238E27FC236}">
                <a16:creationId xmlns="" xmlns:a16="http://schemas.microsoft.com/office/drawing/2014/main" id="{2914104A-5D44-439E-A145-3BD69E2AEFD2}"/>
              </a:ext>
            </a:extLst>
          </p:cNvPr>
          <p:cNvSpPr txBox="1"/>
          <p:nvPr/>
        </p:nvSpPr>
        <p:spPr>
          <a:xfrm>
            <a:off x="274320" y="481325"/>
            <a:ext cx="12252960" cy="646331"/>
          </a:xfrm>
          <a:prstGeom prst="rect">
            <a:avLst/>
          </a:prstGeom>
          <a:noFill/>
        </p:spPr>
        <p:txBody>
          <a:bodyPr wrap="square" rtlCol="0">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 xmlns:a16="http://schemas.microsoft.com/office/drawing/2014/main" id="{E4D2F8DD-0DD2-4BAE-A8F9-770E7D2D4A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795" y="825387"/>
            <a:ext cx="11978640" cy="5664425"/>
          </a:xfrm>
          <a:prstGeom prst="rect">
            <a:avLst/>
          </a:prstGeom>
          <a:ln w="38100">
            <a:solidFill>
              <a:schemeClr val="tx1"/>
            </a:solidFill>
          </a:ln>
        </p:spPr>
      </p:pic>
    </p:spTree>
    <p:extLst>
      <p:ext uri="{BB962C8B-B14F-4D97-AF65-F5344CB8AC3E}">
        <p14:creationId xmlns:p14="http://schemas.microsoft.com/office/powerpoint/2010/main" val="182709845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97F43B01-0D4A-4CDA-83A4-4DF7EF843457}"/>
              </a:ext>
            </a:extLst>
          </p:cNvPr>
          <p:cNvSpPr/>
          <p:nvPr/>
        </p:nvSpPr>
        <p:spPr>
          <a:xfrm>
            <a:off x="182880" y="182880"/>
            <a:ext cx="12435840" cy="6949440"/>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dirty="0">
              <a:ln w="28575">
                <a:solidFill>
                  <a:schemeClr val="tx1"/>
                </a:solidFill>
              </a:ln>
            </a:endParaRPr>
          </a:p>
        </p:txBody>
      </p:sp>
      <p:sp>
        <p:nvSpPr>
          <p:cNvPr id="8" name="TextBox 7">
            <a:extLst>
              <a:ext uri="{FF2B5EF4-FFF2-40B4-BE49-F238E27FC236}">
                <a16:creationId xmlns="" xmlns:a16="http://schemas.microsoft.com/office/drawing/2014/main" id="{2914104A-5D44-439E-A145-3BD69E2AEFD2}"/>
              </a:ext>
            </a:extLst>
          </p:cNvPr>
          <p:cNvSpPr txBox="1"/>
          <p:nvPr/>
        </p:nvSpPr>
        <p:spPr>
          <a:xfrm>
            <a:off x="274320" y="481325"/>
            <a:ext cx="12252960" cy="646331"/>
          </a:xfrm>
          <a:prstGeom prst="rect">
            <a:avLst/>
          </a:prstGeom>
          <a:noFill/>
        </p:spPr>
        <p:txBody>
          <a:bodyPr wrap="square" rtlCol="0">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 xmlns:a16="http://schemas.microsoft.com/office/drawing/2014/main" id="{B73B024C-B6E2-49E8-8456-F088E0D42AC9}"/>
              </a:ext>
            </a:extLst>
          </p:cNvPr>
          <p:cNvSpPr txBox="1"/>
          <p:nvPr/>
        </p:nvSpPr>
        <p:spPr>
          <a:xfrm>
            <a:off x="432342" y="804490"/>
            <a:ext cx="12057283" cy="680186"/>
          </a:xfrm>
          <a:prstGeom prst="rect">
            <a:avLst/>
          </a:prstGeom>
          <a:noFill/>
        </p:spPr>
        <p:txBody>
          <a:bodyPr wrap="square">
            <a:sp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b="1" baseline="30000" dirty="0">
              <a:ea typeface="Calibri" panose="020F0502020204030204" pitchFamily="34" charset="0"/>
              <a:cs typeface="Times New Roman" panose="02020603050405020304" pitchFamily="18" charset="0"/>
            </a:endParaRPr>
          </a:p>
          <a:p>
            <a:pPr>
              <a:lnSpc>
                <a:spcPct val="107000"/>
              </a:lnSpc>
              <a:spcAft>
                <a:spcPts val="800"/>
              </a:spcAft>
            </a:pPr>
            <a:endParaRPr lang="en-US" b="1" baseline="30000" dirty="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 xmlns:a16="http://schemas.microsoft.com/office/drawing/2014/main" id="{19059277-289C-4432-AE14-6D9CB7237ECF}"/>
              </a:ext>
            </a:extLst>
          </p:cNvPr>
          <p:cNvSpPr txBox="1"/>
          <p:nvPr/>
        </p:nvSpPr>
        <p:spPr>
          <a:xfrm>
            <a:off x="432341" y="481325"/>
            <a:ext cx="12057283" cy="3567195"/>
          </a:xfrm>
          <a:prstGeom prst="rect">
            <a:avLst/>
          </a:prstGeom>
          <a:noFill/>
        </p:spPr>
        <p:txBody>
          <a:bodyPr wrap="square">
            <a:spAutoFit/>
          </a:bodyPr>
          <a:lstStyle/>
          <a:p>
            <a:pPr lvl="1">
              <a:lnSpc>
                <a:spcPct val="107000"/>
              </a:lnSpc>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Where,</a:t>
            </a:r>
          </a:p>
          <a:p>
            <a:pPr lvl="1">
              <a:lnSpc>
                <a:spcPct val="107000"/>
              </a:lnSpc>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	W</a:t>
            </a:r>
            <a:r>
              <a:rPr lang="en-US" baseline="-25000" dirty="0">
                <a:effectLst/>
                <a:latin typeface="Calibri" panose="020F0502020204030204" pitchFamily="34" charset="0"/>
                <a:ea typeface="Calibri" panose="020F0502020204030204" pitchFamily="34" charset="0"/>
                <a:cs typeface="Times New Roman" panose="02020603050405020304" pitchFamily="18" charset="0"/>
              </a:rPr>
              <a:t>18</a:t>
            </a:r>
            <a:r>
              <a:rPr lang="en-US" dirty="0">
                <a:effectLst/>
                <a:latin typeface="Calibri" panose="020F0502020204030204" pitchFamily="34" charset="0"/>
                <a:ea typeface="Calibri" panose="020F0502020204030204" pitchFamily="34" charset="0"/>
                <a:cs typeface="Times New Roman" panose="02020603050405020304" pitchFamily="18" charset="0"/>
              </a:rPr>
              <a:t> = Predicted number of 18,000 – </a:t>
            </a:r>
            <a:r>
              <a:rPr lang="en-US" dirty="0" err="1">
                <a:effectLst/>
                <a:latin typeface="Calibri" panose="020F0502020204030204" pitchFamily="34" charset="0"/>
                <a:ea typeface="Calibri" panose="020F0502020204030204" pitchFamily="34" charset="0"/>
                <a:cs typeface="Times New Roman" panose="02020603050405020304" pitchFamily="18" charset="0"/>
              </a:rPr>
              <a:t>lb</a:t>
            </a:r>
            <a:r>
              <a:rPr lang="en-US" dirty="0">
                <a:effectLst/>
                <a:latin typeface="Calibri" panose="020F0502020204030204" pitchFamily="34" charset="0"/>
                <a:ea typeface="Calibri" panose="020F0502020204030204" pitchFamily="34" charset="0"/>
                <a:cs typeface="Times New Roman" panose="02020603050405020304" pitchFamily="18" charset="0"/>
              </a:rPr>
              <a:t> (80 </a:t>
            </a:r>
            <a:r>
              <a:rPr lang="en-US" dirty="0" err="1">
                <a:effectLst/>
                <a:latin typeface="Calibri" panose="020F0502020204030204" pitchFamily="34" charset="0"/>
                <a:ea typeface="Calibri" panose="020F0502020204030204" pitchFamily="34" charset="0"/>
                <a:cs typeface="Times New Roman" panose="02020603050405020304" pitchFamily="18" charset="0"/>
              </a:rPr>
              <a:t>kN</a:t>
            </a:r>
            <a:r>
              <a:rPr lang="en-US" dirty="0">
                <a:effectLst/>
                <a:latin typeface="Calibri" panose="020F0502020204030204" pitchFamily="34" charset="0"/>
                <a:ea typeface="Calibri" panose="020F0502020204030204" pitchFamily="34" charset="0"/>
                <a:cs typeface="Times New Roman" panose="02020603050405020304" pitchFamily="18" charset="0"/>
              </a:rPr>
              <a:t>) single – axle load applications</a:t>
            </a:r>
          </a:p>
          <a:p>
            <a:pPr lvl="1">
              <a:lnSpc>
                <a:spcPct val="107000"/>
              </a:lnSpc>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	Z</a:t>
            </a:r>
            <a:r>
              <a:rPr lang="en-US" baseline="-25000" dirty="0">
                <a:effectLst/>
                <a:latin typeface="Calibri" panose="020F0502020204030204" pitchFamily="34" charset="0"/>
                <a:ea typeface="Calibri" panose="020F0502020204030204" pitchFamily="34" charset="0"/>
                <a:cs typeface="Times New Roman" panose="02020603050405020304" pitchFamily="18" charset="0"/>
              </a:rPr>
              <a:t>R</a:t>
            </a:r>
            <a:r>
              <a:rPr lang="en-US" dirty="0">
                <a:effectLst/>
                <a:latin typeface="Calibri" panose="020F0502020204030204" pitchFamily="34" charset="0"/>
                <a:ea typeface="Calibri" panose="020F0502020204030204" pitchFamily="34" charset="0"/>
                <a:cs typeface="Times New Roman" panose="02020603050405020304" pitchFamily="18" charset="0"/>
              </a:rPr>
              <a:t>= Standard normal deviation for a given reliability</a:t>
            </a:r>
          </a:p>
          <a:p>
            <a:pPr lvl="1">
              <a:lnSpc>
                <a:spcPct val="107000"/>
              </a:lnSpc>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	S</a:t>
            </a:r>
            <a:r>
              <a:rPr lang="en-US" baseline="-25000" dirty="0">
                <a:effectLst/>
                <a:latin typeface="Calibri" panose="020F0502020204030204" pitchFamily="34" charset="0"/>
                <a:ea typeface="Calibri" panose="020F0502020204030204" pitchFamily="34" charset="0"/>
                <a:cs typeface="Times New Roman" panose="02020603050405020304" pitchFamily="18" charset="0"/>
              </a:rPr>
              <a:t>0</a:t>
            </a:r>
            <a:r>
              <a:rPr lang="en-US" dirty="0">
                <a:effectLst/>
                <a:latin typeface="Calibri" panose="020F0502020204030204" pitchFamily="34" charset="0"/>
                <a:ea typeface="Calibri" panose="020F0502020204030204" pitchFamily="34" charset="0"/>
                <a:cs typeface="Times New Roman" panose="02020603050405020304" pitchFamily="18" charset="0"/>
              </a:rPr>
              <a:t>= Overall standard deviation</a:t>
            </a:r>
          </a:p>
          <a:p>
            <a:pPr lvl="1">
              <a:lnSpc>
                <a:spcPct val="107000"/>
              </a:lnSpc>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	SN = Structural number indicative of the total pavement thickness</a:t>
            </a:r>
          </a:p>
          <a:p>
            <a:pPr lvl="1">
              <a:lnSpc>
                <a:spcPct val="107000"/>
              </a:lnSpc>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	ΔPSI =p</a:t>
            </a:r>
            <a:r>
              <a:rPr lang="en-US" baseline="-25000" dirty="0">
                <a:effectLst/>
                <a:latin typeface="Calibri" panose="020F0502020204030204" pitchFamily="34" charset="0"/>
                <a:ea typeface="Calibri" panose="020F0502020204030204" pitchFamily="34" charset="0"/>
                <a:cs typeface="Times New Roman" panose="02020603050405020304" pitchFamily="18" charset="0"/>
              </a:rPr>
              <a:t>i</a:t>
            </a:r>
            <a:r>
              <a:rPr lang="en-US" dirty="0">
                <a:effectLst/>
                <a:latin typeface="Calibri" panose="020F0502020204030204" pitchFamily="34" charset="0"/>
                <a:ea typeface="Calibri" panose="020F0502020204030204" pitchFamily="34" charset="0"/>
                <a:cs typeface="Times New Roman" panose="02020603050405020304" pitchFamily="18" charset="0"/>
              </a:rPr>
              <a:t>– </a:t>
            </a:r>
            <a:r>
              <a:rPr lang="en-US" dirty="0" err="1">
                <a:effectLst/>
                <a:latin typeface="Calibri" panose="020F0502020204030204" pitchFamily="34" charset="0"/>
                <a:ea typeface="Calibri" panose="020F0502020204030204" pitchFamily="34" charset="0"/>
                <a:cs typeface="Times New Roman" panose="02020603050405020304" pitchFamily="18" charset="0"/>
              </a:rPr>
              <a:t>p</a:t>
            </a:r>
            <a:r>
              <a:rPr lang="en-US" baseline="-25000" dirty="0" err="1">
                <a:effectLst/>
                <a:latin typeface="Calibri" panose="020F0502020204030204" pitchFamily="34" charset="0"/>
                <a:ea typeface="Calibri" panose="020F0502020204030204" pitchFamily="34" charset="0"/>
                <a:cs typeface="Times New Roman" panose="02020603050405020304" pitchFamily="18" charset="0"/>
              </a:rPr>
              <a:t>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	p</a:t>
            </a:r>
            <a:r>
              <a:rPr lang="en-US" baseline="-25000" dirty="0">
                <a:effectLst/>
                <a:latin typeface="Calibri" panose="020F0502020204030204" pitchFamily="34" charset="0"/>
                <a:ea typeface="Calibri" panose="020F0502020204030204" pitchFamily="34" charset="0"/>
                <a:cs typeface="Times New Roman" panose="02020603050405020304" pitchFamily="18" charset="0"/>
              </a:rPr>
              <a:t>i</a:t>
            </a:r>
            <a:r>
              <a:rPr lang="en-US" dirty="0">
                <a:effectLst/>
                <a:latin typeface="Calibri" panose="020F0502020204030204" pitchFamily="34" charset="0"/>
                <a:ea typeface="Calibri" panose="020F0502020204030204" pitchFamily="34" charset="0"/>
                <a:cs typeface="Times New Roman" panose="02020603050405020304" pitchFamily="18" charset="0"/>
              </a:rPr>
              <a:t> = Initial serviceability index</a:t>
            </a:r>
          </a:p>
          <a:p>
            <a:pPr lvl="1">
              <a:lnSpc>
                <a:spcPct val="107000"/>
              </a:lnSpc>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	</a:t>
            </a:r>
            <a:r>
              <a:rPr lang="en-US" dirty="0" err="1">
                <a:effectLst/>
                <a:latin typeface="Calibri" panose="020F0502020204030204" pitchFamily="34" charset="0"/>
                <a:ea typeface="Calibri" panose="020F0502020204030204" pitchFamily="34" charset="0"/>
                <a:cs typeface="Times New Roman" panose="02020603050405020304" pitchFamily="18" charset="0"/>
              </a:rPr>
              <a:t>p</a:t>
            </a:r>
            <a:r>
              <a:rPr lang="en-US" baseline="-25000" dirty="0" err="1">
                <a:effectLst/>
                <a:latin typeface="Calibri" panose="020F0502020204030204" pitchFamily="34" charset="0"/>
                <a:ea typeface="Calibri" panose="020F0502020204030204" pitchFamily="34" charset="0"/>
                <a:cs typeface="Times New Roman" panose="02020603050405020304" pitchFamily="18" charset="0"/>
              </a:rPr>
              <a:t>t</a:t>
            </a:r>
            <a:r>
              <a:rPr lang="en-US" dirty="0">
                <a:effectLst/>
                <a:latin typeface="Calibri" panose="020F0502020204030204" pitchFamily="34" charset="0"/>
                <a:ea typeface="Calibri" panose="020F0502020204030204" pitchFamily="34" charset="0"/>
                <a:cs typeface="Times New Roman" panose="02020603050405020304" pitchFamily="18" charset="0"/>
              </a:rPr>
              <a:t> = Terminal serviceability index</a:t>
            </a:r>
          </a:p>
          <a:p>
            <a:pPr lvl="1">
              <a:lnSpc>
                <a:spcPct val="107000"/>
              </a:lnSpc>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	</a:t>
            </a:r>
            <a:r>
              <a:rPr lang="en-US" dirty="0" err="1">
                <a:effectLst/>
                <a:latin typeface="Calibri" panose="020F0502020204030204" pitchFamily="34" charset="0"/>
                <a:ea typeface="Calibri" panose="020F0502020204030204" pitchFamily="34" charset="0"/>
                <a:cs typeface="Times New Roman" panose="02020603050405020304" pitchFamily="18" charset="0"/>
              </a:rPr>
              <a:t>M</a:t>
            </a:r>
            <a:r>
              <a:rPr lang="en-US" baseline="-25000" dirty="0" err="1">
                <a:effectLst/>
                <a:latin typeface="Calibri" panose="020F0502020204030204" pitchFamily="34" charset="0"/>
                <a:ea typeface="Calibri" panose="020F0502020204030204" pitchFamily="34" charset="0"/>
                <a:cs typeface="Times New Roman" panose="02020603050405020304" pitchFamily="18" charset="0"/>
              </a:rPr>
              <a:t>r</a:t>
            </a:r>
            <a:r>
              <a:rPr lang="en-US" dirty="0">
                <a:effectLst/>
                <a:latin typeface="Calibri" panose="020F0502020204030204" pitchFamily="34" charset="0"/>
                <a:ea typeface="Calibri" panose="020F0502020204030204" pitchFamily="34" charset="0"/>
                <a:cs typeface="Times New Roman" panose="02020603050405020304" pitchFamily="18" charset="0"/>
              </a:rPr>
              <a:t>= Resilient modulus (</a:t>
            </a:r>
            <a:r>
              <a:rPr lang="en-US" dirty="0" err="1">
                <a:effectLst/>
                <a:latin typeface="Calibri" panose="020F0502020204030204" pitchFamily="34" charset="0"/>
                <a:ea typeface="Calibri" panose="020F0502020204030204" pitchFamily="34" charset="0"/>
                <a:cs typeface="Times New Roman" panose="02020603050405020304" pitchFamily="18" charset="0"/>
              </a:rPr>
              <a:t>lb</a:t>
            </a:r>
            <a:r>
              <a:rPr lang="en-US" dirty="0">
                <a:effectLst/>
                <a:latin typeface="Calibri" panose="020F0502020204030204" pitchFamily="34" charset="0"/>
                <a:ea typeface="Calibri" panose="020F0502020204030204" pitchFamily="34" charset="0"/>
                <a:cs typeface="Times New Roman" panose="02020603050405020304" pitchFamily="18" charset="0"/>
              </a:rPr>
              <a:t>/in²)</a:t>
            </a:r>
          </a:p>
        </p:txBody>
      </p:sp>
    </p:spTree>
    <p:extLst>
      <p:ext uri="{BB962C8B-B14F-4D97-AF65-F5344CB8AC3E}">
        <p14:creationId xmlns:p14="http://schemas.microsoft.com/office/powerpoint/2010/main" val="161524607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6E4224CF-0B04-452F-94C0-FC9508E81EB0}"/>
              </a:ext>
            </a:extLst>
          </p:cNvPr>
          <p:cNvSpPr txBox="1"/>
          <p:nvPr/>
        </p:nvSpPr>
        <p:spPr>
          <a:xfrm>
            <a:off x="4287520" y="1748289"/>
            <a:ext cx="4226560" cy="646331"/>
          </a:xfrm>
          <a:prstGeom prst="rect">
            <a:avLst/>
          </a:prstGeom>
          <a:noFill/>
        </p:spPr>
        <p:txBody>
          <a:bodyPr wrap="square" rtlCol="0">
            <a:spAutoFit/>
          </a:bodyPr>
          <a:lstStyle/>
          <a:p>
            <a:pPr algn="ctr"/>
            <a:r>
              <a:rPr lang="en-US" sz="3600" dirty="0"/>
              <a:t>Week 15</a:t>
            </a:r>
          </a:p>
        </p:txBody>
      </p:sp>
      <p:sp>
        <p:nvSpPr>
          <p:cNvPr id="6" name="TextBox 5">
            <a:extLst>
              <a:ext uri="{FF2B5EF4-FFF2-40B4-BE49-F238E27FC236}">
                <a16:creationId xmlns="" xmlns:a16="http://schemas.microsoft.com/office/drawing/2014/main" id="{EE029618-3064-4622-ACDB-51C7827E27E1}"/>
              </a:ext>
            </a:extLst>
          </p:cNvPr>
          <p:cNvSpPr txBox="1"/>
          <p:nvPr/>
        </p:nvSpPr>
        <p:spPr>
          <a:xfrm>
            <a:off x="3416494" y="2720726"/>
            <a:ext cx="6040121" cy="1237903"/>
          </a:xfrm>
          <a:prstGeom prst="rect">
            <a:avLst/>
          </a:prstGeom>
          <a:noFill/>
        </p:spPr>
        <p:txBody>
          <a:bodyPr wrap="square" rtlCol="0">
            <a:spAutoFit/>
          </a:bodyPr>
          <a:lstStyle/>
          <a:p>
            <a:pPr marL="0" marR="0" lvl="0" indent="0" algn="ctr" defTabSz="960120" rtl="0" eaLnBrk="1" fontAlgn="auto" latinLnBrk="0" hangingPunct="1">
              <a:lnSpc>
                <a:spcPct val="107000"/>
              </a:lnSpc>
              <a:spcBef>
                <a:spcPts val="0"/>
              </a:spcBef>
              <a:spcAft>
                <a:spcPts val="0"/>
              </a:spcAft>
              <a:buClrTx/>
              <a:buSzTx/>
              <a:buFontTx/>
              <a:buNone/>
              <a:tabLst/>
              <a:defRPr/>
            </a:pP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Mathematical Problem on </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AASTHO Method</a:t>
            </a:r>
          </a:p>
        </p:txBody>
      </p:sp>
      <p:grpSp>
        <p:nvGrpSpPr>
          <p:cNvPr id="15" name="Group 14">
            <a:extLst>
              <a:ext uri="{FF2B5EF4-FFF2-40B4-BE49-F238E27FC236}">
                <a16:creationId xmlns="" xmlns:a16="http://schemas.microsoft.com/office/drawing/2014/main" id="{9B79569E-E2F4-4EBB-ACBE-C6986626FBC5}"/>
              </a:ext>
            </a:extLst>
          </p:cNvPr>
          <p:cNvGrpSpPr/>
          <p:nvPr/>
        </p:nvGrpSpPr>
        <p:grpSpPr>
          <a:xfrm>
            <a:off x="9144656" y="2246950"/>
            <a:ext cx="4591666" cy="5761730"/>
            <a:chOff x="8514734" y="2018348"/>
            <a:chExt cx="4591666" cy="5761731"/>
          </a:xfrm>
          <a:blipFill>
            <a:blip r:embed="rId3"/>
            <a:stretch>
              <a:fillRect/>
            </a:stretch>
          </a:blipFill>
          <a:effectLst>
            <a:glow rad="177800">
              <a:schemeClr val="accent1">
                <a:alpha val="40000"/>
              </a:schemeClr>
            </a:glow>
            <a:outerShdw blurRad="203200" dist="165100" dir="11520000" algn="ctr" rotWithShape="0">
              <a:srgbClr val="000000">
                <a:alpha val="64000"/>
              </a:srgbClr>
            </a:outerShdw>
            <a:reflection endPos="0" dist="50800" dir="5400000" sy="-100000" algn="bl" rotWithShape="0"/>
          </a:effectLst>
        </p:grpSpPr>
        <p:sp>
          <p:nvSpPr>
            <p:cNvPr id="7" name="Rectangle 6">
              <a:extLst>
                <a:ext uri="{FF2B5EF4-FFF2-40B4-BE49-F238E27FC236}">
                  <a16:creationId xmlns="" xmlns:a16="http://schemas.microsoft.com/office/drawing/2014/main" id="{50821D65-AB3D-4293-8541-8AF722C3D63D}"/>
                </a:ext>
              </a:extLst>
            </p:cNvPr>
            <p:cNvSpPr/>
            <p:nvPr/>
          </p:nvSpPr>
          <p:spPr>
            <a:xfrm rot="2700000">
              <a:off x="9896169" y="5951279"/>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8" name="Rectangle 7">
              <a:extLst>
                <a:ext uri="{FF2B5EF4-FFF2-40B4-BE49-F238E27FC236}">
                  <a16:creationId xmlns="" xmlns:a16="http://schemas.microsoft.com/office/drawing/2014/main" id="{7FD89E44-002C-4150-A6AB-424AA9A0DF49}"/>
                </a:ext>
              </a:extLst>
            </p:cNvPr>
            <p:cNvSpPr/>
            <p:nvPr/>
          </p:nvSpPr>
          <p:spPr>
            <a:xfrm rot="2700000">
              <a:off x="11277599" y="4650442"/>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9" name="Rectangle 8">
              <a:extLst>
                <a:ext uri="{FF2B5EF4-FFF2-40B4-BE49-F238E27FC236}">
                  <a16:creationId xmlns="" xmlns:a16="http://schemas.microsoft.com/office/drawing/2014/main" id="{85F85E60-CB96-434A-8647-5F491F69BECC}"/>
                </a:ext>
              </a:extLst>
            </p:cNvPr>
            <p:cNvSpPr/>
            <p:nvPr/>
          </p:nvSpPr>
          <p:spPr>
            <a:xfrm rot="2700000">
              <a:off x="9896167" y="3342044"/>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0" name="Rectangle 9">
              <a:extLst>
                <a:ext uri="{FF2B5EF4-FFF2-40B4-BE49-F238E27FC236}">
                  <a16:creationId xmlns="" xmlns:a16="http://schemas.microsoft.com/office/drawing/2014/main" id="{5BAE79BD-7D3E-4C6C-8B27-0961C42E74A5}"/>
                </a:ext>
              </a:extLst>
            </p:cNvPr>
            <p:cNvSpPr/>
            <p:nvPr/>
          </p:nvSpPr>
          <p:spPr>
            <a:xfrm rot="2700000">
              <a:off x="11277600" y="2018348"/>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1" name="Rectangle 10">
              <a:extLst>
                <a:ext uri="{FF2B5EF4-FFF2-40B4-BE49-F238E27FC236}">
                  <a16:creationId xmlns="" xmlns:a16="http://schemas.microsoft.com/office/drawing/2014/main" id="{E1EC62A6-0FD2-49AD-BF79-0C8372715742}"/>
                </a:ext>
              </a:extLst>
            </p:cNvPr>
            <p:cNvSpPr/>
            <p:nvPr/>
          </p:nvSpPr>
          <p:spPr>
            <a:xfrm rot="2700000">
              <a:off x="8514734" y="4658122"/>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spTree>
    <p:extLst>
      <p:ext uri="{BB962C8B-B14F-4D97-AF65-F5344CB8AC3E}">
        <p14:creationId xmlns:p14="http://schemas.microsoft.com/office/powerpoint/2010/main" val="250831364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97F43B01-0D4A-4CDA-83A4-4DF7EF843457}"/>
              </a:ext>
            </a:extLst>
          </p:cNvPr>
          <p:cNvSpPr/>
          <p:nvPr/>
        </p:nvSpPr>
        <p:spPr>
          <a:xfrm>
            <a:off x="182880" y="182880"/>
            <a:ext cx="12435840" cy="6949440"/>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dirty="0">
              <a:ln w="28575">
                <a:solidFill>
                  <a:schemeClr val="tx1"/>
                </a:solidFill>
              </a:ln>
            </a:endParaRPr>
          </a:p>
        </p:txBody>
      </p:sp>
      <p:sp>
        <p:nvSpPr>
          <p:cNvPr id="8" name="TextBox 7">
            <a:extLst>
              <a:ext uri="{FF2B5EF4-FFF2-40B4-BE49-F238E27FC236}">
                <a16:creationId xmlns="" xmlns:a16="http://schemas.microsoft.com/office/drawing/2014/main" id="{2914104A-5D44-439E-A145-3BD69E2AEFD2}"/>
              </a:ext>
            </a:extLst>
          </p:cNvPr>
          <p:cNvSpPr txBox="1"/>
          <p:nvPr/>
        </p:nvSpPr>
        <p:spPr>
          <a:xfrm>
            <a:off x="274320" y="481325"/>
            <a:ext cx="12252960" cy="646331"/>
          </a:xfrm>
          <a:prstGeom prst="rect">
            <a:avLst/>
          </a:prstGeom>
          <a:noFill/>
        </p:spPr>
        <p:txBody>
          <a:bodyPr wrap="square" rtlCol="0">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 xmlns:a16="http://schemas.microsoft.com/office/drawing/2014/main" id="{B73B024C-B6E2-49E8-8456-F088E0D42AC9}"/>
              </a:ext>
            </a:extLst>
          </p:cNvPr>
          <p:cNvSpPr txBox="1"/>
          <p:nvPr/>
        </p:nvSpPr>
        <p:spPr>
          <a:xfrm>
            <a:off x="432342" y="804490"/>
            <a:ext cx="12057283" cy="680186"/>
          </a:xfrm>
          <a:prstGeom prst="rect">
            <a:avLst/>
          </a:prstGeom>
          <a:noFill/>
        </p:spPr>
        <p:txBody>
          <a:bodyPr wrap="square">
            <a:sp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b="1" baseline="30000" dirty="0">
              <a:ea typeface="Calibri" panose="020F0502020204030204" pitchFamily="34" charset="0"/>
              <a:cs typeface="Times New Roman" panose="02020603050405020304" pitchFamily="18" charset="0"/>
            </a:endParaRPr>
          </a:p>
          <a:p>
            <a:pPr>
              <a:lnSpc>
                <a:spcPct val="107000"/>
              </a:lnSpc>
              <a:spcAft>
                <a:spcPts val="800"/>
              </a:spcAft>
            </a:pPr>
            <a:endParaRPr lang="en-US" b="1" baseline="30000" dirty="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 xmlns:a16="http://schemas.microsoft.com/office/drawing/2014/main" id="{19059277-289C-4432-AE14-6D9CB7237ECF}"/>
              </a:ext>
            </a:extLst>
          </p:cNvPr>
          <p:cNvSpPr txBox="1"/>
          <p:nvPr/>
        </p:nvSpPr>
        <p:spPr>
          <a:xfrm>
            <a:off x="432341" y="481325"/>
            <a:ext cx="12057283" cy="6451125"/>
          </a:xfrm>
          <a:prstGeom prst="rect">
            <a:avLst/>
          </a:prstGeom>
          <a:noFill/>
        </p:spPr>
        <p:txBody>
          <a:bodyPr wrap="square">
            <a:spAutoFit/>
          </a:bodyPr>
          <a:lstStyle/>
          <a:p>
            <a:pPr lvl="1">
              <a:lnSpc>
                <a:spcPct val="107000"/>
              </a:lnSpc>
              <a:spcAft>
                <a:spcPts val="80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EX-01: In AASHTO flexible pavement design, the required structural number (SN) of asphalt pavement to protect the roadbed soil is 6.5. Fill the following table according to the given data.</a:t>
            </a:r>
          </a:p>
          <a:p>
            <a:pPr lvl="1">
              <a:lnSpc>
                <a:spcPct val="107000"/>
              </a:lnSpc>
              <a:spcAft>
                <a:spcPts val="800"/>
              </a:spcAft>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Aft>
                <a:spcPts val="800"/>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Aft>
                <a:spcPts val="800"/>
              </a:spcAft>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Aft>
                <a:spcPts val="800"/>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Aft>
                <a:spcPts val="800"/>
              </a:spcAft>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Aft>
                <a:spcPts val="800"/>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Aft>
                <a:spcPts val="800"/>
              </a:spcAft>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Aft>
                <a:spcPts val="800"/>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Aft>
                <a:spcPts val="800"/>
              </a:spcAft>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Aft>
                <a:spcPts val="800"/>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Check SN₃ =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a₁m₁D</a:t>
            </a:r>
            <a:r>
              <a:rPr lang="en-US" sz="1800" dirty="0">
                <a:effectLst/>
                <a:latin typeface="Calibri" panose="020F0502020204030204" pitchFamily="34" charset="0"/>
                <a:ea typeface="Calibri" panose="020F0502020204030204" pitchFamily="34" charset="0"/>
                <a:cs typeface="Times New Roman" panose="02020603050405020304" pitchFamily="18" charset="0"/>
              </a:rPr>
              <a:t>₁ +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a₂m₂D</a:t>
            </a:r>
            <a:r>
              <a:rPr lang="en-US" sz="1800" dirty="0">
                <a:effectLst/>
                <a:latin typeface="Calibri" panose="020F0502020204030204" pitchFamily="34" charset="0"/>
                <a:ea typeface="Calibri" panose="020F0502020204030204" pitchFamily="34" charset="0"/>
                <a:cs typeface="Times New Roman" panose="02020603050405020304" pitchFamily="18" charset="0"/>
              </a:rPr>
              <a:t>₂ +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a₃m₃D</a:t>
            </a:r>
            <a:r>
              <a:rPr lang="en-US" sz="1800" dirty="0">
                <a:effectLst/>
                <a:latin typeface="Calibri" panose="020F0502020204030204" pitchFamily="34" charset="0"/>
                <a:ea typeface="Calibri" panose="020F0502020204030204" pitchFamily="34" charset="0"/>
                <a:cs typeface="Times New Roman" panose="02020603050405020304" pitchFamily="18" charset="0"/>
              </a:rPr>
              <a:t>₃</a:t>
            </a:r>
          </a:p>
          <a:p>
            <a:pPr lvl="1">
              <a:lnSpc>
                <a:spcPct val="107000"/>
              </a:lnSpc>
              <a:spcAft>
                <a:spcPts val="800"/>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Aft>
                <a:spcPts val="800"/>
              </a:spcAft>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e 2">
            <a:extLst>
              <a:ext uri="{FF2B5EF4-FFF2-40B4-BE49-F238E27FC236}">
                <a16:creationId xmlns="" xmlns:a16="http://schemas.microsoft.com/office/drawing/2014/main" id="{C11012B1-F9BD-49AE-B32A-24B5EFEF44E8}"/>
              </a:ext>
            </a:extLst>
          </p:cNvPr>
          <p:cNvGraphicFramePr>
            <a:graphicFrameLocks noGrp="1"/>
          </p:cNvGraphicFramePr>
          <p:nvPr>
            <p:extLst>
              <p:ext uri="{D42A27DB-BD31-4B8C-83A1-F6EECF244321}">
                <p14:modId xmlns:p14="http://schemas.microsoft.com/office/powerpoint/2010/main" val="629990086"/>
              </p:ext>
            </p:extLst>
          </p:nvPr>
        </p:nvGraphicFramePr>
        <p:xfrm>
          <a:off x="394685" y="1914392"/>
          <a:ext cx="11936918" cy="3625596"/>
        </p:xfrm>
        <a:graphic>
          <a:graphicData uri="http://schemas.openxmlformats.org/drawingml/2006/table">
            <a:tbl>
              <a:tblPr firstRow="1" bandRow="1">
                <a:tableStyleId>{2D5ABB26-0587-4C30-8999-92F81FD0307C}</a:tableStyleId>
              </a:tblPr>
              <a:tblGrid>
                <a:gridCol w="1533620">
                  <a:extLst>
                    <a:ext uri="{9D8B030D-6E8A-4147-A177-3AD203B41FA5}">
                      <a16:colId xmlns="" xmlns:a16="http://schemas.microsoft.com/office/drawing/2014/main" val="892283863"/>
                    </a:ext>
                  </a:extLst>
                </a:gridCol>
                <a:gridCol w="1653540">
                  <a:extLst>
                    <a:ext uri="{9D8B030D-6E8A-4147-A177-3AD203B41FA5}">
                      <a16:colId xmlns="" xmlns:a16="http://schemas.microsoft.com/office/drawing/2014/main" val="972762467"/>
                    </a:ext>
                  </a:extLst>
                </a:gridCol>
                <a:gridCol w="1335055">
                  <a:extLst>
                    <a:ext uri="{9D8B030D-6E8A-4147-A177-3AD203B41FA5}">
                      <a16:colId xmlns="" xmlns:a16="http://schemas.microsoft.com/office/drawing/2014/main" val="2567402144"/>
                    </a:ext>
                  </a:extLst>
                </a:gridCol>
                <a:gridCol w="2248678">
                  <a:extLst>
                    <a:ext uri="{9D8B030D-6E8A-4147-A177-3AD203B41FA5}">
                      <a16:colId xmlns="" xmlns:a16="http://schemas.microsoft.com/office/drawing/2014/main" val="212009887"/>
                    </a:ext>
                  </a:extLst>
                </a:gridCol>
                <a:gridCol w="1129004">
                  <a:extLst>
                    <a:ext uri="{9D8B030D-6E8A-4147-A177-3AD203B41FA5}">
                      <a16:colId xmlns="" xmlns:a16="http://schemas.microsoft.com/office/drawing/2014/main" val="4180897350"/>
                    </a:ext>
                  </a:extLst>
                </a:gridCol>
                <a:gridCol w="1744824">
                  <a:extLst>
                    <a:ext uri="{9D8B030D-6E8A-4147-A177-3AD203B41FA5}">
                      <a16:colId xmlns="" xmlns:a16="http://schemas.microsoft.com/office/drawing/2014/main" val="2718298043"/>
                    </a:ext>
                  </a:extLst>
                </a:gridCol>
                <a:gridCol w="1166327">
                  <a:extLst>
                    <a:ext uri="{9D8B030D-6E8A-4147-A177-3AD203B41FA5}">
                      <a16:colId xmlns="" xmlns:a16="http://schemas.microsoft.com/office/drawing/2014/main" val="1383099384"/>
                    </a:ext>
                  </a:extLst>
                </a:gridCol>
                <a:gridCol w="1125870">
                  <a:extLst>
                    <a:ext uri="{9D8B030D-6E8A-4147-A177-3AD203B41FA5}">
                      <a16:colId xmlns="" xmlns:a16="http://schemas.microsoft.com/office/drawing/2014/main" val="2560261499"/>
                    </a:ext>
                  </a:extLst>
                </a:gridCol>
              </a:tblGrid>
              <a:tr h="370840">
                <a:tc>
                  <a:txBody>
                    <a:bodyPr/>
                    <a:lstStyle/>
                    <a:p>
                      <a:pPr algn="ctr"/>
                      <a:r>
                        <a:rPr lang="en-US" sz="1890" kern="1200" dirty="0">
                          <a:solidFill>
                            <a:schemeClr val="tx1"/>
                          </a:solidFill>
                          <a:effectLst/>
                          <a:latin typeface="+mn-lt"/>
                          <a:ea typeface="+mn-ea"/>
                          <a:cs typeface="+mn-cs"/>
                        </a:rPr>
                        <a:t>Layer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90" kern="1200" dirty="0">
                          <a:solidFill>
                            <a:schemeClr val="tx1"/>
                          </a:solidFill>
                          <a:effectLst/>
                          <a:latin typeface="+mn-lt"/>
                          <a:ea typeface="+mn-ea"/>
                          <a:cs typeface="+mn-cs"/>
                        </a:rPr>
                        <a:t>Material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90" kern="1200" dirty="0">
                          <a:solidFill>
                            <a:schemeClr val="tx1"/>
                          </a:solidFill>
                          <a:effectLst/>
                          <a:latin typeface="+mn-lt"/>
                          <a:ea typeface="+mn-ea"/>
                          <a:cs typeface="+mn-cs"/>
                        </a:rPr>
                        <a:t>Modulus of resilient (E) psi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1890" kern="1200" dirty="0">
                          <a:solidFill>
                            <a:schemeClr val="tx1"/>
                          </a:solidFill>
                          <a:effectLst/>
                          <a:latin typeface="+mn-lt"/>
                          <a:ea typeface="+mn-ea"/>
                          <a:cs typeface="+mn-cs"/>
                        </a:rPr>
                        <a:t>Layer coefficient (a)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60120" rtl="0" eaLnBrk="1" fontAlgn="auto" latinLnBrk="0" hangingPunct="1">
                        <a:lnSpc>
                          <a:spcPct val="100000"/>
                        </a:lnSpc>
                        <a:spcBef>
                          <a:spcPts val="0"/>
                        </a:spcBef>
                        <a:spcAft>
                          <a:spcPts val="0"/>
                        </a:spcAft>
                        <a:buClrTx/>
                        <a:buSzTx/>
                        <a:buFontTx/>
                        <a:buNone/>
                        <a:tabLst/>
                        <a:defRPr/>
                      </a:pPr>
                      <a:r>
                        <a:rPr lang="en-US" sz="1890" kern="1200" dirty="0">
                          <a:solidFill>
                            <a:schemeClr val="tx1"/>
                          </a:solidFill>
                          <a:effectLst/>
                          <a:latin typeface="+mn-lt"/>
                          <a:ea typeface="+mn-ea"/>
                          <a:cs typeface="+mn-cs"/>
                        </a:rPr>
                        <a:t>Layer drainage coefficient </a:t>
                      </a:r>
                      <a:endParaRPr lang="en-US" dirty="0"/>
                    </a:p>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90" kern="1200" dirty="0">
                          <a:solidFill>
                            <a:schemeClr val="tx1"/>
                          </a:solidFill>
                          <a:effectLst/>
                          <a:latin typeface="+mn-lt"/>
                          <a:ea typeface="+mn-ea"/>
                          <a:cs typeface="+mn-cs"/>
                        </a:rPr>
                        <a:t>Structural number (SN)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90" kern="1200" dirty="0">
                          <a:solidFill>
                            <a:schemeClr val="tx1"/>
                          </a:solidFill>
                          <a:effectLst/>
                          <a:latin typeface="+mn-lt"/>
                          <a:ea typeface="+mn-ea"/>
                          <a:cs typeface="+mn-cs"/>
                        </a:rPr>
                        <a:t>Layer thickness (D) inch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4154838579"/>
                  </a:ext>
                </a:extLst>
              </a:tr>
              <a:tr h="370840">
                <a:tc>
                  <a:txBody>
                    <a:bodyPr/>
                    <a:lstStyle/>
                    <a:p>
                      <a:pPr algn="ctr"/>
                      <a:r>
                        <a:rPr lang="en-US" sz="1890" kern="1200" dirty="0">
                          <a:solidFill>
                            <a:schemeClr val="tx1"/>
                          </a:solidFill>
                          <a:effectLst/>
                          <a:latin typeface="+mn-lt"/>
                          <a:ea typeface="+mn-ea"/>
                          <a:cs typeface="+mn-cs"/>
                        </a:rPr>
                        <a:t>Asphalt Course (AC)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90" kern="1200" dirty="0">
                          <a:solidFill>
                            <a:schemeClr val="tx1"/>
                          </a:solidFill>
                          <a:effectLst/>
                          <a:latin typeface="+mn-lt"/>
                          <a:ea typeface="+mn-ea"/>
                          <a:cs typeface="+mn-cs"/>
                        </a:rPr>
                        <a:t>Asphalt</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90" kern="1200" dirty="0">
                          <a:solidFill>
                            <a:schemeClr val="tx1"/>
                          </a:solidFill>
                          <a:effectLst/>
                          <a:latin typeface="+mn-lt"/>
                          <a:ea typeface="+mn-ea"/>
                          <a:cs typeface="+mn-cs"/>
                        </a:rPr>
                        <a:t>400,000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90" kern="1200" dirty="0">
                          <a:solidFill>
                            <a:schemeClr val="tx1"/>
                          </a:solidFill>
                          <a:effectLst/>
                          <a:latin typeface="+mn-lt"/>
                          <a:ea typeface="+mn-ea"/>
                          <a:cs typeface="+mn-cs"/>
                        </a:rPr>
                        <a:t>a₁ = 0.169LN(E</a:t>
                      </a:r>
                      <a:r>
                        <a:rPr lang="en-US" sz="1890" kern="1200" baseline="-25000" dirty="0">
                          <a:solidFill>
                            <a:schemeClr val="tx1"/>
                          </a:solidFill>
                          <a:effectLst/>
                          <a:latin typeface="+mn-lt"/>
                          <a:ea typeface="+mn-ea"/>
                          <a:cs typeface="+mn-cs"/>
                        </a:rPr>
                        <a:t>AC</a:t>
                      </a:r>
                      <a:r>
                        <a:rPr lang="en-US" sz="1890" kern="1200" dirty="0">
                          <a:solidFill>
                            <a:schemeClr val="tx1"/>
                          </a:solidFill>
                          <a:effectLst/>
                          <a:latin typeface="+mn-lt"/>
                          <a:ea typeface="+mn-ea"/>
                          <a:cs typeface="+mn-cs"/>
                        </a:rPr>
                        <a:t>) - 1.764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90" kern="1200" dirty="0">
                          <a:solidFill>
                            <a:schemeClr val="tx1"/>
                          </a:solidFill>
                          <a:effectLst/>
                          <a:latin typeface="+mn-lt"/>
                          <a:ea typeface="+mn-ea"/>
                          <a:cs typeface="+mn-cs"/>
                        </a:rPr>
                        <a:t>0.42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90" kern="1200" dirty="0">
                          <a:solidFill>
                            <a:schemeClr val="tx1"/>
                          </a:solidFill>
                          <a:effectLst/>
                          <a:latin typeface="+mn-lt"/>
                          <a:ea typeface="+mn-ea"/>
                          <a:cs typeface="+mn-cs"/>
                        </a:rPr>
                        <a:t> m₁ = 1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90" kern="1200" dirty="0">
                          <a:solidFill>
                            <a:schemeClr val="tx1"/>
                          </a:solidFill>
                          <a:effectLst/>
                          <a:latin typeface="+mn-lt"/>
                          <a:ea typeface="+mn-ea"/>
                          <a:cs typeface="+mn-cs"/>
                        </a:rPr>
                        <a:t>D₁ = 7.62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473804578"/>
                  </a:ext>
                </a:extLst>
              </a:tr>
              <a:tr h="370840">
                <a:tc>
                  <a:txBody>
                    <a:bodyPr/>
                    <a:lstStyle/>
                    <a:p>
                      <a:pPr algn="ctr"/>
                      <a:r>
                        <a:rPr lang="en-US" sz="1890" kern="1200" dirty="0">
                          <a:solidFill>
                            <a:schemeClr val="tx1"/>
                          </a:solidFill>
                          <a:effectLst/>
                          <a:latin typeface="+mn-lt"/>
                          <a:ea typeface="+mn-ea"/>
                          <a:cs typeface="+mn-cs"/>
                        </a:rPr>
                        <a:t>Base Course (BS)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90" kern="1200" dirty="0">
                          <a:solidFill>
                            <a:schemeClr val="tx1"/>
                          </a:solidFill>
                          <a:effectLst/>
                          <a:latin typeface="+mn-lt"/>
                          <a:ea typeface="+mn-ea"/>
                          <a:cs typeface="+mn-cs"/>
                        </a:rPr>
                        <a:t>Granular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90" kern="1200" dirty="0">
                          <a:solidFill>
                            <a:schemeClr val="tx1"/>
                          </a:solidFill>
                          <a:effectLst/>
                          <a:latin typeface="+mn-lt"/>
                          <a:ea typeface="+mn-ea"/>
                          <a:cs typeface="+mn-cs"/>
                        </a:rPr>
                        <a:t>30,000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90" kern="1200" dirty="0">
                          <a:solidFill>
                            <a:schemeClr val="tx1"/>
                          </a:solidFill>
                          <a:effectLst/>
                          <a:latin typeface="+mn-lt"/>
                          <a:ea typeface="+mn-ea"/>
                          <a:cs typeface="+mn-cs"/>
                        </a:rPr>
                        <a:t>a₂ = 0.249Log₁₀(E</a:t>
                      </a:r>
                      <a:r>
                        <a:rPr lang="en-US" sz="1890" kern="1200" baseline="-25000" dirty="0">
                          <a:solidFill>
                            <a:schemeClr val="tx1"/>
                          </a:solidFill>
                          <a:effectLst/>
                          <a:latin typeface="+mn-lt"/>
                          <a:ea typeface="+mn-ea"/>
                          <a:cs typeface="+mn-cs"/>
                        </a:rPr>
                        <a:t>BS</a:t>
                      </a:r>
                      <a:r>
                        <a:rPr lang="en-US" sz="1890" kern="1200" dirty="0">
                          <a:solidFill>
                            <a:schemeClr val="tx1"/>
                          </a:solidFill>
                          <a:effectLst/>
                          <a:latin typeface="+mn-lt"/>
                          <a:ea typeface="+mn-ea"/>
                          <a:cs typeface="+mn-cs"/>
                        </a:rPr>
                        <a:t>) - 0.977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90" kern="1200" dirty="0">
                          <a:solidFill>
                            <a:schemeClr val="tx1"/>
                          </a:solidFill>
                          <a:effectLst/>
                          <a:latin typeface="+mn-lt"/>
                          <a:ea typeface="+mn-ea"/>
                          <a:cs typeface="+mn-cs"/>
                        </a:rPr>
                        <a:t>0.14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90" kern="1200" dirty="0">
                          <a:solidFill>
                            <a:schemeClr val="tx1"/>
                          </a:solidFill>
                          <a:effectLst/>
                          <a:latin typeface="+mn-lt"/>
                          <a:ea typeface="+mn-ea"/>
                          <a:cs typeface="+mn-cs"/>
                        </a:rPr>
                        <a:t>m₂ = 1.2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90" kern="1200" dirty="0">
                          <a:solidFill>
                            <a:schemeClr val="tx1"/>
                          </a:solidFill>
                          <a:effectLst/>
                          <a:latin typeface="+mn-lt"/>
                          <a:ea typeface="+mn-ea"/>
                          <a:cs typeface="+mn-cs"/>
                        </a:rPr>
                        <a:t>SN₁ = 3.2</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90" kern="1200" dirty="0">
                          <a:solidFill>
                            <a:schemeClr val="tx1"/>
                          </a:solidFill>
                          <a:effectLst/>
                          <a:latin typeface="+mn-lt"/>
                          <a:ea typeface="+mn-ea"/>
                          <a:cs typeface="+mn-cs"/>
                        </a:rPr>
                        <a:t>D₂ = 7.74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269891094"/>
                  </a:ext>
                </a:extLst>
              </a:tr>
              <a:tr h="370840">
                <a:tc>
                  <a:txBody>
                    <a:bodyPr/>
                    <a:lstStyle/>
                    <a:p>
                      <a:pPr algn="ctr"/>
                      <a:r>
                        <a:rPr lang="en-US" sz="1890" kern="1200" dirty="0">
                          <a:solidFill>
                            <a:schemeClr val="tx1"/>
                          </a:solidFill>
                          <a:effectLst/>
                          <a:latin typeface="+mn-lt"/>
                          <a:ea typeface="+mn-ea"/>
                          <a:cs typeface="+mn-cs"/>
                        </a:rPr>
                        <a:t>Sub-base Course (SB)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60120" rtl="0" eaLnBrk="1" fontAlgn="auto" latinLnBrk="0" hangingPunct="1">
                        <a:lnSpc>
                          <a:spcPct val="100000"/>
                        </a:lnSpc>
                        <a:spcBef>
                          <a:spcPts val="0"/>
                        </a:spcBef>
                        <a:spcAft>
                          <a:spcPts val="0"/>
                        </a:spcAft>
                        <a:buClrTx/>
                        <a:buSzTx/>
                        <a:buFontTx/>
                        <a:buNone/>
                        <a:tabLst/>
                        <a:defRPr/>
                      </a:pPr>
                      <a:r>
                        <a:rPr lang="en-US" sz="1890" kern="1200" dirty="0">
                          <a:solidFill>
                            <a:schemeClr val="tx1"/>
                          </a:solidFill>
                          <a:effectLst/>
                          <a:latin typeface="+mn-lt"/>
                          <a:ea typeface="+mn-ea"/>
                          <a:cs typeface="+mn-cs"/>
                        </a:rPr>
                        <a:t>Granular </a:t>
                      </a:r>
                      <a:endParaRPr lang="en-US" dirty="0"/>
                    </a:p>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90" kern="1200" dirty="0">
                          <a:solidFill>
                            <a:schemeClr val="tx1"/>
                          </a:solidFill>
                          <a:effectLst/>
                          <a:latin typeface="+mn-lt"/>
                          <a:ea typeface="+mn-ea"/>
                          <a:cs typeface="+mn-cs"/>
                        </a:rPr>
                        <a:t>11,000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90" kern="1200" dirty="0">
                          <a:solidFill>
                            <a:schemeClr val="tx1"/>
                          </a:solidFill>
                          <a:effectLst/>
                          <a:latin typeface="+mn-lt"/>
                          <a:ea typeface="+mn-ea"/>
                          <a:cs typeface="+mn-cs"/>
                        </a:rPr>
                        <a:t>a₃ = 0.227Log₁₀(E</a:t>
                      </a:r>
                      <a:r>
                        <a:rPr lang="en-US" sz="1890" kern="1200" baseline="-25000" dirty="0">
                          <a:solidFill>
                            <a:schemeClr val="tx1"/>
                          </a:solidFill>
                          <a:effectLst/>
                          <a:latin typeface="+mn-lt"/>
                          <a:ea typeface="+mn-ea"/>
                          <a:cs typeface="+mn-cs"/>
                        </a:rPr>
                        <a:t>SB</a:t>
                      </a:r>
                      <a:r>
                        <a:rPr lang="en-US" sz="1890" kern="1200" dirty="0">
                          <a:solidFill>
                            <a:schemeClr val="tx1"/>
                          </a:solidFill>
                          <a:effectLst/>
                          <a:latin typeface="+mn-lt"/>
                          <a:ea typeface="+mn-ea"/>
                          <a:cs typeface="+mn-cs"/>
                        </a:rPr>
                        <a:t>- 0.977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90" kern="1200" dirty="0">
                          <a:solidFill>
                            <a:schemeClr val="tx1"/>
                          </a:solidFill>
                          <a:effectLst/>
                          <a:latin typeface="+mn-lt"/>
                          <a:ea typeface="+mn-ea"/>
                          <a:cs typeface="+mn-cs"/>
                        </a:rPr>
                        <a:t>0.08</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90" kern="1200" dirty="0">
                          <a:solidFill>
                            <a:schemeClr val="tx1"/>
                          </a:solidFill>
                          <a:effectLst/>
                          <a:latin typeface="+mn-lt"/>
                          <a:ea typeface="+mn-ea"/>
                          <a:cs typeface="+mn-cs"/>
                        </a:rPr>
                        <a:t>m₃ = 1.2</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90" kern="1200" dirty="0">
                          <a:solidFill>
                            <a:schemeClr val="tx1"/>
                          </a:solidFill>
                          <a:effectLst/>
                          <a:latin typeface="+mn-lt"/>
                          <a:ea typeface="+mn-ea"/>
                          <a:cs typeface="+mn-cs"/>
                        </a:rPr>
                        <a:t>SN₂ = 4.5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90" kern="1200" dirty="0">
                          <a:solidFill>
                            <a:schemeClr val="tx1"/>
                          </a:solidFill>
                          <a:effectLst/>
                          <a:latin typeface="+mn-lt"/>
                          <a:ea typeface="+mn-ea"/>
                          <a:cs typeface="+mn-cs"/>
                        </a:rPr>
                        <a:t>D₃ = 20.83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490766055"/>
                  </a:ext>
                </a:extLst>
              </a:tr>
              <a:tr h="218416">
                <a:tc>
                  <a:txBody>
                    <a:bodyPr/>
                    <a:lstStyle/>
                    <a:p>
                      <a:pPr algn="ctr"/>
                      <a:r>
                        <a:rPr lang="en-US" sz="1890" kern="1200" dirty="0">
                          <a:solidFill>
                            <a:schemeClr val="tx1"/>
                          </a:solidFill>
                          <a:effectLst/>
                          <a:latin typeface="+mn-lt"/>
                          <a:ea typeface="+mn-ea"/>
                          <a:cs typeface="+mn-cs"/>
                        </a:rPr>
                        <a:t>Compacted Subgrade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90" kern="1200" dirty="0">
                          <a:solidFill>
                            <a:schemeClr val="tx1"/>
                          </a:solidFill>
                          <a:effectLst/>
                          <a:latin typeface="+mn-lt"/>
                          <a:ea typeface="+mn-ea"/>
                          <a:cs typeface="+mn-cs"/>
                        </a:rPr>
                        <a:t>Compacted roadbed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90" kern="1200" dirty="0">
                          <a:solidFill>
                            <a:schemeClr val="tx1"/>
                          </a:solidFill>
                          <a:effectLst/>
                          <a:latin typeface="+mn-lt"/>
                          <a:ea typeface="+mn-ea"/>
                          <a:cs typeface="+mn-cs"/>
                        </a:rPr>
                        <a:t> 5,700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90" kern="1200" dirty="0">
                          <a:solidFill>
                            <a:schemeClr val="tx1"/>
                          </a:solidFill>
                          <a:effectLst/>
                          <a:latin typeface="+mn-lt"/>
                          <a:ea typeface="+mn-ea"/>
                          <a:cs typeface="+mn-cs"/>
                        </a:rPr>
                        <a:t>SN₃ = 6.5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4034328191"/>
                  </a:ext>
                </a:extLst>
              </a:tr>
            </a:tbl>
          </a:graphicData>
        </a:graphic>
      </p:graphicFrame>
    </p:spTree>
    <p:extLst>
      <p:ext uri="{BB962C8B-B14F-4D97-AF65-F5344CB8AC3E}">
        <p14:creationId xmlns:p14="http://schemas.microsoft.com/office/powerpoint/2010/main" val="57445131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97F43B01-0D4A-4CDA-83A4-4DF7EF843457}"/>
              </a:ext>
            </a:extLst>
          </p:cNvPr>
          <p:cNvSpPr/>
          <p:nvPr/>
        </p:nvSpPr>
        <p:spPr>
          <a:xfrm>
            <a:off x="182880" y="182880"/>
            <a:ext cx="12435840" cy="6949440"/>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dirty="0">
              <a:ln w="28575">
                <a:solidFill>
                  <a:schemeClr val="tx1"/>
                </a:solidFill>
              </a:ln>
            </a:endParaRPr>
          </a:p>
        </p:txBody>
      </p:sp>
      <p:sp>
        <p:nvSpPr>
          <p:cNvPr id="8" name="TextBox 7">
            <a:extLst>
              <a:ext uri="{FF2B5EF4-FFF2-40B4-BE49-F238E27FC236}">
                <a16:creationId xmlns="" xmlns:a16="http://schemas.microsoft.com/office/drawing/2014/main" id="{2914104A-5D44-439E-A145-3BD69E2AEFD2}"/>
              </a:ext>
            </a:extLst>
          </p:cNvPr>
          <p:cNvSpPr txBox="1"/>
          <p:nvPr/>
        </p:nvSpPr>
        <p:spPr>
          <a:xfrm>
            <a:off x="274320" y="481325"/>
            <a:ext cx="12252960" cy="646331"/>
          </a:xfrm>
          <a:prstGeom prst="rect">
            <a:avLst/>
          </a:prstGeom>
          <a:noFill/>
        </p:spPr>
        <p:txBody>
          <a:bodyPr wrap="square" rtlCol="0">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 xmlns:a16="http://schemas.microsoft.com/office/drawing/2014/main" id="{B73B024C-B6E2-49E8-8456-F088E0D42AC9}"/>
              </a:ext>
            </a:extLst>
          </p:cNvPr>
          <p:cNvSpPr txBox="1"/>
          <p:nvPr/>
        </p:nvSpPr>
        <p:spPr>
          <a:xfrm>
            <a:off x="432342" y="804490"/>
            <a:ext cx="12057283" cy="680186"/>
          </a:xfrm>
          <a:prstGeom prst="rect">
            <a:avLst/>
          </a:prstGeom>
          <a:noFill/>
        </p:spPr>
        <p:txBody>
          <a:bodyPr wrap="square">
            <a:sp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b="1" baseline="30000" dirty="0">
              <a:ea typeface="Calibri" panose="020F0502020204030204" pitchFamily="34" charset="0"/>
              <a:cs typeface="Times New Roman" panose="02020603050405020304" pitchFamily="18" charset="0"/>
            </a:endParaRPr>
          </a:p>
          <a:p>
            <a:pPr>
              <a:lnSpc>
                <a:spcPct val="107000"/>
              </a:lnSpc>
              <a:spcAft>
                <a:spcPts val="800"/>
              </a:spcAft>
            </a:pPr>
            <a:endParaRPr lang="en-US" b="1" baseline="30000" dirty="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 xmlns:a16="http://schemas.microsoft.com/office/drawing/2014/main" id="{19059277-289C-4432-AE14-6D9CB7237ECF}"/>
              </a:ext>
            </a:extLst>
          </p:cNvPr>
          <p:cNvSpPr txBox="1"/>
          <p:nvPr/>
        </p:nvSpPr>
        <p:spPr>
          <a:xfrm>
            <a:off x="432341" y="481325"/>
            <a:ext cx="12057283" cy="774507"/>
          </a:xfrm>
          <a:prstGeom prst="rect">
            <a:avLst/>
          </a:prstGeom>
          <a:noFill/>
        </p:spPr>
        <p:txBody>
          <a:bodyPr wrap="square">
            <a:spAutoFit/>
          </a:bodyPr>
          <a:lstStyle/>
          <a:p>
            <a:pPr marL="0" lvl="1">
              <a:lnSpc>
                <a:spcPct val="107000"/>
              </a:lnSpc>
              <a:spcAft>
                <a:spcPts val="800"/>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Aft>
                <a:spcPts val="800"/>
              </a:spcAft>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 xmlns:a16="http://schemas.microsoft.com/office/drawing/2014/main" id="{D7654FF9-D4E1-4025-8B20-9552A6A59A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601217"/>
            <a:ext cx="10849323" cy="3107181"/>
          </a:xfrm>
          <a:prstGeom prst="rect">
            <a:avLst/>
          </a:prstGeom>
          <a:ln w="38100">
            <a:solidFill>
              <a:schemeClr val="tx1"/>
            </a:solidFill>
          </a:ln>
        </p:spPr>
      </p:pic>
      <p:pic>
        <p:nvPicPr>
          <p:cNvPr id="10" name="Picture 9">
            <a:extLst>
              <a:ext uri="{FF2B5EF4-FFF2-40B4-BE49-F238E27FC236}">
                <a16:creationId xmlns="" xmlns:a16="http://schemas.microsoft.com/office/drawing/2014/main" id="{66C37E0D-BA15-4351-AC08-162BEBC0542A}"/>
              </a:ext>
            </a:extLst>
          </p:cNvPr>
          <p:cNvPicPr>
            <a:picLocks noChangeAspect="1"/>
          </p:cNvPicPr>
          <p:nvPr/>
        </p:nvPicPr>
        <p:blipFill rotWithShape="1">
          <a:blip r:embed="rId3">
            <a:extLst>
              <a:ext uri="{28A0092B-C50C-407E-A947-70E740481C1C}">
                <a14:useLocalDpi xmlns:a14="http://schemas.microsoft.com/office/drawing/2010/main" val="0"/>
              </a:ext>
            </a:extLst>
          </a:blip>
          <a:srcRect l="2485" t="5458" r="3884" b="20418"/>
          <a:stretch/>
        </p:blipFill>
        <p:spPr>
          <a:xfrm>
            <a:off x="835000" y="3830321"/>
            <a:ext cx="11131599" cy="3107181"/>
          </a:xfrm>
          <a:prstGeom prst="rect">
            <a:avLst/>
          </a:prstGeom>
        </p:spPr>
      </p:pic>
    </p:spTree>
    <p:extLst>
      <p:ext uri="{BB962C8B-B14F-4D97-AF65-F5344CB8AC3E}">
        <p14:creationId xmlns:p14="http://schemas.microsoft.com/office/powerpoint/2010/main" val="34986501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6E4224CF-0B04-452F-94C0-FC9508E81EB0}"/>
              </a:ext>
            </a:extLst>
          </p:cNvPr>
          <p:cNvSpPr txBox="1"/>
          <p:nvPr/>
        </p:nvSpPr>
        <p:spPr>
          <a:xfrm>
            <a:off x="4287520" y="1748289"/>
            <a:ext cx="4226560" cy="646331"/>
          </a:xfrm>
          <a:prstGeom prst="rect">
            <a:avLst/>
          </a:prstGeom>
          <a:noFill/>
        </p:spPr>
        <p:txBody>
          <a:bodyPr wrap="square" rtlCol="0">
            <a:spAutoFit/>
          </a:bodyPr>
          <a:lstStyle/>
          <a:p>
            <a:pPr algn="ctr"/>
            <a:r>
              <a:rPr lang="en-US" sz="3600" dirty="0"/>
              <a:t>Week 01</a:t>
            </a:r>
          </a:p>
        </p:txBody>
      </p:sp>
      <p:sp>
        <p:nvSpPr>
          <p:cNvPr id="6" name="TextBox 5">
            <a:extLst>
              <a:ext uri="{FF2B5EF4-FFF2-40B4-BE49-F238E27FC236}">
                <a16:creationId xmlns="" xmlns:a16="http://schemas.microsoft.com/office/drawing/2014/main" id="{EE029618-3064-4622-ACDB-51C7827E27E1}"/>
              </a:ext>
            </a:extLst>
          </p:cNvPr>
          <p:cNvSpPr txBox="1"/>
          <p:nvPr/>
        </p:nvSpPr>
        <p:spPr>
          <a:xfrm>
            <a:off x="3380741" y="2729492"/>
            <a:ext cx="6040121" cy="1826141"/>
          </a:xfrm>
          <a:prstGeom prst="rect">
            <a:avLst/>
          </a:prstGeom>
          <a:noFill/>
        </p:spPr>
        <p:txBody>
          <a:bodyPr wrap="square" rtlCol="0">
            <a:spAutoFit/>
          </a:bodyPr>
          <a:lstStyle/>
          <a:p>
            <a:pPr marL="0" marR="0" algn="ctr">
              <a:lnSpc>
                <a:spcPct val="106000"/>
              </a:lnSpc>
              <a:spcBef>
                <a:spcPts val="0"/>
              </a:spcBef>
              <a:spcAft>
                <a:spcPts val="0"/>
              </a:spcAft>
            </a:pPr>
            <a:r>
              <a:rPr lang="en-US" sz="3600" b="0" i="0" u="none" strike="noStrike" kern="1200" baseline="0" dirty="0">
                <a:solidFill>
                  <a:schemeClr val="tx1"/>
                </a:solidFill>
                <a:latin typeface="+mn-lt"/>
                <a:ea typeface="+mn-ea"/>
                <a:cs typeface="+mn-cs"/>
              </a:rPr>
              <a:t>Definition of Pavement, Functions and Desirable Characteristic of Pavement</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15" name="Group 14">
            <a:extLst>
              <a:ext uri="{FF2B5EF4-FFF2-40B4-BE49-F238E27FC236}">
                <a16:creationId xmlns="" xmlns:a16="http://schemas.microsoft.com/office/drawing/2014/main" id="{9B79569E-E2F4-4EBB-ACBE-C6986626FBC5}"/>
              </a:ext>
            </a:extLst>
          </p:cNvPr>
          <p:cNvGrpSpPr/>
          <p:nvPr/>
        </p:nvGrpSpPr>
        <p:grpSpPr>
          <a:xfrm>
            <a:off x="9144656" y="2267270"/>
            <a:ext cx="4591666" cy="5761730"/>
            <a:chOff x="8514734" y="2018348"/>
            <a:chExt cx="4591666" cy="5761731"/>
          </a:xfrm>
          <a:blipFill>
            <a:blip r:embed="rId3"/>
            <a:stretch>
              <a:fillRect/>
            </a:stretch>
          </a:blipFill>
          <a:effectLst>
            <a:glow rad="177800">
              <a:schemeClr val="accent1">
                <a:alpha val="40000"/>
              </a:schemeClr>
            </a:glow>
            <a:outerShdw blurRad="203200" dist="165100" dir="11520000" algn="ctr" rotWithShape="0">
              <a:srgbClr val="000000">
                <a:alpha val="64000"/>
              </a:srgbClr>
            </a:outerShdw>
            <a:reflection endPos="0" dist="50800" dir="5400000" sy="-100000" algn="bl" rotWithShape="0"/>
          </a:effectLst>
        </p:grpSpPr>
        <p:sp>
          <p:nvSpPr>
            <p:cNvPr id="7" name="Rectangle 6">
              <a:extLst>
                <a:ext uri="{FF2B5EF4-FFF2-40B4-BE49-F238E27FC236}">
                  <a16:creationId xmlns="" xmlns:a16="http://schemas.microsoft.com/office/drawing/2014/main" id="{50821D65-AB3D-4293-8541-8AF722C3D63D}"/>
                </a:ext>
              </a:extLst>
            </p:cNvPr>
            <p:cNvSpPr/>
            <p:nvPr/>
          </p:nvSpPr>
          <p:spPr>
            <a:xfrm rot="2700000">
              <a:off x="9896169" y="5951279"/>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8" name="Rectangle 7">
              <a:extLst>
                <a:ext uri="{FF2B5EF4-FFF2-40B4-BE49-F238E27FC236}">
                  <a16:creationId xmlns="" xmlns:a16="http://schemas.microsoft.com/office/drawing/2014/main" id="{7FD89E44-002C-4150-A6AB-424AA9A0DF49}"/>
                </a:ext>
              </a:extLst>
            </p:cNvPr>
            <p:cNvSpPr/>
            <p:nvPr/>
          </p:nvSpPr>
          <p:spPr>
            <a:xfrm rot="2700000">
              <a:off x="11277599" y="4650442"/>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9" name="Rectangle 8">
              <a:extLst>
                <a:ext uri="{FF2B5EF4-FFF2-40B4-BE49-F238E27FC236}">
                  <a16:creationId xmlns="" xmlns:a16="http://schemas.microsoft.com/office/drawing/2014/main" id="{85F85E60-CB96-434A-8647-5F491F69BECC}"/>
                </a:ext>
              </a:extLst>
            </p:cNvPr>
            <p:cNvSpPr/>
            <p:nvPr/>
          </p:nvSpPr>
          <p:spPr>
            <a:xfrm rot="2700000">
              <a:off x="9896167" y="3342044"/>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0" name="Rectangle 9">
              <a:extLst>
                <a:ext uri="{FF2B5EF4-FFF2-40B4-BE49-F238E27FC236}">
                  <a16:creationId xmlns="" xmlns:a16="http://schemas.microsoft.com/office/drawing/2014/main" id="{5BAE79BD-7D3E-4C6C-8B27-0961C42E74A5}"/>
                </a:ext>
              </a:extLst>
            </p:cNvPr>
            <p:cNvSpPr/>
            <p:nvPr/>
          </p:nvSpPr>
          <p:spPr>
            <a:xfrm rot="2700000">
              <a:off x="11277600" y="2018348"/>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1" name="Rectangle 10">
              <a:extLst>
                <a:ext uri="{FF2B5EF4-FFF2-40B4-BE49-F238E27FC236}">
                  <a16:creationId xmlns="" xmlns:a16="http://schemas.microsoft.com/office/drawing/2014/main" id="{E1EC62A6-0FD2-49AD-BF79-0C8372715742}"/>
                </a:ext>
              </a:extLst>
            </p:cNvPr>
            <p:cNvSpPr/>
            <p:nvPr/>
          </p:nvSpPr>
          <p:spPr>
            <a:xfrm rot="2700000">
              <a:off x="8514734" y="4658122"/>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spTree>
    <p:extLst>
      <p:ext uri="{BB962C8B-B14F-4D97-AF65-F5344CB8AC3E}">
        <p14:creationId xmlns:p14="http://schemas.microsoft.com/office/powerpoint/2010/main" val="225879102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6E4224CF-0B04-452F-94C0-FC9508E81EB0}"/>
              </a:ext>
            </a:extLst>
          </p:cNvPr>
          <p:cNvSpPr txBox="1"/>
          <p:nvPr/>
        </p:nvSpPr>
        <p:spPr>
          <a:xfrm>
            <a:off x="4287520" y="1748289"/>
            <a:ext cx="4226560" cy="646331"/>
          </a:xfrm>
          <a:prstGeom prst="rect">
            <a:avLst/>
          </a:prstGeom>
          <a:noFill/>
        </p:spPr>
        <p:txBody>
          <a:bodyPr wrap="square" rtlCol="0">
            <a:spAutoFit/>
          </a:bodyPr>
          <a:lstStyle/>
          <a:p>
            <a:pPr algn="ctr"/>
            <a:r>
              <a:rPr lang="en-US" sz="3600" dirty="0"/>
              <a:t>Week 17</a:t>
            </a:r>
          </a:p>
        </p:txBody>
      </p:sp>
      <p:sp>
        <p:nvSpPr>
          <p:cNvPr id="6" name="TextBox 5">
            <a:extLst>
              <a:ext uri="{FF2B5EF4-FFF2-40B4-BE49-F238E27FC236}">
                <a16:creationId xmlns="" xmlns:a16="http://schemas.microsoft.com/office/drawing/2014/main" id="{EE029618-3064-4622-ACDB-51C7827E27E1}"/>
              </a:ext>
            </a:extLst>
          </p:cNvPr>
          <p:cNvSpPr txBox="1"/>
          <p:nvPr/>
        </p:nvSpPr>
        <p:spPr>
          <a:xfrm>
            <a:off x="3380739" y="2807234"/>
            <a:ext cx="6040121" cy="658835"/>
          </a:xfrm>
          <a:prstGeom prst="rect">
            <a:avLst/>
          </a:prstGeom>
          <a:noFill/>
        </p:spPr>
        <p:txBody>
          <a:bodyPr wrap="square" rtlCol="0">
            <a:spAutoFit/>
          </a:bodyPr>
          <a:lstStyle/>
          <a:p>
            <a:pPr marL="0" marR="0" lvl="0" indent="0" algn="ctr" defTabSz="914411" rtl="0" eaLnBrk="1" fontAlgn="auto" latinLnBrk="0" hangingPunct="1">
              <a:lnSpc>
                <a:spcPct val="107000"/>
              </a:lnSpc>
              <a:spcBef>
                <a:spcPts val="0"/>
              </a:spcBef>
              <a:spcAft>
                <a:spcPts val="0"/>
              </a:spcAft>
              <a:buClrTx/>
              <a:buSzTx/>
              <a:buFontTx/>
              <a:buNone/>
              <a:tabLst/>
              <a:defRPr/>
            </a:pPr>
            <a:r>
              <a:rPr lang="en-US" sz="3600" b="0" i="0" u="none" strike="noStrike" kern="1200" baseline="0" dirty="0">
                <a:solidFill>
                  <a:schemeClr val="tx1"/>
                </a:solidFill>
                <a:latin typeface="+mn-lt"/>
                <a:ea typeface="+mn-ea"/>
                <a:cs typeface="+mn-cs"/>
              </a:rPr>
              <a:t>Problem Solving Day</a:t>
            </a:r>
          </a:p>
        </p:txBody>
      </p:sp>
      <p:grpSp>
        <p:nvGrpSpPr>
          <p:cNvPr id="15" name="Group 14">
            <a:extLst>
              <a:ext uri="{FF2B5EF4-FFF2-40B4-BE49-F238E27FC236}">
                <a16:creationId xmlns="" xmlns:a16="http://schemas.microsoft.com/office/drawing/2014/main" id="{9B79569E-E2F4-4EBB-ACBE-C6986626FBC5}"/>
              </a:ext>
            </a:extLst>
          </p:cNvPr>
          <p:cNvGrpSpPr/>
          <p:nvPr/>
        </p:nvGrpSpPr>
        <p:grpSpPr>
          <a:xfrm>
            <a:off x="9144656" y="2246950"/>
            <a:ext cx="4591666" cy="5761730"/>
            <a:chOff x="8514734" y="2018348"/>
            <a:chExt cx="4591666" cy="5761731"/>
          </a:xfrm>
          <a:blipFill>
            <a:blip r:embed="rId3"/>
            <a:stretch>
              <a:fillRect/>
            </a:stretch>
          </a:blipFill>
          <a:effectLst>
            <a:glow rad="177800">
              <a:schemeClr val="accent1">
                <a:alpha val="40000"/>
              </a:schemeClr>
            </a:glow>
            <a:outerShdw blurRad="203200" dist="165100" dir="11520000" algn="ctr" rotWithShape="0">
              <a:srgbClr val="000000">
                <a:alpha val="64000"/>
              </a:srgbClr>
            </a:outerShdw>
            <a:reflection endPos="0" dist="50800" dir="5400000" sy="-100000" algn="bl" rotWithShape="0"/>
          </a:effectLst>
        </p:grpSpPr>
        <p:sp>
          <p:nvSpPr>
            <p:cNvPr id="7" name="Rectangle 6">
              <a:extLst>
                <a:ext uri="{FF2B5EF4-FFF2-40B4-BE49-F238E27FC236}">
                  <a16:creationId xmlns="" xmlns:a16="http://schemas.microsoft.com/office/drawing/2014/main" id="{50821D65-AB3D-4293-8541-8AF722C3D63D}"/>
                </a:ext>
              </a:extLst>
            </p:cNvPr>
            <p:cNvSpPr/>
            <p:nvPr/>
          </p:nvSpPr>
          <p:spPr>
            <a:xfrm rot="2700000">
              <a:off x="9896169" y="5951279"/>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8" name="Rectangle 7">
              <a:extLst>
                <a:ext uri="{FF2B5EF4-FFF2-40B4-BE49-F238E27FC236}">
                  <a16:creationId xmlns="" xmlns:a16="http://schemas.microsoft.com/office/drawing/2014/main" id="{7FD89E44-002C-4150-A6AB-424AA9A0DF49}"/>
                </a:ext>
              </a:extLst>
            </p:cNvPr>
            <p:cNvSpPr/>
            <p:nvPr/>
          </p:nvSpPr>
          <p:spPr>
            <a:xfrm rot="2700000">
              <a:off x="11277599" y="4650442"/>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9" name="Rectangle 8">
              <a:extLst>
                <a:ext uri="{FF2B5EF4-FFF2-40B4-BE49-F238E27FC236}">
                  <a16:creationId xmlns="" xmlns:a16="http://schemas.microsoft.com/office/drawing/2014/main" id="{85F85E60-CB96-434A-8647-5F491F69BECC}"/>
                </a:ext>
              </a:extLst>
            </p:cNvPr>
            <p:cNvSpPr/>
            <p:nvPr/>
          </p:nvSpPr>
          <p:spPr>
            <a:xfrm rot="2700000">
              <a:off x="9896167" y="3342044"/>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0" name="Rectangle 9">
              <a:extLst>
                <a:ext uri="{FF2B5EF4-FFF2-40B4-BE49-F238E27FC236}">
                  <a16:creationId xmlns="" xmlns:a16="http://schemas.microsoft.com/office/drawing/2014/main" id="{5BAE79BD-7D3E-4C6C-8B27-0961C42E74A5}"/>
                </a:ext>
              </a:extLst>
            </p:cNvPr>
            <p:cNvSpPr/>
            <p:nvPr/>
          </p:nvSpPr>
          <p:spPr>
            <a:xfrm rot="2700000">
              <a:off x="11277600" y="2018348"/>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1" name="Rectangle 10">
              <a:extLst>
                <a:ext uri="{FF2B5EF4-FFF2-40B4-BE49-F238E27FC236}">
                  <a16:creationId xmlns="" xmlns:a16="http://schemas.microsoft.com/office/drawing/2014/main" id="{E1EC62A6-0FD2-49AD-BF79-0C8372715742}"/>
                </a:ext>
              </a:extLst>
            </p:cNvPr>
            <p:cNvSpPr/>
            <p:nvPr/>
          </p:nvSpPr>
          <p:spPr>
            <a:xfrm rot="2700000">
              <a:off x="8514734" y="4658122"/>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spTree>
    <p:extLst>
      <p:ext uri="{BB962C8B-B14F-4D97-AF65-F5344CB8AC3E}">
        <p14:creationId xmlns:p14="http://schemas.microsoft.com/office/powerpoint/2010/main" val="325499948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6E4224CF-0B04-452F-94C0-FC9508E81EB0}"/>
              </a:ext>
            </a:extLst>
          </p:cNvPr>
          <p:cNvSpPr txBox="1"/>
          <p:nvPr/>
        </p:nvSpPr>
        <p:spPr>
          <a:xfrm>
            <a:off x="4287520" y="1748289"/>
            <a:ext cx="4226560" cy="646331"/>
          </a:xfrm>
          <a:prstGeom prst="rect">
            <a:avLst/>
          </a:prstGeom>
          <a:noFill/>
        </p:spPr>
        <p:txBody>
          <a:bodyPr wrap="square" rtlCol="0">
            <a:spAutoFit/>
          </a:bodyPr>
          <a:lstStyle/>
          <a:p>
            <a:pPr algn="ctr"/>
            <a:r>
              <a:rPr lang="en-US" sz="3600" dirty="0"/>
              <a:t>Week 16</a:t>
            </a:r>
          </a:p>
        </p:txBody>
      </p:sp>
      <p:sp>
        <p:nvSpPr>
          <p:cNvPr id="6" name="TextBox 5">
            <a:extLst>
              <a:ext uri="{FF2B5EF4-FFF2-40B4-BE49-F238E27FC236}">
                <a16:creationId xmlns="" xmlns:a16="http://schemas.microsoft.com/office/drawing/2014/main" id="{EE029618-3064-4622-ACDB-51C7827E27E1}"/>
              </a:ext>
            </a:extLst>
          </p:cNvPr>
          <p:cNvSpPr txBox="1"/>
          <p:nvPr/>
        </p:nvSpPr>
        <p:spPr>
          <a:xfrm>
            <a:off x="3380741" y="2729492"/>
            <a:ext cx="6040121" cy="658835"/>
          </a:xfrm>
          <a:prstGeom prst="rect">
            <a:avLst/>
          </a:prstGeom>
          <a:noFill/>
        </p:spPr>
        <p:txBody>
          <a:bodyPr wrap="square" rtlCol="0">
            <a:spAutoFit/>
          </a:bodyPr>
          <a:lstStyle/>
          <a:p>
            <a:pPr marL="0" marR="0" lvl="0" indent="0" algn="ctr" defTabSz="914411" rtl="0" eaLnBrk="1" fontAlgn="auto" latinLnBrk="0" hangingPunct="1">
              <a:lnSpc>
                <a:spcPct val="107000"/>
              </a:lnSpc>
              <a:spcBef>
                <a:spcPts val="0"/>
              </a:spcBef>
              <a:spcAft>
                <a:spcPts val="0"/>
              </a:spcAft>
              <a:buClrTx/>
              <a:buSzTx/>
              <a:buFontTx/>
              <a:buNone/>
              <a:tabLst/>
              <a:defRPr/>
            </a:pPr>
            <a:r>
              <a:rPr lang="en-US" sz="3600" b="0" i="0" u="none" strike="noStrike" kern="1200" baseline="0" dirty="0">
                <a:solidFill>
                  <a:schemeClr val="tx1"/>
                </a:solidFill>
                <a:latin typeface="+mn-lt"/>
                <a:ea typeface="+mn-ea"/>
                <a:cs typeface="+mn-cs"/>
              </a:rPr>
              <a:t>Problem Solving Day</a:t>
            </a:r>
          </a:p>
        </p:txBody>
      </p:sp>
      <p:grpSp>
        <p:nvGrpSpPr>
          <p:cNvPr id="15" name="Group 14">
            <a:extLst>
              <a:ext uri="{FF2B5EF4-FFF2-40B4-BE49-F238E27FC236}">
                <a16:creationId xmlns="" xmlns:a16="http://schemas.microsoft.com/office/drawing/2014/main" id="{9B79569E-E2F4-4EBB-ACBE-C6986626FBC5}"/>
              </a:ext>
            </a:extLst>
          </p:cNvPr>
          <p:cNvGrpSpPr/>
          <p:nvPr/>
        </p:nvGrpSpPr>
        <p:grpSpPr>
          <a:xfrm>
            <a:off x="9144656" y="2246950"/>
            <a:ext cx="4591666" cy="5761730"/>
            <a:chOff x="8514734" y="2018348"/>
            <a:chExt cx="4591666" cy="5761731"/>
          </a:xfrm>
          <a:blipFill>
            <a:blip r:embed="rId3"/>
            <a:stretch>
              <a:fillRect/>
            </a:stretch>
          </a:blipFill>
          <a:effectLst>
            <a:glow rad="177800">
              <a:schemeClr val="accent1">
                <a:alpha val="40000"/>
              </a:schemeClr>
            </a:glow>
            <a:outerShdw blurRad="203200" dist="165100" dir="11520000" algn="ctr" rotWithShape="0">
              <a:srgbClr val="000000">
                <a:alpha val="64000"/>
              </a:srgbClr>
            </a:outerShdw>
            <a:reflection endPos="0" dist="50800" dir="5400000" sy="-100000" algn="bl" rotWithShape="0"/>
          </a:effectLst>
        </p:grpSpPr>
        <p:sp>
          <p:nvSpPr>
            <p:cNvPr id="7" name="Rectangle 6">
              <a:extLst>
                <a:ext uri="{FF2B5EF4-FFF2-40B4-BE49-F238E27FC236}">
                  <a16:creationId xmlns="" xmlns:a16="http://schemas.microsoft.com/office/drawing/2014/main" id="{50821D65-AB3D-4293-8541-8AF722C3D63D}"/>
                </a:ext>
              </a:extLst>
            </p:cNvPr>
            <p:cNvSpPr/>
            <p:nvPr/>
          </p:nvSpPr>
          <p:spPr>
            <a:xfrm rot="2700000">
              <a:off x="9896169" y="5951279"/>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8" name="Rectangle 7">
              <a:extLst>
                <a:ext uri="{FF2B5EF4-FFF2-40B4-BE49-F238E27FC236}">
                  <a16:creationId xmlns="" xmlns:a16="http://schemas.microsoft.com/office/drawing/2014/main" id="{7FD89E44-002C-4150-A6AB-424AA9A0DF49}"/>
                </a:ext>
              </a:extLst>
            </p:cNvPr>
            <p:cNvSpPr/>
            <p:nvPr/>
          </p:nvSpPr>
          <p:spPr>
            <a:xfrm rot="2700000">
              <a:off x="11277599" y="4650442"/>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9" name="Rectangle 8">
              <a:extLst>
                <a:ext uri="{FF2B5EF4-FFF2-40B4-BE49-F238E27FC236}">
                  <a16:creationId xmlns="" xmlns:a16="http://schemas.microsoft.com/office/drawing/2014/main" id="{85F85E60-CB96-434A-8647-5F491F69BECC}"/>
                </a:ext>
              </a:extLst>
            </p:cNvPr>
            <p:cNvSpPr/>
            <p:nvPr/>
          </p:nvSpPr>
          <p:spPr>
            <a:xfrm rot="2700000">
              <a:off x="9896167" y="3342044"/>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0" name="Rectangle 9">
              <a:extLst>
                <a:ext uri="{FF2B5EF4-FFF2-40B4-BE49-F238E27FC236}">
                  <a16:creationId xmlns="" xmlns:a16="http://schemas.microsoft.com/office/drawing/2014/main" id="{5BAE79BD-7D3E-4C6C-8B27-0961C42E74A5}"/>
                </a:ext>
              </a:extLst>
            </p:cNvPr>
            <p:cNvSpPr/>
            <p:nvPr/>
          </p:nvSpPr>
          <p:spPr>
            <a:xfrm rot="2700000">
              <a:off x="11277600" y="2018348"/>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1" name="Rectangle 10">
              <a:extLst>
                <a:ext uri="{FF2B5EF4-FFF2-40B4-BE49-F238E27FC236}">
                  <a16:creationId xmlns="" xmlns:a16="http://schemas.microsoft.com/office/drawing/2014/main" id="{E1EC62A6-0FD2-49AD-BF79-0C8372715742}"/>
                </a:ext>
              </a:extLst>
            </p:cNvPr>
            <p:cNvSpPr/>
            <p:nvPr/>
          </p:nvSpPr>
          <p:spPr>
            <a:xfrm rot="2700000">
              <a:off x="8514734" y="4658122"/>
              <a:ext cx="18288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spTree>
    <p:extLst>
      <p:ext uri="{BB962C8B-B14F-4D97-AF65-F5344CB8AC3E}">
        <p14:creationId xmlns:p14="http://schemas.microsoft.com/office/powerpoint/2010/main" val="29588474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artisticGlowEdges/>
                    </a14:imgEffect>
                    <a14:imgEffect>
                      <a14:sharpenSoften amount="-100000"/>
                    </a14:imgEffect>
                    <a14:imgEffect>
                      <a14:colorTemperature colorTemp="5667"/>
                    </a14:imgEffect>
                    <a14:imgEffect>
                      <a14:saturation sat="160000"/>
                    </a14:imgEffect>
                    <a14:imgEffect>
                      <a14:brightnessContrast bright="43000" contrast="-64000"/>
                    </a14:imgEffect>
                  </a14:imgLayer>
                </a14:imgProps>
              </a:ext>
            </a:extLst>
          </a:blip>
          <a:srcRect/>
          <a:stretch>
            <a:fillRect l="-11000" r="-11000"/>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 xmlns:a16="http://schemas.microsoft.com/office/drawing/2014/main" id="{FB161DF7-B23E-4035-A16B-92185E10D8B8}"/>
              </a:ext>
            </a:extLst>
          </p:cNvPr>
          <p:cNvGrpSpPr/>
          <p:nvPr/>
        </p:nvGrpSpPr>
        <p:grpSpPr>
          <a:xfrm>
            <a:off x="-2407919" y="4437524"/>
            <a:ext cx="6303509" cy="3631150"/>
            <a:chOff x="-3698821" y="4766260"/>
            <a:chExt cx="6652094" cy="3315933"/>
          </a:xfrm>
          <a:blipFill dpi="0" rotWithShape="1">
            <a:blip r:embed="rId4">
              <a:alphaModFix amt="77000"/>
              <a:extLst>
                <a:ext uri="{BEBA8EAE-BF5A-486C-A8C5-ECC9F3942E4B}">
                  <a14:imgProps xmlns:a14="http://schemas.microsoft.com/office/drawing/2010/main">
                    <a14:imgLayer r:embed="rId5">
                      <a14:imgEffect>
                        <a14:sharpenSoften amount="50000"/>
                      </a14:imgEffect>
                      <a14:imgEffect>
                        <a14:brightnessContrast bright="-20000"/>
                      </a14:imgEffect>
                    </a14:imgLayer>
                  </a14:imgProps>
                </a:ext>
              </a:extLst>
            </a:blip>
            <a:srcRect/>
            <a:stretch>
              <a:fillRect l="-1187" t="-577" r="-1187"/>
            </a:stretch>
          </a:blipFill>
        </p:grpSpPr>
        <p:sp>
          <p:nvSpPr>
            <p:cNvPr id="4" name="Rectangle: Rounded Corners 3">
              <a:extLst>
                <a:ext uri="{FF2B5EF4-FFF2-40B4-BE49-F238E27FC236}">
                  <a16:creationId xmlns="" xmlns:a16="http://schemas.microsoft.com/office/drawing/2014/main" id="{CEC8D37B-C551-4407-9D5B-224990DCDD6F}"/>
                </a:ext>
              </a:extLst>
            </p:cNvPr>
            <p:cNvSpPr/>
            <p:nvPr/>
          </p:nvSpPr>
          <p:spPr>
            <a:xfrm rot="19096706">
              <a:off x="-3698821" y="5336310"/>
              <a:ext cx="5181600" cy="419223"/>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5" name="Rectangle: Rounded Corners 4">
              <a:extLst>
                <a:ext uri="{FF2B5EF4-FFF2-40B4-BE49-F238E27FC236}">
                  <a16:creationId xmlns="" xmlns:a16="http://schemas.microsoft.com/office/drawing/2014/main" id="{AA4AD840-BCF7-4710-BD70-C1F32093EB34}"/>
                </a:ext>
              </a:extLst>
            </p:cNvPr>
            <p:cNvSpPr/>
            <p:nvPr/>
          </p:nvSpPr>
          <p:spPr>
            <a:xfrm rot="19096706">
              <a:off x="-2686484" y="5356130"/>
              <a:ext cx="5181600" cy="92399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6" name="Rectangle: Rounded Corners 5">
              <a:extLst>
                <a:ext uri="{FF2B5EF4-FFF2-40B4-BE49-F238E27FC236}">
                  <a16:creationId xmlns="" xmlns:a16="http://schemas.microsoft.com/office/drawing/2014/main" id="{79218BD8-7761-4167-A3C0-738C8B959CB8}"/>
                </a:ext>
              </a:extLst>
            </p:cNvPr>
            <p:cNvSpPr/>
            <p:nvPr/>
          </p:nvSpPr>
          <p:spPr>
            <a:xfrm rot="19096706">
              <a:off x="-2811310" y="6707089"/>
              <a:ext cx="5181600" cy="577135"/>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7" name="Rectangle: Rounded Corners 6">
              <a:extLst>
                <a:ext uri="{FF2B5EF4-FFF2-40B4-BE49-F238E27FC236}">
                  <a16:creationId xmlns="" xmlns:a16="http://schemas.microsoft.com/office/drawing/2014/main" id="{F6EEC549-F6A1-43DE-89E1-08E500946E36}"/>
                </a:ext>
              </a:extLst>
            </p:cNvPr>
            <p:cNvSpPr/>
            <p:nvPr/>
          </p:nvSpPr>
          <p:spPr>
            <a:xfrm rot="19096706">
              <a:off x="-2481824" y="7354684"/>
              <a:ext cx="5181600" cy="727509"/>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9" name="Rectangle: Rounded Corners 8">
              <a:extLst>
                <a:ext uri="{FF2B5EF4-FFF2-40B4-BE49-F238E27FC236}">
                  <a16:creationId xmlns="" xmlns:a16="http://schemas.microsoft.com/office/drawing/2014/main" id="{DAE8348C-45B6-4121-812F-ECC40F3971C4}"/>
                </a:ext>
              </a:extLst>
            </p:cNvPr>
            <p:cNvSpPr/>
            <p:nvPr/>
          </p:nvSpPr>
          <p:spPr>
            <a:xfrm rot="19096706">
              <a:off x="1624824" y="4766260"/>
              <a:ext cx="1328449" cy="5576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grpSp>
        <p:nvGrpSpPr>
          <p:cNvPr id="19" name="Group 18">
            <a:extLst>
              <a:ext uri="{FF2B5EF4-FFF2-40B4-BE49-F238E27FC236}">
                <a16:creationId xmlns="" xmlns:a16="http://schemas.microsoft.com/office/drawing/2014/main" id="{C8F870A9-B700-4F3F-9247-4BAA70A12C06}"/>
              </a:ext>
            </a:extLst>
          </p:cNvPr>
          <p:cNvGrpSpPr/>
          <p:nvPr/>
        </p:nvGrpSpPr>
        <p:grpSpPr>
          <a:xfrm>
            <a:off x="7897219" y="-1106461"/>
            <a:ext cx="7321476" cy="2992543"/>
            <a:chOff x="7546698" y="-1319822"/>
            <a:chExt cx="7321476" cy="2992543"/>
          </a:xfrm>
          <a:gradFill flip="none" rotWithShape="1">
            <a:gsLst>
              <a:gs pos="0">
                <a:srgbClr val="002060"/>
              </a:gs>
              <a:gs pos="100000">
                <a:schemeClr val="accent5">
                  <a:lumMod val="60000"/>
                  <a:lumOff val="40000"/>
                </a:schemeClr>
              </a:gs>
            </a:gsLst>
            <a:lin ang="2700000" scaled="1"/>
            <a:tileRect/>
          </a:gradFill>
        </p:grpSpPr>
        <p:sp>
          <p:nvSpPr>
            <p:cNvPr id="20" name="Flowchart: Stored Data 19">
              <a:extLst>
                <a:ext uri="{FF2B5EF4-FFF2-40B4-BE49-F238E27FC236}">
                  <a16:creationId xmlns="" xmlns:a16="http://schemas.microsoft.com/office/drawing/2014/main" id="{2B448104-EF45-4A0E-8CA4-D69DEB7F5AE9}"/>
                </a:ext>
              </a:extLst>
            </p:cNvPr>
            <p:cNvSpPr/>
            <p:nvPr/>
          </p:nvSpPr>
          <p:spPr>
            <a:xfrm rot="19366670">
              <a:off x="8689916" y="-11198"/>
              <a:ext cx="6178258" cy="1683919"/>
            </a:xfrm>
            <a:prstGeom prst="flowChartOnlineStorag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26" name="Flowchart: Stored Data 25">
              <a:extLst>
                <a:ext uri="{FF2B5EF4-FFF2-40B4-BE49-F238E27FC236}">
                  <a16:creationId xmlns="" xmlns:a16="http://schemas.microsoft.com/office/drawing/2014/main" id="{582D9A46-6A48-4E1D-83B5-ED7CE5B24990}"/>
                </a:ext>
              </a:extLst>
            </p:cNvPr>
            <p:cNvSpPr/>
            <p:nvPr/>
          </p:nvSpPr>
          <p:spPr>
            <a:xfrm rot="19366670">
              <a:off x="7690650" y="-1319822"/>
              <a:ext cx="6178258" cy="1683919"/>
            </a:xfrm>
            <a:prstGeom prst="flowChartOnlineStorag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7" name="Flowchart: Stored Data 26">
              <a:extLst>
                <a:ext uri="{FF2B5EF4-FFF2-40B4-BE49-F238E27FC236}">
                  <a16:creationId xmlns="" xmlns:a16="http://schemas.microsoft.com/office/drawing/2014/main" id="{613F58D9-01EF-4F1C-978B-F730A9946F53}"/>
                </a:ext>
              </a:extLst>
            </p:cNvPr>
            <p:cNvSpPr/>
            <p:nvPr/>
          </p:nvSpPr>
          <p:spPr>
            <a:xfrm rot="19366670">
              <a:off x="7546698" y="-208042"/>
              <a:ext cx="6178258" cy="1683919"/>
            </a:xfrm>
            <a:prstGeom prst="flowChartOnlineStorag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grpSp>
      <p:pic>
        <p:nvPicPr>
          <p:cNvPr id="15" name="Picture 14">
            <a:extLst>
              <a:ext uri="{FF2B5EF4-FFF2-40B4-BE49-F238E27FC236}">
                <a16:creationId xmlns="" xmlns:a16="http://schemas.microsoft.com/office/drawing/2014/main" id="{1476926C-89A4-4933-990D-F86A5D901E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91399" y="1276350"/>
            <a:ext cx="4762500" cy="4762500"/>
          </a:xfrm>
          <a:prstGeom prst="rect">
            <a:avLst/>
          </a:prstGeom>
        </p:spPr>
      </p:pic>
      <p:pic>
        <p:nvPicPr>
          <p:cNvPr id="16" name="Picture 15">
            <a:extLst>
              <a:ext uri="{FF2B5EF4-FFF2-40B4-BE49-F238E27FC236}">
                <a16:creationId xmlns="" xmlns:a16="http://schemas.microsoft.com/office/drawing/2014/main" id="{5F73FC78-D0CE-4C38-998F-5DCAC5ECBC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19782" y="4457821"/>
            <a:ext cx="2618732" cy="2550534"/>
          </a:xfrm>
          <a:prstGeom prst="rect">
            <a:avLst/>
          </a:prstGeom>
        </p:spPr>
      </p:pic>
      <p:pic>
        <p:nvPicPr>
          <p:cNvPr id="17" name="Picture 16">
            <a:extLst>
              <a:ext uri="{FF2B5EF4-FFF2-40B4-BE49-F238E27FC236}">
                <a16:creationId xmlns="" xmlns:a16="http://schemas.microsoft.com/office/drawing/2014/main" id="{749B1BF2-5DE7-44FF-B888-43631C150EB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972" y="364948"/>
            <a:ext cx="2302164" cy="2302164"/>
          </a:xfrm>
          <a:prstGeom prst="rect">
            <a:avLst/>
          </a:prstGeom>
        </p:spPr>
      </p:pic>
    </p:spTree>
    <p:extLst>
      <p:ext uri="{BB962C8B-B14F-4D97-AF65-F5344CB8AC3E}">
        <p14:creationId xmlns:p14="http://schemas.microsoft.com/office/powerpoint/2010/main" val="283987219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1348</TotalTime>
  <Words>5480</Words>
  <Application>Microsoft Office PowerPoint</Application>
  <PresentationFormat>Custom</PresentationFormat>
  <Paragraphs>951</Paragraphs>
  <Slides>92</Slides>
  <Notes>0</Notes>
  <HiddenSlides>0</HiddenSlides>
  <MMClips>0</MMClips>
  <ScaleCrop>false</ScaleCrop>
  <HeadingPairs>
    <vt:vector size="4" baseType="variant">
      <vt:variant>
        <vt:lpstr>Theme</vt:lpstr>
      </vt:variant>
      <vt:variant>
        <vt:i4>1</vt:i4>
      </vt:variant>
      <vt:variant>
        <vt:lpstr>Slide Titles</vt:lpstr>
      </vt:variant>
      <vt:variant>
        <vt:i4>92</vt:i4>
      </vt:variant>
    </vt:vector>
  </HeadingPairs>
  <TitlesOfParts>
    <vt:vector size="9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Kishor Roy</dc:creator>
  <cp:lastModifiedBy>HP</cp:lastModifiedBy>
  <cp:revision>51</cp:revision>
  <dcterms:created xsi:type="dcterms:W3CDTF">2025-07-03T18:42:40Z</dcterms:created>
  <dcterms:modified xsi:type="dcterms:W3CDTF">2025-08-07T10:30:26Z</dcterms:modified>
</cp:coreProperties>
</file>