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61" r:id="rId2"/>
    <p:sldId id="341" r:id="rId3"/>
    <p:sldId id="347" r:id="rId4"/>
    <p:sldId id="350" r:id="rId5"/>
    <p:sldId id="351" r:id="rId6"/>
    <p:sldId id="352" r:id="rId7"/>
    <p:sldId id="353" r:id="rId8"/>
    <p:sldId id="354" r:id="rId9"/>
    <p:sldId id="355" r:id="rId10"/>
    <p:sldId id="356" r:id="rId11"/>
    <p:sldId id="357" r:id="rId12"/>
    <p:sldId id="359" r:id="rId13"/>
    <p:sldId id="360" r:id="rId14"/>
    <p:sldId id="361" r:id="rId15"/>
    <p:sldId id="362" r:id="rId16"/>
    <p:sldId id="363" r:id="rId17"/>
    <p:sldId id="358" r:id="rId18"/>
    <p:sldId id="364" r:id="rId19"/>
    <p:sldId id="365" r:id="rId20"/>
    <p:sldId id="366" r:id="rId21"/>
    <p:sldId id="348" r:id="rId22"/>
    <p:sldId id="349" r:id="rId23"/>
    <p:sldId id="262"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F3FF"/>
    <a:srgbClr val="525252"/>
    <a:srgbClr val="003399"/>
    <a:srgbClr val="21097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50" autoAdjust="0"/>
    <p:restoredTop sz="94660"/>
  </p:normalViewPr>
  <p:slideViewPr>
    <p:cSldViewPr snapToGrid="0">
      <p:cViewPr varScale="1">
        <p:scale>
          <a:sx n="64" d="100"/>
          <a:sy n="64" d="100"/>
        </p:scale>
        <p:origin x="9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8BE658-209C-423B-8DF8-7A5B75E205C7}" type="datetimeFigureOut">
              <a:rPr lang="en-US" smtClean="0"/>
              <a:t>05-Aug-25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FE32B2-BE37-4975-925E-9B28457B7789}" type="slidenum">
              <a:rPr lang="en-US" smtClean="0"/>
              <a:t>‹#›</a:t>
            </a:fld>
            <a:endParaRPr lang="en-US"/>
          </a:p>
        </p:txBody>
      </p:sp>
    </p:spTree>
    <p:extLst>
      <p:ext uri="{BB962C8B-B14F-4D97-AF65-F5344CB8AC3E}">
        <p14:creationId xmlns:p14="http://schemas.microsoft.com/office/powerpoint/2010/main" val="2551644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E32B2-BE37-4975-925E-9B28457B7789}" type="slidenum">
              <a:rPr lang="en-US" smtClean="0"/>
              <a:t>1</a:t>
            </a:fld>
            <a:endParaRPr lang="en-US"/>
          </a:p>
        </p:txBody>
      </p:sp>
    </p:spTree>
    <p:extLst>
      <p:ext uri="{BB962C8B-B14F-4D97-AF65-F5344CB8AC3E}">
        <p14:creationId xmlns:p14="http://schemas.microsoft.com/office/powerpoint/2010/main" val="33780973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AFE32B2-BE37-4975-925E-9B28457B7789}" type="slidenum">
              <a:rPr lang="en-US" smtClean="0"/>
              <a:t>22</a:t>
            </a:fld>
            <a:endParaRPr lang="en-US"/>
          </a:p>
        </p:txBody>
      </p:sp>
    </p:spTree>
    <p:extLst>
      <p:ext uri="{BB962C8B-B14F-4D97-AF65-F5344CB8AC3E}">
        <p14:creationId xmlns:p14="http://schemas.microsoft.com/office/powerpoint/2010/main" val="2453433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hyperlink" Target="http://www.sites.google.com/view/tariq-ugv" TargetMode="External"/><Relationship Id="rId5" Type="http://schemas.openxmlformats.org/officeDocument/2006/relationships/hyperlink" Target="http://www.faculty.ugv.edu.bd/tariqul" TargetMode="External"/><Relationship Id="rId4" Type="http://schemas.openxmlformats.org/officeDocument/2006/relationships/hyperlink" Target="mailto:tariq.ugv@gmail.com" TargetMode="Externa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2840B2B-353E-46A6-B159-55F913A4539A}" type="datetimeFigureOut">
              <a:rPr lang="en-US" smtClean="0"/>
              <a:t>05-Aug-25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64FDB6-3B77-4612-B06E-891BAE138A1C}" type="slidenum">
              <a:rPr lang="en-US" smtClean="0"/>
              <a:t>‹#›</a:t>
            </a:fld>
            <a:endParaRPr lang="en-US"/>
          </a:p>
        </p:txBody>
      </p:sp>
      <p:sp>
        <p:nvSpPr>
          <p:cNvPr id="7" name="Rectangle 6"/>
          <p:cNvSpPr/>
          <p:nvPr userDrawn="1"/>
        </p:nvSpPr>
        <p:spPr>
          <a:xfrm>
            <a:off x="4728285" y="3244334"/>
            <a:ext cx="2735429" cy="369332"/>
          </a:xfrm>
          <a:prstGeom prst="rect">
            <a:avLst/>
          </a:prstGeom>
        </p:spPr>
        <p:txBody>
          <a:bodyPr wrap="none">
            <a:spAutoFit/>
          </a:bodyPr>
          <a:lstStyle/>
          <a:p>
            <a:r>
              <a:rPr lang="en-US" sz="1800" dirty="0"/>
              <a:t>Welcome to the CSE Family</a:t>
            </a:r>
            <a:endParaRPr lang="en-US" dirty="0"/>
          </a:p>
        </p:txBody>
      </p:sp>
    </p:spTree>
    <p:extLst>
      <p:ext uri="{BB962C8B-B14F-4D97-AF65-F5344CB8AC3E}">
        <p14:creationId xmlns:p14="http://schemas.microsoft.com/office/powerpoint/2010/main" val="2533739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2840B2B-353E-46A6-B159-55F913A4539A}" type="datetimeFigureOut">
              <a:rPr lang="en-US" smtClean="0"/>
              <a:t>05-Aug-25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3462322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2840B2B-353E-46A6-B159-55F913A4539A}" type="datetimeFigureOut">
              <a:rPr lang="en-US" smtClean="0"/>
              <a:t>05-Aug-25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14248896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2840B2B-353E-46A6-B159-55F913A4539A}" type="datetimeFigureOut">
              <a:rPr lang="en-US" smtClean="0"/>
              <a:t>05-Aug-25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2332215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400" b="1">
                <a:solidFill>
                  <a:schemeClr val="accent5">
                    <a:lumMod val="75000"/>
                  </a:schemeClr>
                </a:solidFill>
                <a:latin typeface="Book Antiqua" panose="02040602050305030304" pitchFamily="18" charset="0"/>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72840B2B-353E-46A6-B159-55F913A4539A}" type="datetimeFigureOut">
              <a:rPr lang="en-US" smtClean="0"/>
              <a:t>05-Aug-25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64FDB6-3B77-4612-B06E-891BAE138A1C}" type="slidenum">
              <a:rPr lang="en-US" smtClean="0"/>
              <a:t>‹#›</a:t>
            </a:fld>
            <a:endParaRPr lang="en-US"/>
          </a:p>
        </p:txBody>
      </p:sp>
      <p:sp>
        <p:nvSpPr>
          <p:cNvPr id="7" name="Rectangle 6"/>
          <p:cNvSpPr/>
          <p:nvPr userDrawn="1"/>
        </p:nvSpPr>
        <p:spPr>
          <a:xfrm rot="5400000">
            <a:off x="5868323" y="534323"/>
            <a:ext cx="455354" cy="121920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userDrawn="1"/>
        </p:nvSpPr>
        <p:spPr>
          <a:xfrm rot="5400000">
            <a:off x="6072852" y="233512"/>
            <a:ext cx="46295" cy="121920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userDrawn="1"/>
        </p:nvSpPr>
        <p:spPr>
          <a:xfrm>
            <a:off x="11014362" y="5937929"/>
            <a:ext cx="838203" cy="86786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954607" y="5936321"/>
            <a:ext cx="931208" cy="923288"/>
          </a:xfrm>
          <a:prstGeom prst="rect">
            <a:avLst/>
          </a:prstGeom>
        </p:spPr>
      </p:pic>
      <p:sp>
        <p:nvSpPr>
          <p:cNvPr id="12" name="Rectangle 11"/>
          <p:cNvSpPr/>
          <p:nvPr userDrawn="1"/>
        </p:nvSpPr>
        <p:spPr>
          <a:xfrm>
            <a:off x="213359" y="6398351"/>
            <a:ext cx="10801003" cy="4206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200" b="1" i="1" dirty="0">
                <a:solidFill>
                  <a:schemeClr val="bg1"/>
                </a:solidFill>
                <a:latin typeface="Book Antiqua" panose="02040602050305030304" pitchFamily="18" charset="0"/>
              </a:rPr>
              <a:t>Lectures By</a:t>
            </a:r>
            <a:r>
              <a:rPr lang="en-US" sz="1200" b="1" i="0" baseline="0" dirty="0">
                <a:solidFill>
                  <a:schemeClr val="bg1"/>
                </a:solidFill>
                <a:latin typeface="Book Antiqua" panose="02040602050305030304" pitchFamily="18" charset="0"/>
              </a:rPr>
              <a:t> </a:t>
            </a:r>
            <a:r>
              <a:rPr lang="en-US" sz="1200" b="1" dirty="0">
                <a:solidFill>
                  <a:schemeClr val="bg1"/>
                </a:solidFill>
                <a:latin typeface="Book Antiqua" panose="02040602050305030304" pitchFamily="18" charset="0"/>
              </a:rPr>
              <a:t>Md. Tariqul Islam,</a:t>
            </a:r>
            <a:r>
              <a:rPr lang="en-US" sz="1200" b="1" baseline="0" dirty="0">
                <a:solidFill>
                  <a:schemeClr val="bg1"/>
                </a:solidFill>
                <a:latin typeface="Book Antiqua" panose="02040602050305030304" pitchFamily="18" charset="0"/>
              </a:rPr>
              <a:t> </a:t>
            </a:r>
            <a:r>
              <a:rPr lang="en-US" sz="1200" b="1" dirty="0">
                <a:solidFill>
                  <a:schemeClr val="bg1"/>
                </a:solidFill>
                <a:latin typeface="Book Antiqua" panose="02040602050305030304" pitchFamily="18" charset="0"/>
              </a:rPr>
              <a:t>Lecturer &amp; Coordinator, Dept. of CSE, UGV, Email: tariq.ugv@gmail.com,</a:t>
            </a:r>
            <a:r>
              <a:rPr lang="en-US" sz="1200" b="1" baseline="0" dirty="0">
                <a:solidFill>
                  <a:schemeClr val="bg1"/>
                </a:solidFill>
                <a:latin typeface="Book Antiqua" panose="02040602050305030304" pitchFamily="18" charset="0"/>
              </a:rPr>
              <a:t> </a:t>
            </a:r>
            <a:r>
              <a:rPr lang="en-US" sz="1200" b="1" dirty="0">
                <a:solidFill>
                  <a:schemeClr val="bg1"/>
                </a:solidFill>
                <a:latin typeface="Book Antiqua" panose="02040602050305030304" pitchFamily="18" charset="0"/>
              </a:rPr>
              <a:t>Web: www.sites.google.com/view/tariq-ugv </a:t>
            </a:r>
            <a:endParaRPr lang="en-US" sz="1200" b="1" dirty="0">
              <a:solidFill>
                <a:schemeClr val="bg1"/>
              </a:solidFill>
            </a:endParaRPr>
          </a:p>
        </p:txBody>
      </p:sp>
    </p:spTree>
    <p:extLst>
      <p:ext uri="{BB962C8B-B14F-4D97-AF65-F5344CB8AC3E}">
        <p14:creationId xmlns:p14="http://schemas.microsoft.com/office/powerpoint/2010/main" val="3586581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840B2B-353E-46A6-B159-55F913A4539A}" type="datetimeFigureOut">
              <a:rPr lang="en-US" smtClean="0"/>
              <a:t>05-Aug-25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2019374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Slide" userDrawn="1">
  <p:cSld name="1_Title Slide">
    <p:spTree>
      <p:nvGrpSpPr>
        <p:cNvPr id="1" name="Shape 15"/>
        <p:cNvGrpSpPr/>
        <p:nvPr/>
      </p:nvGrpSpPr>
      <p:grpSpPr>
        <a:xfrm>
          <a:off x="0" y="0"/>
          <a:ext cx="0" cy="0"/>
          <a:chOff x="0" y="0"/>
          <a:chExt cx="0" cy="0"/>
        </a:xfrm>
      </p:grpSpPr>
      <p:sp>
        <p:nvSpPr>
          <p:cNvPr id="18" name="Google Shape;18;p4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4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dirty="0"/>
              <a:t>Md. Tariqul Islam, Lecturer, Dept. of CSE, UGV</a:t>
            </a:r>
          </a:p>
          <a:p>
            <a:r>
              <a:rPr lang="en-US" dirty="0"/>
              <a:t> www.tariqul.ugv.edu.bd</a:t>
            </a:r>
          </a:p>
        </p:txBody>
      </p:sp>
      <p:sp>
        <p:nvSpPr>
          <p:cNvPr id="20" name="Google Shape;20;p4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7" name="Google Shape;16;p43"/>
          <p:cNvSpPr txBox="1">
            <a:spLocks/>
          </p:cNvSpPr>
          <p:nvPr userDrawn="1"/>
        </p:nvSpPr>
        <p:spPr>
          <a:xfrm>
            <a:off x="1320733" y="3736136"/>
            <a:ext cx="9144000" cy="2387600"/>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Arial"/>
              <a:buNone/>
              <a:defRPr lang="en-US" sz="1100" b="1" i="0" u="none" strike="noStrike" cap="none" smtClean="0">
                <a:solidFill>
                  <a:schemeClr val="dk1"/>
                </a:solidFill>
                <a:effectLst/>
                <a:latin typeface="Book Antiqua" panose="02040602050305030304" pitchFamily="18" charset="0"/>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r"/>
            <a:br>
              <a:rPr lang="en-US" sz="2400" dirty="0">
                <a:solidFill>
                  <a:srgbClr val="000000"/>
                </a:solidFill>
                <a:ea typeface="Calibri" panose="020F0502020204030204" pitchFamily="34" charset="0"/>
                <a:cs typeface="Times New Roman" panose="02020603050405020304" pitchFamily="18" charset="0"/>
              </a:rPr>
            </a:br>
            <a:br>
              <a:rPr lang="en-US" sz="2400" dirty="0">
                <a:solidFill>
                  <a:srgbClr val="000000"/>
                </a:solidFill>
                <a:ea typeface="Calibri" panose="020F0502020204030204" pitchFamily="34" charset="0"/>
                <a:cs typeface="Times New Roman" panose="02020603050405020304" pitchFamily="18" charset="0"/>
              </a:rPr>
            </a:br>
            <a:r>
              <a:rPr lang="en-US" sz="3200" dirty="0">
                <a:solidFill>
                  <a:srgbClr val="000000"/>
                </a:solidFill>
                <a:ea typeface="Calibri" panose="020F0502020204030204" pitchFamily="34" charset="0"/>
                <a:cs typeface="Times New Roman" panose="02020603050405020304" pitchFamily="18" charset="0"/>
              </a:rPr>
              <a:t>Department of </a:t>
            </a:r>
            <a:br>
              <a:rPr lang="en-US" sz="1400" dirty="0">
                <a:latin typeface="Calibri" panose="020F0502020204030204" pitchFamily="34" charset="0"/>
                <a:ea typeface="Calibri" panose="020F0502020204030204" pitchFamily="34" charset="0"/>
                <a:cs typeface="Times New Roman" panose="02020603050405020304" pitchFamily="18" charset="0"/>
              </a:rPr>
            </a:br>
            <a:r>
              <a:rPr lang="en-US" sz="2800" dirty="0">
                <a:solidFill>
                  <a:srgbClr val="000000"/>
                </a:solidFill>
                <a:ea typeface="Calibri" panose="020F0502020204030204" pitchFamily="34" charset="0"/>
                <a:cs typeface="Times New Roman" panose="02020603050405020304" pitchFamily="18" charset="0"/>
              </a:rPr>
              <a:t>Computer Science and Engineering</a:t>
            </a:r>
            <a:br>
              <a:rPr lang="en-US" sz="1400" dirty="0">
                <a:latin typeface="Calibri" panose="020F0502020204030204" pitchFamily="34" charset="0"/>
                <a:ea typeface="Calibri" panose="020F0502020204030204" pitchFamily="34" charset="0"/>
                <a:cs typeface="Times New Roman" panose="02020603050405020304" pitchFamily="18" charset="0"/>
              </a:rPr>
            </a:br>
            <a:r>
              <a:rPr lang="en-US" sz="1600" dirty="0">
                <a:solidFill>
                  <a:srgbClr val="000000"/>
                </a:solidFill>
                <a:ea typeface="Calibri" panose="020F0502020204030204" pitchFamily="34" charset="0"/>
                <a:cs typeface="Times New Roman" panose="02020603050405020304" pitchFamily="18" charset="0"/>
              </a:rPr>
              <a:t>www.cse.ugv.edu.bd, 874/322, C&amp;B Road, Barisal, Bangladesh.</a:t>
            </a:r>
            <a:br>
              <a:rPr lang="en-US" sz="1400" dirty="0">
                <a:latin typeface="Calibri" panose="020F0502020204030204" pitchFamily="34" charset="0"/>
                <a:ea typeface="Calibri" panose="020F0502020204030204" pitchFamily="34" charset="0"/>
                <a:cs typeface="Times New Roman" panose="02020603050405020304" pitchFamily="18" charset="0"/>
              </a:rPr>
            </a:br>
            <a:r>
              <a:rPr lang="en-US" dirty="0">
                <a:solidFill>
                  <a:srgbClr val="000000"/>
                </a:solidFill>
                <a:ea typeface="Calibri" panose="020F0502020204030204" pitchFamily="34" charset="0"/>
                <a:cs typeface="Times New Roman" panose="02020603050405020304" pitchFamily="18" charset="0"/>
              </a:rPr>
              <a:t> </a:t>
            </a:r>
            <a:endParaRPr lang="en-US" dirty="0"/>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6686" y="0"/>
            <a:ext cx="885523" cy="1313816"/>
          </a:xfrm>
          <a:prstGeom prst="rect">
            <a:avLst/>
          </a:prstGeom>
        </p:spPr>
      </p:pic>
      <p:sp>
        <p:nvSpPr>
          <p:cNvPr id="3" name="Rectangle 2"/>
          <p:cNvSpPr/>
          <p:nvPr userDrawn="1"/>
        </p:nvSpPr>
        <p:spPr>
          <a:xfrm>
            <a:off x="11449318" y="0"/>
            <a:ext cx="742682" cy="68580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flipH="1">
            <a:off x="11335553" y="0"/>
            <a:ext cx="45719" cy="68580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userDrawn="1"/>
        </p:nvSpPr>
        <p:spPr>
          <a:xfrm>
            <a:off x="10532779" y="4752304"/>
            <a:ext cx="1380131" cy="1332002"/>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51003" y="4712873"/>
            <a:ext cx="1380131" cy="1410863"/>
          </a:xfrm>
          <a:prstGeom prst="rect">
            <a:avLst/>
          </a:prstGeom>
        </p:spPr>
      </p:pic>
      <p:sp>
        <p:nvSpPr>
          <p:cNvPr id="6" name="Rectangle 5"/>
          <p:cNvSpPr/>
          <p:nvPr userDrawn="1"/>
        </p:nvSpPr>
        <p:spPr>
          <a:xfrm>
            <a:off x="1707848" y="193485"/>
            <a:ext cx="8776304" cy="1446550"/>
          </a:xfrm>
          <a:prstGeom prst="rect">
            <a:avLst/>
          </a:prstGeom>
        </p:spPr>
        <p:txBody>
          <a:bodyPr wrap="square">
            <a:spAutoFit/>
          </a:bodyPr>
          <a:lstStyle/>
          <a:p>
            <a:pPr algn="ctr"/>
            <a:r>
              <a:rPr lang="en-US" sz="3600" b="1" dirty="0">
                <a:latin typeface="Book Antiqua" panose="02040602050305030304" pitchFamily="18" charset="0"/>
              </a:rPr>
              <a:t>U</a:t>
            </a:r>
            <a:r>
              <a:rPr lang="en-US" sz="3600" dirty="0">
                <a:latin typeface="Book Antiqua" panose="02040602050305030304" pitchFamily="18" charset="0"/>
              </a:rPr>
              <a:t>niversity of </a:t>
            </a:r>
            <a:r>
              <a:rPr lang="en-US" sz="3600" b="1" dirty="0">
                <a:latin typeface="Book Antiqua" panose="02040602050305030304" pitchFamily="18" charset="0"/>
              </a:rPr>
              <a:t>G</a:t>
            </a:r>
            <a:r>
              <a:rPr lang="en-US" sz="3600" dirty="0">
                <a:latin typeface="Book Antiqua" panose="02040602050305030304" pitchFamily="18" charset="0"/>
              </a:rPr>
              <a:t>lobal </a:t>
            </a:r>
            <a:r>
              <a:rPr lang="en-US" sz="3600" b="1" dirty="0">
                <a:latin typeface="Book Antiqua" panose="02040602050305030304" pitchFamily="18" charset="0"/>
              </a:rPr>
              <a:t>V</a:t>
            </a:r>
            <a:r>
              <a:rPr lang="en-US" sz="3600" dirty="0">
                <a:latin typeface="Book Antiqua" panose="02040602050305030304" pitchFamily="18" charset="0"/>
              </a:rPr>
              <a:t>illage </a:t>
            </a:r>
            <a:r>
              <a:rPr lang="en-US" sz="3600" b="1" dirty="0">
                <a:latin typeface="Book Antiqua" panose="02040602050305030304" pitchFamily="18" charset="0"/>
              </a:rPr>
              <a:t>(UGV)</a:t>
            </a:r>
          </a:p>
          <a:p>
            <a:pPr algn="ctr"/>
            <a:r>
              <a:rPr lang="en-US" sz="3600" b="1" dirty="0">
                <a:latin typeface="Book Antiqua" panose="02040602050305030304" pitchFamily="18" charset="0"/>
              </a:rPr>
              <a:t>B</a:t>
            </a:r>
            <a:r>
              <a:rPr lang="en-US" sz="3600" dirty="0">
                <a:latin typeface="Book Antiqua" panose="02040602050305030304" pitchFamily="18" charset="0"/>
              </a:rPr>
              <a:t>arishal, </a:t>
            </a:r>
            <a:r>
              <a:rPr lang="en-US" sz="3600" b="1" dirty="0">
                <a:latin typeface="Book Antiqua" panose="02040602050305030304" pitchFamily="18" charset="0"/>
              </a:rPr>
              <a:t>B</a:t>
            </a:r>
            <a:r>
              <a:rPr lang="en-US" sz="3600" dirty="0">
                <a:latin typeface="Book Antiqua" panose="02040602050305030304" pitchFamily="18" charset="0"/>
              </a:rPr>
              <a:t>angladesh</a:t>
            </a:r>
          </a:p>
          <a:p>
            <a:endParaRPr lang="en-US" sz="1600" dirty="0"/>
          </a:p>
        </p:txBody>
      </p:sp>
      <p:sp>
        <p:nvSpPr>
          <p:cNvPr id="12" name="Rectangle 11"/>
          <p:cNvSpPr/>
          <p:nvPr userDrawn="1"/>
        </p:nvSpPr>
        <p:spPr>
          <a:xfrm>
            <a:off x="4904510" y="1912079"/>
            <a:ext cx="5628270" cy="2646878"/>
          </a:xfrm>
          <a:prstGeom prst="rect">
            <a:avLst/>
          </a:prstGeom>
        </p:spPr>
        <p:txBody>
          <a:bodyPr wrap="square">
            <a:spAutoFit/>
          </a:bodyPr>
          <a:lstStyle/>
          <a:p>
            <a:pPr algn="r"/>
            <a:r>
              <a:rPr lang="en-US" sz="2400" b="1" i="1" dirty="0">
                <a:latin typeface="Book Antiqua" panose="02040602050305030304" pitchFamily="18" charset="0"/>
              </a:rPr>
              <a:t>Lectures By</a:t>
            </a:r>
            <a:br>
              <a:rPr lang="en-US" sz="1800" b="1" dirty="0">
                <a:latin typeface="Book Antiqua" panose="02040602050305030304" pitchFamily="18" charset="0"/>
              </a:rPr>
            </a:br>
            <a:br>
              <a:rPr lang="en-US" sz="1600" b="1" dirty="0">
                <a:latin typeface="Book Antiqua" panose="02040602050305030304" pitchFamily="18" charset="0"/>
              </a:rPr>
            </a:br>
            <a:r>
              <a:rPr lang="en-US" sz="2400" b="1" dirty="0">
                <a:solidFill>
                  <a:srgbClr val="00B050"/>
                </a:solidFill>
                <a:latin typeface="Book Antiqua" panose="02040602050305030304" pitchFamily="18" charset="0"/>
              </a:rPr>
              <a:t>Md. Tariqul Islam</a:t>
            </a:r>
            <a:br>
              <a:rPr lang="en-US" sz="1600" b="1" dirty="0">
                <a:latin typeface="Book Antiqua" panose="02040602050305030304" pitchFamily="18" charset="0"/>
              </a:rPr>
            </a:br>
            <a:r>
              <a:rPr lang="en-US" sz="2000" b="1" dirty="0">
                <a:solidFill>
                  <a:schemeClr val="accent5"/>
                </a:solidFill>
                <a:latin typeface="Book Antiqua" panose="02040602050305030304" pitchFamily="18" charset="0"/>
              </a:rPr>
              <a:t>Lecturer &amp; Coordinator</a:t>
            </a:r>
          </a:p>
          <a:p>
            <a:pPr algn="r"/>
            <a:br>
              <a:rPr lang="en-US" sz="1800" b="0" dirty="0">
                <a:solidFill>
                  <a:srgbClr val="002060"/>
                </a:solidFill>
                <a:latin typeface="Book Antiqua" panose="02040602050305030304" pitchFamily="18" charset="0"/>
              </a:rPr>
            </a:br>
            <a:r>
              <a:rPr lang="en-US" sz="1600" b="0" dirty="0">
                <a:solidFill>
                  <a:srgbClr val="002060"/>
                </a:solidFill>
                <a:latin typeface="Book Antiqua" panose="02040602050305030304" pitchFamily="18" charset="0"/>
              </a:rPr>
              <a:t>Mobile: +880-1842733104    </a:t>
            </a:r>
            <a:br>
              <a:rPr lang="en-US" sz="1600" b="0" dirty="0">
                <a:solidFill>
                  <a:srgbClr val="002060"/>
                </a:solidFill>
                <a:latin typeface="Book Antiqua" panose="02040602050305030304" pitchFamily="18" charset="0"/>
              </a:rPr>
            </a:br>
            <a:r>
              <a:rPr lang="en-US" sz="1600" b="0" dirty="0">
                <a:solidFill>
                  <a:srgbClr val="002060"/>
                </a:solidFill>
                <a:latin typeface="Book Antiqua" panose="02040602050305030304" pitchFamily="18" charset="0"/>
              </a:rPr>
              <a:t>Email: </a:t>
            </a:r>
            <a:r>
              <a:rPr lang="en-US" sz="1600" b="0" dirty="0">
                <a:solidFill>
                  <a:srgbClr val="002060"/>
                </a:solidFill>
                <a:latin typeface="Book Antiqua" panose="02040602050305030304" pitchFamily="18" charset="0"/>
                <a:hlinkClick r:id="rId4"/>
              </a:rPr>
              <a:t>tariq.ugv@gmail.com</a:t>
            </a:r>
            <a:endParaRPr lang="en-US" sz="1600" b="0" dirty="0">
              <a:solidFill>
                <a:srgbClr val="002060"/>
              </a:solidFill>
              <a:latin typeface="Book Antiqua" panose="02040602050305030304" pitchFamily="18" charset="0"/>
            </a:endParaRPr>
          </a:p>
          <a:p>
            <a:pPr algn="r"/>
            <a:r>
              <a:rPr lang="en-US" sz="1600" b="0" dirty="0">
                <a:solidFill>
                  <a:srgbClr val="002060"/>
                </a:solidFill>
                <a:latin typeface="Book Antiqua" panose="02040602050305030304" pitchFamily="18" charset="0"/>
                <a:hlinkClick r:id="rId5"/>
              </a:rPr>
              <a:t>www.faculty.ugv.edu.bd/tariqul</a:t>
            </a:r>
            <a:r>
              <a:rPr lang="en-US" sz="1600" b="0" dirty="0">
                <a:solidFill>
                  <a:srgbClr val="002060"/>
                </a:solidFill>
                <a:latin typeface="Book Antiqua" panose="02040602050305030304" pitchFamily="18" charset="0"/>
              </a:rPr>
              <a:t>   </a:t>
            </a:r>
          </a:p>
          <a:p>
            <a:pPr algn="r"/>
            <a:r>
              <a:rPr lang="en-US" sz="1600" b="0" dirty="0">
                <a:solidFill>
                  <a:srgbClr val="002060"/>
                </a:solidFill>
                <a:latin typeface="Book Antiqua" panose="02040602050305030304" pitchFamily="18" charset="0"/>
                <a:hlinkClick r:id="rId6"/>
              </a:rPr>
              <a:t>www.sites.google.com/view/tariq-ugv</a:t>
            </a:r>
            <a:r>
              <a:rPr lang="en-US" sz="1600" b="0" dirty="0">
                <a:solidFill>
                  <a:srgbClr val="002060"/>
                </a:solidFill>
                <a:latin typeface="Book Antiqua" panose="02040602050305030304" pitchFamily="18" charset="0"/>
              </a:rPr>
              <a:t>  </a:t>
            </a:r>
            <a:endParaRPr lang="en-US" sz="900" b="0" dirty="0">
              <a:solidFill>
                <a:srgbClr val="002060"/>
              </a:solidFill>
            </a:endParaRPr>
          </a:p>
        </p:txBody>
      </p:sp>
    </p:spTree>
    <p:extLst>
      <p:ext uri="{BB962C8B-B14F-4D97-AF65-F5344CB8AC3E}">
        <p14:creationId xmlns:p14="http://schemas.microsoft.com/office/powerpoint/2010/main" val="742903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2840B2B-353E-46A6-B159-55F913A4539A}" type="datetimeFigureOut">
              <a:rPr lang="en-US" smtClean="0"/>
              <a:t>05-Aug-25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3899019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2840B2B-353E-46A6-B159-55F913A4539A}" type="datetimeFigureOut">
              <a:rPr lang="en-US" smtClean="0"/>
              <a:t>05-Aug-25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2931233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2840B2B-353E-46A6-B159-55F913A4539A}" type="datetimeFigureOut">
              <a:rPr lang="en-US" smtClean="0"/>
              <a:t>05-Aug-25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3461862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840B2B-353E-46A6-B159-55F913A4539A}" type="datetimeFigureOut">
              <a:rPr lang="en-US" smtClean="0"/>
              <a:t>05-Aug-25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2730004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2840B2B-353E-46A6-B159-55F913A4539A}" type="datetimeFigureOut">
              <a:rPr lang="en-US" smtClean="0"/>
              <a:t>05-Aug-25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469833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840B2B-353E-46A6-B159-55F913A4539A}" type="datetimeFigureOut">
              <a:rPr lang="en-US" smtClean="0"/>
              <a:t>05-Aug-25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64FDB6-3B77-4612-B06E-891BAE138A1C}" type="slidenum">
              <a:rPr lang="en-US" smtClean="0"/>
              <a:t>‹#›</a:t>
            </a:fld>
            <a:endParaRPr lang="en-US"/>
          </a:p>
        </p:txBody>
      </p:sp>
    </p:spTree>
    <p:extLst>
      <p:ext uri="{BB962C8B-B14F-4D97-AF65-F5344CB8AC3E}">
        <p14:creationId xmlns:p14="http://schemas.microsoft.com/office/powerpoint/2010/main" val="151878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0"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Book Antiqua" panose="0204060205030503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Book Antiqua" panose="0204060205030503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Book Antiqua" panose="0204060205030503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Book Antiqua" panose="0204060205030503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ook Antiqua" panose="0204060205030503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ook Antiqua" panose="0204060205030503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43860" y="2421861"/>
            <a:ext cx="6017158" cy="1938992"/>
          </a:xfrm>
          <a:prstGeom prst="rect">
            <a:avLst/>
          </a:prstGeom>
        </p:spPr>
        <p:txBody>
          <a:bodyPr wrap="square">
            <a:spAutoFit/>
          </a:bodyPr>
          <a:lstStyle/>
          <a:p>
            <a:pPr algn="l"/>
            <a:r>
              <a:rPr lang="en-US" sz="3200" b="1" dirty="0">
                <a:latin typeface="Book Antiqua" panose="02040602050305030304" pitchFamily="18" charset="0"/>
              </a:rPr>
              <a:t>Lectures On: </a:t>
            </a:r>
          </a:p>
          <a:p>
            <a:r>
              <a:rPr lang="en-US" sz="4400" b="1" dirty="0">
                <a:solidFill>
                  <a:schemeClr val="accent2"/>
                </a:solidFill>
                <a:latin typeface="Book Antiqua" panose="02040602050305030304" pitchFamily="18" charset="0"/>
              </a:rPr>
              <a:t>Functions &amp; Goals of the Operating System</a:t>
            </a:r>
          </a:p>
        </p:txBody>
      </p:sp>
    </p:spTree>
    <p:extLst>
      <p:ext uri="{BB962C8B-B14F-4D97-AF65-F5344CB8AC3E}">
        <p14:creationId xmlns:p14="http://schemas.microsoft.com/office/powerpoint/2010/main" val="8872233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890D0-05DE-AB20-4183-59B12F3CEDD3}"/>
              </a:ext>
            </a:extLst>
          </p:cNvPr>
          <p:cNvSpPr>
            <a:spLocks noGrp="1"/>
          </p:cNvSpPr>
          <p:nvPr>
            <p:ph type="title"/>
          </p:nvPr>
        </p:nvSpPr>
        <p:spPr/>
        <p:txBody>
          <a:bodyPr/>
          <a:lstStyle/>
          <a:p>
            <a:r>
              <a:rPr lang="en-US" dirty="0"/>
              <a:t>Network Management</a:t>
            </a:r>
          </a:p>
        </p:txBody>
      </p:sp>
      <p:sp>
        <p:nvSpPr>
          <p:cNvPr id="3" name="Content Placeholder 2">
            <a:extLst>
              <a:ext uri="{FF2B5EF4-FFF2-40B4-BE49-F238E27FC236}">
                <a16:creationId xmlns:a16="http://schemas.microsoft.com/office/drawing/2014/main" id="{C8B9D497-9D56-A48C-50CF-031D3A2749B2}"/>
              </a:ext>
            </a:extLst>
          </p:cNvPr>
          <p:cNvSpPr>
            <a:spLocks noGrp="1"/>
          </p:cNvSpPr>
          <p:nvPr>
            <p:ph idx="1"/>
          </p:nvPr>
        </p:nvSpPr>
        <p:spPr>
          <a:xfrm>
            <a:off x="1060554" y="3084226"/>
            <a:ext cx="10515600" cy="2971227"/>
          </a:xfrm>
        </p:spPr>
        <p:txBody>
          <a:bodyPr>
            <a:normAutofit lnSpcReduction="10000"/>
          </a:bodyPr>
          <a:lstStyle/>
          <a:p>
            <a:pPr marL="0" indent="0">
              <a:buNone/>
            </a:pPr>
            <a:r>
              <a:rPr lang="en-US" dirty="0">
                <a:solidFill>
                  <a:srgbClr val="FF0000"/>
                </a:solidFill>
              </a:rPr>
              <a:t>Following are the features of network management:</a:t>
            </a:r>
          </a:p>
          <a:p>
            <a:r>
              <a:rPr lang="en-US" dirty="0"/>
              <a:t>Network administration</a:t>
            </a:r>
          </a:p>
          <a:p>
            <a:r>
              <a:rPr lang="en-US" dirty="0"/>
              <a:t>Network maintenance</a:t>
            </a:r>
          </a:p>
          <a:p>
            <a:r>
              <a:rPr lang="en-US" dirty="0"/>
              <a:t>Network operation</a:t>
            </a:r>
          </a:p>
          <a:p>
            <a:r>
              <a:rPr lang="en-US" dirty="0"/>
              <a:t>Network provisioning</a:t>
            </a:r>
          </a:p>
          <a:p>
            <a:r>
              <a:rPr lang="en-US" dirty="0"/>
              <a:t>Network security</a:t>
            </a:r>
          </a:p>
          <a:p>
            <a:endParaRPr lang="en-US" dirty="0"/>
          </a:p>
        </p:txBody>
      </p:sp>
      <p:grpSp>
        <p:nvGrpSpPr>
          <p:cNvPr id="4" name="Group 3">
            <a:extLst>
              <a:ext uri="{FF2B5EF4-FFF2-40B4-BE49-F238E27FC236}">
                <a16:creationId xmlns:a16="http://schemas.microsoft.com/office/drawing/2014/main" id="{EE7B9613-4958-482D-0444-6621F248FE57}"/>
              </a:ext>
            </a:extLst>
          </p:cNvPr>
          <p:cNvGrpSpPr/>
          <p:nvPr/>
        </p:nvGrpSpPr>
        <p:grpSpPr>
          <a:xfrm>
            <a:off x="1060554" y="1540812"/>
            <a:ext cx="10070891" cy="1325563"/>
            <a:chOff x="1484027" y="2833140"/>
            <a:chExt cx="9611818" cy="1409077"/>
          </a:xfrm>
        </p:grpSpPr>
        <p:sp>
          <p:nvSpPr>
            <p:cNvPr id="5" name="Rectangle 4">
              <a:extLst>
                <a:ext uri="{FF2B5EF4-FFF2-40B4-BE49-F238E27FC236}">
                  <a16:creationId xmlns:a16="http://schemas.microsoft.com/office/drawing/2014/main" id="{552B6245-267B-E07D-8E0B-FF41D46B95D7}"/>
                </a:ext>
              </a:extLst>
            </p:cNvPr>
            <p:cNvSpPr/>
            <p:nvPr/>
          </p:nvSpPr>
          <p:spPr>
            <a:xfrm>
              <a:off x="1484027" y="2833140"/>
              <a:ext cx="9593705" cy="1409076"/>
            </a:xfrm>
            <a:prstGeom prst="rect">
              <a:avLst/>
            </a:prstGeom>
            <a:solidFill>
              <a:schemeClr val="accent4">
                <a:lumMod val="40000"/>
                <a:lumOff val="60000"/>
              </a:schemeClr>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Network management is the process of keeping your network healthy for an efficient communication between different computers.</a:t>
              </a:r>
            </a:p>
          </p:txBody>
        </p:sp>
        <p:sp>
          <p:nvSpPr>
            <p:cNvPr id="6" name="Rectangle 5">
              <a:extLst>
                <a:ext uri="{FF2B5EF4-FFF2-40B4-BE49-F238E27FC236}">
                  <a16:creationId xmlns:a16="http://schemas.microsoft.com/office/drawing/2014/main" id="{B28E48B7-DBAA-5183-0AD2-43F21401A65D}"/>
                </a:ext>
              </a:extLst>
            </p:cNvPr>
            <p:cNvSpPr/>
            <p:nvPr/>
          </p:nvSpPr>
          <p:spPr>
            <a:xfrm>
              <a:off x="1484027" y="2833141"/>
              <a:ext cx="239842" cy="1409076"/>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6DEE5D20-F055-D37A-6261-C09954E1C7DF}"/>
                </a:ext>
              </a:extLst>
            </p:cNvPr>
            <p:cNvSpPr/>
            <p:nvPr/>
          </p:nvSpPr>
          <p:spPr>
            <a:xfrm>
              <a:off x="10856003" y="2833141"/>
              <a:ext cx="239842" cy="1409076"/>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6577185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D9769-9E94-8DD3-9E5F-A121BCC11100}"/>
              </a:ext>
            </a:extLst>
          </p:cNvPr>
          <p:cNvSpPr>
            <a:spLocks noGrp="1"/>
          </p:cNvSpPr>
          <p:nvPr>
            <p:ph type="title"/>
          </p:nvPr>
        </p:nvSpPr>
        <p:spPr/>
        <p:txBody>
          <a:bodyPr/>
          <a:lstStyle/>
          <a:p>
            <a:r>
              <a:rPr lang="en-US" dirty="0"/>
              <a:t>Main Memory Management</a:t>
            </a:r>
          </a:p>
        </p:txBody>
      </p:sp>
      <p:sp>
        <p:nvSpPr>
          <p:cNvPr id="3" name="Content Placeholder 2">
            <a:extLst>
              <a:ext uri="{FF2B5EF4-FFF2-40B4-BE49-F238E27FC236}">
                <a16:creationId xmlns:a16="http://schemas.microsoft.com/office/drawing/2014/main" id="{B19F74F3-20A2-EA9B-0A75-253BCC13D828}"/>
              </a:ext>
            </a:extLst>
          </p:cNvPr>
          <p:cNvSpPr>
            <a:spLocks noGrp="1"/>
          </p:cNvSpPr>
          <p:nvPr>
            <p:ph idx="1"/>
          </p:nvPr>
        </p:nvSpPr>
        <p:spPr>
          <a:xfrm>
            <a:off x="828710" y="1513069"/>
            <a:ext cx="10515600" cy="4351338"/>
          </a:xfrm>
        </p:spPr>
        <p:txBody>
          <a:bodyPr/>
          <a:lstStyle/>
          <a:p>
            <a:pPr algn="ctr"/>
            <a:r>
              <a:rPr lang="en-US" dirty="0"/>
              <a:t>Memory is a large array of words or bytes, each with its own address. It is a repository of quickly accessible data shared by the CPU and I/O devices.</a:t>
            </a:r>
          </a:p>
          <a:p>
            <a:pPr algn="ctr"/>
            <a:r>
              <a:rPr lang="en-US" dirty="0"/>
              <a:t>Main memory is a volatile storage device which means it loses its contents in the case of system failure or as soon as system power goes down.</a:t>
            </a:r>
          </a:p>
          <a:p>
            <a:endParaRPr lang="en-US" dirty="0"/>
          </a:p>
        </p:txBody>
      </p:sp>
      <p:grpSp>
        <p:nvGrpSpPr>
          <p:cNvPr id="5" name="Group 4">
            <a:extLst>
              <a:ext uri="{FF2B5EF4-FFF2-40B4-BE49-F238E27FC236}">
                <a16:creationId xmlns:a16="http://schemas.microsoft.com/office/drawing/2014/main" id="{AD9805DD-0423-867C-01FC-A67C3FE5C40D}"/>
              </a:ext>
            </a:extLst>
          </p:cNvPr>
          <p:cNvGrpSpPr/>
          <p:nvPr/>
        </p:nvGrpSpPr>
        <p:grpSpPr>
          <a:xfrm>
            <a:off x="1060554" y="4403932"/>
            <a:ext cx="10070891" cy="1325565"/>
            <a:chOff x="1484027" y="2833138"/>
            <a:chExt cx="9611818" cy="1409079"/>
          </a:xfrm>
        </p:grpSpPr>
        <p:sp>
          <p:nvSpPr>
            <p:cNvPr id="6" name="Rectangle 5">
              <a:extLst>
                <a:ext uri="{FF2B5EF4-FFF2-40B4-BE49-F238E27FC236}">
                  <a16:creationId xmlns:a16="http://schemas.microsoft.com/office/drawing/2014/main" id="{4C828522-5F39-D8E3-CD13-9D389C52DB19}"/>
                </a:ext>
              </a:extLst>
            </p:cNvPr>
            <p:cNvSpPr/>
            <p:nvPr/>
          </p:nvSpPr>
          <p:spPr>
            <a:xfrm>
              <a:off x="1484027" y="2833138"/>
              <a:ext cx="9593705" cy="1409076"/>
            </a:xfrm>
            <a:prstGeom prst="rect">
              <a:avLst/>
            </a:prstGeom>
            <a:solidFill>
              <a:schemeClr val="accent4">
                <a:lumMod val="40000"/>
                <a:lumOff val="60000"/>
              </a:schemeClr>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Network management is the process of keeping your network healthy for an efficient communication between different computers.</a:t>
              </a:r>
            </a:p>
          </p:txBody>
        </p:sp>
        <p:sp>
          <p:nvSpPr>
            <p:cNvPr id="7" name="Rectangle 6">
              <a:extLst>
                <a:ext uri="{FF2B5EF4-FFF2-40B4-BE49-F238E27FC236}">
                  <a16:creationId xmlns:a16="http://schemas.microsoft.com/office/drawing/2014/main" id="{425A8412-9E25-CF54-7389-66CE19199377}"/>
                </a:ext>
              </a:extLst>
            </p:cNvPr>
            <p:cNvSpPr/>
            <p:nvPr/>
          </p:nvSpPr>
          <p:spPr>
            <a:xfrm>
              <a:off x="1484027" y="2833141"/>
              <a:ext cx="239842" cy="1409076"/>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D8B8161C-3170-13AC-B49C-5EDC51784738}"/>
                </a:ext>
              </a:extLst>
            </p:cNvPr>
            <p:cNvSpPr/>
            <p:nvPr/>
          </p:nvSpPr>
          <p:spPr>
            <a:xfrm>
              <a:off x="10856003" y="2833141"/>
              <a:ext cx="239842" cy="1409076"/>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7761366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0DC85-CC7A-CAD5-2CAF-70B03488713E}"/>
              </a:ext>
            </a:extLst>
          </p:cNvPr>
          <p:cNvSpPr>
            <a:spLocks noGrp="1"/>
          </p:cNvSpPr>
          <p:nvPr>
            <p:ph type="title"/>
          </p:nvPr>
        </p:nvSpPr>
        <p:spPr/>
        <p:txBody>
          <a:bodyPr/>
          <a:lstStyle/>
          <a:p>
            <a:r>
              <a:rPr lang="en-US" dirty="0"/>
              <a:t>Main Memory Management</a:t>
            </a:r>
          </a:p>
        </p:txBody>
      </p:sp>
      <p:sp>
        <p:nvSpPr>
          <p:cNvPr id="3" name="Content Placeholder 2">
            <a:extLst>
              <a:ext uri="{FF2B5EF4-FFF2-40B4-BE49-F238E27FC236}">
                <a16:creationId xmlns:a16="http://schemas.microsoft.com/office/drawing/2014/main" id="{DF7E1A52-7780-4CBC-AE45-71D945BAABF5}"/>
              </a:ext>
            </a:extLst>
          </p:cNvPr>
          <p:cNvSpPr>
            <a:spLocks noGrp="1"/>
          </p:cNvSpPr>
          <p:nvPr>
            <p:ph idx="1"/>
          </p:nvPr>
        </p:nvSpPr>
        <p:spPr/>
        <p:txBody>
          <a:bodyPr>
            <a:normAutofit lnSpcReduction="10000"/>
          </a:bodyPr>
          <a:lstStyle/>
          <a:p>
            <a:pPr marL="0" indent="0">
              <a:buNone/>
            </a:pPr>
            <a:r>
              <a:rPr lang="en-US" sz="3600" dirty="0">
                <a:solidFill>
                  <a:srgbClr val="FF0000"/>
                </a:solidFill>
              </a:rPr>
              <a:t>The operating system is responsible for the following activities in connections with memory management:</a:t>
            </a:r>
          </a:p>
          <a:p>
            <a:r>
              <a:rPr lang="en-US" sz="3600" dirty="0"/>
              <a:t>Keep track of which parts of memory are currently being used and by whom.</a:t>
            </a:r>
          </a:p>
          <a:p>
            <a:r>
              <a:rPr lang="en-US" sz="3600" dirty="0"/>
              <a:t>Decide which processes to load when memory space becomes available.</a:t>
            </a:r>
          </a:p>
          <a:p>
            <a:r>
              <a:rPr lang="en-US" sz="3600" dirty="0"/>
              <a:t>Allocate and deallocate memory space as needed.</a:t>
            </a:r>
          </a:p>
          <a:p>
            <a:endParaRPr lang="en-US" sz="3600" dirty="0"/>
          </a:p>
        </p:txBody>
      </p:sp>
    </p:spTree>
    <p:extLst>
      <p:ext uri="{BB962C8B-B14F-4D97-AF65-F5344CB8AC3E}">
        <p14:creationId xmlns:p14="http://schemas.microsoft.com/office/powerpoint/2010/main" val="2212807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37142-E077-3E25-9CEB-D213A7113DAC}"/>
              </a:ext>
            </a:extLst>
          </p:cNvPr>
          <p:cNvSpPr>
            <a:spLocks noGrp="1"/>
          </p:cNvSpPr>
          <p:nvPr>
            <p:ph type="title"/>
          </p:nvPr>
        </p:nvSpPr>
        <p:spPr/>
        <p:txBody>
          <a:bodyPr/>
          <a:lstStyle/>
          <a:p>
            <a:r>
              <a:rPr lang="en-US" dirty="0"/>
              <a:t>Secondary Storage Management</a:t>
            </a:r>
          </a:p>
        </p:txBody>
      </p:sp>
      <p:sp>
        <p:nvSpPr>
          <p:cNvPr id="3" name="Content Placeholder 2">
            <a:extLst>
              <a:ext uri="{FF2B5EF4-FFF2-40B4-BE49-F238E27FC236}">
                <a16:creationId xmlns:a16="http://schemas.microsoft.com/office/drawing/2014/main" id="{CFC2E5DC-C3EC-60C2-5BC0-461950927F67}"/>
              </a:ext>
            </a:extLst>
          </p:cNvPr>
          <p:cNvSpPr>
            <a:spLocks noGrp="1"/>
          </p:cNvSpPr>
          <p:nvPr>
            <p:ph idx="1"/>
          </p:nvPr>
        </p:nvSpPr>
        <p:spPr/>
        <p:txBody>
          <a:bodyPr>
            <a:normAutofit lnSpcReduction="10000"/>
          </a:bodyPr>
          <a:lstStyle/>
          <a:p>
            <a:pPr algn="ctr"/>
            <a:r>
              <a:rPr lang="en-US" dirty="0"/>
              <a:t>The main purpose of a computer system is to execute programs. These programs, together with the data they access, must be in main memory during execution. Since the main memory is too small to permanently accommodate all data and program, the computer system must provide secondary storage to backup main memory.</a:t>
            </a:r>
          </a:p>
          <a:p>
            <a:pPr algn="ctr"/>
            <a:r>
              <a:rPr lang="en-US" dirty="0"/>
              <a:t>Most modern computer systems use disks as the principle on-line storage medium, for both programs and data. Most programs, like compilers, assemblers, sort routines, editors, formatters, and so on, are stored on the disk until loaded into memory, and then use the disk as both the source and destination of their processing.</a:t>
            </a:r>
          </a:p>
          <a:p>
            <a:endParaRPr lang="en-US" dirty="0"/>
          </a:p>
        </p:txBody>
      </p:sp>
    </p:spTree>
    <p:extLst>
      <p:ext uri="{BB962C8B-B14F-4D97-AF65-F5344CB8AC3E}">
        <p14:creationId xmlns:p14="http://schemas.microsoft.com/office/powerpoint/2010/main" val="41186192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241B0-008D-B528-9A96-079C03938473}"/>
              </a:ext>
            </a:extLst>
          </p:cNvPr>
          <p:cNvSpPr>
            <a:spLocks noGrp="1"/>
          </p:cNvSpPr>
          <p:nvPr>
            <p:ph type="title"/>
          </p:nvPr>
        </p:nvSpPr>
        <p:spPr/>
        <p:txBody>
          <a:bodyPr/>
          <a:lstStyle/>
          <a:p>
            <a:r>
              <a:rPr lang="en-US" dirty="0"/>
              <a:t>Secondary Storage Management</a:t>
            </a:r>
          </a:p>
        </p:txBody>
      </p:sp>
      <p:sp>
        <p:nvSpPr>
          <p:cNvPr id="3" name="Content Placeholder 2">
            <a:extLst>
              <a:ext uri="{FF2B5EF4-FFF2-40B4-BE49-F238E27FC236}">
                <a16:creationId xmlns:a16="http://schemas.microsoft.com/office/drawing/2014/main" id="{8EFC9A21-64A0-34C7-174D-BE0A31B23E60}"/>
              </a:ext>
            </a:extLst>
          </p:cNvPr>
          <p:cNvSpPr>
            <a:spLocks noGrp="1"/>
          </p:cNvSpPr>
          <p:nvPr>
            <p:ph idx="1"/>
          </p:nvPr>
        </p:nvSpPr>
        <p:spPr/>
        <p:txBody>
          <a:bodyPr>
            <a:normAutofit/>
          </a:bodyPr>
          <a:lstStyle/>
          <a:p>
            <a:pPr marL="0" indent="0">
              <a:buNone/>
            </a:pPr>
            <a:r>
              <a:rPr lang="en-US" sz="4400" b="1" dirty="0"/>
              <a:t>The operating system is responsible for the following activities in connection with disk management:</a:t>
            </a:r>
          </a:p>
          <a:p>
            <a:r>
              <a:rPr lang="en-US" sz="4400" dirty="0"/>
              <a:t>Free space management</a:t>
            </a:r>
          </a:p>
          <a:p>
            <a:r>
              <a:rPr lang="en-US" sz="4400" dirty="0"/>
              <a:t>Storage allocation</a:t>
            </a:r>
          </a:p>
          <a:p>
            <a:r>
              <a:rPr lang="en-US" sz="4400" dirty="0"/>
              <a:t>Disk scheduling</a:t>
            </a:r>
          </a:p>
          <a:p>
            <a:endParaRPr lang="en-US" dirty="0"/>
          </a:p>
        </p:txBody>
      </p:sp>
    </p:spTree>
    <p:extLst>
      <p:ext uri="{BB962C8B-B14F-4D97-AF65-F5344CB8AC3E}">
        <p14:creationId xmlns:p14="http://schemas.microsoft.com/office/powerpoint/2010/main" val="4518235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9D9B5-7E83-D628-FAA9-D181B2840DDC}"/>
              </a:ext>
            </a:extLst>
          </p:cNvPr>
          <p:cNvSpPr>
            <a:spLocks noGrp="1"/>
          </p:cNvSpPr>
          <p:nvPr>
            <p:ph type="title"/>
          </p:nvPr>
        </p:nvSpPr>
        <p:spPr/>
        <p:txBody>
          <a:bodyPr/>
          <a:lstStyle/>
          <a:p>
            <a:r>
              <a:rPr lang="en-US" dirty="0"/>
              <a:t>Security Management</a:t>
            </a:r>
          </a:p>
        </p:txBody>
      </p:sp>
      <p:sp>
        <p:nvSpPr>
          <p:cNvPr id="3" name="Content Placeholder 2">
            <a:extLst>
              <a:ext uri="{FF2B5EF4-FFF2-40B4-BE49-F238E27FC236}">
                <a16:creationId xmlns:a16="http://schemas.microsoft.com/office/drawing/2014/main" id="{E4F837C0-A9AA-FE06-6579-E343A8DDFEFA}"/>
              </a:ext>
            </a:extLst>
          </p:cNvPr>
          <p:cNvSpPr>
            <a:spLocks noGrp="1"/>
          </p:cNvSpPr>
          <p:nvPr>
            <p:ph idx="1"/>
          </p:nvPr>
        </p:nvSpPr>
        <p:spPr>
          <a:xfrm>
            <a:off x="838200" y="1690688"/>
            <a:ext cx="10515600" cy="4351338"/>
          </a:xfrm>
        </p:spPr>
        <p:txBody>
          <a:bodyPr/>
          <a:lstStyle/>
          <a:p>
            <a:pPr marL="0" indent="0" algn="ctr">
              <a:buNone/>
            </a:pPr>
            <a:r>
              <a:rPr lang="en-US" dirty="0"/>
              <a:t>The operating system is primarily responsible for all task and activities happen in the computer system. The various processes in an operating system must be protected from each others activities. For that purpose, various mechanisms which can be used to ensure that the files, memory segment, </a:t>
            </a:r>
            <a:r>
              <a:rPr lang="en-US" dirty="0" err="1"/>
              <a:t>cpu</a:t>
            </a:r>
            <a:r>
              <a:rPr lang="en-US" dirty="0"/>
              <a:t> and other resources can be operated on only by those processes that have gained proper authorization from the operating system.</a:t>
            </a:r>
          </a:p>
          <a:p>
            <a:pPr algn="ctr"/>
            <a:endParaRPr lang="en-US" dirty="0"/>
          </a:p>
        </p:txBody>
      </p:sp>
      <p:grpSp>
        <p:nvGrpSpPr>
          <p:cNvPr id="4" name="Group 3">
            <a:extLst>
              <a:ext uri="{FF2B5EF4-FFF2-40B4-BE49-F238E27FC236}">
                <a16:creationId xmlns:a16="http://schemas.microsoft.com/office/drawing/2014/main" id="{1C3774C7-5B1B-856C-8F6B-61C90B2E9A48}"/>
              </a:ext>
            </a:extLst>
          </p:cNvPr>
          <p:cNvGrpSpPr/>
          <p:nvPr/>
        </p:nvGrpSpPr>
        <p:grpSpPr>
          <a:xfrm>
            <a:off x="838200" y="4716463"/>
            <a:ext cx="10515600" cy="1325563"/>
            <a:chOff x="1484027" y="2833140"/>
            <a:chExt cx="9611818" cy="1409077"/>
          </a:xfrm>
        </p:grpSpPr>
        <p:sp>
          <p:nvSpPr>
            <p:cNvPr id="5" name="Rectangle 4">
              <a:extLst>
                <a:ext uri="{FF2B5EF4-FFF2-40B4-BE49-F238E27FC236}">
                  <a16:creationId xmlns:a16="http://schemas.microsoft.com/office/drawing/2014/main" id="{3BD8CFA6-EA83-A161-AB08-5376F02F3458}"/>
                </a:ext>
              </a:extLst>
            </p:cNvPr>
            <p:cNvSpPr/>
            <p:nvPr/>
          </p:nvSpPr>
          <p:spPr>
            <a:xfrm>
              <a:off x="1484027" y="2833140"/>
              <a:ext cx="9593705" cy="1409076"/>
            </a:xfrm>
            <a:prstGeom prst="rect">
              <a:avLst/>
            </a:prstGeom>
            <a:solidFill>
              <a:schemeClr val="accent4">
                <a:lumMod val="40000"/>
                <a:lumOff val="60000"/>
              </a:schemeClr>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Security Management refers to a mechanism for controlling the access of programs, processes, or users to the resources defined by a computer controls to be imposed, together with some means of enforcement.</a:t>
              </a:r>
            </a:p>
          </p:txBody>
        </p:sp>
        <p:sp>
          <p:nvSpPr>
            <p:cNvPr id="6" name="Rectangle 5">
              <a:extLst>
                <a:ext uri="{FF2B5EF4-FFF2-40B4-BE49-F238E27FC236}">
                  <a16:creationId xmlns:a16="http://schemas.microsoft.com/office/drawing/2014/main" id="{45C2FA20-F70A-E964-CE9A-8C3D685AAA26}"/>
                </a:ext>
              </a:extLst>
            </p:cNvPr>
            <p:cNvSpPr/>
            <p:nvPr/>
          </p:nvSpPr>
          <p:spPr>
            <a:xfrm>
              <a:off x="1484027" y="2833141"/>
              <a:ext cx="239842" cy="1409076"/>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7E7F2D5-8D76-4BDC-246B-3D49E22977C8}"/>
                </a:ext>
              </a:extLst>
            </p:cNvPr>
            <p:cNvSpPr/>
            <p:nvPr/>
          </p:nvSpPr>
          <p:spPr>
            <a:xfrm>
              <a:off x="10856003" y="2833141"/>
              <a:ext cx="239842" cy="1409076"/>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3963537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033E3-590C-D11A-6EB4-6CC1082F802C}"/>
              </a:ext>
            </a:extLst>
          </p:cNvPr>
          <p:cNvSpPr>
            <a:spLocks noGrp="1"/>
          </p:cNvSpPr>
          <p:nvPr>
            <p:ph type="title"/>
          </p:nvPr>
        </p:nvSpPr>
        <p:spPr/>
        <p:txBody>
          <a:bodyPr/>
          <a:lstStyle/>
          <a:p>
            <a:r>
              <a:rPr lang="en-US" dirty="0"/>
              <a:t>Security Management</a:t>
            </a:r>
          </a:p>
        </p:txBody>
      </p:sp>
      <p:sp>
        <p:nvSpPr>
          <p:cNvPr id="3" name="Content Placeholder 2">
            <a:extLst>
              <a:ext uri="{FF2B5EF4-FFF2-40B4-BE49-F238E27FC236}">
                <a16:creationId xmlns:a16="http://schemas.microsoft.com/office/drawing/2014/main" id="{9DEA6EE9-5534-E3D8-99E7-C0B76A93DD10}"/>
              </a:ext>
            </a:extLst>
          </p:cNvPr>
          <p:cNvSpPr>
            <a:spLocks noGrp="1"/>
          </p:cNvSpPr>
          <p:nvPr>
            <p:ph idx="1"/>
          </p:nvPr>
        </p:nvSpPr>
        <p:spPr/>
        <p:txBody>
          <a:bodyPr>
            <a:normAutofit/>
          </a:bodyPr>
          <a:lstStyle/>
          <a:p>
            <a:pPr marL="0" indent="0" algn="ctr">
              <a:buNone/>
            </a:pPr>
            <a:r>
              <a:rPr lang="en-US" sz="3600" dirty="0"/>
              <a:t>For example, memory addressing hardware ensure that a process can only execute within its own address space. The timer ensure that no process can gain control of the CPU without relinquishing it. Finally, no process is allowed to do its own I/O, to protect the integrity of the various peripheral devices.</a:t>
            </a:r>
          </a:p>
        </p:txBody>
      </p:sp>
    </p:spTree>
    <p:extLst>
      <p:ext uri="{BB962C8B-B14F-4D97-AF65-F5344CB8AC3E}">
        <p14:creationId xmlns:p14="http://schemas.microsoft.com/office/powerpoint/2010/main" val="4956872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0FDBBE-F9E8-FC17-92A1-06A8D9E9BA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AED26F-64C2-AB7C-56F5-6EF4BEDC564A}"/>
              </a:ext>
            </a:extLst>
          </p:cNvPr>
          <p:cNvSpPr>
            <a:spLocks noGrp="1"/>
          </p:cNvSpPr>
          <p:nvPr>
            <p:ph type="title"/>
          </p:nvPr>
        </p:nvSpPr>
        <p:spPr/>
        <p:txBody>
          <a:bodyPr/>
          <a:lstStyle/>
          <a:p>
            <a:r>
              <a:rPr lang="en-US" dirty="0"/>
              <a:t>Command Interpreter System</a:t>
            </a:r>
          </a:p>
        </p:txBody>
      </p:sp>
      <p:sp>
        <p:nvSpPr>
          <p:cNvPr id="3" name="Content Placeholder 2">
            <a:extLst>
              <a:ext uri="{FF2B5EF4-FFF2-40B4-BE49-F238E27FC236}">
                <a16:creationId xmlns:a16="http://schemas.microsoft.com/office/drawing/2014/main" id="{02879038-057D-A9D2-30BC-9064E6FAA31A}"/>
              </a:ext>
            </a:extLst>
          </p:cNvPr>
          <p:cNvSpPr>
            <a:spLocks noGrp="1"/>
          </p:cNvSpPr>
          <p:nvPr>
            <p:ph idx="1"/>
          </p:nvPr>
        </p:nvSpPr>
        <p:spPr/>
        <p:txBody>
          <a:bodyPr/>
          <a:lstStyle/>
          <a:p>
            <a:r>
              <a:rPr lang="en-US" dirty="0"/>
              <a:t>One of the most important component of an operating system is its command interpreter. The command interpreter is the primary interface between the user and the rest of the system.</a:t>
            </a:r>
          </a:p>
          <a:p>
            <a:r>
              <a:rPr lang="en-US" dirty="0"/>
              <a:t>Command Interpreter System executes a user command by calling one or more number of underlying system programs or system calls.</a:t>
            </a:r>
          </a:p>
        </p:txBody>
      </p:sp>
      <p:grpSp>
        <p:nvGrpSpPr>
          <p:cNvPr id="5" name="Group 4">
            <a:extLst>
              <a:ext uri="{FF2B5EF4-FFF2-40B4-BE49-F238E27FC236}">
                <a16:creationId xmlns:a16="http://schemas.microsoft.com/office/drawing/2014/main" id="{D9B89B16-7A14-F3B1-E42D-FDBF63DCF846}"/>
              </a:ext>
            </a:extLst>
          </p:cNvPr>
          <p:cNvGrpSpPr/>
          <p:nvPr/>
        </p:nvGrpSpPr>
        <p:grpSpPr>
          <a:xfrm>
            <a:off x="1282909" y="4673756"/>
            <a:ext cx="10070891" cy="1325563"/>
            <a:chOff x="1484027" y="2833140"/>
            <a:chExt cx="9611818" cy="1409077"/>
          </a:xfrm>
        </p:grpSpPr>
        <p:sp>
          <p:nvSpPr>
            <p:cNvPr id="6" name="Rectangle 5">
              <a:extLst>
                <a:ext uri="{FF2B5EF4-FFF2-40B4-BE49-F238E27FC236}">
                  <a16:creationId xmlns:a16="http://schemas.microsoft.com/office/drawing/2014/main" id="{0F0BD0C5-E480-29C5-BD50-14C9C69F990A}"/>
                </a:ext>
              </a:extLst>
            </p:cNvPr>
            <p:cNvSpPr/>
            <p:nvPr/>
          </p:nvSpPr>
          <p:spPr>
            <a:xfrm>
              <a:off x="1484027" y="2833140"/>
              <a:ext cx="9593705" cy="1409076"/>
            </a:xfrm>
            <a:prstGeom prst="rect">
              <a:avLst/>
            </a:prstGeom>
            <a:solidFill>
              <a:schemeClr val="accent4">
                <a:lumMod val="40000"/>
                <a:lumOff val="60000"/>
              </a:schemeClr>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Command Interpreter System allows human users to interact with the Operating System and provides convenient programming environment to the users.</a:t>
              </a:r>
            </a:p>
          </p:txBody>
        </p:sp>
        <p:sp>
          <p:nvSpPr>
            <p:cNvPr id="7" name="Rectangle 6">
              <a:extLst>
                <a:ext uri="{FF2B5EF4-FFF2-40B4-BE49-F238E27FC236}">
                  <a16:creationId xmlns:a16="http://schemas.microsoft.com/office/drawing/2014/main" id="{0AF1D4EE-0E15-25E5-6010-433D36C6B309}"/>
                </a:ext>
              </a:extLst>
            </p:cNvPr>
            <p:cNvSpPr/>
            <p:nvPr/>
          </p:nvSpPr>
          <p:spPr>
            <a:xfrm>
              <a:off x="1484027" y="2833141"/>
              <a:ext cx="239842" cy="1409076"/>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572D4A46-C43D-458A-C586-DED908292BF4}"/>
                </a:ext>
              </a:extLst>
            </p:cNvPr>
            <p:cNvSpPr/>
            <p:nvPr/>
          </p:nvSpPr>
          <p:spPr>
            <a:xfrm>
              <a:off x="10856003" y="2833141"/>
              <a:ext cx="239842" cy="1409076"/>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1709763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3D6BF-EBBC-F1A4-D8E6-E72BC5F525FF}"/>
              </a:ext>
            </a:extLst>
          </p:cNvPr>
          <p:cNvSpPr>
            <a:spLocks noGrp="1"/>
          </p:cNvSpPr>
          <p:nvPr>
            <p:ph type="title"/>
          </p:nvPr>
        </p:nvSpPr>
        <p:spPr/>
        <p:txBody>
          <a:bodyPr/>
          <a:lstStyle/>
          <a:p>
            <a:r>
              <a:rPr lang="en-US" dirty="0"/>
              <a:t>Command Interpreter System</a:t>
            </a:r>
          </a:p>
        </p:txBody>
      </p:sp>
      <p:sp>
        <p:nvSpPr>
          <p:cNvPr id="3" name="Content Placeholder 2">
            <a:extLst>
              <a:ext uri="{FF2B5EF4-FFF2-40B4-BE49-F238E27FC236}">
                <a16:creationId xmlns:a16="http://schemas.microsoft.com/office/drawing/2014/main" id="{D20E42CE-392E-1919-621D-8168297E66C4}"/>
              </a:ext>
            </a:extLst>
          </p:cNvPr>
          <p:cNvSpPr>
            <a:spLocks noGrp="1"/>
          </p:cNvSpPr>
          <p:nvPr>
            <p:ph idx="1"/>
          </p:nvPr>
        </p:nvSpPr>
        <p:spPr/>
        <p:txBody>
          <a:bodyPr>
            <a:normAutofit/>
          </a:bodyPr>
          <a:lstStyle/>
          <a:p>
            <a:pPr marL="0" indent="0" algn="ctr">
              <a:buNone/>
            </a:pPr>
            <a:r>
              <a:rPr lang="en-US" sz="4000" dirty="0"/>
              <a:t>Many commands are given to the operating system by control statements. A program which reads and interprets control statements is automatically executed. This program is called the shell and few examples are Windows DOS command window, Bash of Unix/Linux or C-Shell of Unix/Linux.</a:t>
            </a:r>
          </a:p>
        </p:txBody>
      </p:sp>
    </p:spTree>
    <p:extLst>
      <p:ext uri="{BB962C8B-B14F-4D97-AF65-F5344CB8AC3E}">
        <p14:creationId xmlns:p14="http://schemas.microsoft.com/office/powerpoint/2010/main" val="40214541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E37DA-6BD6-299B-74A3-AD650D3AA989}"/>
              </a:ext>
            </a:extLst>
          </p:cNvPr>
          <p:cNvSpPr>
            <a:spLocks noGrp="1"/>
          </p:cNvSpPr>
          <p:nvPr>
            <p:ph type="title"/>
          </p:nvPr>
        </p:nvSpPr>
        <p:spPr/>
        <p:txBody>
          <a:bodyPr/>
          <a:lstStyle/>
          <a:p>
            <a:r>
              <a:rPr lang="en-US" dirty="0"/>
              <a:t>Other Important Activities</a:t>
            </a:r>
          </a:p>
        </p:txBody>
      </p:sp>
      <p:sp>
        <p:nvSpPr>
          <p:cNvPr id="3" name="Content Placeholder 2">
            <a:extLst>
              <a:ext uri="{FF2B5EF4-FFF2-40B4-BE49-F238E27FC236}">
                <a16:creationId xmlns:a16="http://schemas.microsoft.com/office/drawing/2014/main" id="{A0CDA6DB-9EF3-06C5-8E31-774E3CEF63DF}"/>
              </a:ext>
            </a:extLst>
          </p:cNvPr>
          <p:cNvSpPr>
            <a:spLocks noGrp="1"/>
          </p:cNvSpPr>
          <p:nvPr>
            <p:ph idx="1"/>
          </p:nvPr>
        </p:nvSpPr>
        <p:spPr>
          <a:xfrm>
            <a:off x="838200" y="1690688"/>
            <a:ext cx="10515600" cy="4486275"/>
          </a:xfrm>
        </p:spPr>
        <p:txBody>
          <a:bodyPr>
            <a:normAutofit lnSpcReduction="10000"/>
          </a:bodyPr>
          <a:lstStyle/>
          <a:p>
            <a:pPr marL="0" indent="0" algn="ctr">
              <a:buNone/>
            </a:pPr>
            <a:r>
              <a:rPr lang="en-US" sz="2400" dirty="0"/>
              <a:t>An Operating System is a complex Software System. Apart from the above mentioned components and responsibilities, there are many other activities performed by the Operating System. Few of them are listed below:</a:t>
            </a:r>
          </a:p>
          <a:p>
            <a:r>
              <a:rPr lang="en-US" sz="3200" b="1" dirty="0"/>
              <a:t>Security</a:t>
            </a:r>
            <a:r>
              <a:rPr lang="en-US" sz="3200" dirty="0"/>
              <a:t> − By means of password and similar other techniques, it prevents unauthorized access to programs and data.</a:t>
            </a:r>
          </a:p>
          <a:p>
            <a:r>
              <a:rPr lang="en-US" sz="3200" b="1" dirty="0"/>
              <a:t>Control over system performance</a:t>
            </a:r>
            <a:r>
              <a:rPr lang="en-US" sz="3200" dirty="0"/>
              <a:t> − Recording delays between request for a service and response from the system.</a:t>
            </a:r>
          </a:p>
          <a:p>
            <a:r>
              <a:rPr lang="en-US" sz="3200" b="1" dirty="0"/>
              <a:t>Job accounting</a:t>
            </a:r>
            <a:r>
              <a:rPr lang="en-US" sz="3200" dirty="0"/>
              <a:t> − Keeping track of time and resources used by various jobs and users.</a:t>
            </a:r>
          </a:p>
          <a:p>
            <a:endParaRPr lang="en-US" dirty="0"/>
          </a:p>
        </p:txBody>
      </p:sp>
    </p:spTree>
    <p:extLst>
      <p:ext uri="{BB962C8B-B14F-4D97-AF65-F5344CB8AC3E}">
        <p14:creationId xmlns:p14="http://schemas.microsoft.com/office/powerpoint/2010/main" val="3365720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Functions of the Operating System </a:t>
            </a:r>
          </a:p>
        </p:txBody>
      </p:sp>
      <p:grpSp>
        <p:nvGrpSpPr>
          <p:cNvPr id="12" name="Group 11">
            <a:extLst>
              <a:ext uri="{FF2B5EF4-FFF2-40B4-BE49-F238E27FC236}">
                <a16:creationId xmlns:a16="http://schemas.microsoft.com/office/drawing/2014/main" id="{8942D1C7-C305-BAD5-34E7-29D9BDEB8493}"/>
              </a:ext>
            </a:extLst>
          </p:cNvPr>
          <p:cNvGrpSpPr/>
          <p:nvPr/>
        </p:nvGrpSpPr>
        <p:grpSpPr>
          <a:xfrm>
            <a:off x="974361" y="2218544"/>
            <a:ext cx="10515599" cy="2023674"/>
            <a:chOff x="1484027" y="2833140"/>
            <a:chExt cx="9611818" cy="1409077"/>
          </a:xfrm>
        </p:grpSpPr>
        <p:sp>
          <p:nvSpPr>
            <p:cNvPr id="6" name="Rectangle 5">
              <a:extLst>
                <a:ext uri="{FF2B5EF4-FFF2-40B4-BE49-F238E27FC236}">
                  <a16:creationId xmlns:a16="http://schemas.microsoft.com/office/drawing/2014/main" id="{1A9A0170-2D71-F0A9-3A8E-DECDAAF19C97}"/>
                </a:ext>
              </a:extLst>
            </p:cNvPr>
            <p:cNvSpPr/>
            <p:nvPr/>
          </p:nvSpPr>
          <p:spPr>
            <a:xfrm>
              <a:off x="1484027" y="2833140"/>
              <a:ext cx="9593705" cy="1409076"/>
            </a:xfrm>
            <a:prstGeom prst="rect">
              <a:avLst/>
            </a:prstGeom>
            <a:solidFill>
              <a:schemeClr val="accent4">
                <a:lumMod val="40000"/>
                <a:lumOff val="60000"/>
              </a:schemeClr>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To brief, Following are some of important functions of an operating System which we will look in more detail in upcoming chapters:</a:t>
              </a:r>
            </a:p>
          </p:txBody>
        </p:sp>
        <p:sp>
          <p:nvSpPr>
            <p:cNvPr id="10" name="Rectangle 9">
              <a:extLst>
                <a:ext uri="{FF2B5EF4-FFF2-40B4-BE49-F238E27FC236}">
                  <a16:creationId xmlns:a16="http://schemas.microsoft.com/office/drawing/2014/main" id="{8BAD0DD8-51BF-FF23-5078-54C62C7ED204}"/>
                </a:ext>
              </a:extLst>
            </p:cNvPr>
            <p:cNvSpPr/>
            <p:nvPr/>
          </p:nvSpPr>
          <p:spPr>
            <a:xfrm>
              <a:off x="1484027" y="2833141"/>
              <a:ext cx="239842" cy="1409076"/>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17722D9-30A1-E1D8-6F9A-00951355710B}"/>
                </a:ext>
              </a:extLst>
            </p:cNvPr>
            <p:cNvSpPr/>
            <p:nvPr/>
          </p:nvSpPr>
          <p:spPr>
            <a:xfrm>
              <a:off x="10856003" y="2833141"/>
              <a:ext cx="239842" cy="1409076"/>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1471251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11AD5D-779F-C811-0208-8FD18F68D2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4F7879-150D-FFC0-D98A-947CD808DB1B}"/>
              </a:ext>
            </a:extLst>
          </p:cNvPr>
          <p:cNvSpPr>
            <a:spLocks noGrp="1"/>
          </p:cNvSpPr>
          <p:nvPr>
            <p:ph type="title"/>
          </p:nvPr>
        </p:nvSpPr>
        <p:spPr/>
        <p:txBody>
          <a:bodyPr/>
          <a:lstStyle/>
          <a:p>
            <a:r>
              <a:rPr lang="en-US" dirty="0"/>
              <a:t>Other Important Activities</a:t>
            </a:r>
          </a:p>
        </p:txBody>
      </p:sp>
      <p:sp>
        <p:nvSpPr>
          <p:cNvPr id="3" name="Content Placeholder 2">
            <a:extLst>
              <a:ext uri="{FF2B5EF4-FFF2-40B4-BE49-F238E27FC236}">
                <a16:creationId xmlns:a16="http://schemas.microsoft.com/office/drawing/2014/main" id="{B8D46A72-FE89-8CE9-6B16-0A73BBD2B0DB}"/>
              </a:ext>
            </a:extLst>
          </p:cNvPr>
          <p:cNvSpPr>
            <a:spLocks noGrp="1"/>
          </p:cNvSpPr>
          <p:nvPr>
            <p:ph idx="1"/>
          </p:nvPr>
        </p:nvSpPr>
        <p:spPr/>
        <p:txBody>
          <a:bodyPr>
            <a:normAutofit/>
          </a:bodyPr>
          <a:lstStyle/>
          <a:p>
            <a:r>
              <a:rPr lang="en-US" sz="3600" b="1" dirty="0"/>
              <a:t>Error detecting aids</a:t>
            </a:r>
            <a:r>
              <a:rPr lang="en-US" sz="3600" dirty="0"/>
              <a:t> − Production of dumps, traces, error messages, and other debugging and error detecting aids.</a:t>
            </a:r>
          </a:p>
          <a:p>
            <a:r>
              <a:rPr lang="en-US" sz="3600" b="1" dirty="0"/>
              <a:t>Coordination between other software's and users</a:t>
            </a:r>
            <a:r>
              <a:rPr lang="en-US" sz="3600" dirty="0"/>
              <a:t> − Coordination and assignment of compilers, interpreters, assemblers and other software to the various users of the computer systems.</a:t>
            </a:r>
          </a:p>
          <a:p>
            <a:endParaRPr lang="en-US" dirty="0"/>
          </a:p>
        </p:txBody>
      </p:sp>
    </p:spTree>
    <p:extLst>
      <p:ext uri="{BB962C8B-B14F-4D97-AF65-F5344CB8AC3E}">
        <p14:creationId xmlns:p14="http://schemas.microsoft.com/office/powerpoint/2010/main" val="22585133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6D8DC-ABFE-CDAD-D8D2-ED79DEB74DEA}"/>
              </a:ext>
            </a:extLst>
          </p:cNvPr>
          <p:cNvSpPr>
            <a:spLocks noGrp="1"/>
          </p:cNvSpPr>
          <p:nvPr>
            <p:ph type="title"/>
          </p:nvPr>
        </p:nvSpPr>
        <p:spPr/>
        <p:txBody>
          <a:bodyPr/>
          <a:lstStyle/>
          <a:p>
            <a:r>
              <a:rPr lang="en-US" dirty="0"/>
              <a:t>Goals of Operating System</a:t>
            </a:r>
          </a:p>
        </p:txBody>
      </p:sp>
      <p:sp>
        <p:nvSpPr>
          <p:cNvPr id="3" name="Content Placeholder 2">
            <a:extLst>
              <a:ext uri="{FF2B5EF4-FFF2-40B4-BE49-F238E27FC236}">
                <a16:creationId xmlns:a16="http://schemas.microsoft.com/office/drawing/2014/main" id="{196F6BD8-2F77-A7CB-CA28-71FBF87F9793}"/>
              </a:ext>
            </a:extLst>
          </p:cNvPr>
          <p:cNvSpPr>
            <a:spLocks noGrp="1"/>
          </p:cNvSpPr>
          <p:nvPr>
            <p:ph idx="1"/>
          </p:nvPr>
        </p:nvSpPr>
        <p:spPr>
          <a:xfrm>
            <a:off x="838199" y="1499016"/>
            <a:ext cx="10734207" cy="4841823"/>
          </a:xfrm>
        </p:spPr>
        <p:txBody>
          <a:bodyPr>
            <a:normAutofit fontScale="77500" lnSpcReduction="20000"/>
          </a:bodyPr>
          <a:lstStyle/>
          <a:p>
            <a:pPr marL="0" indent="0" algn="ctr" fontAlgn="base">
              <a:buNone/>
            </a:pPr>
            <a:r>
              <a:rPr lang="en-US" sz="5700" b="1" dirty="0"/>
              <a:t>Primary Goals</a:t>
            </a:r>
            <a:endParaRPr lang="en-US" sz="2600" dirty="0"/>
          </a:p>
          <a:p>
            <a:pPr fontAlgn="base"/>
            <a:r>
              <a:rPr lang="en-US" sz="3300" dirty="0"/>
              <a:t>The primary goals of an operating system (OS) are to provide a easy to use and convenient environment for executing user programs.</a:t>
            </a:r>
          </a:p>
          <a:p>
            <a:pPr fontAlgn="base"/>
            <a:r>
              <a:rPr lang="en-US" sz="3300" b="1" dirty="0"/>
              <a:t>User Convenience : </a:t>
            </a:r>
            <a:r>
              <a:rPr lang="en-US" sz="3300" dirty="0"/>
              <a:t>It should be easy to use, providing a user-friendly interface and making it simple to interact with the system.</a:t>
            </a:r>
          </a:p>
          <a:p>
            <a:pPr fontAlgn="base"/>
            <a:r>
              <a:rPr lang="en-US" sz="3300" b="1" dirty="0"/>
              <a:t>Program Execution</a:t>
            </a:r>
            <a:r>
              <a:rPr lang="en-US" sz="3300" dirty="0"/>
              <a:t>: It facilitates the execution of user programs, providing the necessary environment and services for them to run</a:t>
            </a:r>
            <a:r>
              <a:rPr lang="en-US" sz="3300" b="1" dirty="0"/>
              <a:t>.</a:t>
            </a:r>
            <a:endParaRPr lang="en-US" sz="3300" dirty="0"/>
          </a:p>
          <a:p>
            <a:pPr fontAlgn="base"/>
            <a:r>
              <a:rPr lang="en-US" sz="3300" b="1" dirty="0"/>
              <a:t>Resource Management</a:t>
            </a:r>
            <a:r>
              <a:rPr lang="en-US" sz="3300" dirty="0"/>
              <a:t>: The OS manages and allocates the computer's resources, including the CPU, memory, disk storage, and input/output devices, to ensure fair utilization.</a:t>
            </a:r>
          </a:p>
          <a:p>
            <a:pPr fontAlgn="base"/>
            <a:r>
              <a:rPr lang="en-US" sz="3300" b="1" dirty="0"/>
              <a:t>Security</a:t>
            </a:r>
            <a:r>
              <a:rPr lang="en-US" sz="3300" dirty="0"/>
              <a:t>: The OS protects the system and user data from unauthorized access, ensuring the confidentiality, integrity, and availability of information.</a:t>
            </a:r>
          </a:p>
          <a:p>
            <a:endParaRPr lang="en-US" dirty="0"/>
          </a:p>
        </p:txBody>
      </p:sp>
    </p:spTree>
    <p:extLst>
      <p:ext uri="{BB962C8B-B14F-4D97-AF65-F5344CB8AC3E}">
        <p14:creationId xmlns:p14="http://schemas.microsoft.com/office/powerpoint/2010/main" val="11324636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B925D3-54EC-7819-CDAA-F64C3F9EDA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169038-13E5-63A5-AFB4-B58B16C6FC81}"/>
              </a:ext>
            </a:extLst>
          </p:cNvPr>
          <p:cNvSpPr>
            <a:spLocks noGrp="1"/>
          </p:cNvSpPr>
          <p:nvPr>
            <p:ph type="title"/>
          </p:nvPr>
        </p:nvSpPr>
        <p:spPr/>
        <p:txBody>
          <a:bodyPr/>
          <a:lstStyle/>
          <a:p>
            <a:r>
              <a:rPr lang="en-US" dirty="0"/>
              <a:t>Goals of Operating System</a:t>
            </a:r>
          </a:p>
        </p:txBody>
      </p:sp>
      <p:sp>
        <p:nvSpPr>
          <p:cNvPr id="3" name="Content Placeholder 2">
            <a:extLst>
              <a:ext uri="{FF2B5EF4-FFF2-40B4-BE49-F238E27FC236}">
                <a16:creationId xmlns:a16="http://schemas.microsoft.com/office/drawing/2014/main" id="{34708562-2A7D-F9AA-2D91-86A67FC88805}"/>
              </a:ext>
            </a:extLst>
          </p:cNvPr>
          <p:cNvSpPr>
            <a:spLocks noGrp="1"/>
          </p:cNvSpPr>
          <p:nvPr>
            <p:ph idx="1"/>
          </p:nvPr>
        </p:nvSpPr>
        <p:spPr>
          <a:xfrm>
            <a:off x="838200" y="1334125"/>
            <a:ext cx="10734207" cy="4751882"/>
          </a:xfrm>
        </p:spPr>
        <p:txBody>
          <a:bodyPr>
            <a:normAutofit/>
          </a:bodyPr>
          <a:lstStyle/>
          <a:p>
            <a:pPr marL="0" indent="0" algn="ctr" fontAlgn="base">
              <a:buNone/>
            </a:pPr>
            <a:r>
              <a:rPr lang="en-US" sz="5700" b="1" dirty="0"/>
              <a:t>Secondary Goals</a:t>
            </a:r>
          </a:p>
          <a:p>
            <a:pPr fontAlgn="base"/>
            <a:r>
              <a:rPr lang="en-US" sz="3200" b="1" dirty="0"/>
              <a:t>Efficient Resource Utilization</a:t>
            </a:r>
            <a:r>
              <a:rPr lang="en-US" sz="3200" dirty="0"/>
              <a:t>: It should aim to maximize the performance and utilization of computer resources like CPU, Memory and IO devices, ensuring that the system runs smoothly and efficiently.</a:t>
            </a:r>
          </a:p>
          <a:p>
            <a:pPr fontAlgn="base"/>
            <a:r>
              <a:rPr lang="en-US" sz="3200" b="1" dirty="0"/>
              <a:t>Reliability</a:t>
            </a:r>
            <a:r>
              <a:rPr lang="en-US" sz="3200" dirty="0"/>
              <a:t>: It should be robust and reliable, able to handle errors and exceptions gracefully, ensuring that the system continues to operate smoothly. It should be modular in design and easy to debug.</a:t>
            </a:r>
          </a:p>
        </p:txBody>
      </p:sp>
    </p:spTree>
    <p:extLst>
      <p:ext uri="{BB962C8B-B14F-4D97-AF65-F5344CB8AC3E}">
        <p14:creationId xmlns:p14="http://schemas.microsoft.com/office/powerpoint/2010/main" val="8998789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0" y="1805998"/>
            <a:ext cx="12192000" cy="1953087"/>
          </a:xfrm>
          <a:prstGeom prst="rect">
            <a:avLst/>
          </a:prstGeom>
        </p:spPr>
      </p:pic>
      <p:sp>
        <p:nvSpPr>
          <p:cNvPr id="2" name="Title 1"/>
          <p:cNvSpPr>
            <a:spLocks noGrp="1"/>
          </p:cNvSpPr>
          <p:nvPr>
            <p:ph type="title"/>
          </p:nvPr>
        </p:nvSpPr>
        <p:spPr>
          <a:xfrm>
            <a:off x="6546273" y="2433522"/>
            <a:ext cx="5978236" cy="1325563"/>
          </a:xfrm>
        </p:spPr>
        <p:txBody>
          <a:bodyPr>
            <a:normAutofit/>
          </a:bodyPr>
          <a:lstStyle/>
          <a:p>
            <a:r>
              <a:rPr lang="en-US" sz="6600" dirty="0">
                <a:solidFill>
                  <a:schemeClr val="bg1"/>
                </a:solidFill>
              </a:rPr>
              <a:t>“Thank You”</a:t>
            </a:r>
          </a:p>
        </p:txBody>
      </p:sp>
    </p:spTree>
    <p:extLst>
      <p:ext uri="{BB962C8B-B14F-4D97-AF65-F5344CB8AC3E}">
        <p14:creationId xmlns:p14="http://schemas.microsoft.com/office/powerpoint/2010/main" val="931457321"/>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BB4DB7-209D-8B85-4A2A-CF28E2E577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8F6C76-FF71-291E-CF9B-343709C0686C}"/>
              </a:ext>
            </a:extLst>
          </p:cNvPr>
          <p:cNvSpPr>
            <a:spLocks noGrp="1"/>
          </p:cNvSpPr>
          <p:nvPr>
            <p:ph type="title"/>
          </p:nvPr>
        </p:nvSpPr>
        <p:spPr>
          <a:xfrm>
            <a:off x="838200" y="8562"/>
            <a:ext cx="10515600" cy="1325563"/>
          </a:xfrm>
        </p:spPr>
        <p:txBody>
          <a:bodyPr/>
          <a:lstStyle/>
          <a:p>
            <a:r>
              <a:rPr lang="en-US" dirty="0"/>
              <a:t>Functions of the Operating System</a:t>
            </a:r>
          </a:p>
        </p:txBody>
      </p:sp>
      <p:sp>
        <p:nvSpPr>
          <p:cNvPr id="3" name="Content Placeholder 2">
            <a:extLst>
              <a:ext uri="{FF2B5EF4-FFF2-40B4-BE49-F238E27FC236}">
                <a16:creationId xmlns:a16="http://schemas.microsoft.com/office/drawing/2014/main" id="{52595980-FC2E-182E-109B-071794DB5632}"/>
              </a:ext>
            </a:extLst>
          </p:cNvPr>
          <p:cNvSpPr>
            <a:spLocks noGrp="1"/>
          </p:cNvSpPr>
          <p:nvPr>
            <p:ph idx="1"/>
          </p:nvPr>
        </p:nvSpPr>
        <p:spPr>
          <a:xfrm>
            <a:off x="838200" y="1124262"/>
            <a:ext cx="10515600" cy="5246557"/>
          </a:xfrm>
        </p:spPr>
        <p:txBody>
          <a:bodyPr>
            <a:normAutofit fontScale="92500" lnSpcReduction="10000"/>
          </a:bodyPr>
          <a:lstStyle/>
          <a:p>
            <a:r>
              <a:rPr lang="en-US" sz="2400" dirty="0"/>
              <a:t>Process Management</a:t>
            </a:r>
          </a:p>
          <a:p>
            <a:r>
              <a:rPr lang="en-US" sz="2400" dirty="0"/>
              <a:t>I/O Device Management</a:t>
            </a:r>
          </a:p>
          <a:p>
            <a:r>
              <a:rPr lang="en-US" sz="2400" dirty="0"/>
              <a:t>File Management</a:t>
            </a:r>
          </a:p>
          <a:p>
            <a:r>
              <a:rPr lang="en-US" sz="2400" dirty="0"/>
              <a:t>Network Management</a:t>
            </a:r>
          </a:p>
          <a:p>
            <a:r>
              <a:rPr lang="en-US" sz="2400" dirty="0"/>
              <a:t>Main Memory Management</a:t>
            </a:r>
          </a:p>
          <a:p>
            <a:r>
              <a:rPr lang="en-US" sz="2400" dirty="0"/>
              <a:t>Secondary Storage Management</a:t>
            </a:r>
          </a:p>
          <a:p>
            <a:r>
              <a:rPr lang="en-US" sz="2400" dirty="0"/>
              <a:t>Security Management</a:t>
            </a:r>
          </a:p>
          <a:p>
            <a:r>
              <a:rPr lang="en-US" sz="2400" dirty="0"/>
              <a:t>Command Interpreter System</a:t>
            </a:r>
          </a:p>
          <a:p>
            <a:r>
              <a:rPr lang="en-US" sz="2400" dirty="0"/>
              <a:t>Control over system performance</a:t>
            </a:r>
          </a:p>
          <a:p>
            <a:r>
              <a:rPr lang="en-US" sz="2400" dirty="0"/>
              <a:t>Job Accounting</a:t>
            </a:r>
          </a:p>
          <a:p>
            <a:r>
              <a:rPr lang="en-US" sz="2400" dirty="0"/>
              <a:t>Error Detection and Correction</a:t>
            </a:r>
          </a:p>
          <a:p>
            <a:r>
              <a:rPr lang="en-US" sz="2400" dirty="0"/>
              <a:t>Coordination between other software and users</a:t>
            </a:r>
          </a:p>
          <a:p>
            <a:r>
              <a:rPr lang="en-US" sz="2400" dirty="0"/>
              <a:t>Many more other important tasks</a:t>
            </a:r>
          </a:p>
        </p:txBody>
      </p:sp>
    </p:spTree>
    <p:extLst>
      <p:ext uri="{BB962C8B-B14F-4D97-AF65-F5344CB8AC3E}">
        <p14:creationId xmlns:p14="http://schemas.microsoft.com/office/powerpoint/2010/main" val="1464692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B4623-1561-128E-39DE-DA4AE254E123}"/>
              </a:ext>
            </a:extLst>
          </p:cNvPr>
          <p:cNvSpPr>
            <a:spLocks noGrp="1"/>
          </p:cNvSpPr>
          <p:nvPr>
            <p:ph type="title"/>
          </p:nvPr>
        </p:nvSpPr>
        <p:spPr/>
        <p:txBody>
          <a:bodyPr/>
          <a:lstStyle/>
          <a:p>
            <a:r>
              <a:rPr lang="en-US" dirty="0"/>
              <a:t>Process Management</a:t>
            </a:r>
          </a:p>
        </p:txBody>
      </p:sp>
      <p:sp>
        <p:nvSpPr>
          <p:cNvPr id="3" name="Content Placeholder 2">
            <a:extLst>
              <a:ext uri="{FF2B5EF4-FFF2-40B4-BE49-F238E27FC236}">
                <a16:creationId xmlns:a16="http://schemas.microsoft.com/office/drawing/2014/main" id="{33F8EAD6-08E1-8C87-F7ED-1DFB0D53B764}"/>
              </a:ext>
            </a:extLst>
          </p:cNvPr>
          <p:cNvSpPr>
            <a:spLocks noGrp="1"/>
          </p:cNvSpPr>
          <p:nvPr>
            <p:ph idx="1"/>
          </p:nvPr>
        </p:nvSpPr>
        <p:spPr>
          <a:xfrm>
            <a:off x="838200" y="1690688"/>
            <a:ext cx="10515600" cy="4351338"/>
          </a:xfrm>
        </p:spPr>
        <p:txBody>
          <a:bodyPr/>
          <a:lstStyle/>
          <a:p>
            <a:pPr marL="0" indent="0" algn="ctr">
              <a:buNone/>
            </a:pPr>
            <a:r>
              <a:rPr lang="en-US" dirty="0"/>
              <a:t>A process is program or a fraction of a program that is loaded in main memory. A process needs certain resources including CPU time, Memory, Files, and I/O devices to accomplish its task. The process management component manages the multiple processes running simultaneously on the Operating System.</a:t>
            </a:r>
          </a:p>
        </p:txBody>
      </p:sp>
      <p:grpSp>
        <p:nvGrpSpPr>
          <p:cNvPr id="5" name="Group 4">
            <a:extLst>
              <a:ext uri="{FF2B5EF4-FFF2-40B4-BE49-F238E27FC236}">
                <a16:creationId xmlns:a16="http://schemas.microsoft.com/office/drawing/2014/main" id="{263B3890-489B-D63F-33CF-5B0C726A14BC}"/>
              </a:ext>
            </a:extLst>
          </p:cNvPr>
          <p:cNvGrpSpPr/>
          <p:nvPr/>
        </p:nvGrpSpPr>
        <p:grpSpPr>
          <a:xfrm>
            <a:off x="1951220" y="4161866"/>
            <a:ext cx="8289560" cy="1005446"/>
            <a:chOff x="1484027" y="2833140"/>
            <a:chExt cx="9611818" cy="1409077"/>
          </a:xfrm>
        </p:grpSpPr>
        <p:sp>
          <p:nvSpPr>
            <p:cNvPr id="6" name="Rectangle 5">
              <a:extLst>
                <a:ext uri="{FF2B5EF4-FFF2-40B4-BE49-F238E27FC236}">
                  <a16:creationId xmlns:a16="http://schemas.microsoft.com/office/drawing/2014/main" id="{A34DD048-D464-D77E-C004-CDB46900E876}"/>
                </a:ext>
              </a:extLst>
            </p:cNvPr>
            <p:cNvSpPr/>
            <p:nvPr/>
          </p:nvSpPr>
          <p:spPr>
            <a:xfrm>
              <a:off x="1484027" y="2833140"/>
              <a:ext cx="9593705" cy="1409076"/>
            </a:xfrm>
            <a:prstGeom prst="rect">
              <a:avLst/>
            </a:prstGeom>
            <a:solidFill>
              <a:schemeClr val="accent4">
                <a:lumMod val="40000"/>
                <a:lumOff val="60000"/>
              </a:schemeClr>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A program in running state is called a process.</a:t>
              </a:r>
            </a:p>
          </p:txBody>
        </p:sp>
        <p:sp>
          <p:nvSpPr>
            <p:cNvPr id="7" name="Rectangle 6">
              <a:extLst>
                <a:ext uri="{FF2B5EF4-FFF2-40B4-BE49-F238E27FC236}">
                  <a16:creationId xmlns:a16="http://schemas.microsoft.com/office/drawing/2014/main" id="{0553F90F-F98F-2AC5-9DBC-385D79FC66A4}"/>
                </a:ext>
              </a:extLst>
            </p:cNvPr>
            <p:cNvSpPr/>
            <p:nvPr/>
          </p:nvSpPr>
          <p:spPr>
            <a:xfrm>
              <a:off x="1484027" y="2833141"/>
              <a:ext cx="239842" cy="1409076"/>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8592F24-B1C6-ED92-4AE0-A65FD5F11DCF}"/>
                </a:ext>
              </a:extLst>
            </p:cNvPr>
            <p:cNvSpPr/>
            <p:nvPr/>
          </p:nvSpPr>
          <p:spPr>
            <a:xfrm>
              <a:off x="10856003" y="2833141"/>
              <a:ext cx="239842" cy="1409076"/>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077886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2913C-9078-2397-A359-806C03070A29}"/>
              </a:ext>
            </a:extLst>
          </p:cNvPr>
          <p:cNvSpPr>
            <a:spLocks noGrp="1"/>
          </p:cNvSpPr>
          <p:nvPr>
            <p:ph type="title"/>
          </p:nvPr>
        </p:nvSpPr>
        <p:spPr/>
        <p:txBody>
          <a:bodyPr/>
          <a:lstStyle/>
          <a:p>
            <a:r>
              <a:rPr lang="en-US" dirty="0"/>
              <a:t>Process Management</a:t>
            </a:r>
          </a:p>
        </p:txBody>
      </p:sp>
      <p:sp>
        <p:nvSpPr>
          <p:cNvPr id="3" name="Content Placeholder 2">
            <a:extLst>
              <a:ext uri="{FF2B5EF4-FFF2-40B4-BE49-F238E27FC236}">
                <a16:creationId xmlns:a16="http://schemas.microsoft.com/office/drawing/2014/main" id="{E16C9D67-9481-4C64-CAAA-AF3CC51A1F82}"/>
              </a:ext>
            </a:extLst>
          </p:cNvPr>
          <p:cNvSpPr>
            <a:spLocks noGrp="1"/>
          </p:cNvSpPr>
          <p:nvPr>
            <p:ph idx="1"/>
          </p:nvPr>
        </p:nvSpPr>
        <p:spPr/>
        <p:txBody>
          <a:bodyPr>
            <a:normAutofit fontScale="92500"/>
          </a:bodyPr>
          <a:lstStyle/>
          <a:p>
            <a:r>
              <a:rPr lang="en-US" dirty="0"/>
              <a:t>The operating system is responsible for the following activities in connection with process management:</a:t>
            </a:r>
          </a:p>
          <a:p>
            <a:r>
              <a:rPr lang="en-US" dirty="0"/>
              <a:t>Create, load, execute, suspend, resume, and terminate processes.</a:t>
            </a:r>
          </a:p>
          <a:p>
            <a:r>
              <a:rPr lang="en-US" dirty="0"/>
              <a:t>Switch system among multiple processes in main memory.</a:t>
            </a:r>
          </a:p>
          <a:p>
            <a:r>
              <a:rPr lang="en-US" dirty="0"/>
              <a:t>Provides communication mechanisms so that processes can communicate with each others</a:t>
            </a:r>
          </a:p>
          <a:p>
            <a:r>
              <a:rPr lang="en-US" dirty="0"/>
              <a:t>Provides synchronization mechanisms to control concurrent access to shared data to keep shared data consistent.</a:t>
            </a:r>
          </a:p>
          <a:p>
            <a:r>
              <a:rPr lang="en-US" dirty="0"/>
              <a:t>Allocate/de-allocate resources properly to prevent or avoid deadlock situation.</a:t>
            </a:r>
          </a:p>
          <a:p>
            <a:endParaRPr lang="en-US" dirty="0"/>
          </a:p>
        </p:txBody>
      </p:sp>
    </p:spTree>
    <p:extLst>
      <p:ext uri="{BB962C8B-B14F-4D97-AF65-F5344CB8AC3E}">
        <p14:creationId xmlns:p14="http://schemas.microsoft.com/office/powerpoint/2010/main" val="1759410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00E30-B03E-BD05-8EB3-5DA2E3ACADAF}"/>
              </a:ext>
            </a:extLst>
          </p:cNvPr>
          <p:cNvSpPr>
            <a:spLocks noGrp="1"/>
          </p:cNvSpPr>
          <p:nvPr>
            <p:ph type="title"/>
          </p:nvPr>
        </p:nvSpPr>
        <p:spPr/>
        <p:txBody>
          <a:bodyPr/>
          <a:lstStyle/>
          <a:p>
            <a:r>
              <a:rPr lang="en-US" dirty="0"/>
              <a:t>I/O Device Management</a:t>
            </a:r>
          </a:p>
        </p:txBody>
      </p:sp>
      <p:sp>
        <p:nvSpPr>
          <p:cNvPr id="3" name="Content Placeholder 2">
            <a:extLst>
              <a:ext uri="{FF2B5EF4-FFF2-40B4-BE49-F238E27FC236}">
                <a16:creationId xmlns:a16="http://schemas.microsoft.com/office/drawing/2014/main" id="{95C9AEF2-0558-10B0-C594-7A1D9213244F}"/>
              </a:ext>
            </a:extLst>
          </p:cNvPr>
          <p:cNvSpPr>
            <a:spLocks noGrp="1"/>
          </p:cNvSpPr>
          <p:nvPr>
            <p:ph idx="1"/>
          </p:nvPr>
        </p:nvSpPr>
        <p:spPr/>
        <p:txBody>
          <a:bodyPr>
            <a:normAutofit fontScale="92500" lnSpcReduction="10000"/>
          </a:bodyPr>
          <a:lstStyle/>
          <a:p>
            <a:pPr marL="0" indent="0" algn="ctr">
              <a:buNone/>
            </a:pPr>
            <a:r>
              <a:rPr lang="en-US" dirty="0"/>
              <a:t>One of the purposes of an operating system is to hide the peculiarities of specific hardware devices from the user. I/O Device Management provides an abstract level of H/W devices and keep the details from applications to ensure proper use of devices, to prevent errors, and to provide users with convenient and efficient programming environment.</a:t>
            </a:r>
          </a:p>
          <a:p>
            <a:pPr marL="0" indent="0">
              <a:buNone/>
            </a:pPr>
            <a:r>
              <a:rPr lang="en-US" b="1" dirty="0"/>
              <a:t>Following are the tasks of I/O Device Management component:</a:t>
            </a:r>
          </a:p>
          <a:p>
            <a:r>
              <a:rPr lang="en-US" dirty="0"/>
              <a:t>Hide the details of H/W devices</a:t>
            </a:r>
          </a:p>
          <a:p>
            <a:r>
              <a:rPr lang="en-US" dirty="0"/>
              <a:t>Manage main memory for the devices using cache, buffer, and spooling</a:t>
            </a:r>
          </a:p>
          <a:p>
            <a:r>
              <a:rPr lang="en-US" dirty="0"/>
              <a:t>Maintain and provide custom drivers for each device.</a:t>
            </a:r>
          </a:p>
          <a:p>
            <a:endParaRPr lang="en-US" dirty="0"/>
          </a:p>
        </p:txBody>
      </p:sp>
    </p:spTree>
    <p:extLst>
      <p:ext uri="{BB962C8B-B14F-4D97-AF65-F5344CB8AC3E}">
        <p14:creationId xmlns:p14="http://schemas.microsoft.com/office/powerpoint/2010/main" val="12957802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D65AB-76B8-20C3-E7EB-DC4AAE0E529F}"/>
              </a:ext>
            </a:extLst>
          </p:cNvPr>
          <p:cNvSpPr>
            <a:spLocks noGrp="1"/>
          </p:cNvSpPr>
          <p:nvPr>
            <p:ph type="title"/>
          </p:nvPr>
        </p:nvSpPr>
        <p:spPr/>
        <p:txBody>
          <a:bodyPr/>
          <a:lstStyle/>
          <a:p>
            <a:r>
              <a:rPr lang="en-US" dirty="0"/>
              <a:t>File Management</a:t>
            </a:r>
          </a:p>
        </p:txBody>
      </p:sp>
      <p:sp>
        <p:nvSpPr>
          <p:cNvPr id="3" name="Content Placeholder 2">
            <a:extLst>
              <a:ext uri="{FF2B5EF4-FFF2-40B4-BE49-F238E27FC236}">
                <a16:creationId xmlns:a16="http://schemas.microsoft.com/office/drawing/2014/main" id="{D07B1DF5-097C-F7E1-0E5D-BBDA2CF67D09}"/>
              </a:ext>
            </a:extLst>
          </p:cNvPr>
          <p:cNvSpPr>
            <a:spLocks noGrp="1"/>
          </p:cNvSpPr>
          <p:nvPr>
            <p:ph idx="1"/>
          </p:nvPr>
        </p:nvSpPr>
        <p:spPr>
          <a:xfrm>
            <a:off x="838200" y="1322901"/>
            <a:ext cx="10515600" cy="4351338"/>
          </a:xfrm>
        </p:spPr>
        <p:txBody>
          <a:bodyPr/>
          <a:lstStyle/>
          <a:p>
            <a:pPr algn="ctr"/>
            <a:r>
              <a:rPr lang="en-US" dirty="0"/>
              <a:t>File management is one of the most visible services of an operating system. Computers can store information in several different physical forms; magnetic tape, disk, and drum are the most common forms.</a:t>
            </a:r>
          </a:p>
          <a:p>
            <a:pPr algn="ctr"/>
            <a:r>
              <a:rPr lang="en-US" dirty="0"/>
              <a:t>A file is defined as a set of correlated information and it is defined by the creator of the file. Mostly files represent data, source and object forms, and programs. Data files can be of any type like alphabetic, numeric, and alphanumeric.</a:t>
            </a:r>
          </a:p>
          <a:p>
            <a:endParaRPr lang="en-US" dirty="0"/>
          </a:p>
        </p:txBody>
      </p:sp>
      <p:grpSp>
        <p:nvGrpSpPr>
          <p:cNvPr id="4" name="Group 3">
            <a:extLst>
              <a:ext uri="{FF2B5EF4-FFF2-40B4-BE49-F238E27FC236}">
                <a16:creationId xmlns:a16="http://schemas.microsoft.com/office/drawing/2014/main" id="{F54287CC-34DF-496D-5EA6-BE57CA28CE58}"/>
              </a:ext>
            </a:extLst>
          </p:cNvPr>
          <p:cNvGrpSpPr/>
          <p:nvPr/>
        </p:nvGrpSpPr>
        <p:grpSpPr>
          <a:xfrm>
            <a:off x="1387839" y="4761459"/>
            <a:ext cx="9416321" cy="1325563"/>
            <a:chOff x="1484027" y="2833140"/>
            <a:chExt cx="9611818" cy="1409077"/>
          </a:xfrm>
        </p:grpSpPr>
        <p:sp>
          <p:nvSpPr>
            <p:cNvPr id="5" name="Rectangle 4">
              <a:extLst>
                <a:ext uri="{FF2B5EF4-FFF2-40B4-BE49-F238E27FC236}">
                  <a16:creationId xmlns:a16="http://schemas.microsoft.com/office/drawing/2014/main" id="{25FC6075-19D0-5C0A-6DDD-5BCA314FC98A}"/>
                </a:ext>
              </a:extLst>
            </p:cNvPr>
            <p:cNvSpPr/>
            <p:nvPr/>
          </p:nvSpPr>
          <p:spPr>
            <a:xfrm>
              <a:off x="1484027" y="2833140"/>
              <a:ext cx="9593705" cy="1409076"/>
            </a:xfrm>
            <a:prstGeom prst="rect">
              <a:avLst/>
            </a:prstGeom>
            <a:solidFill>
              <a:schemeClr val="accent4">
                <a:lumMod val="40000"/>
                <a:lumOff val="60000"/>
              </a:schemeClr>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A files is a sequence of bits, bytes, lines or records whose meaning is defined by its creator and user.</a:t>
              </a:r>
            </a:p>
          </p:txBody>
        </p:sp>
        <p:sp>
          <p:nvSpPr>
            <p:cNvPr id="6" name="Rectangle 5">
              <a:extLst>
                <a:ext uri="{FF2B5EF4-FFF2-40B4-BE49-F238E27FC236}">
                  <a16:creationId xmlns:a16="http://schemas.microsoft.com/office/drawing/2014/main" id="{221E34A0-C79A-6E45-7EEB-A23DF4E0AD00}"/>
                </a:ext>
              </a:extLst>
            </p:cNvPr>
            <p:cNvSpPr/>
            <p:nvPr/>
          </p:nvSpPr>
          <p:spPr>
            <a:xfrm>
              <a:off x="1484027" y="2833141"/>
              <a:ext cx="239842" cy="1409076"/>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285337A8-3C07-EAF7-176E-6E374A4C792D}"/>
                </a:ext>
              </a:extLst>
            </p:cNvPr>
            <p:cNvSpPr/>
            <p:nvPr/>
          </p:nvSpPr>
          <p:spPr>
            <a:xfrm>
              <a:off x="10856003" y="2833141"/>
              <a:ext cx="239842" cy="1409076"/>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90055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1E9D5E-AAF7-1489-B268-B72DDB84713E}"/>
              </a:ext>
            </a:extLst>
          </p:cNvPr>
          <p:cNvSpPr>
            <a:spLocks noGrp="1"/>
          </p:cNvSpPr>
          <p:nvPr>
            <p:ph type="title"/>
          </p:nvPr>
        </p:nvSpPr>
        <p:spPr/>
        <p:txBody>
          <a:bodyPr/>
          <a:lstStyle/>
          <a:p>
            <a:r>
              <a:rPr lang="en-US" dirty="0"/>
              <a:t>File Management</a:t>
            </a:r>
          </a:p>
        </p:txBody>
      </p:sp>
      <p:sp>
        <p:nvSpPr>
          <p:cNvPr id="3" name="Content Placeholder 2">
            <a:extLst>
              <a:ext uri="{FF2B5EF4-FFF2-40B4-BE49-F238E27FC236}">
                <a16:creationId xmlns:a16="http://schemas.microsoft.com/office/drawing/2014/main" id="{F5B83404-AB82-2997-2A5B-9F56027D7C94}"/>
              </a:ext>
            </a:extLst>
          </p:cNvPr>
          <p:cNvSpPr>
            <a:spLocks noGrp="1"/>
          </p:cNvSpPr>
          <p:nvPr>
            <p:ph idx="1"/>
          </p:nvPr>
        </p:nvSpPr>
        <p:spPr>
          <a:xfrm>
            <a:off x="838200" y="1690688"/>
            <a:ext cx="10515600" cy="4351338"/>
          </a:xfrm>
        </p:spPr>
        <p:txBody>
          <a:bodyPr>
            <a:normAutofit fontScale="92500" lnSpcReduction="10000"/>
          </a:bodyPr>
          <a:lstStyle/>
          <a:p>
            <a:pPr marL="0" indent="0" algn="ctr">
              <a:buNone/>
            </a:pPr>
            <a:r>
              <a:rPr lang="en-US" dirty="0"/>
              <a:t>The operating system implements the abstract concept of the file by managing mass storage device, such as types and disks. Also files are normally organized into directories to ease their use. These directories may contain files and other directories and so on.</a:t>
            </a:r>
          </a:p>
          <a:p>
            <a:pPr marL="0" indent="0">
              <a:buNone/>
            </a:pPr>
            <a:r>
              <a:rPr lang="en-US" dirty="0">
                <a:solidFill>
                  <a:srgbClr val="FF0000"/>
                </a:solidFill>
              </a:rPr>
              <a:t>The operating system is responsible for the following activities in connection with file management:</a:t>
            </a:r>
          </a:p>
          <a:p>
            <a:r>
              <a:rPr lang="en-US" dirty="0"/>
              <a:t>File creation and deletion</a:t>
            </a:r>
          </a:p>
          <a:p>
            <a:r>
              <a:rPr lang="en-US" dirty="0"/>
              <a:t>Directory creation and deletion</a:t>
            </a:r>
          </a:p>
          <a:p>
            <a:r>
              <a:rPr lang="en-US" dirty="0"/>
              <a:t>The support of primitives for manipulating files and directories</a:t>
            </a:r>
          </a:p>
          <a:p>
            <a:r>
              <a:rPr lang="en-US" dirty="0"/>
              <a:t>Mapping files onto secondary storage</a:t>
            </a:r>
          </a:p>
          <a:p>
            <a:r>
              <a:rPr lang="en-US" dirty="0"/>
              <a:t>File backup on stable (nonvolatile) storage media</a:t>
            </a:r>
          </a:p>
          <a:p>
            <a:endParaRPr lang="en-US" dirty="0"/>
          </a:p>
        </p:txBody>
      </p:sp>
    </p:spTree>
    <p:extLst>
      <p:ext uri="{BB962C8B-B14F-4D97-AF65-F5344CB8AC3E}">
        <p14:creationId xmlns:p14="http://schemas.microsoft.com/office/powerpoint/2010/main" val="899243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C5911-7C0F-540F-8E76-396992BA88DF}"/>
              </a:ext>
            </a:extLst>
          </p:cNvPr>
          <p:cNvSpPr>
            <a:spLocks noGrp="1"/>
          </p:cNvSpPr>
          <p:nvPr>
            <p:ph type="title"/>
          </p:nvPr>
        </p:nvSpPr>
        <p:spPr/>
        <p:txBody>
          <a:bodyPr/>
          <a:lstStyle/>
          <a:p>
            <a:r>
              <a:rPr lang="en-US" dirty="0"/>
              <a:t>Network Management</a:t>
            </a:r>
          </a:p>
        </p:txBody>
      </p:sp>
      <p:sp>
        <p:nvSpPr>
          <p:cNvPr id="3" name="Content Placeholder 2">
            <a:extLst>
              <a:ext uri="{FF2B5EF4-FFF2-40B4-BE49-F238E27FC236}">
                <a16:creationId xmlns:a16="http://schemas.microsoft.com/office/drawing/2014/main" id="{B34A31BD-B931-4AAC-C4A4-8C536212502F}"/>
              </a:ext>
            </a:extLst>
          </p:cNvPr>
          <p:cNvSpPr>
            <a:spLocks noGrp="1"/>
          </p:cNvSpPr>
          <p:nvPr>
            <p:ph idx="1"/>
          </p:nvPr>
        </p:nvSpPr>
        <p:spPr/>
        <p:txBody>
          <a:bodyPr/>
          <a:lstStyle/>
          <a:p>
            <a:pPr algn="ctr"/>
            <a:r>
              <a:rPr lang="en-US" dirty="0"/>
              <a:t>The definition of network management is often broad, as network management involves several different components. Network management is the process of managing and administering a computer network. A computer network is a collection of various types of computers connected with each other.</a:t>
            </a:r>
          </a:p>
          <a:p>
            <a:pPr algn="ctr"/>
            <a:r>
              <a:rPr lang="en-US" dirty="0"/>
              <a:t>Network management comprises fault analysis, maintaining the quality of service, provisioning of networks, and performance management.</a:t>
            </a:r>
          </a:p>
          <a:p>
            <a:endParaRPr lang="en-US" dirty="0"/>
          </a:p>
        </p:txBody>
      </p:sp>
    </p:spTree>
    <p:extLst>
      <p:ext uri="{BB962C8B-B14F-4D97-AF65-F5344CB8AC3E}">
        <p14:creationId xmlns:p14="http://schemas.microsoft.com/office/powerpoint/2010/main" val="32086903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655</TotalTime>
  <Words>1601</Words>
  <Application>Microsoft Office PowerPoint</Application>
  <PresentationFormat>Widescreen</PresentationFormat>
  <Paragraphs>107</Paragraphs>
  <Slides>23</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Book Antiqua</vt:lpstr>
      <vt:lpstr>Calibri</vt:lpstr>
      <vt:lpstr>Office Theme</vt:lpstr>
      <vt:lpstr>PowerPoint Presentation</vt:lpstr>
      <vt:lpstr>Functions of the Operating System </vt:lpstr>
      <vt:lpstr>Functions of the Operating System</vt:lpstr>
      <vt:lpstr>Process Management</vt:lpstr>
      <vt:lpstr>Process Management</vt:lpstr>
      <vt:lpstr>I/O Device Management</vt:lpstr>
      <vt:lpstr>File Management</vt:lpstr>
      <vt:lpstr>File Management</vt:lpstr>
      <vt:lpstr>Network Management</vt:lpstr>
      <vt:lpstr>Network Management</vt:lpstr>
      <vt:lpstr>Main Memory Management</vt:lpstr>
      <vt:lpstr>Main Memory Management</vt:lpstr>
      <vt:lpstr>Secondary Storage Management</vt:lpstr>
      <vt:lpstr>Secondary Storage Management</vt:lpstr>
      <vt:lpstr>Security Management</vt:lpstr>
      <vt:lpstr>Security Management</vt:lpstr>
      <vt:lpstr>Command Interpreter System</vt:lpstr>
      <vt:lpstr>Command Interpreter System</vt:lpstr>
      <vt:lpstr>Other Important Activities</vt:lpstr>
      <vt:lpstr>Other Important Activities</vt:lpstr>
      <vt:lpstr>Goals of Operating System</vt:lpstr>
      <vt:lpstr>Goals of Operating System</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account</dc:creator>
  <cp:lastModifiedBy>1024314003 - Md. Tariqul Islam</cp:lastModifiedBy>
  <cp:revision>113</cp:revision>
  <dcterms:created xsi:type="dcterms:W3CDTF">2024-07-16T16:02:17Z</dcterms:created>
  <dcterms:modified xsi:type="dcterms:W3CDTF">2025-08-05T16:18:10Z</dcterms:modified>
</cp:coreProperties>
</file>