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1" r:id="rId2"/>
    <p:sldId id="345" r:id="rId3"/>
    <p:sldId id="341" r:id="rId4"/>
    <p:sldId id="383" r:id="rId5"/>
    <p:sldId id="384" r:id="rId6"/>
    <p:sldId id="385" r:id="rId7"/>
    <p:sldId id="386" r:id="rId8"/>
    <p:sldId id="387" r:id="rId9"/>
    <p:sldId id="388" r:id="rId10"/>
    <p:sldId id="390" r:id="rId11"/>
    <p:sldId id="391" r:id="rId12"/>
    <p:sldId id="392" r:id="rId13"/>
    <p:sldId id="393" r:id="rId14"/>
    <p:sldId id="394" r:id="rId15"/>
    <p:sldId id="398" r:id="rId16"/>
    <p:sldId id="389" r:id="rId17"/>
    <p:sldId id="330" r:id="rId18"/>
    <p:sldId id="331" r:id="rId19"/>
    <p:sldId id="395" r:id="rId20"/>
    <p:sldId id="396" r:id="rId21"/>
    <p:sldId id="397" r:id="rId22"/>
    <p:sldId id="26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3FF"/>
    <a:srgbClr val="525252"/>
    <a:srgbClr val="003399"/>
    <a:srgbClr val="210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60"/>
  </p:normalViewPr>
  <p:slideViewPr>
    <p:cSldViewPr snapToGrid="0">
      <p:cViewPr varScale="1">
        <p:scale>
          <a:sx n="64" d="100"/>
          <a:sy n="64" d="100"/>
        </p:scale>
        <p:origin x="9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BE658-209C-423B-8DF8-7A5B75E205C7}" type="datetimeFigureOut">
              <a:rPr lang="en-US" smtClean="0"/>
              <a:t>05-Aug-25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FE32B2-BE37-4975-925E-9B28457B7789}" type="slidenum">
              <a:rPr lang="en-US" smtClean="0"/>
              <a:t>‹#›</a:t>
            </a:fld>
            <a:endParaRPr lang="en-US"/>
          </a:p>
        </p:txBody>
      </p:sp>
    </p:spTree>
    <p:extLst>
      <p:ext uri="{BB962C8B-B14F-4D97-AF65-F5344CB8AC3E}">
        <p14:creationId xmlns:p14="http://schemas.microsoft.com/office/powerpoint/2010/main" val="255164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E32B2-BE37-4975-925E-9B28457B7789}" type="slidenum">
              <a:rPr lang="en-US" smtClean="0"/>
              <a:t>1</a:t>
            </a:fld>
            <a:endParaRPr lang="en-US"/>
          </a:p>
        </p:txBody>
      </p:sp>
    </p:spTree>
    <p:extLst>
      <p:ext uri="{BB962C8B-B14F-4D97-AF65-F5344CB8AC3E}">
        <p14:creationId xmlns:p14="http://schemas.microsoft.com/office/powerpoint/2010/main" val="3378097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hyperlink" Target="http://www.sites.google.com/view/tariq-ugv" TargetMode="External"/><Relationship Id="rId5" Type="http://schemas.openxmlformats.org/officeDocument/2006/relationships/hyperlink" Target="http://www.faculty.ugv.edu.bd/tariqul" TargetMode="External"/><Relationship Id="rId4" Type="http://schemas.openxmlformats.org/officeDocument/2006/relationships/hyperlink" Target="mailto:tariq.ugv@gmail.com" TargetMode="Externa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a:off x="4728285" y="3244334"/>
            <a:ext cx="2735429" cy="369332"/>
          </a:xfrm>
          <a:prstGeom prst="rect">
            <a:avLst/>
          </a:prstGeom>
        </p:spPr>
        <p:txBody>
          <a:bodyPr wrap="none">
            <a:spAutoFit/>
          </a:bodyPr>
          <a:lstStyle/>
          <a:p>
            <a:r>
              <a:rPr lang="en-US" sz="1800" dirty="0"/>
              <a:t>Welcome to the CSE Family</a:t>
            </a:r>
            <a:endParaRPr lang="en-US" dirty="0"/>
          </a:p>
        </p:txBody>
      </p:sp>
    </p:spTree>
    <p:extLst>
      <p:ext uri="{BB962C8B-B14F-4D97-AF65-F5344CB8AC3E}">
        <p14:creationId xmlns:p14="http://schemas.microsoft.com/office/powerpoint/2010/main" val="25337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232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142488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33221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1">
                <a:solidFill>
                  <a:schemeClr val="accent5">
                    <a:lumMod val="75000"/>
                  </a:schemeClr>
                </a:solidFill>
                <a:latin typeface="Book Antiqua" panose="0204060205030503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rot="5400000">
            <a:off x="5868323" y="534323"/>
            <a:ext cx="455354"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rot="5400000">
            <a:off x="6072852" y="233512"/>
            <a:ext cx="46295"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11014362" y="5937929"/>
            <a:ext cx="838203" cy="86786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54607" y="5936321"/>
            <a:ext cx="931208" cy="923288"/>
          </a:xfrm>
          <a:prstGeom prst="rect">
            <a:avLst/>
          </a:prstGeom>
        </p:spPr>
      </p:pic>
      <p:sp>
        <p:nvSpPr>
          <p:cNvPr id="12" name="Rectangle 11"/>
          <p:cNvSpPr/>
          <p:nvPr userDrawn="1"/>
        </p:nvSpPr>
        <p:spPr>
          <a:xfrm>
            <a:off x="213359" y="6398351"/>
            <a:ext cx="10801003" cy="420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i="1" dirty="0">
                <a:solidFill>
                  <a:schemeClr val="bg1"/>
                </a:solidFill>
                <a:latin typeface="Book Antiqua" panose="02040602050305030304" pitchFamily="18" charset="0"/>
              </a:rPr>
              <a:t>Lectures By</a:t>
            </a:r>
            <a:r>
              <a:rPr lang="en-US" sz="1200" b="1" i="0"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Md. Tariqul Islam,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Lecturer &amp; Coordinator, Dept. of CSE, UGV, Email: tariq.ugv@gmail.com,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Web: www.sites.google.com/view/tariq-ugv </a:t>
            </a:r>
            <a:endParaRPr lang="en-US" sz="1200" b="1" dirty="0">
              <a:solidFill>
                <a:schemeClr val="bg1"/>
              </a:solidFill>
            </a:endParaRPr>
          </a:p>
        </p:txBody>
      </p:sp>
    </p:spTree>
    <p:extLst>
      <p:ext uri="{BB962C8B-B14F-4D97-AF65-F5344CB8AC3E}">
        <p14:creationId xmlns:p14="http://schemas.microsoft.com/office/powerpoint/2010/main" val="35865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0193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5"/>
        <p:cNvGrpSpPr/>
        <p:nvPr/>
      </p:nvGrpSpPr>
      <p:grpSpPr>
        <a:xfrm>
          <a:off x="0" y="0"/>
          <a:ext cx="0" cy="0"/>
          <a:chOff x="0" y="0"/>
          <a:chExt cx="0" cy="0"/>
        </a:xfrm>
      </p:grpSpPr>
      <p:sp>
        <p:nvSpPr>
          <p:cNvPr id="18" name="Google Shape;1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dirty="0"/>
              <a:t>Md. Tariqul Islam, Lecturer, Dept. of CSE, UGV</a:t>
            </a:r>
          </a:p>
          <a:p>
            <a:r>
              <a:rPr lang="en-US" dirty="0"/>
              <a:t> www.tariqul.ugv.edu.bd</a:t>
            </a:r>
          </a:p>
        </p:txBody>
      </p:sp>
      <p:sp>
        <p:nvSpPr>
          <p:cNvPr id="20" name="Google Shape;2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 name="Google Shape;16;p43"/>
          <p:cNvSpPr txBox="1">
            <a:spLocks/>
          </p:cNvSpPr>
          <p:nvPr userDrawn="1"/>
        </p:nvSpPr>
        <p:spPr>
          <a:xfrm>
            <a:off x="1320733" y="3736136"/>
            <a:ext cx="9144000" cy="238760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lang="en-US" sz="1100" b="1" i="0" u="none" strike="noStrike" cap="none" smtClean="0">
                <a:solidFill>
                  <a:schemeClr val="dk1"/>
                </a:solidFill>
                <a:effectLst/>
                <a:latin typeface="Book Antiqua" panose="02040602050305030304" pitchFamily="18" charset="0"/>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r>
              <a:rPr lang="en-US" sz="2400" dirty="0">
                <a:solidFill>
                  <a:srgbClr val="000000"/>
                </a:solidFill>
                <a:ea typeface="Calibri" panose="020F0502020204030204" pitchFamily="34" charset="0"/>
                <a:cs typeface="Times New Roman" panose="02020603050405020304" pitchFamily="18" charset="0"/>
              </a:rPr>
            </a:br>
            <a:br>
              <a:rPr lang="en-US" sz="2400" dirty="0">
                <a:solidFill>
                  <a:srgbClr val="000000"/>
                </a:solidFill>
                <a:ea typeface="Calibri" panose="020F0502020204030204" pitchFamily="34" charset="0"/>
                <a:cs typeface="Times New Roman" panose="02020603050405020304" pitchFamily="18" charset="0"/>
              </a:rPr>
            </a:br>
            <a:r>
              <a:rPr lang="en-US" sz="3200" dirty="0">
                <a:solidFill>
                  <a:srgbClr val="000000"/>
                </a:solidFill>
                <a:ea typeface="Calibri" panose="020F0502020204030204" pitchFamily="34" charset="0"/>
                <a:cs typeface="Times New Roman" panose="02020603050405020304" pitchFamily="18" charset="0"/>
              </a:rPr>
              <a:t>Department of </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2800" dirty="0">
                <a:solidFill>
                  <a:srgbClr val="000000"/>
                </a:solidFill>
                <a:ea typeface="Calibri" panose="020F0502020204030204" pitchFamily="34" charset="0"/>
                <a:cs typeface="Times New Roman" panose="02020603050405020304" pitchFamily="18" charset="0"/>
              </a:rPr>
              <a:t>Computer Science and Engineering</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a typeface="Calibri" panose="020F0502020204030204" pitchFamily="34" charset="0"/>
                <a:cs typeface="Times New Roman" panose="02020603050405020304" pitchFamily="18" charset="0"/>
              </a:rPr>
              <a:t>www.cse.ugv.edu.bd, 874/322, C&amp;B Road, Barisal, Bangladesh.</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ea typeface="Calibri" panose="020F0502020204030204" pitchFamily="34" charset="0"/>
                <a:cs typeface="Times New Roman" panose="02020603050405020304" pitchFamily="18" charset="0"/>
              </a:rPr>
              <a:t> </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686" y="0"/>
            <a:ext cx="885523" cy="1313816"/>
          </a:xfrm>
          <a:prstGeom prst="rect">
            <a:avLst/>
          </a:prstGeom>
        </p:spPr>
      </p:pic>
      <p:sp>
        <p:nvSpPr>
          <p:cNvPr id="3" name="Rectangle 2"/>
          <p:cNvSpPr/>
          <p:nvPr userDrawn="1"/>
        </p:nvSpPr>
        <p:spPr>
          <a:xfrm>
            <a:off x="11449318" y="0"/>
            <a:ext cx="742682"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flipH="1">
            <a:off x="11335553" y="0"/>
            <a:ext cx="45719"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10532779" y="4752304"/>
            <a:ext cx="1380131" cy="133200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1003" y="4712873"/>
            <a:ext cx="1380131" cy="1410863"/>
          </a:xfrm>
          <a:prstGeom prst="rect">
            <a:avLst/>
          </a:prstGeom>
        </p:spPr>
      </p:pic>
      <p:sp>
        <p:nvSpPr>
          <p:cNvPr id="6" name="Rectangle 5"/>
          <p:cNvSpPr/>
          <p:nvPr userDrawn="1"/>
        </p:nvSpPr>
        <p:spPr>
          <a:xfrm>
            <a:off x="1707848" y="193485"/>
            <a:ext cx="8776304" cy="1446550"/>
          </a:xfrm>
          <a:prstGeom prst="rect">
            <a:avLst/>
          </a:prstGeom>
        </p:spPr>
        <p:txBody>
          <a:bodyPr wrap="square">
            <a:spAutoFit/>
          </a:bodyPr>
          <a:lstStyle/>
          <a:p>
            <a:pPr algn="ctr"/>
            <a:r>
              <a:rPr lang="en-US" sz="3600" b="1" dirty="0">
                <a:latin typeface="Book Antiqua" panose="02040602050305030304" pitchFamily="18" charset="0"/>
              </a:rPr>
              <a:t>U</a:t>
            </a:r>
            <a:r>
              <a:rPr lang="en-US" sz="3600" dirty="0">
                <a:latin typeface="Book Antiqua" panose="02040602050305030304" pitchFamily="18" charset="0"/>
              </a:rPr>
              <a:t>niversity of </a:t>
            </a:r>
            <a:r>
              <a:rPr lang="en-US" sz="3600" b="1" dirty="0">
                <a:latin typeface="Book Antiqua" panose="02040602050305030304" pitchFamily="18" charset="0"/>
              </a:rPr>
              <a:t>G</a:t>
            </a:r>
            <a:r>
              <a:rPr lang="en-US" sz="3600" dirty="0">
                <a:latin typeface="Book Antiqua" panose="02040602050305030304" pitchFamily="18" charset="0"/>
              </a:rPr>
              <a:t>lobal </a:t>
            </a:r>
            <a:r>
              <a:rPr lang="en-US" sz="3600" b="1" dirty="0">
                <a:latin typeface="Book Antiqua" panose="02040602050305030304" pitchFamily="18" charset="0"/>
              </a:rPr>
              <a:t>V</a:t>
            </a:r>
            <a:r>
              <a:rPr lang="en-US" sz="3600" dirty="0">
                <a:latin typeface="Book Antiqua" panose="02040602050305030304" pitchFamily="18" charset="0"/>
              </a:rPr>
              <a:t>illage </a:t>
            </a:r>
            <a:r>
              <a:rPr lang="en-US" sz="3600" b="1" dirty="0">
                <a:latin typeface="Book Antiqua" panose="02040602050305030304" pitchFamily="18" charset="0"/>
              </a:rPr>
              <a:t>(UGV)</a:t>
            </a:r>
          </a:p>
          <a:p>
            <a:pPr algn="ctr"/>
            <a:r>
              <a:rPr lang="en-US" sz="3600" b="1" dirty="0">
                <a:latin typeface="Book Antiqua" panose="02040602050305030304" pitchFamily="18" charset="0"/>
              </a:rPr>
              <a:t>B</a:t>
            </a:r>
            <a:r>
              <a:rPr lang="en-US" sz="3600" dirty="0">
                <a:latin typeface="Book Antiqua" panose="02040602050305030304" pitchFamily="18" charset="0"/>
              </a:rPr>
              <a:t>arishal, </a:t>
            </a:r>
            <a:r>
              <a:rPr lang="en-US" sz="3600" b="1" dirty="0">
                <a:latin typeface="Book Antiqua" panose="02040602050305030304" pitchFamily="18" charset="0"/>
              </a:rPr>
              <a:t>B</a:t>
            </a:r>
            <a:r>
              <a:rPr lang="en-US" sz="3600" dirty="0">
                <a:latin typeface="Book Antiqua" panose="02040602050305030304" pitchFamily="18" charset="0"/>
              </a:rPr>
              <a:t>angladesh</a:t>
            </a:r>
          </a:p>
          <a:p>
            <a:endParaRPr lang="en-US" sz="1600" dirty="0"/>
          </a:p>
        </p:txBody>
      </p:sp>
      <p:sp>
        <p:nvSpPr>
          <p:cNvPr id="12" name="Rectangle 11"/>
          <p:cNvSpPr/>
          <p:nvPr userDrawn="1"/>
        </p:nvSpPr>
        <p:spPr>
          <a:xfrm>
            <a:off x="4904510" y="1912079"/>
            <a:ext cx="5628270" cy="2646878"/>
          </a:xfrm>
          <a:prstGeom prst="rect">
            <a:avLst/>
          </a:prstGeom>
        </p:spPr>
        <p:txBody>
          <a:bodyPr wrap="square">
            <a:spAutoFit/>
          </a:bodyPr>
          <a:lstStyle/>
          <a:p>
            <a:pPr algn="r"/>
            <a:r>
              <a:rPr lang="en-US" sz="2400" b="1" i="1" dirty="0">
                <a:latin typeface="Book Antiqua" panose="02040602050305030304" pitchFamily="18" charset="0"/>
              </a:rPr>
              <a:t>Lectures By</a:t>
            </a:r>
            <a:br>
              <a:rPr lang="en-US" sz="1800" b="1" dirty="0">
                <a:latin typeface="Book Antiqua" panose="02040602050305030304" pitchFamily="18" charset="0"/>
              </a:rPr>
            </a:br>
            <a:br>
              <a:rPr lang="en-US" sz="1600" b="1" dirty="0">
                <a:latin typeface="Book Antiqua" panose="02040602050305030304" pitchFamily="18" charset="0"/>
              </a:rPr>
            </a:br>
            <a:r>
              <a:rPr lang="en-US" sz="2400" b="1" dirty="0">
                <a:solidFill>
                  <a:srgbClr val="00B050"/>
                </a:solidFill>
                <a:latin typeface="Book Antiqua" panose="02040602050305030304" pitchFamily="18" charset="0"/>
              </a:rPr>
              <a:t>Md. Tariqul Islam</a:t>
            </a:r>
            <a:br>
              <a:rPr lang="en-US" sz="1600" b="1" dirty="0">
                <a:latin typeface="Book Antiqua" panose="02040602050305030304" pitchFamily="18" charset="0"/>
              </a:rPr>
            </a:br>
            <a:r>
              <a:rPr lang="en-US" sz="2000" b="1" dirty="0">
                <a:solidFill>
                  <a:schemeClr val="accent5"/>
                </a:solidFill>
                <a:latin typeface="Book Antiqua" panose="02040602050305030304" pitchFamily="18" charset="0"/>
              </a:rPr>
              <a:t>Lecturer &amp; Coordinator</a:t>
            </a:r>
          </a:p>
          <a:p>
            <a:pPr algn="r"/>
            <a:br>
              <a:rPr lang="en-US" sz="18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Mobile: +880-1842733104    </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Email: </a:t>
            </a:r>
            <a:r>
              <a:rPr lang="en-US" sz="1600" b="0" dirty="0">
                <a:solidFill>
                  <a:srgbClr val="002060"/>
                </a:solidFill>
                <a:latin typeface="Book Antiqua" panose="02040602050305030304" pitchFamily="18" charset="0"/>
                <a:hlinkClick r:id="rId4"/>
              </a:rPr>
              <a:t>tariq.ugv@gmail.com</a:t>
            </a:r>
            <a:endParaRPr lang="en-US" sz="1600" b="0" dirty="0">
              <a:solidFill>
                <a:srgbClr val="002060"/>
              </a:solidFill>
              <a:latin typeface="Book Antiqua" panose="02040602050305030304" pitchFamily="18" charset="0"/>
            </a:endParaRPr>
          </a:p>
          <a:p>
            <a:pPr algn="r"/>
            <a:r>
              <a:rPr lang="en-US" sz="1600" b="0" dirty="0">
                <a:solidFill>
                  <a:srgbClr val="002060"/>
                </a:solidFill>
                <a:latin typeface="Book Antiqua" panose="02040602050305030304" pitchFamily="18" charset="0"/>
                <a:hlinkClick r:id="rId5"/>
              </a:rPr>
              <a:t>www.faculty.ugv.edu.bd/tariqul</a:t>
            </a:r>
            <a:r>
              <a:rPr lang="en-US" sz="1600" b="0" dirty="0">
                <a:solidFill>
                  <a:srgbClr val="002060"/>
                </a:solidFill>
                <a:latin typeface="Book Antiqua" panose="02040602050305030304" pitchFamily="18" charset="0"/>
              </a:rPr>
              <a:t>   </a:t>
            </a:r>
          </a:p>
          <a:p>
            <a:pPr algn="r"/>
            <a:r>
              <a:rPr lang="en-US" sz="1600" b="0" dirty="0">
                <a:solidFill>
                  <a:srgbClr val="002060"/>
                </a:solidFill>
                <a:latin typeface="Book Antiqua" panose="02040602050305030304" pitchFamily="18" charset="0"/>
                <a:hlinkClick r:id="rId6"/>
              </a:rPr>
              <a:t>www.sites.google.com/view/tariq-ugv</a:t>
            </a:r>
            <a:r>
              <a:rPr lang="en-US" sz="1600" b="0" dirty="0">
                <a:solidFill>
                  <a:srgbClr val="002060"/>
                </a:solidFill>
                <a:latin typeface="Book Antiqua" panose="02040602050305030304" pitchFamily="18" charset="0"/>
              </a:rPr>
              <a:t>  </a:t>
            </a:r>
            <a:endParaRPr lang="en-US" sz="900" b="0" dirty="0">
              <a:solidFill>
                <a:srgbClr val="002060"/>
              </a:solidFill>
            </a:endParaRPr>
          </a:p>
        </p:txBody>
      </p:sp>
    </p:spTree>
    <p:extLst>
      <p:ext uri="{BB962C8B-B14F-4D97-AF65-F5344CB8AC3E}">
        <p14:creationId xmlns:p14="http://schemas.microsoft.com/office/powerpoint/2010/main" val="74290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89901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840B2B-353E-46A6-B159-55F913A4539A}" type="datetimeFigureOut">
              <a:rPr lang="en-US" smtClean="0"/>
              <a:t>05-Aug-25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9312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840B2B-353E-46A6-B159-55F913A4539A}" type="datetimeFigureOut">
              <a:rPr lang="en-US" smtClean="0"/>
              <a:t>05-Aug-25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186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40B2B-353E-46A6-B159-55F913A4539A}" type="datetimeFigureOut">
              <a:rPr lang="en-US" smtClean="0"/>
              <a:t>05-Aug-25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73000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46983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0B2B-353E-46A6-B159-55F913A4539A}" type="datetimeFigureOut">
              <a:rPr lang="en-US" smtClean="0"/>
              <a:t>05-Aug-25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FDB6-3B77-4612-B06E-891BAE138A1C}" type="slidenum">
              <a:rPr lang="en-US" smtClean="0"/>
              <a:t>‹#›</a:t>
            </a:fld>
            <a:endParaRPr lang="en-US"/>
          </a:p>
        </p:txBody>
      </p:sp>
    </p:spTree>
    <p:extLst>
      <p:ext uri="{BB962C8B-B14F-4D97-AF65-F5344CB8AC3E}">
        <p14:creationId xmlns:p14="http://schemas.microsoft.com/office/powerpoint/2010/main" val="15187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gs.statcounter.com/os-market-share"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60" y="2421861"/>
            <a:ext cx="6017158" cy="1754326"/>
          </a:xfrm>
          <a:prstGeom prst="rect">
            <a:avLst/>
          </a:prstGeom>
        </p:spPr>
        <p:txBody>
          <a:bodyPr wrap="square">
            <a:spAutoFit/>
          </a:bodyPr>
          <a:lstStyle/>
          <a:p>
            <a:r>
              <a:rPr lang="en-US" sz="5400" b="1" dirty="0">
                <a:solidFill>
                  <a:schemeClr val="accent2"/>
                </a:solidFill>
                <a:latin typeface="Book Antiqua" panose="02040602050305030304" pitchFamily="18" charset="0"/>
              </a:rPr>
              <a:t>Introduction to Operating System</a:t>
            </a:r>
          </a:p>
        </p:txBody>
      </p:sp>
    </p:spTree>
    <p:extLst>
      <p:ext uri="{BB962C8B-B14F-4D97-AF65-F5344CB8AC3E}">
        <p14:creationId xmlns:p14="http://schemas.microsoft.com/office/powerpoint/2010/main" val="88722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8F3C-7276-52BF-9314-BB8FD6C4EA74}"/>
              </a:ext>
            </a:extLst>
          </p:cNvPr>
          <p:cNvSpPr>
            <a:spLocks noGrp="1"/>
          </p:cNvSpPr>
          <p:nvPr>
            <p:ph type="title"/>
          </p:nvPr>
        </p:nvSpPr>
        <p:spPr>
          <a:xfrm>
            <a:off x="1061803" y="2463747"/>
            <a:ext cx="10515600" cy="1325563"/>
          </a:xfrm>
        </p:spPr>
        <p:txBody>
          <a:bodyPr>
            <a:normAutofit fontScale="90000"/>
          </a:bodyPr>
          <a:lstStyle/>
          <a:p>
            <a:r>
              <a:rPr lang="en-US" sz="5400" dirty="0"/>
              <a:t>List of Common Operating Systems</a:t>
            </a:r>
          </a:p>
        </p:txBody>
      </p:sp>
    </p:spTree>
    <p:extLst>
      <p:ext uri="{BB962C8B-B14F-4D97-AF65-F5344CB8AC3E}">
        <p14:creationId xmlns:p14="http://schemas.microsoft.com/office/powerpoint/2010/main" val="1179634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9C894-BDA5-777C-96C8-A188C647402D}"/>
              </a:ext>
            </a:extLst>
          </p:cNvPr>
          <p:cNvSpPr>
            <a:spLocks noGrp="1"/>
          </p:cNvSpPr>
          <p:nvPr>
            <p:ph type="title"/>
          </p:nvPr>
        </p:nvSpPr>
        <p:spPr/>
        <p:txBody>
          <a:bodyPr/>
          <a:lstStyle/>
          <a:p>
            <a:r>
              <a:rPr lang="en-US" dirty="0"/>
              <a:t>List of Common Operating Systems</a:t>
            </a:r>
          </a:p>
        </p:txBody>
      </p:sp>
      <p:sp>
        <p:nvSpPr>
          <p:cNvPr id="3" name="Content Placeholder 2">
            <a:extLst>
              <a:ext uri="{FF2B5EF4-FFF2-40B4-BE49-F238E27FC236}">
                <a16:creationId xmlns:a16="http://schemas.microsoft.com/office/drawing/2014/main" id="{1F040BE5-B385-8F57-2735-48FF7021A786}"/>
              </a:ext>
            </a:extLst>
          </p:cNvPr>
          <p:cNvSpPr>
            <a:spLocks noGrp="1"/>
          </p:cNvSpPr>
          <p:nvPr>
            <p:ph idx="1"/>
          </p:nvPr>
        </p:nvSpPr>
        <p:spPr/>
        <p:txBody>
          <a:bodyPr/>
          <a:lstStyle/>
          <a:p>
            <a:pPr fontAlgn="base"/>
            <a:r>
              <a:rPr lang="en-US" b="1" dirty="0"/>
              <a:t>Windows OS</a:t>
            </a:r>
          </a:p>
          <a:p>
            <a:pPr fontAlgn="base"/>
            <a:r>
              <a:rPr lang="en-US" b="1" dirty="0"/>
              <a:t>Developer </a:t>
            </a:r>
            <a:r>
              <a:rPr lang="en-US" dirty="0"/>
              <a:t>: Microsoft</a:t>
            </a:r>
          </a:p>
          <a:p>
            <a:pPr fontAlgn="base"/>
            <a:r>
              <a:rPr lang="en-US" b="1" dirty="0"/>
              <a:t>Key Features </a:t>
            </a:r>
            <a:r>
              <a:rPr lang="en-US" dirty="0"/>
              <a:t>: User-friendly interface, software compatibility, hardware support, Strong gaming support.</a:t>
            </a:r>
          </a:p>
          <a:p>
            <a:pPr fontAlgn="base"/>
            <a:r>
              <a:rPr lang="en-US" b="1" dirty="0"/>
              <a:t>Advantages </a:t>
            </a:r>
            <a:r>
              <a:rPr lang="en-US" dirty="0"/>
              <a:t>: Easy to use for most users, Broad support from third-party applications ,Frequent updates and support.</a:t>
            </a:r>
          </a:p>
          <a:p>
            <a:pPr fontAlgn="base"/>
            <a:r>
              <a:rPr lang="en-US" b="1" dirty="0"/>
              <a:t>Typical Use Cases </a:t>
            </a:r>
            <a:r>
              <a:rPr lang="en-US" dirty="0"/>
              <a:t>: Personal computing, Business environment, Gaming.</a:t>
            </a:r>
          </a:p>
        </p:txBody>
      </p:sp>
    </p:spTree>
    <p:extLst>
      <p:ext uri="{BB962C8B-B14F-4D97-AF65-F5344CB8AC3E}">
        <p14:creationId xmlns:p14="http://schemas.microsoft.com/office/powerpoint/2010/main" val="665627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7B1D6-CB46-AABD-4867-F0C8C5F501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B3FF76-C618-3B91-4919-9602A90CF1FC}"/>
              </a:ext>
            </a:extLst>
          </p:cNvPr>
          <p:cNvSpPr>
            <a:spLocks noGrp="1"/>
          </p:cNvSpPr>
          <p:nvPr>
            <p:ph type="title"/>
          </p:nvPr>
        </p:nvSpPr>
        <p:spPr/>
        <p:txBody>
          <a:bodyPr/>
          <a:lstStyle/>
          <a:p>
            <a:r>
              <a:rPr lang="en-US" dirty="0"/>
              <a:t>List of Common Operating Systems</a:t>
            </a:r>
          </a:p>
        </p:txBody>
      </p:sp>
      <p:sp>
        <p:nvSpPr>
          <p:cNvPr id="3" name="Content Placeholder 2">
            <a:extLst>
              <a:ext uri="{FF2B5EF4-FFF2-40B4-BE49-F238E27FC236}">
                <a16:creationId xmlns:a16="http://schemas.microsoft.com/office/drawing/2014/main" id="{D452DEFA-A967-7DAD-A50F-A54C0436E08E}"/>
              </a:ext>
            </a:extLst>
          </p:cNvPr>
          <p:cNvSpPr>
            <a:spLocks noGrp="1"/>
          </p:cNvSpPr>
          <p:nvPr>
            <p:ph idx="1"/>
          </p:nvPr>
        </p:nvSpPr>
        <p:spPr/>
        <p:txBody>
          <a:bodyPr>
            <a:normAutofit fontScale="92500"/>
          </a:bodyPr>
          <a:lstStyle/>
          <a:p>
            <a:pPr fontAlgn="base"/>
            <a:r>
              <a:rPr lang="en-US" b="1" dirty="0"/>
              <a:t>macOS</a:t>
            </a:r>
          </a:p>
          <a:p>
            <a:pPr fontAlgn="base"/>
            <a:r>
              <a:rPr lang="en-US" b="1" dirty="0"/>
              <a:t>Developer </a:t>
            </a:r>
            <a:r>
              <a:rPr lang="en-US" dirty="0"/>
              <a:t>: Apple.</a:t>
            </a:r>
          </a:p>
          <a:p>
            <a:pPr fontAlgn="base"/>
            <a:r>
              <a:rPr lang="en-US" b="1" dirty="0"/>
              <a:t>Key Features </a:t>
            </a:r>
            <a:r>
              <a:rPr lang="en-US" dirty="0"/>
              <a:t>: Sleek, intuitive user interface, Strong integration with other Apple products, Robust security features, High performance and stability.</a:t>
            </a:r>
          </a:p>
          <a:p>
            <a:pPr fontAlgn="base"/>
            <a:r>
              <a:rPr lang="en-US" b="1" dirty="0"/>
              <a:t>Advantages </a:t>
            </a:r>
            <a:r>
              <a:rPr lang="en-US" dirty="0"/>
              <a:t>: Optimized for Apple hardware, Seamless experience across Apple ecosystem, Superior graphics and multimedia capabilities.</a:t>
            </a:r>
          </a:p>
          <a:p>
            <a:pPr fontAlgn="base"/>
            <a:r>
              <a:rPr lang="en-US" b="1" dirty="0"/>
              <a:t>Typical Use Cases </a:t>
            </a:r>
            <a:r>
              <a:rPr lang="en-US" dirty="0"/>
              <a:t>: Creative industries (design, video editing, music production), Personal computing, Professional environments.</a:t>
            </a:r>
          </a:p>
        </p:txBody>
      </p:sp>
    </p:spTree>
    <p:extLst>
      <p:ext uri="{BB962C8B-B14F-4D97-AF65-F5344CB8AC3E}">
        <p14:creationId xmlns:p14="http://schemas.microsoft.com/office/powerpoint/2010/main" val="3062166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C998E-C29C-1BDC-BE2B-4526A6B19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51435-46B5-07F9-ABB1-E3F06FCE4F3C}"/>
              </a:ext>
            </a:extLst>
          </p:cNvPr>
          <p:cNvSpPr>
            <a:spLocks noGrp="1"/>
          </p:cNvSpPr>
          <p:nvPr>
            <p:ph type="title"/>
          </p:nvPr>
        </p:nvSpPr>
        <p:spPr/>
        <p:txBody>
          <a:bodyPr/>
          <a:lstStyle/>
          <a:p>
            <a:r>
              <a:rPr lang="en-US" dirty="0"/>
              <a:t>List of Common Operating Systems</a:t>
            </a:r>
          </a:p>
        </p:txBody>
      </p:sp>
      <p:sp>
        <p:nvSpPr>
          <p:cNvPr id="3" name="Content Placeholder 2">
            <a:extLst>
              <a:ext uri="{FF2B5EF4-FFF2-40B4-BE49-F238E27FC236}">
                <a16:creationId xmlns:a16="http://schemas.microsoft.com/office/drawing/2014/main" id="{2E355914-1649-0849-2B7F-5BA5CF197D96}"/>
              </a:ext>
            </a:extLst>
          </p:cNvPr>
          <p:cNvSpPr>
            <a:spLocks noGrp="1"/>
          </p:cNvSpPr>
          <p:nvPr>
            <p:ph idx="1"/>
          </p:nvPr>
        </p:nvSpPr>
        <p:spPr/>
        <p:txBody>
          <a:bodyPr>
            <a:normAutofit lnSpcReduction="10000"/>
          </a:bodyPr>
          <a:lstStyle/>
          <a:p>
            <a:pPr fontAlgn="base"/>
            <a:r>
              <a:rPr lang="en-US" b="1" dirty="0"/>
              <a:t>Linux</a:t>
            </a:r>
          </a:p>
          <a:p>
            <a:pPr fontAlgn="base"/>
            <a:r>
              <a:rPr lang="en-US" b="1" dirty="0"/>
              <a:t>Developer </a:t>
            </a:r>
            <a:r>
              <a:rPr lang="en-US" dirty="0"/>
              <a:t>: Community-driven (various distributions).</a:t>
            </a:r>
          </a:p>
          <a:p>
            <a:pPr fontAlgn="base"/>
            <a:r>
              <a:rPr lang="en-US" b="1" dirty="0"/>
              <a:t>Key Features</a:t>
            </a:r>
            <a:r>
              <a:rPr lang="en-US" dirty="0"/>
              <a:t> : Open-source and highly customizable, Robust security and stability, Lightweight and can run on older hardware, Large selection of distributions (e.g., Ubuntu, Fedora, Debian).</a:t>
            </a:r>
          </a:p>
          <a:p>
            <a:pPr fontAlgn="base"/>
            <a:r>
              <a:rPr lang="en-US" b="1" dirty="0"/>
              <a:t>Advantages </a:t>
            </a:r>
            <a:r>
              <a:rPr lang="en-US" dirty="0"/>
              <a:t>: Free to use and distribute, Strong community support, Suitable for servers and development environments.</a:t>
            </a:r>
          </a:p>
          <a:p>
            <a:pPr fontAlgn="base"/>
            <a:r>
              <a:rPr lang="en-US" b="1" dirty="0"/>
              <a:t>Typical Use Cases</a:t>
            </a:r>
            <a:r>
              <a:rPr lang="en-US" dirty="0"/>
              <a:t> : Servers and data centers, Development and programming, Personal computing for tech enthusiasts.</a:t>
            </a:r>
          </a:p>
        </p:txBody>
      </p:sp>
    </p:spTree>
    <p:extLst>
      <p:ext uri="{BB962C8B-B14F-4D97-AF65-F5344CB8AC3E}">
        <p14:creationId xmlns:p14="http://schemas.microsoft.com/office/powerpoint/2010/main" val="3732498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6F1AE-AD5C-F9A2-B594-EEACD6D7A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E08AEF-2D72-1188-F549-7D6532BEC87F}"/>
              </a:ext>
            </a:extLst>
          </p:cNvPr>
          <p:cNvSpPr>
            <a:spLocks noGrp="1"/>
          </p:cNvSpPr>
          <p:nvPr>
            <p:ph type="title"/>
          </p:nvPr>
        </p:nvSpPr>
        <p:spPr/>
        <p:txBody>
          <a:bodyPr/>
          <a:lstStyle/>
          <a:p>
            <a:r>
              <a:rPr lang="en-US" dirty="0"/>
              <a:t>List of Common Operating Systems</a:t>
            </a:r>
          </a:p>
        </p:txBody>
      </p:sp>
      <p:sp>
        <p:nvSpPr>
          <p:cNvPr id="3" name="Content Placeholder 2">
            <a:extLst>
              <a:ext uri="{FF2B5EF4-FFF2-40B4-BE49-F238E27FC236}">
                <a16:creationId xmlns:a16="http://schemas.microsoft.com/office/drawing/2014/main" id="{330427AE-7AE1-F61A-099C-69BEA678111A}"/>
              </a:ext>
            </a:extLst>
          </p:cNvPr>
          <p:cNvSpPr>
            <a:spLocks noGrp="1"/>
          </p:cNvSpPr>
          <p:nvPr>
            <p:ph idx="1"/>
          </p:nvPr>
        </p:nvSpPr>
        <p:spPr/>
        <p:txBody>
          <a:bodyPr>
            <a:normAutofit fontScale="92500" lnSpcReduction="10000"/>
          </a:bodyPr>
          <a:lstStyle/>
          <a:p>
            <a:pPr fontAlgn="base"/>
            <a:r>
              <a:rPr lang="en-US" b="1" dirty="0"/>
              <a:t>Unix</a:t>
            </a:r>
          </a:p>
          <a:p>
            <a:pPr fontAlgn="base"/>
            <a:r>
              <a:rPr lang="en-US" b="1" dirty="0"/>
              <a:t>Developer:</a:t>
            </a:r>
            <a:r>
              <a:rPr lang="en-US" dirty="0"/>
              <a:t> Originally AT&amp;T Bell Labs, various commercial and open-source versions available</a:t>
            </a:r>
          </a:p>
          <a:p>
            <a:pPr fontAlgn="base"/>
            <a:r>
              <a:rPr lang="en-US" b="1" dirty="0"/>
              <a:t>Key Features: </a:t>
            </a:r>
            <a:r>
              <a:rPr lang="en-US" dirty="0"/>
              <a:t>Multiuser and multitasking capabilities, Strong security and stability, Powerful command-line interface, Portability across different hardware platforms</a:t>
            </a:r>
          </a:p>
          <a:p>
            <a:pPr fontAlgn="base"/>
            <a:r>
              <a:rPr lang="en-US" b="1" dirty="0"/>
              <a:t>Advantages: </a:t>
            </a:r>
            <a:r>
              <a:rPr lang="en-US" dirty="0"/>
              <a:t>Reliable and robust performance, Suitable for high-performance computing and servers, Extensive support for networking</a:t>
            </a:r>
          </a:p>
          <a:p>
            <a:pPr fontAlgn="base"/>
            <a:r>
              <a:rPr lang="en-US" b="1" dirty="0"/>
              <a:t>Typical Use Cases: </a:t>
            </a:r>
            <a:r>
              <a:rPr lang="en-US" dirty="0"/>
              <a:t>Servers and workstations, Development environments, Research and academic settings</a:t>
            </a:r>
          </a:p>
        </p:txBody>
      </p:sp>
    </p:spTree>
    <p:extLst>
      <p:ext uri="{BB962C8B-B14F-4D97-AF65-F5344CB8AC3E}">
        <p14:creationId xmlns:p14="http://schemas.microsoft.com/office/powerpoint/2010/main" val="3004604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2FF14-3CDB-21FC-A449-237497F892D9}"/>
              </a:ext>
            </a:extLst>
          </p:cNvPr>
          <p:cNvSpPr>
            <a:spLocks noGrp="1"/>
          </p:cNvSpPr>
          <p:nvPr>
            <p:ph type="title"/>
          </p:nvPr>
        </p:nvSpPr>
        <p:spPr>
          <a:xfrm>
            <a:off x="358514" y="-299593"/>
            <a:ext cx="10515600" cy="1325563"/>
          </a:xfrm>
        </p:spPr>
        <p:txBody>
          <a:bodyPr>
            <a:normAutofit/>
          </a:bodyPr>
          <a:lstStyle/>
          <a:p>
            <a:r>
              <a:rPr lang="en-US" sz="3600" dirty="0"/>
              <a:t>Operating System Market Share</a:t>
            </a:r>
          </a:p>
        </p:txBody>
      </p:sp>
      <p:pic>
        <p:nvPicPr>
          <p:cNvPr id="5" name="Content Placeholder 4">
            <a:extLst>
              <a:ext uri="{FF2B5EF4-FFF2-40B4-BE49-F238E27FC236}">
                <a16:creationId xmlns:a16="http://schemas.microsoft.com/office/drawing/2014/main" id="{21C6484C-9FCC-0A5F-5C8A-A95452A50A52}"/>
              </a:ext>
            </a:extLst>
          </p:cNvPr>
          <p:cNvPicPr>
            <a:picLocks noGrp="1" noChangeAspect="1"/>
          </p:cNvPicPr>
          <p:nvPr>
            <p:ph idx="1"/>
          </p:nvPr>
        </p:nvPicPr>
        <p:blipFill>
          <a:blip r:embed="rId2"/>
          <a:stretch>
            <a:fillRect/>
          </a:stretch>
        </p:blipFill>
        <p:spPr>
          <a:xfrm>
            <a:off x="1638273" y="674398"/>
            <a:ext cx="8915454" cy="5052701"/>
          </a:xfrm>
          <a:prstGeom prst="rect">
            <a:avLst/>
          </a:prstGeom>
        </p:spPr>
      </p:pic>
      <p:sp>
        <p:nvSpPr>
          <p:cNvPr id="7" name="TextBox 6">
            <a:extLst>
              <a:ext uri="{FF2B5EF4-FFF2-40B4-BE49-F238E27FC236}">
                <a16:creationId xmlns:a16="http://schemas.microsoft.com/office/drawing/2014/main" id="{196CBE26-FBCF-85D7-021D-BA9A18AF9237}"/>
              </a:ext>
            </a:extLst>
          </p:cNvPr>
          <p:cNvSpPr txBox="1"/>
          <p:nvPr/>
        </p:nvSpPr>
        <p:spPr>
          <a:xfrm>
            <a:off x="2465881" y="5598827"/>
            <a:ext cx="9181476" cy="584775"/>
          </a:xfrm>
          <a:prstGeom prst="rect">
            <a:avLst/>
          </a:prstGeom>
          <a:noFill/>
        </p:spPr>
        <p:txBody>
          <a:bodyPr wrap="square">
            <a:spAutoFit/>
          </a:bodyPr>
          <a:lstStyle/>
          <a:p>
            <a:r>
              <a:rPr lang="en-US" sz="3200" dirty="0">
                <a:solidFill>
                  <a:srgbClr val="FF0000"/>
                </a:solidFill>
                <a:hlinkClick r:id="rId3"/>
              </a:rPr>
              <a:t>https://gs.statcounter.com/os-market-share</a:t>
            </a:r>
            <a:r>
              <a:rPr lang="en-US" sz="3200" dirty="0">
                <a:solidFill>
                  <a:srgbClr val="FF0000"/>
                </a:solidFill>
              </a:rPr>
              <a:t> </a:t>
            </a:r>
          </a:p>
        </p:txBody>
      </p:sp>
    </p:spTree>
    <p:extLst>
      <p:ext uri="{BB962C8B-B14F-4D97-AF65-F5344CB8AC3E}">
        <p14:creationId xmlns:p14="http://schemas.microsoft.com/office/powerpoint/2010/main" val="2738122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EDC84-7FB0-F567-9A34-F945FD8115DC}"/>
              </a:ext>
            </a:extLst>
          </p:cNvPr>
          <p:cNvSpPr>
            <a:spLocks noGrp="1"/>
          </p:cNvSpPr>
          <p:nvPr>
            <p:ph type="title"/>
          </p:nvPr>
        </p:nvSpPr>
        <p:spPr>
          <a:xfrm>
            <a:off x="703289" y="-324422"/>
            <a:ext cx="10515600" cy="1325563"/>
          </a:xfrm>
        </p:spPr>
        <p:txBody>
          <a:bodyPr/>
          <a:lstStyle/>
          <a:p>
            <a:r>
              <a:rPr lang="en-US" dirty="0"/>
              <a:t>History of Operating System</a:t>
            </a:r>
          </a:p>
        </p:txBody>
      </p:sp>
      <p:sp>
        <p:nvSpPr>
          <p:cNvPr id="3" name="Content Placeholder 2">
            <a:extLst>
              <a:ext uri="{FF2B5EF4-FFF2-40B4-BE49-F238E27FC236}">
                <a16:creationId xmlns:a16="http://schemas.microsoft.com/office/drawing/2014/main" id="{B9324962-F60A-39CF-E57F-AF8AD43D884C}"/>
              </a:ext>
            </a:extLst>
          </p:cNvPr>
          <p:cNvSpPr>
            <a:spLocks noGrp="1"/>
          </p:cNvSpPr>
          <p:nvPr>
            <p:ph idx="1"/>
          </p:nvPr>
        </p:nvSpPr>
        <p:spPr>
          <a:xfrm>
            <a:off x="703289" y="536470"/>
            <a:ext cx="10515600" cy="4351338"/>
          </a:xfrm>
        </p:spPr>
        <p:txBody>
          <a:bodyPr/>
          <a:lstStyle/>
          <a:p>
            <a:pPr marL="0" indent="0" algn="ctr" fontAlgn="base">
              <a:buNone/>
            </a:pPr>
            <a:r>
              <a:rPr lang="en-US" dirty="0"/>
              <a:t>The operating system has been evolving through the years. The following table shows the history of OS.</a:t>
            </a:r>
          </a:p>
          <a:p>
            <a:endParaRPr lang="en-US" dirty="0"/>
          </a:p>
        </p:txBody>
      </p:sp>
      <p:graphicFrame>
        <p:nvGraphicFramePr>
          <p:cNvPr id="5" name="Table 4">
            <a:extLst>
              <a:ext uri="{FF2B5EF4-FFF2-40B4-BE49-F238E27FC236}">
                <a16:creationId xmlns:a16="http://schemas.microsoft.com/office/drawing/2014/main" id="{BDED9A80-E0E4-3404-8224-E7E1391ABFD1}"/>
              </a:ext>
            </a:extLst>
          </p:cNvPr>
          <p:cNvGraphicFramePr>
            <a:graphicFrameLocks noGrp="1"/>
          </p:cNvGraphicFramePr>
          <p:nvPr>
            <p:extLst>
              <p:ext uri="{D42A27DB-BD31-4B8C-83A1-F6EECF244321}">
                <p14:modId xmlns:p14="http://schemas.microsoft.com/office/powerpoint/2010/main" val="2631371003"/>
              </p:ext>
            </p:extLst>
          </p:nvPr>
        </p:nvGraphicFramePr>
        <p:xfrm>
          <a:off x="838200" y="1409298"/>
          <a:ext cx="10515600" cy="4716780"/>
        </p:xfrm>
        <a:graphic>
          <a:graphicData uri="http://schemas.openxmlformats.org/drawingml/2006/table">
            <a:tbl>
              <a:tblPr>
                <a:tableStyleId>{BDBED569-4797-4DF1-A0F4-6AAB3CD982D8}</a:tableStyleId>
              </a:tblPr>
              <a:tblGrid>
                <a:gridCol w="2249774">
                  <a:extLst>
                    <a:ext uri="{9D8B030D-6E8A-4147-A177-3AD203B41FA5}">
                      <a16:colId xmlns:a16="http://schemas.microsoft.com/office/drawing/2014/main" val="3329399955"/>
                    </a:ext>
                  </a:extLst>
                </a:gridCol>
                <a:gridCol w="4946753">
                  <a:extLst>
                    <a:ext uri="{9D8B030D-6E8A-4147-A177-3AD203B41FA5}">
                      <a16:colId xmlns:a16="http://schemas.microsoft.com/office/drawing/2014/main" val="3067221192"/>
                    </a:ext>
                  </a:extLst>
                </a:gridCol>
                <a:gridCol w="3319073">
                  <a:extLst>
                    <a:ext uri="{9D8B030D-6E8A-4147-A177-3AD203B41FA5}">
                      <a16:colId xmlns:a16="http://schemas.microsoft.com/office/drawing/2014/main" val="1386422889"/>
                    </a:ext>
                  </a:extLst>
                </a:gridCol>
              </a:tblGrid>
              <a:tr h="0">
                <a:tc>
                  <a:txBody>
                    <a:bodyPr/>
                    <a:lstStyle/>
                    <a:p>
                      <a:pPr algn="ctr" fontAlgn="base">
                        <a:buNone/>
                      </a:pPr>
                      <a:r>
                        <a:rPr lang="en-US" sz="1600" b="1" dirty="0">
                          <a:effectLst/>
                          <a:latin typeface="Book Antiqua" panose="02040602050305030304" pitchFamily="18" charset="0"/>
                        </a:rPr>
                        <a:t>Era</a:t>
                      </a:r>
                    </a:p>
                  </a:txBody>
                  <a:tcPr marL="38100" marR="38100" marT="95250" marB="95250" anchor="ctr"/>
                </a:tc>
                <a:tc>
                  <a:txBody>
                    <a:bodyPr/>
                    <a:lstStyle/>
                    <a:p>
                      <a:pPr algn="ctr" fontAlgn="base">
                        <a:buNone/>
                      </a:pPr>
                      <a:r>
                        <a:rPr lang="en-US" sz="1600" b="1">
                          <a:effectLst/>
                          <a:latin typeface="Book Antiqua" panose="02040602050305030304" pitchFamily="18" charset="0"/>
                        </a:rPr>
                        <a:t>Key Developments</a:t>
                      </a:r>
                    </a:p>
                  </a:txBody>
                  <a:tcPr marL="95250" marR="95250" marT="95250" marB="95250" anchor="ctr"/>
                </a:tc>
                <a:tc>
                  <a:txBody>
                    <a:bodyPr/>
                    <a:lstStyle/>
                    <a:p>
                      <a:pPr algn="ctr" fontAlgn="base">
                        <a:buNone/>
                      </a:pPr>
                      <a:r>
                        <a:rPr lang="en-US" sz="1600" b="1">
                          <a:effectLst/>
                          <a:latin typeface="Book Antiqua" panose="02040602050305030304" pitchFamily="18" charset="0"/>
                        </a:rPr>
                        <a:t>Examples</a:t>
                      </a:r>
                    </a:p>
                  </a:txBody>
                  <a:tcPr marL="95250" marR="95250" marT="95250" marB="95250" anchor="ctr"/>
                </a:tc>
                <a:extLst>
                  <a:ext uri="{0D108BD9-81ED-4DB2-BD59-A6C34878D82A}">
                    <a16:rowId xmlns:a16="http://schemas.microsoft.com/office/drawing/2014/main" val="1109324229"/>
                  </a:ext>
                </a:extLst>
              </a:tr>
              <a:tr h="0">
                <a:tc>
                  <a:txBody>
                    <a:bodyPr/>
                    <a:lstStyle/>
                    <a:p>
                      <a:pPr algn="ctr" fontAlgn="ctr">
                        <a:buNone/>
                      </a:pPr>
                      <a:r>
                        <a:rPr lang="en-US" sz="1600" b="1" dirty="0">
                          <a:effectLst/>
                          <a:latin typeface="Book Antiqua" panose="02040602050305030304" pitchFamily="18" charset="0"/>
                        </a:rPr>
                        <a:t>1956</a:t>
                      </a:r>
                      <a:endParaRPr lang="en-US" sz="1600" b="0" dirty="0">
                        <a:effectLst/>
                        <a:latin typeface="Book Antiqua" panose="02040602050305030304" pitchFamily="18" charset="0"/>
                      </a:endParaRPr>
                    </a:p>
                  </a:txBody>
                  <a:tcPr marL="95250" marR="95250" marT="133350" marB="133350" anchor="ctr"/>
                </a:tc>
                <a:tc>
                  <a:txBody>
                    <a:bodyPr/>
                    <a:lstStyle/>
                    <a:p>
                      <a:pPr algn="ctr" fontAlgn="ctr">
                        <a:buNone/>
                      </a:pPr>
                      <a:r>
                        <a:rPr lang="en-US" sz="1600" b="0">
                          <a:effectLst/>
                          <a:latin typeface="Book Antiqua" panose="02040602050305030304" pitchFamily="18" charset="0"/>
                        </a:rPr>
                        <a:t>The first Operating System was GM-NAA I/O in 1956 by General Motors.</a:t>
                      </a:r>
                    </a:p>
                  </a:txBody>
                  <a:tcPr marL="95250" marR="95250" marT="133350" marB="133350" anchor="ctr"/>
                </a:tc>
                <a:tc>
                  <a:txBody>
                    <a:bodyPr/>
                    <a:lstStyle/>
                    <a:p>
                      <a:pPr algn="ctr" fontAlgn="ctr">
                        <a:buNone/>
                      </a:pPr>
                      <a:r>
                        <a:rPr lang="en-US" sz="1600" b="0" dirty="0">
                          <a:effectLst/>
                          <a:latin typeface="Book Antiqua" panose="02040602050305030304" pitchFamily="18" charset="0"/>
                        </a:rPr>
                        <a:t>GM-NAA I/O (1956)</a:t>
                      </a:r>
                    </a:p>
                  </a:txBody>
                  <a:tcPr marL="95250" marR="95250" marT="133350" marB="133350" anchor="ctr"/>
                </a:tc>
                <a:extLst>
                  <a:ext uri="{0D108BD9-81ED-4DB2-BD59-A6C34878D82A}">
                    <a16:rowId xmlns:a16="http://schemas.microsoft.com/office/drawing/2014/main" val="2890769466"/>
                  </a:ext>
                </a:extLst>
              </a:tr>
              <a:tr h="0">
                <a:tc>
                  <a:txBody>
                    <a:bodyPr/>
                    <a:lstStyle/>
                    <a:p>
                      <a:pPr algn="ctr" fontAlgn="ctr">
                        <a:buNone/>
                      </a:pPr>
                      <a:r>
                        <a:rPr lang="en-US" sz="1600" b="1">
                          <a:effectLst/>
                          <a:latin typeface="Book Antiqua" panose="02040602050305030304" pitchFamily="18" charset="0"/>
                        </a:rPr>
                        <a:t>1960s</a:t>
                      </a:r>
                      <a:endParaRPr lang="en-US" sz="1600" b="0">
                        <a:effectLst/>
                        <a:latin typeface="Book Antiqua" panose="02040602050305030304" pitchFamily="18" charset="0"/>
                      </a:endParaRPr>
                    </a:p>
                  </a:txBody>
                  <a:tcPr marL="95250" marR="95250" marT="133350" marB="133350" anchor="ctr"/>
                </a:tc>
                <a:tc>
                  <a:txBody>
                    <a:bodyPr/>
                    <a:lstStyle/>
                    <a:p>
                      <a:pPr algn="ctr" fontAlgn="ctr">
                        <a:buNone/>
                      </a:pPr>
                      <a:r>
                        <a:rPr lang="en-US" sz="1600" b="0">
                          <a:effectLst/>
                          <a:latin typeface="Book Antiqua" panose="02040602050305030304" pitchFamily="18" charset="0"/>
                        </a:rPr>
                        <a:t>IBM developed a time sharing system TSS/360</a:t>
                      </a:r>
                    </a:p>
                  </a:txBody>
                  <a:tcPr marL="95250" marR="95250" marT="133350" marB="133350" anchor="ctr"/>
                </a:tc>
                <a:tc>
                  <a:txBody>
                    <a:bodyPr/>
                    <a:lstStyle/>
                    <a:p>
                      <a:pPr algn="ctr" fontAlgn="ctr">
                        <a:buNone/>
                      </a:pPr>
                      <a:r>
                        <a:rPr lang="pt-BR" sz="1600" b="0">
                          <a:effectLst/>
                          <a:latin typeface="Book Antiqua" panose="02040602050305030304" pitchFamily="18" charset="0"/>
                        </a:rPr>
                        <a:t>OS/360, DOS/360 and TSS/360</a:t>
                      </a:r>
                    </a:p>
                  </a:txBody>
                  <a:tcPr marL="95250" marR="95250" marT="133350" marB="133350" anchor="ctr"/>
                </a:tc>
                <a:extLst>
                  <a:ext uri="{0D108BD9-81ED-4DB2-BD59-A6C34878D82A}">
                    <a16:rowId xmlns:a16="http://schemas.microsoft.com/office/drawing/2014/main" val="2704593052"/>
                  </a:ext>
                </a:extLst>
              </a:tr>
              <a:tr h="0">
                <a:tc>
                  <a:txBody>
                    <a:bodyPr/>
                    <a:lstStyle/>
                    <a:p>
                      <a:pPr algn="ctr" fontAlgn="ctr">
                        <a:buNone/>
                      </a:pPr>
                      <a:r>
                        <a:rPr lang="en-US" sz="1600" b="1">
                          <a:effectLst/>
                          <a:latin typeface="Book Antiqua" panose="02040602050305030304" pitchFamily="18" charset="0"/>
                        </a:rPr>
                        <a:t>1970s</a:t>
                      </a:r>
                      <a:endParaRPr lang="en-US" sz="1600" b="0">
                        <a:effectLst/>
                        <a:latin typeface="Book Antiqua" panose="02040602050305030304" pitchFamily="18" charset="0"/>
                      </a:endParaRPr>
                    </a:p>
                  </a:txBody>
                  <a:tcPr marL="95250" marR="95250" marT="133350" marB="133350" anchor="ctr"/>
                </a:tc>
                <a:tc>
                  <a:txBody>
                    <a:bodyPr/>
                    <a:lstStyle/>
                    <a:p>
                      <a:pPr algn="ctr" fontAlgn="ctr">
                        <a:buNone/>
                      </a:pPr>
                      <a:r>
                        <a:rPr lang="en-US" sz="1600" b="0" dirty="0">
                          <a:effectLst/>
                          <a:latin typeface="Book Antiqua" panose="02040602050305030304" pitchFamily="18" charset="0"/>
                        </a:rPr>
                        <a:t>Unix popularized simplicity and multitasking; rise of personal computers with basic OSs.</a:t>
                      </a:r>
                    </a:p>
                  </a:txBody>
                  <a:tcPr marL="95250" marR="95250" marT="133350" marB="133350" anchor="ctr"/>
                </a:tc>
                <a:tc>
                  <a:txBody>
                    <a:bodyPr/>
                    <a:lstStyle/>
                    <a:p>
                      <a:pPr algn="ctr" fontAlgn="ctr">
                        <a:buNone/>
                      </a:pPr>
                      <a:r>
                        <a:rPr lang="fr-FR" sz="1600" b="0">
                          <a:effectLst/>
                          <a:latin typeface="Book Antiqua" panose="02040602050305030304" pitchFamily="18" charset="0"/>
                        </a:rPr>
                        <a:t>Unix (1971), CP/M (1974)</a:t>
                      </a:r>
                    </a:p>
                  </a:txBody>
                  <a:tcPr marL="95250" marR="95250" marT="133350" marB="133350" anchor="ctr"/>
                </a:tc>
                <a:extLst>
                  <a:ext uri="{0D108BD9-81ED-4DB2-BD59-A6C34878D82A}">
                    <a16:rowId xmlns:a16="http://schemas.microsoft.com/office/drawing/2014/main" val="2722909794"/>
                  </a:ext>
                </a:extLst>
              </a:tr>
              <a:tr h="0">
                <a:tc>
                  <a:txBody>
                    <a:bodyPr/>
                    <a:lstStyle/>
                    <a:p>
                      <a:pPr algn="ctr" fontAlgn="ctr">
                        <a:buNone/>
                      </a:pPr>
                      <a:r>
                        <a:rPr lang="en-US" sz="1600" b="1">
                          <a:effectLst/>
                          <a:latin typeface="Book Antiqua" panose="02040602050305030304" pitchFamily="18" charset="0"/>
                        </a:rPr>
                        <a:t>1980s</a:t>
                      </a:r>
                      <a:endParaRPr lang="en-US" sz="1600" b="0">
                        <a:effectLst/>
                        <a:latin typeface="Book Antiqua" panose="02040602050305030304" pitchFamily="18" charset="0"/>
                      </a:endParaRPr>
                    </a:p>
                  </a:txBody>
                  <a:tcPr marL="95250" marR="95250" marT="133350" marB="133350" anchor="ctr"/>
                </a:tc>
                <a:tc>
                  <a:txBody>
                    <a:bodyPr/>
                    <a:lstStyle/>
                    <a:p>
                      <a:pPr algn="ctr" fontAlgn="ctr">
                        <a:buNone/>
                      </a:pPr>
                      <a:r>
                        <a:rPr lang="en-US" sz="1600" b="0">
                          <a:effectLst/>
                          <a:latin typeface="Book Antiqua" panose="02040602050305030304" pitchFamily="18" charset="0"/>
                        </a:rPr>
                        <a:t>GUI-based OSs gained traction; networking features became standard.</a:t>
                      </a:r>
                    </a:p>
                  </a:txBody>
                  <a:tcPr marL="95250" marR="95250" marT="133350" marB="133350" anchor="ctr"/>
                </a:tc>
                <a:tc>
                  <a:txBody>
                    <a:bodyPr/>
                    <a:lstStyle/>
                    <a:p>
                      <a:pPr algn="ctr" fontAlgn="ctr">
                        <a:buNone/>
                      </a:pPr>
                      <a:r>
                        <a:rPr lang="en-US" sz="1600" b="0" dirty="0">
                          <a:effectLst/>
                          <a:latin typeface="Book Antiqua" panose="02040602050305030304" pitchFamily="18" charset="0"/>
                        </a:rPr>
                        <a:t>Apple Macintosh (1984), Windows (1985)</a:t>
                      </a:r>
                    </a:p>
                  </a:txBody>
                  <a:tcPr marL="95250" marR="95250" marT="133350" marB="133350" anchor="ctr"/>
                </a:tc>
                <a:extLst>
                  <a:ext uri="{0D108BD9-81ED-4DB2-BD59-A6C34878D82A}">
                    <a16:rowId xmlns:a16="http://schemas.microsoft.com/office/drawing/2014/main" val="105175288"/>
                  </a:ext>
                </a:extLst>
              </a:tr>
              <a:tr h="0">
                <a:tc>
                  <a:txBody>
                    <a:bodyPr/>
                    <a:lstStyle/>
                    <a:p>
                      <a:pPr algn="ctr" fontAlgn="ctr">
                        <a:buNone/>
                      </a:pPr>
                      <a:r>
                        <a:rPr lang="en-US" sz="1600" b="1">
                          <a:effectLst/>
                          <a:latin typeface="Book Antiqua" panose="02040602050305030304" pitchFamily="18" charset="0"/>
                        </a:rPr>
                        <a:t>1990s</a:t>
                      </a:r>
                      <a:endParaRPr lang="en-US" sz="1600" b="0">
                        <a:effectLst/>
                        <a:latin typeface="Book Antiqua" panose="02040602050305030304" pitchFamily="18" charset="0"/>
                      </a:endParaRPr>
                    </a:p>
                  </a:txBody>
                  <a:tcPr marL="95250" marR="95250" marT="133350" marB="133350" anchor="ctr"/>
                </a:tc>
                <a:tc>
                  <a:txBody>
                    <a:bodyPr/>
                    <a:lstStyle/>
                    <a:p>
                      <a:pPr algn="ctr" fontAlgn="ctr">
                        <a:buNone/>
                      </a:pPr>
                      <a:r>
                        <a:rPr lang="en-US" sz="1600" b="0">
                          <a:effectLst/>
                          <a:latin typeface="Book Antiqua" panose="02040602050305030304" pitchFamily="18" charset="0"/>
                        </a:rPr>
                        <a:t>Open-source Linux emerged; GUIs in Windows and Mac OS improved.</a:t>
                      </a:r>
                    </a:p>
                  </a:txBody>
                  <a:tcPr marL="95250" marR="95250" marT="133350" marB="133350" anchor="ctr"/>
                </a:tc>
                <a:tc>
                  <a:txBody>
                    <a:bodyPr/>
                    <a:lstStyle/>
                    <a:p>
                      <a:pPr algn="ctr" fontAlgn="ctr">
                        <a:buNone/>
                      </a:pPr>
                      <a:r>
                        <a:rPr lang="en-US" sz="1600" b="0">
                          <a:effectLst/>
                          <a:latin typeface="Book Antiqua" panose="02040602050305030304" pitchFamily="18" charset="0"/>
                        </a:rPr>
                        <a:t>Linux (1991), Windows 95 (1995)</a:t>
                      </a:r>
                    </a:p>
                  </a:txBody>
                  <a:tcPr marL="95250" marR="95250" marT="133350" marB="133350" anchor="ctr"/>
                </a:tc>
                <a:extLst>
                  <a:ext uri="{0D108BD9-81ED-4DB2-BD59-A6C34878D82A}">
                    <a16:rowId xmlns:a16="http://schemas.microsoft.com/office/drawing/2014/main" val="4103070714"/>
                  </a:ext>
                </a:extLst>
              </a:tr>
              <a:tr h="0">
                <a:tc>
                  <a:txBody>
                    <a:bodyPr/>
                    <a:lstStyle/>
                    <a:p>
                      <a:pPr algn="ctr" fontAlgn="ctr">
                        <a:buNone/>
                      </a:pPr>
                      <a:r>
                        <a:rPr lang="en-US" sz="1600" b="1">
                          <a:effectLst/>
                          <a:latin typeface="Book Antiqua" panose="02040602050305030304" pitchFamily="18" charset="0"/>
                        </a:rPr>
                        <a:t>2000s-Present</a:t>
                      </a:r>
                      <a:endParaRPr lang="en-US" sz="1600" b="0">
                        <a:effectLst/>
                        <a:latin typeface="Book Antiqua" panose="02040602050305030304" pitchFamily="18" charset="0"/>
                      </a:endParaRPr>
                    </a:p>
                  </a:txBody>
                  <a:tcPr marL="95250" marR="95250" marT="133350" marB="133350" anchor="ctr"/>
                </a:tc>
                <a:tc>
                  <a:txBody>
                    <a:bodyPr/>
                    <a:lstStyle/>
                    <a:p>
                      <a:pPr algn="ctr" fontAlgn="ctr">
                        <a:buNone/>
                      </a:pPr>
                      <a:r>
                        <a:rPr lang="en-US" sz="1600" b="0" dirty="0">
                          <a:effectLst/>
                          <a:latin typeface="Book Antiqua" panose="02040602050305030304" pitchFamily="18" charset="0"/>
                        </a:rPr>
                        <a:t>Mobile OSs dominated; cloud and virtualization technologies advanced computing.</a:t>
                      </a:r>
                    </a:p>
                  </a:txBody>
                  <a:tcPr marL="95250" marR="95250" marT="133350" marB="133350" anchor="ctr"/>
                </a:tc>
                <a:tc>
                  <a:txBody>
                    <a:bodyPr/>
                    <a:lstStyle/>
                    <a:p>
                      <a:pPr algn="ctr" fontAlgn="ctr">
                        <a:buNone/>
                      </a:pPr>
                      <a:r>
                        <a:rPr lang="en-US" sz="1600" b="0" dirty="0">
                          <a:effectLst/>
                          <a:latin typeface="Book Antiqua" panose="02040602050305030304" pitchFamily="18" charset="0"/>
                        </a:rPr>
                        <a:t>iOS (2007), Android (2008)</a:t>
                      </a:r>
                    </a:p>
                  </a:txBody>
                  <a:tcPr marL="95250" marR="95250" marT="133350" marB="133350" anchor="ctr"/>
                </a:tc>
                <a:extLst>
                  <a:ext uri="{0D108BD9-81ED-4DB2-BD59-A6C34878D82A}">
                    <a16:rowId xmlns:a16="http://schemas.microsoft.com/office/drawing/2014/main" val="695860303"/>
                  </a:ext>
                </a:extLst>
              </a:tr>
            </a:tbl>
          </a:graphicData>
        </a:graphic>
      </p:graphicFrame>
    </p:spTree>
    <p:extLst>
      <p:ext uri="{BB962C8B-B14F-4D97-AF65-F5344CB8AC3E}">
        <p14:creationId xmlns:p14="http://schemas.microsoft.com/office/powerpoint/2010/main" val="4281973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Advantages of Operating System</a:t>
            </a:r>
          </a:p>
        </p:txBody>
      </p:sp>
      <p:sp>
        <p:nvSpPr>
          <p:cNvPr id="3" name="Content Placeholder 2"/>
          <p:cNvSpPr>
            <a:spLocks noGrp="1"/>
          </p:cNvSpPr>
          <p:nvPr>
            <p:ph idx="1"/>
          </p:nvPr>
        </p:nvSpPr>
        <p:spPr>
          <a:xfrm>
            <a:off x="838200" y="1590098"/>
            <a:ext cx="10515600" cy="4351338"/>
          </a:xfrm>
        </p:spPr>
        <p:txBody>
          <a:bodyPr>
            <a:normAutofit fontScale="92500" lnSpcReduction="10000"/>
          </a:bodyPr>
          <a:lstStyle/>
          <a:p>
            <a:r>
              <a:rPr lang="en-US" dirty="0"/>
              <a:t>It is helpful to monitor and regulate resources.</a:t>
            </a:r>
          </a:p>
          <a:p>
            <a:r>
              <a:rPr lang="en-US" dirty="0"/>
              <a:t>It can easily operate since it has a basic graphical user interface to communicate with your device.</a:t>
            </a:r>
          </a:p>
          <a:p>
            <a:r>
              <a:rPr lang="en-US" dirty="0"/>
              <a:t>It is used to create interaction between the users and the computer application or hardware.</a:t>
            </a:r>
          </a:p>
          <a:p>
            <a:r>
              <a:rPr lang="en-US" dirty="0"/>
              <a:t>The performance of the computer system is based on the CPU.</a:t>
            </a:r>
          </a:p>
          <a:p>
            <a:r>
              <a:rPr lang="en-US" dirty="0"/>
              <a:t>The response time and throughput time of any process or program are fast.</a:t>
            </a:r>
          </a:p>
          <a:p>
            <a:r>
              <a:rPr lang="en-US" dirty="0"/>
              <a:t>It can share different resources like fax, printer, etc.</a:t>
            </a:r>
          </a:p>
          <a:p>
            <a:r>
              <a:rPr lang="en-US" dirty="0"/>
              <a:t>It also offers a forum for various types of applications like system and web application.</a:t>
            </a:r>
          </a:p>
          <a:p>
            <a:endParaRPr lang="en-US" dirty="0"/>
          </a:p>
        </p:txBody>
      </p:sp>
    </p:spTree>
    <p:extLst>
      <p:ext uri="{BB962C8B-B14F-4D97-AF65-F5344CB8AC3E}">
        <p14:creationId xmlns:p14="http://schemas.microsoft.com/office/powerpoint/2010/main" val="3745598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Disadvantage of the Operating System</a:t>
            </a:r>
          </a:p>
        </p:txBody>
      </p:sp>
      <p:sp>
        <p:nvSpPr>
          <p:cNvPr id="3" name="Content Placeholder 2"/>
          <p:cNvSpPr>
            <a:spLocks noGrp="1"/>
          </p:cNvSpPr>
          <p:nvPr>
            <p:ph idx="1"/>
          </p:nvPr>
        </p:nvSpPr>
        <p:spPr>
          <a:xfrm>
            <a:off x="990600" y="1562389"/>
            <a:ext cx="10515600" cy="4351338"/>
          </a:xfrm>
        </p:spPr>
        <p:txBody>
          <a:bodyPr>
            <a:normAutofit/>
          </a:bodyPr>
          <a:lstStyle/>
          <a:p>
            <a:r>
              <a:rPr lang="en-US" dirty="0"/>
              <a:t>It allows only a few tasks that can run at the same time.</a:t>
            </a:r>
          </a:p>
          <a:p>
            <a:r>
              <a:rPr lang="en-US" dirty="0"/>
              <a:t>It any error occurred in the operating system; the stored data can be destroyed.</a:t>
            </a:r>
          </a:p>
          <a:p>
            <a:r>
              <a:rPr lang="en-US" dirty="0"/>
              <a:t>It is a very difficult task or works for the OS to provide entire security from the viruses because any threat or virus can occur at any time in a system.</a:t>
            </a:r>
          </a:p>
          <a:p>
            <a:r>
              <a:rPr lang="en-US" dirty="0"/>
              <a:t>An unknown user can easily use any system without the permission of the original user.</a:t>
            </a:r>
          </a:p>
          <a:p>
            <a:r>
              <a:rPr lang="en-US" dirty="0"/>
              <a:t>The cost of operating system costs is very high.</a:t>
            </a:r>
          </a:p>
          <a:p>
            <a:endParaRPr lang="en-US" dirty="0"/>
          </a:p>
        </p:txBody>
      </p:sp>
    </p:spTree>
    <p:extLst>
      <p:ext uri="{BB962C8B-B14F-4D97-AF65-F5344CB8AC3E}">
        <p14:creationId xmlns:p14="http://schemas.microsoft.com/office/powerpoint/2010/main" val="1020217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3153E-6929-67E9-8DE5-E1BCCF0EF65F}"/>
              </a:ext>
            </a:extLst>
          </p:cNvPr>
          <p:cNvSpPr>
            <a:spLocks noGrp="1"/>
          </p:cNvSpPr>
          <p:nvPr>
            <p:ph type="title"/>
          </p:nvPr>
        </p:nvSpPr>
        <p:spPr/>
        <p:txBody>
          <a:bodyPr/>
          <a:lstStyle/>
          <a:p>
            <a:r>
              <a:rPr lang="en-US" dirty="0"/>
              <a:t>Why to Learn Operating System</a:t>
            </a:r>
          </a:p>
        </p:txBody>
      </p:sp>
      <p:sp>
        <p:nvSpPr>
          <p:cNvPr id="3" name="Content Placeholder 2">
            <a:extLst>
              <a:ext uri="{FF2B5EF4-FFF2-40B4-BE49-F238E27FC236}">
                <a16:creationId xmlns:a16="http://schemas.microsoft.com/office/drawing/2014/main" id="{D92B73C9-2E05-B4C1-CA6B-E1BF707C3C75}"/>
              </a:ext>
            </a:extLst>
          </p:cNvPr>
          <p:cNvSpPr>
            <a:spLocks noGrp="1"/>
          </p:cNvSpPr>
          <p:nvPr>
            <p:ph idx="1"/>
          </p:nvPr>
        </p:nvSpPr>
        <p:spPr>
          <a:xfrm>
            <a:off x="838200" y="1424065"/>
            <a:ext cx="10674246" cy="4871803"/>
          </a:xfrm>
        </p:spPr>
        <p:txBody>
          <a:bodyPr>
            <a:normAutofit fontScale="92500" lnSpcReduction="20000"/>
          </a:bodyPr>
          <a:lstStyle/>
          <a:p>
            <a:pPr algn="just"/>
            <a:r>
              <a:rPr lang="en-US" dirty="0"/>
              <a:t>If you are aspiring to become a Great Computer Programmer then it is highly recommended to understand how exactly an Operating System works inside out. This gives opportunity to understand how exactly data is saved in the disk, how different processes are created and scheduled to run by the CPU, how to interact with different I/O devices and ports.</a:t>
            </a:r>
          </a:p>
          <a:p>
            <a:pPr algn="just"/>
            <a:r>
              <a:rPr lang="en-US" dirty="0"/>
              <a:t>There are various low level concepts which help a programmer to Design and Develop scalable </a:t>
            </a:r>
            <a:r>
              <a:rPr lang="en-US" dirty="0" err="1"/>
              <a:t>softwares</a:t>
            </a:r>
            <a:r>
              <a:rPr lang="en-US" dirty="0"/>
              <a:t>. Bottom line is without a good understanding of Operating System Concepts, it can't be assumed someone to be a good Computer </a:t>
            </a:r>
            <a:r>
              <a:rPr lang="en-US" b="1" dirty="0"/>
              <a:t>Application Software</a:t>
            </a:r>
            <a:r>
              <a:rPr lang="en-US" dirty="0"/>
              <a:t> developer, and even it is unimaginable imagine someone to become a </a:t>
            </a:r>
            <a:r>
              <a:rPr lang="en-US" b="1" dirty="0"/>
              <a:t>System Software</a:t>
            </a:r>
            <a:r>
              <a:rPr lang="en-US" dirty="0"/>
              <a:t> developer without knowing Operating System in-depth.</a:t>
            </a:r>
          </a:p>
          <a:p>
            <a:pPr algn="just"/>
            <a:r>
              <a:rPr lang="en-US" dirty="0"/>
              <a:t>If you are a fresher and applying for a job in any standard company like Google, Microsoft, Amazon, IBM </a:t>
            </a:r>
            <a:r>
              <a:rPr lang="en-US" dirty="0" err="1"/>
              <a:t>etc</a:t>
            </a:r>
            <a:r>
              <a:rPr lang="en-US" dirty="0"/>
              <a:t> then it is very much possible that you will be asked questions related to Operating System concepts.</a:t>
            </a:r>
          </a:p>
        </p:txBody>
      </p:sp>
    </p:spTree>
    <p:extLst>
      <p:ext uri="{BB962C8B-B14F-4D97-AF65-F5344CB8AC3E}">
        <p14:creationId xmlns:p14="http://schemas.microsoft.com/office/powerpoint/2010/main" val="2723540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E420-026F-A168-416E-08DB3A3A28FD}"/>
              </a:ext>
            </a:extLst>
          </p:cNvPr>
          <p:cNvSpPr>
            <a:spLocks noGrp="1"/>
          </p:cNvSpPr>
          <p:nvPr>
            <p:ph type="title"/>
          </p:nvPr>
        </p:nvSpPr>
        <p:spPr/>
        <p:txBody>
          <a:bodyPr/>
          <a:lstStyle/>
          <a:p>
            <a:r>
              <a:rPr lang="en-US" dirty="0">
                <a:solidFill>
                  <a:schemeClr val="accent2"/>
                </a:solidFill>
              </a:rPr>
              <a:t>Operating System</a:t>
            </a:r>
            <a:endParaRPr lang="en-US" dirty="0"/>
          </a:p>
        </p:txBody>
      </p:sp>
      <p:sp>
        <p:nvSpPr>
          <p:cNvPr id="3" name="Content Placeholder 2">
            <a:extLst>
              <a:ext uri="{FF2B5EF4-FFF2-40B4-BE49-F238E27FC236}">
                <a16:creationId xmlns:a16="http://schemas.microsoft.com/office/drawing/2014/main" id="{98D4AA4D-50CC-9DE4-FAB4-E163EA1400B4}"/>
              </a:ext>
            </a:extLst>
          </p:cNvPr>
          <p:cNvSpPr>
            <a:spLocks noGrp="1"/>
          </p:cNvSpPr>
          <p:nvPr>
            <p:ph idx="1"/>
          </p:nvPr>
        </p:nvSpPr>
        <p:spPr>
          <a:xfrm>
            <a:off x="838200" y="1473711"/>
            <a:ext cx="10515600" cy="4351338"/>
          </a:xfrm>
        </p:spPr>
        <p:txBody>
          <a:bodyPr>
            <a:normAutofit/>
          </a:bodyPr>
          <a:lstStyle/>
          <a:p>
            <a:pPr marL="0" indent="0" algn="ctr">
              <a:buNone/>
            </a:pPr>
            <a:r>
              <a:rPr lang="en-US" dirty="0"/>
              <a:t>An Operating System (OS) is a collection of software that manages computer hardware resources and provides common services for computer programs. When you start using a Computer System then it's the Operating System (OS) which acts as an interface between you and the computer hardware. The operating system is really a low level </a:t>
            </a:r>
            <a:r>
              <a:rPr lang="en-US" b="1" dirty="0"/>
              <a:t>Software</a:t>
            </a:r>
            <a:r>
              <a:rPr lang="en-US" dirty="0"/>
              <a:t> which is categorized as a </a:t>
            </a:r>
            <a:r>
              <a:rPr lang="en-US" b="1" dirty="0"/>
              <a:t>System Software</a:t>
            </a:r>
            <a:r>
              <a:rPr lang="en-US" dirty="0"/>
              <a:t> and supports a computer's basic functions, such as memory management, tasks scheduling and controlling peripherals etc.</a:t>
            </a:r>
            <a:endParaRPr lang="en-US" sz="30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816091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D3009-F662-1DB8-1644-A7D5CAE51000}"/>
              </a:ext>
            </a:extLst>
          </p:cNvPr>
          <p:cNvSpPr>
            <a:spLocks noGrp="1"/>
          </p:cNvSpPr>
          <p:nvPr>
            <p:ph type="title"/>
          </p:nvPr>
        </p:nvSpPr>
        <p:spPr/>
        <p:txBody>
          <a:bodyPr/>
          <a:lstStyle/>
          <a:p>
            <a:r>
              <a:rPr lang="en-US" dirty="0"/>
              <a:t>Target Audience</a:t>
            </a:r>
            <a:br>
              <a:rPr lang="en-US" dirty="0"/>
            </a:br>
            <a:endParaRPr lang="en-US" dirty="0"/>
          </a:p>
        </p:txBody>
      </p:sp>
      <p:sp>
        <p:nvSpPr>
          <p:cNvPr id="3" name="Content Placeholder 2">
            <a:extLst>
              <a:ext uri="{FF2B5EF4-FFF2-40B4-BE49-F238E27FC236}">
                <a16:creationId xmlns:a16="http://schemas.microsoft.com/office/drawing/2014/main" id="{62DBEDF8-F198-A394-A99A-DB1EFB12B3A1}"/>
              </a:ext>
            </a:extLst>
          </p:cNvPr>
          <p:cNvSpPr>
            <a:spLocks noGrp="1"/>
          </p:cNvSpPr>
          <p:nvPr>
            <p:ph idx="1"/>
          </p:nvPr>
        </p:nvSpPr>
        <p:spPr/>
        <p:txBody>
          <a:bodyPr/>
          <a:lstStyle/>
          <a:p>
            <a:pPr marL="0" indent="0" algn="ctr">
              <a:buNone/>
            </a:pPr>
            <a:r>
              <a:rPr lang="en-US" dirty="0"/>
              <a:t>This tutorial has been prepared for the Computer Science Professionals and Students specially for BCA, MCA, </a:t>
            </a:r>
            <a:r>
              <a:rPr lang="en-US" dirty="0" err="1"/>
              <a:t>B.Tech</a:t>
            </a:r>
            <a:r>
              <a:rPr lang="en-US" dirty="0"/>
              <a:t>, </a:t>
            </a:r>
            <a:r>
              <a:rPr lang="en-US" dirty="0" err="1"/>
              <a:t>M.Tech</a:t>
            </a:r>
            <a:r>
              <a:rPr lang="en-US" dirty="0"/>
              <a:t> Engineering Students to help them understand the basic to advanced concepts related to an Operating System in general. Operating System is one of the core concepts in every University teaching Computer Science and this subject has a lot of weight from exams point of view.</a:t>
            </a:r>
          </a:p>
          <a:p>
            <a:pPr algn="ctr"/>
            <a:endParaRPr lang="en-US" dirty="0"/>
          </a:p>
        </p:txBody>
      </p:sp>
    </p:spTree>
    <p:extLst>
      <p:ext uri="{BB962C8B-B14F-4D97-AF65-F5344CB8AC3E}">
        <p14:creationId xmlns:p14="http://schemas.microsoft.com/office/powerpoint/2010/main" val="20338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E2D6D-5530-78D9-2C66-25B12EC49D26}"/>
              </a:ext>
            </a:extLst>
          </p:cNvPr>
          <p:cNvSpPr>
            <a:spLocks noGrp="1"/>
          </p:cNvSpPr>
          <p:nvPr>
            <p:ph type="title"/>
          </p:nvPr>
        </p:nvSpPr>
        <p:spPr/>
        <p:txBody>
          <a:bodyPr/>
          <a:lstStyle/>
          <a:p>
            <a:r>
              <a:rPr lang="en-US" dirty="0"/>
              <a:t>Prerequisites</a:t>
            </a:r>
          </a:p>
        </p:txBody>
      </p:sp>
      <p:sp>
        <p:nvSpPr>
          <p:cNvPr id="3" name="Content Placeholder 2">
            <a:extLst>
              <a:ext uri="{FF2B5EF4-FFF2-40B4-BE49-F238E27FC236}">
                <a16:creationId xmlns:a16="http://schemas.microsoft.com/office/drawing/2014/main" id="{F67F7209-5E77-4EBA-5D04-3B65781C9CCE}"/>
              </a:ext>
            </a:extLst>
          </p:cNvPr>
          <p:cNvSpPr>
            <a:spLocks noGrp="1"/>
          </p:cNvSpPr>
          <p:nvPr>
            <p:ph idx="1"/>
          </p:nvPr>
        </p:nvSpPr>
        <p:spPr/>
        <p:txBody>
          <a:bodyPr/>
          <a:lstStyle/>
          <a:p>
            <a:pPr marL="0" indent="0" algn="ctr">
              <a:buNone/>
            </a:pPr>
            <a:r>
              <a:rPr lang="en-US" dirty="0"/>
              <a:t>Before you start learning Operating System using this tutorial, we are making an assumption that you are already aware of Computer Fundaments like What is Computer Hardware, CPU, Primary Memory, Secondary Memory, Devices, Files etc. If you are not already aware of these concepts then it will be difficult to understand various concepts related to Operating System and so it is highly recommended to go through our Computer Fundamentals Tutorial before attempting to learn Operating System.</a:t>
            </a:r>
          </a:p>
          <a:p>
            <a:endParaRPr lang="en-US" dirty="0"/>
          </a:p>
        </p:txBody>
      </p:sp>
    </p:spTree>
    <p:extLst>
      <p:ext uri="{BB962C8B-B14F-4D97-AF65-F5344CB8AC3E}">
        <p14:creationId xmlns:p14="http://schemas.microsoft.com/office/powerpoint/2010/main" val="2617354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1805998"/>
            <a:ext cx="12192000" cy="1953087"/>
          </a:xfrm>
          <a:prstGeom prst="rect">
            <a:avLst/>
          </a:prstGeom>
        </p:spPr>
      </p:pic>
      <p:sp>
        <p:nvSpPr>
          <p:cNvPr id="2" name="Title 1"/>
          <p:cNvSpPr>
            <a:spLocks noGrp="1"/>
          </p:cNvSpPr>
          <p:nvPr>
            <p:ph type="title"/>
          </p:nvPr>
        </p:nvSpPr>
        <p:spPr>
          <a:xfrm>
            <a:off x="6546273" y="2433522"/>
            <a:ext cx="5978236" cy="1325563"/>
          </a:xfrm>
        </p:spPr>
        <p:txBody>
          <a:bodyPr>
            <a:normAutofit/>
          </a:bodyPr>
          <a:lstStyle/>
          <a:p>
            <a:r>
              <a:rPr lang="en-US" sz="6600" dirty="0">
                <a:solidFill>
                  <a:schemeClr val="bg1"/>
                </a:solidFill>
              </a:rPr>
              <a:t>“Thank You”</a:t>
            </a:r>
          </a:p>
        </p:txBody>
      </p:sp>
    </p:spTree>
    <p:extLst>
      <p:ext uri="{BB962C8B-B14F-4D97-AF65-F5344CB8AC3E}">
        <p14:creationId xmlns:p14="http://schemas.microsoft.com/office/powerpoint/2010/main" val="9314573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Operating System?</a:t>
            </a:r>
          </a:p>
        </p:txBody>
      </p:sp>
      <p:grpSp>
        <p:nvGrpSpPr>
          <p:cNvPr id="12" name="Group 11">
            <a:extLst>
              <a:ext uri="{FF2B5EF4-FFF2-40B4-BE49-F238E27FC236}">
                <a16:creationId xmlns:a16="http://schemas.microsoft.com/office/drawing/2014/main" id="{8942D1C7-C305-BAD5-34E7-29D9BDEB8493}"/>
              </a:ext>
            </a:extLst>
          </p:cNvPr>
          <p:cNvGrpSpPr/>
          <p:nvPr/>
        </p:nvGrpSpPr>
        <p:grpSpPr>
          <a:xfrm>
            <a:off x="644577" y="1757596"/>
            <a:ext cx="11122701" cy="3342807"/>
            <a:chOff x="1484027" y="2833141"/>
            <a:chExt cx="9611818" cy="1409076"/>
          </a:xfrm>
        </p:grpSpPr>
        <p:sp>
          <p:nvSpPr>
            <p:cNvPr id="6" name="Rectangle 5">
              <a:extLst>
                <a:ext uri="{FF2B5EF4-FFF2-40B4-BE49-F238E27FC236}">
                  <a16:creationId xmlns:a16="http://schemas.microsoft.com/office/drawing/2014/main" id="{1A9A0170-2D71-F0A9-3A8E-DECDAAF19C97}"/>
                </a:ext>
              </a:extLst>
            </p:cNvPr>
            <p:cNvSpPr/>
            <p:nvPr/>
          </p:nvSpPr>
          <p:spPr>
            <a:xfrm>
              <a:off x="1484027" y="2833141"/>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Book Antiqua" panose="02040602050305030304" pitchFamily="18" charset="0"/>
                </a:rPr>
                <a:t>An Operating System (OS) is an interface between a computer user and computer hardware. An operating system is a software which performs all the basic tasks like file management, memory management, process management, handling input and output, and controlling peripheral devices such as disk drives and printers.</a:t>
              </a:r>
            </a:p>
          </p:txBody>
        </p:sp>
        <p:sp>
          <p:nvSpPr>
            <p:cNvPr id="10" name="Rectangle 9">
              <a:extLst>
                <a:ext uri="{FF2B5EF4-FFF2-40B4-BE49-F238E27FC236}">
                  <a16:creationId xmlns:a16="http://schemas.microsoft.com/office/drawing/2014/main" id="{8BAD0DD8-51BF-FF23-5078-54C62C7ED204}"/>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7722D9-30A1-E1D8-6F9A-00951355710B}"/>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4712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E4B0-1114-CC23-F615-3D7E5835C73D}"/>
              </a:ext>
            </a:extLst>
          </p:cNvPr>
          <p:cNvSpPr>
            <a:spLocks noGrp="1"/>
          </p:cNvSpPr>
          <p:nvPr>
            <p:ph type="title"/>
          </p:nvPr>
        </p:nvSpPr>
        <p:spPr/>
        <p:txBody>
          <a:bodyPr/>
          <a:lstStyle/>
          <a:p>
            <a:r>
              <a:rPr lang="en-US" dirty="0"/>
              <a:t>Computer System consists of </a:t>
            </a:r>
          </a:p>
        </p:txBody>
      </p:sp>
      <p:sp>
        <p:nvSpPr>
          <p:cNvPr id="3" name="Content Placeholder 2">
            <a:extLst>
              <a:ext uri="{FF2B5EF4-FFF2-40B4-BE49-F238E27FC236}">
                <a16:creationId xmlns:a16="http://schemas.microsoft.com/office/drawing/2014/main" id="{6B7C7988-F94E-C686-B645-34795F00C18A}"/>
              </a:ext>
            </a:extLst>
          </p:cNvPr>
          <p:cNvSpPr>
            <a:spLocks noGrp="1"/>
          </p:cNvSpPr>
          <p:nvPr>
            <p:ph idx="1"/>
          </p:nvPr>
        </p:nvSpPr>
        <p:spPr/>
        <p:txBody>
          <a:bodyPr>
            <a:normAutofit fontScale="92500" lnSpcReduction="10000"/>
          </a:bodyPr>
          <a:lstStyle/>
          <a:p>
            <a:pPr marL="0" indent="0">
              <a:buNone/>
            </a:pPr>
            <a:r>
              <a:rPr lang="en-US" sz="4400" dirty="0"/>
              <a:t>Generally, a </a:t>
            </a:r>
            <a:r>
              <a:rPr lang="en-US" sz="4400" b="1" dirty="0"/>
              <a:t>Computer System</a:t>
            </a:r>
            <a:r>
              <a:rPr lang="en-US" sz="4400" dirty="0"/>
              <a:t> consists of the following components:</a:t>
            </a:r>
          </a:p>
          <a:p>
            <a:r>
              <a:rPr lang="en-US" sz="4400" dirty="0">
                <a:solidFill>
                  <a:srgbClr val="002060"/>
                </a:solidFill>
              </a:rPr>
              <a:t>Computer Users </a:t>
            </a:r>
          </a:p>
          <a:p>
            <a:r>
              <a:rPr lang="en-US" sz="4400" dirty="0">
                <a:solidFill>
                  <a:srgbClr val="002060"/>
                </a:solidFill>
              </a:rPr>
              <a:t>Application Software's</a:t>
            </a:r>
          </a:p>
          <a:p>
            <a:r>
              <a:rPr lang="en-US" sz="4400" dirty="0">
                <a:solidFill>
                  <a:srgbClr val="002060"/>
                </a:solidFill>
              </a:rPr>
              <a:t>System Software's</a:t>
            </a:r>
          </a:p>
          <a:p>
            <a:r>
              <a:rPr lang="en-US" sz="4400" dirty="0">
                <a:solidFill>
                  <a:srgbClr val="002060"/>
                </a:solidFill>
              </a:rPr>
              <a:t>Computer Hardware </a:t>
            </a:r>
            <a:br>
              <a:rPr lang="en-US" sz="4400" dirty="0">
                <a:solidFill>
                  <a:srgbClr val="002060"/>
                </a:solidFill>
              </a:rPr>
            </a:br>
            <a:endParaRPr lang="en-US" sz="4400" dirty="0">
              <a:solidFill>
                <a:srgbClr val="002060"/>
              </a:solidFill>
            </a:endParaRPr>
          </a:p>
        </p:txBody>
      </p:sp>
    </p:spTree>
    <p:extLst>
      <p:ext uri="{BB962C8B-B14F-4D97-AF65-F5344CB8AC3E}">
        <p14:creationId xmlns:p14="http://schemas.microsoft.com/office/powerpoint/2010/main" val="536282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09045-2372-E588-BAB2-ED9BAB29B94A}"/>
              </a:ext>
            </a:extLst>
          </p:cNvPr>
          <p:cNvSpPr>
            <a:spLocks noGrp="1"/>
          </p:cNvSpPr>
          <p:nvPr>
            <p:ph type="title"/>
          </p:nvPr>
        </p:nvSpPr>
        <p:spPr/>
        <p:txBody>
          <a:bodyPr/>
          <a:lstStyle/>
          <a:p>
            <a:r>
              <a:rPr lang="en-US" dirty="0"/>
              <a:t>Computer System consists of </a:t>
            </a:r>
          </a:p>
        </p:txBody>
      </p:sp>
      <p:sp>
        <p:nvSpPr>
          <p:cNvPr id="3" name="Content Placeholder 2">
            <a:extLst>
              <a:ext uri="{FF2B5EF4-FFF2-40B4-BE49-F238E27FC236}">
                <a16:creationId xmlns:a16="http://schemas.microsoft.com/office/drawing/2014/main" id="{D2DD065A-14B6-817C-F074-95EA456202EE}"/>
              </a:ext>
            </a:extLst>
          </p:cNvPr>
          <p:cNvSpPr>
            <a:spLocks noGrp="1"/>
          </p:cNvSpPr>
          <p:nvPr>
            <p:ph idx="1"/>
          </p:nvPr>
        </p:nvSpPr>
        <p:spPr/>
        <p:txBody>
          <a:bodyPr/>
          <a:lstStyle/>
          <a:p>
            <a:pPr algn="just"/>
            <a:r>
              <a:rPr lang="en-US" sz="3600" b="1" dirty="0"/>
              <a:t>Computer Users</a:t>
            </a:r>
            <a:r>
              <a:rPr lang="en-US" sz="3600" dirty="0"/>
              <a:t> are the users who use the overall computer system.</a:t>
            </a:r>
          </a:p>
          <a:p>
            <a:pPr algn="just"/>
            <a:r>
              <a:rPr lang="en-US" sz="3600" b="1" dirty="0"/>
              <a:t>Application </a:t>
            </a:r>
            <a:r>
              <a:rPr lang="en-US" sz="3600" b="1" dirty="0" err="1"/>
              <a:t>Softwares</a:t>
            </a:r>
            <a:r>
              <a:rPr lang="en-US" sz="3600" dirty="0"/>
              <a:t> are the </a:t>
            </a:r>
            <a:r>
              <a:rPr lang="en-US" sz="3600" dirty="0" err="1"/>
              <a:t>softwares</a:t>
            </a:r>
            <a:r>
              <a:rPr lang="en-US" sz="3600" dirty="0"/>
              <a:t> which users use directly to perform different activities. These </a:t>
            </a:r>
            <a:r>
              <a:rPr lang="en-US" sz="3600" dirty="0" err="1"/>
              <a:t>softwares</a:t>
            </a:r>
            <a:r>
              <a:rPr lang="en-US" sz="3600" dirty="0"/>
              <a:t> are simple and easy to use like Browsers, Word, Excel, different Editors, Games etc. These are usually written in high-level languages, such as Python, Java and C++.</a:t>
            </a:r>
          </a:p>
          <a:p>
            <a:pPr marL="0" indent="0">
              <a:buNone/>
            </a:pPr>
            <a:endParaRPr lang="en-US" dirty="0"/>
          </a:p>
        </p:txBody>
      </p:sp>
    </p:spTree>
    <p:extLst>
      <p:ext uri="{BB962C8B-B14F-4D97-AF65-F5344CB8AC3E}">
        <p14:creationId xmlns:p14="http://schemas.microsoft.com/office/powerpoint/2010/main" val="4180662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EF64A-99EF-0FEC-D893-9122BDD2F3D5}"/>
              </a:ext>
            </a:extLst>
          </p:cNvPr>
          <p:cNvSpPr>
            <a:spLocks noGrp="1"/>
          </p:cNvSpPr>
          <p:nvPr>
            <p:ph type="title"/>
          </p:nvPr>
        </p:nvSpPr>
        <p:spPr/>
        <p:txBody>
          <a:bodyPr/>
          <a:lstStyle/>
          <a:p>
            <a:r>
              <a:rPr lang="en-US" dirty="0"/>
              <a:t>Computer System consists of </a:t>
            </a:r>
          </a:p>
        </p:txBody>
      </p:sp>
      <p:sp>
        <p:nvSpPr>
          <p:cNvPr id="3" name="Content Placeholder 2">
            <a:extLst>
              <a:ext uri="{FF2B5EF4-FFF2-40B4-BE49-F238E27FC236}">
                <a16:creationId xmlns:a16="http://schemas.microsoft.com/office/drawing/2014/main" id="{73C2C7B5-B527-4A88-30F0-CA780ED51CEB}"/>
              </a:ext>
            </a:extLst>
          </p:cNvPr>
          <p:cNvSpPr>
            <a:spLocks noGrp="1"/>
          </p:cNvSpPr>
          <p:nvPr>
            <p:ph idx="1"/>
          </p:nvPr>
        </p:nvSpPr>
        <p:spPr/>
        <p:txBody>
          <a:bodyPr/>
          <a:lstStyle/>
          <a:p>
            <a:pPr algn="just"/>
            <a:r>
              <a:rPr lang="en-US" sz="3200" b="1" dirty="0"/>
              <a:t>System </a:t>
            </a:r>
            <a:r>
              <a:rPr lang="en-US" sz="3200" b="1" dirty="0" err="1"/>
              <a:t>Softwares</a:t>
            </a:r>
            <a:r>
              <a:rPr lang="en-US" sz="3200" dirty="0"/>
              <a:t> are the </a:t>
            </a:r>
            <a:r>
              <a:rPr lang="en-US" sz="3200" dirty="0" err="1"/>
              <a:t>softwares</a:t>
            </a:r>
            <a:r>
              <a:rPr lang="en-US" sz="3200" dirty="0"/>
              <a:t> which are more complex in nature and they are more near to computer hardware. These software are usually written in low-level languages like assembly language and includes </a:t>
            </a:r>
            <a:r>
              <a:rPr lang="en-US" sz="3200" b="1" dirty="0"/>
              <a:t>Operating Systems</a:t>
            </a:r>
            <a:r>
              <a:rPr lang="en-US" sz="3200" dirty="0"/>
              <a:t> (Microsoft Windows, macOS, and Linux), Compiler, and Assembler etc.</a:t>
            </a:r>
          </a:p>
          <a:p>
            <a:pPr algn="just"/>
            <a:r>
              <a:rPr lang="en-US" sz="3200" b="1" dirty="0"/>
              <a:t>Computer Hardware</a:t>
            </a:r>
            <a:r>
              <a:rPr lang="en-US" sz="3200" dirty="0"/>
              <a:t> includes Monitor, Keyboard, CPU, Disks, Memory, etc.</a:t>
            </a:r>
          </a:p>
          <a:p>
            <a:endParaRPr lang="en-US" dirty="0"/>
          </a:p>
        </p:txBody>
      </p:sp>
    </p:spTree>
    <p:extLst>
      <p:ext uri="{BB962C8B-B14F-4D97-AF65-F5344CB8AC3E}">
        <p14:creationId xmlns:p14="http://schemas.microsoft.com/office/powerpoint/2010/main" val="3491064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776DB-FEA0-46D9-5E52-08E6627E3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EB66F-BEC3-BE5E-88D9-23142C48A5D7}"/>
              </a:ext>
            </a:extLst>
          </p:cNvPr>
          <p:cNvSpPr>
            <a:spLocks noGrp="1"/>
          </p:cNvSpPr>
          <p:nvPr>
            <p:ph type="title"/>
          </p:nvPr>
        </p:nvSpPr>
        <p:spPr/>
        <p:txBody>
          <a:bodyPr>
            <a:normAutofit/>
          </a:bodyPr>
          <a:lstStyle/>
          <a:p>
            <a:r>
              <a:rPr lang="en-US" dirty="0"/>
              <a:t>So now let's put it in simple words:</a:t>
            </a:r>
          </a:p>
        </p:txBody>
      </p:sp>
      <p:grpSp>
        <p:nvGrpSpPr>
          <p:cNvPr id="12" name="Group 11">
            <a:extLst>
              <a:ext uri="{FF2B5EF4-FFF2-40B4-BE49-F238E27FC236}">
                <a16:creationId xmlns:a16="http://schemas.microsoft.com/office/drawing/2014/main" id="{22273BC2-592D-B958-067B-97A19CAF84F0}"/>
              </a:ext>
            </a:extLst>
          </p:cNvPr>
          <p:cNvGrpSpPr/>
          <p:nvPr/>
        </p:nvGrpSpPr>
        <p:grpSpPr>
          <a:xfrm>
            <a:off x="644577" y="1757596"/>
            <a:ext cx="11122701" cy="3142931"/>
            <a:chOff x="1484027" y="2833141"/>
            <a:chExt cx="9611818" cy="1274803"/>
          </a:xfrm>
        </p:grpSpPr>
        <p:sp>
          <p:nvSpPr>
            <p:cNvPr id="6" name="Rectangle 5">
              <a:extLst>
                <a:ext uri="{FF2B5EF4-FFF2-40B4-BE49-F238E27FC236}">
                  <a16:creationId xmlns:a16="http://schemas.microsoft.com/office/drawing/2014/main" id="{D8F0DA3D-6D9C-A750-D64F-170614574A4E}"/>
                </a:ext>
              </a:extLst>
            </p:cNvPr>
            <p:cNvSpPr/>
            <p:nvPr/>
          </p:nvSpPr>
          <p:spPr>
            <a:xfrm>
              <a:off x="1484027" y="2833141"/>
              <a:ext cx="9593705" cy="1274803"/>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Book Antiqua" panose="02040602050305030304" pitchFamily="18" charset="0"/>
                </a:rPr>
                <a:t>If we consider a Computer Hardware is body of the Computer System, then we can say an Operating System is its soul which brings it alive </a:t>
              </a:r>
              <a:r>
                <a:rPr lang="en-US" sz="3200" dirty="0" err="1">
                  <a:solidFill>
                    <a:schemeClr val="tx1"/>
                  </a:solidFill>
                  <a:latin typeface="Book Antiqua" panose="02040602050305030304" pitchFamily="18" charset="0"/>
                </a:rPr>
                <a:t>ie</a:t>
              </a:r>
              <a:r>
                <a:rPr lang="en-US" sz="3200" dirty="0">
                  <a:solidFill>
                    <a:schemeClr val="tx1"/>
                  </a:solidFill>
                  <a:latin typeface="Book Antiqua" panose="02040602050305030304" pitchFamily="18" charset="0"/>
                </a:rPr>
                <a:t>. operational. We can never use a Computer System if it does not have an Operating System installed on it.</a:t>
              </a:r>
            </a:p>
          </p:txBody>
        </p:sp>
        <p:sp>
          <p:nvSpPr>
            <p:cNvPr id="10" name="Rectangle 9">
              <a:extLst>
                <a:ext uri="{FF2B5EF4-FFF2-40B4-BE49-F238E27FC236}">
                  <a16:creationId xmlns:a16="http://schemas.microsoft.com/office/drawing/2014/main" id="{C8175B4B-F705-B974-AB52-89BE79346F9A}"/>
                </a:ext>
              </a:extLst>
            </p:cNvPr>
            <p:cNvSpPr/>
            <p:nvPr/>
          </p:nvSpPr>
          <p:spPr>
            <a:xfrm>
              <a:off x="1484027" y="2833141"/>
              <a:ext cx="239842" cy="1274803"/>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2EA52BC-C408-5280-A5CC-A1EB942C34E1}"/>
                </a:ext>
              </a:extLst>
            </p:cNvPr>
            <p:cNvSpPr/>
            <p:nvPr/>
          </p:nvSpPr>
          <p:spPr>
            <a:xfrm>
              <a:off x="10856003" y="2833141"/>
              <a:ext cx="239842" cy="1274803"/>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97680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198D6-2DF7-3DEC-7574-0F46DAEDD9C5}"/>
              </a:ext>
            </a:extLst>
          </p:cNvPr>
          <p:cNvSpPr>
            <a:spLocks noGrp="1"/>
          </p:cNvSpPr>
          <p:nvPr>
            <p:ph type="title"/>
          </p:nvPr>
        </p:nvSpPr>
        <p:spPr/>
        <p:txBody>
          <a:bodyPr/>
          <a:lstStyle/>
          <a:p>
            <a:r>
              <a:rPr lang="en-US" dirty="0"/>
              <a:t>Operating System - Examples</a:t>
            </a:r>
          </a:p>
        </p:txBody>
      </p:sp>
      <p:sp>
        <p:nvSpPr>
          <p:cNvPr id="3" name="Content Placeholder 2">
            <a:extLst>
              <a:ext uri="{FF2B5EF4-FFF2-40B4-BE49-F238E27FC236}">
                <a16:creationId xmlns:a16="http://schemas.microsoft.com/office/drawing/2014/main" id="{6BE7BEFC-51A8-112E-632B-BC57A94C4999}"/>
              </a:ext>
            </a:extLst>
          </p:cNvPr>
          <p:cNvSpPr>
            <a:spLocks noGrp="1"/>
          </p:cNvSpPr>
          <p:nvPr>
            <p:ph idx="1"/>
          </p:nvPr>
        </p:nvSpPr>
        <p:spPr/>
        <p:txBody>
          <a:bodyPr>
            <a:normAutofit/>
          </a:bodyPr>
          <a:lstStyle/>
          <a:p>
            <a:pPr marL="0" indent="0" algn="ctr">
              <a:buNone/>
            </a:pPr>
            <a:r>
              <a:rPr lang="en-US" sz="4800" dirty="0"/>
              <a:t>There are plenty of Operating Systems available in the market which include paid and unpaid (Open Source). Following are the examples of the few most popular Operating Systems:</a:t>
            </a:r>
          </a:p>
        </p:txBody>
      </p:sp>
    </p:spTree>
    <p:extLst>
      <p:ext uri="{BB962C8B-B14F-4D97-AF65-F5344CB8AC3E}">
        <p14:creationId xmlns:p14="http://schemas.microsoft.com/office/powerpoint/2010/main" val="1925412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4AAD-2EA1-1C94-3154-DB8695A7BF82}"/>
              </a:ext>
            </a:extLst>
          </p:cNvPr>
          <p:cNvSpPr>
            <a:spLocks noGrp="1"/>
          </p:cNvSpPr>
          <p:nvPr>
            <p:ph type="title"/>
          </p:nvPr>
        </p:nvSpPr>
        <p:spPr/>
        <p:txBody>
          <a:bodyPr/>
          <a:lstStyle/>
          <a:p>
            <a:r>
              <a:rPr lang="en-US" dirty="0"/>
              <a:t>Operating System - Examples</a:t>
            </a:r>
          </a:p>
        </p:txBody>
      </p:sp>
      <p:sp>
        <p:nvSpPr>
          <p:cNvPr id="3" name="Content Placeholder 2">
            <a:extLst>
              <a:ext uri="{FF2B5EF4-FFF2-40B4-BE49-F238E27FC236}">
                <a16:creationId xmlns:a16="http://schemas.microsoft.com/office/drawing/2014/main" id="{AF432DC1-FFED-AB49-F3C4-997B058CAC91}"/>
              </a:ext>
            </a:extLst>
          </p:cNvPr>
          <p:cNvSpPr>
            <a:spLocks noGrp="1"/>
          </p:cNvSpPr>
          <p:nvPr>
            <p:ph idx="1"/>
          </p:nvPr>
        </p:nvSpPr>
        <p:spPr>
          <a:xfrm>
            <a:off x="838200" y="1558976"/>
            <a:ext cx="10515600" cy="4826833"/>
          </a:xfrm>
        </p:spPr>
        <p:txBody>
          <a:bodyPr>
            <a:normAutofit fontScale="77500" lnSpcReduction="20000"/>
          </a:bodyPr>
          <a:lstStyle/>
          <a:p>
            <a:r>
              <a:rPr lang="en-US" b="1" dirty="0"/>
              <a:t>Windows:</a:t>
            </a:r>
            <a:r>
              <a:rPr lang="en-US" dirty="0"/>
              <a:t> This is one of the most popular and commercial operating systems developed and marketed by Microsoft. It has different versions in the market like Windows 8, Windows 10 </a:t>
            </a:r>
            <a:r>
              <a:rPr lang="en-US" dirty="0" err="1"/>
              <a:t>etc</a:t>
            </a:r>
            <a:r>
              <a:rPr lang="en-US" dirty="0"/>
              <a:t> and most of them are paid.</a:t>
            </a:r>
          </a:p>
          <a:p>
            <a:r>
              <a:rPr lang="en-US" b="1" dirty="0"/>
              <a:t>Linux</a:t>
            </a:r>
            <a:r>
              <a:rPr lang="en-US" dirty="0"/>
              <a:t> This is a Unix based and the most loved operating system first released on September 17, 1991 by Linus Torvalds. Today, it has 30+ variants available like Fedora, OpenSUSE, CentOS, </a:t>
            </a:r>
            <a:r>
              <a:rPr lang="en-US" dirty="0" err="1"/>
              <a:t>UBuntu</a:t>
            </a:r>
            <a:r>
              <a:rPr lang="en-US" dirty="0"/>
              <a:t> etc. Most of them are available free of charges though you can have their enterprise versions by paying a nominal license fee.</a:t>
            </a:r>
          </a:p>
          <a:p>
            <a:r>
              <a:rPr lang="en-US" b="1" dirty="0"/>
              <a:t>MacOS</a:t>
            </a:r>
            <a:r>
              <a:rPr lang="en-US" dirty="0"/>
              <a:t> This is again a kind of Unix operating system developed and marketed by Apple Inc. since 2001.</a:t>
            </a:r>
          </a:p>
          <a:p>
            <a:r>
              <a:rPr lang="en-US" b="1" dirty="0"/>
              <a:t>iOS</a:t>
            </a:r>
            <a:r>
              <a:rPr lang="en-US" dirty="0"/>
              <a:t> This is a mobile operating system created and developed by Apple Inc. exclusively for its mobile devices like iPhone and iPad etc.</a:t>
            </a:r>
          </a:p>
          <a:p>
            <a:r>
              <a:rPr lang="en-US" b="1" dirty="0"/>
              <a:t>Android</a:t>
            </a:r>
            <a:r>
              <a:rPr lang="en-US" dirty="0"/>
              <a:t> This is a mobile Operating System based on a modified version of the Linux kernel and other open source software, designed primarily for touchscreen mobile devices such as smartphones and tablets.</a:t>
            </a:r>
          </a:p>
          <a:p>
            <a:r>
              <a:rPr lang="en-US" dirty="0"/>
              <a:t>Some other old but popular Operating Systems include Solaris, VMS, OS/400, AIX, z/OS, etc.</a:t>
            </a:r>
          </a:p>
        </p:txBody>
      </p:sp>
    </p:spTree>
    <p:extLst>
      <p:ext uri="{BB962C8B-B14F-4D97-AF65-F5344CB8AC3E}">
        <p14:creationId xmlns:p14="http://schemas.microsoft.com/office/powerpoint/2010/main" val="2414001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671</TotalTime>
  <Words>1620</Words>
  <Application>Microsoft Office PowerPoint</Application>
  <PresentationFormat>Widescreen</PresentationFormat>
  <Paragraphs>102</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Book Antiqua</vt:lpstr>
      <vt:lpstr>Calibri</vt:lpstr>
      <vt:lpstr>Office Theme</vt:lpstr>
      <vt:lpstr>PowerPoint Presentation</vt:lpstr>
      <vt:lpstr>Operating System</vt:lpstr>
      <vt:lpstr>What is Operating System?</vt:lpstr>
      <vt:lpstr>Computer System consists of </vt:lpstr>
      <vt:lpstr>Computer System consists of </vt:lpstr>
      <vt:lpstr>Computer System consists of </vt:lpstr>
      <vt:lpstr>So now let's put it in simple words:</vt:lpstr>
      <vt:lpstr>Operating System - Examples</vt:lpstr>
      <vt:lpstr>Operating System - Examples</vt:lpstr>
      <vt:lpstr>List of Common Operating Systems</vt:lpstr>
      <vt:lpstr>List of Common Operating Systems</vt:lpstr>
      <vt:lpstr>List of Common Operating Systems</vt:lpstr>
      <vt:lpstr>List of Common Operating Systems</vt:lpstr>
      <vt:lpstr>List of Common Operating Systems</vt:lpstr>
      <vt:lpstr>Operating System Market Share</vt:lpstr>
      <vt:lpstr>History of Operating System</vt:lpstr>
      <vt:lpstr>Advantages of Operating System</vt:lpstr>
      <vt:lpstr>Disadvantage of the Operating System</vt:lpstr>
      <vt:lpstr>Why to Learn Operating System</vt:lpstr>
      <vt:lpstr>Target Audience </vt:lpstr>
      <vt:lpstr>Prerequisites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1024314003 - Md. Tariqul Islam</cp:lastModifiedBy>
  <cp:revision>112</cp:revision>
  <dcterms:created xsi:type="dcterms:W3CDTF">2024-07-16T16:02:17Z</dcterms:created>
  <dcterms:modified xsi:type="dcterms:W3CDTF">2025-08-05T15:36:50Z</dcterms:modified>
</cp:coreProperties>
</file>