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1" r:id="rId2"/>
    <p:sldId id="346" r:id="rId3"/>
    <p:sldId id="347" r:id="rId4"/>
    <p:sldId id="348" r:id="rId5"/>
    <p:sldId id="349" r:id="rId6"/>
    <p:sldId id="350" r:id="rId7"/>
    <p:sldId id="351" r:id="rId8"/>
    <p:sldId id="352" r:id="rId9"/>
    <p:sldId id="353" r:id="rId10"/>
    <p:sldId id="354" r:id="rId11"/>
    <p:sldId id="355" r:id="rId12"/>
    <p:sldId id="26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F3FF"/>
    <a:srgbClr val="525252"/>
    <a:srgbClr val="003399"/>
    <a:srgbClr val="2109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50" autoAdjust="0"/>
    <p:restoredTop sz="94660"/>
  </p:normalViewPr>
  <p:slideViewPr>
    <p:cSldViewPr snapToGrid="0">
      <p:cViewPr varScale="1">
        <p:scale>
          <a:sx n="64" d="100"/>
          <a:sy n="64" d="100"/>
        </p:scale>
        <p:origin x="9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8BE658-209C-423B-8DF8-7A5B75E205C7}" type="datetimeFigureOut">
              <a:rPr lang="en-US" smtClean="0"/>
              <a:t>05-Aug-25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FE32B2-BE37-4975-925E-9B28457B7789}" type="slidenum">
              <a:rPr lang="en-US" smtClean="0"/>
              <a:t>‹#›</a:t>
            </a:fld>
            <a:endParaRPr lang="en-US"/>
          </a:p>
        </p:txBody>
      </p:sp>
    </p:spTree>
    <p:extLst>
      <p:ext uri="{BB962C8B-B14F-4D97-AF65-F5344CB8AC3E}">
        <p14:creationId xmlns:p14="http://schemas.microsoft.com/office/powerpoint/2010/main" val="2551644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E32B2-BE37-4975-925E-9B28457B7789}" type="slidenum">
              <a:rPr lang="en-US" smtClean="0"/>
              <a:t>1</a:t>
            </a:fld>
            <a:endParaRPr lang="en-US"/>
          </a:p>
        </p:txBody>
      </p:sp>
    </p:spTree>
    <p:extLst>
      <p:ext uri="{BB962C8B-B14F-4D97-AF65-F5344CB8AC3E}">
        <p14:creationId xmlns:p14="http://schemas.microsoft.com/office/powerpoint/2010/main" val="33780973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hyperlink" Target="http://www.sites.google.com/view/tariq-ugv" TargetMode="External"/><Relationship Id="rId5" Type="http://schemas.openxmlformats.org/officeDocument/2006/relationships/hyperlink" Target="http://www.faculty.ugv.edu.bd/tariqul" TargetMode="External"/><Relationship Id="rId4" Type="http://schemas.openxmlformats.org/officeDocument/2006/relationships/hyperlink" Target="mailto:tariq.ugv@gmail.com" TargetMode="Externa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2840B2B-353E-46A6-B159-55F913A4539A}" type="datetimeFigureOut">
              <a:rPr lang="en-US" smtClean="0"/>
              <a:t>05-Aug-25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
        <p:nvSpPr>
          <p:cNvPr id="7" name="Rectangle 6"/>
          <p:cNvSpPr/>
          <p:nvPr userDrawn="1"/>
        </p:nvSpPr>
        <p:spPr>
          <a:xfrm>
            <a:off x="4728285" y="3244334"/>
            <a:ext cx="2735429" cy="369332"/>
          </a:xfrm>
          <a:prstGeom prst="rect">
            <a:avLst/>
          </a:prstGeom>
        </p:spPr>
        <p:txBody>
          <a:bodyPr wrap="none">
            <a:spAutoFit/>
          </a:bodyPr>
          <a:lstStyle/>
          <a:p>
            <a:r>
              <a:rPr lang="en-US" sz="1800" dirty="0"/>
              <a:t>Welcome to the CSE Family</a:t>
            </a:r>
            <a:endParaRPr lang="en-US" dirty="0"/>
          </a:p>
        </p:txBody>
      </p:sp>
    </p:spTree>
    <p:extLst>
      <p:ext uri="{BB962C8B-B14F-4D97-AF65-F5344CB8AC3E}">
        <p14:creationId xmlns:p14="http://schemas.microsoft.com/office/powerpoint/2010/main" val="2533739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2840B2B-353E-46A6-B159-55F913A4539A}" type="datetimeFigureOut">
              <a:rPr lang="en-US" smtClean="0"/>
              <a:t>05-Aug-25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3462322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840B2B-353E-46A6-B159-55F913A4539A}" type="datetimeFigureOut">
              <a:rPr lang="en-US" smtClean="0"/>
              <a:t>05-Aug-25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14248896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840B2B-353E-46A6-B159-55F913A4539A}" type="datetimeFigureOut">
              <a:rPr lang="en-US" smtClean="0"/>
              <a:t>05-Aug-25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2332215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b="1">
                <a:solidFill>
                  <a:schemeClr val="accent5">
                    <a:lumMod val="75000"/>
                  </a:schemeClr>
                </a:solidFill>
                <a:latin typeface="Book Antiqua" panose="02040602050305030304" pitchFamily="18" charset="0"/>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2840B2B-353E-46A6-B159-55F913A4539A}" type="datetimeFigureOut">
              <a:rPr lang="en-US" smtClean="0"/>
              <a:t>05-Aug-25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
        <p:nvSpPr>
          <p:cNvPr id="7" name="Rectangle 6"/>
          <p:cNvSpPr/>
          <p:nvPr userDrawn="1"/>
        </p:nvSpPr>
        <p:spPr>
          <a:xfrm rot="5400000">
            <a:off x="5868323" y="534323"/>
            <a:ext cx="455354" cy="12192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rot="5400000">
            <a:off x="6072852" y="233512"/>
            <a:ext cx="46295" cy="12192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userDrawn="1"/>
        </p:nvSpPr>
        <p:spPr>
          <a:xfrm>
            <a:off x="11014362" y="5937929"/>
            <a:ext cx="838203" cy="86786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954607" y="5936321"/>
            <a:ext cx="931208" cy="923288"/>
          </a:xfrm>
          <a:prstGeom prst="rect">
            <a:avLst/>
          </a:prstGeom>
        </p:spPr>
      </p:pic>
      <p:sp>
        <p:nvSpPr>
          <p:cNvPr id="12" name="Rectangle 11"/>
          <p:cNvSpPr/>
          <p:nvPr userDrawn="1"/>
        </p:nvSpPr>
        <p:spPr>
          <a:xfrm>
            <a:off x="213359" y="6398351"/>
            <a:ext cx="10801003" cy="4206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200" b="1" i="1" dirty="0">
                <a:solidFill>
                  <a:schemeClr val="bg1"/>
                </a:solidFill>
                <a:latin typeface="Book Antiqua" panose="02040602050305030304" pitchFamily="18" charset="0"/>
              </a:rPr>
              <a:t>Lectures By</a:t>
            </a:r>
            <a:r>
              <a:rPr lang="en-US" sz="1200" b="1" i="0" baseline="0" dirty="0">
                <a:solidFill>
                  <a:schemeClr val="bg1"/>
                </a:solidFill>
                <a:latin typeface="Book Antiqua" panose="02040602050305030304" pitchFamily="18" charset="0"/>
              </a:rPr>
              <a:t> </a:t>
            </a:r>
            <a:r>
              <a:rPr lang="en-US" sz="1200" b="1" dirty="0">
                <a:solidFill>
                  <a:schemeClr val="bg1"/>
                </a:solidFill>
                <a:latin typeface="Book Antiqua" panose="02040602050305030304" pitchFamily="18" charset="0"/>
              </a:rPr>
              <a:t>Md. Tariqul Islam,</a:t>
            </a:r>
            <a:r>
              <a:rPr lang="en-US" sz="1200" b="1" baseline="0" dirty="0">
                <a:solidFill>
                  <a:schemeClr val="bg1"/>
                </a:solidFill>
                <a:latin typeface="Book Antiqua" panose="02040602050305030304" pitchFamily="18" charset="0"/>
              </a:rPr>
              <a:t> </a:t>
            </a:r>
            <a:r>
              <a:rPr lang="en-US" sz="1200" b="1" dirty="0">
                <a:solidFill>
                  <a:schemeClr val="bg1"/>
                </a:solidFill>
                <a:latin typeface="Book Antiqua" panose="02040602050305030304" pitchFamily="18" charset="0"/>
              </a:rPr>
              <a:t>Lecturer &amp; Coordinator, Dept. of CSE, UGV, Email: tariq.ugv@gmail.com,</a:t>
            </a:r>
            <a:r>
              <a:rPr lang="en-US" sz="1200" b="1" baseline="0" dirty="0">
                <a:solidFill>
                  <a:schemeClr val="bg1"/>
                </a:solidFill>
                <a:latin typeface="Book Antiqua" panose="02040602050305030304" pitchFamily="18" charset="0"/>
              </a:rPr>
              <a:t> </a:t>
            </a:r>
            <a:r>
              <a:rPr lang="en-US" sz="1200" b="1" dirty="0">
                <a:solidFill>
                  <a:schemeClr val="bg1"/>
                </a:solidFill>
                <a:latin typeface="Book Antiqua" panose="02040602050305030304" pitchFamily="18" charset="0"/>
              </a:rPr>
              <a:t>Web: www.sites.google.com/view/tariq-ugv </a:t>
            </a:r>
            <a:endParaRPr lang="en-US" sz="1200" b="1" dirty="0">
              <a:solidFill>
                <a:schemeClr val="bg1"/>
              </a:solidFill>
            </a:endParaRPr>
          </a:p>
        </p:txBody>
      </p:sp>
    </p:spTree>
    <p:extLst>
      <p:ext uri="{BB962C8B-B14F-4D97-AF65-F5344CB8AC3E}">
        <p14:creationId xmlns:p14="http://schemas.microsoft.com/office/powerpoint/2010/main" val="3586581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840B2B-353E-46A6-B159-55F913A4539A}" type="datetimeFigureOut">
              <a:rPr lang="en-US" smtClean="0"/>
              <a:t>05-Aug-25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2019374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Slide" userDrawn="1">
  <p:cSld name="1_Title Slide">
    <p:spTree>
      <p:nvGrpSpPr>
        <p:cNvPr id="1" name="Shape 15"/>
        <p:cNvGrpSpPr/>
        <p:nvPr/>
      </p:nvGrpSpPr>
      <p:grpSpPr>
        <a:xfrm>
          <a:off x="0" y="0"/>
          <a:ext cx="0" cy="0"/>
          <a:chOff x="0" y="0"/>
          <a:chExt cx="0" cy="0"/>
        </a:xfrm>
      </p:grpSpPr>
      <p:sp>
        <p:nvSpPr>
          <p:cNvPr id="18" name="Google Shape;18;p4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4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dirty="0"/>
              <a:t>Md. Tariqul Islam, Lecturer, Dept. of CSE, UGV</a:t>
            </a:r>
          </a:p>
          <a:p>
            <a:r>
              <a:rPr lang="en-US" dirty="0"/>
              <a:t> www.tariqul.ugv.edu.bd</a:t>
            </a:r>
          </a:p>
        </p:txBody>
      </p:sp>
      <p:sp>
        <p:nvSpPr>
          <p:cNvPr id="20" name="Google Shape;20;p4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7" name="Google Shape;16;p43"/>
          <p:cNvSpPr txBox="1">
            <a:spLocks/>
          </p:cNvSpPr>
          <p:nvPr userDrawn="1"/>
        </p:nvSpPr>
        <p:spPr>
          <a:xfrm>
            <a:off x="1320733" y="3736136"/>
            <a:ext cx="9144000" cy="2387600"/>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Arial"/>
              <a:buNone/>
              <a:defRPr lang="en-US" sz="1100" b="1" i="0" u="none" strike="noStrike" cap="none" smtClean="0">
                <a:solidFill>
                  <a:schemeClr val="dk1"/>
                </a:solidFill>
                <a:effectLst/>
                <a:latin typeface="Book Antiqua" panose="02040602050305030304" pitchFamily="18" charset="0"/>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r"/>
            <a:br>
              <a:rPr lang="en-US" sz="2400" dirty="0">
                <a:solidFill>
                  <a:srgbClr val="000000"/>
                </a:solidFill>
                <a:ea typeface="Calibri" panose="020F0502020204030204" pitchFamily="34" charset="0"/>
                <a:cs typeface="Times New Roman" panose="02020603050405020304" pitchFamily="18" charset="0"/>
              </a:rPr>
            </a:br>
            <a:br>
              <a:rPr lang="en-US" sz="2400" dirty="0">
                <a:solidFill>
                  <a:srgbClr val="000000"/>
                </a:solidFill>
                <a:ea typeface="Calibri" panose="020F0502020204030204" pitchFamily="34" charset="0"/>
                <a:cs typeface="Times New Roman" panose="02020603050405020304" pitchFamily="18" charset="0"/>
              </a:rPr>
            </a:br>
            <a:r>
              <a:rPr lang="en-US" sz="3200" dirty="0">
                <a:solidFill>
                  <a:srgbClr val="000000"/>
                </a:solidFill>
                <a:ea typeface="Calibri" panose="020F0502020204030204" pitchFamily="34" charset="0"/>
                <a:cs typeface="Times New Roman" panose="02020603050405020304" pitchFamily="18" charset="0"/>
              </a:rPr>
              <a:t>Department of </a:t>
            </a:r>
            <a:br>
              <a:rPr lang="en-US" sz="1400" dirty="0">
                <a:latin typeface="Calibri" panose="020F0502020204030204" pitchFamily="34" charset="0"/>
                <a:ea typeface="Calibri" panose="020F0502020204030204" pitchFamily="34" charset="0"/>
                <a:cs typeface="Times New Roman" panose="02020603050405020304" pitchFamily="18" charset="0"/>
              </a:rPr>
            </a:br>
            <a:r>
              <a:rPr lang="en-US" sz="2800" dirty="0">
                <a:solidFill>
                  <a:srgbClr val="000000"/>
                </a:solidFill>
                <a:ea typeface="Calibri" panose="020F0502020204030204" pitchFamily="34" charset="0"/>
                <a:cs typeface="Times New Roman" panose="02020603050405020304" pitchFamily="18" charset="0"/>
              </a:rPr>
              <a:t>Computer Science and Engineering</a:t>
            </a:r>
            <a:br>
              <a:rPr lang="en-US" sz="1400" dirty="0">
                <a:latin typeface="Calibri" panose="020F0502020204030204" pitchFamily="34" charset="0"/>
                <a:ea typeface="Calibri" panose="020F0502020204030204" pitchFamily="34" charset="0"/>
                <a:cs typeface="Times New Roman" panose="02020603050405020304" pitchFamily="18" charset="0"/>
              </a:rPr>
            </a:br>
            <a:r>
              <a:rPr lang="en-US" sz="1600" dirty="0">
                <a:solidFill>
                  <a:srgbClr val="000000"/>
                </a:solidFill>
                <a:ea typeface="Calibri" panose="020F0502020204030204" pitchFamily="34" charset="0"/>
                <a:cs typeface="Times New Roman" panose="02020603050405020304" pitchFamily="18" charset="0"/>
              </a:rPr>
              <a:t>www.cse.ugv.edu.bd, 874/322, C&amp;B Road, Barisal, Bangladesh.</a:t>
            </a:r>
            <a:br>
              <a:rPr lang="en-US" sz="1400" dirty="0">
                <a:latin typeface="Calibri" panose="020F0502020204030204" pitchFamily="34" charset="0"/>
                <a:ea typeface="Calibri" panose="020F0502020204030204" pitchFamily="34" charset="0"/>
                <a:cs typeface="Times New Roman" panose="02020603050405020304" pitchFamily="18" charset="0"/>
              </a:rPr>
            </a:br>
            <a:r>
              <a:rPr lang="en-US" dirty="0">
                <a:solidFill>
                  <a:srgbClr val="000000"/>
                </a:solidFill>
                <a:ea typeface="Calibri" panose="020F0502020204030204" pitchFamily="34" charset="0"/>
                <a:cs typeface="Times New Roman" panose="02020603050405020304" pitchFamily="18" charset="0"/>
              </a:rPr>
              <a:t> </a:t>
            </a:r>
            <a:endParaRPr lang="en-US" dirty="0"/>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6686" y="0"/>
            <a:ext cx="885523" cy="1313816"/>
          </a:xfrm>
          <a:prstGeom prst="rect">
            <a:avLst/>
          </a:prstGeom>
        </p:spPr>
      </p:pic>
      <p:sp>
        <p:nvSpPr>
          <p:cNvPr id="3" name="Rectangle 2"/>
          <p:cNvSpPr/>
          <p:nvPr userDrawn="1"/>
        </p:nvSpPr>
        <p:spPr>
          <a:xfrm>
            <a:off x="11449318" y="0"/>
            <a:ext cx="742682" cy="6858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flipH="1">
            <a:off x="11335553" y="0"/>
            <a:ext cx="45719" cy="6858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userDrawn="1"/>
        </p:nvSpPr>
        <p:spPr>
          <a:xfrm>
            <a:off x="10532779" y="4752304"/>
            <a:ext cx="1380131" cy="1332002"/>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51003" y="4712873"/>
            <a:ext cx="1380131" cy="1410863"/>
          </a:xfrm>
          <a:prstGeom prst="rect">
            <a:avLst/>
          </a:prstGeom>
        </p:spPr>
      </p:pic>
      <p:sp>
        <p:nvSpPr>
          <p:cNvPr id="6" name="Rectangle 5"/>
          <p:cNvSpPr/>
          <p:nvPr userDrawn="1"/>
        </p:nvSpPr>
        <p:spPr>
          <a:xfrm>
            <a:off x="1707848" y="193485"/>
            <a:ext cx="8776304" cy="1446550"/>
          </a:xfrm>
          <a:prstGeom prst="rect">
            <a:avLst/>
          </a:prstGeom>
        </p:spPr>
        <p:txBody>
          <a:bodyPr wrap="square">
            <a:spAutoFit/>
          </a:bodyPr>
          <a:lstStyle/>
          <a:p>
            <a:pPr algn="ctr"/>
            <a:r>
              <a:rPr lang="en-US" sz="3600" b="1" dirty="0">
                <a:latin typeface="Book Antiqua" panose="02040602050305030304" pitchFamily="18" charset="0"/>
              </a:rPr>
              <a:t>U</a:t>
            </a:r>
            <a:r>
              <a:rPr lang="en-US" sz="3600" dirty="0">
                <a:latin typeface="Book Antiqua" panose="02040602050305030304" pitchFamily="18" charset="0"/>
              </a:rPr>
              <a:t>niversity of </a:t>
            </a:r>
            <a:r>
              <a:rPr lang="en-US" sz="3600" b="1" dirty="0">
                <a:latin typeface="Book Antiqua" panose="02040602050305030304" pitchFamily="18" charset="0"/>
              </a:rPr>
              <a:t>G</a:t>
            </a:r>
            <a:r>
              <a:rPr lang="en-US" sz="3600" dirty="0">
                <a:latin typeface="Book Antiqua" panose="02040602050305030304" pitchFamily="18" charset="0"/>
              </a:rPr>
              <a:t>lobal </a:t>
            </a:r>
            <a:r>
              <a:rPr lang="en-US" sz="3600" b="1" dirty="0">
                <a:latin typeface="Book Antiqua" panose="02040602050305030304" pitchFamily="18" charset="0"/>
              </a:rPr>
              <a:t>V</a:t>
            </a:r>
            <a:r>
              <a:rPr lang="en-US" sz="3600" dirty="0">
                <a:latin typeface="Book Antiqua" panose="02040602050305030304" pitchFamily="18" charset="0"/>
              </a:rPr>
              <a:t>illage </a:t>
            </a:r>
            <a:r>
              <a:rPr lang="en-US" sz="3600" b="1" dirty="0">
                <a:latin typeface="Book Antiqua" panose="02040602050305030304" pitchFamily="18" charset="0"/>
              </a:rPr>
              <a:t>(UGV)</a:t>
            </a:r>
          </a:p>
          <a:p>
            <a:pPr algn="ctr"/>
            <a:r>
              <a:rPr lang="en-US" sz="3600" b="1" dirty="0">
                <a:latin typeface="Book Antiqua" panose="02040602050305030304" pitchFamily="18" charset="0"/>
              </a:rPr>
              <a:t>B</a:t>
            </a:r>
            <a:r>
              <a:rPr lang="en-US" sz="3600" dirty="0">
                <a:latin typeface="Book Antiqua" panose="02040602050305030304" pitchFamily="18" charset="0"/>
              </a:rPr>
              <a:t>arishal, </a:t>
            </a:r>
            <a:r>
              <a:rPr lang="en-US" sz="3600" b="1" dirty="0">
                <a:latin typeface="Book Antiqua" panose="02040602050305030304" pitchFamily="18" charset="0"/>
              </a:rPr>
              <a:t>B</a:t>
            </a:r>
            <a:r>
              <a:rPr lang="en-US" sz="3600" dirty="0">
                <a:latin typeface="Book Antiqua" panose="02040602050305030304" pitchFamily="18" charset="0"/>
              </a:rPr>
              <a:t>angladesh</a:t>
            </a:r>
          </a:p>
          <a:p>
            <a:endParaRPr lang="en-US" sz="1600" dirty="0"/>
          </a:p>
        </p:txBody>
      </p:sp>
      <p:sp>
        <p:nvSpPr>
          <p:cNvPr id="12" name="Rectangle 11"/>
          <p:cNvSpPr/>
          <p:nvPr userDrawn="1"/>
        </p:nvSpPr>
        <p:spPr>
          <a:xfrm>
            <a:off x="4904510" y="1912079"/>
            <a:ext cx="5628270" cy="2646878"/>
          </a:xfrm>
          <a:prstGeom prst="rect">
            <a:avLst/>
          </a:prstGeom>
        </p:spPr>
        <p:txBody>
          <a:bodyPr wrap="square">
            <a:spAutoFit/>
          </a:bodyPr>
          <a:lstStyle/>
          <a:p>
            <a:pPr algn="r"/>
            <a:r>
              <a:rPr lang="en-US" sz="2400" b="1" i="1" dirty="0">
                <a:latin typeface="Book Antiqua" panose="02040602050305030304" pitchFamily="18" charset="0"/>
              </a:rPr>
              <a:t>Lectures By</a:t>
            </a:r>
            <a:br>
              <a:rPr lang="en-US" sz="1800" b="1" dirty="0">
                <a:latin typeface="Book Antiqua" panose="02040602050305030304" pitchFamily="18" charset="0"/>
              </a:rPr>
            </a:br>
            <a:br>
              <a:rPr lang="en-US" sz="1600" b="1" dirty="0">
                <a:latin typeface="Book Antiqua" panose="02040602050305030304" pitchFamily="18" charset="0"/>
              </a:rPr>
            </a:br>
            <a:r>
              <a:rPr lang="en-US" sz="2400" b="1" dirty="0">
                <a:solidFill>
                  <a:srgbClr val="00B050"/>
                </a:solidFill>
                <a:latin typeface="Book Antiqua" panose="02040602050305030304" pitchFamily="18" charset="0"/>
              </a:rPr>
              <a:t>Md. Tariqul Islam</a:t>
            </a:r>
            <a:br>
              <a:rPr lang="en-US" sz="1600" b="1" dirty="0">
                <a:latin typeface="Book Antiqua" panose="02040602050305030304" pitchFamily="18" charset="0"/>
              </a:rPr>
            </a:br>
            <a:r>
              <a:rPr lang="en-US" sz="2000" b="1" dirty="0">
                <a:solidFill>
                  <a:schemeClr val="accent5"/>
                </a:solidFill>
                <a:latin typeface="Book Antiqua" panose="02040602050305030304" pitchFamily="18" charset="0"/>
              </a:rPr>
              <a:t>Lecturer &amp; Coordinator</a:t>
            </a:r>
          </a:p>
          <a:p>
            <a:pPr algn="r"/>
            <a:br>
              <a:rPr lang="en-US" sz="1800" b="0" dirty="0">
                <a:solidFill>
                  <a:srgbClr val="002060"/>
                </a:solidFill>
                <a:latin typeface="Book Antiqua" panose="02040602050305030304" pitchFamily="18" charset="0"/>
              </a:rPr>
            </a:br>
            <a:r>
              <a:rPr lang="en-US" sz="1600" b="0" dirty="0">
                <a:solidFill>
                  <a:srgbClr val="002060"/>
                </a:solidFill>
                <a:latin typeface="Book Antiqua" panose="02040602050305030304" pitchFamily="18" charset="0"/>
              </a:rPr>
              <a:t>Mobile: +880-1842733104    </a:t>
            </a:r>
            <a:br>
              <a:rPr lang="en-US" sz="1600" b="0" dirty="0">
                <a:solidFill>
                  <a:srgbClr val="002060"/>
                </a:solidFill>
                <a:latin typeface="Book Antiqua" panose="02040602050305030304" pitchFamily="18" charset="0"/>
              </a:rPr>
            </a:br>
            <a:r>
              <a:rPr lang="en-US" sz="1600" b="0" dirty="0">
                <a:solidFill>
                  <a:srgbClr val="002060"/>
                </a:solidFill>
                <a:latin typeface="Book Antiqua" panose="02040602050305030304" pitchFamily="18" charset="0"/>
              </a:rPr>
              <a:t>Email: </a:t>
            </a:r>
            <a:r>
              <a:rPr lang="en-US" sz="1600" b="0" dirty="0">
                <a:solidFill>
                  <a:srgbClr val="002060"/>
                </a:solidFill>
                <a:latin typeface="Book Antiqua" panose="02040602050305030304" pitchFamily="18" charset="0"/>
                <a:hlinkClick r:id="rId4"/>
              </a:rPr>
              <a:t>tariq.ugv@gmail.com</a:t>
            </a:r>
            <a:endParaRPr lang="en-US" sz="1600" b="0" dirty="0">
              <a:solidFill>
                <a:srgbClr val="002060"/>
              </a:solidFill>
              <a:latin typeface="Book Antiqua" panose="02040602050305030304" pitchFamily="18" charset="0"/>
            </a:endParaRPr>
          </a:p>
          <a:p>
            <a:pPr algn="r"/>
            <a:r>
              <a:rPr lang="en-US" sz="1600" b="0" dirty="0">
                <a:solidFill>
                  <a:srgbClr val="002060"/>
                </a:solidFill>
                <a:latin typeface="Book Antiqua" panose="02040602050305030304" pitchFamily="18" charset="0"/>
                <a:hlinkClick r:id="rId5"/>
              </a:rPr>
              <a:t>www.faculty.ugv.edu.bd/tariqul</a:t>
            </a:r>
            <a:r>
              <a:rPr lang="en-US" sz="1600" b="0" dirty="0">
                <a:solidFill>
                  <a:srgbClr val="002060"/>
                </a:solidFill>
                <a:latin typeface="Book Antiqua" panose="02040602050305030304" pitchFamily="18" charset="0"/>
              </a:rPr>
              <a:t>   </a:t>
            </a:r>
          </a:p>
          <a:p>
            <a:pPr algn="r"/>
            <a:r>
              <a:rPr lang="en-US" sz="1600" b="0" dirty="0">
                <a:solidFill>
                  <a:srgbClr val="002060"/>
                </a:solidFill>
                <a:latin typeface="Book Antiqua" panose="02040602050305030304" pitchFamily="18" charset="0"/>
                <a:hlinkClick r:id="rId6"/>
              </a:rPr>
              <a:t>www.sites.google.com/view/tariq-ugv</a:t>
            </a:r>
            <a:r>
              <a:rPr lang="en-US" sz="1600" b="0" dirty="0">
                <a:solidFill>
                  <a:srgbClr val="002060"/>
                </a:solidFill>
                <a:latin typeface="Book Antiqua" panose="02040602050305030304" pitchFamily="18" charset="0"/>
              </a:rPr>
              <a:t>  </a:t>
            </a:r>
            <a:endParaRPr lang="en-US" sz="900" b="0" dirty="0">
              <a:solidFill>
                <a:srgbClr val="002060"/>
              </a:solidFill>
            </a:endParaRPr>
          </a:p>
        </p:txBody>
      </p:sp>
    </p:spTree>
    <p:extLst>
      <p:ext uri="{BB962C8B-B14F-4D97-AF65-F5344CB8AC3E}">
        <p14:creationId xmlns:p14="http://schemas.microsoft.com/office/powerpoint/2010/main" val="742903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2840B2B-353E-46A6-B159-55F913A4539A}" type="datetimeFigureOut">
              <a:rPr lang="en-US" smtClean="0"/>
              <a:t>05-Aug-25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3899019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2840B2B-353E-46A6-B159-55F913A4539A}" type="datetimeFigureOut">
              <a:rPr lang="en-US" smtClean="0"/>
              <a:t>05-Aug-25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2931233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2840B2B-353E-46A6-B159-55F913A4539A}" type="datetimeFigureOut">
              <a:rPr lang="en-US" smtClean="0"/>
              <a:t>05-Aug-25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3461862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840B2B-353E-46A6-B159-55F913A4539A}" type="datetimeFigureOut">
              <a:rPr lang="en-US" smtClean="0"/>
              <a:t>05-Aug-25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2730004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2840B2B-353E-46A6-B159-55F913A4539A}" type="datetimeFigureOut">
              <a:rPr lang="en-US" smtClean="0"/>
              <a:t>05-Aug-25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469833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840B2B-353E-46A6-B159-55F913A4539A}" type="datetimeFigureOut">
              <a:rPr lang="en-US" smtClean="0"/>
              <a:t>05-Aug-25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64FDB6-3B77-4612-B06E-891BAE138A1C}" type="slidenum">
              <a:rPr lang="en-US" smtClean="0"/>
              <a:t>‹#›</a:t>
            </a:fld>
            <a:endParaRPr lang="en-US"/>
          </a:p>
        </p:txBody>
      </p:sp>
    </p:spTree>
    <p:extLst>
      <p:ext uri="{BB962C8B-B14F-4D97-AF65-F5344CB8AC3E}">
        <p14:creationId xmlns:p14="http://schemas.microsoft.com/office/powerpoint/2010/main" val="151878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Book Antiqua" panose="0204060205030503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ook Antiqua" panose="0204060205030503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ook Antiqua" panose="0204060205030503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ook Antiqua" panose="0204060205030503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ook Antiqua" panose="0204060205030503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ook Antiqua" panose="020406020503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geeksforgeeks.org/computer-organization-architecture/difference-between-cpu-and-gpu/" TargetMode="External"/><Relationship Id="rId2" Type="http://schemas.openxmlformats.org/officeDocument/2006/relationships/hyperlink" Target="https://www.geeksforgeeks.org/computer-organization-architecture/a-simple-understanding-of-compute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geeksforgeeks.org/operating-systems/thread-in-operating-system/" TargetMode="External"/><Relationship Id="rId2" Type="http://schemas.openxmlformats.org/officeDocument/2006/relationships/hyperlink" Target="https://www.geeksforgeeks.org/operating-systems/what-is-an-operating-system/" TargetMode="External"/><Relationship Id="rId1" Type="http://schemas.openxmlformats.org/officeDocument/2006/relationships/slideLayout" Target="../slideLayouts/slideLayout2.xml"/><Relationship Id="rId5" Type="http://schemas.openxmlformats.org/officeDocument/2006/relationships/hyperlink" Target="https://www.geeksforgeeks.org/operating-systems/multiprogramming-in-operating-system/" TargetMode="External"/><Relationship Id="rId4" Type="http://schemas.openxmlformats.org/officeDocument/2006/relationships/hyperlink" Target="https://www.geeksforgeeks.org/operating-systems/difference-between-multitasking-multithreading-and-multiprocessin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geeksforgeeks.org/computer-science-fundamentals/computer-memory/" TargetMode="External"/><Relationship Id="rId2" Type="http://schemas.openxmlformats.org/officeDocument/2006/relationships/hyperlink" Target="https://www.geeksforgeeks.org/computer-organization-architecture/difference-between-hard-drives-and-flash-drive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geeksforgeeks.org/dsa/stack-data-structure/" TargetMode="External"/><Relationship Id="rId2" Type="http://schemas.openxmlformats.org/officeDocument/2006/relationships/hyperlink" Target="https://www.geeksforgeeks.org/operating-systems/what-is-a-memory-heap/" TargetMode="External"/><Relationship Id="rId1" Type="http://schemas.openxmlformats.org/officeDocument/2006/relationships/slideLayout" Target="../slideLayouts/slideLayout2.xml"/><Relationship Id="rId4" Type="http://schemas.openxmlformats.org/officeDocument/2006/relationships/hyperlink" Target="https://www.geeksforgeeks.org/operating-systems/inter-process-communication-ipc/"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3860" y="2421861"/>
            <a:ext cx="5866802" cy="1261884"/>
          </a:xfrm>
          <a:prstGeom prst="rect">
            <a:avLst/>
          </a:prstGeom>
        </p:spPr>
        <p:txBody>
          <a:bodyPr wrap="square">
            <a:spAutoFit/>
          </a:bodyPr>
          <a:lstStyle/>
          <a:p>
            <a:pPr algn="l"/>
            <a:r>
              <a:rPr lang="en-US" sz="3200" b="1" dirty="0">
                <a:latin typeface="Book Antiqua" panose="02040602050305030304" pitchFamily="18" charset="0"/>
              </a:rPr>
              <a:t>Lectures On: </a:t>
            </a:r>
          </a:p>
          <a:p>
            <a:r>
              <a:rPr lang="en-US" sz="4400" b="1" dirty="0">
                <a:solidFill>
                  <a:schemeClr val="accent2"/>
                </a:solidFill>
                <a:latin typeface="Book Antiqua" panose="02040602050305030304" pitchFamily="18" charset="0"/>
              </a:rPr>
              <a:t>Job, Task and Process</a:t>
            </a:r>
          </a:p>
        </p:txBody>
      </p:sp>
    </p:spTree>
    <p:extLst>
      <p:ext uri="{BB962C8B-B14F-4D97-AF65-F5344CB8AC3E}">
        <p14:creationId xmlns:p14="http://schemas.microsoft.com/office/powerpoint/2010/main" val="8872233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25CA7-6FDD-F287-FB5D-28CB65AFBE17}"/>
              </a:ext>
            </a:extLst>
          </p:cNvPr>
          <p:cNvSpPr>
            <a:spLocks noGrp="1"/>
          </p:cNvSpPr>
          <p:nvPr>
            <p:ph type="title"/>
          </p:nvPr>
        </p:nvSpPr>
        <p:spPr>
          <a:xfrm>
            <a:off x="838200" y="-294442"/>
            <a:ext cx="10515600" cy="1325563"/>
          </a:xfrm>
        </p:spPr>
        <p:txBody>
          <a:bodyPr>
            <a:normAutofit/>
          </a:bodyPr>
          <a:lstStyle/>
          <a:p>
            <a:r>
              <a:rPr lang="en-US" sz="4000" dirty="0"/>
              <a:t>Difference between Job, Task and Process</a:t>
            </a:r>
          </a:p>
        </p:txBody>
      </p:sp>
      <p:graphicFrame>
        <p:nvGraphicFramePr>
          <p:cNvPr id="4" name="Content Placeholder 3">
            <a:extLst>
              <a:ext uri="{FF2B5EF4-FFF2-40B4-BE49-F238E27FC236}">
                <a16:creationId xmlns:a16="http://schemas.microsoft.com/office/drawing/2014/main" id="{DD7B6884-C666-4B11-ACAF-FD3C65371CC1}"/>
              </a:ext>
            </a:extLst>
          </p:cNvPr>
          <p:cNvGraphicFramePr>
            <a:graphicFrameLocks noGrp="1"/>
          </p:cNvGraphicFramePr>
          <p:nvPr>
            <p:ph idx="1"/>
            <p:extLst>
              <p:ext uri="{D42A27DB-BD31-4B8C-83A1-F6EECF244321}">
                <p14:modId xmlns:p14="http://schemas.microsoft.com/office/powerpoint/2010/main" val="3001282224"/>
              </p:ext>
            </p:extLst>
          </p:nvPr>
        </p:nvGraphicFramePr>
        <p:xfrm>
          <a:off x="317292" y="716576"/>
          <a:ext cx="11557416" cy="5424848"/>
        </p:xfrm>
        <a:graphic>
          <a:graphicData uri="http://schemas.openxmlformats.org/drawingml/2006/table">
            <a:tbl>
              <a:tblPr/>
              <a:tblGrid>
                <a:gridCol w="2158583">
                  <a:extLst>
                    <a:ext uri="{9D8B030D-6E8A-4147-A177-3AD203B41FA5}">
                      <a16:colId xmlns:a16="http://schemas.microsoft.com/office/drawing/2014/main" val="4087906794"/>
                    </a:ext>
                  </a:extLst>
                </a:gridCol>
                <a:gridCol w="2968053">
                  <a:extLst>
                    <a:ext uri="{9D8B030D-6E8A-4147-A177-3AD203B41FA5}">
                      <a16:colId xmlns:a16="http://schemas.microsoft.com/office/drawing/2014/main" val="1604600495"/>
                    </a:ext>
                  </a:extLst>
                </a:gridCol>
                <a:gridCol w="2979295">
                  <a:extLst>
                    <a:ext uri="{9D8B030D-6E8A-4147-A177-3AD203B41FA5}">
                      <a16:colId xmlns:a16="http://schemas.microsoft.com/office/drawing/2014/main" val="3445541692"/>
                    </a:ext>
                  </a:extLst>
                </a:gridCol>
                <a:gridCol w="3451485">
                  <a:extLst>
                    <a:ext uri="{9D8B030D-6E8A-4147-A177-3AD203B41FA5}">
                      <a16:colId xmlns:a16="http://schemas.microsoft.com/office/drawing/2014/main" val="1100870586"/>
                    </a:ext>
                  </a:extLst>
                </a:gridCol>
              </a:tblGrid>
              <a:tr h="460128">
                <a:tc>
                  <a:txBody>
                    <a:bodyPr/>
                    <a:lstStyle/>
                    <a:p>
                      <a:pPr algn="ctr" fontAlgn="base">
                        <a:buNone/>
                      </a:pPr>
                      <a:r>
                        <a:rPr lang="en-US" sz="1600" b="1">
                          <a:effectLst/>
                        </a:rPr>
                        <a:t>Aspect</a:t>
                      </a:r>
                    </a:p>
                  </a:txBody>
                  <a:tcPr marL="35492" marR="35492" marT="88730" marB="88730"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9F9F9"/>
                    </a:solidFill>
                  </a:tcPr>
                </a:tc>
                <a:tc>
                  <a:txBody>
                    <a:bodyPr/>
                    <a:lstStyle/>
                    <a:p>
                      <a:pPr algn="ctr" fontAlgn="base">
                        <a:buNone/>
                      </a:pPr>
                      <a:r>
                        <a:rPr lang="en-US" sz="1600" b="1">
                          <a:effectLst/>
                        </a:rPr>
                        <a:t>Job</a:t>
                      </a:r>
                    </a:p>
                  </a:txBody>
                  <a:tcPr marL="88730" marR="88730" marT="88730" marB="88730"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9F9F9"/>
                    </a:solidFill>
                  </a:tcPr>
                </a:tc>
                <a:tc>
                  <a:txBody>
                    <a:bodyPr/>
                    <a:lstStyle/>
                    <a:p>
                      <a:pPr algn="ctr" fontAlgn="base">
                        <a:buNone/>
                      </a:pPr>
                      <a:r>
                        <a:rPr lang="en-US" sz="1600" b="1">
                          <a:effectLst/>
                        </a:rPr>
                        <a:t>Task</a:t>
                      </a:r>
                    </a:p>
                  </a:txBody>
                  <a:tcPr marL="88730" marR="88730" marT="88730" marB="88730"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9F9F9"/>
                    </a:solidFill>
                  </a:tcPr>
                </a:tc>
                <a:tc>
                  <a:txBody>
                    <a:bodyPr/>
                    <a:lstStyle/>
                    <a:p>
                      <a:pPr algn="ctr" fontAlgn="base">
                        <a:buNone/>
                      </a:pPr>
                      <a:r>
                        <a:rPr lang="en-US" sz="1600" b="1">
                          <a:effectLst/>
                        </a:rPr>
                        <a:t>Process</a:t>
                      </a:r>
                    </a:p>
                  </a:txBody>
                  <a:tcPr marL="88730" marR="88730" marT="88730" marB="88730"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9F9F9"/>
                    </a:solidFill>
                  </a:tcPr>
                </a:tc>
                <a:extLst>
                  <a:ext uri="{0D108BD9-81ED-4DB2-BD59-A6C34878D82A}">
                    <a16:rowId xmlns:a16="http://schemas.microsoft.com/office/drawing/2014/main" val="3992051606"/>
                  </a:ext>
                </a:extLst>
              </a:tr>
              <a:tr h="974867">
                <a:tc>
                  <a:txBody>
                    <a:bodyPr/>
                    <a:lstStyle/>
                    <a:p>
                      <a:pPr algn="ctr" fontAlgn="ctr">
                        <a:buNone/>
                      </a:pPr>
                      <a:r>
                        <a:rPr lang="en-US" sz="1600" b="1">
                          <a:effectLst/>
                        </a:rPr>
                        <a:t>Definition</a:t>
                      </a:r>
                      <a:endParaRPr lang="en-US" sz="1600" b="0">
                        <a:effectLst/>
                      </a:endParaRP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tc>
                  <a:txBody>
                    <a:bodyPr/>
                    <a:lstStyle/>
                    <a:p>
                      <a:pPr algn="ctr" fontAlgn="ctr">
                        <a:buNone/>
                      </a:pPr>
                      <a:r>
                        <a:rPr lang="en-US" sz="1600" b="0" dirty="0">
                          <a:effectLst/>
                        </a:rPr>
                        <a:t>A Job is a high-level operation or set of activities to be performed, often comprising multiple tasks.</a:t>
                      </a: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tc>
                  <a:txBody>
                    <a:bodyPr/>
                    <a:lstStyle/>
                    <a:p>
                      <a:pPr algn="ctr" fontAlgn="ctr">
                        <a:buNone/>
                      </a:pPr>
                      <a:r>
                        <a:rPr lang="en-US" sz="1600" b="0">
                          <a:effectLst/>
                        </a:rPr>
                        <a:t>A Task is a single unit of work or operation that is part of a larger job.</a:t>
                      </a: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tc>
                  <a:txBody>
                    <a:bodyPr/>
                    <a:lstStyle/>
                    <a:p>
                      <a:pPr algn="ctr" fontAlgn="ctr">
                        <a:buNone/>
                      </a:pPr>
                      <a:r>
                        <a:rPr lang="en-US" sz="1600" b="0">
                          <a:effectLst/>
                        </a:rPr>
                        <a:t>A Process is an executing instance of a program or command.</a:t>
                      </a: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extLst>
                  <a:ext uri="{0D108BD9-81ED-4DB2-BD59-A6C34878D82A}">
                    <a16:rowId xmlns:a16="http://schemas.microsoft.com/office/drawing/2014/main" val="1657919589"/>
                  </a:ext>
                </a:extLst>
              </a:tr>
              <a:tr h="974867">
                <a:tc>
                  <a:txBody>
                    <a:bodyPr/>
                    <a:lstStyle/>
                    <a:p>
                      <a:pPr algn="ctr" fontAlgn="ctr">
                        <a:buNone/>
                      </a:pPr>
                      <a:r>
                        <a:rPr lang="en-US" sz="1600" b="1">
                          <a:effectLst/>
                        </a:rPr>
                        <a:t>Scope</a:t>
                      </a:r>
                      <a:endParaRPr lang="en-US" sz="1600" b="0">
                        <a:effectLst/>
                      </a:endParaRP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tc>
                  <a:txBody>
                    <a:bodyPr/>
                    <a:lstStyle/>
                    <a:p>
                      <a:pPr algn="ctr" fontAlgn="ctr">
                        <a:buNone/>
                      </a:pPr>
                      <a:r>
                        <a:rPr lang="en-US" sz="1600" b="0">
                          <a:effectLst/>
                        </a:rPr>
                        <a:t>Broad, It may consist of several tasks.</a:t>
                      </a: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tc>
                  <a:txBody>
                    <a:bodyPr/>
                    <a:lstStyle/>
                    <a:p>
                      <a:pPr algn="ctr" fontAlgn="ctr">
                        <a:buNone/>
                      </a:pPr>
                      <a:r>
                        <a:rPr lang="en-US" sz="1600" b="0">
                          <a:effectLst/>
                        </a:rPr>
                        <a:t>Narrow, It specific operation within a job.</a:t>
                      </a: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tc>
                  <a:txBody>
                    <a:bodyPr/>
                    <a:lstStyle/>
                    <a:p>
                      <a:pPr algn="ctr" fontAlgn="ctr">
                        <a:buNone/>
                      </a:pPr>
                      <a:r>
                        <a:rPr lang="en-US" sz="1600" b="0">
                          <a:effectLst/>
                        </a:rPr>
                        <a:t>Encompasses system resources like CPU, memory, and I/O to perform a task.</a:t>
                      </a: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extLst>
                  <a:ext uri="{0D108BD9-81ED-4DB2-BD59-A6C34878D82A}">
                    <a16:rowId xmlns:a16="http://schemas.microsoft.com/office/drawing/2014/main" val="32214736"/>
                  </a:ext>
                </a:extLst>
              </a:tr>
              <a:tr h="751197">
                <a:tc>
                  <a:txBody>
                    <a:bodyPr/>
                    <a:lstStyle/>
                    <a:p>
                      <a:pPr algn="ctr" fontAlgn="ctr">
                        <a:buNone/>
                      </a:pPr>
                      <a:r>
                        <a:rPr lang="en-US" sz="1600" b="1">
                          <a:effectLst/>
                        </a:rPr>
                        <a:t>Hierarchy</a:t>
                      </a:r>
                      <a:endParaRPr lang="en-US" sz="1600" b="0">
                        <a:effectLst/>
                      </a:endParaRP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tc>
                  <a:txBody>
                    <a:bodyPr/>
                    <a:lstStyle/>
                    <a:p>
                      <a:pPr algn="ctr" fontAlgn="ctr">
                        <a:buNone/>
                      </a:pPr>
                      <a:r>
                        <a:rPr lang="en-US" sz="1600" b="0">
                          <a:effectLst/>
                        </a:rPr>
                        <a:t>It can consist of multiple tasks and processes.</a:t>
                      </a: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tc>
                  <a:txBody>
                    <a:bodyPr/>
                    <a:lstStyle/>
                    <a:p>
                      <a:pPr algn="ctr" fontAlgn="ctr">
                        <a:buNone/>
                      </a:pPr>
                      <a:r>
                        <a:rPr lang="en-US" sz="1600" b="0">
                          <a:effectLst/>
                        </a:rPr>
                        <a:t>Often a component of a job or process.</a:t>
                      </a: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tc>
                  <a:txBody>
                    <a:bodyPr/>
                    <a:lstStyle/>
                    <a:p>
                      <a:pPr algn="ctr" fontAlgn="ctr">
                        <a:buNone/>
                      </a:pPr>
                      <a:r>
                        <a:rPr lang="en-US" sz="1600" b="0">
                          <a:effectLst/>
                        </a:rPr>
                        <a:t>A process can consist of multiple threads or tasks.</a:t>
                      </a: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extLst>
                  <a:ext uri="{0D108BD9-81ED-4DB2-BD59-A6C34878D82A}">
                    <a16:rowId xmlns:a16="http://schemas.microsoft.com/office/drawing/2014/main" val="4094246883"/>
                  </a:ext>
                </a:extLst>
              </a:tr>
              <a:tr h="751197">
                <a:tc>
                  <a:txBody>
                    <a:bodyPr/>
                    <a:lstStyle/>
                    <a:p>
                      <a:pPr algn="ctr" fontAlgn="ctr">
                        <a:buNone/>
                      </a:pPr>
                      <a:r>
                        <a:rPr lang="en-US" sz="1600" b="1">
                          <a:effectLst/>
                        </a:rPr>
                        <a:t>State</a:t>
                      </a:r>
                      <a:endParaRPr lang="en-US" sz="1600" b="0">
                        <a:effectLst/>
                      </a:endParaRP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tc>
                  <a:txBody>
                    <a:bodyPr/>
                    <a:lstStyle/>
                    <a:p>
                      <a:pPr algn="ctr" fontAlgn="ctr">
                        <a:buNone/>
                      </a:pPr>
                      <a:r>
                        <a:rPr lang="en-US" sz="1600" b="0">
                          <a:effectLst/>
                        </a:rPr>
                        <a:t>A job is not executed until its all tasks are completed.</a:t>
                      </a: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tc>
                  <a:txBody>
                    <a:bodyPr/>
                    <a:lstStyle/>
                    <a:p>
                      <a:pPr algn="ctr" fontAlgn="ctr">
                        <a:buNone/>
                      </a:pPr>
                      <a:r>
                        <a:rPr lang="en-US" sz="1600" b="0">
                          <a:effectLst/>
                        </a:rPr>
                        <a:t>It can be in various stages like waiting, running, or completed.</a:t>
                      </a: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tc>
                  <a:txBody>
                    <a:bodyPr/>
                    <a:lstStyle/>
                    <a:p>
                      <a:pPr algn="ctr" fontAlgn="ctr">
                        <a:buNone/>
                      </a:pPr>
                      <a:r>
                        <a:rPr lang="en-US" sz="1600" b="0">
                          <a:effectLst/>
                        </a:rPr>
                        <a:t>A process can be in states like ready, running, waiting, etc.</a:t>
                      </a: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extLst>
                  <a:ext uri="{0D108BD9-81ED-4DB2-BD59-A6C34878D82A}">
                    <a16:rowId xmlns:a16="http://schemas.microsoft.com/office/drawing/2014/main" val="3864743051"/>
                  </a:ext>
                </a:extLst>
              </a:tr>
              <a:tr h="751197">
                <a:tc>
                  <a:txBody>
                    <a:bodyPr/>
                    <a:lstStyle/>
                    <a:p>
                      <a:pPr algn="ctr" fontAlgn="ctr">
                        <a:buNone/>
                      </a:pPr>
                      <a:r>
                        <a:rPr lang="en-US" sz="1600" b="1">
                          <a:effectLst/>
                        </a:rPr>
                        <a:t>Time Duration</a:t>
                      </a:r>
                      <a:endParaRPr lang="en-US" sz="1600" b="0">
                        <a:effectLst/>
                      </a:endParaRP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tc>
                  <a:txBody>
                    <a:bodyPr/>
                    <a:lstStyle/>
                    <a:p>
                      <a:pPr algn="ctr" fontAlgn="ctr">
                        <a:buNone/>
                      </a:pPr>
                      <a:r>
                        <a:rPr lang="en-US" sz="1600" b="0">
                          <a:effectLst/>
                        </a:rPr>
                        <a:t>Typically longer as it encompasses several tasks.</a:t>
                      </a: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tc>
                  <a:txBody>
                    <a:bodyPr/>
                    <a:lstStyle/>
                    <a:p>
                      <a:pPr algn="ctr" fontAlgn="ctr">
                        <a:buNone/>
                      </a:pPr>
                      <a:r>
                        <a:rPr lang="en-US" sz="1600" b="0">
                          <a:effectLst/>
                        </a:rPr>
                        <a:t>It is shorter compared to a job.</a:t>
                      </a: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tc>
                  <a:txBody>
                    <a:bodyPr/>
                    <a:lstStyle/>
                    <a:p>
                      <a:pPr algn="ctr" fontAlgn="ctr">
                        <a:buNone/>
                      </a:pPr>
                      <a:r>
                        <a:rPr lang="en-US" sz="1600" b="0">
                          <a:effectLst/>
                        </a:rPr>
                        <a:t>Varies, depending on the complexity and resource allocation.</a:t>
                      </a: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extLst>
                  <a:ext uri="{0D108BD9-81ED-4DB2-BD59-A6C34878D82A}">
                    <a16:rowId xmlns:a16="http://schemas.microsoft.com/office/drawing/2014/main" val="380222266"/>
                  </a:ext>
                </a:extLst>
              </a:tr>
              <a:tr h="751197">
                <a:tc>
                  <a:txBody>
                    <a:bodyPr/>
                    <a:lstStyle/>
                    <a:p>
                      <a:pPr algn="ctr" fontAlgn="ctr">
                        <a:buNone/>
                      </a:pPr>
                      <a:r>
                        <a:rPr lang="en-US" sz="1600" b="1">
                          <a:effectLst/>
                        </a:rPr>
                        <a:t>Resource Allocation</a:t>
                      </a:r>
                      <a:endParaRPr lang="en-US" sz="1600" b="0">
                        <a:effectLst/>
                      </a:endParaRP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tc>
                  <a:txBody>
                    <a:bodyPr/>
                    <a:lstStyle/>
                    <a:p>
                      <a:pPr algn="ctr" fontAlgn="ctr">
                        <a:buNone/>
                      </a:pPr>
                      <a:r>
                        <a:rPr lang="en-US" sz="1600" b="0">
                          <a:effectLst/>
                        </a:rPr>
                        <a:t>Typically managed at a higher level.</a:t>
                      </a: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tc>
                  <a:txBody>
                    <a:bodyPr/>
                    <a:lstStyle/>
                    <a:p>
                      <a:pPr algn="ctr" fontAlgn="ctr">
                        <a:buNone/>
                      </a:pPr>
                      <a:r>
                        <a:rPr lang="en-US" sz="1600" b="0">
                          <a:effectLst/>
                        </a:rPr>
                        <a:t>Managed at the task level within the scope of a job or process.</a:t>
                      </a: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tc>
                  <a:txBody>
                    <a:bodyPr/>
                    <a:lstStyle/>
                    <a:p>
                      <a:pPr algn="ctr" fontAlgn="ctr">
                        <a:buNone/>
                      </a:pPr>
                      <a:r>
                        <a:rPr lang="en-US" sz="1600" b="0" dirty="0">
                          <a:effectLst/>
                        </a:rPr>
                        <a:t>Allocated system resources.</a:t>
                      </a:r>
                    </a:p>
                  </a:txBody>
                  <a:tcPr marL="88730" marR="88730" marT="124223" marB="124223" anchor="ctr">
                    <a:lnL w="2858" cap="flat" cmpd="sng" algn="ctr">
                      <a:solidFill>
                        <a:srgbClr val="DFDFDF"/>
                      </a:solidFill>
                      <a:prstDash val="solid"/>
                      <a:round/>
                      <a:headEnd type="none" w="med" len="med"/>
                      <a:tailEnd type="none" w="med" len="med"/>
                    </a:lnL>
                    <a:lnR w="2858" cap="flat" cmpd="sng" algn="ctr">
                      <a:solidFill>
                        <a:srgbClr val="DFDFDF"/>
                      </a:solidFill>
                      <a:prstDash val="solid"/>
                      <a:round/>
                      <a:headEnd type="none" w="med" len="med"/>
                      <a:tailEnd type="none" w="med" len="med"/>
                    </a:lnR>
                    <a:lnT w="2858" cap="flat" cmpd="sng" algn="ctr">
                      <a:solidFill>
                        <a:srgbClr val="DFDFDF"/>
                      </a:solidFill>
                      <a:prstDash val="solid"/>
                      <a:round/>
                      <a:headEnd type="none" w="med" len="med"/>
                      <a:tailEnd type="none" w="med" len="med"/>
                    </a:lnT>
                    <a:lnB w="2858" cap="flat" cmpd="sng" algn="ctr">
                      <a:solidFill>
                        <a:srgbClr val="DFDFDF"/>
                      </a:solidFill>
                      <a:prstDash val="solid"/>
                      <a:round/>
                      <a:headEnd type="none" w="med" len="med"/>
                      <a:tailEnd type="none" w="med" len="med"/>
                    </a:lnB>
                    <a:solidFill>
                      <a:srgbClr val="FFFFFF"/>
                    </a:solidFill>
                  </a:tcPr>
                </a:tc>
                <a:extLst>
                  <a:ext uri="{0D108BD9-81ED-4DB2-BD59-A6C34878D82A}">
                    <a16:rowId xmlns:a16="http://schemas.microsoft.com/office/drawing/2014/main" val="359930113"/>
                  </a:ext>
                </a:extLst>
              </a:tr>
            </a:tbl>
          </a:graphicData>
        </a:graphic>
      </p:graphicFrame>
    </p:spTree>
    <p:extLst>
      <p:ext uri="{BB962C8B-B14F-4D97-AF65-F5344CB8AC3E}">
        <p14:creationId xmlns:p14="http://schemas.microsoft.com/office/powerpoint/2010/main" val="934069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E268F-6D40-19DC-69DB-A5DFE643A437}"/>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99FF6AC1-A73E-044C-E942-F8D6FF889D41}"/>
              </a:ext>
            </a:extLst>
          </p:cNvPr>
          <p:cNvSpPr>
            <a:spLocks noGrp="1"/>
          </p:cNvSpPr>
          <p:nvPr>
            <p:ph idx="1"/>
          </p:nvPr>
        </p:nvSpPr>
        <p:spPr/>
        <p:txBody>
          <a:bodyPr>
            <a:normAutofit/>
          </a:bodyPr>
          <a:lstStyle/>
          <a:p>
            <a:pPr fontAlgn="base"/>
            <a:r>
              <a:rPr lang="en-US" dirty="0"/>
              <a:t>The concept of job, process and task revolves around each other. Job, task and process may be considered the same or different in reference to the context they refer to. A process is an isolated entity of Operating System. A task may be called a process if it is a single task. A job may be called  a task if the job to be performed is a single unit of work. A process or group of processes can be termed as a task and a group of tasks can be termed as a job.</a:t>
            </a:r>
          </a:p>
        </p:txBody>
      </p:sp>
    </p:spTree>
    <p:extLst>
      <p:ext uri="{BB962C8B-B14F-4D97-AF65-F5344CB8AC3E}">
        <p14:creationId xmlns:p14="http://schemas.microsoft.com/office/powerpoint/2010/main" val="3182019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0" y="1805998"/>
            <a:ext cx="12192000" cy="1953087"/>
          </a:xfrm>
          <a:prstGeom prst="rect">
            <a:avLst/>
          </a:prstGeom>
        </p:spPr>
      </p:pic>
      <p:sp>
        <p:nvSpPr>
          <p:cNvPr id="2" name="Title 1"/>
          <p:cNvSpPr>
            <a:spLocks noGrp="1"/>
          </p:cNvSpPr>
          <p:nvPr>
            <p:ph type="title"/>
          </p:nvPr>
        </p:nvSpPr>
        <p:spPr>
          <a:xfrm>
            <a:off x="6546273" y="2433522"/>
            <a:ext cx="5978236" cy="1325563"/>
          </a:xfrm>
        </p:spPr>
        <p:txBody>
          <a:bodyPr>
            <a:normAutofit/>
          </a:bodyPr>
          <a:lstStyle/>
          <a:p>
            <a:r>
              <a:rPr lang="en-US" sz="6600" dirty="0">
                <a:solidFill>
                  <a:schemeClr val="bg1"/>
                </a:solidFill>
              </a:rPr>
              <a:t>“Thank You”</a:t>
            </a:r>
          </a:p>
        </p:txBody>
      </p:sp>
    </p:spTree>
    <p:extLst>
      <p:ext uri="{BB962C8B-B14F-4D97-AF65-F5344CB8AC3E}">
        <p14:creationId xmlns:p14="http://schemas.microsoft.com/office/powerpoint/2010/main" val="931457321"/>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5AF12-11AD-34E1-A949-A69DCFA2646F}"/>
              </a:ext>
            </a:extLst>
          </p:cNvPr>
          <p:cNvSpPr>
            <a:spLocks noGrp="1"/>
          </p:cNvSpPr>
          <p:nvPr>
            <p:ph type="title"/>
          </p:nvPr>
        </p:nvSpPr>
        <p:spPr/>
        <p:txBody>
          <a:bodyPr/>
          <a:lstStyle/>
          <a:p>
            <a:r>
              <a:rPr lang="en-US" dirty="0"/>
              <a:t>Difference between Job, Task and Process</a:t>
            </a:r>
          </a:p>
        </p:txBody>
      </p:sp>
      <p:sp>
        <p:nvSpPr>
          <p:cNvPr id="3" name="Content Placeholder 2">
            <a:extLst>
              <a:ext uri="{FF2B5EF4-FFF2-40B4-BE49-F238E27FC236}">
                <a16:creationId xmlns:a16="http://schemas.microsoft.com/office/drawing/2014/main" id="{EAC4D1FB-BB9E-41E0-B2CF-6832BF40DE7B}"/>
              </a:ext>
            </a:extLst>
          </p:cNvPr>
          <p:cNvSpPr>
            <a:spLocks noGrp="1"/>
          </p:cNvSpPr>
          <p:nvPr>
            <p:ph idx="1"/>
          </p:nvPr>
        </p:nvSpPr>
        <p:spPr>
          <a:xfrm>
            <a:off x="838200" y="1690688"/>
            <a:ext cx="10515600" cy="4351338"/>
          </a:xfrm>
        </p:spPr>
        <p:txBody>
          <a:bodyPr>
            <a:normAutofit/>
          </a:bodyPr>
          <a:lstStyle/>
          <a:p>
            <a:r>
              <a:rPr lang="en-US" dirty="0"/>
              <a:t>In operating system the concept of job, process, and task revolves around each </a:t>
            </a:r>
            <a:r>
              <a:rPr lang="en-US" dirty="0" err="1"/>
              <a:t>other.Job</a:t>
            </a:r>
            <a:r>
              <a:rPr lang="en-US" dirty="0"/>
              <a:t> is work that needs to be done. A task is a piece of work that needs to be done. The process is a series of actions that is done for a particular purpose. Job and task define the work to be done, whereas process defines the way the work can be done or how the work should be done. In this article we will see difference between Job, Task and Process in detail.</a:t>
            </a:r>
            <a:endParaRPr lang="en-US" sz="3200" dirty="0"/>
          </a:p>
        </p:txBody>
      </p:sp>
    </p:spTree>
    <p:extLst>
      <p:ext uri="{BB962C8B-B14F-4D97-AF65-F5344CB8AC3E}">
        <p14:creationId xmlns:p14="http://schemas.microsoft.com/office/powerpoint/2010/main" val="703792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73D5E-2799-E07C-126A-814AD4A17756}"/>
              </a:ext>
            </a:extLst>
          </p:cNvPr>
          <p:cNvSpPr>
            <a:spLocks noGrp="1"/>
          </p:cNvSpPr>
          <p:nvPr>
            <p:ph type="title"/>
          </p:nvPr>
        </p:nvSpPr>
        <p:spPr/>
        <p:txBody>
          <a:bodyPr/>
          <a:lstStyle/>
          <a:p>
            <a:r>
              <a:rPr lang="en-US" dirty="0"/>
              <a:t>What is Job? </a:t>
            </a:r>
          </a:p>
        </p:txBody>
      </p:sp>
      <p:sp>
        <p:nvSpPr>
          <p:cNvPr id="3" name="Content Placeholder 2">
            <a:extLst>
              <a:ext uri="{FF2B5EF4-FFF2-40B4-BE49-F238E27FC236}">
                <a16:creationId xmlns:a16="http://schemas.microsoft.com/office/drawing/2014/main" id="{5F855365-7198-2F39-F0B1-4344CD9B2301}"/>
              </a:ext>
            </a:extLst>
          </p:cNvPr>
          <p:cNvSpPr>
            <a:spLocks noGrp="1"/>
          </p:cNvSpPr>
          <p:nvPr>
            <p:ph idx="1"/>
          </p:nvPr>
        </p:nvSpPr>
        <p:spPr/>
        <p:txBody>
          <a:bodyPr/>
          <a:lstStyle/>
          <a:p>
            <a:r>
              <a:rPr lang="en-US" dirty="0"/>
              <a:t>A job is a complete unit of work under execution. A job consists of many tasks which in turn, consist of many processes. A job is a series of tasks in a batch mode. Programs are written to execute a job. Job is also obscure as it too holds many meanings. Jobs and tasks are used synonymously in computational work. A job may be one job at a time or multiple jobs at a time. A single job can be called a task. To perform multiple jobs at a time a job needs to be scheduled. A job scheduler is a kind of application program that schedules jobs. A job scheduling is also known as batch scheduling.</a:t>
            </a:r>
          </a:p>
        </p:txBody>
      </p:sp>
    </p:spTree>
    <p:extLst>
      <p:ext uri="{BB962C8B-B14F-4D97-AF65-F5344CB8AC3E}">
        <p14:creationId xmlns:p14="http://schemas.microsoft.com/office/powerpoint/2010/main" val="2699580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41E56-814A-D45B-6889-8342A7A0CC42}"/>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3AD7DC08-BB50-C5D2-F1FB-2E2ACAEFACA8}"/>
              </a:ext>
            </a:extLst>
          </p:cNvPr>
          <p:cNvSpPr>
            <a:spLocks noGrp="1"/>
          </p:cNvSpPr>
          <p:nvPr>
            <p:ph idx="1"/>
          </p:nvPr>
        </p:nvSpPr>
        <p:spPr/>
        <p:txBody>
          <a:bodyPr>
            <a:normAutofit/>
          </a:bodyPr>
          <a:lstStyle/>
          <a:p>
            <a:pPr fontAlgn="base"/>
            <a:r>
              <a:rPr lang="en-US" dirty="0"/>
              <a:t>Job of a </a:t>
            </a:r>
            <a:r>
              <a:rPr lang="en-US" u="sng" dirty="0">
                <a:hlinkClick r:id="rId2"/>
              </a:rPr>
              <a:t>computer </a:t>
            </a:r>
            <a:r>
              <a:rPr lang="en-US" dirty="0"/>
              <a:t>is taking input from the user, process the data and provide with the results. This job can be divided into several small tasks, taking input as one task, processing the data as another task, outputting the results as yet another task. These tasks are further executed in small processes. The task of taking input has a number of processes involved. First of all, the user enters the information. Then that information is converted to binary language. Then that information goes to the CPU for further execution. Then the </a:t>
            </a:r>
            <a:r>
              <a:rPr lang="en-US" u="sng" dirty="0">
                <a:hlinkClick r:id="rId3"/>
              </a:rPr>
              <a:t>CPU</a:t>
            </a:r>
            <a:r>
              <a:rPr lang="en-US" dirty="0"/>
              <a:t> performs  necessary actions to be taken. Hence, a job is broken into tasks and these tasks are executed in the form of processes.</a:t>
            </a:r>
          </a:p>
          <a:p>
            <a:endParaRPr lang="en-US" dirty="0"/>
          </a:p>
        </p:txBody>
      </p:sp>
    </p:spTree>
    <p:extLst>
      <p:ext uri="{BB962C8B-B14F-4D97-AF65-F5344CB8AC3E}">
        <p14:creationId xmlns:p14="http://schemas.microsoft.com/office/powerpoint/2010/main" val="2979832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3AD1F-63DA-F00A-7F2B-2BEF29699C34}"/>
              </a:ext>
            </a:extLst>
          </p:cNvPr>
          <p:cNvSpPr>
            <a:spLocks noGrp="1"/>
          </p:cNvSpPr>
          <p:nvPr>
            <p:ph type="title"/>
          </p:nvPr>
        </p:nvSpPr>
        <p:spPr/>
        <p:txBody>
          <a:bodyPr/>
          <a:lstStyle/>
          <a:p>
            <a:r>
              <a:rPr lang="en-US" dirty="0"/>
              <a:t>What is Task?</a:t>
            </a:r>
          </a:p>
        </p:txBody>
      </p:sp>
      <p:sp>
        <p:nvSpPr>
          <p:cNvPr id="3" name="Content Placeholder 2">
            <a:extLst>
              <a:ext uri="{FF2B5EF4-FFF2-40B4-BE49-F238E27FC236}">
                <a16:creationId xmlns:a16="http://schemas.microsoft.com/office/drawing/2014/main" id="{D6CF945A-C55B-0FEB-B683-2A8286764061}"/>
              </a:ext>
            </a:extLst>
          </p:cNvPr>
          <p:cNvSpPr>
            <a:spLocks noGrp="1"/>
          </p:cNvSpPr>
          <p:nvPr>
            <p:ph idx="1"/>
          </p:nvPr>
        </p:nvSpPr>
        <p:spPr/>
        <p:txBody>
          <a:bodyPr>
            <a:normAutofit/>
          </a:bodyPr>
          <a:lstStyle/>
          <a:p>
            <a:pPr fontAlgn="base"/>
            <a:r>
              <a:rPr lang="en-US" dirty="0"/>
              <a:t>Task is a unit of work being executed. Task in </a:t>
            </a:r>
            <a:r>
              <a:rPr lang="en-US" u="sng" dirty="0">
                <a:hlinkClick r:id="rId2"/>
              </a:rPr>
              <a:t>Operating System</a:t>
            </a:r>
            <a:r>
              <a:rPr lang="en-US" dirty="0"/>
              <a:t> may be synonymous with process. A task is a subpart of a job. Tasks combine to form a job. The task is obscure in the sense that it has many meanings. The task may be a </a:t>
            </a:r>
            <a:r>
              <a:rPr lang="en-US" u="sng" dirty="0">
                <a:hlinkClick r:id="rId3"/>
              </a:rPr>
              <a:t>thread</a:t>
            </a:r>
            <a:r>
              <a:rPr lang="en-US" dirty="0"/>
              <a:t>, process, a single job and much more.  A task is termed as a thread when it is undergoing execution. More than one task can be performed together at the same time and it is known as multitasking. When more than one task is performed in parallel at the same time, then it is known as parallel tasking. Multitasking is also known as time sharing. </a:t>
            </a:r>
            <a:r>
              <a:rPr lang="en-US" u="sng" dirty="0">
                <a:hlinkClick r:id="rId4"/>
              </a:rPr>
              <a:t>Multitasking</a:t>
            </a:r>
            <a:r>
              <a:rPr lang="en-US" dirty="0"/>
              <a:t> is an extension of a </a:t>
            </a:r>
            <a:r>
              <a:rPr lang="en-US" u="sng" dirty="0">
                <a:hlinkClick r:id="rId5"/>
              </a:rPr>
              <a:t>multiprogramming</a:t>
            </a:r>
            <a:r>
              <a:rPr lang="en-US" dirty="0"/>
              <a:t> Operating System.</a:t>
            </a:r>
          </a:p>
          <a:p>
            <a:endParaRPr lang="en-US" dirty="0"/>
          </a:p>
        </p:txBody>
      </p:sp>
    </p:spTree>
    <p:extLst>
      <p:ext uri="{BB962C8B-B14F-4D97-AF65-F5344CB8AC3E}">
        <p14:creationId xmlns:p14="http://schemas.microsoft.com/office/powerpoint/2010/main" val="924747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0895F-0E2C-40B1-D6DB-B95AEE578345}"/>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8326C263-1B0F-CA9E-F699-510744E3F045}"/>
              </a:ext>
            </a:extLst>
          </p:cNvPr>
          <p:cNvSpPr>
            <a:spLocks noGrp="1"/>
          </p:cNvSpPr>
          <p:nvPr>
            <p:ph idx="1"/>
          </p:nvPr>
        </p:nvSpPr>
        <p:spPr/>
        <p:txBody>
          <a:bodyPr/>
          <a:lstStyle/>
          <a:p>
            <a:pPr fontAlgn="base"/>
            <a:endParaRPr lang="en-US" b="1" dirty="0"/>
          </a:p>
          <a:p>
            <a:pPr fontAlgn="base"/>
            <a:r>
              <a:rPr lang="en-US" dirty="0"/>
              <a:t>When we run a thread in java, it is called a task . If a printer prints a document, it is said to perform a printing task. When the computer computes the addition of two numbers entered by the user, it is also a task (addition task).</a:t>
            </a:r>
          </a:p>
          <a:p>
            <a:endParaRPr lang="en-US" dirty="0"/>
          </a:p>
        </p:txBody>
      </p:sp>
    </p:spTree>
    <p:extLst>
      <p:ext uri="{BB962C8B-B14F-4D97-AF65-F5344CB8AC3E}">
        <p14:creationId xmlns:p14="http://schemas.microsoft.com/office/powerpoint/2010/main" val="3903735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EEB25-709B-0C58-B931-C90FE73BF439}"/>
              </a:ext>
            </a:extLst>
          </p:cNvPr>
          <p:cNvSpPr>
            <a:spLocks noGrp="1"/>
          </p:cNvSpPr>
          <p:nvPr>
            <p:ph type="title"/>
          </p:nvPr>
        </p:nvSpPr>
        <p:spPr/>
        <p:txBody>
          <a:bodyPr/>
          <a:lstStyle/>
          <a:p>
            <a:r>
              <a:rPr lang="en-US" dirty="0"/>
              <a:t>What is Process?</a:t>
            </a:r>
          </a:p>
        </p:txBody>
      </p:sp>
      <p:sp>
        <p:nvSpPr>
          <p:cNvPr id="3" name="Content Placeholder 2">
            <a:extLst>
              <a:ext uri="{FF2B5EF4-FFF2-40B4-BE49-F238E27FC236}">
                <a16:creationId xmlns:a16="http://schemas.microsoft.com/office/drawing/2014/main" id="{FFE1F4D5-9472-FF94-22BA-AB7874C4627A}"/>
              </a:ext>
            </a:extLst>
          </p:cNvPr>
          <p:cNvSpPr>
            <a:spLocks noGrp="1"/>
          </p:cNvSpPr>
          <p:nvPr>
            <p:ph idx="1"/>
          </p:nvPr>
        </p:nvSpPr>
        <p:spPr/>
        <p:txBody>
          <a:bodyPr/>
          <a:lstStyle/>
          <a:p>
            <a:pPr fontAlgn="base"/>
            <a:r>
              <a:rPr lang="en-US" dirty="0"/>
              <a:t>The process is a program under execution. A program can be defined as a set of instructions. The program is a passive entity and the process is an active entity. When we execute a program, it remains on the </a:t>
            </a:r>
            <a:r>
              <a:rPr lang="en-US" u="sng" dirty="0">
                <a:hlinkClick r:id="rId2"/>
              </a:rPr>
              <a:t>hard drive</a:t>
            </a:r>
            <a:r>
              <a:rPr lang="en-US" dirty="0"/>
              <a:t> of our system and when this program comes into the </a:t>
            </a:r>
            <a:r>
              <a:rPr lang="en-US" u="sng" dirty="0">
                <a:hlinkClick r:id="rId3"/>
              </a:rPr>
              <a:t>main memory</a:t>
            </a:r>
            <a:r>
              <a:rPr lang="en-US" dirty="0"/>
              <a:t> it becomes a process. The process can be present on a hard drive, memory or CPU.</a:t>
            </a:r>
          </a:p>
          <a:p>
            <a:endParaRPr lang="en-US" dirty="0"/>
          </a:p>
        </p:txBody>
      </p:sp>
    </p:spTree>
    <p:extLst>
      <p:ext uri="{BB962C8B-B14F-4D97-AF65-F5344CB8AC3E}">
        <p14:creationId xmlns:p14="http://schemas.microsoft.com/office/powerpoint/2010/main" val="1103725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E8825-9301-A0C0-D55F-EFDA67ED8D41}"/>
              </a:ext>
            </a:extLst>
          </p:cNvPr>
          <p:cNvSpPr>
            <a:spLocks noGrp="1"/>
          </p:cNvSpPr>
          <p:nvPr>
            <p:ph type="title"/>
          </p:nvPr>
        </p:nvSpPr>
        <p:spPr/>
        <p:txBody>
          <a:bodyPr/>
          <a:lstStyle/>
          <a:p>
            <a:r>
              <a:rPr lang="en-US"/>
              <a:t>What is Process?</a:t>
            </a:r>
          </a:p>
        </p:txBody>
      </p:sp>
      <p:sp>
        <p:nvSpPr>
          <p:cNvPr id="3" name="Content Placeholder 2">
            <a:extLst>
              <a:ext uri="{FF2B5EF4-FFF2-40B4-BE49-F238E27FC236}">
                <a16:creationId xmlns:a16="http://schemas.microsoft.com/office/drawing/2014/main" id="{47A9FE74-2F80-2D03-1F13-B7F7690B1288}"/>
              </a:ext>
            </a:extLst>
          </p:cNvPr>
          <p:cNvSpPr>
            <a:spLocks noGrp="1"/>
          </p:cNvSpPr>
          <p:nvPr>
            <p:ph idx="1"/>
          </p:nvPr>
        </p:nvSpPr>
        <p:spPr>
          <a:xfrm>
            <a:off x="838200" y="1469036"/>
            <a:ext cx="10515600" cy="4707927"/>
          </a:xfrm>
        </p:spPr>
        <p:txBody>
          <a:bodyPr>
            <a:normAutofit fontScale="85000" lnSpcReduction="20000"/>
          </a:bodyPr>
          <a:lstStyle/>
          <a:p>
            <a:pPr fontAlgn="base"/>
            <a:r>
              <a:rPr lang="en-US" dirty="0"/>
              <a:t>A process goes through many states when it is executed. Some of these states are start, ready, running, waiting or terminated/executed. These names aren't standardized. These states are shown in the Process state transition diagram or process life cycle.</a:t>
            </a:r>
          </a:p>
          <a:p>
            <a:pPr fontAlgn="base"/>
            <a:r>
              <a:rPr lang="en-US" dirty="0"/>
              <a:t>More than one process can be executed at the same time. When multiple processes are executed at the same time, it needs to be decided which process needs to be executed first. This is known as scheduling of a process or process scheduling. Thus, a process is also known as a schedulable and executable unit.</a:t>
            </a:r>
          </a:p>
          <a:p>
            <a:pPr fontAlgn="base"/>
            <a:r>
              <a:rPr lang="en-US" dirty="0"/>
              <a:t>A process has certain attributes and a process also has a process memory. Attributes of process are process id, process state, priority, etc. </a:t>
            </a:r>
          </a:p>
          <a:p>
            <a:pPr fontAlgn="base"/>
            <a:r>
              <a:rPr lang="en-US" dirty="0"/>
              <a:t>A process memory is divided into 4 sections - text section, data section, </a:t>
            </a:r>
            <a:r>
              <a:rPr lang="en-US" u="sng" dirty="0">
                <a:hlinkClick r:id="rId2"/>
              </a:rPr>
              <a:t>heap</a:t>
            </a:r>
            <a:r>
              <a:rPr lang="en-US" dirty="0"/>
              <a:t> and </a:t>
            </a:r>
            <a:r>
              <a:rPr lang="en-US" u="sng" dirty="0">
                <a:hlinkClick r:id="rId3"/>
              </a:rPr>
              <a:t>stack</a:t>
            </a:r>
            <a:r>
              <a:rPr lang="en-US" dirty="0"/>
              <a:t>.</a:t>
            </a:r>
          </a:p>
          <a:p>
            <a:pPr fontAlgn="base"/>
            <a:r>
              <a:rPr lang="en-US" dirty="0"/>
              <a:t>The process also facilities </a:t>
            </a:r>
            <a:r>
              <a:rPr lang="en-US" u="sng" dirty="0" err="1">
                <a:hlinkClick r:id="rId4"/>
              </a:rPr>
              <a:t>interprocess</a:t>
            </a:r>
            <a:r>
              <a:rPr lang="en-US" u="sng" dirty="0">
                <a:hlinkClick r:id="rId4"/>
              </a:rPr>
              <a:t> communication</a:t>
            </a:r>
            <a:r>
              <a:rPr lang="en-US" dirty="0"/>
              <a:t>. When multiple processes are executed, it is necessary for processes to communicate using communication protocols to maintain synchronization.</a:t>
            </a:r>
          </a:p>
          <a:p>
            <a:endParaRPr lang="en-US" dirty="0"/>
          </a:p>
        </p:txBody>
      </p:sp>
    </p:spTree>
    <p:extLst>
      <p:ext uri="{BB962C8B-B14F-4D97-AF65-F5344CB8AC3E}">
        <p14:creationId xmlns:p14="http://schemas.microsoft.com/office/powerpoint/2010/main" val="1079031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CD24B-AD7F-E34F-0C0E-D98B4D38D173}"/>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BC143083-C12B-24BE-A78A-D6E27C02729E}"/>
              </a:ext>
            </a:extLst>
          </p:cNvPr>
          <p:cNvSpPr>
            <a:spLocks noGrp="1"/>
          </p:cNvSpPr>
          <p:nvPr>
            <p:ph idx="1"/>
          </p:nvPr>
        </p:nvSpPr>
        <p:spPr/>
        <p:txBody>
          <a:bodyPr/>
          <a:lstStyle/>
          <a:p>
            <a:pPr fontAlgn="base"/>
            <a:r>
              <a:rPr lang="en-US" dirty="0"/>
              <a:t>In windows we can see each of the processes (running) in windows task manager. All the processes running in the background are visible under the processes tab in Task Manager. Another example may be a printer program running in the background while we perform some other task on screen. That printer program will be called a process.</a:t>
            </a:r>
          </a:p>
          <a:p>
            <a:endParaRPr lang="en-US" dirty="0"/>
          </a:p>
        </p:txBody>
      </p:sp>
    </p:spTree>
    <p:extLst>
      <p:ext uri="{BB962C8B-B14F-4D97-AF65-F5344CB8AC3E}">
        <p14:creationId xmlns:p14="http://schemas.microsoft.com/office/powerpoint/2010/main" val="19250014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642</TotalTime>
  <Words>1234</Words>
  <Application>Microsoft Office PowerPoint</Application>
  <PresentationFormat>Widescreen</PresentationFormat>
  <Paragraphs>56</Paragraphs>
  <Slides>12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Book Antiqua</vt:lpstr>
      <vt:lpstr>Calibri</vt:lpstr>
      <vt:lpstr>Office Theme</vt:lpstr>
      <vt:lpstr>PowerPoint Presentation</vt:lpstr>
      <vt:lpstr>Difference between Job, Task and Process</vt:lpstr>
      <vt:lpstr>What is Job? </vt:lpstr>
      <vt:lpstr>Example</vt:lpstr>
      <vt:lpstr>What is Task?</vt:lpstr>
      <vt:lpstr>Example</vt:lpstr>
      <vt:lpstr>What is Process?</vt:lpstr>
      <vt:lpstr>What is Process?</vt:lpstr>
      <vt:lpstr>Example</vt:lpstr>
      <vt:lpstr>Difference between Job, Task and Process</vt:lpstr>
      <vt:lpstr>Conclusion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1024314003 - Md. Tariqul Islam</cp:lastModifiedBy>
  <cp:revision>106</cp:revision>
  <dcterms:created xsi:type="dcterms:W3CDTF">2024-07-16T16:02:17Z</dcterms:created>
  <dcterms:modified xsi:type="dcterms:W3CDTF">2025-08-05T17:32:10Z</dcterms:modified>
</cp:coreProperties>
</file>