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61" r:id="rId2"/>
    <p:sldId id="293" r:id="rId3"/>
    <p:sldId id="295" r:id="rId4"/>
    <p:sldId id="342" r:id="rId5"/>
    <p:sldId id="316" r:id="rId6"/>
    <p:sldId id="317" r:id="rId7"/>
    <p:sldId id="312" r:id="rId8"/>
    <p:sldId id="313" r:id="rId9"/>
    <p:sldId id="324" r:id="rId10"/>
    <p:sldId id="314" r:id="rId11"/>
    <p:sldId id="315" r:id="rId12"/>
    <p:sldId id="325" r:id="rId13"/>
    <p:sldId id="326" r:id="rId14"/>
    <p:sldId id="322" r:id="rId15"/>
    <p:sldId id="323" r:id="rId16"/>
    <p:sldId id="318" r:id="rId17"/>
    <p:sldId id="319" r:id="rId18"/>
    <p:sldId id="320" r:id="rId19"/>
    <p:sldId id="321" r:id="rId20"/>
    <p:sldId id="330" r:id="rId21"/>
    <p:sldId id="331" r:id="rId22"/>
    <p:sldId id="334" r:id="rId23"/>
    <p:sldId id="335" r:id="rId24"/>
    <p:sldId id="336" r:id="rId25"/>
    <p:sldId id="337" r:id="rId26"/>
    <p:sldId id="338" r:id="rId27"/>
    <p:sldId id="339" r:id="rId28"/>
    <p:sldId id="340" r:id="rId29"/>
    <p:sldId id="341" r:id="rId30"/>
    <p:sldId id="262"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5252"/>
    <a:srgbClr val="003399"/>
    <a:srgbClr val="2109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0" autoAdjust="0"/>
    <p:restoredTop sz="94660"/>
  </p:normalViewPr>
  <p:slideViewPr>
    <p:cSldViewPr snapToGrid="0">
      <p:cViewPr varScale="1">
        <p:scale>
          <a:sx n="64" d="100"/>
          <a:sy n="64" d="100"/>
        </p:scale>
        <p:origin x="9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8BE658-209C-423B-8DF8-7A5B75E205C7}" type="datetimeFigureOut">
              <a:rPr lang="en-US" smtClean="0"/>
              <a:t>7/16/2025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FE32B2-BE37-4975-925E-9B28457B7789}" type="slidenum">
              <a:rPr lang="en-US" smtClean="0"/>
              <a:t>‹#›</a:t>
            </a:fld>
            <a:endParaRPr lang="en-US"/>
          </a:p>
        </p:txBody>
      </p:sp>
    </p:spTree>
    <p:extLst>
      <p:ext uri="{BB962C8B-B14F-4D97-AF65-F5344CB8AC3E}">
        <p14:creationId xmlns:p14="http://schemas.microsoft.com/office/powerpoint/2010/main" val="2551644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E32B2-BE37-4975-925E-9B28457B7789}" type="slidenum">
              <a:rPr lang="en-US" smtClean="0"/>
              <a:t>1</a:t>
            </a:fld>
            <a:endParaRPr lang="en-US"/>
          </a:p>
        </p:txBody>
      </p:sp>
    </p:spTree>
    <p:extLst>
      <p:ext uri="{BB962C8B-B14F-4D97-AF65-F5344CB8AC3E}">
        <p14:creationId xmlns:p14="http://schemas.microsoft.com/office/powerpoint/2010/main" val="3378097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2840B2B-353E-46A6-B159-55F913A4539A}"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
        <p:nvSpPr>
          <p:cNvPr id="7" name="Rectangle 6"/>
          <p:cNvSpPr/>
          <p:nvPr userDrawn="1"/>
        </p:nvSpPr>
        <p:spPr>
          <a:xfrm>
            <a:off x="4728285" y="3244334"/>
            <a:ext cx="2735429" cy="369332"/>
          </a:xfrm>
          <a:prstGeom prst="rect">
            <a:avLst/>
          </a:prstGeom>
        </p:spPr>
        <p:txBody>
          <a:bodyPr wrap="none">
            <a:spAutoFit/>
          </a:bodyPr>
          <a:lstStyle/>
          <a:p>
            <a:r>
              <a:rPr lang="en-US" sz="1800" dirty="0"/>
              <a:t>Welcome to the CSE Family</a:t>
            </a:r>
            <a:endParaRPr lang="en-US" dirty="0"/>
          </a:p>
        </p:txBody>
      </p:sp>
    </p:spTree>
    <p:extLst>
      <p:ext uri="{BB962C8B-B14F-4D97-AF65-F5344CB8AC3E}">
        <p14:creationId xmlns:p14="http://schemas.microsoft.com/office/powerpoint/2010/main" val="2533739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840B2B-353E-46A6-B159-55F913A4539A}"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462322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1424889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332215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800" b="1">
                <a:solidFill>
                  <a:schemeClr val="accent5">
                    <a:lumMod val="75000"/>
                  </a:schemeClr>
                </a:solidFill>
                <a:latin typeface="Book Antiqua" panose="02040602050305030304" pitchFamily="18"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
        <p:nvSpPr>
          <p:cNvPr id="7" name="Rectangle 6"/>
          <p:cNvSpPr/>
          <p:nvPr userDrawn="1"/>
        </p:nvSpPr>
        <p:spPr>
          <a:xfrm rot="5400000">
            <a:off x="5724659" y="390659"/>
            <a:ext cx="742682" cy="1219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rot="5400000">
            <a:off x="6072852" y="-71298"/>
            <a:ext cx="46295" cy="1219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userDrawn="1"/>
        </p:nvSpPr>
        <p:spPr>
          <a:xfrm>
            <a:off x="10805374" y="5525038"/>
            <a:ext cx="1069848" cy="107259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74680" y="5550796"/>
            <a:ext cx="1097280" cy="1087947"/>
          </a:xfrm>
          <a:prstGeom prst="rect">
            <a:avLst/>
          </a:prstGeom>
        </p:spPr>
      </p:pic>
      <p:sp>
        <p:nvSpPr>
          <p:cNvPr id="12" name="Rectangle 11"/>
          <p:cNvSpPr/>
          <p:nvPr userDrawn="1"/>
        </p:nvSpPr>
        <p:spPr>
          <a:xfrm>
            <a:off x="329137" y="6244431"/>
            <a:ext cx="10116407" cy="420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200" b="1" i="1" dirty="0">
                <a:solidFill>
                  <a:schemeClr val="bg1"/>
                </a:solidFill>
                <a:latin typeface="Book Antiqua" panose="02040602050305030304" pitchFamily="18" charset="0"/>
              </a:rPr>
              <a:t>Lectures By</a:t>
            </a:r>
            <a:r>
              <a:rPr lang="en-US" sz="1200" b="1" i="0"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Md. Tariqul Islam,</a:t>
            </a:r>
            <a:r>
              <a:rPr lang="en-US" sz="1200" b="1"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Lecturer &amp; Coordinator, Dept. of CSE, UGV, Email: tariq.ugv@gmail.com,</a:t>
            </a:r>
            <a:r>
              <a:rPr lang="en-US" sz="1200" b="1"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Web: www.tariqul.ugv.edu.bd </a:t>
            </a:r>
            <a:endParaRPr lang="en-US" sz="1200" b="1" dirty="0">
              <a:solidFill>
                <a:schemeClr val="bg1"/>
              </a:solidFill>
            </a:endParaRPr>
          </a:p>
        </p:txBody>
      </p:sp>
    </p:spTree>
    <p:extLst>
      <p:ext uri="{BB962C8B-B14F-4D97-AF65-F5344CB8AC3E}">
        <p14:creationId xmlns:p14="http://schemas.microsoft.com/office/powerpoint/2010/main" val="3586581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840B2B-353E-46A6-B159-55F913A4539A}"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019374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userDrawn="1">
  <p:cSld name="1_Title Slide">
    <p:spTree>
      <p:nvGrpSpPr>
        <p:cNvPr id="1" name="Shape 15"/>
        <p:cNvGrpSpPr/>
        <p:nvPr/>
      </p:nvGrpSpPr>
      <p:grpSpPr>
        <a:xfrm>
          <a:off x="0" y="0"/>
          <a:ext cx="0" cy="0"/>
          <a:chOff x="0" y="0"/>
          <a:chExt cx="0" cy="0"/>
        </a:xfrm>
      </p:grpSpPr>
      <p:sp>
        <p:nvSpPr>
          <p:cNvPr id="18" name="Google Shape;18;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dirty="0"/>
              <a:t>Md. Tariqul Islam, Lecturer, Dept. of CSE, UGV</a:t>
            </a:r>
          </a:p>
          <a:p>
            <a:r>
              <a:rPr lang="en-US" dirty="0"/>
              <a:t> www.tariqul.ugv.edu.bd</a:t>
            </a:r>
          </a:p>
        </p:txBody>
      </p:sp>
      <p:sp>
        <p:nvSpPr>
          <p:cNvPr id="20" name="Google Shape;20;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 name="Google Shape;16;p43"/>
          <p:cNvSpPr txBox="1">
            <a:spLocks/>
          </p:cNvSpPr>
          <p:nvPr userDrawn="1"/>
        </p:nvSpPr>
        <p:spPr>
          <a:xfrm>
            <a:off x="1320733" y="3736136"/>
            <a:ext cx="9144000" cy="2387600"/>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lang="en-US" sz="1100" b="1" i="0" u="none" strike="noStrike" cap="none" smtClean="0">
                <a:solidFill>
                  <a:schemeClr val="dk1"/>
                </a:solidFill>
                <a:effectLst/>
                <a:latin typeface="Book Antiqua" panose="02040602050305030304" pitchFamily="18" charset="0"/>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r"/>
            <a:br>
              <a:rPr lang="en-US" sz="2400" dirty="0">
                <a:solidFill>
                  <a:srgbClr val="000000"/>
                </a:solidFill>
                <a:ea typeface="Calibri" panose="020F0502020204030204" pitchFamily="34" charset="0"/>
                <a:cs typeface="Times New Roman" panose="02020603050405020304" pitchFamily="18" charset="0"/>
              </a:rPr>
            </a:br>
            <a:br>
              <a:rPr lang="en-US" sz="2400" dirty="0">
                <a:solidFill>
                  <a:srgbClr val="000000"/>
                </a:solidFill>
                <a:ea typeface="Calibri" panose="020F0502020204030204" pitchFamily="34" charset="0"/>
                <a:cs typeface="Times New Roman" panose="02020603050405020304" pitchFamily="18" charset="0"/>
              </a:rPr>
            </a:br>
            <a:r>
              <a:rPr lang="en-US" sz="3200" dirty="0">
                <a:solidFill>
                  <a:srgbClr val="000000"/>
                </a:solidFill>
                <a:ea typeface="Calibri" panose="020F0502020204030204" pitchFamily="34" charset="0"/>
                <a:cs typeface="Times New Roman" panose="02020603050405020304" pitchFamily="18" charset="0"/>
              </a:rPr>
              <a:t>Department of </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sz="2800" dirty="0">
                <a:solidFill>
                  <a:srgbClr val="000000"/>
                </a:solidFill>
                <a:ea typeface="Calibri" panose="020F0502020204030204" pitchFamily="34" charset="0"/>
                <a:cs typeface="Times New Roman" panose="02020603050405020304" pitchFamily="18" charset="0"/>
              </a:rPr>
              <a:t>Computer Science and Engineering</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sz="1600" dirty="0">
                <a:solidFill>
                  <a:srgbClr val="000000"/>
                </a:solidFill>
                <a:ea typeface="Calibri" panose="020F0502020204030204" pitchFamily="34" charset="0"/>
                <a:cs typeface="Times New Roman" panose="02020603050405020304" pitchFamily="18" charset="0"/>
              </a:rPr>
              <a:t>www.cse.ugv.edu.bd, 874/322, C&amp;B Road, Barisal, Bangladesh.</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dirty="0">
                <a:solidFill>
                  <a:srgbClr val="000000"/>
                </a:solidFill>
                <a:ea typeface="Calibri" panose="020F0502020204030204" pitchFamily="34" charset="0"/>
                <a:cs typeface="Times New Roman" panose="02020603050405020304" pitchFamily="18" charset="0"/>
              </a:rPr>
              <a:t> </a:t>
            </a:r>
            <a:endParaRPr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6686" y="0"/>
            <a:ext cx="885523" cy="1313816"/>
          </a:xfrm>
          <a:prstGeom prst="rect">
            <a:avLst/>
          </a:prstGeom>
        </p:spPr>
      </p:pic>
      <p:sp>
        <p:nvSpPr>
          <p:cNvPr id="3" name="Rectangle 2"/>
          <p:cNvSpPr/>
          <p:nvPr userDrawn="1"/>
        </p:nvSpPr>
        <p:spPr>
          <a:xfrm>
            <a:off x="11449318" y="0"/>
            <a:ext cx="742682" cy="6858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flipH="1">
            <a:off x="11335553" y="0"/>
            <a:ext cx="45719" cy="6858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userDrawn="1"/>
        </p:nvSpPr>
        <p:spPr>
          <a:xfrm>
            <a:off x="10532779" y="4752304"/>
            <a:ext cx="1380131" cy="133200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51003" y="4712873"/>
            <a:ext cx="1380131" cy="1410863"/>
          </a:xfrm>
          <a:prstGeom prst="rect">
            <a:avLst/>
          </a:prstGeom>
        </p:spPr>
      </p:pic>
      <p:sp>
        <p:nvSpPr>
          <p:cNvPr id="6" name="Rectangle 5"/>
          <p:cNvSpPr/>
          <p:nvPr userDrawn="1"/>
        </p:nvSpPr>
        <p:spPr>
          <a:xfrm>
            <a:off x="1707848" y="193485"/>
            <a:ext cx="8776304" cy="1446550"/>
          </a:xfrm>
          <a:prstGeom prst="rect">
            <a:avLst/>
          </a:prstGeom>
        </p:spPr>
        <p:txBody>
          <a:bodyPr wrap="square">
            <a:spAutoFit/>
          </a:bodyPr>
          <a:lstStyle/>
          <a:p>
            <a:pPr algn="ctr"/>
            <a:r>
              <a:rPr lang="en-US" sz="3600" b="1" dirty="0">
                <a:latin typeface="Book Antiqua" panose="02040602050305030304" pitchFamily="18" charset="0"/>
              </a:rPr>
              <a:t>U</a:t>
            </a:r>
            <a:r>
              <a:rPr lang="en-US" sz="3600" dirty="0">
                <a:latin typeface="Book Antiqua" panose="02040602050305030304" pitchFamily="18" charset="0"/>
              </a:rPr>
              <a:t>niversity of </a:t>
            </a:r>
            <a:r>
              <a:rPr lang="en-US" sz="3600" b="1" dirty="0">
                <a:latin typeface="Book Antiqua" panose="02040602050305030304" pitchFamily="18" charset="0"/>
              </a:rPr>
              <a:t>G</a:t>
            </a:r>
            <a:r>
              <a:rPr lang="en-US" sz="3600" dirty="0">
                <a:latin typeface="Book Antiqua" panose="02040602050305030304" pitchFamily="18" charset="0"/>
              </a:rPr>
              <a:t>lobal </a:t>
            </a:r>
            <a:r>
              <a:rPr lang="en-US" sz="3600" b="1" dirty="0">
                <a:latin typeface="Book Antiqua" panose="02040602050305030304" pitchFamily="18" charset="0"/>
              </a:rPr>
              <a:t>V</a:t>
            </a:r>
            <a:r>
              <a:rPr lang="en-US" sz="3600" dirty="0">
                <a:latin typeface="Book Antiqua" panose="02040602050305030304" pitchFamily="18" charset="0"/>
              </a:rPr>
              <a:t>illage </a:t>
            </a:r>
            <a:r>
              <a:rPr lang="en-US" sz="3600" b="1" dirty="0">
                <a:latin typeface="Book Antiqua" panose="02040602050305030304" pitchFamily="18" charset="0"/>
              </a:rPr>
              <a:t>(UGV)</a:t>
            </a:r>
          </a:p>
          <a:p>
            <a:pPr algn="ctr"/>
            <a:r>
              <a:rPr lang="en-US" sz="3600" b="1" dirty="0">
                <a:latin typeface="Book Antiqua" panose="02040602050305030304" pitchFamily="18" charset="0"/>
              </a:rPr>
              <a:t>B</a:t>
            </a:r>
            <a:r>
              <a:rPr lang="en-US" sz="3600" dirty="0">
                <a:latin typeface="Book Antiqua" panose="02040602050305030304" pitchFamily="18" charset="0"/>
              </a:rPr>
              <a:t>arishal, </a:t>
            </a:r>
            <a:r>
              <a:rPr lang="en-US" sz="3600" b="1" dirty="0">
                <a:latin typeface="Book Antiqua" panose="02040602050305030304" pitchFamily="18" charset="0"/>
              </a:rPr>
              <a:t>B</a:t>
            </a:r>
            <a:r>
              <a:rPr lang="en-US" sz="3600" dirty="0">
                <a:latin typeface="Book Antiqua" panose="02040602050305030304" pitchFamily="18" charset="0"/>
              </a:rPr>
              <a:t>angladesh</a:t>
            </a:r>
          </a:p>
          <a:p>
            <a:endParaRPr lang="en-US" sz="1600" dirty="0"/>
          </a:p>
        </p:txBody>
      </p:sp>
      <p:sp>
        <p:nvSpPr>
          <p:cNvPr id="12" name="Rectangle 11"/>
          <p:cNvSpPr/>
          <p:nvPr userDrawn="1"/>
        </p:nvSpPr>
        <p:spPr>
          <a:xfrm>
            <a:off x="6588638" y="1912079"/>
            <a:ext cx="3944141" cy="2400657"/>
          </a:xfrm>
          <a:prstGeom prst="rect">
            <a:avLst/>
          </a:prstGeom>
        </p:spPr>
        <p:txBody>
          <a:bodyPr wrap="square">
            <a:spAutoFit/>
          </a:bodyPr>
          <a:lstStyle/>
          <a:p>
            <a:pPr algn="r"/>
            <a:r>
              <a:rPr lang="en-US" sz="2400" b="1" i="1" dirty="0">
                <a:latin typeface="Book Antiqua" panose="02040602050305030304" pitchFamily="18" charset="0"/>
              </a:rPr>
              <a:t>Lectures By</a:t>
            </a:r>
            <a:br>
              <a:rPr lang="en-US" sz="1800" b="1" dirty="0">
                <a:latin typeface="Book Antiqua" panose="02040602050305030304" pitchFamily="18" charset="0"/>
              </a:rPr>
            </a:br>
            <a:br>
              <a:rPr lang="en-US" sz="1600" b="1" dirty="0">
                <a:latin typeface="Book Antiqua" panose="02040602050305030304" pitchFamily="18" charset="0"/>
              </a:rPr>
            </a:br>
            <a:r>
              <a:rPr lang="en-US" sz="2400" b="1" dirty="0">
                <a:solidFill>
                  <a:srgbClr val="00B050"/>
                </a:solidFill>
                <a:latin typeface="Book Antiqua" panose="02040602050305030304" pitchFamily="18" charset="0"/>
              </a:rPr>
              <a:t>Md. Tariqul Islam</a:t>
            </a:r>
            <a:br>
              <a:rPr lang="en-US" sz="1600" b="1" dirty="0">
                <a:latin typeface="Book Antiqua" panose="02040602050305030304" pitchFamily="18" charset="0"/>
              </a:rPr>
            </a:br>
            <a:r>
              <a:rPr lang="en-US" sz="2000" b="1" dirty="0">
                <a:solidFill>
                  <a:schemeClr val="accent5"/>
                </a:solidFill>
                <a:latin typeface="Book Antiqua" panose="02040602050305030304" pitchFamily="18" charset="0"/>
              </a:rPr>
              <a:t>Lecturer &amp; Coordinator</a:t>
            </a:r>
          </a:p>
          <a:p>
            <a:pPr algn="r"/>
            <a:br>
              <a:rPr lang="en-US" sz="1800" b="0" dirty="0">
                <a:solidFill>
                  <a:srgbClr val="002060"/>
                </a:solidFill>
                <a:latin typeface="Book Antiqua" panose="02040602050305030304" pitchFamily="18" charset="0"/>
              </a:rPr>
            </a:br>
            <a:r>
              <a:rPr lang="en-US" sz="1600" b="0" dirty="0">
                <a:solidFill>
                  <a:srgbClr val="002060"/>
                </a:solidFill>
                <a:latin typeface="Book Antiqua" panose="02040602050305030304" pitchFamily="18" charset="0"/>
              </a:rPr>
              <a:t>Mobile: +880-1842733104    </a:t>
            </a:r>
            <a:br>
              <a:rPr lang="en-US" sz="1600" b="0" dirty="0">
                <a:solidFill>
                  <a:srgbClr val="002060"/>
                </a:solidFill>
                <a:latin typeface="Book Antiqua" panose="02040602050305030304" pitchFamily="18" charset="0"/>
              </a:rPr>
            </a:br>
            <a:r>
              <a:rPr lang="en-US" sz="1600" b="0" dirty="0">
                <a:solidFill>
                  <a:srgbClr val="002060"/>
                </a:solidFill>
                <a:latin typeface="Book Antiqua" panose="02040602050305030304" pitchFamily="18" charset="0"/>
              </a:rPr>
              <a:t>Email: tariq.ugv@gmail.com</a:t>
            </a:r>
            <a:br>
              <a:rPr lang="en-US" sz="1600" b="0" dirty="0">
                <a:solidFill>
                  <a:srgbClr val="002060"/>
                </a:solidFill>
                <a:latin typeface="Book Antiqua" panose="02040602050305030304" pitchFamily="18" charset="0"/>
              </a:rPr>
            </a:br>
            <a:r>
              <a:rPr lang="en-US" sz="1600" b="0" dirty="0">
                <a:solidFill>
                  <a:srgbClr val="002060"/>
                </a:solidFill>
                <a:latin typeface="Book Antiqua" panose="02040602050305030304" pitchFamily="18" charset="0"/>
              </a:rPr>
              <a:t>Web: www.tariqul.ugv.edu.bd </a:t>
            </a:r>
            <a:endParaRPr lang="en-US" sz="900" b="0" dirty="0">
              <a:solidFill>
                <a:srgbClr val="002060"/>
              </a:solidFill>
            </a:endParaRPr>
          </a:p>
        </p:txBody>
      </p:sp>
    </p:spTree>
    <p:extLst>
      <p:ext uri="{BB962C8B-B14F-4D97-AF65-F5344CB8AC3E}">
        <p14:creationId xmlns:p14="http://schemas.microsoft.com/office/powerpoint/2010/main" val="74290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840B2B-353E-46A6-B159-55F913A4539A}"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899019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2840B2B-353E-46A6-B159-55F913A4539A}" type="datetimeFigureOut">
              <a:rPr lang="en-US" smtClean="0"/>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93123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2840B2B-353E-46A6-B159-55F913A4539A}" type="datetimeFigureOut">
              <a:rPr lang="en-US" smtClean="0"/>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461862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840B2B-353E-46A6-B159-55F913A4539A}" type="datetimeFigureOut">
              <a:rPr lang="en-US" smtClean="0"/>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730004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840B2B-353E-46A6-B159-55F913A4539A}"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469833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40B2B-353E-46A6-B159-55F913A4539A}" type="datetimeFigureOut">
              <a:rPr lang="en-US" smtClean="0"/>
              <a:t>7/16/2025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64FDB6-3B77-4612-B06E-891BAE138A1C}" type="slidenum">
              <a:rPr lang="en-US" smtClean="0"/>
              <a:t>‹#›</a:t>
            </a:fld>
            <a:endParaRPr lang="en-US"/>
          </a:p>
        </p:txBody>
      </p:sp>
    </p:spTree>
    <p:extLst>
      <p:ext uri="{BB962C8B-B14F-4D97-AF65-F5344CB8AC3E}">
        <p14:creationId xmlns:p14="http://schemas.microsoft.com/office/powerpoint/2010/main" val="151878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Book Antiqua" panose="0204060205030503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3860" y="2421861"/>
            <a:ext cx="6017158" cy="2246769"/>
          </a:xfrm>
          <a:prstGeom prst="rect">
            <a:avLst/>
          </a:prstGeom>
        </p:spPr>
        <p:txBody>
          <a:bodyPr wrap="square">
            <a:spAutoFit/>
          </a:bodyPr>
          <a:lstStyle/>
          <a:p>
            <a:pPr algn="l"/>
            <a:r>
              <a:rPr lang="en-US" sz="3200" b="1" dirty="0">
                <a:latin typeface="Book Antiqua" panose="02040602050305030304" pitchFamily="18" charset="0"/>
              </a:rPr>
              <a:t>Lectures On: </a:t>
            </a:r>
          </a:p>
          <a:p>
            <a:r>
              <a:rPr lang="en-US" sz="5400" b="1" dirty="0">
                <a:solidFill>
                  <a:schemeClr val="accent2"/>
                </a:solidFill>
                <a:latin typeface="Book Antiqua" panose="02040602050305030304" pitchFamily="18" charset="0"/>
              </a:rPr>
              <a:t>Types of Operating System</a:t>
            </a:r>
          </a:p>
        </p:txBody>
      </p:sp>
    </p:spTree>
    <p:extLst>
      <p:ext uri="{BB962C8B-B14F-4D97-AF65-F5344CB8AC3E}">
        <p14:creationId xmlns:p14="http://schemas.microsoft.com/office/powerpoint/2010/main" val="887223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Embedded Operating System</a:t>
            </a:r>
          </a:p>
        </p:txBody>
      </p:sp>
      <p:sp>
        <p:nvSpPr>
          <p:cNvPr id="3" name="Content Placeholder 2"/>
          <p:cNvSpPr>
            <a:spLocks noGrp="1"/>
          </p:cNvSpPr>
          <p:nvPr>
            <p:ph idx="1"/>
          </p:nvPr>
        </p:nvSpPr>
        <p:spPr/>
        <p:txBody>
          <a:bodyPr/>
          <a:lstStyle/>
          <a:p>
            <a:r>
              <a:rPr lang="en-US" dirty="0"/>
              <a:t>The Embedded operating system is the </a:t>
            </a:r>
            <a:r>
              <a:rPr lang="en-US" dirty="0">
                <a:solidFill>
                  <a:srgbClr val="FF0000"/>
                </a:solidFill>
              </a:rPr>
              <a:t>specific purpose operating system</a:t>
            </a:r>
            <a:r>
              <a:rPr lang="en-US" dirty="0"/>
              <a:t> used in the computer system's </a:t>
            </a:r>
            <a:r>
              <a:rPr lang="en-US" dirty="0">
                <a:solidFill>
                  <a:srgbClr val="FF0000"/>
                </a:solidFill>
              </a:rPr>
              <a:t>embedded</a:t>
            </a:r>
            <a:r>
              <a:rPr lang="en-US" dirty="0"/>
              <a:t> hardware configuration. </a:t>
            </a:r>
          </a:p>
          <a:p>
            <a:r>
              <a:rPr lang="en-US" dirty="0"/>
              <a:t>These operating systems are designed to work on dedicated devices like </a:t>
            </a:r>
            <a:r>
              <a:rPr lang="en-US" b="1" dirty="0">
                <a:solidFill>
                  <a:srgbClr val="FF0000"/>
                </a:solidFill>
              </a:rPr>
              <a:t>automated teller machines (ATMs), airplane systems, digital home assistants, and the internet of things (</a:t>
            </a:r>
            <a:r>
              <a:rPr lang="en-US" b="1" dirty="0" err="1">
                <a:solidFill>
                  <a:srgbClr val="FF0000"/>
                </a:solidFill>
              </a:rPr>
              <a:t>IoT</a:t>
            </a:r>
            <a:r>
              <a:rPr lang="en-US" b="1" dirty="0">
                <a:solidFill>
                  <a:srgbClr val="FF0000"/>
                </a:solidFill>
              </a:rPr>
              <a:t>) devices.</a:t>
            </a:r>
          </a:p>
          <a:p>
            <a:endParaRPr lang="en-US" dirty="0"/>
          </a:p>
        </p:txBody>
      </p:sp>
    </p:spTree>
    <p:extLst>
      <p:ext uri="{BB962C8B-B14F-4D97-AF65-F5344CB8AC3E}">
        <p14:creationId xmlns:p14="http://schemas.microsoft.com/office/powerpoint/2010/main" val="2479957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Embedded Operating System</a:t>
            </a:r>
          </a:p>
        </p:txBody>
      </p:sp>
      <p:pic>
        <p:nvPicPr>
          <p:cNvPr id="3074" name="Picture 2" descr="History of the Operating System"/>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28043" y="1493116"/>
            <a:ext cx="4914242"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632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Real-Time Operating System</a:t>
            </a:r>
          </a:p>
        </p:txBody>
      </p:sp>
      <p:sp>
        <p:nvSpPr>
          <p:cNvPr id="3" name="Content Placeholder 2"/>
          <p:cNvSpPr>
            <a:spLocks noGrp="1"/>
          </p:cNvSpPr>
          <p:nvPr>
            <p:ph idx="1"/>
          </p:nvPr>
        </p:nvSpPr>
        <p:spPr>
          <a:xfrm>
            <a:off x="741218" y="1552143"/>
            <a:ext cx="10515600" cy="4351338"/>
          </a:xfrm>
        </p:spPr>
        <p:txBody>
          <a:bodyPr>
            <a:normAutofit fontScale="92500"/>
          </a:bodyPr>
          <a:lstStyle/>
          <a:p>
            <a:r>
              <a:rPr lang="en-US" dirty="0"/>
              <a:t>A real-time operating system is an important type of operating system used to provide services and data processing resources for applications in which the time interval required to process &amp; respond to input/output should be so small without any delay real-time system. </a:t>
            </a:r>
          </a:p>
          <a:p>
            <a:r>
              <a:rPr lang="en-US" dirty="0"/>
              <a:t>For example, real-life situations governing an </a:t>
            </a:r>
            <a:r>
              <a:rPr lang="en-US" b="1" dirty="0">
                <a:solidFill>
                  <a:srgbClr val="FF0000"/>
                </a:solidFill>
              </a:rPr>
              <a:t>automatic car, traffic signal</a:t>
            </a:r>
            <a:r>
              <a:rPr lang="en-US" dirty="0"/>
              <a:t>, </a:t>
            </a:r>
            <a:r>
              <a:rPr lang="en-US" b="1" dirty="0"/>
              <a:t>nuclear reactor or an aircraft require </a:t>
            </a:r>
            <a:r>
              <a:rPr lang="en-US" dirty="0"/>
              <a:t>an immediate response to complete tasks within a specified time delay. </a:t>
            </a:r>
          </a:p>
          <a:p>
            <a:r>
              <a:rPr lang="en-US" dirty="0"/>
              <a:t>Hence, a real-time operating system must be fast and responsive for an embedded system, weapon system, robots, scientific research &amp; experiments and various real-time objects.</a:t>
            </a:r>
          </a:p>
          <a:p>
            <a:endParaRPr lang="en-US" dirty="0"/>
          </a:p>
        </p:txBody>
      </p:sp>
    </p:spTree>
    <p:extLst>
      <p:ext uri="{BB962C8B-B14F-4D97-AF65-F5344CB8AC3E}">
        <p14:creationId xmlns:p14="http://schemas.microsoft.com/office/powerpoint/2010/main" val="259630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4289"/>
            <a:ext cx="10515600" cy="1325563"/>
          </a:xfrm>
        </p:spPr>
        <p:txBody>
          <a:bodyPr>
            <a:normAutofit fontScale="90000"/>
          </a:bodyPr>
          <a:lstStyle/>
          <a:p>
            <a:r>
              <a:rPr lang="en-US" dirty="0"/>
              <a:t>Types of the real-time operating system:</a:t>
            </a:r>
          </a:p>
        </p:txBody>
      </p:sp>
      <p:sp>
        <p:nvSpPr>
          <p:cNvPr id="3" name="Content Placeholder 2"/>
          <p:cNvSpPr>
            <a:spLocks noGrp="1"/>
          </p:cNvSpPr>
          <p:nvPr>
            <p:ph idx="1"/>
          </p:nvPr>
        </p:nvSpPr>
        <p:spPr>
          <a:xfrm>
            <a:off x="838200" y="1579852"/>
            <a:ext cx="10515600" cy="4351338"/>
          </a:xfrm>
        </p:spPr>
        <p:txBody>
          <a:bodyPr>
            <a:normAutofit fontScale="92500" lnSpcReduction="20000"/>
          </a:bodyPr>
          <a:lstStyle/>
          <a:p>
            <a:r>
              <a:rPr lang="en-US" b="1" dirty="0"/>
              <a:t>Hard Real-Time System</a:t>
            </a:r>
            <a:br>
              <a:rPr lang="en-US" dirty="0"/>
            </a:br>
            <a:r>
              <a:rPr lang="en-US" dirty="0"/>
              <a:t>These types of OS are used with those required to complete critical tasks within the defined time limit. If the response time is high, it is not accepted by the system or may face serious issues like a system failure. In a hard real-time system, the secondary storage is either limited or missing, so these system stored data in the ROM.</a:t>
            </a:r>
          </a:p>
          <a:p>
            <a:r>
              <a:rPr lang="en-US" b="1" dirty="0"/>
              <a:t>Soft Real-Time System</a:t>
            </a:r>
            <a:br>
              <a:rPr lang="en-US" dirty="0"/>
            </a:br>
            <a:r>
              <a:rPr lang="en-US" dirty="0"/>
              <a:t>A soft real-time system is a less restrictive system that can accept software and hardware resources delays by the operating system. In a soft real-time system, a critical task prioritizes less important tasks, and that priority retains active until completion of the task. Also, a time limit is set for a specific job, which enables short time delays for further tasks that are acceptable. For example, computer audio or video, virtual reality, reservation system, projects like undersea, etc.</a:t>
            </a:r>
          </a:p>
          <a:p>
            <a:endParaRPr lang="en-US" dirty="0"/>
          </a:p>
        </p:txBody>
      </p:sp>
    </p:spTree>
    <p:extLst>
      <p:ext uri="{BB962C8B-B14F-4D97-AF65-F5344CB8AC3E}">
        <p14:creationId xmlns:p14="http://schemas.microsoft.com/office/powerpoint/2010/main" val="3686549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Distributed Operating system</a:t>
            </a:r>
          </a:p>
        </p:txBody>
      </p:sp>
      <p:sp>
        <p:nvSpPr>
          <p:cNvPr id="3" name="Content Placeholder 2"/>
          <p:cNvSpPr>
            <a:spLocks noGrp="1"/>
          </p:cNvSpPr>
          <p:nvPr>
            <p:ph idx="1"/>
          </p:nvPr>
        </p:nvSpPr>
        <p:spPr>
          <a:xfrm>
            <a:off x="838200" y="1690688"/>
            <a:ext cx="10515600" cy="4351338"/>
          </a:xfrm>
        </p:spPr>
        <p:txBody>
          <a:bodyPr>
            <a:normAutofit fontScale="92500" lnSpcReduction="10000"/>
          </a:bodyPr>
          <a:lstStyle/>
          <a:p>
            <a:r>
              <a:rPr lang="en-US" dirty="0"/>
              <a:t>A distributed operating system provides an environment in which multiple independent CPU or processor communicates with each other through physically separate computational nodes. </a:t>
            </a:r>
          </a:p>
          <a:p>
            <a:r>
              <a:rPr lang="en-US" dirty="0"/>
              <a:t>Each node contains specific software that communicates with the global aggregate operating system. </a:t>
            </a:r>
          </a:p>
          <a:p>
            <a:r>
              <a:rPr lang="en-US" dirty="0"/>
              <a:t>With the ease of a distributed system, the programmer or developer can easily access any operating system and resource to execute the computational tasks and achieve a common goal. </a:t>
            </a:r>
          </a:p>
          <a:p>
            <a:r>
              <a:rPr lang="en-US" dirty="0"/>
              <a:t>It is the extension of a network operating system that facilitates a high degree of connectivity to communicate with other users over the network.</a:t>
            </a:r>
            <a:br>
              <a:rPr lang="en-US" dirty="0"/>
            </a:br>
            <a:endParaRPr lang="en-US" dirty="0"/>
          </a:p>
        </p:txBody>
      </p:sp>
    </p:spTree>
    <p:extLst>
      <p:ext uri="{BB962C8B-B14F-4D97-AF65-F5344CB8AC3E}">
        <p14:creationId xmlns:p14="http://schemas.microsoft.com/office/powerpoint/2010/main" val="3505599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Distributed Operating System</a:t>
            </a:r>
          </a:p>
        </p:txBody>
      </p:sp>
      <p:pic>
        <p:nvPicPr>
          <p:cNvPr id="8194" name="Picture 2" descr="History of the Operating System"/>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74844" y="1690688"/>
            <a:ext cx="5639666" cy="4019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17705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Network Operating System</a:t>
            </a:r>
          </a:p>
        </p:txBody>
      </p:sp>
      <p:sp>
        <p:nvSpPr>
          <p:cNvPr id="3" name="Content Placeholder 2"/>
          <p:cNvSpPr>
            <a:spLocks noGrp="1"/>
          </p:cNvSpPr>
          <p:nvPr>
            <p:ph idx="1"/>
          </p:nvPr>
        </p:nvSpPr>
        <p:spPr/>
        <p:txBody>
          <a:bodyPr/>
          <a:lstStyle/>
          <a:p>
            <a:r>
              <a:rPr lang="en-US" dirty="0"/>
              <a:t>A network operating system is an important category of the operating system that operates on a server using network devices like a switch, router, or firewall to handle data, applications and other network resources. </a:t>
            </a:r>
          </a:p>
          <a:p>
            <a:r>
              <a:rPr lang="en-US" dirty="0"/>
              <a:t>It provides connectivity among the autonomous operating system, called as a network operating system. </a:t>
            </a:r>
          </a:p>
          <a:p>
            <a:r>
              <a:rPr lang="en-US" dirty="0"/>
              <a:t>The network operating system is also useful to share data, files, hardware devices and printer resources among multiple computers to communicate with each other.</a:t>
            </a:r>
          </a:p>
          <a:p>
            <a:endParaRPr lang="en-US" dirty="0"/>
          </a:p>
        </p:txBody>
      </p:sp>
    </p:spTree>
    <p:extLst>
      <p:ext uri="{BB962C8B-B14F-4D97-AF65-F5344CB8AC3E}">
        <p14:creationId xmlns:p14="http://schemas.microsoft.com/office/powerpoint/2010/main" val="27367294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Network Operating System</a:t>
            </a:r>
          </a:p>
        </p:txBody>
      </p:sp>
      <p:pic>
        <p:nvPicPr>
          <p:cNvPr id="5122" name="Picture 2" descr="History of the Operating System"/>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05855" y="1690688"/>
            <a:ext cx="6402642" cy="4050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90937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istory of the Operating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7139" y="2472026"/>
            <a:ext cx="3790950" cy="351472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fontScale="90000"/>
          </a:bodyPr>
          <a:lstStyle/>
          <a:p>
            <a:r>
              <a:rPr lang="en-US" dirty="0"/>
              <a:t>Types of network operating system</a:t>
            </a:r>
            <a:br>
              <a:rPr lang="en-US" dirty="0"/>
            </a:br>
            <a:endParaRPr lang="en-US" dirty="0"/>
          </a:p>
        </p:txBody>
      </p:sp>
      <p:sp>
        <p:nvSpPr>
          <p:cNvPr id="3" name="Content Placeholder 2"/>
          <p:cNvSpPr>
            <a:spLocks noGrp="1"/>
          </p:cNvSpPr>
          <p:nvPr>
            <p:ph idx="1"/>
          </p:nvPr>
        </p:nvSpPr>
        <p:spPr>
          <a:xfrm>
            <a:off x="644814" y="1257589"/>
            <a:ext cx="10515600" cy="4351338"/>
          </a:xfrm>
        </p:spPr>
        <p:txBody>
          <a:bodyPr/>
          <a:lstStyle/>
          <a:p>
            <a:r>
              <a:rPr lang="en-US" b="1" dirty="0"/>
              <a:t>Peer-to-peer network operating system:</a:t>
            </a:r>
            <a:r>
              <a:rPr lang="en-US" dirty="0"/>
              <a:t> The type of network operating system allows users to share files, resources between two or more computer machines using a LAN.</a:t>
            </a:r>
          </a:p>
          <a:p>
            <a:endParaRPr lang="en-US" dirty="0"/>
          </a:p>
        </p:txBody>
      </p:sp>
    </p:spTree>
    <p:extLst>
      <p:ext uri="{BB962C8B-B14F-4D97-AF65-F5344CB8AC3E}">
        <p14:creationId xmlns:p14="http://schemas.microsoft.com/office/powerpoint/2010/main" val="3745136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0565" y="0"/>
            <a:ext cx="10515600" cy="1325563"/>
          </a:xfrm>
        </p:spPr>
        <p:txBody>
          <a:bodyPr>
            <a:normAutofit/>
          </a:bodyPr>
          <a:lstStyle/>
          <a:p>
            <a:r>
              <a:rPr lang="en-US" dirty="0"/>
              <a:t>Types of network operating system</a:t>
            </a:r>
          </a:p>
        </p:txBody>
      </p:sp>
      <p:sp>
        <p:nvSpPr>
          <p:cNvPr id="3" name="Content Placeholder 2"/>
          <p:cNvSpPr>
            <a:spLocks noGrp="1"/>
          </p:cNvSpPr>
          <p:nvPr>
            <p:ph idx="1"/>
          </p:nvPr>
        </p:nvSpPr>
        <p:spPr>
          <a:xfrm>
            <a:off x="989591" y="1063625"/>
            <a:ext cx="10515600" cy="4351338"/>
          </a:xfrm>
        </p:spPr>
        <p:txBody>
          <a:bodyPr>
            <a:normAutofit/>
          </a:bodyPr>
          <a:lstStyle/>
          <a:p>
            <a:r>
              <a:rPr lang="en-US" altLang="en-US" sz="1800" b="1" dirty="0">
                <a:solidFill>
                  <a:srgbClr val="2B2A29"/>
                </a:solidFill>
              </a:rPr>
              <a:t>Client-Server network operating system:</a:t>
            </a:r>
            <a:r>
              <a:rPr lang="en-US" altLang="en-US" sz="1800" dirty="0">
                <a:solidFill>
                  <a:srgbClr val="2B2A29"/>
                </a:solidFill>
              </a:rPr>
              <a:t> It is the type of network operating system that allows the users to access resources, functions, and applications through a common server or center hub of the resources. The client workstation can access all resources that exist in the central hub of the network. Multiple clients can access and share different types of the resource over the network from different locations.</a:t>
            </a:r>
            <a:br>
              <a:rPr lang="en-US" altLang="en-US" sz="1600" dirty="0"/>
            </a:br>
            <a:r>
              <a:rPr lang="en-US" altLang="en-US" sz="3200" dirty="0"/>
              <a:t>  </a:t>
            </a:r>
          </a:p>
          <a:p>
            <a:endParaRPr lang="en-US" dirty="0"/>
          </a:p>
        </p:txBody>
      </p:sp>
      <p:sp>
        <p:nvSpPr>
          <p:cNvPr id="4" name="Rectangle 1"/>
          <p:cNvSpPr>
            <a:spLocks noChangeArrowheads="1"/>
          </p:cNvSpPr>
          <p:nvPr/>
        </p:nvSpPr>
        <p:spPr bwMode="auto">
          <a:xfrm>
            <a:off x="6003634" y="43934"/>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7170" name="Picture 2" descr="History of the Operating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8524" y="2108921"/>
            <a:ext cx="5314950" cy="3790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38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r>
              <a:rPr lang="en-US" dirty="0"/>
              <a:t>Types of Operating System</a:t>
            </a:r>
          </a:p>
        </p:txBody>
      </p:sp>
      <p:sp>
        <p:nvSpPr>
          <p:cNvPr id="3" name="Content Placeholder 2"/>
          <p:cNvSpPr>
            <a:spLocks noGrp="1"/>
          </p:cNvSpPr>
          <p:nvPr>
            <p:ph idx="1"/>
          </p:nvPr>
        </p:nvSpPr>
        <p:spPr>
          <a:xfrm>
            <a:off x="838200" y="1325563"/>
            <a:ext cx="10515600" cy="4351338"/>
          </a:xfrm>
        </p:spPr>
        <p:txBody>
          <a:bodyPr>
            <a:normAutofit/>
          </a:bodyPr>
          <a:lstStyle/>
          <a:p>
            <a:r>
              <a:rPr lang="en-US" b="1" dirty="0"/>
              <a:t>Batch Operating System</a:t>
            </a:r>
          </a:p>
          <a:p>
            <a:r>
              <a:rPr lang="en-US" b="1" dirty="0"/>
              <a:t>Multiprogramming Operating System</a:t>
            </a:r>
          </a:p>
          <a:p>
            <a:r>
              <a:rPr lang="en-US" b="1" dirty="0"/>
              <a:t>Multitasking or Time-Sharing Operating System</a:t>
            </a:r>
          </a:p>
          <a:p>
            <a:r>
              <a:rPr lang="en-US" b="1" dirty="0"/>
              <a:t>Multiprocessing Operating System</a:t>
            </a:r>
          </a:p>
          <a:p>
            <a:r>
              <a:rPr lang="en-US" dirty="0"/>
              <a:t>Embedded Operating System</a:t>
            </a:r>
          </a:p>
          <a:p>
            <a:r>
              <a:rPr lang="en-US" dirty="0"/>
              <a:t>Real-Time Operating System</a:t>
            </a:r>
          </a:p>
          <a:p>
            <a:r>
              <a:rPr lang="en-US" dirty="0">
                <a:solidFill>
                  <a:srgbClr val="FF0000"/>
                </a:solidFill>
              </a:rPr>
              <a:t>Distributed Operating System</a:t>
            </a:r>
          </a:p>
          <a:p>
            <a:r>
              <a:rPr lang="en-US" dirty="0">
                <a:solidFill>
                  <a:srgbClr val="FF0000"/>
                </a:solidFill>
              </a:rPr>
              <a:t>Network Operating System</a:t>
            </a:r>
          </a:p>
        </p:txBody>
      </p:sp>
    </p:spTree>
    <p:extLst>
      <p:ext uri="{BB962C8B-B14F-4D97-AF65-F5344CB8AC3E}">
        <p14:creationId xmlns:p14="http://schemas.microsoft.com/office/powerpoint/2010/main" val="9328076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Advantages of Operating System</a:t>
            </a:r>
          </a:p>
        </p:txBody>
      </p:sp>
      <p:sp>
        <p:nvSpPr>
          <p:cNvPr id="3" name="Content Placeholder 2"/>
          <p:cNvSpPr>
            <a:spLocks noGrp="1"/>
          </p:cNvSpPr>
          <p:nvPr>
            <p:ph idx="1"/>
          </p:nvPr>
        </p:nvSpPr>
        <p:spPr>
          <a:xfrm>
            <a:off x="838200" y="1590098"/>
            <a:ext cx="10515600" cy="4351338"/>
          </a:xfrm>
        </p:spPr>
        <p:txBody>
          <a:bodyPr>
            <a:normAutofit fontScale="92500" lnSpcReduction="10000"/>
          </a:bodyPr>
          <a:lstStyle/>
          <a:p>
            <a:r>
              <a:rPr lang="en-US" dirty="0"/>
              <a:t>It is helpful to monitor and regulate resources.</a:t>
            </a:r>
          </a:p>
          <a:p>
            <a:r>
              <a:rPr lang="en-US" dirty="0"/>
              <a:t>It can easily operate since it has a basic graphical user interface to communicate with your device.</a:t>
            </a:r>
          </a:p>
          <a:p>
            <a:r>
              <a:rPr lang="en-US" dirty="0"/>
              <a:t>It is used to create interaction between the users and the computer application or hardware.</a:t>
            </a:r>
          </a:p>
          <a:p>
            <a:r>
              <a:rPr lang="en-US" dirty="0"/>
              <a:t>The performance of the computer system is based on the CPU.</a:t>
            </a:r>
          </a:p>
          <a:p>
            <a:r>
              <a:rPr lang="en-US" dirty="0"/>
              <a:t>The response time and throughput time of any process or program are fast.</a:t>
            </a:r>
          </a:p>
          <a:p>
            <a:r>
              <a:rPr lang="en-US" dirty="0"/>
              <a:t>It can share different resources like fax, printer, etc.</a:t>
            </a:r>
          </a:p>
          <a:p>
            <a:r>
              <a:rPr lang="en-US" dirty="0"/>
              <a:t>It also offers a forum for various types of applications like system and web application.</a:t>
            </a:r>
          </a:p>
          <a:p>
            <a:endParaRPr lang="en-US" dirty="0"/>
          </a:p>
        </p:txBody>
      </p:sp>
    </p:spTree>
    <p:extLst>
      <p:ext uri="{BB962C8B-B14F-4D97-AF65-F5344CB8AC3E}">
        <p14:creationId xmlns:p14="http://schemas.microsoft.com/office/powerpoint/2010/main" val="3745598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Disadvantage of the Operating System</a:t>
            </a:r>
          </a:p>
        </p:txBody>
      </p:sp>
      <p:sp>
        <p:nvSpPr>
          <p:cNvPr id="3" name="Content Placeholder 2"/>
          <p:cNvSpPr>
            <a:spLocks noGrp="1"/>
          </p:cNvSpPr>
          <p:nvPr>
            <p:ph idx="1"/>
          </p:nvPr>
        </p:nvSpPr>
        <p:spPr>
          <a:xfrm>
            <a:off x="990600" y="1562389"/>
            <a:ext cx="10515600" cy="4351338"/>
          </a:xfrm>
        </p:spPr>
        <p:txBody>
          <a:bodyPr>
            <a:normAutofit/>
          </a:bodyPr>
          <a:lstStyle/>
          <a:p>
            <a:r>
              <a:rPr lang="en-US" dirty="0"/>
              <a:t>It allows only a few tasks that can run at the same time.</a:t>
            </a:r>
          </a:p>
          <a:p>
            <a:r>
              <a:rPr lang="en-US" dirty="0"/>
              <a:t>It any error occurred in the operating system; the stored data can be destroyed.</a:t>
            </a:r>
          </a:p>
          <a:p>
            <a:r>
              <a:rPr lang="en-US" dirty="0"/>
              <a:t>It is a very difficult task or works for the OS to provide entire security from the viruses because any threat or virus can occur at any time in a system.</a:t>
            </a:r>
          </a:p>
          <a:p>
            <a:r>
              <a:rPr lang="en-US" dirty="0"/>
              <a:t>An unknown user can easily use any system without the permission of the original user.</a:t>
            </a:r>
          </a:p>
          <a:p>
            <a:r>
              <a:rPr lang="en-US" dirty="0"/>
              <a:t>The cost of operating system costs is very high.</a:t>
            </a:r>
          </a:p>
          <a:p>
            <a:endParaRPr lang="en-US" dirty="0"/>
          </a:p>
        </p:txBody>
      </p:sp>
    </p:spTree>
    <p:extLst>
      <p:ext uri="{BB962C8B-B14F-4D97-AF65-F5344CB8AC3E}">
        <p14:creationId xmlns:p14="http://schemas.microsoft.com/office/powerpoint/2010/main" val="1020217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Installing an Operating System: Practical Steps</a:t>
            </a:r>
          </a:p>
        </p:txBody>
      </p:sp>
      <p:sp>
        <p:nvSpPr>
          <p:cNvPr id="3" name="Content Placeholder 2"/>
          <p:cNvSpPr>
            <a:spLocks noGrp="1"/>
          </p:cNvSpPr>
          <p:nvPr>
            <p:ph idx="1"/>
          </p:nvPr>
        </p:nvSpPr>
        <p:spPr/>
        <p:txBody>
          <a:bodyPr>
            <a:normAutofit/>
          </a:bodyPr>
          <a:lstStyle/>
          <a:p>
            <a:r>
              <a:rPr lang="en-US" b="1" dirty="0"/>
              <a:t>Step-by-Step Guide to Install OS (Windows/Linux)</a:t>
            </a:r>
            <a:endParaRPr lang="en-US" dirty="0"/>
          </a:p>
          <a:p>
            <a:pPr lvl="1"/>
            <a:r>
              <a:rPr lang="en-US" b="1" dirty="0"/>
              <a:t>Prerequisites:</a:t>
            </a:r>
            <a:endParaRPr lang="en-US" dirty="0"/>
          </a:p>
          <a:p>
            <a:pPr lvl="2"/>
            <a:r>
              <a:rPr lang="en-US" b="1" dirty="0"/>
              <a:t>ISO File</a:t>
            </a:r>
            <a:r>
              <a:rPr lang="en-US" dirty="0"/>
              <a:t>: Download the ISO file of the OS from its official website (e.g., Microsoft, Ubuntu).</a:t>
            </a:r>
          </a:p>
          <a:p>
            <a:pPr lvl="2"/>
            <a:r>
              <a:rPr lang="en-US" b="1" dirty="0"/>
              <a:t>Bootable USB Tool</a:t>
            </a:r>
            <a:r>
              <a:rPr lang="en-US" dirty="0"/>
              <a:t>: Download and install </a:t>
            </a:r>
            <a:r>
              <a:rPr lang="en-US" b="1" dirty="0"/>
              <a:t>Rufus</a:t>
            </a:r>
            <a:r>
              <a:rPr lang="en-US" dirty="0"/>
              <a:t> or another bootable USB creator tool.</a:t>
            </a:r>
          </a:p>
          <a:p>
            <a:pPr lvl="1"/>
            <a:r>
              <a:rPr lang="en-US" b="1" dirty="0"/>
              <a:t>Creating a Bootable USB:</a:t>
            </a:r>
            <a:endParaRPr lang="en-US" dirty="0"/>
          </a:p>
          <a:p>
            <a:pPr lvl="2"/>
            <a:r>
              <a:rPr lang="en-US" dirty="0"/>
              <a:t>Open </a:t>
            </a:r>
            <a:r>
              <a:rPr lang="en-US" b="1" dirty="0"/>
              <a:t>Rufus</a:t>
            </a:r>
            <a:r>
              <a:rPr lang="en-US" dirty="0"/>
              <a:t> and select the downloaded ISO file.</a:t>
            </a:r>
          </a:p>
          <a:p>
            <a:pPr lvl="2"/>
            <a:r>
              <a:rPr lang="en-US" dirty="0"/>
              <a:t>Insert a USB flash drive and select it in Rufus.</a:t>
            </a:r>
          </a:p>
          <a:p>
            <a:pPr lvl="2"/>
            <a:r>
              <a:rPr lang="en-US" dirty="0"/>
              <a:t>Configure settings (e.g., partition scheme) and click </a:t>
            </a:r>
            <a:r>
              <a:rPr lang="en-US" b="1" dirty="0"/>
              <a:t>Start</a:t>
            </a:r>
            <a:r>
              <a:rPr lang="en-US" dirty="0"/>
              <a:t> to make the USB bootable.</a:t>
            </a:r>
          </a:p>
        </p:txBody>
      </p:sp>
    </p:spTree>
    <p:extLst>
      <p:ext uri="{BB962C8B-B14F-4D97-AF65-F5344CB8AC3E}">
        <p14:creationId xmlns:p14="http://schemas.microsoft.com/office/powerpoint/2010/main" val="24176644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Installing an Operating System: Practical Steps</a:t>
            </a:r>
          </a:p>
        </p:txBody>
      </p:sp>
      <p:sp>
        <p:nvSpPr>
          <p:cNvPr id="3" name="Content Placeholder 2"/>
          <p:cNvSpPr>
            <a:spLocks noGrp="1"/>
          </p:cNvSpPr>
          <p:nvPr>
            <p:ph idx="1"/>
          </p:nvPr>
        </p:nvSpPr>
        <p:spPr>
          <a:xfrm>
            <a:off x="838200" y="1690688"/>
            <a:ext cx="10515600" cy="4351338"/>
          </a:xfrm>
        </p:spPr>
        <p:txBody>
          <a:bodyPr>
            <a:normAutofit lnSpcReduction="10000"/>
          </a:bodyPr>
          <a:lstStyle/>
          <a:p>
            <a:pPr lvl="1"/>
            <a:r>
              <a:rPr lang="en-US" b="1" dirty="0"/>
              <a:t>Installing the OS:</a:t>
            </a:r>
            <a:endParaRPr lang="en-US" dirty="0"/>
          </a:p>
          <a:p>
            <a:pPr lvl="2"/>
            <a:r>
              <a:rPr lang="en-US" b="1" dirty="0"/>
              <a:t>Insert Bootable USB</a:t>
            </a:r>
            <a:r>
              <a:rPr lang="en-US" dirty="0"/>
              <a:t> into the computer and restart.</a:t>
            </a:r>
          </a:p>
          <a:p>
            <a:pPr lvl="2"/>
            <a:r>
              <a:rPr lang="en-US" dirty="0"/>
              <a:t>Enter the </a:t>
            </a:r>
            <a:r>
              <a:rPr lang="en-US" b="1" dirty="0"/>
              <a:t>BIOS/UEFI</a:t>
            </a:r>
            <a:r>
              <a:rPr lang="en-US" dirty="0"/>
              <a:t> settings (usually by pressing F2, F12, or Del).</a:t>
            </a:r>
          </a:p>
          <a:p>
            <a:pPr lvl="2"/>
            <a:r>
              <a:rPr lang="en-US" dirty="0"/>
              <a:t>Set the </a:t>
            </a:r>
            <a:r>
              <a:rPr lang="en-US" b="1" dirty="0"/>
              <a:t>USB as the primary boot device</a:t>
            </a:r>
            <a:r>
              <a:rPr lang="en-US" dirty="0"/>
              <a:t> and restart.</a:t>
            </a:r>
          </a:p>
          <a:p>
            <a:pPr lvl="2"/>
            <a:r>
              <a:rPr lang="en-US" dirty="0"/>
              <a:t>Follow the on-screen prompts:</a:t>
            </a:r>
          </a:p>
          <a:p>
            <a:pPr lvl="3"/>
            <a:r>
              <a:rPr lang="en-US" dirty="0"/>
              <a:t>Choose language, time zone, and keyboard layout.</a:t>
            </a:r>
          </a:p>
          <a:p>
            <a:pPr lvl="3"/>
            <a:r>
              <a:rPr lang="en-US" dirty="0"/>
              <a:t>Select </a:t>
            </a:r>
            <a:r>
              <a:rPr lang="en-US" b="1" dirty="0"/>
              <a:t>Installation Type</a:t>
            </a:r>
            <a:r>
              <a:rPr lang="en-US" dirty="0"/>
              <a:t> (e.g., fresh install, upgrade).</a:t>
            </a:r>
          </a:p>
          <a:p>
            <a:pPr lvl="3"/>
            <a:r>
              <a:rPr lang="en-US" dirty="0"/>
              <a:t>Partition the drive as necessary (be cautious if there’s existing data).</a:t>
            </a:r>
          </a:p>
          <a:p>
            <a:pPr lvl="3"/>
            <a:r>
              <a:rPr lang="en-US" dirty="0"/>
              <a:t>Proceed with the installation. This may take some time.</a:t>
            </a:r>
          </a:p>
          <a:p>
            <a:pPr lvl="1"/>
            <a:r>
              <a:rPr lang="en-US" b="1" dirty="0"/>
              <a:t>Post-Installation Setup:</a:t>
            </a:r>
            <a:endParaRPr lang="en-US" dirty="0"/>
          </a:p>
          <a:p>
            <a:pPr lvl="2"/>
            <a:r>
              <a:rPr lang="en-US" dirty="0"/>
              <a:t>Configure basic settings (user accounts, network settings).</a:t>
            </a:r>
          </a:p>
          <a:p>
            <a:pPr lvl="2"/>
            <a:r>
              <a:rPr lang="en-US" dirty="0"/>
              <a:t>Install drivers and updates if necessary.</a:t>
            </a:r>
          </a:p>
          <a:p>
            <a:pPr lvl="2"/>
            <a:r>
              <a:rPr lang="en-US" dirty="0"/>
              <a:t>Set up any necessary software or tools (for labs, programming tools, etc.).</a:t>
            </a:r>
          </a:p>
          <a:p>
            <a:endParaRPr lang="en-US" dirty="0"/>
          </a:p>
        </p:txBody>
      </p:sp>
    </p:spTree>
    <p:extLst>
      <p:ext uri="{BB962C8B-B14F-4D97-AF65-F5344CB8AC3E}">
        <p14:creationId xmlns:p14="http://schemas.microsoft.com/office/powerpoint/2010/main" val="34385122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Dual-Boot Setup:</a:t>
            </a:r>
          </a:p>
        </p:txBody>
      </p:sp>
      <p:sp>
        <p:nvSpPr>
          <p:cNvPr id="3" name="Content Placeholder 2"/>
          <p:cNvSpPr>
            <a:spLocks noGrp="1"/>
          </p:cNvSpPr>
          <p:nvPr>
            <p:ph idx="1"/>
          </p:nvPr>
        </p:nvSpPr>
        <p:spPr/>
        <p:txBody>
          <a:bodyPr/>
          <a:lstStyle/>
          <a:p>
            <a:r>
              <a:rPr lang="en-US" dirty="0"/>
              <a:t>Dual-booting allows a computer to have two operating systems installed on the same machine, providing the option to select which OS to load at startup. Here’s a step-by-step guide for setting up a dual-boot system, commonly done with Windows and a Linux distribution.</a:t>
            </a:r>
          </a:p>
        </p:txBody>
      </p:sp>
    </p:spTree>
    <p:extLst>
      <p:ext uri="{BB962C8B-B14F-4D97-AF65-F5344CB8AC3E}">
        <p14:creationId xmlns:p14="http://schemas.microsoft.com/office/powerpoint/2010/main" val="2662108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Set Up Dual-Boot: Windows and Linux</a:t>
            </a:r>
          </a:p>
        </p:txBody>
      </p:sp>
      <p:sp>
        <p:nvSpPr>
          <p:cNvPr id="3" name="Content Placeholder 2"/>
          <p:cNvSpPr>
            <a:spLocks noGrp="1"/>
          </p:cNvSpPr>
          <p:nvPr>
            <p:ph idx="1"/>
          </p:nvPr>
        </p:nvSpPr>
        <p:spPr>
          <a:xfrm>
            <a:off x="838200" y="1690688"/>
            <a:ext cx="10515600" cy="4351338"/>
          </a:xfrm>
        </p:spPr>
        <p:txBody>
          <a:bodyPr>
            <a:normAutofit fontScale="85000" lnSpcReduction="10000"/>
          </a:bodyPr>
          <a:lstStyle/>
          <a:p>
            <a:r>
              <a:rPr lang="en-US" b="1" dirty="0"/>
              <a:t>1. Prepare for Installation</a:t>
            </a:r>
            <a:endParaRPr lang="en-US" dirty="0"/>
          </a:p>
          <a:p>
            <a:r>
              <a:rPr lang="en-US" b="1" dirty="0"/>
              <a:t>Backup Your Data:</a:t>
            </a:r>
            <a:r>
              <a:rPr lang="en-US" dirty="0"/>
              <a:t> Before proceeding, back up all important files. Dual-booting can affect partitions, and data loss is possible if not done carefully.</a:t>
            </a:r>
          </a:p>
          <a:p>
            <a:r>
              <a:rPr lang="en-US" b="1" dirty="0"/>
              <a:t>Check Disk Space:</a:t>
            </a:r>
            <a:r>
              <a:rPr lang="en-US" dirty="0"/>
              <a:t> Ensure you have enough space on your hard drive for both OSes. Linux generally requires at least 20 GB, though 50 GB is recommended for better performance.</a:t>
            </a:r>
          </a:p>
          <a:p>
            <a:r>
              <a:rPr lang="en-US" b="1" dirty="0"/>
              <a:t>2. Create Installation Media</a:t>
            </a:r>
            <a:endParaRPr lang="en-US" dirty="0"/>
          </a:p>
          <a:p>
            <a:r>
              <a:rPr lang="en-US" b="1" dirty="0"/>
              <a:t>Download ISO Files</a:t>
            </a:r>
            <a:r>
              <a:rPr lang="en-US" dirty="0"/>
              <a:t>: Download the Linux ISO file (e.g., Ubuntu, Fedora) from its official website.</a:t>
            </a:r>
          </a:p>
          <a:p>
            <a:r>
              <a:rPr lang="en-US" b="1" dirty="0"/>
              <a:t>Create a Bootable USB for Linux</a:t>
            </a:r>
            <a:r>
              <a:rPr lang="en-US" dirty="0"/>
              <a:t>:</a:t>
            </a:r>
          </a:p>
          <a:p>
            <a:pPr lvl="1"/>
            <a:r>
              <a:rPr lang="en-US" dirty="0"/>
              <a:t>Use </a:t>
            </a:r>
            <a:r>
              <a:rPr lang="en-US" b="1" dirty="0"/>
              <a:t>Rufus</a:t>
            </a:r>
            <a:r>
              <a:rPr lang="en-US" dirty="0"/>
              <a:t> or another bootable USB creator to make a Linux bootable USB.</a:t>
            </a:r>
          </a:p>
          <a:p>
            <a:pPr lvl="1"/>
            <a:r>
              <a:rPr lang="en-US" dirty="0"/>
              <a:t>Follow the tool’s prompts to select the ISO and configure the bootable drive.</a:t>
            </a:r>
          </a:p>
          <a:p>
            <a:endParaRPr lang="en-US" dirty="0"/>
          </a:p>
        </p:txBody>
      </p:sp>
    </p:spTree>
    <p:extLst>
      <p:ext uri="{BB962C8B-B14F-4D97-AF65-F5344CB8AC3E}">
        <p14:creationId xmlns:p14="http://schemas.microsoft.com/office/powerpoint/2010/main" val="27416207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Set Up Dual-Boot: Windows and Linux</a:t>
            </a:r>
          </a:p>
        </p:txBody>
      </p:sp>
      <p:sp>
        <p:nvSpPr>
          <p:cNvPr id="3" name="Content Placeholder 2"/>
          <p:cNvSpPr>
            <a:spLocks noGrp="1"/>
          </p:cNvSpPr>
          <p:nvPr>
            <p:ph idx="1"/>
          </p:nvPr>
        </p:nvSpPr>
        <p:spPr/>
        <p:txBody>
          <a:bodyPr/>
          <a:lstStyle/>
          <a:p>
            <a:r>
              <a:rPr lang="en-US" dirty="0"/>
              <a:t>3. Partition Your Hard Drive in </a:t>
            </a:r>
            <a:r>
              <a:rPr lang="en-US" dirty="0" err="1"/>
              <a:t>WindowsOpen</a:t>
            </a:r>
            <a:r>
              <a:rPr lang="en-US" dirty="0"/>
              <a:t> Disk Management in Windows (press Win + R, type </a:t>
            </a:r>
            <a:r>
              <a:rPr lang="en-US" dirty="0" err="1"/>
              <a:t>diskmgmt.msc</a:t>
            </a:r>
            <a:r>
              <a:rPr lang="en-US" dirty="0"/>
              <a:t>, and press Enter).Shrink Volume to make space for </a:t>
            </a:r>
            <a:r>
              <a:rPr lang="en-US" dirty="0" err="1"/>
              <a:t>Linux:Right-click</a:t>
            </a:r>
            <a:r>
              <a:rPr lang="en-US" dirty="0"/>
              <a:t> your main partition (usually C:) and select Shrink </a:t>
            </a:r>
            <a:r>
              <a:rPr lang="en-US" dirty="0" err="1"/>
              <a:t>Volume.Specify</a:t>
            </a:r>
            <a:r>
              <a:rPr lang="en-US" dirty="0"/>
              <a:t> the amount of space to shrink (e.g., 50 GB or more) and click Shrink. This will create unallocated space.</a:t>
            </a:r>
          </a:p>
        </p:txBody>
      </p:sp>
    </p:spTree>
    <p:extLst>
      <p:ext uri="{BB962C8B-B14F-4D97-AF65-F5344CB8AC3E}">
        <p14:creationId xmlns:p14="http://schemas.microsoft.com/office/powerpoint/2010/main" val="7311252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Set Up Dual-Boot: Windows and Linux</a:t>
            </a:r>
          </a:p>
        </p:txBody>
      </p:sp>
      <p:sp>
        <p:nvSpPr>
          <p:cNvPr id="3" name="Content Placeholder 2"/>
          <p:cNvSpPr>
            <a:spLocks noGrp="1"/>
          </p:cNvSpPr>
          <p:nvPr>
            <p:ph idx="1"/>
          </p:nvPr>
        </p:nvSpPr>
        <p:spPr/>
        <p:txBody>
          <a:bodyPr/>
          <a:lstStyle/>
          <a:p>
            <a:r>
              <a:rPr lang="en-US" b="1" dirty="0"/>
              <a:t>4. Boot from the Linux USB</a:t>
            </a:r>
            <a:endParaRPr lang="en-US" dirty="0"/>
          </a:p>
          <a:p>
            <a:r>
              <a:rPr lang="en-US" b="1" dirty="0"/>
              <a:t>Restart Your Computer</a:t>
            </a:r>
            <a:r>
              <a:rPr lang="en-US" dirty="0"/>
              <a:t> and enter the BIOS/UEFI settings (typically by pressing F2, F12, or Del during startup).</a:t>
            </a:r>
          </a:p>
          <a:p>
            <a:r>
              <a:rPr lang="en-US" b="1" dirty="0"/>
              <a:t>Set the USB Drive</a:t>
            </a:r>
            <a:r>
              <a:rPr lang="en-US" dirty="0"/>
              <a:t> as the primary boot device and restart.</a:t>
            </a:r>
          </a:p>
          <a:p>
            <a:r>
              <a:rPr lang="en-US" dirty="0"/>
              <a:t>Your computer should now boot into the Linux installation setup.</a:t>
            </a:r>
          </a:p>
          <a:p>
            <a:endParaRPr lang="en-US" dirty="0"/>
          </a:p>
        </p:txBody>
      </p:sp>
    </p:spTree>
    <p:extLst>
      <p:ext uri="{BB962C8B-B14F-4D97-AF65-F5344CB8AC3E}">
        <p14:creationId xmlns:p14="http://schemas.microsoft.com/office/powerpoint/2010/main" val="1502622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4535"/>
            <a:ext cx="10515600" cy="1325563"/>
          </a:xfrm>
        </p:spPr>
        <p:txBody>
          <a:bodyPr>
            <a:normAutofit fontScale="90000"/>
          </a:bodyPr>
          <a:lstStyle/>
          <a:p>
            <a:r>
              <a:rPr lang="en-US" dirty="0"/>
              <a:t>How to Set Up Dual-Boot: Windows and Linux</a:t>
            </a:r>
          </a:p>
        </p:txBody>
      </p:sp>
      <p:sp>
        <p:nvSpPr>
          <p:cNvPr id="3" name="Content Placeholder 2"/>
          <p:cNvSpPr>
            <a:spLocks noGrp="1"/>
          </p:cNvSpPr>
          <p:nvPr>
            <p:ph idx="1"/>
          </p:nvPr>
        </p:nvSpPr>
        <p:spPr>
          <a:xfrm>
            <a:off x="838200" y="1590098"/>
            <a:ext cx="10515600" cy="4351338"/>
          </a:xfrm>
        </p:spPr>
        <p:txBody>
          <a:bodyPr/>
          <a:lstStyle/>
          <a:p>
            <a:r>
              <a:rPr lang="en-US" b="1" dirty="0"/>
              <a:t>5. Install Linux Alongside Windows</a:t>
            </a:r>
            <a:endParaRPr lang="en-US" dirty="0"/>
          </a:p>
          <a:p>
            <a:r>
              <a:rPr lang="en-US" dirty="0"/>
              <a:t>When prompted, choose the installation type </a:t>
            </a:r>
            <a:r>
              <a:rPr lang="en-US" b="1" dirty="0"/>
              <a:t>Install Linux alongside Windows</a:t>
            </a:r>
            <a:r>
              <a:rPr lang="en-US" dirty="0"/>
              <a:t> or </a:t>
            </a:r>
            <a:r>
              <a:rPr lang="en-US" b="1" dirty="0"/>
              <a:t>Something Else</a:t>
            </a:r>
            <a:r>
              <a:rPr lang="en-US" dirty="0"/>
              <a:t> (manual partitioning).</a:t>
            </a:r>
          </a:p>
          <a:p>
            <a:r>
              <a:rPr lang="en-US" dirty="0"/>
              <a:t>If you selected </a:t>
            </a:r>
            <a:r>
              <a:rPr lang="en-US" b="1" dirty="0"/>
              <a:t>Something Else</a:t>
            </a:r>
            <a:r>
              <a:rPr lang="en-US" dirty="0"/>
              <a:t>:</a:t>
            </a:r>
          </a:p>
          <a:p>
            <a:pPr lvl="1"/>
            <a:r>
              <a:rPr lang="en-US" dirty="0"/>
              <a:t>Select the </a:t>
            </a:r>
            <a:r>
              <a:rPr lang="en-US" b="1" dirty="0"/>
              <a:t>unallocated space</a:t>
            </a:r>
            <a:r>
              <a:rPr lang="en-US" dirty="0"/>
              <a:t> created in step 3.</a:t>
            </a:r>
          </a:p>
          <a:p>
            <a:pPr lvl="1"/>
            <a:r>
              <a:rPr lang="en-US" dirty="0"/>
              <a:t>Create the following partitions:</a:t>
            </a:r>
          </a:p>
          <a:p>
            <a:pPr lvl="2"/>
            <a:r>
              <a:rPr lang="en-US" b="1" dirty="0"/>
              <a:t>Root (/):</a:t>
            </a:r>
            <a:r>
              <a:rPr lang="en-US" dirty="0"/>
              <a:t> Allocate around 20-30 GB (ext4 format).</a:t>
            </a:r>
          </a:p>
          <a:p>
            <a:pPr lvl="2"/>
            <a:r>
              <a:rPr lang="en-US" b="1" dirty="0"/>
              <a:t>Swap (optional):</a:t>
            </a:r>
            <a:r>
              <a:rPr lang="en-US" dirty="0"/>
              <a:t> Allocate space equal to your RAM size (useful if you have limited RAM).</a:t>
            </a:r>
          </a:p>
          <a:p>
            <a:pPr lvl="2"/>
            <a:r>
              <a:rPr lang="en-US" b="1" dirty="0"/>
              <a:t>Home (/home):</a:t>
            </a:r>
            <a:r>
              <a:rPr lang="en-US" dirty="0"/>
              <a:t> Allocate the remaining space for personal files and settings.</a:t>
            </a:r>
          </a:p>
          <a:p>
            <a:pPr lvl="1"/>
            <a:r>
              <a:rPr lang="en-US" dirty="0"/>
              <a:t>Confirm your partition choices and proceed with installation.</a:t>
            </a:r>
          </a:p>
          <a:p>
            <a:endParaRPr lang="en-US" dirty="0"/>
          </a:p>
        </p:txBody>
      </p:sp>
    </p:spTree>
    <p:extLst>
      <p:ext uri="{BB962C8B-B14F-4D97-AF65-F5344CB8AC3E}">
        <p14:creationId xmlns:p14="http://schemas.microsoft.com/office/powerpoint/2010/main" val="26167567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Set Up Dual-Boot: Windows and Linux</a:t>
            </a:r>
          </a:p>
        </p:txBody>
      </p:sp>
      <p:sp>
        <p:nvSpPr>
          <p:cNvPr id="3" name="Content Placeholder 2"/>
          <p:cNvSpPr>
            <a:spLocks noGrp="1"/>
          </p:cNvSpPr>
          <p:nvPr>
            <p:ph idx="1"/>
          </p:nvPr>
        </p:nvSpPr>
        <p:spPr/>
        <p:txBody>
          <a:bodyPr>
            <a:normAutofit lnSpcReduction="10000"/>
          </a:bodyPr>
          <a:lstStyle/>
          <a:p>
            <a:r>
              <a:rPr lang="en-US" b="1" dirty="0"/>
              <a:t>6. Complete the Installation</a:t>
            </a:r>
            <a:endParaRPr lang="en-US" dirty="0"/>
          </a:p>
          <a:p>
            <a:r>
              <a:rPr lang="en-US" dirty="0"/>
              <a:t>Continue through the installation steps, setting up your user account and other settings.</a:t>
            </a:r>
          </a:p>
          <a:p>
            <a:r>
              <a:rPr lang="en-US" dirty="0"/>
              <a:t>Once the installation completes, remove the USB drive and restart the computer.</a:t>
            </a:r>
          </a:p>
          <a:p>
            <a:r>
              <a:rPr lang="en-US" b="1" dirty="0"/>
              <a:t>7. Select OS at Boot with GRUB</a:t>
            </a:r>
            <a:endParaRPr lang="en-US" dirty="0"/>
          </a:p>
          <a:p>
            <a:r>
              <a:rPr lang="en-US" dirty="0"/>
              <a:t>On reboot, you’ll see the </a:t>
            </a:r>
            <a:r>
              <a:rPr lang="en-US" b="1" dirty="0"/>
              <a:t>GRUB bootloader</a:t>
            </a:r>
            <a:r>
              <a:rPr lang="en-US" dirty="0"/>
              <a:t> screen. GRUB allows you to choose which OS to boot.</a:t>
            </a:r>
          </a:p>
          <a:p>
            <a:r>
              <a:rPr lang="en-US" dirty="0"/>
              <a:t>Use the arrow keys to select either Windows or Linux and press Enter.</a:t>
            </a:r>
          </a:p>
          <a:p>
            <a:endParaRPr lang="en-US" dirty="0"/>
          </a:p>
        </p:txBody>
      </p:sp>
    </p:spTree>
    <p:extLst>
      <p:ext uri="{BB962C8B-B14F-4D97-AF65-F5344CB8AC3E}">
        <p14:creationId xmlns:p14="http://schemas.microsoft.com/office/powerpoint/2010/main" val="4147125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0620"/>
            <a:ext cx="10515600" cy="1325563"/>
          </a:xfrm>
        </p:spPr>
        <p:txBody>
          <a:bodyPr>
            <a:normAutofit/>
          </a:bodyPr>
          <a:lstStyle/>
          <a:p>
            <a:r>
              <a:rPr lang="en-US" sz="4000" dirty="0"/>
              <a:t>Batch Operating System</a:t>
            </a:r>
          </a:p>
        </p:txBody>
      </p:sp>
      <p:sp>
        <p:nvSpPr>
          <p:cNvPr id="3" name="Content Placeholder 2"/>
          <p:cNvSpPr>
            <a:spLocks noGrp="1"/>
          </p:cNvSpPr>
          <p:nvPr>
            <p:ph idx="1"/>
          </p:nvPr>
        </p:nvSpPr>
        <p:spPr>
          <a:xfrm>
            <a:off x="606136" y="855805"/>
            <a:ext cx="10979727" cy="5240193"/>
          </a:xfrm>
        </p:spPr>
        <p:txBody>
          <a:bodyPr>
            <a:noAutofit/>
          </a:bodyPr>
          <a:lstStyle/>
          <a:p>
            <a:r>
              <a:rPr lang="en-US" dirty="0"/>
              <a:t>In Batch Operating System, there is no direct interaction between user and computer. </a:t>
            </a:r>
          </a:p>
          <a:p>
            <a:r>
              <a:rPr lang="en-US" dirty="0"/>
              <a:t>Therefore, the user needs to prepare jobs and save offline mode to punch card or paper tape or magnetic tape. </a:t>
            </a:r>
          </a:p>
          <a:p>
            <a:r>
              <a:rPr lang="en-US" dirty="0"/>
              <a:t>After creating the jobs, hand it over to the computer operator; then the operator sort or creates the similar types of batches like </a:t>
            </a:r>
            <a:r>
              <a:rPr lang="en-US" dirty="0">
                <a:solidFill>
                  <a:srgbClr val="FF0000"/>
                </a:solidFill>
              </a:rPr>
              <a:t>B2, B3, and B4. </a:t>
            </a:r>
          </a:p>
          <a:p>
            <a:r>
              <a:rPr lang="en-US" dirty="0"/>
              <a:t>Now, the computer operator submits batches into the CPU to execute the jobs one by one. </a:t>
            </a:r>
          </a:p>
          <a:p>
            <a:r>
              <a:rPr lang="en-US" dirty="0"/>
              <a:t>After that, CPUs start executing jobs, and when all jobs are finished, the computer operator provides the output to the user.</a:t>
            </a:r>
          </a:p>
        </p:txBody>
      </p:sp>
    </p:spTree>
    <p:extLst>
      <p:ext uri="{BB962C8B-B14F-4D97-AF65-F5344CB8AC3E}">
        <p14:creationId xmlns:p14="http://schemas.microsoft.com/office/powerpoint/2010/main" val="33787600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0" y="1805998"/>
            <a:ext cx="12192000" cy="1953087"/>
          </a:xfrm>
          <a:prstGeom prst="rect">
            <a:avLst/>
          </a:prstGeom>
        </p:spPr>
      </p:pic>
      <p:sp>
        <p:nvSpPr>
          <p:cNvPr id="2" name="Title 1"/>
          <p:cNvSpPr>
            <a:spLocks noGrp="1"/>
          </p:cNvSpPr>
          <p:nvPr>
            <p:ph type="title"/>
          </p:nvPr>
        </p:nvSpPr>
        <p:spPr>
          <a:xfrm>
            <a:off x="6546273" y="2433522"/>
            <a:ext cx="5978236" cy="1325563"/>
          </a:xfrm>
        </p:spPr>
        <p:txBody>
          <a:bodyPr>
            <a:normAutofit/>
          </a:bodyPr>
          <a:lstStyle/>
          <a:p>
            <a:r>
              <a:rPr lang="en-US" sz="6600" dirty="0">
                <a:solidFill>
                  <a:schemeClr val="bg1"/>
                </a:solidFill>
              </a:rPr>
              <a:t>“Thank You”</a:t>
            </a:r>
          </a:p>
        </p:txBody>
      </p:sp>
    </p:spTree>
    <p:extLst>
      <p:ext uri="{BB962C8B-B14F-4D97-AF65-F5344CB8AC3E}">
        <p14:creationId xmlns:p14="http://schemas.microsoft.com/office/powerpoint/2010/main" val="93145732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1.2. History of Operating Systems — Operating Systems Study Gui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4047" y="1063651"/>
            <a:ext cx="9501043" cy="4981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6408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4289"/>
            <a:ext cx="10515600" cy="1325563"/>
          </a:xfrm>
        </p:spPr>
        <p:txBody>
          <a:bodyPr>
            <a:normAutofit fontScale="90000"/>
          </a:bodyPr>
          <a:lstStyle/>
          <a:p>
            <a:r>
              <a:rPr lang="en-US" dirty="0"/>
              <a:t>Multiprogramming Operating System</a:t>
            </a:r>
          </a:p>
        </p:txBody>
      </p:sp>
      <p:sp>
        <p:nvSpPr>
          <p:cNvPr id="3" name="Content Placeholder 2"/>
          <p:cNvSpPr>
            <a:spLocks noGrp="1"/>
          </p:cNvSpPr>
          <p:nvPr>
            <p:ph idx="1"/>
          </p:nvPr>
        </p:nvSpPr>
        <p:spPr>
          <a:xfrm>
            <a:off x="838200" y="1441306"/>
            <a:ext cx="10515600" cy="4351338"/>
          </a:xfrm>
        </p:spPr>
        <p:txBody>
          <a:bodyPr>
            <a:normAutofit fontScale="85000" lnSpcReduction="20000"/>
          </a:bodyPr>
          <a:lstStyle/>
          <a:p>
            <a:r>
              <a:rPr lang="en-US" dirty="0"/>
              <a:t>Due to the CPU's underutilization and the waiting for I/O resource till that CPU remains idle. </a:t>
            </a:r>
          </a:p>
          <a:p>
            <a:r>
              <a:rPr lang="en-US" dirty="0"/>
              <a:t>It shows the </a:t>
            </a:r>
            <a:r>
              <a:rPr lang="en-US" dirty="0">
                <a:solidFill>
                  <a:srgbClr val="FF0000"/>
                </a:solidFill>
              </a:rPr>
              <a:t>improper use of system resources</a:t>
            </a:r>
            <a:r>
              <a:rPr lang="en-US" dirty="0"/>
              <a:t>. </a:t>
            </a:r>
          </a:p>
          <a:p>
            <a:r>
              <a:rPr lang="en-US" dirty="0"/>
              <a:t>Hence, the operating system introduces a new concept that is known as multiprogramming. </a:t>
            </a:r>
          </a:p>
          <a:p>
            <a:r>
              <a:rPr lang="en-US" dirty="0"/>
              <a:t>A </a:t>
            </a:r>
            <a:r>
              <a:rPr lang="en-US" b="1" dirty="0"/>
              <a:t>multiprogramming operating system</a:t>
            </a:r>
            <a:r>
              <a:rPr lang="en-US" dirty="0"/>
              <a:t> refers to the concepts wherein </a:t>
            </a:r>
            <a:r>
              <a:rPr lang="en-US" dirty="0">
                <a:solidFill>
                  <a:srgbClr val="FF0000"/>
                </a:solidFill>
              </a:rPr>
              <a:t>two or more processes or programs activate simultaneously to execute the processes one after another by the same computer system. </a:t>
            </a:r>
            <a:r>
              <a:rPr lang="en-US" dirty="0"/>
              <a:t>When a program is in run mode and uses CPU, another program or file uses I/O resources at the same time or waiting for another system resources to become available. </a:t>
            </a:r>
          </a:p>
          <a:p>
            <a:r>
              <a:rPr lang="en-US" dirty="0"/>
              <a:t>It improves the use of system resources, thereby increasing system throughput. </a:t>
            </a:r>
          </a:p>
          <a:p>
            <a:r>
              <a:rPr lang="en-US" dirty="0"/>
              <a:t>Such a system is known as a multiprogramming operating system.</a:t>
            </a:r>
          </a:p>
        </p:txBody>
      </p:sp>
    </p:spTree>
    <p:extLst>
      <p:ext uri="{BB962C8B-B14F-4D97-AF65-F5344CB8AC3E}">
        <p14:creationId xmlns:p14="http://schemas.microsoft.com/office/powerpoint/2010/main" val="1041705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Multiprogramming Operating System</a:t>
            </a:r>
          </a:p>
        </p:txBody>
      </p:sp>
      <p:pic>
        <p:nvPicPr>
          <p:cNvPr id="4098" name="Picture 2" descr="History of the Operating System"/>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76164" y="1690688"/>
            <a:ext cx="5701086" cy="39679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399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Multitasking Time-Sharing Operating System</a:t>
            </a:r>
          </a:p>
        </p:txBody>
      </p:sp>
      <p:sp>
        <p:nvSpPr>
          <p:cNvPr id="3" name="Content Placeholder 2"/>
          <p:cNvSpPr>
            <a:spLocks noGrp="1"/>
          </p:cNvSpPr>
          <p:nvPr>
            <p:ph idx="1"/>
          </p:nvPr>
        </p:nvSpPr>
        <p:spPr>
          <a:xfrm>
            <a:off x="838200" y="1524433"/>
            <a:ext cx="10515600" cy="4351338"/>
          </a:xfrm>
        </p:spPr>
        <p:txBody>
          <a:bodyPr>
            <a:normAutofit fontScale="92500" lnSpcReduction="10000"/>
          </a:bodyPr>
          <a:lstStyle/>
          <a:p>
            <a:r>
              <a:rPr lang="en-US" dirty="0"/>
              <a:t>It is the type of operating system that allows us to connect many people located at different locations to share and use a specific system at a </a:t>
            </a:r>
            <a:r>
              <a:rPr lang="en-US" dirty="0">
                <a:solidFill>
                  <a:srgbClr val="FF0000"/>
                </a:solidFill>
              </a:rPr>
              <a:t>single time</a:t>
            </a:r>
            <a:r>
              <a:rPr lang="en-US" dirty="0"/>
              <a:t>. </a:t>
            </a:r>
          </a:p>
          <a:p>
            <a:r>
              <a:rPr lang="en-US" dirty="0"/>
              <a:t>The time-sharing operating system is the logical extension of the multiprogramming through which users can run multiple tasks concurrently. </a:t>
            </a:r>
          </a:p>
          <a:p>
            <a:r>
              <a:rPr lang="en-US" dirty="0"/>
              <a:t>Furthermore, it provides each user his terminal for input or output that impacts the program or processor currently running on the system. </a:t>
            </a:r>
          </a:p>
          <a:p>
            <a:r>
              <a:rPr lang="en-US" dirty="0"/>
              <a:t>It represents the CPU's time is shared between many user processes. Or, the processor's time that is shared between multiple users simultaneously termed as time-sharing.</a:t>
            </a:r>
          </a:p>
          <a:p>
            <a:pPr marL="0" indent="0">
              <a:buNone/>
            </a:pPr>
            <a:endParaRPr lang="en-US" dirty="0"/>
          </a:p>
        </p:txBody>
      </p:sp>
    </p:spTree>
    <p:extLst>
      <p:ext uri="{BB962C8B-B14F-4D97-AF65-F5344CB8AC3E}">
        <p14:creationId xmlns:p14="http://schemas.microsoft.com/office/powerpoint/2010/main" val="1882017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Time-Sharing Operating System</a:t>
            </a:r>
          </a:p>
        </p:txBody>
      </p:sp>
      <p:pic>
        <p:nvPicPr>
          <p:cNvPr id="2050" name="Picture 2" descr="History of the Operating System"/>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50333" y="1911927"/>
            <a:ext cx="5691333" cy="39735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1201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Multiprocessing Operating System</a:t>
            </a:r>
          </a:p>
        </p:txBody>
      </p:sp>
      <p:sp>
        <p:nvSpPr>
          <p:cNvPr id="3" name="Content Placeholder 2"/>
          <p:cNvSpPr>
            <a:spLocks noGrp="1"/>
          </p:cNvSpPr>
          <p:nvPr>
            <p:ph idx="1"/>
          </p:nvPr>
        </p:nvSpPr>
        <p:spPr/>
        <p:txBody>
          <a:bodyPr/>
          <a:lstStyle/>
          <a:p>
            <a:r>
              <a:rPr lang="en-US" dirty="0"/>
              <a:t>It is the type of operating system that refers to using </a:t>
            </a:r>
            <a:r>
              <a:rPr lang="en-US" b="1" dirty="0">
                <a:solidFill>
                  <a:srgbClr val="FF0000"/>
                </a:solidFill>
              </a:rPr>
              <a:t>two or more central processing units (CPU) </a:t>
            </a:r>
            <a:r>
              <a:rPr lang="en-US" dirty="0"/>
              <a:t>in a single computer system. </a:t>
            </a:r>
          </a:p>
          <a:p>
            <a:r>
              <a:rPr lang="en-US" dirty="0"/>
              <a:t>However, these multiprocessor systems or parallel operating systems are used to increase the computer system's efficiency.</a:t>
            </a:r>
          </a:p>
          <a:p>
            <a:r>
              <a:rPr lang="en-US" dirty="0"/>
              <a:t> With the use of a multiprocessor system, they share computer bus, clock, memory and input or output device for concurrent execution of process or program and resource management in the CPU.</a:t>
            </a:r>
          </a:p>
          <a:p>
            <a:endParaRPr lang="en-US" dirty="0"/>
          </a:p>
        </p:txBody>
      </p:sp>
    </p:spTree>
    <p:extLst>
      <p:ext uri="{BB962C8B-B14F-4D97-AF65-F5344CB8AC3E}">
        <p14:creationId xmlns:p14="http://schemas.microsoft.com/office/powerpoint/2010/main" val="1116536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TotalTime>
  <Words>2083</Words>
  <Application>Microsoft Office PowerPoint</Application>
  <PresentationFormat>Widescreen</PresentationFormat>
  <Paragraphs>135</Paragraphs>
  <Slides>30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Book Antiqua</vt:lpstr>
      <vt:lpstr>Calibri</vt:lpstr>
      <vt:lpstr>Office Theme</vt:lpstr>
      <vt:lpstr>PowerPoint Presentation</vt:lpstr>
      <vt:lpstr>Types of Operating System</vt:lpstr>
      <vt:lpstr>Batch Operating System</vt:lpstr>
      <vt:lpstr>PowerPoint Presentation</vt:lpstr>
      <vt:lpstr>Multiprogramming Operating System</vt:lpstr>
      <vt:lpstr>Multiprogramming Operating System</vt:lpstr>
      <vt:lpstr>Multitasking Time-Sharing Operating System</vt:lpstr>
      <vt:lpstr>Time-Sharing Operating System</vt:lpstr>
      <vt:lpstr>Multiprocessing Operating System</vt:lpstr>
      <vt:lpstr>Embedded Operating System</vt:lpstr>
      <vt:lpstr>Embedded Operating System</vt:lpstr>
      <vt:lpstr>Real-Time Operating System</vt:lpstr>
      <vt:lpstr>Types of the real-time operating system:</vt:lpstr>
      <vt:lpstr>Distributed Operating system</vt:lpstr>
      <vt:lpstr>Distributed Operating System</vt:lpstr>
      <vt:lpstr>Network Operating System</vt:lpstr>
      <vt:lpstr>Network Operating System</vt:lpstr>
      <vt:lpstr>Types of network operating system </vt:lpstr>
      <vt:lpstr>Types of network operating system</vt:lpstr>
      <vt:lpstr>Advantages of Operating System</vt:lpstr>
      <vt:lpstr>Disadvantage of the Operating System</vt:lpstr>
      <vt:lpstr>Installing an Operating System: Practical Steps</vt:lpstr>
      <vt:lpstr>Installing an Operating System: Practical Steps</vt:lpstr>
      <vt:lpstr>Dual-Boot Setup:</vt:lpstr>
      <vt:lpstr>How to Set Up Dual-Boot: Windows and Linux</vt:lpstr>
      <vt:lpstr>How to Set Up Dual-Boot: Windows and Linux</vt:lpstr>
      <vt:lpstr>How to Set Up Dual-Boot: Windows and Linux</vt:lpstr>
      <vt:lpstr>How to Set Up Dual-Boot: Windows and Linux</vt:lpstr>
      <vt:lpstr>How to Set Up Dual-Boot: Windows and Linux</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1024314003 - Md. Tariqul Islam</cp:lastModifiedBy>
  <cp:revision>62</cp:revision>
  <dcterms:created xsi:type="dcterms:W3CDTF">2024-07-16T16:02:17Z</dcterms:created>
  <dcterms:modified xsi:type="dcterms:W3CDTF">2025-07-16T05:32:00Z</dcterms:modified>
</cp:coreProperties>
</file>