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1" r:id="rId2"/>
    <p:sldId id="345" r:id="rId3"/>
    <p:sldId id="346" r:id="rId4"/>
    <p:sldId id="341" r:id="rId5"/>
    <p:sldId id="342" r:id="rId6"/>
    <p:sldId id="343" r:id="rId7"/>
    <p:sldId id="344" r:id="rId8"/>
    <p:sldId id="354" r:id="rId9"/>
    <p:sldId id="352" r:id="rId10"/>
    <p:sldId id="361" r:id="rId11"/>
    <p:sldId id="360" r:id="rId12"/>
    <p:sldId id="353" r:id="rId13"/>
    <p:sldId id="358" r:id="rId14"/>
    <p:sldId id="374" r:id="rId15"/>
    <p:sldId id="367" r:id="rId16"/>
    <p:sldId id="368" r:id="rId17"/>
    <p:sldId id="369" r:id="rId18"/>
    <p:sldId id="370" r:id="rId19"/>
    <p:sldId id="375" r:id="rId20"/>
    <p:sldId id="376" r:id="rId21"/>
    <p:sldId id="377" r:id="rId22"/>
    <p:sldId id="362" r:id="rId23"/>
    <p:sldId id="363" r:id="rId24"/>
    <p:sldId id="364" r:id="rId25"/>
    <p:sldId id="365" r:id="rId26"/>
    <p:sldId id="366" r:id="rId27"/>
    <p:sldId id="371" r:id="rId28"/>
    <p:sldId id="372" r:id="rId29"/>
    <p:sldId id="373" r:id="rId30"/>
    <p:sldId id="378" r:id="rId31"/>
    <p:sldId id="382" r:id="rId32"/>
    <p:sldId id="380" r:id="rId33"/>
    <p:sldId id="379" r:id="rId34"/>
    <p:sldId id="381" r:id="rId35"/>
    <p:sldId id="356" r:id="rId36"/>
    <p:sldId id="347" r:id="rId37"/>
    <p:sldId id="350" r:id="rId38"/>
    <p:sldId id="348" r:id="rId39"/>
    <p:sldId id="349" r:id="rId40"/>
    <p:sldId id="351" r:id="rId41"/>
    <p:sldId id="357" r:id="rId42"/>
    <p:sldId id="26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3FF"/>
    <a:srgbClr val="525252"/>
    <a:srgbClr val="003399"/>
    <a:srgbClr val="210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660"/>
  </p:normalViewPr>
  <p:slideViewPr>
    <p:cSldViewPr snapToGrid="0">
      <p:cViewPr varScale="1">
        <p:scale>
          <a:sx n="64" d="100"/>
          <a:sy n="64" d="100"/>
        </p:scale>
        <p:origin x="9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BE658-209C-423B-8DF8-7A5B75E205C7}" type="datetimeFigureOut">
              <a:rPr lang="en-US" smtClean="0"/>
              <a:t>04-Aug-25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E32B2-BE37-4975-925E-9B28457B7789}" type="slidenum">
              <a:rPr lang="en-US" smtClean="0"/>
              <a:t>‹#›</a:t>
            </a:fld>
            <a:endParaRPr lang="en-US"/>
          </a:p>
        </p:txBody>
      </p:sp>
    </p:spTree>
    <p:extLst>
      <p:ext uri="{BB962C8B-B14F-4D97-AF65-F5344CB8AC3E}">
        <p14:creationId xmlns:p14="http://schemas.microsoft.com/office/powerpoint/2010/main" val="255164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FE32B2-BE37-4975-925E-9B28457B7789}" type="slidenum">
              <a:rPr lang="en-US" smtClean="0"/>
              <a:t>1</a:t>
            </a:fld>
            <a:endParaRPr lang="en-US"/>
          </a:p>
        </p:txBody>
      </p:sp>
    </p:spTree>
    <p:extLst>
      <p:ext uri="{BB962C8B-B14F-4D97-AF65-F5344CB8AC3E}">
        <p14:creationId xmlns:p14="http://schemas.microsoft.com/office/powerpoint/2010/main" val="3378097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www.sites.google.com/view/tariq-ugv" TargetMode="External"/><Relationship Id="rId5" Type="http://schemas.openxmlformats.org/officeDocument/2006/relationships/hyperlink" Target="http://www.faculty.ugv.edu.bd/tariqul" TargetMode="External"/><Relationship Id="rId4" Type="http://schemas.openxmlformats.org/officeDocument/2006/relationships/hyperlink" Target="mailto:tariq.ugv@gmail.com"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840B2B-353E-46A6-B159-55F913A4539A}" type="datetimeFigureOut">
              <a:rPr lang="en-US" smtClean="0"/>
              <a:t>04-Aug-25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
        <p:nvSpPr>
          <p:cNvPr id="7" name="Rectangle 6"/>
          <p:cNvSpPr/>
          <p:nvPr userDrawn="1"/>
        </p:nvSpPr>
        <p:spPr>
          <a:xfrm>
            <a:off x="4728285" y="3244334"/>
            <a:ext cx="2735429" cy="369332"/>
          </a:xfrm>
          <a:prstGeom prst="rect">
            <a:avLst/>
          </a:prstGeom>
        </p:spPr>
        <p:txBody>
          <a:bodyPr wrap="none">
            <a:spAutoFit/>
          </a:bodyPr>
          <a:lstStyle/>
          <a:p>
            <a:r>
              <a:rPr lang="en-US" sz="1800" dirty="0"/>
              <a:t>Welcome to the CSE Family</a:t>
            </a:r>
            <a:endParaRPr lang="en-US" dirty="0"/>
          </a:p>
        </p:txBody>
      </p:sp>
    </p:spTree>
    <p:extLst>
      <p:ext uri="{BB962C8B-B14F-4D97-AF65-F5344CB8AC3E}">
        <p14:creationId xmlns:p14="http://schemas.microsoft.com/office/powerpoint/2010/main" val="253373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840B2B-353E-46A6-B159-55F913A4539A}" type="datetimeFigureOut">
              <a:rPr lang="en-US" smtClean="0"/>
              <a:t>04-Aug-25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346232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840B2B-353E-46A6-B159-55F913A4539A}" type="datetimeFigureOut">
              <a:rPr lang="en-US" smtClean="0"/>
              <a:t>04-Aug-25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142488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840B2B-353E-46A6-B159-55F913A4539A}" type="datetimeFigureOut">
              <a:rPr lang="en-US" smtClean="0"/>
              <a:t>04-Aug-25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233221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solidFill>
                  <a:schemeClr val="accent5">
                    <a:lumMod val="75000"/>
                  </a:schemeClr>
                </a:solidFill>
                <a:latin typeface="Book Antiqua" panose="0204060205030503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2840B2B-353E-46A6-B159-55F913A4539A}" type="datetimeFigureOut">
              <a:rPr lang="en-US" smtClean="0"/>
              <a:t>04-Aug-25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
        <p:nvSpPr>
          <p:cNvPr id="7" name="Rectangle 6"/>
          <p:cNvSpPr/>
          <p:nvPr userDrawn="1"/>
        </p:nvSpPr>
        <p:spPr>
          <a:xfrm rot="5400000">
            <a:off x="5868323" y="534323"/>
            <a:ext cx="455354" cy="1219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rot="5400000">
            <a:off x="6072852" y="233512"/>
            <a:ext cx="46295" cy="1219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11014362" y="5937929"/>
            <a:ext cx="838203" cy="8678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4607" y="5936321"/>
            <a:ext cx="931208" cy="923288"/>
          </a:xfrm>
          <a:prstGeom prst="rect">
            <a:avLst/>
          </a:prstGeom>
        </p:spPr>
      </p:pic>
      <p:sp>
        <p:nvSpPr>
          <p:cNvPr id="12" name="Rectangle 11"/>
          <p:cNvSpPr/>
          <p:nvPr userDrawn="1"/>
        </p:nvSpPr>
        <p:spPr>
          <a:xfrm>
            <a:off x="213359" y="6398351"/>
            <a:ext cx="10801003" cy="420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i="1" dirty="0">
                <a:solidFill>
                  <a:schemeClr val="bg1"/>
                </a:solidFill>
                <a:latin typeface="Book Antiqua" panose="02040602050305030304" pitchFamily="18" charset="0"/>
              </a:rPr>
              <a:t>Lectures By</a:t>
            </a:r>
            <a:r>
              <a:rPr lang="en-US" sz="1200" b="1" i="0" baseline="0" dirty="0">
                <a:solidFill>
                  <a:schemeClr val="bg1"/>
                </a:solidFill>
                <a:latin typeface="Book Antiqua" panose="02040602050305030304" pitchFamily="18" charset="0"/>
              </a:rPr>
              <a:t> </a:t>
            </a:r>
            <a:r>
              <a:rPr lang="en-US" sz="1200" b="1" dirty="0">
                <a:solidFill>
                  <a:schemeClr val="bg1"/>
                </a:solidFill>
                <a:latin typeface="Book Antiqua" panose="02040602050305030304" pitchFamily="18" charset="0"/>
              </a:rPr>
              <a:t>Md. Tariqul Islam,</a:t>
            </a:r>
            <a:r>
              <a:rPr lang="en-US" sz="1200" b="1" baseline="0" dirty="0">
                <a:solidFill>
                  <a:schemeClr val="bg1"/>
                </a:solidFill>
                <a:latin typeface="Book Antiqua" panose="02040602050305030304" pitchFamily="18" charset="0"/>
              </a:rPr>
              <a:t> </a:t>
            </a:r>
            <a:r>
              <a:rPr lang="en-US" sz="1200" b="1" dirty="0">
                <a:solidFill>
                  <a:schemeClr val="bg1"/>
                </a:solidFill>
                <a:latin typeface="Book Antiqua" panose="02040602050305030304" pitchFamily="18" charset="0"/>
              </a:rPr>
              <a:t>Lecturer &amp; Coordinator, Dept. of CSE, UGV, Email: tariq.ugv@gmail.com,</a:t>
            </a:r>
            <a:r>
              <a:rPr lang="en-US" sz="1200" b="1" baseline="0" dirty="0">
                <a:solidFill>
                  <a:schemeClr val="bg1"/>
                </a:solidFill>
                <a:latin typeface="Book Antiqua" panose="02040602050305030304" pitchFamily="18" charset="0"/>
              </a:rPr>
              <a:t> </a:t>
            </a:r>
            <a:r>
              <a:rPr lang="en-US" sz="1200" b="1" dirty="0">
                <a:solidFill>
                  <a:schemeClr val="bg1"/>
                </a:solidFill>
                <a:latin typeface="Book Antiqua" panose="02040602050305030304" pitchFamily="18" charset="0"/>
              </a:rPr>
              <a:t>Web: www.sites.google.com/view/tariq-ugv </a:t>
            </a:r>
            <a:endParaRPr lang="en-US" sz="1200" b="1" dirty="0">
              <a:solidFill>
                <a:schemeClr val="bg1"/>
              </a:solidFill>
            </a:endParaRPr>
          </a:p>
        </p:txBody>
      </p:sp>
    </p:spTree>
    <p:extLst>
      <p:ext uri="{BB962C8B-B14F-4D97-AF65-F5344CB8AC3E}">
        <p14:creationId xmlns:p14="http://schemas.microsoft.com/office/powerpoint/2010/main" val="358658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840B2B-353E-46A6-B159-55F913A4539A}" type="datetimeFigureOut">
              <a:rPr lang="en-US" smtClean="0"/>
              <a:t>04-Aug-25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20193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5"/>
        <p:cNvGrpSpPr/>
        <p:nvPr/>
      </p:nvGrpSpPr>
      <p:grpSpPr>
        <a:xfrm>
          <a:off x="0" y="0"/>
          <a:ext cx="0" cy="0"/>
          <a:chOff x="0" y="0"/>
          <a:chExt cx="0" cy="0"/>
        </a:xfrm>
      </p:grpSpPr>
      <p:sp>
        <p:nvSpPr>
          <p:cNvPr id="18" name="Google Shape;1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Md. Tariqul Islam, Lecturer, Dept. of CSE, UGV</a:t>
            </a:r>
          </a:p>
          <a:p>
            <a:r>
              <a:rPr lang="en-US" dirty="0"/>
              <a:t> www.tariqul.ugv.edu.bd</a:t>
            </a:r>
          </a:p>
        </p:txBody>
      </p:sp>
      <p:sp>
        <p:nvSpPr>
          <p:cNvPr id="20" name="Google Shape;2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16;p43"/>
          <p:cNvSpPr txBox="1">
            <a:spLocks/>
          </p:cNvSpPr>
          <p:nvPr userDrawn="1"/>
        </p:nvSpPr>
        <p:spPr>
          <a:xfrm>
            <a:off x="1320733" y="3736136"/>
            <a:ext cx="9144000" cy="2387600"/>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lang="en-US" sz="1100" b="1" i="0" u="none" strike="noStrike" cap="none" smtClean="0">
                <a:solidFill>
                  <a:schemeClr val="dk1"/>
                </a:solidFill>
                <a:effectLst/>
                <a:latin typeface="Book Antiqua" panose="02040602050305030304" pitchFamily="18"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br>
              <a:rPr lang="en-US" sz="2400" dirty="0">
                <a:solidFill>
                  <a:srgbClr val="000000"/>
                </a:solidFill>
                <a:ea typeface="Calibri" panose="020F0502020204030204" pitchFamily="34" charset="0"/>
                <a:cs typeface="Times New Roman" panose="02020603050405020304" pitchFamily="18" charset="0"/>
              </a:rPr>
            </a:br>
            <a:br>
              <a:rPr lang="en-US" sz="2400" dirty="0">
                <a:solidFill>
                  <a:srgbClr val="000000"/>
                </a:solidFill>
                <a:ea typeface="Calibri" panose="020F0502020204030204" pitchFamily="34" charset="0"/>
                <a:cs typeface="Times New Roman" panose="02020603050405020304" pitchFamily="18" charset="0"/>
              </a:rPr>
            </a:br>
            <a:r>
              <a:rPr lang="en-US" sz="3200" dirty="0">
                <a:solidFill>
                  <a:srgbClr val="000000"/>
                </a:solidFill>
                <a:ea typeface="Calibri" panose="020F0502020204030204" pitchFamily="34" charset="0"/>
                <a:cs typeface="Times New Roman" panose="02020603050405020304" pitchFamily="18" charset="0"/>
              </a:rPr>
              <a:t>Department of </a:t>
            </a:r>
            <a:br>
              <a:rPr lang="en-US" sz="1400" dirty="0">
                <a:latin typeface="Calibri" panose="020F0502020204030204" pitchFamily="34" charset="0"/>
                <a:ea typeface="Calibri" panose="020F0502020204030204" pitchFamily="34" charset="0"/>
                <a:cs typeface="Times New Roman" panose="02020603050405020304" pitchFamily="18" charset="0"/>
              </a:rPr>
            </a:br>
            <a:r>
              <a:rPr lang="en-US" sz="2800" dirty="0">
                <a:solidFill>
                  <a:srgbClr val="000000"/>
                </a:solidFill>
                <a:ea typeface="Calibri" panose="020F0502020204030204" pitchFamily="34" charset="0"/>
                <a:cs typeface="Times New Roman" panose="02020603050405020304" pitchFamily="18" charset="0"/>
              </a:rPr>
              <a:t>Computer Science and Engineering</a:t>
            </a:r>
            <a:br>
              <a:rPr lang="en-US" sz="1400" dirty="0">
                <a:latin typeface="Calibri" panose="020F0502020204030204" pitchFamily="34" charset="0"/>
                <a:ea typeface="Calibri" panose="020F0502020204030204" pitchFamily="34" charset="0"/>
                <a:cs typeface="Times New Roman" panose="02020603050405020304" pitchFamily="18" charset="0"/>
              </a:rPr>
            </a:br>
            <a:r>
              <a:rPr lang="en-US" sz="1600" dirty="0">
                <a:solidFill>
                  <a:srgbClr val="000000"/>
                </a:solidFill>
                <a:ea typeface="Calibri" panose="020F0502020204030204" pitchFamily="34" charset="0"/>
                <a:cs typeface="Times New Roman" panose="02020603050405020304" pitchFamily="18" charset="0"/>
              </a:rPr>
              <a:t>www.cse.ugv.edu.bd, 874/322, C&amp;B Road, Barisal, Bangladesh.</a:t>
            </a:r>
            <a:br>
              <a:rPr lang="en-US" sz="1400" dirty="0">
                <a:latin typeface="Calibri" panose="020F0502020204030204" pitchFamily="34" charset="0"/>
                <a:ea typeface="Calibri" panose="020F0502020204030204" pitchFamily="34" charset="0"/>
                <a:cs typeface="Times New Roman" panose="02020603050405020304" pitchFamily="18" charset="0"/>
              </a:rPr>
            </a:br>
            <a:r>
              <a:rPr lang="en-US" dirty="0">
                <a:solidFill>
                  <a:srgbClr val="000000"/>
                </a:solidFill>
                <a:ea typeface="Calibri" panose="020F0502020204030204" pitchFamily="34" charset="0"/>
                <a:cs typeface="Times New Roman" panose="02020603050405020304" pitchFamily="18" charset="0"/>
              </a:rPr>
              <a:t> </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686" y="0"/>
            <a:ext cx="885523" cy="1313816"/>
          </a:xfrm>
          <a:prstGeom prst="rect">
            <a:avLst/>
          </a:prstGeom>
        </p:spPr>
      </p:pic>
      <p:sp>
        <p:nvSpPr>
          <p:cNvPr id="3" name="Rectangle 2"/>
          <p:cNvSpPr/>
          <p:nvPr userDrawn="1"/>
        </p:nvSpPr>
        <p:spPr>
          <a:xfrm>
            <a:off x="11449318" y="0"/>
            <a:ext cx="742682"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flipH="1">
            <a:off x="11335553" y="0"/>
            <a:ext cx="45719"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userDrawn="1"/>
        </p:nvSpPr>
        <p:spPr>
          <a:xfrm>
            <a:off x="10532779" y="4752304"/>
            <a:ext cx="1380131" cy="13320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1003" y="4712873"/>
            <a:ext cx="1380131" cy="1410863"/>
          </a:xfrm>
          <a:prstGeom prst="rect">
            <a:avLst/>
          </a:prstGeom>
        </p:spPr>
      </p:pic>
      <p:sp>
        <p:nvSpPr>
          <p:cNvPr id="6" name="Rectangle 5"/>
          <p:cNvSpPr/>
          <p:nvPr userDrawn="1"/>
        </p:nvSpPr>
        <p:spPr>
          <a:xfrm>
            <a:off x="1707848" y="193485"/>
            <a:ext cx="8776304" cy="1446550"/>
          </a:xfrm>
          <a:prstGeom prst="rect">
            <a:avLst/>
          </a:prstGeom>
        </p:spPr>
        <p:txBody>
          <a:bodyPr wrap="square">
            <a:spAutoFit/>
          </a:bodyPr>
          <a:lstStyle/>
          <a:p>
            <a:pPr algn="ctr"/>
            <a:r>
              <a:rPr lang="en-US" sz="3600" b="1" dirty="0">
                <a:latin typeface="Book Antiqua" panose="02040602050305030304" pitchFamily="18" charset="0"/>
              </a:rPr>
              <a:t>U</a:t>
            </a:r>
            <a:r>
              <a:rPr lang="en-US" sz="3600" dirty="0">
                <a:latin typeface="Book Antiqua" panose="02040602050305030304" pitchFamily="18" charset="0"/>
              </a:rPr>
              <a:t>niversity of </a:t>
            </a:r>
            <a:r>
              <a:rPr lang="en-US" sz="3600" b="1" dirty="0">
                <a:latin typeface="Book Antiqua" panose="02040602050305030304" pitchFamily="18" charset="0"/>
              </a:rPr>
              <a:t>G</a:t>
            </a:r>
            <a:r>
              <a:rPr lang="en-US" sz="3600" dirty="0">
                <a:latin typeface="Book Antiqua" panose="02040602050305030304" pitchFamily="18" charset="0"/>
              </a:rPr>
              <a:t>lobal </a:t>
            </a:r>
            <a:r>
              <a:rPr lang="en-US" sz="3600" b="1" dirty="0">
                <a:latin typeface="Book Antiqua" panose="02040602050305030304" pitchFamily="18" charset="0"/>
              </a:rPr>
              <a:t>V</a:t>
            </a:r>
            <a:r>
              <a:rPr lang="en-US" sz="3600" dirty="0">
                <a:latin typeface="Book Antiqua" panose="02040602050305030304" pitchFamily="18" charset="0"/>
              </a:rPr>
              <a:t>illage </a:t>
            </a:r>
            <a:r>
              <a:rPr lang="en-US" sz="3600" b="1" dirty="0">
                <a:latin typeface="Book Antiqua" panose="02040602050305030304" pitchFamily="18" charset="0"/>
              </a:rPr>
              <a:t>(UGV)</a:t>
            </a:r>
          </a:p>
          <a:p>
            <a:pPr algn="ctr"/>
            <a:r>
              <a:rPr lang="en-US" sz="3600" b="1" dirty="0">
                <a:latin typeface="Book Antiqua" panose="02040602050305030304" pitchFamily="18" charset="0"/>
              </a:rPr>
              <a:t>B</a:t>
            </a:r>
            <a:r>
              <a:rPr lang="en-US" sz="3600" dirty="0">
                <a:latin typeface="Book Antiqua" panose="02040602050305030304" pitchFamily="18" charset="0"/>
              </a:rPr>
              <a:t>arishal, </a:t>
            </a:r>
            <a:r>
              <a:rPr lang="en-US" sz="3600" b="1" dirty="0">
                <a:latin typeface="Book Antiqua" panose="02040602050305030304" pitchFamily="18" charset="0"/>
              </a:rPr>
              <a:t>B</a:t>
            </a:r>
            <a:r>
              <a:rPr lang="en-US" sz="3600" dirty="0">
                <a:latin typeface="Book Antiqua" panose="02040602050305030304" pitchFamily="18" charset="0"/>
              </a:rPr>
              <a:t>angladesh</a:t>
            </a:r>
          </a:p>
          <a:p>
            <a:endParaRPr lang="en-US" sz="1600" dirty="0"/>
          </a:p>
        </p:txBody>
      </p:sp>
      <p:sp>
        <p:nvSpPr>
          <p:cNvPr id="12" name="Rectangle 11"/>
          <p:cNvSpPr/>
          <p:nvPr userDrawn="1"/>
        </p:nvSpPr>
        <p:spPr>
          <a:xfrm>
            <a:off x="4904510" y="1912079"/>
            <a:ext cx="5628270" cy="2646878"/>
          </a:xfrm>
          <a:prstGeom prst="rect">
            <a:avLst/>
          </a:prstGeom>
        </p:spPr>
        <p:txBody>
          <a:bodyPr wrap="square">
            <a:spAutoFit/>
          </a:bodyPr>
          <a:lstStyle/>
          <a:p>
            <a:pPr algn="r"/>
            <a:r>
              <a:rPr lang="en-US" sz="2400" b="1" i="1" dirty="0">
                <a:latin typeface="Book Antiqua" panose="02040602050305030304" pitchFamily="18" charset="0"/>
              </a:rPr>
              <a:t>Lectures By</a:t>
            </a:r>
            <a:br>
              <a:rPr lang="en-US" sz="1800" b="1" dirty="0">
                <a:latin typeface="Book Antiqua" panose="02040602050305030304" pitchFamily="18" charset="0"/>
              </a:rPr>
            </a:br>
            <a:br>
              <a:rPr lang="en-US" sz="1600" b="1" dirty="0">
                <a:latin typeface="Book Antiqua" panose="02040602050305030304" pitchFamily="18" charset="0"/>
              </a:rPr>
            </a:br>
            <a:r>
              <a:rPr lang="en-US" sz="2400" b="1" dirty="0">
                <a:solidFill>
                  <a:srgbClr val="00B050"/>
                </a:solidFill>
                <a:latin typeface="Book Antiqua" panose="02040602050305030304" pitchFamily="18" charset="0"/>
              </a:rPr>
              <a:t>Md. Tariqul Islam</a:t>
            </a:r>
            <a:br>
              <a:rPr lang="en-US" sz="1600" b="1" dirty="0">
                <a:latin typeface="Book Antiqua" panose="02040602050305030304" pitchFamily="18" charset="0"/>
              </a:rPr>
            </a:br>
            <a:r>
              <a:rPr lang="en-US" sz="2000" b="1" dirty="0">
                <a:solidFill>
                  <a:schemeClr val="accent5"/>
                </a:solidFill>
                <a:latin typeface="Book Antiqua" panose="02040602050305030304" pitchFamily="18" charset="0"/>
              </a:rPr>
              <a:t>Lecturer &amp; Coordinator</a:t>
            </a:r>
          </a:p>
          <a:p>
            <a:pPr algn="r"/>
            <a:br>
              <a:rPr lang="en-US" sz="1800" b="0" dirty="0">
                <a:solidFill>
                  <a:srgbClr val="002060"/>
                </a:solidFill>
                <a:latin typeface="Book Antiqua" panose="02040602050305030304" pitchFamily="18" charset="0"/>
              </a:rPr>
            </a:br>
            <a:r>
              <a:rPr lang="en-US" sz="1600" b="0" dirty="0">
                <a:solidFill>
                  <a:srgbClr val="002060"/>
                </a:solidFill>
                <a:latin typeface="Book Antiqua" panose="02040602050305030304" pitchFamily="18" charset="0"/>
              </a:rPr>
              <a:t>Mobile: +880-1842733104    </a:t>
            </a:r>
            <a:br>
              <a:rPr lang="en-US" sz="1600" b="0" dirty="0">
                <a:solidFill>
                  <a:srgbClr val="002060"/>
                </a:solidFill>
                <a:latin typeface="Book Antiqua" panose="02040602050305030304" pitchFamily="18" charset="0"/>
              </a:rPr>
            </a:br>
            <a:r>
              <a:rPr lang="en-US" sz="1600" b="0" dirty="0">
                <a:solidFill>
                  <a:srgbClr val="002060"/>
                </a:solidFill>
                <a:latin typeface="Book Antiqua" panose="02040602050305030304" pitchFamily="18" charset="0"/>
              </a:rPr>
              <a:t>Email: </a:t>
            </a:r>
            <a:r>
              <a:rPr lang="en-US" sz="1600" b="0" dirty="0">
                <a:solidFill>
                  <a:srgbClr val="002060"/>
                </a:solidFill>
                <a:latin typeface="Book Antiqua" panose="02040602050305030304" pitchFamily="18" charset="0"/>
                <a:hlinkClick r:id="rId4"/>
              </a:rPr>
              <a:t>tariq.ugv@gmail.com</a:t>
            </a:r>
            <a:endParaRPr lang="en-US" sz="1600" b="0" dirty="0">
              <a:solidFill>
                <a:srgbClr val="002060"/>
              </a:solidFill>
              <a:latin typeface="Book Antiqua" panose="02040602050305030304" pitchFamily="18" charset="0"/>
            </a:endParaRPr>
          </a:p>
          <a:p>
            <a:pPr algn="r"/>
            <a:r>
              <a:rPr lang="en-US" sz="1600" b="0" dirty="0">
                <a:solidFill>
                  <a:srgbClr val="002060"/>
                </a:solidFill>
                <a:latin typeface="Book Antiqua" panose="02040602050305030304" pitchFamily="18" charset="0"/>
                <a:hlinkClick r:id="rId5"/>
              </a:rPr>
              <a:t>www.faculty.ugv.edu.bd/tariqul</a:t>
            </a:r>
            <a:r>
              <a:rPr lang="en-US" sz="1600" b="0" dirty="0">
                <a:solidFill>
                  <a:srgbClr val="002060"/>
                </a:solidFill>
                <a:latin typeface="Book Antiqua" panose="02040602050305030304" pitchFamily="18" charset="0"/>
              </a:rPr>
              <a:t>   </a:t>
            </a:r>
          </a:p>
          <a:p>
            <a:pPr algn="r"/>
            <a:r>
              <a:rPr lang="en-US" sz="1600" b="0" dirty="0">
                <a:solidFill>
                  <a:srgbClr val="002060"/>
                </a:solidFill>
                <a:latin typeface="Book Antiqua" panose="02040602050305030304" pitchFamily="18" charset="0"/>
                <a:hlinkClick r:id="rId6"/>
              </a:rPr>
              <a:t>www.sites.google.com/view/tariq-ugv</a:t>
            </a:r>
            <a:r>
              <a:rPr lang="en-US" sz="1600" b="0" dirty="0">
                <a:solidFill>
                  <a:srgbClr val="002060"/>
                </a:solidFill>
                <a:latin typeface="Book Antiqua" panose="02040602050305030304" pitchFamily="18" charset="0"/>
              </a:rPr>
              <a:t>  </a:t>
            </a:r>
            <a:endParaRPr lang="en-US" sz="900" b="0" dirty="0">
              <a:solidFill>
                <a:srgbClr val="002060"/>
              </a:solidFill>
            </a:endParaRPr>
          </a:p>
        </p:txBody>
      </p:sp>
    </p:spTree>
    <p:extLst>
      <p:ext uri="{BB962C8B-B14F-4D97-AF65-F5344CB8AC3E}">
        <p14:creationId xmlns:p14="http://schemas.microsoft.com/office/powerpoint/2010/main" val="742903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840B2B-353E-46A6-B159-55F913A4539A}" type="datetimeFigureOut">
              <a:rPr lang="en-US" smtClean="0"/>
              <a:t>04-Aug-25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389901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40B2B-353E-46A6-B159-55F913A4539A}" type="datetimeFigureOut">
              <a:rPr lang="en-US" smtClean="0"/>
              <a:t>04-Aug-25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293123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840B2B-353E-46A6-B159-55F913A4539A}" type="datetimeFigureOut">
              <a:rPr lang="en-US" smtClean="0"/>
              <a:t>04-Aug-25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346186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40B2B-353E-46A6-B159-55F913A4539A}" type="datetimeFigureOut">
              <a:rPr lang="en-US" smtClean="0"/>
              <a:t>04-Aug-25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273000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840B2B-353E-46A6-B159-55F913A4539A}" type="datetimeFigureOut">
              <a:rPr lang="en-US" smtClean="0"/>
              <a:t>04-Aug-25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46983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40B2B-353E-46A6-B159-55F913A4539A}" type="datetimeFigureOut">
              <a:rPr lang="en-US" smtClean="0"/>
              <a:t>04-Aug-25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4FDB6-3B77-4612-B06E-891BAE138A1C}" type="slidenum">
              <a:rPr lang="en-US" smtClean="0"/>
              <a:t>‹#›</a:t>
            </a:fld>
            <a:endParaRPr lang="en-US"/>
          </a:p>
        </p:txBody>
      </p:sp>
    </p:spTree>
    <p:extLst>
      <p:ext uri="{BB962C8B-B14F-4D97-AF65-F5344CB8AC3E}">
        <p14:creationId xmlns:p14="http://schemas.microsoft.com/office/powerpoint/2010/main" val="151878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3860" y="2421861"/>
            <a:ext cx="6017158" cy="2246769"/>
          </a:xfrm>
          <a:prstGeom prst="rect">
            <a:avLst/>
          </a:prstGeom>
        </p:spPr>
        <p:txBody>
          <a:bodyPr wrap="square">
            <a:spAutoFit/>
          </a:bodyPr>
          <a:lstStyle/>
          <a:p>
            <a:pPr algn="l"/>
            <a:r>
              <a:rPr lang="en-US" sz="3200" b="1" dirty="0">
                <a:latin typeface="Book Antiqua" panose="02040602050305030304" pitchFamily="18" charset="0"/>
              </a:rPr>
              <a:t>Lectures On: </a:t>
            </a:r>
          </a:p>
          <a:p>
            <a:r>
              <a:rPr lang="en-US" sz="5400" b="1" dirty="0">
                <a:solidFill>
                  <a:schemeClr val="accent2"/>
                </a:solidFill>
                <a:latin typeface="Book Antiqua" panose="02040602050305030304" pitchFamily="18" charset="0"/>
              </a:rPr>
              <a:t>Operating System - Processes</a:t>
            </a:r>
          </a:p>
        </p:txBody>
      </p:sp>
    </p:spTree>
    <p:extLst>
      <p:ext uri="{BB962C8B-B14F-4D97-AF65-F5344CB8AC3E}">
        <p14:creationId xmlns:p14="http://schemas.microsoft.com/office/powerpoint/2010/main" val="887223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3C5AD-F354-AE71-7E68-D2DEE5F76951}"/>
              </a:ext>
            </a:extLst>
          </p:cNvPr>
          <p:cNvSpPr>
            <a:spLocks noGrp="1"/>
          </p:cNvSpPr>
          <p:nvPr>
            <p:ph type="title"/>
          </p:nvPr>
        </p:nvSpPr>
        <p:spPr/>
        <p:txBody>
          <a:bodyPr/>
          <a:lstStyle/>
          <a:p>
            <a:r>
              <a:rPr lang="en-US" dirty="0"/>
              <a:t>Process Life Cycle</a:t>
            </a:r>
          </a:p>
        </p:txBody>
      </p:sp>
      <p:sp>
        <p:nvSpPr>
          <p:cNvPr id="3" name="Content Placeholder 2">
            <a:extLst>
              <a:ext uri="{FF2B5EF4-FFF2-40B4-BE49-F238E27FC236}">
                <a16:creationId xmlns:a16="http://schemas.microsoft.com/office/drawing/2014/main" id="{8E990B68-28AE-C514-8100-3586413DCCE3}"/>
              </a:ext>
            </a:extLst>
          </p:cNvPr>
          <p:cNvSpPr>
            <a:spLocks noGrp="1"/>
          </p:cNvSpPr>
          <p:nvPr>
            <p:ph idx="1"/>
          </p:nvPr>
        </p:nvSpPr>
        <p:spPr>
          <a:xfrm>
            <a:off x="838199" y="1825625"/>
            <a:ext cx="10959059" cy="4351338"/>
          </a:xfrm>
        </p:spPr>
        <p:txBody>
          <a:bodyPr>
            <a:normAutofit lnSpcReduction="10000"/>
          </a:bodyPr>
          <a:lstStyle/>
          <a:p>
            <a:r>
              <a:rPr lang="en-US" sz="3600" dirty="0"/>
              <a:t>Process Life Cycle in Operating System is one of the </a:t>
            </a:r>
            <a:r>
              <a:rPr lang="en-US" sz="3600" b="1" dirty="0">
                <a:solidFill>
                  <a:srgbClr val="FF0000"/>
                </a:solidFill>
              </a:rPr>
              <a:t>five states </a:t>
            </a:r>
            <a:r>
              <a:rPr lang="en-US" sz="3600" dirty="0"/>
              <a:t>in which a </a:t>
            </a:r>
            <a:r>
              <a:rPr lang="en-US" sz="3600" b="1" dirty="0">
                <a:solidFill>
                  <a:srgbClr val="7030A0"/>
                </a:solidFill>
              </a:rPr>
              <a:t>process</a:t>
            </a:r>
            <a:r>
              <a:rPr lang="en-US" sz="3600" dirty="0"/>
              <a:t> can be </a:t>
            </a:r>
            <a:r>
              <a:rPr lang="en-US" sz="3600" b="1" dirty="0">
                <a:solidFill>
                  <a:srgbClr val="FF0000"/>
                </a:solidFill>
              </a:rPr>
              <a:t>starting</a:t>
            </a:r>
            <a:r>
              <a:rPr lang="en-US" sz="3600" dirty="0"/>
              <a:t> from the time it has been </a:t>
            </a:r>
            <a:r>
              <a:rPr lang="en-US" sz="3600" b="1" dirty="0">
                <a:solidFill>
                  <a:srgbClr val="FF0000"/>
                </a:solidFill>
              </a:rPr>
              <a:t>submitted</a:t>
            </a:r>
            <a:r>
              <a:rPr lang="en-US" sz="3600" dirty="0"/>
              <a:t> for </a:t>
            </a:r>
            <a:r>
              <a:rPr lang="en-US" sz="3600" b="1" dirty="0">
                <a:solidFill>
                  <a:srgbClr val="FF0000"/>
                </a:solidFill>
              </a:rPr>
              <a:t>execution</a:t>
            </a:r>
            <a:r>
              <a:rPr lang="en-US" sz="3600" dirty="0"/>
              <a:t>, till the time when it has been </a:t>
            </a:r>
            <a:r>
              <a:rPr lang="en-US" sz="3600" b="1" dirty="0">
                <a:solidFill>
                  <a:srgbClr val="FF0000"/>
                </a:solidFill>
              </a:rPr>
              <a:t>executed</a:t>
            </a:r>
            <a:r>
              <a:rPr lang="en-US" sz="3600" dirty="0"/>
              <a:t> by the system. </a:t>
            </a:r>
          </a:p>
          <a:p>
            <a:r>
              <a:rPr lang="en-US" sz="3600" dirty="0"/>
              <a:t>Here we will learn detailed explanation about each states.</a:t>
            </a:r>
          </a:p>
          <a:p>
            <a:r>
              <a:rPr lang="en-US" sz="3600" dirty="0"/>
              <a:t>Think of it like a human life –  you’re born, you grow, do tasks, take breaks, and eventually reach the end.</a:t>
            </a:r>
          </a:p>
          <a:p>
            <a:endParaRPr lang="en-US" dirty="0"/>
          </a:p>
        </p:txBody>
      </p:sp>
    </p:spTree>
    <p:extLst>
      <p:ext uri="{BB962C8B-B14F-4D97-AF65-F5344CB8AC3E}">
        <p14:creationId xmlns:p14="http://schemas.microsoft.com/office/powerpoint/2010/main" val="3675724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3402-1EDD-031D-1397-6396534AAA6A}"/>
              </a:ext>
            </a:extLst>
          </p:cNvPr>
          <p:cNvSpPr>
            <a:spLocks noGrp="1"/>
          </p:cNvSpPr>
          <p:nvPr>
            <p:ph type="title"/>
          </p:nvPr>
        </p:nvSpPr>
        <p:spPr/>
        <p:txBody>
          <a:bodyPr>
            <a:normAutofit/>
          </a:bodyPr>
          <a:lstStyle/>
          <a:p>
            <a:r>
              <a:rPr lang="en-US" dirty="0"/>
              <a:t>A process can be in any of the following states –</a:t>
            </a:r>
          </a:p>
        </p:txBody>
      </p:sp>
      <p:sp>
        <p:nvSpPr>
          <p:cNvPr id="3" name="Content Placeholder 2">
            <a:extLst>
              <a:ext uri="{FF2B5EF4-FFF2-40B4-BE49-F238E27FC236}">
                <a16:creationId xmlns:a16="http://schemas.microsoft.com/office/drawing/2014/main" id="{1E08D082-FBD0-8139-EC1A-00EFB706350B}"/>
              </a:ext>
            </a:extLst>
          </p:cNvPr>
          <p:cNvSpPr>
            <a:spLocks noGrp="1"/>
          </p:cNvSpPr>
          <p:nvPr>
            <p:ph idx="1"/>
          </p:nvPr>
        </p:nvSpPr>
        <p:spPr/>
        <p:txBody>
          <a:bodyPr/>
          <a:lstStyle/>
          <a:p>
            <a:r>
              <a:rPr lang="en-US" sz="4000" dirty="0"/>
              <a:t>New state/Start/Initial</a:t>
            </a:r>
          </a:p>
          <a:p>
            <a:r>
              <a:rPr lang="en-US" sz="4000" dirty="0"/>
              <a:t>Ready state</a:t>
            </a:r>
          </a:p>
          <a:p>
            <a:r>
              <a:rPr lang="en-US" sz="4000" dirty="0"/>
              <a:t>Running state</a:t>
            </a:r>
          </a:p>
          <a:p>
            <a:r>
              <a:rPr lang="en-US" sz="4000" dirty="0"/>
              <a:t>Waiting state</a:t>
            </a:r>
          </a:p>
          <a:p>
            <a:r>
              <a:rPr lang="en-US" sz="4000" dirty="0"/>
              <a:t>Terminated</a:t>
            </a:r>
          </a:p>
          <a:p>
            <a:endParaRPr lang="en-US" dirty="0"/>
          </a:p>
        </p:txBody>
      </p:sp>
    </p:spTree>
    <p:extLst>
      <p:ext uri="{BB962C8B-B14F-4D97-AF65-F5344CB8AC3E}">
        <p14:creationId xmlns:p14="http://schemas.microsoft.com/office/powerpoint/2010/main" val="3387617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7F73AC29-5EF6-7356-58CE-48D747780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426" y="1514009"/>
            <a:ext cx="11546278" cy="44980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B4BC8C0-4626-0A1C-103D-2EA9DF293314}"/>
              </a:ext>
            </a:extLst>
          </p:cNvPr>
          <p:cNvSpPr>
            <a:spLocks noGrp="1"/>
          </p:cNvSpPr>
          <p:nvPr>
            <p:ph type="title"/>
          </p:nvPr>
        </p:nvSpPr>
        <p:spPr/>
        <p:txBody>
          <a:bodyPr/>
          <a:lstStyle/>
          <a:p>
            <a:r>
              <a:rPr lang="en-US" dirty="0"/>
              <a:t>Process states:</a:t>
            </a:r>
          </a:p>
        </p:txBody>
      </p:sp>
      <p:pic>
        <p:nvPicPr>
          <p:cNvPr id="9" name="Picture 8">
            <a:extLst>
              <a:ext uri="{FF2B5EF4-FFF2-40B4-BE49-F238E27FC236}">
                <a16:creationId xmlns:a16="http://schemas.microsoft.com/office/drawing/2014/main" id="{93EC0785-6E30-8121-5DDA-6440A5DF4C41}"/>
              </a:ext>
            </a:extLst>
          </p:cNvPr>
          <p:cNvPicPr>
            <a:picLocks noChangeAspect="1"/>
          </p:cNvPicPr>
          <p:nvPr/>
        </p:nvPicPr>
        <p:blipFill>
          <a:blip r:embed="rId3"/>
          <a:stretch>
            <a:fillRect/>
          </a:stretch>
        </p:blipFill>
        <p:spPr>
          <a:xfrm>
            <a:off x="0" y="0"/>
            <a:ext cx="12192000" cy="7285220"/>
          </a:xfrm>
          <a:prstGeom prst="rect">
            <a:avLst/>
          </a:prstGeom>
        </p:spPr>
      </p:pic>
      <p:sp>
        <p:nvSpPr>
          <p:cNvPr id="10" name="Rectangle 9">
            <a:extLst>
              <a:ext uri="{FF2B5EF4-FFF2-40B4-BE49-F238E27FC236}">
                <a16:creationId xmlns:a16="http://schemas.microsoft.com/office/drawing/2014/main" id="{C57CF333-A606-544C-1FBD-6158D4A8905A}"/>
              </a:ext>
            </a:extLst>
          </p:cNvPr>
          <p:cNvSpPr/>
          <p:nvPr/>
        </p:nvSpPr>
        <p:spPr>
          <a:xfrm>
            <a:off x="1182974" y="3763054"/>
            <a:ext cx="3014272" cy="869430"/>
          </a:xfrm>
          <a:prstGeom prst="rect">
            <a:avLst/>
          </a:prstGeom>
          <a:solidFill>
            <a:srgbClr val="E0F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I/O or event completion</a:t>
            </a:r>
          </a:p>
        </p:txBody>
      </p:sp>
      <p:sp>
        <p:nvSpPr>
          <p:cNvPr id="13" name="Title 1">
            <a:extLst>
              <a:ext uri="{FF2B5EF4-FFF2-40B4-BE49-F238E27FC236}">
                <a16:creationId xmlns:a16="http://schemas.microsoft.com/office/drawing/2014/main" id="{6201E91E-F8E4-ABF6-7A44-25CDC1B19F74}"/>
              </a:ext>
            </a:extLst>
          </p:cNvPr>
          <p:cNvSpPr txBox="1">
            <a:spLocks/>
          </p:cNvSpPr>
          <p:nvPr/>
        </p:nvSpPr>
        <p:spPr>
          <a:xfrm>
            <a:off x="832006" y="-385996"/>
            <a:ext cx="108691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5">
                    <a:lumMod val="75000"/>
                  </a:schemeClr>
                </a:solidFill>
                <a:latin typeface="Book Antiqua" panose="02040602050305030304" pitchFamily="18" charset="0"/>
                <a:ea typeface="+mj-ea"/>
                <a:cs typeface="+mj-cs"/>
              </a:defRPr>
            </a:lvl1pPr>
          </a:lstStyle>
          <a:p>
            <a:r>
              <a:rPr lang="en-US" sz="3600" dirty="0"/>
              <a:t>Process Life Cycle/Stages of a Process in Life Cycle</a:t>
            </a:r>
          </a:p>
        </p:txBody>
      </p:sp>
    </p:spTree>
    <p:extLst>
      <p:ext uri="{BB962C8B-B14F-4D97-AF65-F5344CB8AC3E}">
        <p14:creationId xmlns:p14="http://schemas.microsoft.com/office/powerpoint/2010/main" val="79524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90E4-BCFC-5820-9FE4-6E6E0316B5E0}"/>
              </a:ext>
            </a:extLst>
          </p:cNvPr>
          <p:cNvSpPr>
            <a:spLocks noGrp="1"/>
          </p:cNvSpPr>
          <p:nvPr>
            <p:ph type="title"/>
          </p:nvPr>
        </p:nvSpPr>
        <p:spPr>
          <a:xfrm>
            <a:off x="724525" y="-219491"/>
            <a:ext cx="10515600" cy="1325563"/>
          </a:xfrm>
        </p:spPr>
        <p:txBody>
          <a:bodyPr/>
          <a:lstStyle/>
          <a:p>
            <a:r>
              <a:rPr lang="en-US" dirty="0"/>
              <a:t>Process Life Cycle</a:t>
            </a:r>
          </a:p>
        </p:txBody>
      </p:sp>
      <p:sp>
        <p:nvSpPr>
          <p:cNvPr id="3" name="Content Placeholder 2">
            <a:extLst>
              <a:ext uri="{FF2B5EF4-FFF2-40B4-BE49-F238E27FC236}">
                <a16:creationId xmlns:a16="http://schemas.microsoft.com/office/drawing/2014/main" id="{F3F3B8CA-4F42-3228-4DA8-57B2076F1E12}"/>
              </a:ext>
            </a:extLst>
          </p:cNvPr>
          <p:cNvSpPr>
            <a:spLocks noGrp="1"/>
          </p:cNvSpPr>
          <p:nvPr>
            <p:ph idx="1"/>
          </p:nvPr>
        </p:nvSpPr>
        <p:spPr>
          <a:xfrm>
            <a:off x="539646" y="881219"/>
            <a:ext cx="11437495" cy="5414650"/>
          </a:xfrm>
        </p:spPr>
        <p:txBody>
          <a:bodyPr>
            <a:normAutofit lnSpcReduction="10000"/>
          </a:bodyPr>
          <a:lstStyle/>
          <a:p>
            <a:pPr marL="0" indent="0">
              <a:buNone/>
            </a:pPr>
            <a:r>
              <a:rPr lang="en-US" sz="2000" b="1" i="1" dirty="0"/>
              <a:t>1.New/Start/Initial: </a:t>
            </a:r>
            <a:r>
              <a:rPr lang="en-US" sz="2000" i="1" dirty="0"/>
              <a:t>This is the initial state when a </a:t>
            </a:r>
            <a:r>
              <a:rPr lang="en-US" sz="2000" b="1" i="1" dirty="0">
                <a:solidFill>
                  <a:srgbClr val="FF0000"/>
                </a:solidFill>
              </a:rPr>
              <a:t>process is first started/created</a:t>
            </a:r>
            <a:r>
              <a:rPr lang="en-US" sz="2000" i="1" dirty="0"/>
              <a:t>.</a:t>
            </a:r>
          </a:p>
          <a:p>
            <a:pPr marL="0" indent="0">
              <a:buNone/>
            </a:pPr>
            <a:r>
              <a:rPr lang="en-US" sz="2000" b="1" i="1" dirty="0"/>
              <a:t>2. Ready State</a:t>
            </a:r>
            <a:endParaRPr lang="en-US" sz="2000" dirty="0"/>
          </a:p>
          <a:p>
            <a:pPr marL="0" indent="0">
              <a:buNone/>
            </a:pPr>
            <a:r>
              <a:rPr lang="en-US" sz="2000" dirty="0"/>
              <a:t>When a process is in the “</a:t>
            </a:r>
            <a:r>
              <a:rPr lang="en-US" sz="2000" b="1" dirty="0">
                <a:solidFill>
                  <a:srgbClr val="FF0000"/>
                </a:solidFill>
              </a:rPr>
              <a:t>Ready</a:t>
            </a:r>
            <a:r>
              <a:rPr lang="en-US" sz="2000" dirty="0"/>
              <a:t>” state, it means it’s </a:t>
            </a:r>
            <a:r>
              <a:rPr lang="en-US" sz="2000" b="1" dirty="0">
                <a:solidFill>
                  <a:srgbClr val="FF0000"/>
                </a:solidFill>
              </a:rPr>
              <a:t>prepared to run </a:t>
            </a:r>
            <a:r>
              <a:rPr lang="en-US" sz="2000" dirty="0"/>
              <a:t>but is patiently </a:t>
            </a:r>
            <a:r>
              <a:rPr lang="en-US" sz="2000" b="1" dirty="0">
                <a:solidFill>
                  <a:srgbClr val="FF0000"/>
                </a:solidFill>
              </a:rPr>
              <a:t>waiting</a:t>
            </a:r>
            <a:r>
              <a:rPr lang="en-US" sz="2000" dirty="0"/>
              <a:t> for its turn to be executed by the CPU. It’s like an athlete at the starting line, all geared up and eager to start the race.</a:t>
            </a:r>
          </a:p>
          <a:p>
            <a:pPr marL="0" indent="0">
              <a:buNone/>
            </a:pPr>
            <a:r>
              <a:rPr lang="en-US" sz="2000" b="1" i="1" dirty="0"/>
              <a:t>3. Running State</a:t>
            </a:r>
            <a:endParaRPr lang="en-US" sz="2000" dirty="0"/>
          </a:p>
          <a:p>
            <a:pPr marL="0" indent="0">
              <a:buNone/>
            </a:pPr>
            <a:r>
              <a:rPr lang="en-US" sz="2000" dirty="0"/>
              <a:t>In the “Running” state, the process is actively being executed by the CPU. It’s in full swing, accomplishing its tasks. Think of it as the athlete sprinting down the track, putting in their best effort.</a:t>
            </a:r>
          </a:p>
          <a:p>
            <a:pPr marL="0" indent="0">
              <a:buNone/>
            </a:pPr>
            <a:r>
              <a:rPr lang="en-US" sz="2000" b="1" i="1" dirty="0"/>
              <a:t>4. Terminated State</a:t>
            </a:r>
            <a:endParaRPr lang="en-US" sz="2000" dirty="0"/>
          </a:p>
          <a:p>
            <a:pPr marL="0" indent="0">
              <a:buNone/>
            </a:pPr>
            <a:r>
              <a:rPr lang="en-US" sz="2000" dirty="0"/>
              <a:t>When a process completes its assigned task, it enters the “Terminated” state. It’s like the athlete crossing the finish line, signaling the end of the race. At this point, the process has finished its job and is ready to be removed from the system.</a:t>
            </a:r>
          </a:p>
          <a:p>
            <a:pPr marL="0" indent="0">
              <a:buNone/>
            </a:pPr>
            <a:r>
              <a:rPr lang="en-US" sz="2000" b="1" i="1" dirty="0"/>
              <a:t>5. Waiting State</a:t>
            </a:r>
            <a:endParaRPr lang="en-US" sz="2000" dirty="0"/>
          </a:p>
          <a:p>
            <a:pPr marL="0" indent="0">
              <a:buNone/>
            </a:pPr>
            <a:r>
              <a:rPr lang="en-US" sz="2000" dirty="0"/>
              <a:t>Sometimes, a process needs to pause temporarily, perhaps because it’s waiting for some input or for a certain event to occur. In this “Waiting” state, the process is on hold, not actively using the CPU. It’s akin to the athlete taking a brief break during the race.</a:t>
            </a:r>
          </a:p>
        </p:txBody>
      </p:sp>
    </p:spTree>
    <p:extLst>
      <p:ext uri="{BB962C8B-B14F-4D97-AF65-F5344CB8AC3E}">
        <p14:creationId xmlns:p14="http://schemas.microsoft.com/office/powerpoint/2010/main" val="4062545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98187-FBC9-F42F-207A-E9D7AA7CC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15C4B1-B0E4-8965-31B6-FD6EF695D231}"/>
              </a:ext>
            </a:extLst>
          </p:cNvPr>
          <p:cNvSpPr>
            <a:spLocks noGrp="1"/>
          </p:cNvSpPr>
          <p:nvPr>
            <p:ph type="title"/>
          </p:nvPr>
        </p:nvSpPr>
        <p:spPr>
          <a:xfrm>
            <a:off x="724525" y="-219491"/>
            <a:ext cx="10515600" cy="1325563"/>
          </a:xfrm>
        </p:spPr>
        <p:txBody>
          <a:bodyPr/>
          <a:lstStyle/>
          <a:p>
            <a:r>
              <a:rPr lang="en-US" dirty="0"/>
              <a:t>Process Life Cycle</a:t>
            </a:r>
          </a:p>
        </p:txBody>
      </p:sp>
      <p:sp>
        <p:nvSpPr>
          <p:cNvPr id="3" name="Content Placeholder 2">
            <a:extLst>
              <a:ext uri="{FF2B5EF4-FFF2-40B4-BE49-F238E27FC236}">
                <a16:creationId xmlns:a16="http://schemas.microsoft.com/office/drawing/2014/main" id="{032B7316-6788-AA02-94C1-D8B1ADF23992}"/>
              </a:ext>
            </a:extLst>
          </p:cNvPr>
          <p:cNvSpPr>
            <a:spLocks noGrp="1"/>
          </p:cNvSpPr>
          <p:nvPr>
            <p:ph idx="1"/>
          </p:nvPr>
        </p:nvSpPr>
        <p:spPr>
          <a:xfrm>
            <a:off x="539646" y="881219"/>
            <a:ext cx="11437495" cy="5414650"/>
          </a:xfrm>
        </p:spPr>
        <p:txBody>
          <a:bodyPr>
            <a:normAutofit/>
          </a:bodyPr>
          <a:lstStyle/>
          <a:p>
            <a:pPr marL="0" indent="0" algn="ctr">
              <a:buNone/>
            </a:pPr>
            <a:r>
              <a:rPr lang="en-US" sz="3200" b="1" dirty="0"/>
              <a:t>1.New/Start/Initial: </a:t>
            </a:r>
            <a:r>
              <a:rPr lang="en-US" sz="3200" dirty="0"/>
              <a:t>This is the initial state when a </a:t>
            </a:r>
            <a:r>
              <a:rPr lang="en-US" sz="3200" b="1" dirty="0">
                <a:solidFill>
                  <a:srgbClr val="FF0000"/>
                </a:solidFill>
              </a:rPr>
              <a:t>process is first started/created</a:t>
            </a:r>
            <a:r>
              <a:rPr lang="en-US" sz="3200" dirty="0"/>
              <a:t>.</a:t>
            </a:r>
          </a:p>
          <a:p>
            <a:pPr marL="0" indent="0" algn="ctr">
              <a:buNone/>
            </a:pPr>
            <a:r>
              <a:rPr lang="en-US" sz="3200" b="1" dirty="0"/>
              <a:t>Imagine an athlete just getting out of the locker room, putting on their gear, and walking toward the starting line. </a:t>
            </a:r>
          </a:p>
        </p:txBody>
      </p:sp>
    </p:spTree>
    <p:extLst>
      <p:ext uri="{BB962C8B-B14F-4D97-AF65-F5344CB8AC3E}">
        <p14:creationId xmlns:p14="http://schemas.microsoft.com/office/powerpoint/2010/main" val="709417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5B3ED-2228-FA2C-CF27-F87D75BDF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D5521C-6544-061D-BEAC-4ED94C8E9449}"/>
              </a:ext>
            </a:extLst>
          </p:cNvPr>
          <p:cNvSpPr>
            <a:spLocks noGrp="1"/>
          </p:cNvSpPr>
          <p:nvPr>
            <p:ph type="title"/>
          </p:nvPr>
        </p:nvSpPr>
        <p:spPr>
          <a:xfrm>
            <a:off x="724525" y="-219491"/>
            <a:ext cx="10515600" cy="1325563"/>
          </a:xfrm>
        </p:spPr>
        <p:txBody>
          <a:bodyPr/>
          <a:lstStyle/>
          <a:p>
            <a:r>
              <a:rPr lang="en-US" dirty="0"/>
              <a:t>Process Life Cycle</a:t>
            </a:r>
          </a:p>
        </p:txBody>
      </p:sp>
      <p:sp>
        <p:nvSpPr>
          <p:cNvPr id="3" name="Content Placeholder 2">
            <a:extLst>
              <a:ext uri="{FF2B5EF4-FFF2-40B4-BE49-F238E27FC236}">
                <a16:creationId xmlns:a16="http://schemas.microsoft.com/office/drawing/2014/main" id="{ECDBC6E4-594A-C4DC-CC26-17B92503587B}"/>
              </a:ext>
            </a:extLst>
          </p:cNvPr>
          <p:cNvSpPr>
            <a:spLocks noGrp="1"/>
          </p:cNvSpPr>
          <p:nvPr>
            <p:ph idx="1"/>
          </p:nvPr>
        </p:nvSpPr>
        <p:spPr>
          <a:xfrm>
            <a:off x="539646" y="881219"/>
            <a:ext cx="11437495" cy="5414650"/>
          </a:xfrm>
        </p:spPr>
        <p:txBody>
          <a:bodyPr>
            <a:normAutofit/>
          </a:bodyPr>
          <a:lstStyle/>
          <a:p>
            <a:pPr marL="0" indent="0" algn="ctr">
              <a:buNone/>
            </a:pPr>
            <a:r>
              <a:rPr lang="en-US" sz="3600" b="1" i="1" dirty="0"/>
              <a:t>2. Ready State</a:t>
            </a:r>
            <a:endParaRPr lang="en-US" sz="3600" b="1" dirty="0"/>
          </a:p>
          <a:p>
            <a:pPr marL="0" indent="0" algn="ctr">
              <a:buNone/>
            </a:pPr>
            <a:r>
              <a:rPr lang="en-US" dirty="0"/>
              <a:t>When a process is in the “</a:t>
            </a:r>
            <a:r>
              <a:rPr lang="en-US" b="1" dirty="0">
                <a:solidFill>
                  <a:srgbClr val="FF0000"/>
                </a:solidFill>
              </a:rPr>
              <a:t>Ready</a:t>
            </a:r>
            <a:r>
              <a:rPr lang="en-US" dirty="0"/>
              <a:t>” state, it means it’s </a:t>
            </a:r>
            <a:r>
              <a:rPr lang="en-US" b="1" dirty="0">
                <a:solidFill>
                  <a:srgbClr val="FF0000"/>
                </a:solidFill>
              </a:rPr>
              <a:t>prepared to run </a:t>
            </a:r>
            <a:r>
              <a:rPr lang="en-US" dirty="0"/>
              <a:t>but is patiently </a:t>
            </a:r>
            <a:r>
              <a:rPr lang="en-US" b="1" dirty="0">
                <a:solidFill>
                  <a:srgbClr val="FF0000"/>
                </a:solidFill>
              </a:rPr>
              <a:t>waiting</a:t>
            </a:r>
            <a:r>
              <a:rPr lang="en-US" dirty="0"/>
              <a:t> for its turn to be executed by the CPU. It’s like an athlete at the starting line, all geared up and eager to start the race.</a:t>
            </a:r>
          </a:p>
        </p:txBody>
      </p:sp>
      <p:pic>
        <p:nvPicPr>
          <p:cNvPr id="15362" name="Picture 2" descr="Runner Starting Line Images – Browse 70,955 Stock Photos, Vectors, and  Video | Adobe Stock">
            <a:extLst>
              <a:ext uri="{FF2B5EF4-FFF2-40B4-BE49-F238E27FC236}">
                <a16:creationId xmlns:a16="http://schemas.microsoft.com/office/drawing/2014/main" id="{3F9574B9-81B1-0448-F47B-02726F1A4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130" y="2803161"/>
            <a:ext cx="102965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769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C940F-3461-E4D2-F088-DBC45FDFB1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84B77E-8B64-7CD9-9067-340C7B292698}"/>
              </a:ext>
            </a:extLst>
          </p:cNvPr>
          <p:cNvSpPr>
            <a:spLocks noGrp="1"/>
          </p:cNvSpPr>
          <p:nvPr>
            <p:ph type="title"/>
          </p:nvPr>
        </p:nvSpPr>
        <p:spPr>
          <a:xfrm>
            <a:off x="724525" y="-219491"/>
            <a:ext cx="10515600" cy="1325563"/>
          </a:xfrm>
        </p:spPr>
        <p:txBody>
          <a:bodyPr/>
          <a:lstStyle/>
          <a:p>
            <a:r>
              <a:rPr lang="en-US" dirty="0"/>
              <a:t>Process Life Cycle</a:t>
            </a:r>
          </a:p>
        </p:txBody>
      </p:sp>
      <p:sp>
        <p:nvSpPr>
          <p:cNvPr id="3" name="Content Placeholder 2">
            <a:extLst>
              <a:ext uri="{FF2B5EF4-FFF2-40B4-BE49-F238E27FC236}">
                <a16:creationId xmlns:a16="http://schemas.microsoft.com/office/drawing/2014/main" id="{56CDA07F-AF80-5619-E0DD-676D438F37A8}"/>
              </a:ext>
            </a:extLst>
          </p:cNvPr>
          <p:cNvSpPr>
            <a:spLocks noGrp="1"/>
          </p:cNvSpPr>
          <p:nvPr>
            <p:ph idx="1"/>
          </p:nvPr>
        </p:nvSpPr>
        <p:spPr>
          <a:xfrm>
            <a:off x="539646" y="881219"/>
            <a:ext cx="11437495" cy="5414650"/>
          </a:xfrm>
        </p:spPr>
        <p:txBody>
          <a:bodyPr>
            <a:normAutofit/>
          </a:bodyPr>
          <a:lstStyle/>
          <a:p>
            <a:pPr marL="0" indent="0" algn="ctr">
              <a:buNone/>
            </a:pPr>
            <a:r>
              <a:rPr lang="en-US" sz="3200" b="1" i="1" dirty="0"/>
              <a:t>3. Running State</a:t>
            </a:r>
            <a:endParaRPr lang="en-US" sz="3200" b="1" dirty="0"/>
          </a:p>
          <a:p>
            <a:pPr marL="0" indent="0" algn="ctr">
              <a:buNone/>
            </a:pPr>
            <a:r>
              <a:rPr lang="en-US" dirty="0"/>
              <a:t>In the “Running” state, the process is actively being executed by the CPU. It’s in full swing, accomplishing its tasks. Think of it as the athlete sprinting down the track, putting in their best effort.</a:t>
            </a:r>
          </a:p>
        </p:txBody>
      </p:sp>
      <p:pic>
        <p:nvPicPr>
          <p:cNvPr id="16386" name="Picture 2" descr="The 4 Main Phases of Sprinting Mechanics - Competitive Edge">
            <a:extLst>
              <a:ext uri="{FF2B5EF4-FFF2-40B4-BE49-F238E27FC236}">
                <a16:creationId xmlns:a16="http://schemas.microsoft.com/office/drawing/2014/main" id="{890BA406-4373-FD3C-B8CF-E0C0CE4A0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875" y="2732505"/>
            <a:ext cx="5083257" cy="356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112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58308-9D04-1783-EB73-027DB20D0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937142-9012-91FD-0EB0-97E4DDC8524F}"/>
              </a:ext>
            </a:extLst>
          </p:cNvPr>
          <p:cNvSpPr>
            <a:spLocks noGrp="1"/>
          </p:cNvSpPr>
          <p:nvPr>
            <p:ph type="title"/>
          </p:nvPr>
        </p:nvSpPr>
        <p:spPr>
          <a:xfrm>
            <a:off x="724525" y="-219491"/>
            <a:ext cx="10515600" cy="1325563"/>
          </a:xfrm>
        </p:spPr>
        <p:txBody>
          <a:bodyPr/>
          <a:lstStyle/>
          <a:p>
            <a:r>
              <a:rPr lang="en-US" dirty="0"/>
              <a:t>Process Life Cycle</a:t>
            </a:r>
          </a:p>
        </p:txBody>
      </p:sp>
      <p:sp>
        <p:nvSpPr>
          <p:cNvPr id="3" name="Content Placeholder 2">
            <a:extLst>
              <a:ext uri="{FF2B5EF4-FFF2-40B4-BE49-F238E27FC236}">
                <a16:creationId xmlns:a16="http://schemas.microsoft.com/office/drawing/2014/main" id="{034459F5-A5E6-7895-76A6-FB7D3E3C58E5}"/>
              </a:ext>
            </a:extLst>
          </p:cNvPr>
          <p:cNvSpPr>
            <a:spLocks noGrp="1"/>
          </p:cNvSpPr>
          <p:nvPr>
            <p:ph idx="1"/>
          </p:nvPr>
        </p:nvSpPr>
        <p:spPr>
          <a:xfrm>
            <a:off x="269824" y="881219"/>
            <a:ext cx="11707318" cy="5414650"/>
          </a:xfrm>
        </p:spPr>
        <p:txBody>
          <a:bodyPr>
            <a:normAutofit/>
          </a:bodyPr>
          <a:lstStyle/>
          <a:p>
            <a:pPr marL="0" indent="0" algn="ctr">
              <a:buNone/>
            </a:pPr>
            <a:r>
              <a:rPr lang="en-US" b="1" i="1" dirty="0"/>
              <a:t>4. Terminated State</a:t>
            </a:r>
            <a:endParaRPr lang="en-US" dirty="0"/>
          </a:p>
          <a:p>
            <a:pPr marL="0" indent="0" algn="ctr">
              <a:buNone/>
            </a:pPr>
            <a:r>
              <a:rPr lang="en-US" sz="2400" dirty="0"/>
              <a:t>When a process completes its assigned task, it enters the “Terminated” state. It’s like the athlete crossing the finish line, signaling the end of the race. At this point, the process has finished its job and is ready to be removed from the system.</a:t>
            </a:r>
          </a:p>
        </p:txBody>
      </p:sp>
      <p:pic>
        <p:nvPicPr>
          <p:cNvPr id="17410" name="Picture 2" descr="555 Crossing Finish Line Running Videos">
            <a:extLst>
              <a:ext uri="{FF2B5EF4-FFF2-40B4-BE49-F238E27FC236}">
                <a16:creationId xmlns:a16="http://schemas.microsoft.com/office/drawing/2014/main" id="{0ADC7D85-F46D-F54A-F5D1-C45706A84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773" y="2634522"/>
            <a:ext cx="6209259" cy="349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250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301FD-F17A-3820-5E8E-4617E3D276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D4E230-F588-AA3C-1F87-D4F0AA7C38D1}"/>
              </a:ext>
            </a:extLst>
          </p:cNvPr>
          <p:cNvSpPr>
            <a:spLocks noGrp="1"/>
          </p:cNvSpPr>
          <p:nvPr>
            <p:ph type="title"/>
          </p:nvPr>
        </p:nvSpPr>
        <p:spPr>
          <a:xfrm>
            <a:off x="724525" y="-219491"/>
            <a:ext cx="10515600" cy="1325563"/>
          </a:xfrm>
        </p:spPr>
        <p:txBody>
          <a:bodyPr/>
          <a:lstStyle/>
          <a:p>
            <a:r>
              <a:rPr lang="en-US" dirty="0"/>
              <a:t>Process Life Cycle</a:t>
            </a:r>
          </a:p>
        </p:txBody>
      </p:sp>
      <p:sp>
        <p:nvSpPr>
          <p:cNvPr id="3" name="Content Placeholder 2">
            <a:extLst>
              <a:ext uri="{FF2B5EF4-FFF2-40B4-BE49-F238E27FC236}">
                <a16:creationId xmlns:a16="http://schemas.microsoft.com/office/drawing/2014/main" id="{7B1F081F-21DE-BD73-10FC-9AF4A9A7222C}"/>
              </a:ext>
            </a:extLst>
          </p:cNvPr>
          <p:cNvSpPr>
            <a:spLocks noGrp="1"/>
          </p:cNvSpPr>
          <p:nvPr>
            <p:ph idx="1"/>
          </p:nvPr>
        </p:nvSpPr>
        <p:spPr>
          <a:xfrm>
            <a:off x="539646" y="881219"/>
            <a:ext cx="11437495" cy="5414650"/>
          </a:xfrm>
        </p:spPr>
        <p:txBody>
          <a:bodyPr>
            <a:normAutofit/>
          </a:bodyPr>
          <a:lstStyle/>
          <a:p>
            <a:pPr marL="0" indent="0" algn="ctr">
              <a:buNone/>
            </a:pPr>
            <a:r>
              <a:rPr lang="en-US" b="1" i="1" dirty="0"/>
              <a:t>5. Waiting State</a:t>
            </a:r>
            <a:endParaRPr lang="en-US" dirty="0"/>
          </a:p>
          <a:p>
            <a:pPr marL="0" indent="0" algn="ctr">
              <a:buNone/>
            </a:pPr>
            <a:r>
              <a:rPr lang="en-US" dirty="0"/>
              <a:t>Sometimes, a process needs to pause temporarily, perhaps because it’s waiting for some input or for a certain event to occur. In this “Waiting” state, the process is on hold, not actively using the CPU. It’s akin to the athlete taking a brief break during the race.</a:t>
            </a:r>
          </a:p>
        </p:txBody>
      </p:sp>
      <p:pic>
        <p:nvPicPr>
          <p:cNvPr id="18434" name="Picture 2" descr="Liquid Hazards | McMillan Running">
            <a:extLst>
              <a:ext uri="{FF2B5EF4-FFF2-40B4-BE49-F238E27FC236}">
                <a16:creationId xmlns:a16="http://schemas.microsoft.com/office/drawing/2014/main" id="{4418170D-E635-8492-3EFD-26D9851D9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2695" y="3028013"/>
            <a:ext cx="5985326" cy="3132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260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330A3-3C19-C15A-F62D-E345ABB7AEE9}"/>
              </a:ext>
            </a:extLst>
          </p:cNvPr>
          <p:cNvSpPr>
            <a:spLocks noGrp="1"/>
          </p:cNvSpPr>
          <p:nvPr>
            <p:ph type="title"/>
          </p:nvPr>
        </p:nvSpPr>
        <p:spPr/>
        <p:txBody>
          <a:bodyPr/>
          <a:lstStyle/>
          <a:p>
            <a:r>
              <a:rPr lang="en-US" dirty="0"/>
              <a:t>Process State Resides in RAM?</a:t>
            </a:r>
          </a:p>
        </p:txBody>
      </p:sp>
      <p:graphicFrame>
        <p:nvGraphicFramePr>
          <p:cNvPr id="4" name="Content Placeholder 3">
            <a:extLst>
              <a:ext uri="{FF2B5EF4-FFF2-40B4-BE49-F238E27FC236}">
                <a16:creationId xmlns:a16="http://schemas.microsoft.com/office/drawing/2014/main" id="{D3D4A84C-717C-21E6-7F05-AF0F90910FA6}"/>
              </a:ext>
            </a:extLst>
          </p:cNvPr>
          <p:cNvGraphicFramePr>
            <a:graphicFrameLocks noGrp="1"/>
          </p:cNvGraphicFramePr>
          <p:nvPr>
            <p:ph idx="1"/>
            <p:extLst>
              <p:ext uri="{D42A27DB-BD31-4B8C-83A1-F6EECF244321}">
                <p14:modId xmlns:p14="http://schemas.microsoft.com/office/powerpoint/2010/main" val="1951982441"/>
              </p:ext>
            </p:extLst>
          </p:nvPr>
        </p:nvGraphicFramePr>
        <p:xfrm>
          <a:off x="1557728" y="1690688"/>
          <a:ext cx="8620594" cy="4053840"/>
        </p:xfrm>
        <a:graphic>
          <a:graphicData uri="http://schemas.openxmlformats.org/drawingml/2006/table">
            <a:tbl>
              <a:tblPr>
                <a:tableStyleId>{BDBED569-4797-4DF1-A0F4-6AAB3CD982D8}</a:tableStyleId>
              </a:tblPr>
              <a:tblGrid>
                <a:gridCol w="4310297">
                  <a:extLst>
                    <a:ext uri="{9D8B030D-6E8A-4147-A177-3AD203B41FA5}">
                      <a16:colId xmlns:a16="http://schemas.microsoft.com/office/drawing/2014/main" val="2030755112"/>
                    </a:ext>
                  </a:extLst>
                </a:gridCol>
                <a:gridCol w="4310297">
                  <a:extLst>
                    <a:ext uri="{9D8B030D-6E8A-4147-A177-3AD203B41FA5}">
                      <a16:colId xmlns:a16="http://schemas.microsoft.com/office/drawing/2014/main" val="2144873955"/>
                    </a:ext>
                  </a:extLst>
                </a:gridCol>
              </a:tblGrid>
              <a:tr h="356492">
                <a:tc>
                  <a:txBody>
                    <a:bodyPr/>
                    <a:lstStyle/>
                    <a:p>
                      <a:r>
                        <a:rPr lang="en-US" sz="3200" b="1" dirty="0"/>
                        <a:t>Process State</a:t>
                      </a:r>
                      <a:endParaRPr lang="en-US" sz="3200" dirty="0">
                        <a:latin typeface="Book Antiqua" panose="02040602050305030304" pitchFamily="18" charset="0"/>
                      </a:endParaRPr>
                    </a:p>
                  </a:txBody>
                  <a:tcPr anchor="ctr"/>
                </a:tc>
                <a:tc>
                  <a:txBody>
                    <a:bodyPr/>
                    <a:lstStyle/>
                    <a:p>
                      <a:r>
                        <a:rPr lang="en-US" sz="3200" b="1" dirty="0"/>
                        <a:t>Resides in RAM?</a:t>
                      </a:r>
                      <a:endParaRPr lang="en-US" sz="3200" dirty="0">
                        <a:latin typeface="Book Antiqua" panose="02040602050305030304" pitchFamily="18" charset="0"/>
                      </a:endParaRPr>
                    </a:p>
                  </a:txBody>
                  <a:tcPr anchor="ctr"/>
                </a:tc>
                <a:extLst>
                  <a:ext uri="{0D108BD9-81ED-4DB2-BD59-A6C34878D82A}">
                    <a16:rowId xmlns:a16="http://schemas.microsoft.com/office/drawing/2014/main" val="3336098925"/>
                  </a:ext>
                </a:extLst>
              </a:tr>
              <a:tr h="356492">
                <a:tc>
                  <a:txBody>
                    <a:bodyPr/>
                    <a:lstStyle/>
                    <a:p>
                      <a:r>
                        <a:rPr lang="en-US" sz="3200"/>
                        <a:t>New</a:t>
                      </a:r>
                      <a:endParaRPr lang="en-US" sz="3200">
                        <a:latin typeface="Book Antiqua" panose="02040602050305030304" pitchFamily="18" charset="0"/>
                      </a:endParaRPr>
                    </a:p>
                  </a:txBody>
                  <a:tcPr anchor="ctr"/>
                </a:tc>
                <a:tc>
                  <a:txBody>
                    <a:bodyPr/>
                    <a:lstStyle/>
                    <a:p>
                      <a:r>
                        <a:rPr lang="en-US" sz="3200" dirty="0"/>
                        <a:t>❌ No</a:t>
                      </a:r>
                      <a:endParaRPr lang="en-US" sz="3200" dirty="0">
                        <a:latin typeface="Book Antiqua" panose="02040602050305030304" pitchFamily="18" charset="0"/>
                      </a:endParaRPr>
                    </a:p>
                  </a:txBody>
                  <a:tcPr anchor="ctr"/>
                </a:tc>
                <a:extLst>
                  <a:ext uri="{0D108BD9-81ED-4DB2-BD59-A6C34878D82A}">
                    <a16:rowId xmlns:a16="http://schemas.microsoft.com/office/drawing/2014/main" val="3460082134"/>
                  </a:ext>
                </a:extLst>
              </a:tr>
              <a:tr h="356492">
                <a:tc>
                  <a:txBody>
                    <a:bodyPr/>
                    <a:lstStyle/>
                    <a:p>
                      <a:r>
                        <a:rPr lang="en-US" sz="3200" dirty="0"/>
                        <a:t>Ready</a:t>
                      </a:r>
                      <a:endParaRPr lang="en-US" sz="3200" dirty="0">
                        <a:latin typeface="Book Antiqua" panose="02040602050305030304" pitchFamily="18" charset="0"/>
                      </a:endParaRPr>
                    </a:p>
                  </a:txBody>
                  <a:tcPr anchor="ctr"/>
                </a:tc>
                <a:tc>
                  <a:txBody>
                    <a:bodyPr/>
                    <a:lstStyle/>
                    <a:p>
                      <a:r>
                        <a:rPr lang="en-US" sz="3200"/>
                        <a:t>✅ Yes</a:t>
                      </a:r>
                      <a:endParaRPr lang="en-US" sz="3200">
                        <a:latin typeface="Book Antiqua" panose="02040602050305030304" pitchFamily="18" charset="0"/>
                      </a:endParaRPr>
                    </a:p>
                  </a:txBody>
                  <a:tcPr anchor="ctr"/>
                </a:tc>
                <a:extLst>
                  <a:ext uri="{0D108BD9-81ED-4DB2-BD59-A6C34878D82A}">
                    <a16:rowId xmlns:a16="http://schemas.microsoft.com/office/drawing/2014/main" val="393207092"/>
                  </a:ext>
                </a:extLst>
              </a:tr>
              <a:tr h="356492">
                <a:tc>
                  <a:txBody>
                    <a:bodyPr/>
                    <a:lstStyle/>
                    <a:p>
                      <a:r>
                        <a:rPr lang="en-US" sz="3200"/>
                        <a:t>Running</a:t>
                      </a:r>
                      <a:endParaRPr lang="en-US" sz="3200">
                        <a:latin typeface="Book Antiqua" panose="02040602050305030304" pitchFamily="18" charset="0"/>
                      </a:endParaRPr>
                    </a:p>
                  </a:txBody>
                  <a:tcPr anchor="ctr"/>
                </a:tc>
                <a:tc>
                  <a:txBody>
                    <a:bodyPr/>
                    <a:lstStyle/>
                    <a:p>
                      <a:r>
                        <a:rPr lang="en-US" sz="3200"/>
                        <a:t>✅ Yes</a:t>
                      </a:r>
                      <a:endParaRPr lang="en-US" sz="3200">
                        <a:latin typeface="Book Antiqua" panose="02040602050305030304" pitchFamily="18" charset="0"/>
                      </a:endParaRPr>
                    </a:p>
                  </a:txBody>
                  <a:tcPr anchor="ctr"/>
                </a:tc>
                <a:extLst>
                  <a:ext uri="{0D108BD9-81ED-4DB2-BD59-A6C34878D82A}">
                    <a16:rowId xmlns:a16="http://schemas.microsoft.com/office/drawing/2014/main" val="3940178163"/>
                  </a:ext>
                </a:extLst>
              </a:tr>
              <a:tr h="356492">
                <a:tc>
                  <a:txBody>
                    <a:bodyPr/>
                    <a:lstStyle/>
                    <a:p>
                      <a:r>
                        <a:rPr lang="en-US" sz="3200"/>
                        <a:t>Waiting / Blocked</a:t>
                      </a:r>
                      <a:endParaRPr lang="en-US" sz="3200">
                        <a:latin typeface="Book Antiqua" panose="02040602050305030304" pitchFamily="18" charset="0"/>
                      </a:endParaRPr>
                    </a:p>
                  </a:txBody>
                  <a:tcPr anchor="ctr"/>
                </a:tc>
                <a:tc>
                  <a:txBody>
                    <a:bodyPr/>
                    <a:lstStyle/>
                    <a:p>
                      <a:r>
                        <a:rPr lang="en-US" sz="3200"/>
                        <a:t>✅ Yes</a:t>
                      </a:r>
                      <a:endParaRPr lang="en-US" sz="3200">
                        <a:latin typeface="Book Antiqua" panose="02040602050305030304" pitchFamily="18" charset="0"/>
                      </a:endParaRPr>
                    </a:p>
                  </a:txBody>
                  <a:tcPr anchor="ctr"/>
                </a:tc>
                <a:extLst>
                  <a:ext uri="{0D108BD9-81ED-4DB2-BD59-A6C34878D82A}">
                    <a16:rowId xmlns:a16="http://schemas.microsoft.com/office/drawing/2014/main" val="1697335109"/>
                  </a:ext>
                </a:extLst>
              </a:tr>
              <a:tr h="356492">
                <a:tc>
                  <a:txBody>
                    <a:bodyPr/>
                    <a:lstStyle/>
                    <a:p>
                      <a:r>
                        <a:rPr lang="en-US" sz="3200"/>
                        <a:t>Suspended</a:t>
                      </a:r>
                      <a:endParaRPr lang="en-US" sz="3200">
                        <a:latin typeface="Book Antiqua" panose="02040602050305030304" pitchFamily="18" charset="0"/>
                      </a:endParaRPr>
                    </a:p>
                  </a:txBody>
                  <a:tcPr anchor="ctr"/>
                </a:tc>
                <a:tc>
                  <a:txBody>
                    <a:bodyPr/>
                    <a:lstStyle/>
                    <a:p>
                      <a:r>
                        <a:rPr lang="en-US" sz="3200"/>
                        <a:t>❌ No</a:t>
                      </a:r>
                      <a:endParaRPr lang="en-US" sz="3200">
                        <a:latin typeface="Book Antiqua" panose="02040602050305030304" pitchFamily="18" charset="0"/>
                      </a:endParaRPr>
                    </a:p>
                  </a:txBody>
                  <a:tcPr anchor="ctr"/>
                </a:tc>
                <a:extLst>
                  <a:ext uri="{0D108BD9-81ED-4DB2-BD59-A6C34878D82A}">
                    <a16:rowId xmlns:a16="http://schemas.microsoft.com/office/drawing/2014/main" val="1496565754"/>
                  </a:ext>
                </a:extLst>
              </a:tr>
              <a:tr h="356492">
                <a:tc>
                  <a:txBody>
                    <a:bodyPr/>
                    <a:lstStyle/>
                    <a:p>
                      <a:r>
                        <a:rPr lang="en-US" sz="3200" dirty="0"/>
                        <a:t>Terminated</a:t>
                      </a:r>
                      <a:endParaRPr lang="en-US" sz="3200" dirty="0">
                        <a:latin typeface="Book Antiqua" panose="02040602050305030304" pitchFamily="18" charset="0"/>
                      </a:endParaRPr>
                    </a:p>
                  </a:txBody>
                  <a:tcPr anchor="ctr"/>
                </a:tc>
                <a:tc>
                  <a:txBody>
                    <a:bodyPr/>
                    <a:lstStyle/>
                    <a:p>
                      <a:r>
                        <a:rPr lang="en-US" sz="3200" dirty="0"/>
                        <a:t>❌ No</a:t>
                      </a:r>
                      <a:endParaRPr lang="en-US" sz="3200" dirty="0">
                        <a:latin typeface="Book Antiqua" panose="02040602050305030304" pitchFamily="18" charset="0"/>
                      </a:endParaRPr>
                    </a:p>
                  </a:txBody>
                  <a:tcPr anchor="ctr"/>
                </a:tc>
                <a:extLst>
                  <a:ext uri="{0D108BD9-81ED-4DB2-BD59-A6C34878D82A}">
                    <a16:rowId xmlns:a16="http://schemas.microsoft.com/office/drawing/2014/main" val="2179429946"/>
                  </a:ext>
                </a:extLst>
              </a:tr>
            </a:tbl>
          </a:graphicData>
        </a:graphic>
      </p:graphicFrame>
    </p:spTree>
    <p:extLst>
      <p:ext uri="{BB962C8B-B14F-4D97-AF65-F5344CB8AC3E}">
        <p14:creationId xmlns:p14="http://schemas.microsoft.com/office/powerpoint/2010/main" val="2123639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4E420-026F-A168-416E-08DB3A3A28FD}"/>
              </a:ext>
            </a:extLst>
          </p:cNvPr>
          <p:cNvSpPr>
            <a:spLocks noGrp="1"/>
          </p:cNvSpPr>
          <p:nvPr>
            <p:ph type="title"/>
          </p:nvPr>
        </p:nvSpPr>
        <p:spPr/>
        <p:txBody>
          <a:bodyPr/>
          <a:lstStyle/>
          <a:p>
            <a:r>
              <a:rPr lang="en-US" dirty="0"/>
              <a:t>Program</a:t>
            </a:r>
          </a:p>
        </p:txBody>
      </p:sp>
      <p:sp>
        <p:nvSpPr>
          <p:cNvPr id="3" name="Content Placeholder 2">
            <a:extLst>
              <a:ext uri="{FF2B5EF4-FFF2-40B4-BE49-F238E27FC236}">
                <a16:creationId xmlns:a16="http://schemas.microsoft.com/office/drawing/2014/main" id="{98D4AA4D-50CC-9DE4-FAB4-E163EA1400B4}"/>
              </a:ext>
            </a:extLst>
          </p:cNvPr>
          <p:cNvSpPr>
            <a:spLocks noGrp="1"/>
          </p:cNvSpPr>
          <p:nvPr>
            <p:ph idx="1"/>
          </p:nvPr>
        </p:nvSpPr>
        <p:spPr>
          <a:xfrm>
            <a:off x="838200" y="1473711"/>
            <a:ext cx="10515600" cy="4351338"/>
          </a:xfrm>
        </p:spPr>
        <p:txBody>
          <a:bodyPr>
            <a:normAutofit fontScale="92500" lnSpcReduction="20000"/>
          </a:bodyPr>
          <a:lstStyle/>
          <a:p>
            <a:pPr marL="0" indent="0" algn="ctr">
              <a:buNone/>
            </a:pPr>
            <a:r>
              <a:rPr lang="en-US" sz="3200" dirty="0"/>
              <a:t>A program is a piece of code which may be a single line or millions of lines. A computer program is usually written by a computer programmer in a programming language. For example, here is a simple program written in C programming language −</a:t>
            </a:r>
          </a:p>
          <a:p>
            <a:pPr marL="2743200" lvl="6" indent="0" algn="just">
              <a:buNone/>
            </a:pPr>
            <a:endParaRPr lang="en-US" sz="3000" dirty="0"/>
          </a:p>
          <a:p>
            <a:pPr marL="2743200" lvl="6" indent="0" algn="just">
              <a:buNone/>
            </a:pPr>
            <a:r>
              <a:rPr lang="en-US" sz="3000" dirty="0">
                <a:solidFill>
                  <a:srgbClr val="FF0000"/>
                </a:solidFill>
                <a:latin typeface="Book Antiqua" panose="02040602050305030304" pitchFamily="18" charset="0"/>
              </a:rPr>
              <a:t>#include &lt;</a:t>
            </a:r>
            <a:r>
              <a:rPr lang="en-US" sz="3000" dirty="0" err="1">
                <a:solidFill>
                  <a:srgbClr val="FF0000"/>
                </a:solidFill>
                <a:latin typeface="Book Antiqua" panose="02040602050305030304" pitchFamily="18" charset="0"/>
              </a:rPr>
              <a:t>stdio.h</a:t>
            </a:r>
            <a:r>
              <a:rPr lang="en-US" sz="3000" dirty="0">
                <a:solidFill>
                  <a:srgbClr val="FF0000"/>
                </a:solidFill>
                <a:latin typeface="Book Antiqua" panose="02040602050305030304" pitchFamily="18" charset="0"/>
              </a:rPr>
              <a:t>&gt; </a:t>
            </a:r>
          </a:p>
          <a:p>
            <a:pPr marL="2743200" lvl="6" indent="0" algn="just">
              <a:buNone/>
            </a:pPr>
            <a:r>
              <a:rPr lang="en-US" sz="3000" dirty="0">
                <a:solidFill>
                  <a:srgbClr val="FF0000"/>
                </a:solidFill>
                <a:latin typeface="Book Antiqua" panose="02040602050305030304" pitchFamily="18" charset="0"/>
              </a:rPr>
              <a:t>int main() </a:t>
            </a:r>
          </a:p>
          <a:p>
            <a:pPr marL="2743200" lvl="6" indent="0" algn="just">
              <a:buNone/>
            </a:pPr>
            <a:r>
              <a:rPr lang="en-US" sz="3000" dirty="0">
                <a:solidFill>
                  <a:srgbClr val="FF0000"/>
                </a:solidFill>
                <a:latin typeface="Book Antiqua" panose="02040602050305030304" pitchFamily="18" charset="0"/>
              </a:rPr>
              <a:t>{ </a:t>
            </a:r>
          </a:p>
          <a:p>
            <a:pPr marL="3200400" lvl="7" indent="0" algn="just">
              <a:buNone/>
            </a:pPr>
            <a:r>
              <a:rPr lang="en-US" sz="3000" dirty="0" err="1">
                <a:solidFill>
                  <a:srgbClr val="FF0000"/>
                </a:solidFill>
                <a:latin typeface="Book Antiqua" panose="02040602050305030304" pitchFamily="18" charset="0"/>
              </a:rPr>
              <a:t>printf</a:t>
            </a:r>
            <a:r>
              <a:rPr lang="en-US" sz="3000" dirty="0">
                <a:solidFill>
                  <a:srgbClr val="FF0000"/>
                </a:solidFill>
                <a:latin typeface="Book Antiqua" panose="02040602050305030304" pitchFamily="18" charset="0"/>
              </a:rPr>
              <a:t>("Hello, World! \n"); </a:t>
            </a:r>
          </a:p>
          <a:p>
            <a:pPr marL="3200400" lvl="7" indent="0" algn="just">
              <a:buNone/>
            </a:pPr>
            <a:r>
              <a:rPr lang="en-US" sz="3000" dirty="0">
                <a:solidFill>
                  <a:srgbClr val="FF0000"/>
                </a:solidFill>
                <a:latin typeface="Book Antiqua" panose="02040602050305030304" pitchFamily="18" charset="0"/>
              </a:rPr>
              <a:t>return 0; </a:t>
            </a:r>
          </a:p>
          <a:p>
            <a:pPr marL="2743200" lvl="6" indent="0" algn="just">
              <a:buNone/>
            </a:pPr>
            <a:r>
              <a:rPr lang="en-US" sz="3000" dirty="0">
                <a:solidFill>
                  <a:srgbClr val="FF0000"/>
                </a:solidFill>
                <a:latin typeface="Book Antiqua" panose="02040602050305030304" pitchFamily="18" charset="0"/>
              </a:rPr>
              <a:t>}</a:t>
            </a:r>
          </a:p>
        </p:txBody>
      </p:sp>
    </p:spTree>
    <p:extLst>
      <p:ext uri="{BB962C8B-B14F-4D97-AF65-F5344CB8AC3E}">
        <p14:creationId xmlns:p14="http://schemas.microsoft.com/office/powerpoint/2010/main" val="816091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4135-EB29-6567-BB86-1B046E26903B}"/>
              </a:ext>
            </a:extLst>
          </p:cNvPr>
          <p:cNvSpPr>
            <a:spLocks noGrp="1"/>
          </p:cNvSpPr>
          <p:nvPr>
            <p:ph type="title"/>
          </p:nvPr>
        </p:nvSpPr>
        <p:spPr/>
        <p:txBody>
          <a:bodyPr>
            <a:normAutofit/>
          </a:bodyPr>
          <a:lstStyle/>
          <a:p>
            <a:r>
              <a:rPr lang="en-US" dirty="0"/>
              <a:t>Where the Process is Stored (When Not in RAM):</a:t>
            </a:r>
          </a:p>
        </p:txBody>
      </p:sp>
      <p:graphicFrame>
        <p:nvGraphicFramePr>
          <p:cNvPr id="4" name="Content Placeholder 3">
            <a:extLst>
              <a:ext uri="{FF2B5EF4-FFF2-40B4-BE49-F238E27FC236}">
                <a16:creationId xmlns:a16="http://schemas.microsoft.com/office/drawing/2014/main" id="{034ED4EC-4CDF-FE07-1006-784F15CB87E1}"/>
              </a:ext>
            </a:extLst>
          </p:cNvPr>
          <p:cNvGraphicFramePr>
            <a:graphicFrameLocks noGrp="1"/>
          </p:cNvGraphicFramePr>
          <p:nvPr>
            <p:ph idx="1"/>
            <p:extLst>
              <p:ext uri="{D42A27DB-BD31-4B8C-83A1-F6EECF244321}">
                <p14:modId xmlns:p14="http://schemas.microsoft.com/office/powerpoint/2010/main" val="2132331287"/>
              </p:ext>
            </p:extLst>
          </p:nvPr>
        </p:nvGraphicFramePr>
        <p:xfrm>
          <a:off x="838200" y="1964461"/>
          <a:ext cx="10974049" cy="3413760"/>
        </p:xfrm>
        <a:graphic>
          <a:graphicData uri="http://schemas.openxmlformats.org/drawingml/2006/table">
            <a:tbl>
              <a:tblPr>
                <a:tableStyleId>{BDBED569-4797-4DF1-A0F4-6AAB3CD982D8}</a:tableStyleId>
              </a:tblPr>
              <a:tblGrid>
                <a:gridCol w="1933731">
                  <a:extLst>
                    <a:ext uri="{9D8B030D-6E8A-4147-A177-3AD203B41FA5}">
                      <a16:colId xmlns:a16="http://schemas.microsoft.com/office/drawing/2014/main" val="2503663236"/>
                    </a:ext>
                  </a:extLst>
                </a:gridCol>
                <a:gridCol w="3957403">
                  <a:extLst>
                    <a:ext uri="{9D8B030D-6E8A-4147-A177-3AD203B41FA5}">
                      <a16:colId xmlns:a16="http://schemas.microsoft.com/office/drawing/2014/main" val="753401051"/>
                    </a:ext>
                  </a:extLst>
                </a:gridCol>
                <a:gridCol w="5082915">
                  <a:extLst>
                    <a:ext uri="{9D8B030D-6E8A-4147-A177-3AD203B41FA5}">
                      <a16:colId xmlns:a16="http://schemas.microsoft.com/office/drawing/2014/main" val="4061523218"/>
                    </a:ext>
                  </a:extLst>
                </a:gridCol>
              </a:tblGrid>
              <a:tr h="0">
                <a:tc>
                  <a:txBody>
                    <a:bodyPr/>
                    <a:lstStyle/>
                    <a:p>
                      <a:r>
                        <a:rPr lang="en-US" sz="2000" b="1"/>
                        <a:t>Process State</a:t>
                      </a:r>
                      <a:endParaRPr lang="en-US" sz="2000">
                        <a:latin typeface="Book Antiqua" panose="02040602050305030304" pitchFamily="18" charset="0"/>
                      </a:endParaRPr>
                    </a:p>
                  </a:txBody>
                  <a:tcPr anchor="ctr"/>
                </a:tc>
                <a:tc>
                  <a:txBody>
                    <a:bodyPr/>
                    <a:lstStyle/>
                    <a:p>
                      <a:r>
                        <a:rPr lang="en-US" sz="2000" b="1"/>
                        <a:t>Stored Location (if not in RAM)</a:t>
                      </a:r>
                      <a:endParaRPr lang="en-US" sz="2000">
                        <a:latin typeface="Book Antiqua" panose="02040602050305030304" pitchFamily="18" charset="0"/>
                      </a:endParaRPr>
                    </a:p>
                  </a:txBody>
                  <a:tcPr anchor="ctr"/>
                </a:tc>
                <a:tc>
                  <a:txBody>
                    <a:bodyPr/>
                    <a:lstStyle/>
                    <a:p>
                      <a:r>
                        <a:rPr lang="en-US" sz="2000" b="1"/>
                        <a:t>Explanation</a:t>
                      </a:r>
                      <a:endParaRPr lang="en-US" sz="2000">
                        <a:latin typeface="Book Antiqua" panose="02040602050305030304" pitchFamily="18" charset="0"/>
                      </a:endParaRPr>
                    </a:p>
                  </a:txBody>
                  <a:tcPr anchor="ctr"/>
                </a:tc>
                <a:extLst>
                  <a:ext uri="{0D108BD9-81ED-4DB2-BD59-A6C34878D82A}">
                    <a16:rowId xmlns:a16="http://schemas.microsoft.com/office/drawing/2014/main" val="2761125363"/>
                  </a:ext>
                </a:extLst>
              </a:tr>
              <a:tr h="0">
                <a:tc>
                  <a:txBody>
                    <a:bodyPr/>
                    <a:lstStyle/>
                    <a:p>
                      <a:r>
                        <a:rPr lang="en-US" sz="2000" b="1" dirty="0"/>
                        <a:t>New</a:t>
                      </a:r>
                      <a:endParaRPr lang="en-US" sz="2000" dirty="0">
                        <a:latin typeface="Book Antiqua" panose="02040602050305030304" pitchFamily="18" charset="0"/>
                      </a:endParaRPr>
                    </a:p>
                  </a:txBody>
                  <a:tcPr anchor="ctr"/>
                </a:tc>
                <a:tc>
                  <a:txBody>
                    <a:bodyPr/>
                    <a:lstStyle/>
                    <a:p>
                      <a:r>
                        <a:rPr lang="en-US" sz="2000" dirty="0"/>
                        <a:t>On </a:t>
                      </a:r>
                      <a:r>
                        <a:rPr lang="en-US" sz="2000" b="1" dirty="0"/>
                        <a:t>Disk</a:t>
                      </a:r>
                      <a:r>
                        <a:rPr lang="en-US" sz="2000" dirty="0"/>
                        <a:t> (or in process control block / OS queue)</a:t>
                      </a:r>
                      <a:endParaRPr lang="en-US" sz="2000" dirty="0">
                        <a:latin typeface="Book Antiqua" panose="02040602050305030304" pitchFamily="18" charset="0"/>
                      </a:endParaRPr>
                    </a:p>
                  </a:txBody>
                  <a:tcPr anchor="ctr"/>
                </a:tc>
                <a:tc>
                  <a:txBody>
                    <a:bodyPr/>
                    <a:lstStyle/>
                    <a:p>
                      <a:r>
                        <a:rPr lang="en-US" sz="2000"/>
                        <a:t>The program is loaded from disk (e.g., hard drive or SSD), but hasn’t been moved into RAM yet.</a:t>
                      </a:r>
                      <a:endParaRPr lang="en-US" sz="2000">
                        <a:latin typeface="Book Antiqua" panose="02040602050305030304" pitchFamily="18" charset="0"/>
                      </a:endParaRPr>
                    </a:p>
                  </a:txBody>
                  <a:tcPr anchor="ctr"/>
                </a:tc>
                <a:extLst>
                  <a:ext uri="{0D108BD9-81ED-4DB2-BD59-A6C34878D82A}">
                    <a16:rowId xmlns:a16="http://schemas.microsoft.com/office/drawing/2014/main" val="384868156"/>
                  </a:ext>
                </a:extLst>
              </a:tr>
              <a:tr h="0">
                <a:tc>
                  <a:txBody>
                    <a:bodyPr/>
                    <a:lstStyle/>
                    <a:p>
                      <a:r>
                        <a:rPr lang="en-US" sz="2000" b="1"/>
                        <a:t>Suspended</a:t>
                      </a:r>
                      <a:endParaRPr lang="en-US" sz="2000">
                        <a:latin typeface="Book Antiqua" panose="02040602050305030304" pitchFamily="18" charset="0"/>
                      </a:endParaRPr>
                    </a:p>
                  </a:txBody>
                  <a:tcPr anchor="ctr"/>
                </a:tc>
                <a:tc>
                  <a:txBody>
                    <a:bodyPr/>
                    <a:lstStyle/>
                    <a:p>
                      <a:r>
                        <a:rPr lang="en-US" sz="2000"/>
                        <a:t>In </a:t>
                      </a:r>
                      <a:r>
                        <a:rPr lang="en-US" sz="2000" b="1"/>
                        <a:t>Secondary Storage (Disk/Swap)</a:t>
                      </a:r>
                      <a:endParaRPr lang="en-US" sz="2000">
                        <a:latin typeface="Book Antiqua" panose="02040602050305030304" pitchFamily="18" charset="0"/>
                      </a:endParaRPr>
                    </a:p>
                  </a:txBody>
                  <a:tcPr anchor="ctr"/>
                </a:tc>
                <a:tc>
                  <a:txBody>
                    <a:bodyPr/>
                    <a:lstStyle/>
                    <a:p>
                      <a:r>
                        <a:rPr lang="en-US" sz="2000"/>
                        <a:t>The process is temporarily removed from RAM and stored in swap space or disk to free up RAM.</a:t>
                      </a:r>
                      <a:endParaRPr lang="en-US" sz="2000">
                        <a:latin typeface="Book Antiqua" panose="02040602050305030304" pitchFamily="18" charset="0"/>
                      </a:endParaRPr>
                    </a:p>
                  </a:txBody>
                  <a:tcPr anchor="ctr"/>
                </a:tc>
                <a:extLst>
                  <a:ext uri="{0D108BD9-81ED-4DB2-BD59-A6C34878D82A}">
                    <a16:rowId xmlns:a16="http://schemas.microsoft.com/office/drawing/2014/main" val="471738401"/>
                  </a:ext>
                </a:extLst>
              </a:tr>
              <a:tr h="0">
                <a:tc>
                  <a:txBody>
                    <a:bodyPr/>
                    <a:lstStyle/>
                    <a:p>
                      <a:r>
                        <a:rPr lang="en-US" sz="2000" b="1"/>
                        <a:t>Terminated</a:t>
                      </a:r>
                      <a:endParaRPr lang="en-US" sz="2000">
                        <a:latin typeface="Book Antiqua" panose="02040602050305030304" pitchFamily="18" charset="0"/>
                      </a:endParaRPr>
                    </a:p>
                  </a:txBody>
                  <a:tcPr anchor="ctr"/>
                </a:tc>
                <a:tc>
                  <a:txBody>
                    <a:bodyPr/>
                    <a:lstStyle/>
                    <a:p>
                      <a:r>
                        <a:rPr lang="en-US" sz="2000" b="1"/>
                        <a:t>Removed</a:t>
                      </a:r>
                      <a:r>
                        <a:rPr lang="en-US" sz="2000"/>
                        <a:t> completely (Log/info may be in system logs)</a:t>
                      </a:r>
                      <a:endParaRPr lang="en-US" sz="2000">
                        <a:latin typeface="Book Antiqua" panose="02040602050305030304" pitchFamily="18" charset="0"/>
                      </a:endParaRPr>
                    </a:p>
                  </a:txBody>
                  <a:tcPr anchor="ctr"/>
                </a:tc>
                <a:tc>
                  <a:txBody>
                    <a:bodyPr/>
                    <a:lstStyle/>
                    <a:p>
                      <a:r>
                        <a:rPr lang="en-US" sz="2000" dirty="0"/>
                        <a:t>After completion, the process is cleared from RAM. If needed, logs or traces are saved on disk.</a:t>
                      </a:r>
                      <a:endParaRPr lang="en-US" sz="2000" dirty="0">
                        <a:latin typeface="Book Antiqua" panose="02040602050305030304" pitchFamily="18" charset="0"/>
                      </a:endParaRPr>
                    </a:p>
                  </a:txBody>
                  <a:tcPr anchor="ctr"/>
                </a:tc>
                <a:extLst>
                  <a:ext uri="{0D108BD9-81ED-4DB2-BD59-A6C34878D82A}">
                    <a16:rowId xmlns:a16="http://schemas.microsoft.com/office/drawing/2014/main" val="4003555507"/>
                  </a:ext>
                </a:extLst>
              </a:tr>
            </a:tbl>
          </a:graphicData>
        </a:graphic>
      </p:graphicFrame>
    </p:spTree>
    <p:extLst>
      <p:ext uri="{BB962C8B-B14F-4D97-AF65-F5344CB8AC3E}">
        <p14:creationId xmlns:p14="http://schemas.microsoft.com/office/powerpoint/2010/main" val="714228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CF1D-4546-F001-A7F0-157823FFC5BE}"/>
              </a:ext>
            </a:extLst>
          </p:cNvPr>
          <p:cNvSpPr>
            <a:spLocks noGrp="1"/>
          </p:cNvSpPr>
          <p:nvPr>
            <p:ph type="title"/>
          </p:nvPr>
        </p:nvSpPr>
        <p:spPr/>
        <p:txBody>
          <a:bodyPr/>
          <a:lstStyle/>
          <a:p>
            <a:r>
              <a:rPr lang="en-US" dirty="0"/>
              <a:t>Summery</a:t>
            </a:r>
          </a:p>
        </p:txBody>
      </p:sp>
      <p:sp>
        <p:nvSpPr>
          <p:cNvPr id="3" name="Content Placeholder 2">
            <a:extLst>
              <a:ext uri="{FF2B5EF4-FFF2-40B4-BE49-F238E27FC236}">
                <a16:creationId xmlns:a16="http://schemas.microsoft.com/office/drawing/2014/main" id="{2A07E8DE-003B-1963-AC6A-CC8040460487}"/>
              </a:ext>
            </a:extLst>
          </p:cNvPr>
          <p:cNvSpPr>
            <a:spLocks noGrp="1"/>
          </p:cNvSpPr>
          <p:nvPr>
            <p:ph idx="1"/>
          </p:nvPr>
        </p:nvSpPr>
        <p:spPr/>
        <p:txBody>
          <a:bodyPr/>
          <a:lstStyle/>
          <a:p>
            <a:pPr marL="0" indent="0">
              <a:buNone/>
            </a:pPr>
            <a:r>
              <a:rPr lang="en-US" dirty="0"/>
              <a:t>A process generally transitions through the following 5 or 7 states:</a:t>
            </a:r>
          </a:p>
          <a:p>
            <a:r>
              <a:rPr lang="en-US" b="1" dirty="0"/>
              <a:t>New</a:t>
            </a:r>
            <a:r>
              <a:rPr lang="en-US" dirty="0"/>
              <a:t> – The process is being created</a:t>
            </a:r>
          </a:p>
          <a:p>
            <a:r>
              <a:rPr lang="en-US" b="1" dirty="0"/>
              <a:t>Ready</a:t>
            </a:r>
            <a:r>
              <a:rPr lang="en-US" dirty="0"/>
              <a:t> – The process is in RAM, waiting for CPU allocation</a:t>
            </a:r>
          </a:p>
          <a:p>
            <a:r>
              <a:rPr lang="en-US" b="1" dirty="0"/>
              <a:t>Running</a:t>
            </a:r>
            <a:r>
              <a:rPr lang="en-US" dirty="0"/>
              <a:t> – The process is currently using the CPU</a:t>
            </a:r>
          </a:p>
          <a:p>
            <a:r>
              <a:rPr lang="en-US" b="1" dirty="0"/>
              <a:t>Waiting / Blocked</a:t>
            </a:r>
            <a:r>
              <a:rPr lang="en-US" dirty="0"/>
              <a:t> – The process is waiting for some input/output operation</a:t>
            </a:r>
          </a:p>
          <a:p>
            <a:r>
              <a:rPr lang="en-US" b="1" dirty="0"/>
              <a:t>Terminated</a:t>
            </a:r>
            <a:r>
              <a:rPr lang="en-US" dirty="0"/>
              <a:t> – The process has finished execution</a:t>
            </a:r>
          </a:p>
          <a:p>
            <a:endParaRPr lang="en-US" dirty="0"/>
          </a:p>
        </p:txBody>
      </p:sp>
    </p:spTree>
    <p:extLst>
      <p:ext uri="{BB962C8B-B14F-4D97-AF65-F5344CB8AC3E}">
        <p14:creationId xmlns:p14="http://schemas.microsoft.com/office/powerpoint/2010/main" val="2236488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24854-6DA7-34D8-1475-51962B1B4F72}"/>
              </a:ext>
            </a:extLst>
          </p:cNvPr>
          <p:cNvSpPr>
            <a:spLocks noGrp="1"/>
          </p:cNvSpPr>
          <p:nvPr>
            <p:ph type="title"/>
          </p:nvPr>
        </p:nvSpPr>
        <p:spPr/>
        <p:txBody>
          <a:bodyPr>
            <a:normAutofit/>
          </a:bodyPr>
          <a:lstStyle/>
          <a:p>
            <a:r>
              <a:rPr lang="en-US" dirty="0"/>
              <a:t>Here is the explanation: </a:t>
            </a:r>
            <a:r>
              <a:rPr lang="en-US" dirty="0">
                <a:solidFill>
                  <a:srgbClr val="FF0000"/>
                </a:solidFill>
              </a:rPr>
              <a:t>New State</a:t>
            </a:r>
            <a:endParaRPr lang="en-US" dirty="0"/>
          </a:p>
        </p:txBody>
      </p:sp>
      <p:sp>
        <p:nvSpPr>
          <p:cNvPr id="3" name="Content Placeholder 2">
            <a:extLst>
              <a:ext uri="{FF2B5EF4-FFF2-40B4-BE49-F238E27FC236}">
                <a16:creationId xmlns:a16="http://schemas.microsoft.com/office/drawing/2014/main" id="{061C02E8-5D4C-BFE6-0BDF-CA43153A0976}"/>
              </a:ext>
            </a:extLst>
          </p:cNvPr>
          <p:cNvSpPr>
            <a:spLocks noGrp="1"/>
          </p:cNvSpPr>
          <p:nvPr>
            <p:ph idx="1"/>
          </p:nvPr>
        </p:nvSpPr>
        <p:spPr/>
        <p:txBody>
          <a:bodyPr/>
          <a:lstStyle/>
          <a:p>
            <a:pPr marL="0" indent="0" algn="ctr">
              <a:buNone/>
            </a:pPr>
            <a:r>
              <a:rPr lang="en-US" dirty="0"/>
              <a:t>Once a program is loaded into the </a:t>
            </a:r>
            <a:r>
              <a:rPr lang="en-US" b="1" dirty="0">
                <a:solidFill>
                  <a:srgbClr val="FF0000"/>
                </a:solidFill>
              </a:rPr>
              <a:t>RAM</a:t>
            </a:r>
            <a:r>
              <a:rPr lang="en-US" dirty="0"/>
              <a:t>, it enters the “</a:t>
            </a:r>
            <a:r>
              <a:rPr lang="en-US" b="1" dirty="0">
                <a:solidFill>
                  <a:srgbClr val="FF0000"/>
                </a:solidFill>
              </a:rPr>
              <a:t>new</a:t>
            </a:r>
            <a:r>
              <a:rPr lang="en-US" dirty="0"/>
              <a:t>” state. At this point, it’s not yet ready for execution. The operating system’s Long-Term Scheduler, also known as the </a:t>
            </a:r>
            <a:r>
              <a:rPr lang="en-US" b="1" dirty="0">
                <a:solidFill>
                  <a:srgbClr val="FF0000"/>
                </a:solidFill>
              </a:rPr>
              <a:t>Job Scheduler</a:t>
            </a:r>
            <a:r>
              <a:rPr lang="en-US" dirty="0"/>
              <a:t>, comes into play. This scheduler decides which processes from the “</a:t>
            </a:r>
            <a:r>
              <a:rPr lang="en-US" b="1" dirty="0">
                <a:solidFill>
                  <a:srgbClr val="FF0000"/>
                </a:solidFill>
              </a:rPr>
              <a:t>new</a:t>
            </a:r>
            <a:r>
              <a:rPr lang="en-US" dirty="0"/>
              <a:t>” state are allowed to enter the “</a:t>
            </a:r>
            <a:r>
              <a:rPr lang="en-US" b="1" dirty="0">
                <a:solidFill>
                  <a:srgbClr val="FF0000"/>
                </a:solidFill>
              </a:rPr>
              <a:t>ready</a:t>
            </a:r>
            <a:r>
              <a:rPr lang="en-US" dirty="0"/>
              <a:t>” state based on </a:t>
            </a:r>
            <a:r>
              <a:rPr lang="en-US" b="1" dirty="0">
                <a:solidFill>
                  <a:srgbClr val="FF0000"/>
                </a:solidFill>
              </a:rPr>
              <a:t>system resources, workload, and scheduling policies</a:t>
            </a:r>
            <a:r>
              <a:rPr lang="en-US" dirty="0"/>
              <a:t>. When a process is selected, it’s moved from “new” to “ready.”</a:t>
            </a:r>
          </a:p>
        </p:txBody>
      </p:sp>
    </p:spTree>
    <p:extLst>
      <p:ext uri="{BB962C8B-B14F-4D97-AF65-F5344CB8AC3E}">
        <p14:creationId xmlns:p14="http://schemas.microsoft.com/office/powerpoint/2010/main" val="2030541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C435C-5CBC-7D3E-6F16-AB1CB1E45890}"/>
              </a:ext>
            </a:extLst>
          </p:cNvPr>
          <p:cNvSpPr>
            <a:spLocks noGrp="1"/>
          </p:cNvSpPr>
          <p:nvPr>
            <p:ph type="title"/>
          </p:nvPr>
        </p:nvSpPr>
        <p:spPr/>
        <p:txBody>
          <a:bodyPr/>
          <a:lstStyle/>
          <a:p>
            <a:r>
              <a:rPr lang="en-US" dirty="0"/>
              <a:t>Here is the explanation: </a:t>
            </a:r>
            <a:r>
              <a:rPr lang="en-US" dirty="0">
                <a:solidFill>
                  <a:srgbClr val="FF0000"/>
                </a:solidFill>
              </a:rPr>
              <a:t>Ready State</a:t>
            </a:r>
            <a:endParaRPr lang="en-US" dirty="0"/>
          </a:p>
        </p:txBody>
      </p:sp>
      <p:sp>
        <p:nvSpPr>
          <p:cNvPr id="3" name="Content Placeholder 2">
            <a:extLst>
              <a:ext uri="{FF2B5EF4-FFF2-40B4-BE49-F238E27FC236}">
                <a16:creationId xmlns:a16="http://schemas.microsoft.com/office/drawing/2014/main" id="{B63164ED-FA91-82BD-73C7-8D2F5FF19CB3}"/>
              </a:ext>
            </a:extLst>
          </p:cNvPr>
          <p:cNvSpPr>
            <a:spLocks noGrp="1"/>
          </p:cNvSpPr>
          <p:nvPr>
            <p:ph idx="1"/>
          </p:nvPr>
        </p:nvSpPr>
        <p:spPr/>
        <p:txBody>
          <a:bodyPr>
            <a:normAutofit/>
          </a:bodyPr>
          <a:lstStyle/>
          <a:p>
            <a:pPr marL="0" indent="0" algn="ctr">
              <a:buNone/>
            </a:pPr>
            <a:r>
              <a:rPr lang="en-US" sz="3600" dirty="0"/>
              <a:t>In the “</a:t>
            </a:r>
            <a:r>
              <a:rPr lang="en-US" sz="3600" b="1" dirty="0">
                <a:solidFill>
                  <a:srgbClr val="FF0000"/>
                </a:solidFill>
              </a:rPr>
              <a:t>ready</a:t>
            </a:r>
            <a:r>
              <a:rPr lang="en-US" sz="3600" dirty="0"/>
              <a:t>” state, processes are prepared for </a:t>
            </a:r>
            <a:r>
              <a:rPr lang="en-US" sz="3600" b="1" dirty="0">
                <a:solidFill>
                  <a:srgbClr val="FF0000"/>
                </a:solidFill>
              </a:rPr>
              <a:t>execution</a:t>
            </a:r>
            <a:r>
              <a:rPr lang="en-US" sz="3600" dirty="0"/>
              <a:t>, but </a:t>
            </a:r>
            <a:r>
              <a:rPr lang="en-US" sz="4000" dirty="0"/>
              <a:t>they’re</a:t>
            </a:r>
            <a:r>
              <a:rPr lang="en-US" sz="3600" dirty="0"/>
              <a:t> not actively </a:t>
            </a:r>
            <a:r>
              <a:rPr lang="en-US" sz="3600" b="1" dirty="0">
                <a:solidFill>
                  <a:srgbClr val="FF0000"/>
                </a:solidFill>
              </a:rPr>
              <a:t>running</a:t>
            </a:r>
            <a:r>
              <a:rPr lang="en-US" sz="3600" dirty="0"/>
              <a:t>. The </a:t>
            </a:r>
            <a:r>
              <a:rPr lang="en-US" sz="3600" b="1" dirty="0">
                <a:solidFill>
                  <a:srgbClr val="FF0000"/>
                </a:solidFill>
              </a:rPr>
              <a:t>Short-Term Scheduler</a:t>
            </a:r>
            <a:r>
              <a:rPr lang="en-US" sz="3600" dirty="0"/>
              <a:t>, also known as the </a:t>
            </a:r>
            <a:r>
              <a:rPr lang="en-US" sz="3600" b="1" dirty="0">
                <a:solidFill>
                  <a:srgbClr val="FF0000"/>
                </a:solidFill>
              </a:rPr>
              <a:t>CPU Scheduler</a:t>
            </a:r>
            <a:r>
              <a:rPr lang="en-US" sz="3600" dirty="0"/>
              <a:t>, takes over. Its job is to select a process from the “ready” state and allocate the CPU to it. This moves the process into the “</a:t>
            </a:r>
            <a:r>
              <a:rPr lang="en-US" sz="3600" b="1" dirty="0">
                <a:solidFill>
                  <a:srgbClr val="FF0000"/>
                </a:solidFill>
              </a:rPr>
              <a:t>running</a:t>
            </a:r>
            <a:r>
              <a:rPr lang="en-US" sz="3600" dirty="0"/>
              <a:t>” state, where it actively utilizes the CPU.</a:t>
            </a:r>
          </a:p>
        </p:txBody>
      </p:sp>
    </p:spTree>
    <p:extLst>
      <p:ext uri="{BB962C8B-B14F-4D97-AF65-F5344CB8AC3E}">
        <p14:creationId xmlns:p14="http://schemas.microsoft.com/office/powerpoint/2010/main" val="3507808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6C961-75FD-9C1B-076B-577CAF21D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875603-E162-B9AD-A403-13567FDE6B69}"/>
              </a:ext>
            </a:extLst>
          </p:cNvPr>
          <p:cNvSpPr>
            <a:spLocks noGrp="1"/>
          </p:cNvSpPr>
          <p:nvPr>
            <p:ph type="title"/>
          </p:nvPr>
        </p:nvSpPr>
        <p:spPr/>
        <p:txBody>
          <a:bodyPr/>
          <a:lstStyle/>
          <a:p>
            <a:r>
              <a:rPr lang="en-US" dirty="0"/>
              <a:t>Here is the explanation: cont.</a:t>
            </a:r>
          </a:p>
        </p:txBody>
      </p:sp>
      <p:sp>
        <p:nvSpPr>
          <p:cNvPr id="3" name="Content Placeholder 2">
            <a:extLst>
              <a:ext uri="{FF2B5EF4-FFF2-40B4-BE49-F238E27FC236}">
                <a16:creationId xmlns:a16="http://schemas.microsoft.com/office/drawing/2014/main" id="{528B1DF7-E3BD-9B42-C89E-AA8CBDB04D7B}"/>
              </a:ext>
            </a:extLst>
          </p:cNvPr>
          <p:cNvSpPr>
            <a:spLocks noGrp="1"/>
          </p:cNvSpPr>
          <p:nvPr>
            <p:ph idx="1"/>
          </p:nvPr>
        </p:nvSpPr>
        <p:spPr/>
        <p:txBody>
          <a:bodyPr>
            <a:normAutofit/>
          </a:bodyPr>
          <a:lstStyle/>
          <a:p>
            <a:pPr marL="0" indent="0" algn="ctr">
              <a:buNone/>
            </a:pPr>
            <a:r>
              <a:rPr lang="en-US" sz="4400" dirty="0"/>
              <a:t>When a process completes its execution, it transitions to the “</a:t>
            </a:r>
            <a:r>
              <a:rPr lang="en-US" sz="4400" b="1" dirty="0">
                <a:solidFill>
                  <a:srgbClr val="FF0000"/>
                </a:solidFill>
              </a:rPr>
              <a:t>terminated</a:t>
            </a:r>
            <a:r>
              <a:rPr lang="en-US" sz="4400" dirty="0"/>
              <a:t>” state. In this state, the process is finished and will eventually be removed from memory.</a:t>
            </a:r>
          </a:p>
          <a:p>
            <a:pPr marL="0" indent="0">
              <a:buNone/>
            </a:pPr>
            <a:endParaRPr lang="en-US" sz="3600" dirty="0"/>
          </a:p>
        </p:txBody>
      </p:sp>
    </p:spTree>
    <p:extLst>
      <p:ext uri="{BB962C8B-B14F-4D97-AF65-F5344CB8AC3E}">
        <p14:creationId xmlns:p14="http://schemas.microsoft.com/office/powerpoint/2010/main" val="458530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EB56F-5639-D7FC-9172-86DCD794DA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4DE299-1E08-C252-3344-A61C1318A359}"/>
              </a:ext>
            </a:extLst>
          </p:cNvPr>
          <p:cNvSpPr>
            <a:spLocks noGrp="1"/>
          </p:cNvSpPr>
          <p:nvPr>
            <p:ph type="title"/>
          </p:nvPr>
        </p:nvSpPr>
        <p:spPr/>
        <p:txBody>
          <a:bodyPr/>
          <a:lstStyle/>
          <a:p>
            <a:r>
              <a:rPr lang="en-US" dirty="0"/>
              <a:t>Here is the explanation: cont.</a:t>
            </a:r>
          </a:p>
        </p:txBody>
      </p:sp>
      <p:sp>
        <p:nvSpPr>
          <p:cNvPr id="3" name="Content Placeholder 2">
            <a:extLst>
              <a:ext uri="{FF2B5EF4-FFF2-40B4-BE49-F238E27FC236}">
                <a16:creationId xmlns:a16="http://schemas.microsoft.com/office/drawing/2014/main" id="{55670AB5-85DF-6F7E-E99D-0BBA2A043133}"/>
              </a:ext>
            </a:extLst>
          </p:cNvPr>
          <p:cNvSpPr>
            <a:spLocks noGrp="1"/>
          </p:cNvSpPr>
          <p:nvPr>
            <p:ph idx="1"/>
          </p:nvPr>
        </p:nvSpPr>
        <p:spPr/>
        <p:txBody>
          <a:bodyPr>
            <a:normAutofit lnSpcReduction="10000"/>
          </a:bodyPr>
          <a:lstStyle/>
          <a:p>
            <a:pPr marL="0" indent="0" algn="ctr">
              <a:buNone/>
            </a:pPr>
            <a:r>
              <a:rPr lang="en-US" sz="3600" dirty="0"/>
              <a:t>If a process encounters an event that causes it to be temporarily unable to proceed (such as waiting for user input or for data from a slow I/O device), it enters the “waiting” state. This can happen due to factors like I/O operations, synchronization, or communication events. Once the event it’s waiting for occurs, the process can move back to the “ready” state.</a:t>
            </a:r>
            <a:br>
              <a:rPr lang="en-US" sz="4400" dirty="0"/>
            </a:br>
            <a:endParaRPr lang="en-US" sz="4400" dirty="0"/>
          </a:p>
        </p:txBody>
      </p:sp>
    </p:spTree>
    <p:extLst>
      <p:ext uri="{BB962C8B-B14F-4D97-AF65-F5344CB8AC3E}">
        <p14:creationId xmlns:p14="http://schemas.microsoft.com/office/powerpoint/2010/main" val="3537743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C559C-0AF0-6224-A95E-3D2B69FDD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61D68-BE18-A51A-1899-42EF8FA4DC48}"/>
              </a:ext>
            </a:extLst>
          </p:cNvPr>
          <p:cNvSpPr>
            <a:spLocks noGrp="1"/>
          </p:cNvSpPr>
          <p:nvPr>
            <p:ph type="title"/>
          </p:nvPr>
        </p:nvSpPr>
        <p:spPr/>
        <p:txBody>
          <a:bodyPr/>
          <a:lstStyle/>
          <a:p>
            <a:r>
              <a:rPr lang="en-US" dirty="0"/>
              <a:t>Here is the explanation: cont.</a:t>
            </a:r>
          </a:p>
        </p:txBody>
      </p:sp>
      <p:sp>
        <p:nvSpPr>
          <p:cNvPr id="3" name="Content Placeholder 2">
            <a:extLst>
              <a:ext uri="{FF2B5EF4-FFF2-40B4-BE49-F238E27FC236}">
                <a16:creationId xmlns:a16="http://schemas.microsoft.com/office/drawing/2014/main" id="{6B97F57C-1F6B-65E1-906E-AFFC9268C48F}"/>
              </a:ext>
            </a:extLst>
          </p:cNvPr>
          <p:cNvSpPr>
            <a:spLocks noGrp="1"/>
          </p:cNvSpPr>
          <p:nvPr>
            <p:ph idx="1"/>
          </p:nvPr>
        </p:nvSpPr>
        <p:spPr/>
        <p:txBody>
          <a:bodyPr>
            <a:normAutofit/>
          </a:bodyPr>
          <a:lstStyle/>
          <a:p>
            <a:pPr marL="0" indent="0" algn="ctr">
              <a:buNone/>
            </a:pPr>
            <a:r>
              <a:rPr lang="en-US" sz="3600" dirty="0"/>
              <a:t>The Schedule Dispatcher is a component responsible for managing the execution of processes. It’s responsible for context switching, which involves saving the state of the currently running process, loading the state of the next process, and handing control of the CPU to it. This ensures that processes take turns executing efficiently.</a:t>
            </a:r>
          </a:p>
        </p:txBody>
      </p:sp>
    </p:spTree>
    <p:extLst>
      <p:ext uri="{BB962C8B-B14F-4D97-AF65-F5344CB8AC3E}">
        <p14:creationId xmlns:p14="http://schemas.microsoft.com/office/powerpoint/2010/main" val="3224084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22B8E-DF64-F48C-BA56-2DDD1DD05790}"/>
              </a:ext>
            </a:extLst>
          </p:cNvPr>
          <p:cNvSpPr>
            <a:spLocks noGrp="1"/>
          </p:cNvSpPr>
          <p:nvPr>
            <p:ph type="title"/>
          </p:nvPr>
        </p:nvSpPr>
        <p:spPr/>
        <p:txBody>
          <a:bodyPr/>
          <a:lstStyle/>
          <a:p>
            <a:r>
              <a:rPr lang="en-US" dirty="0"/>
              <a:t>Real-life Practice of Process States in Windows</a:t>
            </a:r>
          </a:p>
        </p:txBody>
      </p:sp>
      <p:sp>
        <p:nvSpPr>
          <p:cNvPr id="3" name="Content Placeholder 2">
            <a:extLst>
              <a:ext uri="{FF2B5EF4-FFF2-40B4-BE49-F238E27FC236}">
                <a16:creationId xmlns:a16="http://schemas.microsoft.com/office/drawing/2014/main" id="{42090651-77C8-35CF-1C96-89E4EF086A7F}"/>
              </a:ext>
            </a:extLst>
          </p:cNvPr>
          <p:cNvSpPr>
            <a:spLocks noGrp="1"/>
          </p:cNvSpPr>
          <p:nvPr>
            <p:ph idx="1"/>
          </p:nvPr>
        </p:nvSpPr>
        <p:spPr/>
        <p:txBody>
          <a:bodyPr/>
          <a:lstStyle/>
          <a:p>
            <a:r>
              <a:rPr lang="en-US" dirty="0"/>
              <a:t>1. New / Start / Initial State</a:t>
            </a:r>
          </a:p>
          <a:p>
            <a:r>
              <a:rPr lang="en-US" dirty="0"/>
              <a:t> What it means (theoretically): A process is just created but hasn't yet started running.</a:t>
            </a:r>
          </a:p>
          <a:p>
            <a:r>
              <a:rPr lang="en-US" dirty="0"/>
              <a:t>How to demonstrate: </a:t>
            </a:r>
          </a:p>
          <a:p>
            <a:pPr marL="0" indent="0">
              <a:buNone/>
            </a:pPr>
            <a:r>
              <a:rPr lang="en-US" dirty="0"/>
              <a:t>	Open Task Manager → Go to "Details" tab.</a:t>
            </a:r>
          </a:p>
          <a:p>
            <a:pPr marL="0" indent="0">
              <a:buNone/>
            </a:pPr>
            <a:r>
              <a:rPr lang="en-US" dirty="0"/>
              <a:t>	Right-click →  Open new application (e.g., Notepad or Calculator).</a:t>
            </a:r>
          </a:p>
          <a:p>
            <a:r>
              <a:rPr lang="en-US" dirty="0"/>
              <a:t>As soon as you open it, it appears in the process list — this represents the New → Ready transition.</a:t>
            </a:r>
          </a:p>
        </p:txBody>
      </p:sp>
    </p:spTree>
    <p:extLst>
      <p:ext uri="{BB962C8B-B14F-4D97-AF65-F5344CB8AC3E}">
        <p14:creationId xmlns:p14="http://schemas.microsoft.com/office/powerpoint/2010/main" val="2955928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0218-2633-BB7B-16EC-B70E56E6BEE7}"/>
              </a:ext>
            </a:extLst>
          </p:cNvPr>
          <p:cNvSpPr>
            <a:spLocks noGrp="1"/>
          </p:cNvSpPr>
          <p:nvPr>
            <p:ph type="title"/>
          </p:nvPr>
        </p:nvSpPr>
        <p:spPr/>
        <p:txBody>
          <a:bodyPr/>
          <a:lstStyle/>
          <a:p>
            <a:r>
              <a:rPr lang="en-US" dirty="0"/>
              <a:t>Real-life Practice of Process States in Windows</a:t>
            </a:r>
          </a:p>
        </p:txBody>
      </p:sp>
      <p:sp>
        <p:nvSpPr>
          <p:cNvPr id="3" name="Content Placeholder 2">
            <a:extLst>
              <a:ext uri="{FF2B5EF4-FFF2-40B4-BE49-F238E27FC236}">
                <a16:creationId xmlns:a16="http://schemas.microsoft.com/office/drawing/2014/main" id="{1C78A2C2-1F8B-5767-CB62-8ED13EC31A80}"/>
              </a:ext>
            </a:extLst>
          </p:cNvPr>
          <p:cNvSpPr>
            <a:spLocks noGrp="1"/>
          </p:cNvSpPr>
          <p:nvPr>
            <p:ph idx="1"/>
          </p:nvPr>
        </p:nvSpPr>
        <p:spPr/>
        <p:txBody>
          <a:bodyPr>
            <a:normAutofit lnSpcReduction="10000"/>
          </a:bodyPr>
          <a:lstStyle/>
          <a:p>
            <a:r>
              <a:rPr lang="en-US" dirty="0"/>
              <a:t>2. Ready State</a:t>
            </a:r>
          </a:p>
          <a:p>
            <a:r>
              <a:rPr lang="en-US" dirty="0"/>
              <a:t>Theoretically: Process is ready to run, waiting for CPU time.</a:t>
            </a:r>
          </a:p>
          <a:p>
            <a:r>
              <a:rPr lang="en-US" dirty="0"/>
              <a:t>Real View: Windows doesn’t label a “Ready” state directly, but when you see a process with "Status" = Suspended or low CPU usage, it often means it's ready and just waiting.</a:t>
            </a:r>
          </a:p>
          <a:p>
            <a:r>
              <a:rPr lang="en-US" dirty="0"/>
              <a:t>How to demonstrate: Open several programs (e.g., Notepad, Paint, Word) quickly. </a:t>
            </a:r>
          </a:p>
          <a:p>
            <a:r>
              <a:rPr lang="en-US" dirty="0"/>
              <a:t>Only one or two processes will use CPU at a time.</a:t>
            </a:r>
          </a:p>
          <a:p>
            <a:r>
              <a:rPr lang="en-US" dirty="0"/>
              <a:t>Others will be waiting in Ready state — look at CPU column in Task Manager &gt; Processes or Details tab.</a:t>
            </a:r>
          </a:p>
        </p:txBody>
      </p:sp>
    </p:spTree>
    <p:extLst>
      <p:ext uri="{BB962C8B-B14F-4D97-AF65-F5344CB8AC3E}">
        <p14:creationId xmlns:p14="http://schemas.microsoft.com/office/powerpoint/2010/main" val="2842944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B48EB-9D45-DF7F-6768-96DC78D20D73}"/>
              </a:ext>
            </a:extLst>
          </p:cNvPr>
          <p:cNvSpPr>
            <a:spLocks noGrp="1"/>
          </p:cNvSpPr>
          <p:nvPr>
            <p:ph type="title"/>
          </p:nvPr>
        </p:nvSpPr>
        <p:spPr/>
        <p:txBody>
          <a:bodyPr/>
          <a:lstStyle/>
          <a:p>
            <a:r>
              <a:rPr lang="en-US" dirty="0"/>
              <a:t>Real-life Practice of Process States in Windows</a:t>
            </a:r>
          </a:p>
        </p:txBody>
      </p:sp>
      <p:sp>
        <p:nvSpPr>
          <p:cNvPr id="3" name="Content Placeholder 2">
            <a:extLst>
              <a:ext uri="{FF2B5EF4-FFF2-40B4-BE49-F238E27FC236}">
                <a16:creationId xmlns:a16="http://schemas.microsoft.com/office/drawing/2014/main" id="{72FA85FF-BC4A-4D9D-CED2-1D8AC8086200}"/>
              </a:ext>
            </a:extLst>
          </p:cNvPr>
          <p:cNvSpPr>
            <a:spLocks noGrp="1"/>
          </p:cNvSpPr>
          <p:nvPr>
            <p:ph idx="1"/>
          </p:nvPr>
        </p:nvSpPr>
        <p:spPr/>
        <p:txBody>
          <a:bodyPr/>
          <a:lstStyle/>
          <a:p>
            <a:r>
              <a:rPr lang="en-US" dirty="0"/>
              <a:t>3. Running State</a:t>
            </a:r>
          </a:p>
          <a:p>
            <a:r>
              <a:rPr lang="en-US" dirty="0"/>
              <a:t>Theoretically: Process is currently being executed by the CPU.</a:t>
            </a:r>
          </a:p>
          <a:p>
            <a:r>
              <a:rPr lang="en-US" dirty="0"/>
              <a:t>How to demonstrate:</a:t>
            </a:r>
          </a:p>
          <a:p>
            <a:r>
              <a:rPr lang="en-US" dirty="0"/>
              <a:t>In Task Manager, under Processes, sort by CPU.</a:t>
            </a:r>
          </a:p>
          <a:p>
            <a:r>
              <a:rPr lang="en-US" dirty="0"/>
              <a:t>The processes with non-zero CPU usage are in the Running state.</a:t>
            </a:r>
          </a:p>
          <a:p>
            <a:r>
              <a:rPr lang="en-US" dirty="0"/>
              <a:t>Example: Open a browser and play a YouTube video.</a:t>
            </a:r>
          </a:p>
          <a:p>
            <a:r>
              <a:rPr lang="en-US" dirty="0"/>
              <a:t>The browser’s process (e.g., chrome.exe) will be Running, using CPU.</a:t>
            </a:r>
          </a:p>
        </p:txBody>
      </p:sp>
    </p:spTree>
    <p:extLst>
      <p:ext uri="{BB962C8B-B14F-4D97-AF65-F5344CB8AC3E}">
        <p14:creationId xmlns:p14="http://schemas.microsoft.com/office/powerpoint/2010/main" val="248927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AF12-11AD-34E1-A949-A69DCFA2646F}"/>
              </a:ext>
            </a:extLst>
          </p:cNvPr>
          <p:cNvSpPr>
            <a:spLocks noGrp="1"/>
          </p:cNvSpPr>
          <p:nvPr>
            <p:ph type="title"/>
          </p:nvPr>
        </p:nvSpPr>
        <p:spPr/>
        <p:txBody>
          <a:bodyPr/>
          <a:lstStyle/>
          <a:p>
            <a:r>
              <a:rPr lang="en-US" dirty="0"/>
              <a:t>Program</a:t>
            </a:r>
          </a:p>
        </p:txBody>
      </p:sp>
      <p:sp>
        <p:nvSpPr>
          <p:cNvPr id="3" name="Content Placeholder 2">
            <a:extLst>
              <a:ext uri="{FF2B5EF4-FFF2-40B4-BE49-F238E27FC236}">
                <a16:creationId xmlns:a16="http://schemas.microsoft.com/office/drawing/2014/main" id="{EAC4D1FB-BB9E-41E0-B2CF-6832BF40DE7B}"/>
              </a:ext>
            </a:extLst>
          </p:cNvPr>
          <p:cNvSpPr>
            <a:spLocks noGrp="1"/>
          </p:cNvSpPr>
          <p:nvPr>
            <p:ph idx="1"/>
          </p:nvPr>
        </p:nvSpPr>
        <p:spPr>
          <a:xfrm>
            <a:off x="838200" y="1690688"/>
            <a:ext cx="10515600" cy="4351338"/>
          </a:xfrm>
        </p:spPr>
        <p:txBody>
          <a:bodyPr>
            <a:normAutofit/>
          </a:bodyPr>
          <a:lstStyle/>
          <a:p>
            <a:r>
              <a:rPr lang="en-US" sz="3200" dirty="0"/>
              <a:t>A computer </a:t>
            </a:r>
            <a:r>
              <a:rPr lang="en-US" sz="3200" b="1" dirty="0"/>
              <a:t>program</a:t>
            </a:r>
            <a:r>
              <a:rPr lang="en-US" sz="3200" dirty="0"/>
              <a:t> is a </a:t>
            </a:r>
            <a:r>
              <a:rPr lang="en-US" sz="3200" b="1" dirty="0">
                <a:solidFill>
                  <a:srgbClr val="FF0000"/>
                </a:solidFill>
              </a:rPr>
              <a:t>collection of instructions </a:t>
            </a:r>
            <a:r>
              <a:rPr lang="en-US" sz="3200" dirty="0"/>
              <a:t>that performs a specific task when executed by a computer. When we compare a program with a process, we can conclude that a process is a dynamic instance of a computer program.</a:t>
            </a:r>
          </a:p>
          <a:p>
            <a:r>
              <a:rPr lang="en-US" sz="3200" dirty="0"/>
              <a:t>A part of a computer program that performs a well-defined task is known as an </a:t>
            </a:r>
            <a:r>
              <a:rPr lang="en-US" sz="3200" b="1" dirty="0">
                <a:solidFill>
                  <a:srgbClr val="FF0000"/>
                </a:solidFill>
              </a:rPr>
              <a:t>algorithm</a:t>
            </a:r>
            <a:r>
              <a:rPr lang="en-US" sz="3200" dirty="0"/>
              <a:t>. A collection of computer programs, libraries and related data are referred to as a </a:t>
            </a:r>
            <a:r>
              <a:rPr lang="en-US" sz="3200" b="1" dirty="0">
                <a:solidFill>
                  <a:srgbClr val="FF0000"/>
                </a:solidFill>
              </a:rPr>
              <a:t>software</a:t>
            </a:r>
            <a:r>
              <a:rPr lang="en-US" sz="3200" dirty="0"/>
              <a:t>.</a:t>
            </a:r>
          </a:p>
        </p:txBody>
      </p:sp>
    </p:spTree>
    <p:extLst>
      <p:ext uri="{BB962C8B-B14F-4D97-AF65-F5344CB8AC3E}">
        <p14:creationId xmlns:p14="http://schemas.microsoft.com/office/powerpoint/2010/main" val="703792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7362E-D13D-3CA3-893A-8BF2B9151A98}"/>
              </a:ext>
            </a:extLst>
          </p:cNvPr>
          <p:cNvSpPr>
            <a:spLocks noGrp="1"/>
          </p:cNvSpPr>
          <p:nvPr>
            <p:ph type="title"/>
          </p:nvPr>
        </p:nvSpPr>
        <p:spPr>
          <a:xfrm>
            <a:off x="710841" y="0"/>
            <a:ext cx="10515600" cy="1325563"/>
          </a:xfrm>
        </p:spPr>
        <p:txBody>
          <a:bodyPr/>
          <a:lstStyle/>
          <a:p>
            <a:r>
              <a:rPr lang="en-US" dirty="0"/>
              <a:t>The Seven-State Model</a:t>
            </a:r>
          </a:p>
        </p:txBody>
      </p:sp>
      <p:sp>
        <p:nvSpPr>
          <p:cNvPr id="5" name="AutoShape 4" descr="state">
            <a:extLst>
              <a:ext uri="{FF2B5EF4-FFF2-40B4-BE49-F238E27FC236}">
                <a16:creationId xmlns:a16="http://schemas.microsoft.com/office/drawing/2014/main" id="{FD906CB4-2995-44C5-8E15-881BB8017DE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0AC9645A-C2EB-5E9D-E746-0ECD7417E9A1}"/>
              </a:ext>
            </a:extLst>
          </p:cNvPr>
          <p:cNvPicPr>
            <a:picLocks noChangeAspect="1"/>
          </p:cNvPicPr>
          <p:nvPr/>
        </p:nvPicPr>
        <p:blipFill>
          <a:blip r:embed="rId2"/>
          <a:stretch>
            <a:fillRect/>
          </a:stretch>
        </p:blipFill>
        <p:spPr>
          <a:xfrm>
            <a:off x="1270359" y="949325"/>
            <a:ext cx="9956082" cy="4959350"/>
          </a:xfrm>
          <a:prstGeom prst="rect">
            <a:avLst/>
          </a:prstGeom>
        </p:spPr>
      </p:pic>
    </p:spTree>
    <p:extLst>
      <p:ext uri="{BB962C8B-B14F-4D97-AF65-F5344CB8AC3E}">
        <p14:creationId xmlns:p14="http://schemas.microsoft.com/office/powerpoint/2010/main" val="3791378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61810F7-31CC-9E69-E31A-73784F62CB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9886" y="1027906"/>
            <a:ext cx="7852228" cy="51633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48DB0ED-A234-9920-0B59-FB57799B918F}"/>
              </a:ext>
            </a:extLst>
          </p:cNvPr>
          <p:cNvSpPr>
            <a:spLocks noGrp="1"/>
          </p:cNvSpPr>
          <p:nvPr>
            <p:ph type="title"/>
          </p:nvPr>
        </p:nvSpPr>
        <p:spPr>
          <a:xfrm>
            <a:off x="838200" y="0"/>
            <a:ext cx="10515600" cy="1325563"/>
          </a:xfrm>
        </p:spPr>
        <p:txBody>
          <a:bodyPr/>
          <a:lstStyle/>
          <a:p>
            <a:r>
              <a:rPr lang="en-US" dirty="0"/>
              <a:t>The Seven-State Model</a:t>
            </a:r>
          </a:p>
        </p:txBody>
      </p:sp>
    </p:spTree>
    <p:extLst>
      <p:ext uri="{BB962C8B-B14F-4D97-AF65-F5344CB8AC3E}">
        <p14:creationId xmlns:p14="http://schemas.microsoft.com/office/powerpoint/2010/main" val="2019742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96E4C-D729-1339-CF35-128A4B5A1641}"/>
              </a:ext>
            </a:extLst>
          </p:cNvPr>
          <p:cNvSpPr>
            <a:spLocks noGrp="1"/>
          </p:cNvSpPr>
          <p:nvPr>
            <p:ph type="title"/>
          </p:nvPr>
        </p:nvSpPr>
        <p:spPr/>
        <p:txBody>
          <a:bodyPr/>
          <a:lstStyle/>
          <a:p>
            <a:r>
              <a:rPr lang="en-US" dirty="0"/>
              <a:t>The Seven-State Model</a:t>
            </a:r>
          </a:p>
        </p:txBody>
      </p:sp>
      <p:sp>
        <p:nvSpPr>
          <p:cNvPr id="3" name="Content Placeholder 2">
            <a:extLst>
              <a:ext uri="{FF2B5EF4-FFF2-40B4-BE49-F238E27FC236}">
                <a16:creationId xmlns:a16="http://schemas.microsoft.com/office/drawing/2014/main" id="{76AFF7C8-7AEB-717F-E867-A14396B3EC01}"/>
              </a:ext>
            </a:extLst>
          </p:cNvPr>
          <p:cNvSpPr>
            <a:spLocks noGrp="1"/>
          </p:cNvSpPr>
          <p:nvPr>
            <p:ph idx="1"/>
          </p:nvPr>
        </p:nvSpPr>
        <p:spPr/>
        <p:txBody>
          <a:bodyPr>
            <a:normAutofit fontScale="70000" lnSpcReduction="20000"/>
          </a:bodyPr>
          <a:lstStyle/>
          <a:p>
            <a:pPr fontAlgn="base"/>
            <a:r>
              <a:rPr lang="en-US" b="1" dirty="0"/>
              <a:t>New State: </a:t>
            </a:r>
            <a:r>
              <a:rPr lang="en-US" dirty="0"/>
              <a:t>In this step, the process is about to be created but not yet created. It is the program that is present in secondary memory that will be picked up by the OS to create the process.</a:t>
            </a:r>
          </a:p>
          <a:p>
            <a:pPr fontAlgn="base"/>
            <a:r>
              <a:rPr lang="en-US" b="1" dirty="0"/>
              <a:t>Ready State: New -&gt; Ready</a:t>
            </a:r>
            <a:r>
              <a:rPr lang="en-US" dirty="0"/>
              <a:t> to run. After the creation of a process, the process enters the ready state i.e. the process is loaded into the main memory. The process here is ready to run and is waiting to get the CPU time for its execution. Processes that are ready for execution by the CPU are maintained in a queue called a ready queue for ready processes.</a:t>
            </a:r>
          </a:p>
          <a:p>
            <a:pPr fontAlgn="base"/>
            <a:r>
              <a:rPr lang="en-US" b="1" dirty="0"/>
              <a:t>Run State: </a:t>
            </a:r>
            <a:r>
              <a:rPr lang="en-US" dirty="0"/>
              <a:t>The process is chosen from the ready queue by the OS for execution and the instructions within the process are executed by any one of the available processors.</a:t>
            </a:r>
          </a:p>
          <a:p>
            <a:pPr fontAlgn="base"/>
            <a:r>
              <a:rPr lang="en-US" b="1" dirty="0"/>
              <a:t>Blocked or Wait State: </a:t>
            </a:r>
            <a:r>
              <a:rPr lang="en-US" dirty="0"/>
              <a:t>Whenever the process requests access to I/O needs input from the user or needs access to a critical region(the lock for which is already acquired) it enters the blocked or waits state. The process continues to wait in the main memory and does not require CPU. Once the I/O operation is completed the process goes to the ready state.</a:t>
            </a:r>
          </a:p>
          <a:p>
            <a:pPr fontAlgn="base"/>
            <a:r>
              <a:rPr lang="en-US" b="1" dirty="0"/>
              <a:t>Terminated or Completed State: </a:t>
            </a:r>
            <a:r>
              <a:rPr lang="en-US" dirty="0"/>
              <a:t>Process is killed as well as PCB is deleted. The resources allocated to the process will be released or deallocated.</a:t>
            </a:r>
          </a:p>
        </p:txBody>
      </p:sp>
    </p:spTree>
    <p:extLst>
      <p:ext uri="{BB962C8B-B14F-4D97-AF65-F5344CB8AC3E}">
        <p14:creationId xmlns:p14="http://schemas.microsoft.com/office/powerpoint/2010/main" val="704688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A7C54-5303-3FDB-5D95-3D5F272B2055}"/>
              </a:ext>
            </a:extLst>
          </p:cNvPr>
          <p:cNvSpPr>
            <a:spLocks noGrp="1"/>
          </p:cNvSpPr>
          <p:nvPr>
            <p:ph type="title"/>
          </p:nvPr>
        </p:nvSpPr>
        <p:spPr/>
        <p:txBody>
          <a:bodyPr/>
          <a:lstStyle/>
          <a:p>
            <a:r>
              <a:rPr lang="en-US" dirty="0"/>
              <a:t>The Seven-State Model</a:t>
            </a:r>
          </a:p>
        </p:txBody>
      </p:sp>
      <p:sp>
        <p:nvSpPr>
          <p:cNvPr id="3" name="Content Placeholder 2">
            <a:extLst>
              <a:ext uri="{FF2B5EF4-FFF2-40B4-BE49-F238E27FC236}">
                <a16:creationId xmlns:a16="http://schemas.microsoft.com/office/drawing/2014/main" id="{81AD0E60-CD1E-5A21-BDCD-8801F9D040A9}"/>
              </a:ext>
            </a:extLst>
          </p:cNvPr>
          <p:cNvSpPr>
            <a:spLocks noGrp="1"/>
          </p:cNvSpPr>
          <p:nvPr>
            <p:ph idx="1"/>
          </p:nvPr>
        </p:nvSpPr>
        <p:spPr/>
        <p:txBody>
          <a:bodyPr/>
          <a:lstStyle/>
          <a:p>
            <a:pPr fontAlgn="base"/>
            <a:r>
              <a:rPr lang="en-US" b="1" dirty="0"/>
              <a:t>Suspend Ready: </a:t>
            </a:r>
            <a:r>
              <a:rPr lang="en-US" dirty="0"/>
              <a:t>Process that was initially in the ready state but was swapped out of main memory</a:t>
            </a:r>
            <a:r>
              <a:rPr lang="en-US" b="1" dirty="0">
                <a:solidFill>
                  <a:srgbClr val="FF0000"/>
                </a:solidFill>
              </a:rPr>
              <a:t>(refer to </a:t>
            </a:r>
            <a:r>
              <a:rPr lang="en-US" b="1" u="sng" dirty="0">
                <a:solidFill>
                  <a:srgbClr val="FF0000"/>
                </a:solidFill>
              </a:rPr>
              <a:t>Virtual Memory</a:t>
            </a:r>
            <a:r>
              <a:rPr lang="en-US" b="1" dirty="0">
                <a:solidFill>
                  <a:srgbClr val="FF0000"/>
                </a:solidFill>
              </a:rPr>
              <a:t> topic) </a:t>
            </a:r>
            <a:r>
              <a:rPr lang="en-US" dirty="0"/>
              <a:t>and placed onto external storage by the scheduler is said to be in suspend ready state. The process will transition back to a ready state whenever the process is again brought onto the main memory.</a:t>
            </a:r>
          </a:p>
          <a:p>
            <a:pPr fontAlgn="base"/>
            <a:r>
              <a:rPr lang="en-US" b="1" dirty="0"/>
              <a:t>Suspend Wait or Suspend Blocked: </a:t>
            </a:r>
            <a:r>
              <a:rPr lang="en-US" dirty="0"/>
              <a:t>Similar to suspend ready but uses the process which was performing I/O operation and lack of main memory caused them to move to secondary memory. When work is finished it may go to suspend ready.</a:t>
            </a:r>
          </a:p>
          <a:p>
            <a:endParaRPr lang="en-US" dirty="0"/>
          </a:p>
        </p:txBody>
      </p:sp>
    </p:spTree>
    <p:extLst>
      <p:ext uri="{BB962C8B-B14F-4D97-AF65-F5344CB8AC3E}">
        <p14:creationId xmlns:p14="http://schemas.microsoft.com/office/powerpoint/2010/main" val="3809621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F82B6-310C-C241-CF00-91881646E126}"/>
              </a:ext>
            </a:extLst>
          </p:cNvPr>
          <p:cNvSpPr>
            <a:spLocks noGrp="1"/>
          </p:cNvSpPr>
          <p:nvPr>
            <p:ph type="title"/>
          </p:nvPr>
        </p:nvSpPr>
        <p:spPr/>
        <p:txBody>
          <a:bodyPr/>
          <a:lstStyle/>
          <a:p>
            <a:r>
              <a:rPr lang="en-US" dirty="0"/>
              <a:t>The Seven-State Model</a:t>
            </a:r>
          </a:p>
        </p:txBody>
      </p:sp>
      <p:sp>
        <p:nvSpPr>
          <p:cNvPr id="3" name="Content Placeholder 2">
            <a:extLst>
              <a:ext uri="{FF2B5EF4-FFF2-40B4-BE49-F238E27FC236}">
                <a16:creationId xmlns:a16="http://schemas.microsoft.com/office/drawing/2014/main" id="{61BEB086-13AE-7DEC-346E-30BF5E817F97}"/>
              </a:ext>
            </a:extLst>
          </p:cNvPr>
          <p:cNvSpPr>
            <a:spLocks noGrp="1"/>
          </p:cNvSpPr>
          <p:nvPr>
            <p:ph idx="1"/>
          </p:nvPr>
        </p:nvSpPr>
        <p:spPr/>
        <p:txBody>
          <a:bodyPr>
            <a:normAutofit fontScale="85000" lnSpcReduction="10000"/>
          </a:bodyPr>
          <a:lstStyle/>
          <a:p>
            <a:r>
              <a:rPr lang="en-US" b="1" dirty="0"/>
              <a:t> In simple terms (Suspend Ready):</a:t>
            </a:r>
            <a:r>
              <a:rPr lang="en-US" dirty="0"/>
              <a:t>The process was in the Ready state, but due to lack of space in RAM, it was moved out to secondary storage. It will return to the Ready state when there's space in RAM again.</a:t>
            </a:r>
          </a:p>
          <a:p>
            <a:r>
              <a:rPr lang="en-US" b="1" dirty="0"/>
              <a:t>Suspend Wait / Suspend Blocked:</a:t>
            </a:r>
          </a:p>
          <a:p>
            <a:pPr marL="457200" lvl="1" indent="0">
              <a:buNone/>
            </a:pPr>
            <a:r>
              <a:rPr lang="en-US" sz="3000" dirty="0"/>
              <a:t>🔸 These processes were already in the Blocked / Waiting state — meaning they were waiting for some input/output operation.</a:t>
            </a:r>
          </a:p>
          <a:p>
            <a:pPr marL="457200" lvl="1" indent="0">
              <a:buNone/>
            </a:pPr>
            <a:r>
              <a:rPr lang="en-US" sz="3000" dirty="0"/>
              <a:t>🔸 But since there wasn't enough space in RAM, they were also moved out to secondary storage (like a hard disk).</a:t>
            </a:r>
          </a:p>
          <a:p>
            <a:pPr marL="457200" lvl="1" indent="0">
              <a:buNone/>
            </a:pPr>
            <a:r>
              <a:rPr lang="en-US" sz="3000" dirty="0"/>
              <a:t>🔸 Once their waiting (I/O) task is done, they will be moved to the Suspend Ready state.</a:t>
            </a:r>
          </a:p>
          <a:p>
            <a:r>
              <a:rPr lang="en-US" b="1" dirty="0"/>
              <a:t>➡️ In simple terms: </a:t>
            </a:r>
            <a:r>
              <a:rPr lang="en-US" dirty="0"/>
              <a:t>The process was in Waiting, and due to low RAM space, it was moved out. It will return later.</a:t>
            </a:r>
          </a:p>
        </p:txBody>
      </p:sp>
    </p:spTree>
    <p:extLst>
      <p:ext uri="{BB962C8B-B14F-4D97-AF65-F5344CB8AC3E}">
        <p14:creationId xmlns:p14="http://schemas.microsoft.com/office/powerpoint/2010/main" val="2585187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11A46-9938-A46B-377A-9FBAD60021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F795DF-5719-FA1C-F09C-70DA94C2D238}"/>
              </a:ext>
            </a:extLst>
          </p:cNvPr>
          <p:cNvSpPr>
            <a:spLocks noGrp="1"/>
          </p:cNvSpPr>
          <p:nvPr>
            <p:ph type="title"/>
          </p:nvPr>
        </p:nvSpPr>
        <p:spPr/>
        <p:txBody>
          <a:bodyPr/>
          <a:lstStyle/>
          <a:p>
            <a:r>
              <a:rPr lang="en-US" dirty="0"/>
              <a:t>Process Control Block (PCB)</a:t>
            </a:r>
          </a:p>
        </p:txBody>
      </p:sp>
      <p:grpSp>
        <p:nvGrpSpPr>
          <p:cNvPr id="4" name="Group 3">
            <a:extLst>
              <a:ext uri="{FF2B5EF4-FFF2-40B4-BE49-F238E27FC236}">
                <a16:creationId xmlns:a16="http://schemas.microsoft.com/office/drawing/2014/main" id="{5867F19C-3248-49DB-00EF-439D84986B4A}"/>
              </a:ext>
            </a:extLst>
          </p:cNvPr>
          <p:cNvGrpSpPr/>
          <p:nvPr/>
        </p:nvGrpSpPr>
        <p:grpSpPr>
          <a:xfrm>
            <a:off x="838200" y="2220417"/>
            <a:ext cx="10812279" cy="2087381"/>
            <a:chOff x="1484027" y="2833141"/>
            <a:chExt cx="9611818" cy="1409076"/>
          </a:xfrm>
        </p:grpSpPr>
        <p:sp>
          <p:nvSpPr>
            <p:cNvPr id="5" name="Rectangle 4">
              <a:extLst>
                <a:ext uri="{FF2B5EF4-FFF2-40B4-BE49-F238E27FC236}">
                  <a16:creationId xmlns:a16="http://schemas.microsoft.com/office/drawing/2014/main" id="{F2B0EEF8-30BF-CBA8-BB46-BC7C8CEA918B}"/>
                </a:ext>
              </a:extLst>
            </p:cNvPr>
            <p:cNvSpPr/>
            <p:nvPr/>
          </p:nvSpPr>
          <p:spPr>
            <a:xfrm>
              <a:off x="1484027" y="2833141"/>
              <a:ext cx="9593705" cy="1409076"/>
            </a:xfrm>
            <a:prstGeom prst="rect">
              <a:avLst/>
            </a:prstGeom>
            <a:solidFill>
              <a:schemeClr val="accent4">
                <a:lumMod val="40000"/>
                <a:lumOff val="6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Book Antiqua" panose="02040602050305030304" pitchFamily="18" charset="0"/>
                </a:rPr>
                <a:t>Think of the PCB as a special file for a process. It contains important information that helps the operating system manage and keep track of what the process is doing.</a:t>
              </a:r>
            </a:p>
          </p:txBody>
        </p:sp>
        <p:sp>
          <p:nvSpPr>
            <p:cNvPr id="6" name="Rectangle 5">
              <a:extLst>
                <a:ext uri="{FF2B5EF4-FFF2-40B4-BE49-F238E27FC236}">
                  <a16:creationId xmlns:a16="http://schemas.microsoft.com/office/drawing/2014/main" id="{BE2A2D20-BB58-746A-24DD-79DC1BBC3C16}"/>
                </a:ext>
              </a:extLst>
            </p:cNvPr>
            <p:cNvSpPr/>
            <p:nvPr/>
          </p:nvSpPr>
          <p:spPr>
            <a:xfrm>
              <a:off x="1484027" y="2833141"/>
              <a:ext cx="239842" cy="140907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4E587B4-A920-ECE9-5A71-61BD73083851}"/>
                </a:ext>
              </a:extLst>
            </p:cNvPr>
            <p:cNvSpPr/>
            <p:nvPr/>
          </p:nvSpPr>
          <p:spPr>
            <a:xfrm>
              <a:off x="10856003" y="2833141"/>
              <a:ext cx="239842" cy="140907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1386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34B9-7F61-F5A4-B3A1-6F8A06549B24}"/>
              </a:ext>
            </a:extLst>
          </p:cNvPr>
          <p:cNvSpPr>
            <a:spLocks noGrp="1"/>
          </p:cNvSpPr>
          <p:nvPr>
            <p:ph type="title"/>
          </p:nvPr>
        </p:nvSpPr>
        <p:spPr/>
        <p:txBody>
          <a:bodyPr/>
          <a:lstStyle/>
          <a:p>
            <a:r>
              <a:rPr lang="en-US" dirty="0"/>
              <a:t>Process Control Block (PCB)</a:t>
            </a:r>
          </a:p>
        </p:txBody>
      </p:sp>
      <p:sp>
        <p:nvSpPr>
          <p:cNvPr id="3" name="Content Placeholder 2">
            <a:extLst>
              <a:ext uri="{FF2B5EF4-FFF2-40B4-BE49-F238E27FC236}">
                <a16:creationId xmlns:a16="http://schemas.microsoft.com/office/drawing/2014/main" id="{546262E7-F7ED-59C4-466D-9626BE11AD04}"/>
              </a:ext>
            </a:extLst>
          </p:cNvPr>
          <p:cNvSpPr>
            <a:spLocks noGrp="1"/>
          </p:cNvSpPr>
          <p:nvPr>
            <p:ph idx="1"/>
          </p:nvPr>
        </p:nvSpPr>
        <p:spPr/>
        <p:txBody>
          <a:bodyPr/>
          <a:lstStyle/>
          <a:p>
            <a:pPr marL="0" indent="0" algn="ctr">
              <a:buNone/>
            </a:pPr>
            <a:r>
              <a:rPr lang="en-US" sz="3600" dirty="0"/>
              <a:t>A Process Control Block is a data structure maintained by the Operating System for every process. The PCB is identified by an integer process ID (PID). A PCB keeps all the information needed to keep track of a process as listed below in the table −</a:t>
            </a:r>
          </a:p>
          <a:p>
            <a:endParaRPr lang="en-US" dirty="0"/>
          </a:p>
        </p:txBody>
      </p:sp>
    </p:spTree>
    <p:extLst>
      <p:ext uri="{BB962C8B-B14F-4D97-AF65-F5344CB8AC3E}">
        <p14:creationId xmlns:p14="http://schemas.microsoft.com/office/powerpoint/2010/main" val="4245665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rocess Control Block">
            <a:extLst>
              <a:ext uri="{FF2B5EF4-FFF2-40B4-BE49-F238E27FC236}">
                <a16:creationId xmlns:a16="http://schemas.microsoft.com/office/drawing/2014/main" id="{D365E0BE-E7AB-140F-3A8C-CD1C1B2C4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31116"/>
            <a:ext cx="3628609" cy="55957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64F1B82-CD76-C315-3310-2094991E9493}"/>
              </a:ext>
            </a:extLst>
          </p:cNvPr>
          <p:cNvSpPr>
            <a:spLocks noGrp="1"/>
          </p:cNvSpPr>
          <p:nvPr>
            <p:ph type="title"/>
          </p:nvPr>
        </p:nvSpPr>
        <p:spPr>
          <a:xfrm>
            <a:off x="373505" y="0"/>
            <a:ext cx="10515600" cy="1325563"/>
          </a:xfrm>
        </p:spPr>
        <p:txBody>
          <a:bodyPr/>
          <a:lstStyle/>
          <a:p>
            <a:r>
              <a:rPr lang="en-US" dirty="0"/>
              <a:t>Process Control Block (PCB)</a:t>
            </a:r>
          </a:p>
        </p:txBody>
      </p:sp>
      <p:sp>
        <p:nvSpPr>
          <p:cNvPr id="3" name="Content Placeholder 2">
            <a:extLst>
              <a:ext uri="{FF2B5EF4-FFF2-40B4-BE49-F238E27FC236}">
                <a16:creationId xmlns:a16="http://schemas.microsoft.com/office/drawing/2014/main" id="{A3082301-8945-91A2-E758-007D845524AD}"/>
              </a:ext>
            </a:extLst>
          </p:cNvPr>
          <p:cNvSpPr>
            <a:spLocks noGrp="1"/>
          </p:cNvSpPr>
          <p:nvPr>
            <p:ph idx="1"/>
          </p:nvPr>
        </p:nvSpPr>
        <p:spPr>
          <a:xfrm>
            <a:off x="853190" y="1438977"/>
            <a:ext cx="4258456" cy="4351338"/>
          </a:xfrm>
        </p:spPr>
        <p:txBody>
          <a:bodyPr/>
          <a:lstStyle/>
          <a:p>
            <a:pPr marL="0" indent="0">
              <a:buNone/>
            </a:pPr>
            <a:r>
              <a:rPr lang="en-US" dirty="0"/>
              <a:t>The architecture of a PCB is completely dependent on Operating System and may contain different information in different operating systems. Here is a simplified diagram of a PCB −</a:t>
            </a:r>
          </a:p>
        </p:txBody>
      </p:sp>
    </p:spTree>
    <p:extLst>
      <p:ext uri="{BB962C8B-B14F-4D97-AF65-F5344CB8AC3E}">
        <p14:creationId xmlns:p14="http://schemas.microsoft.com/office/powerpoint/2010/main" val="1407989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738209F-F6A0-BCC7-025B-CFED5158C85A}"/>
              </a:ext>
            </a:extLst>
          </p:cNvPr>
          <p:cNvGraphicFramePr>
            <a:graphicFrameLocks noGrp="1"/>
          </p:cNvGraphicFramePr>
          <p:nvPr>
            <p:ph idx="1"/>
            <p:extLst>
              <p:ext uri="{D42A27DB-BD31-4B8C-83A1-F6EECF244321}">
                <p14:modId xmlns:p14="http://schemas.microsoft.com/office/powerpoint/2010/main" val="829127723"/>
              </p:ext>
            </p:extLst>
          </p:nvPr>
        </p:nvGraphicFramePr>
        <p:xfrm>
          <a:off x="593985" y="1027906"/>
          <a:ext cx="11004030" cy="5034059"/>
        </p:xfrm>
        <a:graphic>
          <a:graphicData uri="http://schemas.openxmlformats.org/drawingml/2006/table">
            <a:tbl>
              <a:tblPr/>
              <a:tblGrid>
                <a:gridCol w="720182">
                  <a:extLst>
                    <a:ext uri="{9D8B030D-6E8A-4147-A177-3AD203B41FA5}">
                      <a16:colId xmlns:a16="http://schemas.microsoft.com/office/drawing/2014/main" val="3528971840"/>
                    </a:ext>
                  </a:extLst>
                </a:gridCol>
                <a:gridCol w="10283848">
                  <a:extLst>
                    <a:ext uri="{9D8B030D-6E8A-4147-A177-3AD203B41FA5}">
                      <a16:colId xmlns:a16="http://schemas.microsoft.com/office/drawing/2014/main" val="1030101398"/>
                    </a:ext>
                  </a:extLst>
                </a:gridCol>
              </a:tblGrid>
              <a:tr h="391696">
                <a:tc>
                  <a:txBody>
                    <a:bodyPr/>
                    <a:lstStyle/>
                    <a:p>
                      <a:pPr algn="l"/>
                      <a:r>
                        <a:rPr lang="en-US" sz="2400" b="1" dirty="0">
                          <a:solidFill>
                            <a:srgbClr val="000000"/>
                          </a:solidFill>
                          <a:effectLst/>
                          <a:latin typeface="Book Antiqua" panose="02040602050305030304" pitchFamily="18" charset="0"/>
                        </a:rPr>
                        <a:t>S.N.</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tc>
                  <a:txBody>
                    <a:bodyPr/>
                    <a:lstStyle/>
                    <a:p>
                      <a:pPr algn="ctr"/>
                      <a:r>
                        <a:rPr lang="en-US" sz="2400" b="1" dirty="0">
                          <a:solidFill>
                            <a:srgbClr val="000000"/>
                          </a:solidFill>
                          <a:effectLst/>
                          <a:latin typeface="Book Antiqua" panose="02040602050305030304" pitchFamily="18" charset="0"/>
                        </a:rPr>
                        <a:t>Information &amp; Description</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308169252"/>
                  </a:ext>
                </a:extLst>
              </a:tr>
              <a:tr h="1059309">
                <a:tc>
                  <a:txBody>
                    <a:bodyPr/>
                    <a:lstStyle/>
                    <a:p>
                      <a:pPr algn="l"/>
                      <a:r>
                        <a:rPr lang="en-US" sz="2400">
                          <a:effectLst/>
                          <a:latin typeface="Book Antiqua" panose="02040602050305030304" pitchFamily="18" charset="0"/>
                        </a:rPr>
                        <a:t>1</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tc>
                  <a:txBody>
                    <a:bodyPr/>
                    <a:lstStyle/>
                    <a:p>
                      <a:pPr algn="l">
                        <a:buNone/>
                      </a:pPr>
                      <a:r>
                        <a:rPr lang="en-US" sz="2400" b="1" dirty="0">
                          <a:effectLst/>
                          <a:latin typeface="Book Antiqua" panose="02040602050305030304" pitchFamily="18" charset="0"/>
                        </a:rPr>
                        <a:t>Process State</a:t>
                      </a:r>
                      <a:endParaRPr lang="en-US" sz="2400" dirty="0">
                        <a:effectLst/>
                        <a:latin typeface="Book Antiqua" panose="02040602050305030304" pitchFamily="18" charset="0"/>
                      </a:endParaRPr>
                    </a:p>
                    <a:p>
                      <a:pPr algn="l">
                        <a:buNone/>
                      </a:pPr>
                      <a:r>
                        <a:rPr lang="en-US" sz="2400" dirty="0">
                          <a:effectLst/>
                          <a:latin typeface="Book Antiqua" panose="02040602050305030304" pitchFamily="18" charset="0"/>
                        </a:rPr>
                        <a:t>The current state of the process i.e., whether it is ready, running, waiting, or whatever.</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4133620119"/>
                  </a:ext>
                </a:extLst>
              </a:tr>
              <a:tr h="725503">
                <a:tc>
                  <a:txBody>
                    <a:bodyPr/>
                    <a:lstStyle/>
                    <a:p>
                      <a:pPr algn="l"/>
                      <a:r>
                        <a:rPr lang="en-US" sz="2400">
                          <a:effectLst/>
                          <a:latin typeface="Book Antiqua" panose="02040602050305030304" pitchFamily="18" charset="0"/>
                        </a:rPr>
                        <a:t>2</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tc>
                  <a:txBody>
                    <a:bodyPr/>
                    <a:lstStyle/>
                    <a:p>
                      <a:pPr algn="l">
                        <a:buNone/>
                      </a:pPr>
                      <a:r>
                        <a:rPr lang="en-US" sz="2400" b="1">
                          <a:effectLst/>
                          <a:latin typeface="Book Antiqua" panose="02040602050305030304" pitchFamily="18" charset="0"/>
                        </a:rPr>
                        <a:t>Process privileges</a:t>
                      </a:r>
                      <a:endParaRPr lang="en-US" sz="2400">
                        <a:effectLst/>
                        <a:latin typeface="Book Antiqua" panose="02040602050305030304" pitchFamily="18" charset="0"/>
                      </a:endParaRPr>
                    </a:p>
                    <a:p>
                      <a:pPr algn="l">
                        <a:buNone/>
                      </a:pPr>
                      <a:r>
                        <a:rPr lang="en-US" sz="2400">
                          <a:effectLst/>
                          <a:latin typeface="Book Antiqua" panose="02040602050305030304" pitchFamily="18" charset="0"/>
                        </a:rPr>
                        <a:t>This is required to allow/disallow access to system resources.</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2412318783"/>
                  </a:ext>
                </a:extLst>
              </a:tr>
              <a:tr h="725503">
                <a:tc>
                  <a:txBody>
                    <a:bodyPr/>
                    <a:lstStyle/>
                    <a:p>
                      <a:pPr algn="l"/>
                      <a:r>
                        <a:rPr lang="en-US" sz="2400">
                          <a:effectLst/>
                          <a:latin typeface="Book Antiqua" panose="02040602050305030304" pitchFamily="18" charset="0"/>
                        </a:rPr>
                        <a:t>3</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tc>
                  <a:txBody>
                    <a:bodyPr/>
                    <a:lstStyle/>
                    <a:p>
                      <a:pPr algn="l">
                        <a:buNone/>
                      </a:pPr>
                      <a:r>
                        <a:rPr lang="en-US" sz="2400" b="1" dirty="0">
                          <a:effectLst/>
                          <a:latin typeface="Book Antiqua" panose="02040602050305030304" pitchFamily="18" charset="0"/>
                        </a:rPr>
                        <a:t>Process ID</a:t>
                      </a:r>
                      <a:endParaRPr lang="en-US" sz="2400" dirty="0">
                        <a:effectLst/>
                        <a:latin typeface="Book Antiqua" panose="02040602050305030304" pitchFamily="18" charset="0"/>
                      </a:endParaRPr>
                    </a:p>
                    <a:p>
                      <a:pPr algn="l">
                        <a:buNone/>
                      </a:pPr>
                      <a:r>
                        <a:rPr lang="en-US" sz="2400" dirty="0">
                          <a:effectLst/>
                          <a:latin typeface="Book Antiqua" panose="02040602050305030304" pitchFamily="18" charset="0"/>
                        </a:rPr>
                        <a:t>Unique identification for each of the process in the operating system.</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206038213"/>
                  </a:ext>
                </a:extLst>
              </a:tr>
              <a:tr h="725503">
                <a:tc>
                  <a:txBody>
                    <a:bodyPr/>
                    <a:lstStyle/>
                    <a:p>
                      <a:pPr algn="l"/>
                      <a:r>
                        <a:rPr lang="en-US" sz="2400">
                          <a:effectLst/>
                          <a:latin typeface="Book Antiqua" panose="02040602050305030304" pitchFamily="18" charset="0"/>
                        </a:rPr>
                        <a:t>4</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tc>
                  <a:txBody>
                    <a:bodyPr/>
                    <a:lstStyle/>
                    <a:p>
                      <a:pPr algn="l">
                        <a:buNone/>
                      </a:pPr>
                      <a:r>
                        <a:rPr lang="en-US" sz="2400" b="1">
                          <a:effectLst/>
                          <a:latin typeface="Book Antiqua" panose="02040602050305030304" pitchFamily="18" charset="0"/>
                        </a:rPr>
                        <a:t>Pointer</a:t>
                      </a:r>
                      <a:endParaRPr lang="en-US" sz="2400">
                        <a:effectLst/>
                        <a:latin typeface="Book Antiqua" panose="02040602050305030304" pitchFamily="18" charset="0"/>
                      </a:endParaRPr>
                    </a:p>
                    <a:p>
                      <a:pPr algn="l">
                        <a:buNone/>
                      </a:pPr>
                      <a:r>
                        <a:rPr lang="en-US" sz="2400">
                          <a:effectLst/>
                          <a:latin typeface="Book Antiqua" panose="02040602050305030304" pitchFamily="18" charset="0"/>
                        </a:rPr>
                        <a:t>A pointer to parent process.</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716667710"/>
                  </a:ext>
                </a:extLst>
              </a:tr>
              <a:tr h="1059309">
                <a:tc>
                  <a:txBody>
                    <a:bodyPr/>
                    <a:lstStyle/>
                    <a:p>
                      <a:pPr algn="l"/>
                      <a:r>
                        <a:rPr lang="en-US" sz="2400">
                          <a:effectLst/>
                          <a:latin typeface="Book Antiqua" panose="02040602050305030304" pitchFamily="18" charset="0"/>
                        </a:rPr>
                        <a:t>5</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tc>
                  <a:txBody>
                    <a:bodyPr/>
                    <a:lstStyle/>
                    <a:p>
                      <a:pPr algn="l">
                        <a:buNone/>
                      </a:pPr>
                      <a:r>
                        <a:rPr lang="en-US" sz="2400" b="1" dirty="0">
                          <a:effectLst/>
                          <a:latin typeface="Book Antiqua" panose="02040602050305030304" pitchFamily="18" charset="0"/>
                        </a:rPr>
                        <a:t>Program Counter</a:t>
                      </a:r>
                      <a:endParaRPr lang="en-US" sz="2400" dirty="0">
                        <a:effectLst/>
                        <a:latin typeface="Book Antiqua" panose="02040602050305030304" pitchFamily="18" charset="0"/>
                      </a:endParaRPr>
                    </a:p>
                    <a:p>
                      <a:pPr algn="l">
                        <a:buNone/>
                      </a:pPr>
                      <a:r>
                        <a:rPr lang="en-US" sz="2000" dirty="0">
                          <a:effectLst/>
                          <a:latin typeface="Book Antiqua" panose="02040602050305030304" pitchFamily="18" charset="0"/>
                        </a:rPr>
                        <a:t>Program Counter is a pointer to the address of the next instruction to be executed for this process.</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210051927"/>
                  </a:ext>
                </a:extLst>
              </a:tr>
            </a:tbl>
          </a:graphicData>
        </a:graphic>
      </p:graphicFrame>
      <p:sp>
        <p:nvSpPr>
          <p:cNvPr id="2" name="Title 1">
            <a:extLst>
              <a:ext uri="{FF2B5EF4-FFF2-40B4-BE49-F238E27FC236}">
                <a16:creationId xmlns:a16="http://schemas.microsoft.com/office/drawing/2014/main" id="{E36447CC-77F9-A29F-C596-D4C782D294B3}"/>
              </a:ext>
            </a:extLst>
          </p:cNvPr>
          <p:cNvSpPr>
            <a:spLocks noGrp="1"/>
          </p:cNvSpPr>
          <p:nvPr>
            <p:ph type="title"/>
          </p:nvPr>
        </p:nvSpPr>
        <p:spPr>
          <a:xfrm>
            <a:off x="593985" y="0"/>
            <a:ext cx="10515600" cy="1325563"/>
          </a:xfrm>
        </p:spPr>
        <p:txBody>
          <a:bodyPr/>
          <a:lstStyle/>
          <a:p>
            <a:r>
              <a:rPr lang="en-US" dirty="0"/>
              <a:t>Process Control Block (PCB)</a:t>
            </a:r>
          </a:p>
        </p:txBody>
      </p:sp>
    </p:spTree>
    <p:extLst>
      <p:ext uri="{BB962C8B-B14F-4D97-AF65-F5344CB8AC3E}">
        <p14:creationId xmlns:p14="http://schemas.microsoft.com/office/powerpoint/2010/main" val="4246208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F6CED-81A9-9FAA-2458-A5EB1A0584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BB863B-AF48-E66F-4470-0B99A36BCB4F}"/>
              </a:ext>
            </a:extLst>
          </p:cNvPr>
          <p:cNvSpPr>
            <a:spLocks noGrp="1"/>
          </p:cNvSpPr>
          <p:nvPr>
            <p:ph type="title"/>
          </p:nvPr>
        </p:nvSpPr>
        <p:spPr>
          <a:xfrm>
            <a:off x="599607" y="-67073"/>
            <a:ext cx="10515600" cy="1325563"/>
          </a:xfrm>
        </p:spPr>
        <p:txBody>
          <a:bodyPr/>
          <a:lstStyle/>
          <a:p>
            <a:r>
              <a:rPr lang="en-US" dirty="0"/>
              <a:t>Process Control Block (PCB)</a:t>
            </a:r>
          </a:p>
        </p:txBody>
      </p:sp>
      <p:graphicFrame>
        <p:nvGraphicFramePr>
          <p:cNvPr id="8" name="Content Placeholder 7">
            <a:extLst>
              <a:ext uri="{FF2B5EF4-FFF2-40B4-BE49-F238E27FC236}">
                <a16:creationId xmlns:a16="http://schemas.microsoft.com/office/drawing/2014/main" id="{B550B8B8-339C-9CE0-2B96-72186D477E02}"/>
              </a:ext>
            </a:extLst>
          </p:cNvPr>
          <p:cNvGraphicFramePr>
            <a:graphicFrameLocks noGrp="1"/>
          </p:cNvGraphicFramePr>
          <p:nvPr>
            <p:ph idx="1"/>
            <p:extLst>
              <p:ext uri="{D42A27DB-BD31-4B8C-83A1-F6EECF244321}">
                <p14:modId xmlns:p14="http://schemas.microsoft.com/office/powerpoint/2010/main" val="630774002"/>
              </p:ext>
            </p:extLst>
          </p:nvPr>
        </p:nvGraphicFramePr>
        <p:xfrm>
          <a:off x="599607" y="1034323"/>
          <a:ext cx="11467475" cy="5074500"/>
        </p:xfrm>
        <a:graphic>
          <a:graphicData uri="http://schemas.openxmlformats.org/drawingml/2006/table">
            <a:tbl>
              <a:tblPr/>
              <a:tblGrid>
                <a:gridCol w="670271">
                  <a:extLst>
                    <a:ext uri="{9D8B030D-6E8A-4147-A177-3AD203B41FA5}">
                      <a16:colId xmlns:a16="http://schemas.microsoft.com/office/drawing/2014/main" val="3528971840"/>
                    </a:ext>
                  </a:extLst>
                </a:gridCol>
                <a:gridCol w="10797204">
                  <a:extLst>
                    <a:ext uri="{9D8B030D-6E8A-4147-A177-3AD203B41FA5}">
                      <a16:colId xmlns:a16="http://schemas.microsoft.com/office/drawing/2014/main" val="1030101398"/>
                    </a:ext>
                  </a:extLst>
                </a:gridCol>
              </a:tblGrid>
              <a:tr h="344032">
                <a:tc>
                  <a:txBody>
                    <a:bodyPr/>
                    <a:lstStyle/>
                    <a:p>
                      <a:pPr algn="l"/>
                      <a:r>
                        <a:rPr lang="en-US" sz="2200" b="1">
                          <a:solidFill>
                            <a:srgbClr val="000000"/>
                          </a:solidFill>
                          <a:effectLst/>
                          <a:latin typeface="Book Antiqua" panose="02040602050305030304" pitchFamily="18" charset="0"/>
                        </a:rPr>
                        <a:t>S.N.</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tc>
                  <a:txBody>
                    <a:bodyPr/>
                    <a:lstStyle/>
                    <a:p>
                      <a:pPr algn="ctr"/>
                      <a:r>
                        <a:rPr lang="en-US" sz="2200" b="1" dirty="0">
                          <a:solidFill>
                            <a:srgbClr val="000000"/>
                          </a:solidFill>
                          <a:effectLst/>
                          <a:latin typeface="Book Antiqua" panose="02040602050305030304" pitchFamily="18" charset="0"/>
                        </a:rPr>
                        <a:t>Information &amp; Description</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308169252"/>
                  </a:ext>
                </a:extLst>
              </a:tr>
              <a:tr h="623455">
                <a:tc>
                  <a:txBody>
                    <a:bodyPr/>
                    <a:lstStyle/>
                    <a:p>
                      <a:pPr algn="l"/>
                      <a:r>
                        <a:rPr lang="en-US" sz="2200">
                          <a:effectLst/>
                          <a:latin typeface="Book Antiqua" panose="02040602050305030304" pitchFamily="18" charset="0"/>
                        </a:rPr>
                        <a:t>6</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tc>
                  <a:txBody>
                    <a:bodyPr/>
                    <a:lstStyle/>
                    <a:p>
                      <a:pPr algn="l">
                        <a:buNone/>
                      </a:pPr>
                      <a:r>
                        <a:rPr lang="en-US" sz="2200" b="1" dirty="0">
                          <a:effectLst/>
                          <a:latin typeface="Book Antiqua" panose="02040602050305030304" pitchFamily="18" charset="0"/>
                        </a:rPr>
                        <a:t>CPU registers</a:t>
                      </a:r>
                      <a:endParaRPr lang="en-US" sz="2200" dirty="0">
                        <a:effectLst/>
                        <a:latin typeface="Book Antiqua" panose="02040602050305030304" pitchFamily="18" charset="0"/>
                      </a:endParaRPr>
                    </a:p>
                    <a:p>
                      <a:pPr algn="l">
                        <a:buNone/>
                      </a:pPr>
                      <a:r>
                        <a:rPr lang="en-US" sz="2200" dirty="0">
                          <a:effectLst/>
                          <a:latin typeface="Book Antiqua" panose="02040602050305030304" pitchFamily="18" charset="0"/>
                        </a:rPr>
                        <a:t>Various CPU registers where process need to be stored for execution for running state.</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2935812881"/>
                  </a:ext>
                </a:extLst>
              </a:tr>
              <a:tr h="623455">
                <a:tc>
                  <a:txBody>
                    <a:bodyPr/>
                    <a:lstStyle/>
                    <a:p>
                      <a:pPr algn="l"/>
                      <a:r>
                        <a:rPr lang="en-US" sz="2200">
                          <a:effectLst/>
                          <a:latin typeface="Book Antiqua" panose="02040602050305030304" pitchFamily="18" charset="0"/>
                        </a:rPr>
                        <a:t>7</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tc>
                  <a:txBody>
                    <a:bodyPr/>
                    <a:lstStyle/>
                    <a:p>
                      <a:pPr algn="l">
                        <a:buNone/>
                      </a:pPr>
                      <a:r>
                        <a:rPr lang="en-US" sz="2200" b="1">
                          <a:effectLst/>
                          <a:latin typeface="Book Antiqua" panose="02040602050305030304" pitchFamily="18" charset="0"/>
                        </a:rPr>
                        <a:t>CPU Scheduling Information</a:t>
                      </a:r>
                      <a:endParaRPr lang="en-US" sz="2200">
                        <a:effectLst/>
                        <a:latin typeface="Book Antiqua" panose="02040602050305030304" pitchFamily="18" charset="0"/>
                      </a:endParaRPr>
                    </a:p>
                    <a:p>
                      <a:pPr algn="l">
                        <a:buNone/>
                      </a:pPr>
                      <a:r>
                        <a:rPr lang="en-US" sz="2200">
                          <a:effectLst/>
                          <a:latin typeface="Book Antiqua" panose="02040602050305030304" pitchFamily="18" charset="0"/>
                        </a:rPr>
                        <a:t>Process priority and other scheduling information which is required to schedule the process.</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674457919"/>
                  </a:ext>
                </a:extLst>
              </a:tr>
              <a:tr h="902877">
                <a:tc>
                  <a:txBody>
                    <a:bodyPr/>
                    <a:lstStyle/>
                    <a:p>
                      <a:pPr algn="l"/>
                      <a:r>
                        <a:rPr lang="en-US" sz="2200">
                          <a:effectLst/>
                          <a:latin typeface="Book Antiqua" panose="02040602050305030304" pitchFamily="18" charset="0"/>
                        </a:rPr>
                        <a:t>8</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tc>
                  <a:txBody>
                    <a:bodyPr/>
                    <a:lstStyle/>
                    <a:p>
                      <a:pPr algn="l">
                        <a:buNone/>
                      </a:pPr>
                      <a:r>
                        <a:rPr lang="en-US" sz="2200" b="1">
                          <a:effectLst/>
                          <a:latin typeface="Book Antiqua" panose="02040602050305030304" pitchFamily="18" charset="0"/>
                        </a:rPr>
                        <a:t>Memory management information</a:t>
                      </a:r>
                      <a:endParaRPr lang="en-US" sz="2200">
                        <a:effectLst/>
                        <a:latin typeface="Book Antiqua" panose="02040602050305030304" pitchFamily="18" charset="0"/>
                      </a:endParaRPr>
                    </a:p>
                    <a:p>
                      <a:pPr algn="l">
                        <a:buNone/>
                      </a:pPr>
                      <a:r>
                        <a:rPr lang="en-US" sz="2200">
                          <a:effectLst/>
                          <a:latin typeface="Book Antiqua" panose="02040602050305030304" pitchFamily="18" charset="0"/>
                        </a:rPr>
                        <a:t>This includes the information of page table, memory limits, Segment table depending on memory used by the operating system.</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519757535"/>
                  </a:ext>
                </a:extLst>
              </a:tr>
              <a:tr h="623455">
                <a:tc>
                  <a:txBody>
                    <a:bodyPr/>
                    <a:lstStyle/>
                    <a:p>
                      <a:pPr algn="l"/>
                      <a:r>
                        <a:rPr lang="en-US" sz="2200">
                          <a:effectLst/>
                          <a:latin typeface="Book Antiqua" panose="02040602050305030304" pitchFamily="18" charset="0"/>
                        </a:rPr>
                        <a:t>9</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tc>
                  <a:txBody>
                    <a:bodyPr/>
                    <a:lstStyle/>
                    <a:p>
                      <a:pPr algn="l">
                        <a:buNone/>
                      </a:pPr>
                      <a:r>
                        <a:rPr lang="en-US" sz="2200" b="1">
                          <a:effectLst/>
                          <a:latin typeface="Book Antiqua" panose="02040602050305030304" pitchFamily="18" charset="0"/>
                        </a:rPr>
                        <a:t>Accounting information</a:t>
                      </a:r>
                      <a:endParaRPr lang="en-US" sz="2200">
                        <a:effectLst/>
                        <a:latin typeface="Book Antiqua" panose="02040602050305030304" pitchFamily="18" charset="0"/>
                      </a:endParaRPr>
                    </a:p>
                    <a:p>
                      <a:pPr algn="l">
                        <a:buNone/>
                      </a:pPr>
                      <a:r>
                        <a:rPr lang="en-US" sz="2200">
                          <a:effectLst/>
                          <a:latin typeface="Book Antiqua" panose="02040602050305030304" pitchFamily="18" charset="0"/>
                        </a:rPr>
                        <a:t>This includes the amount of CPU used for process execution, time limits, execution ID etc.</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698250266"/>
                  </a:ext>
                </a:extLst>
              </a:tr>
              <a:tr h="623455">
                <a:tc>
                  <a:txBody>
                    <a:bodyPr/>
                    <a:lstStyle/>
                    <a:p>
                      <a:pPr algn="l"/>
                      <a:r>
                        <a:rPr lang="en-US" sz="2200">
                          <a:effectLst/>
                          <a:latin typeface="Book Antiqua" panose="02040602050305030304" pitchFamily="18" charset="0"/>
                        </a:rPr>
                        <a:t>10</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tc>
                  <a:txBody>
                    <a:bodyPr/>
                    <a:lstStyle/>
                    <a:p>
                      <a:pPr algn="l">
                        <a:buNone/>
                      </a:pPr>
                      <a:r>
                        <a:rPr lang="en-US" sz="2200" b="1" dirty="0">
                          <a:effectLst/>
                          <a:latin typeface="Book Antiqua" panose="02040602050305030304" pitchFamily="18" charset="0"/>
                        </a:rPr>
                        <a:t>IO status information</a:t>
                      </a:r>
                      <a:endParaRPr lang="en-US" sz="2200" dirty="0">
                        <a:effectLst/>
                        <a:latin typeface="Book Antiqua" panose="02040602050305030304" pitchFamily="18" charset="0"/>
                      </a:endParaRPr>
                    </a:p>
                    <a:p>
                      <a:pPr algn="l">
                        <a:buNone/>
                      </a:pPr>
                      <a:r>
                        <a:rPr lang="en-US" sz="2200" dirty="0">
                          <a:effectLst/>
                          <a:latin typeface="Book Antiqua" panose="02040602050305030304" pitchFamily="18" charset="0"/>
                        </a:rPr>
                        <a:t>This includes a list of I/O devices allocated to the process.</a:t>
                      </a:r>
                    </a:p>
                  </a:txBody>
                  <a:tcPr marL="31715" marR="31715" marT="31715" marB="31715" anchor="ctr">
                    <a:lnL w="8658" cap="flat" cmpd="sng" algn="ctr">
                      <a:solidFill>
                        <a:srgbClr val="EEEEEE"/>
                      </a:solidFill>
                      <a:prstDash val="solid"/>
                      <a:round/>
                      <a:headEnd type="none" w="med" len="med"/>
                      <a:tailEnd type="none" w="med" len="med"/>
                    </a:lnL>
                    <a:lnR w="8658" cap="flat" cmpd="sng" algn="ctr">
                      <a:solidFill>
                        <a:srgbClr val="EEEEEE"/>
                      </a:solidFill>
                      <a:prstDash val="solid"/>
                      <a:round/>
                      <a:headEnd type="none" w="med" len="med"/>
                      <a:tailEnd type="none" w="med" len="med"/>
                    </a:lnR>
                    <a:lnT w="8658" cap="flat" cmpd="sng" algn="ctr">
                      <a:solidFill>
                        <a:srgbClr val="EEEEEE"/>
                      </a:solidFill>
                      <a:prstDash val="solid"/>
                      <a:round/>
                      <a:headEnd type="none" w="med" len="med"/>
                      <a:tailEnd type="none" w="med" len="med"/>
                    </a:lnT>
                    <a:lnB w="8658"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319546859"/>
                  </a:ext>
                </a:extLst>
              </a:tr>
            </a:tbl>
          </a:graphicData>
        </a:graphic>
      </p:graphicFrame>
    </p:spTree>
    <p:extLst>
      <p:ext uri="{BB962C8B-B14F-4D97-AF65-F5344CB8AC3E}">
        <p14:creationId xmlns:p14="http://schemas.microsoft.com/office/powerpoint/2010/main" val="3345460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Operating System - Processes</a:t>
            </a:r>
          </a:p>
        </p:txBody>
      </p:sp>
      <p:sp>
        <p:nvSpPr>
          <p:cNvPr id="3" name="Content Placeholder 2"/>
          <p:cNvSpPr>
            <a:spLocks noGrp="1"/>
          </p:cNvSpPr>
          <p:nvPr>
            <p:ph idx="1"/>
          </p:nvPr>
        </p:nvSpPr>
        <p:spPr>
          <a:xfrm>
            <a:off x="838200" y="1690688"/>
            <a:ext cx="10515600" cy="4351338"/>
          </a:xfrm>
        </p:spPr>
        <p:txBody>
          <a:bodyPr>
            <a:normAutofit/>
          </a:bodyPr>
          <a:lstStyle/>
          <a:p>
            <a:pPr marL="0" indent="0" algn="ctr">
              <a:buNone/>
            </a:pPr>
            <a:r>
              <a:rPr lang="en-US" dirty="0"/>
              <a:t>A process is basically a program in </a:t>
            </a:r>
            <a:r>
              <a:rPr lang="en-US" b="1" dirty="0">
                <a:solidFill>
                  <a:srgbClr val="FF0000"/>
                </a:solidFill>
              </a:rPr>
              <a:t>execution</a:t>
            </a:r>
            <a:r>
              <a:rPr lang="en-US" dirty="0"/>
              <a:t>. The execution of a process must progress in a sequential fashion</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To put it in simple terms, we write our computer programs in a text file and when we execute this program, it becomes a process which performs all the tasks mentioned in the program.</a:t>
            </a:r>
          </a:p>
          <a:p>
            <a:endParaRPr lang="en-US" dirty="0"/>
          </a:p>
        </p:txBody>
      </p:sp>
      <p:grpSp>
        <p:nvGrpSpPr>
          <p:cNvPr id="12" name="Group 11">
            <a:extLst>
              <a:ext uri="{FF2B5EF4-FFF2-40B4-BE49-F238E27FC236}">
                <a16:creationId xmlns:a16="http://schemas.microsoft.com/office/drawing/2014/main" id="{8942D1C7-C305-BAD5-34E7-29D9BDEB8493}"/>
              </a:ext>
            </a:extLst>
          </p:cNvPr>
          <p:cNvGrpSpPr/>
          <p:nvPr/>
        </p:nvGrpSpPr>
        <p:grpSpPr>
          <a:xfrm>
            <a:off x="1484027" y="2833141"/>
            <a:ext cx="9611818" cy="1409076"/>
            <a:chOff x="1484027" y="2833141"/>
            <a:chExt cx="9611818" cy="1409076"/>
          </a:xfrm>
        </p:grpSpPr>
        <p:sp>
          <p:nvSpPr>
            <p:cNvPr id="6" name="Rectangle 5">
              <a:extLst>
                <a:ext uri="{FF2B5EF4-FFF2-40B4-BE49-F238E27FC236}">
                  <a16:creationId xmlns:a16="http://schemas.microsoft.com/office/drawing/2014/main" id="{1A9A0170-2D71-F0A9-3A8E-DECDAAF19C97}"/>
                </a:ext>
              </a:extLst>
            </p:cNvPr>
            <p:cNvSpPr/>
            <p:nvPr/>
          </p:nvSpPr>
          <p:spPr>
            <a:xfrm>
              <a:off x="1484027" y="2833141"/>
              <a:ext cx="9593705" cy="1409076"/>
            </a:xfrm>
            <a:prstGeom prst="rect">
              <a:avLst/>
            </a:prstGeom>
            <a:solidFill>
              <a:schemeClr val="accent4">
                <a:lumMod val="40000"/>
                <a:lumOff val="6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 process is defined as an entity which represents the basic unit of work to be implemented in the system.</a:t>
              </a:r>
            </a:p>
          </p:txBody>
        </p:sp>
        <p:sp>
          <p:nvSpPr>
            <p:cNvPr id="10" name="Rectangle 9">
              <a:extLst>
                <a:ext uri="{FF2B5EF4-FFF2-40B4-BE49-F238E27FC236}">
                  <a16:creationId xmlns:a16="http://schemas.microsoft.com/office/drawing/2014/main" id="{8BAD0DD8-51BF-FF23-5078-54C62C7ED204}"/>
                </a:ext>
              </a:extLst>
            </p:cNvPr>
            <p:cNvSpPr/>
            <p:nvPr/>
          </p:nvSpPr>
          <p:spPr>
            <a:xfrm>
              <a:off x="1484027" y="2833141"/>
              <a:ext cx="239842" cy="140907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7722D9-30A1-E1D8-6F9A-00951355710B}"/>
                </a:ext>
              </a:extLst>
            </p:cNvPr>
            <p:cNvSpPr/>
            <p:nvPr/>
          </p:nvSpPr>
          <p:spPr>
            <a:xfrm>
              <a:off x="10856003" y="2833141"/>
              <a:ext cx="239842" cy="140907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47125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7926-E36D-EC28-D892-C7B5D73D0304}"/>
              </a:ext>
            </a:extLst>
          </p:cNvPr>
          <p:cNvSpPr>
            <a:spLocks noGrp="1"/>
          </p:cNvSpPr>
          <p:nvPr>
            <p:ph type="title"/>
          </p:nvPr>
        </p:nvSpPr>
        <p:spPr/>
        <p:txBody>
          <a:bodyPr/>
          <a:lstStyle/>
          <a:p>
            <a:r>
              <a:rPr lang="en-US" dirty="0"/>
              <a:t>Process Control Block (PCB)</a:t>
            </a:r>
          </a:p>
        </p:txBody>
      </p:sp>
      <p:grpSp>
        <p:nvGrpSpPr>
          <p:cNvPr id="4" name="Group 3">
            <a:extLst>
              <a:ext uri="{FF2B5EF4-FFF2-40B4-BE49-F238E27FC236}">
                <a16:creationId xmlns:a16="http://schemas.microsoft.com/office/drawing/2014/main" id="{1476AFBB-A211-3B16-A41D-21A6CF40B054}"/>
              </a:ext>
            </a:extLst>
          </p:cNvPr>
          <p:cNvGrpSpPr/>
          <p:nvPr/>
        </p:nvGrpSpPr>
        <p:grpSpPr>
          <a:xfrm>
            <a:off x="1059931" y="2379688"/>
            <a:ext cx="10515600" cy="1768839"/>
            <a:chOff x="1484027" y="2833141"/>
            <a:chExt cx="9611818" cy="1409076"/>
          </a:xfrm>
        </p:grpSpPr>
        <p:sp>
          <p:nvSpPr>
            <p:cNvPr id="5" name="Rectangle 4">
              <a:extLst>
                <a:ext uri="{FF2B5EF4-FFF2-40B4-BE49-F238E27FC236}">
                  <a16:creationId xmlns:a16="http://schemas.microsoft.com/office/drawing/2014/main" id="{2FCB47A2-07D4-ABFC-1733-578B9690866D}"/>
                </a:ext>
              </a:extLst>
            </p:cNvPr>
            <p:cNvSpPr/>
            <p:nvPr/>
          </p:nvSpPr>
          <p:spPr>
            <a:xfrm>
              <a:off x="1484027" y="2833141"/>
              <a:ext cx="9593705" cy="1409076"/>
            </a:xfrm>
            <a:prstGeom prst="rect">
              <a:avLst/>
            </a:prstGeom>
            <a:solidFill>
              <a:schemeClr val="accent4">
                <a:lumMod val="40000"/>
                <a:lumOff val="6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The PCB is maintained for a process throughout its lifetime, and is deleted once the process terminates.</a:t>
              </a:r>
            </a:p>
          </p:txBody>
        </p:sp>
        <p:sp>
          <p:nvSpPr>
            <p:cNvPr id="6" name="Rectangle 5">
              <a:extLst>
                <a:ext uri="{FF2B5EF4-FFF2-40B4-BE49-F238E27FC236}">
                  <a16:creationId xmlns:a16="http://schemas.microsoft.com/office/drawing/2014/main" id="{B4F329CB-BBFA-A93B-24EA-86A5D7936B0F}"/>
                </a:ext>
              </a:extLst>
            </p:cNvPr>
            <p:cNvSpPr/>
            <p:nvPr/>
          </p:nvSpPr>
          <p:spPr>
            <a:xfrm>
              <a:off x="1484027" y="2833141"/>
              <a:ext cx="239842" cy="140907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B0AE57-F130-2510-5BE6-76D258A4B1EF}"/>
                </a:ext>
              </a:extLst>
            </p:cNvPr>
            <p:cNvSpPr/>
            <p:nvPr/>
          </p:nvSpPr>
          <p:spPr>
            <a:xfrm>
              <a:off x="10856003" y="2833141"/>
              <a:ext cx="239842" cy="140907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9679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D387-CF37-2C28-E212-8A2CCA1FC028}"/>
              </a:ext>
            </a:extLst>
          </p:cNvPr>
          <p:cNvSpPr>
            <a:spLocks noGrp="1"/>
          </p:cNvSpPr>
          <p:nvPr>
            <p:ph type="title"/>
          </p:nvPr>
        </p:nvSpPr>
        <p:spPr/>
        <p:txBody>
          <a:bodyPr/>
          <a:lstStyle/>
          <a:p>
            <a:r>
              <a:rPr lang="en-US" i="1" dirty="0"/>
              <a:t>Why PCB is Important ?</a:t>
            </a:r>
            <a:endParaRPr lang="en-US" dirty="0"/>
          </a:p>
        </p:txBody>
      </p:sp>
      <p:sp>
        <p:nvSpPr>
          <p:cNvPr id="3" name="Content Placeholder 2">
            <a:extLst>
              <a:ext uri="{FF2B5EF4-FFF2-40B4-BE49-F238E27FC236}">
                <a16:creationId xmlns:a16="http://schemas.microsoft.com/office/drawing/2014/main" id="{1E62D0EC-E9DA-B2F2-CE36-C630D50E9F15}"/>
              </a:ext>
            </a:extLst>
          </p:cNvPr>
          <p:cNvSpPr>
            <a:spLocks noGrp="1"/>
          </p:cNvSpPr>
          <p:nvPr>
            <p:ph idx="1"/>
          </p:nvPr>
        </p:nvSpPr>
        <p:spPr/>
        <p:txBody>
          <a:bodyPr>
            <a:normAutofit/>
          </a:bodyPr>
          <a:lstStyle/>
          <a:p>
            <a:pPr algn="ctr">
              <a:buFont typeface="Wingdings" panose="05000000000000000000" pitchFamily="2" charset="2"/>
              <a:buChar char="ü"/>
            </a:pPr>
            <a:r>
              <a:rPr lang="en-US" sz="3600" dirty="0">
                <a:solidFill>
                  <a:srgbClr val="7030A0"/>
                </a:solidFill>
              </a:rPr>
              <a:t>Imagine you’re working on a big project and need to take a break. The PCB helps the computer remember exactly where you left off. It’s like a magic trick that keeps everything in order!</a:t>
            </a:r>
          </a:p>
          <a:p>
            <a:pPr algn="ctr">
              <a:buFont typeface="Wingdings" panose="05000000000000000000" pitchFamily="2" charset="2"/>
              <a:buChar char="ü"/>
            </a:pPr>
            <a:r>
              <a:rPr lang="en-US" sz="3600" dirty="0"/>
              <a:t>The PCB also helps the computer make decisions about which task to work on next and ensures that everything runs smoothly and efficiently.</a:t>
            </a:r>
          </a:p>
        </p:txBody>
      </p:sp>
    </p:spTree>
    <p:extLst>
      <p:ext uri="{BB962C8B-B14F-4D97-AF65-F5344CB8AC3E}">
        <p14:creationId xmlns:p14="http://schemas.microsoft.com/office/powerpoint/2010/main" val="363499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1805998"/>
            <a:ext cx="12192000" cy="1953087"/>
          </a:xfrm>
          <a:prstGeom prst="rect">
            <a:avLst/>
          </a:prstGeom>
        </p:spPr>
      </p:pic>
      <p:sp>
        <p:nvSpPr>
          <p:cNvPr id="2" name="Title 1"/>
          <p:cNvSpPr>
            <a:spLocks noGrp="1"/>
          </p:cNvSpPr>
          <p:nvPr>
            <p:ph type="title"/>
          </p:nvPr>
        </p:nvSpPr>
        <p:spPr>
          <a:xfrm>
            <a:off x="6546273" y="2433522"/>
            <a:ext cx="5978236" cy="1325563"/>
          </a:xfrm>
        </p:spPr>
        <p:txBody>
          <a:bodyPr>
            <a:normAutofit/>
          </a:bodyPr>
          <a:lstStyle/>
          <a:p>
            <a:r>
              <a:rPr lang="en-US" sz="6600" dirty="0">
                <a:solidFill>
                  <a:schemeClr val="bg1"/>
                </a:solidFill>
              </a:rPr>
              <a:t>“Thank You”</a:t>
            </a:r>
          </a:p>
        </p:txBody>
      </p:sp>
    </p:spTree>
    <p:extLst>
      <p:ext uri="{BB962C8B-B14F-4D97-AF65-F5344CB8AC3E}">
        <p14:creationId xmlns:p14="http://schemas.microsoft.com/office/powerpoint/2010/main" val="9314573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B26CA-888C-B2D3-A112-DBA17FEE24A7}"/>
              </a:ext>
            </a:extLst>
          </p:cNvPr>
          <p:cNvSpPr>
            <a:spLocks noGrp="1"/>
          </p:cNvSpPr>
          <p:nvPr>
            <p:ph type="title"/>
          </p:nvPr>
        </p:nvSpPr>
        <p:spPr/>
        <p:txBody>
          <a:bodyPr/>
          <a:lstStyle/>
          <a:p>
            <a:r>
              <a:rPr lang="en-US" dirty="0"/>
              <a:t>Processes four sections: </a:t>
            </a:r>
          </a:p>
        </p:txBody>
      </p:sp>
      <p:sp>
        <p:nvSpPr>
          <p:cNvPr id="3" name="Content Placeholder 2">
            <a:extLst>
              <a:ext uri="{FF2B5EF4-FFF2-40B4-BE49-F238E27FC236}">
                <a16:creationId xmlns:a16="http://schemas.microsoft.com/office/drawing/2014/main" id="{32FECDE8-2DD2-A55B-B4BB-9DB4D1FE2347}"/>
              </a:ext>
            </a:extLst>
          </p:cNvPr>
          <p:cNvSpPr>
            <a:spLocks noGrp="1"/>
          </p:cNvSpPr>
          <p:nvPr>
            <p:ph idx="1"/>
          </p:nvPr>
        </p:nvSpPr>
        <p:spPr/>
        <p:txBody>
          <a:bodyPr>
            <a:normAutofit lnSpcReduction="10000"/>
          </a:bodyPr>
          <a:lstStyle/>
          <a:p>
            <a:pPr marL="0" indent="0" algn="ctr">
              <a:buNone/>
            </a:pPr>
            <a:r>
              <a:rPr lang="en-US" sz="4800" dirty="0"/>
              <a:t>When a program is loaded into the memory and it becomes a process, it can be divided into </a:t>
            </a:r>
            <a:r>
              <a:rPr lang="en-US" sz="4800" b="1" dirty="0">
                <a:solidFill>
                  <a:srgbClr val="7030A0"/>
                </a:solidFill>
              </a:rPr>
              <a:t>four sections stack, heap, text and data. </a:t>
            </a:r>
            <a:r>
              <a:rPr lang="en-US" sz="4800" dirty="0"/>
              <a:t>The following image shows a simplified layout of a process inside main memory −</a:t>
            </a:r>
          </a:p>
        </p:txBody>
      </p:sp>
    </p:spTree>
    <p:extLst>
      <p:ext uri="{BB962C8B-B14F-4D97-AF65-F5344CB8AC3E}">
        <p14:creationId xmlns:p14="http://schemas.microsoft.com/office/powerpoint/2010/main" val="3400014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281A4-3C6D-0895-E521-9012A823B425}"/>
              </a:ext>
            </a:extLst>
          </p:cNvPr>
          <p:cNvSpPr>
            <a:spLocks noGrp="1"/>
          </p:cNvSpPr>
          <p:nvPr>
            <p:ph type="title"/>
          </p:nvPr>
        </p:nvSpPr>
        <p:spPr/>
        <p:txBody>
          <a:bodyPr/>
          <a:lstStyle/>
          <a:p>
            <a:r>
              <a:rPr lang="en-US" dirty="0"/>
              <a:t>Processes four sections: </a:t>
            </a:r>
          </a:p>
        </p:txBody>
      </p:sp>
      <p:graphicFrame>
        <p:nvGraphicFramePr>
          <p:cNvPr id="6" name="Content Placeholder 5">
            <a:extLst>
              <a:ext uri="{FF2B5EF4-FFF2-40B4-BE49-F238E27FC236}">
                <a16:creationId xmlns:a16="http://schemas.microsoft.com/office/drawing/2014/main" id="{BFBFC70B-B188-4FB9-CA3B-C556CE20D341}"/>
              </a:ext>
            </a:extLst>
          </p:cNvPr>
          <p:cNvGraphicFramePr>
            <a:graphicFrameLocks noGrp="1"/>
          </p:cNvGraphicFramePr>
          <p:nvPr>
            <p:ph idx="1"/>
            <p:extLst>
              <p:ext uri="{D42A27DB-BD31-4B8C-83A1-F6EECF244321}">
                <p14:modId xmlns:p14="http://schemas.microsoft.com/office/powerpoint/2010/main" val="145046901"/>
              </p:ext>
            </p:extLst>
          </p:nvPr>
        </p:nvGraphicFramePr>
        <p:xfrm>
          <a:off x="4735643" y="1334124"/>
          <a:ext cx="2984292" cy="4706190"/>
        </p:xfrm>
        <a:graphic>
          <a:graphicData uri="http://schemas.openxmlformats.org/drawingml/2006/table">
            <a:tbl>
              <a:tblPr firstRow="1" bandRow="1">
                <a:tableStyleId>{BC89EF96-8CEA-46FF-86C4-4CE0E7609802}</a:tableStyleId>
              </a:tblPr>
              <a:tblGrid>
                <a:gridCol w="2984292">
                  <a:extLst>
                    <a:ext uri="{9D8B030D-6E8A-4147-A177-3AD203B41FA5}">
                      <a16:colId xmlns:a16="http://schemas.microsoft.com/office/drawing/2014/main" val="1143679221"/>
                    </a:ext>
                  </a:extLst>
                </a:gridCol>
              </a:tblGrid>
              <a:tr h="704537">
                <a:tc>
                  <a:txBody>
                    <a:bodyPr/>
                    <a:lstStyle/>
                    <a:p>
                      <a:pPr algn="ctr"/>
                      <a:r>
                        <a:rPr lang="en-US" sz="4000" b="1" kern="1200" dirty="0">
                          <a:solidFill>
                            <a:schemeClr val="tx1"/>
                          </a:solidFill>
                          <a:effectLst/>
                        </a:rPr>
                        <a:t>Stack </a:t>
                      </a:r>
                      <a:endParaRPr lang="en-US" sz="4000" b="1" dirty="0">
                        <a:solidFill>
                          <a:schemeClr val="tx1"/>
                        </a:solidFill>
                      </a:endParaRPr>
                    </a:p>
                  </a:txBody>
                  <a:tcPr/>
                </a:tc>
                <a:extLst>
                  <a:ext uri="{0D108BD9-81ED-4DB2-BD59-A6C34878D82A}">
                    <a16:rowId xmlns:a16="http://schemas.microsoft.com/office/drawing/2014/main" val="4099639549"/>
                  </a:ext>
                </a:extLst>
              </a:tr>
              <a:tr h="1274164">
                <a:tc>
                  <a:txBody>
                    <a:bodyPr/>
                    <a:lstStyle/>
                    <a:p>
                      <a:pPr algn="ctr"/>
                      <a:endParaRPr lang="en-US" sz="4000" b="1" dirty="0">
                        <a:solidFill>
                          <a:schemeClr val="tx1"/>
                        </a:solidFill>
                      </a:endParaRPr>
                    </a:p>
                  </a:txBody>
                  <a:tcPr/>
                </a:tc>
                <a:extLst>
                  <a:ext uri="{0D108BD9-81ED-4DB2-BD59-A6C34878D82A}">
                    <a16:rowId xmlns:a16="http://schemas.microsoft.com/office/drawing/2014/main" val="1820471214"/>
                  </a:ext>
                </a:extLst>
              </a:tr>
              <a:tr h="909163">
                <a:tc>
                  <a:txBody>
                    <a:bodyPr/>
                    <a:lstStyle/>
                    <a:p>
                      <a:pPr algn="ctr"/>
                      <a:r>
                        <a:rPr lang="en-US" sz="4000" b="1" kern="1200" dirty="0">
                          <a:solidFill>
                            <a:schemeClr val="tx1"/>
                          </a:solidFill>
                          <a:effectLst/>
                        </a:rPr>
                        <a:t>Heap</a:t>
                      </a:r>
                      <a:endParaRPr lang="en-US" sz="4000" b="1" dirty="0">
                        <a:solidFill>
                          <a:schemeClr val="tx1"/>
                        </a:solidFill>
                      </a:endParaRPr>
                    </a:p>
                  </a:txBody>
                  <a:tcPr/>
                </a:tc>
                <a:extLst>
                  <a:ext uri="{0D108BD9-81ED-4DB2-BD59-A6C34878D82A}">
                    <a16:rowId xmlns:a16="http://schemas.microsoft.com/office/drawing/2014/main" val="1162706785"/>
                  </a:ext>
                </a:extLst>
              </a:tr>
              <a:tr h="909163">
                <a:tc>
                  <a:txBody>
                    <a:bodyPr/>
                    <a:lstStyle/>
                    <a:p>
                      <a:pPr algn="ctr"/>
                      <a:r>
                        <a:rPr lang="en-US" sz="4000" b="1" kern="1200" dirty="0">
                          <a:solidFill>
                            <a:schemeClr val="tx1"/>
                          </a:solidFill>
                          <a:effectLst/>
                        </a:rPr>
                        <a:t>Text</a:t>
                      </a:r>
                      <a:endParaRPr lang="en-US" sz="4000" b="1" dirty="0">
                        <a:solidFill>
                          <a:schemeClr val="tx1"/>
                        </a:solidFill>
                      </a:endParaRPr>
                    </a:p>
                  </a:txBody>
                  <a:tcPr/>
                </a:tc>
                <a:extLst>
                  <a:ext uri="{0D108BD9-81ED-4DB2-BD59-A6C34878D82A}">
                    <a16:rowId xmlns:a16="http://schemas.microsoft.com/office/drawing/2014/main" val="2555999269"/>
                  </a:ext>
                </a:extLst>
              </a:tr>
              <a:tr h="909163">
                <a:tc>
                  <a:txBody>
                    <a:bodyPr/>
                    <a:lstStyle/>
                    <a:p>
                      <a:pPr algn="ctr"/>
                      <a:r>
                        <a:rPr lang="en-US" sz="4000" b="1" dirty="0">
                          <a:solidFill>
                            <a:schemeClr val="tx1"/>
                          </a:solidFill>
                        </a:rPr>
                        <a:t>Data</a:t>
                      </a:r>
                    </a:p>
                  </a:txBody>
                  <a:tcPr/>
                </a:tc>
                <a:extLst>
                  <a:ext uri="{0D108BD9-81ED-4DB2-BD59-A6C34878D82A}">
                    <a16:rowId xmlns:a16="http://schemas.microsoft.com/office/drawing/2014/main" val="3588558309"/>
                  </a:ext>
                </a:extLst>
              </a:tr>
            </a:tbl>
          </a:graphicData>
        </a:graphic>
      </p:graphicFrame>
      <p:cxnSp>
        <p:nvCxnSpPr>
          <p:cNvPr id="8" name="Straight Arrow Connector 7">
            <a:extLst>
              <a:ext uri="{FF2B5EF4-FFF2-40B4-BE49-F238E27FC236}">
                <a16:creationId xmlns:a16="http://schemas.microsoft.com/office/drawing/2014/main" id="{07A6DDD0-5737-3D51-C652-83FC69EEBE99}"/>
              </a:ext>
            </a:extLst>
          </p:cNvPr>
          <p:cNvCxnSpPr/>
          <p:nvPr/>
        </p:nvCxnSpPr>
        <p:spPr>
          <a:xfrm>
            <a:off x="6219670" y="2788170"/>
            <a:ext cx="0" cy="5246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EF90478-5F66-55C4-B029-2005D40B0666}"/>
              </a:ext>
            </a:extLst>
          </p:cNvPr>
          <p:cNvCxnSpPr>
            <a:cxnSpLocks/>
          </p:cNvCxnSpPr>
          <p:nvPr/>
        </p:nvCxnSpPr>
        <p:spPr>
          <a:xfrm rot="10800000">
            <a:off x="6227789" y="2041161"/>
            <a:ext cx="0" cy="5246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783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D748-C061-844B-0034-CBF2DC988D0E}"/>
              </a:ext>
            </a:extLst>
          </p:cNvPr>
          <p:cNvSpPr>
            <a:spLocks noGrp="1"/>
          </p:cNvSpPr>
          <p:nvPr>
            <p:ph type="title"/>
          </p:nvPr>
        </p:nvSpPr>
        <p:spPr/>
        <p:txBody>
          <a:bodyPr/>
          <a:lstStyle/>
          <a:p>
            <a:r>
              <a:rPr lang="en-US" dirty="0"/>
              <a:t>Processes four sections: </a:t>
            </a:r>
          </a:p>
        </p:txBody>
      </p:sp>
      <p:graphicFrame>
        <p:nvGraphicFramePr>
          <p:cNvPr id="6" name="Table 5">
            <a:extLst>
              <a:ext uri="{FF2B5EF4-FFF2-40B4-BE49-F238E27FC236}">
                <a16:creationId xmlns:a16="http://schemas.microsoft.com/office/drawing/2014/main" id="{FBF922A6-0090-DAF3-B2BE-DD18EF27675E}"/>
              </a:ext>
            </a:extLst>
          </p:cNvPr>
          <p:cNvGraphicFramePr>
            <a:graphicFrameLocks noGrp="1"/>
          </p:cNvGraphicFramePr>
          <p:nvPr>
            <p:extLst>
              <p:ext uri="{D42A27DB-BD31-4B8C-83A1-F6EECF244321}">
                <p14:modId xmlns:p14="http://schemas.microsoft.com/office/powerpoint/2010/main" val="1929575887"/>
              </p:ext>
            </p:extLst>
          </p:nvPr>
        </p:nvGraphicFramePr>
        <p:xfrm>
          <a:off x="494675" y="1357529"/>
          <a:ext cx="11452486" cy="4785360"/>
        </p:xfrm>
        <a:graphic>
          <a:graphicData uri="http://schemas.openxmlformats.org/drawingml/2006/table">
            <a:tbl>
              <a:tblPr>
                <a:tableStyleId>{5940675A-B579-460E-94D1-54222C63F5DA}</a:tableStyleId>
              </a:tblPr>
              <a:tblGrid>
                <a:gridCol w="810781">
                  <a:extLst>
                    <a:ext uri="{9D8B030D-6E8A-4147-A177-3AD203B41FA5}">
                      <a16:colId xmlns:a16="http://schemas.microsoft.com/office/drawing/2014/main" val="2060773868"/>
                    </a:ext>
                  </a:extLst>
                </a:gridCol>
                <a:gridCol w="10641705">
                  <a:extLst>
                    <a:ext uri="{9D8B030D-6E8A-4147-A177-3AD203B41FA5}">
                      <a16:colId xmlns:a16="http://schemas.microsoft.com/office/drawing/2014/main" val="855632078"/>
                    </a:ext>
                  </a:extLst>
                </a:gridCol>
              </a:tblGrid>
              <a:tr h="0">
                <a:tc>
                  <a:txBody>
                    <a:bodyPr/>
                    <a:lstStyle/>
                    <a:p>
                      <a:pPr algn="l"/>
                      <a:r>
                        <a:rPr lang="en-US" sz="2400" b="1">
                          <a:solidFill>
                            <a:srgbClr val="000000"/>
                          </a:solidFill>
                          <a:effectLst/>
                        </a:rPr>
                        <a:t>S.N.</a:t>
                      </a:r>
                      <a:endParaRPr lang="en-US" sz="2400" b="1">
                        <a:solidFill>
                          <a:srgbClr val="000000"/>
                        </a:solidFill>
                        <a:effectLst/>
                        <a:latin typeface="Book Antiqua" panose="02040602050305030304" pitchFamily="18" charset="0"/>
                      </a:endParaRPr>
                    </a:p>
                  </a:txBody>
                  <a:tcPr marL="76200" marR="76200" marT="76200" marB="76200" anchor="ctr"/>
                </a:tc>
                <a:tc>
                  <a:txBody>
                    <a:bodyPr/>
                    <a:lstStyle/>
                    <a:p>
                      <a:pPr algn="ctr"/>
                      <a:r>
                        <a:rPr lang="en-US" sz="2400" b="1" dirty="0">
                          <a:solidFill>
                            <a:srgbClr val="000000"/>
                          </a:solidFill>
                          <a:effectLst/>
                        </a:rPr>
                        <a:t>Component &amp; Description</a:t>
                      </a:r>
                      <a:endParaRPr lang="en-US" sz="2400" b="1" dirty="0">
                        <a:solidFill>
                          <a:srgbClr val="000000"/>
                        </a:solidFill>
                        <a:effectLst/>
                        <a:latin typeface="Book Antiqua" panose="02040602050305030304" pitchFamily="18" charset="0"/>
                      </a:endParaRPr>
                    </a:p>
                  </a:txBody>
                  <a:tcPr marL="76200" marR="76200" marT="76200" marB="76200" anchor="ctr"/>
                </a:tc>
                <a:extLst>
                  <a:ext uri="{0D108BD9-81ED-4DB2-BD59-A6C34878D82A}">
                    <a16:rowId xmlns:a16="http://schemas.microsoft.com/office/drawing/2014/main" val="2660849445"/>
                  </a:ext>
                </a:extLst>
              </a:tr>
              <a:tr h="0">
                <a:tc>
                  <a:txBody>
                    <a:bodyPr/>
                    <a:lstStyle/>
                    <a:p>
                      <a:pPr algn="l"/>
                      <a:r>
                        <a:rPr lang="en-US" sz="2400">
                          <a:effectLst/>
                        </a:rPr>
                        <a:t>1</a:t>
                      </a:r>
                      <a:endParaRPr lang="en-US" sz="2400">
                        <a:effectLst/>
                        <a:latin typeface="Book Antiqua" panose="02040602050305030304" pitchFamily="18" charset="0"/>
                      </a:endParaRPr>
                    </a:p>
                  </a:txBody>
                  <a:tcPr marL="76200" marR="76200" marT="76200" marB="76200" anchor="ctr"/>
                </a:tc>
                <a:tc>
                  <a:txBody>
                    <a:bodyPr/>
                    <a:lstStyle/>
                    <a:p>
                      <a:pPr algn="l">
                        <a:buNone/>
                      </a:pPr>
                      <a:r>
                        <a:rPr lang="en-US" sz="2400" b="1" dirty="0">
                          <a:effectLst/>
                        </a:rPr>
                        <a:t>Stack</a:t>
                      </a:r>
                      <a:endParaRPr lang="en-US" sz="2400" dirty="0">
                        <a:effectLst/>
                      </a:endParaRPr>
                    </a:p>
                    <a:p>
                      <a:pPr algn="l">
                        <a:buNone/>
                      </a:pPr>
                      <a:r>
                        <a:rPr lang="en-US" sz="2400" dirty="0">
                          <a:effectLst/>
                        </a:rPr>
                        <a:t>The process Stack contains the temporary data such as method/function parameters, return address and local variables.</a:t>
                      </a:r>
                      <a:endParaRPr lang="en-US" sz="2400" dirty="0">
                        <a:effectLst/>
                        <a:latin typeface="Book Antiqua" panose="02040602050305030304" pitchFamily="18" charset="0"/>
                      </a:endParaRPr>
                    </a:p>
                  </a:txBody>
                  <a:tcPr marL="76200" marR="76200" marT="76200" marB="76200" anchor="ctr"/>
                </a:tc>
                <a:extLst>
                  <a:ext uri="{0D108BD9-81ED-4DB2-BD59-A6C34878D82A}">
                    <a16:rowId xmlns:a16="http://schemas.microsoft.com/office/drawing/2014/main" val="1090063115"/>
                  </a:ext>
                </a:extLst>
              </a:tr>
              <a:tr h="0">
                <a:tc>
                  <a:txBody>
                    <a:bodyPr/>
                    <a:lstStyle/>
                    <a:p>
                      <a:pPr algn="l"/>
                      <a:r>
                        <a:rPr lang="en-US" sz="2400">
                          <a:effectLst/>
                        </a:rPr>
                        <a:t>2</a:t>
                      </a:r>
                      <a:endParaRPr lang="en-US" sz="2400">
                        <a:effectLst/>
                        <a:latin typeface="Book Antiqua" panose="02040602050305030304" pitchFamily="18" charset="0"/>
                      </a:endParaRPr>
                    </a:p>
                  </a:txBody>
                  <a:tcPr marL="76200" marR="76200" marT="76200" marB="76200" anchor="ctr"/>
                </a:tc>
                <a:tc>
                  <a:txBody>
                    <a:bodyPr/>
                    <a:lstStyle/>
                    <a:p>
                      <a:pPr algn="l">
                        <a:buNone/>
                      </a:pPr>
                      <a:r>
                        <a:rPr lang="en-US" sz="2400" b="1">
                          <a:effectLst/>
                        </a:rPr>
                        <a:t>Heap</a:t>
                      </a:r>
                      <a:endParaRPr lang="en-US" sz="2400">
                        <a:effectLst/>
                      </a:endParaRPr>
                    </a:p>
                    <a:p>
                      <a:pPr algn="l">
                        <a:buNone/>
                      </a:pPr>
                      <a:r>
                        <a:rPr lang="en-US" sz="2400">
                          <a:effectLst/>
                        </a:rPr>
                        <a:t>This is dynamically allocated memory to a process during its run time.</a:t>
                      </a:r>
                      <a:endParaRPr lang="en-US" sz="2400">
                        <a:effectLst/>
                        <a:latin typeface="Book Antiqua" panose="02040602050305030304" pitchFamily="18" charset="0"/>
                      </a:endParaRPr>
                    </a:p>
                  </a:txBody>
                  <a:tcPr marL="76200" marR="76200" marT="76200" marB="76200" anchor="ctr"/>
                </a:tc>
                <a:extLst>
                  <a:ext uri="{0D108BD9-81ED-4DB2-BD59-A6C34878D82A}">
                    <a16:rowId xmlns:a16="http://schemas.microsoft.com/office/drawing/2014/main" val="288439448"/>
                  </a:ext>
                </a:extLst>
              </a:tr>
              <a:tr h="0">
                <a:tc>
                  <a:txBody>
                    <a:bodyPr/>
                    <a:lstStyle/>
                    <a:p>
                      <a:pPr algn="l"/>
                      <a:r>
                        <a:rPr lang="en-US" sz="2400">
                          <a:effectLst/>
                        </a:rPr>
                        <a:t>3</a:t>
                      </a:r>
                      <a:endParaRPr lang="en-US" sz="2400">
                        <a:effectLst/>
                        <a:latin typeface="Book Antiqua" panose="02040602050305030304" pitchFamily="18" charset="0"/>
                      </a:endParaRPr>
                    </a:p>
                  </a:txBody>
                  <a:tcPr marL="76200" marR="76200" marT="76200" marB="76200" anchor="ctr"/>
                </a:tc>
                <a:tc>
                  <a:txBody>
                    <a:bodyPr/>
                    <a:lstStyle/>
                    <a:p>
                      <a:pPr algn="l">
                        <a:buNone/>
                      </a:pPr>
                      <a:r>
                        <a:rPr lang="en-US" sz="2400" b="1">
                          <a:effectLst/>
                        </a:rPr>
                        <a:t>Text</a:t>
                      </a:r>
                      <a:endParaRPr lang="en-US" sz="2400">
                        <a:effectLst/>
                      </a:endParaRPr>
                    </a:p>
                    <a:p>
                      <a:pPr algn="l">
                        <a:buNone/>
                      </a:pPr>
                      <a:r>
                        <a:rPr lang="en-US" sz="2400">
                          <a:effectLst/>
                        </a:rPr>
                        <a:t>This includes the current activity represented by the value of Program Counter and the contents of the processor's registers.</a:t>
                      </a:r>
                      <a:endParaRPr lang="en-US" sz="2400">
                        <a:effectLst/>
                        <a:latin typeface="Book Antiqua" panose="02040602050305030304" pitchFamily="18" charset="0"/>
                      </a:endParaRPr>
                    </a:p>
                  </a:txBody>
                  <a:tcPr marL="76200" marR="76200" marT="76200" marB="76200" anchor="ctr"/>
                </a:tc>
                <a:extLst>
                  <a:ext uri="{0D108BD9-81ED-4DB2-BD59-A6C34878D82A}">
                    <a16:rowId xmlns:a16="http://schemas.microsoft.com/office/drawing/2014/main" val="290735476"/>
                  </a:ext>
                </a:extLst>
              </a:tr>
              <a:tr h="0">
                <a:tc>
                  <a:txBody>
                    <a:bodyPr/>
                    <a:lstStyle/>
                    <a:p>
                      <a:pPr algn="l"/>
                      <a:r>
                        <a:rPr lang="en-US" sz="2400">
                          <a:effectLst/>
                        </a:rPr>
                        <a:t>4</a:t>
                      </a:r>
                      <a:endParaRPr lang="en-US" sz="2400">
                        <a:effectLst/>
                        <a:latin typeface="Book Antiqua" panose="02040602050305030304" pitchFamily="18" charset="0"/>
                      </a:endParaRPr>
                    </a:p>
                  </a:txBody>
                  <a:tcPr marL="76200" marR="76200" marT="76200" marB="76200" anchor="ctr"/>
                </a:tc>
                <a:tc>
                  <a:txBody>
                    <a:bodyPr/>
                    <a:lstStyle/>
                    <a:p>
                      <a:pPr algn="l">
                        <a:buNone/>
                      </a:pPr>
                      <a:r>
                        <a:rPr lang="en-US" sz="2400" b="1" dirty="0">
                          <a:effectLst/>
                        </a:rPr>
                        <a:t>Data</a:t>
                      </a:r>
                      <a:endParaRPr lang="en-US" sz="2400" dirty="0">
                        <a:effectLst/>
                      </a:endParaRPr>
                    </a:p>
                    <a:p>
                      <a:pPr algn="l">
                        <a:buNone/>
                      </a:pPr>
                      <a:r>
                        <a:rPr lang="en-US" sz="2400" dirty="0">
                          <a:effectLst/>
                        </a:rPr>
                        <a:t>This section contains the global and static variables.</a:t>
                      </a:r>
                      <a:endParaRPr lang="en-US" sz="2400" dirty="0">
                        <a:effectLst/>
                        <a:latin typeface="Book Antiqua" panose="02040602050305030304" pitchFamily="18" charset="0"/>
                      </a:endParaRPr>
                    </a:p>
                  </a:txBody>
                  <a:tcPr marL="76200" marR="76200" marT="76200" marB="76200" anchor="ctr"/>
                </a:tc>
                <a:extLst>
                  <a:ext uri="{0D108BD9-81ED-4DB2-BD59-A6C34878D82A}">
                    <a16:rowId xmlns:a16="http://schemas.microsoft.com/office/drawing/2014/main" val="3851291854"/>
                  </a:ext>
                </a:extLst>
              </a:tr>
            </a:tbl>
          </a:graphicData>
        </a:graphic>
      </p:graphicFrame>
    </p:spTree>
    <p:extLst>
      <p:ext uri="{BB962C8B-B14F-4D97-AF65-F5344CB8AC3E}">
        <p14:creationId xmlns:p14="http://schemas.microsoft.com/office/powerpoint/2010/main" val="2664408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D04A-C1A8-9A0E-F3E4-10BAB1313917}"/>
              </a:ext>
            </a:extLst>
          </p:cNvPr>
          <p:cNvSpPr>
            <a:spLocks noGrp="1"/>
          </p:cNvSpPr>
          <p:nvPr>
            <p:ph type="title"/>
          </p:nvPr>
        </p:nvSpPr>
        <p:spPr>
          <a:xfrm>
            <a:off x="838200" y="1353928"/>
            <a:ext cx="10515600" cy="3053179"/>
          </a:xfrm>
        </p:spPr>
        <p:txBody>
          <a:bodyPr>
            <a:noAutofit/>
          </a:bodyPr>
          <a:lstStyle/>
          <a:p>
            <a:pPr algn="ctr"/>
            <a:br>
              <a:rPr lang="en-US" sz="5400" dirty="0"/>
            </a:br>
            <a:r>
              <a:rPr lang="en-US" sz="5400" dirty="0"/>
              <a:t>Process Life Cycle</a:t>
            </a:r>
            <a:br>
              <a:rPr lang="en-US" sz="5400" dirty="0"/>
            </a:br>
            <a:r>
              <a:rPr lang="en-US" sz="5400" dirty="0"/>
              <a:t>or </a:t>
            </a:r>
            <a:br>
              <a:rPr lang="en-US" sz="5400" dirty="0"/>
            </a:br>
            <a:r>
              <a:rPr lang="en-US" sz="5400" dirty="0"/>
              <a:t>States of a Process </a:t>
            </a:r>
            <a:br>
              <a:rPr lang="en-US" sz="5400" dirty="0"/>
            </a:br>
            <a:endParaRPr lang="en-US" sz="5400" dirty="0"/>
          </a:p>
        </p:txBody>
      </p:sp>
    </p:spTree>
    <p:extLst>
      <p:ext uri="{BB962C8B-B14F-4D97-AF65-F5344CB8AC3E}">
        <p14:creationId xmlns:p14="http://schemas.microsoft.com/office/powerpoint/2010/main" val="3937431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23123-7CFC-BEE1-D7D0-ACFB32A5276A}"/>
              </a:ext>
            </a:extLst>
          </p:cNvPr>
          <p:cNvSpPr>
            <a:spLocks noGrp="1"/>
          </p:cNvSpPr>
          <p:nvPr>
            <p:ph type="title"/>
          </p:nvPr>
        </p:nvSpPr>
        <p:spPr/>
        <p:txBody>
          <a:bodyPr/>
          <a:lstStyle/>
          <a:p>
            <a:r>
              <a:rPr lang="en-US" dirty="0"/>
              <a:t>Process Life Cycle</a:t>
            </a:r>
          </a:p>
        </p:txBody>
      </p:sp>
      <p:grpSp>
        <p:nvGrpSpPr>
          <p:cNvPr id="4" name="Group 3">
            <a:extLst>
              <a:ext uri="{FF2B5EF4-FFF2-40B4-BE49-F238E27FC236}">
                <a16:creationId xmlns:a16="http://schemas.microsoft.com/office/drawing/2014/main" id="{A9ABA848-8A9A-4E0E-518A-763469E0F365}"/>
              </a:ext>
            </a:extLst>
          </p:cNvPr>
          <p:cNvGrpSpPr/>
          <p:nvPr/>
        </p:nvGrpSpPr>
        <p:grpSpPr>
          <a:xfrm>
            <a:off x="838200" y="2220417"/>
            <a:ext cx="10812279" cy="2087381"/>
            <a:chOff x="1484027" y="2833141"/>
            <a:chExt cx="9611818" cy="1409076"/>
          </a:xfrm>
        </p:grpSpPr>
        <p:sp>
          <p:nvSpPr>
            <p:cNvPr id="5" name="Rectangle 4">
              <a:extLst>
                <a:ext uri="{FF2B5EF4-FFF2-40B4-BE49-F238E27FC236}">
                  <a16:creationId xmlns:a16="http://schemas.microsoft.com/office/drawing/2014/main" id="{7139F1D1-F090-A840-FF84-16101E5512F3}"/>
                </a:ext>
              </a:extLst>
            </p:cNvPr>
            <p:cNvSpPr/>
            <p:nvPr/>
          </p:nvSpPr>
          <p:spPr>
            <a:xfrm>
              <a:off x="1484027" y="2833141"/>
              <a:ext cx="9593705" cy="1409076"/>
            </a:xfrm>
            <a:prstGeom prst="rect">
              <a:avLst/>
            </a:prstGeom>
            <a:solidFill>
              <a:schemeClr val="accent4">
                <a:lumMod val="40000"/>
                <a:lumOff val="6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Book Antiqua" panose="02040602050305030304" pitchFamily="18" charset="0"/>
                </a:rPr>
                <a:t>When a process executes, it passes through different states. These stages may differ in </a:t>
              </a:r>
              <a:r>
                <a:rPr lang="en-US" sz="3200" b="1" dirty="0">
                  <a:solidFill>
                    <a:srgbClr val="FF0000"/>
                  </a:solidFill>
                  <a:latin typeface="Book Antiqua" panose="02040602050305030304" pitchFamily="18" charset="0"/>
                </a:rPr>
                <a:t>different operating </a:t>
              </a:r>
              <a:r>
                <a:rPr lang="en-US" sz="3200" dirty="0">
                  <a:solidFill>
                    <a:schemeClr val="tx1"/>
                  </a:solidFill>
                  <a:latin typeface="Book Antiqua" panose="02040602050305030304" pitchFamily="18" charset="0"/>
                </a:rPr>
                <a:t>systems, and the names of these states are also </a:t>
              </a:r>
              <a:r>
                <a:rPr lang="en-US" sz="3200" b="1" dirty="0">
                  <a:solidFill>
                    <a:srgbClr val="FF0000"/>
                  </a:solidFill>
                  <a:latin typeface="Book Antiqua" panose="02040602050305030304" pitchFamily="18" charset="0"/>
                </a:rPr>
                <a:t>not</a:t>
              </a:r>
              <a:r>
                <a:rPr lang="en-US" sz="3200" dirty="0">
                  <a:solidFill>
                    <a:schemeClr val="tx1"/>
                  </a:solidFill>
                  <a:latin typeface="Book Antiqua" panose="02040602050305030304" pitchFamily="18" charset="0"/>
                </a:rPr>
                <a:t> standardized.</a:t>
              </a:r>
              <a:endParaRPr lang="en-US" sz="5400" dirty="0">
                <a:solidFill>
                  <a:schemeClr val="tx1"/>
                </a:solidFill>
                <a:latin typeface="Book Antiqua" panose="02040602050305030304" pitchFamily="18" charset="0"/>
              </a:endParaRPr>
            </a:p>
          </p:txBody>
        </p:sp>
        <p:sp>
          <p:nvSpPr>
            <p:cNvPr id="6" name="Rectangle 5">
              <a:extLst>
                <a:ext uri="{FF2B5EF4-FFF2-40B4-BE49-F238E27FC236}">
                  <a16:creationId xmlns:a16="http://schemas.microsoft.com/office/drawing/2014/main" id="{5668F74C-A299-63F0-C415-3ABF37FB575A}"/>
                </a:ext>
              </a:extLst>
            </p:cNvPr>
            <p:cNvSpPr/>
            <p:nvPr/>
          </p:nvSpPr>
          <p:spPr>
            <a:xfrm>
              <a:off x="1484027" y="2833141"/>
              <a:ext cx="239842" cy="140907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5AAD595-455B-C514-F931-D2BF2B9FFC04}"/>
                </a:ext>
              </a:extLst>
            </p:cNvPr>
            <p:cNvSpPr/>
            <p:nvPr/>
          </p:nvSpPr>
          <p:spPr>
            <a:xfrm>
              <a:off x="10856003" y="2833141"/>
              <a:ext cx="239842" cy="140907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180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2888</Words>
  <Application>Microsoft Office PowerPoint</Application>
  <PresentationFormat>Widescreen</PresentationFormat>
  <Paragraphs>219</Paragraphs>
  <Slides>42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Book Antiqua</vt:lpstr>
      <vt:lpstr>Calibri</vt:lpstr>
      <vt:lpstr>Wingdings</vt:lpstr>
      <vt:lpstr>Office Theme</vt:lpstr>
      <vt:lpstr>PowerPoint Presentation</vt:lpstr>
      <vt:lpstr>Program</vt:lpstr>
      <vt:lpstr>Program</vt:lpstr>
      <vt:lpstr>Operating System - Processes</vt:lpstr>
      <vt:lpstr>Processes four sections: </vt:lpstr>
      <vt:lpstr>Processes four sections: </vt:lpstr>
      <vt:lpstr>Processes four sections: </vt:lpstr>
      <vt:lpstr> Process Life Cycle or  States of a Process  </vt:lpstr>
      <vt:lpstr>Process Life Cycle</vt:lpstr>
      <vt:lpstr>Process Life Cycle</vt:lpstr>
      <vt:lpstr>A process can be in any of the following states –</vt:lpstr>
      <vt:lpstr>Process states:</vt:lpstr>
      <vt:lpstr>Process Life Cycle</vt:lpstr>
      <vt:lpstr>Process Life Cycle</vt:lpstr>
      <vt:lpstr>Process Life Cycle</vt:lpstr>
      <vt:lpstr>Process Life Cycle</vt:lpstr>
      <vt:lpstr>Process Life Cycle</vt:lpstr>
      <vt:lpstr>Process Life Cycle</vt:lpstr>
      <vt:lpstr>Process State Resides in RAM?</vt:lpstr>
      <vt:lpstr>Where the Process is Stored (When Not in RAM):</vt:lpstr>
      <vt:lpstr>Summery</vt:lpstr>
      <vt:lpstr>Here is the explanation: New State</vt:lpstr>
      <vt:lpstr>Here is the explanation: Ready State</vt:lpstr>
      <vt:lpstr>Here is the explanation: cont.</vt:lpstr>
      <vt:lpstr>Here is the explanation: cont.</vt:lpstr>
      <vt:lpstr>Here is the explanation: cont.</vt:lpstr>
      <vt:lpstr>Real-life Practice of Process States in Windows</vt:lpstr>
      <vt:lpstr>Real-life Practice of Process States in Windows</vt:lpstr>
      <vt:lpstr>Real-life Practice of Process States in Windows</vt:lpstr>
      <vt:lpstr>The Seven-State Model</vt:lpstr>
      <vt:lpstr>The Seven-State Model</vt:lpstr>
      <vt:lpstr>The Seven-State Model</vt:lpstr>
      <vt:lpstr>The Seven-State Model</vt:lpstr>
      <vt:lpstr>The Seven-State Model</vt:lpstr>
      <vt:lpstr>Process Control Block (PCB)</vt:lpstr>
      <vt:lpstr>Process Control Block (PCB)</vt:lpstr>
      <vt:lpstr>Process Control Block (PCB)</vt:lpstr>
      <vt:lpstr>Process Control Block (PCB)</vt:lpstr>
      <vt:lpstr>Process Control Block (PCB)</vt:lpstr>
      <vt:lpstr>Process Control Block (PCB)</vt:lpstr>
      <vt:lpstr>Why PCB is Important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1024314003 - Md. Tariqul Islam</cp:lastModifiedBy>
  <cp:revision>101</cp:revision>
  <dcterms:created xsi:type="dcterms:W3CDTF">2024-07-16T16:02:17Z</dcterms:created>
  <dcterms:modified xsi:type="dcterms:W3CDTF">2025-08-04T04:19:13Z</dcterms:modified>
</cp:coreProperties>
</file>