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261" r:id="rId2"/>
    <p:sldId id="345" r:id="rId3"/>
    <p:sldId id="356" r:id="rId4"/>
    <p:sldId id="352" r:id="rId5"/>
    <p:sldId id="388" r:id="rId6"/>
    <p:sldId id="382" r:id="rId7"/>
    <p:sldId id="389" r:id="rId8"/>
    <p:sldId id="390" r:id="rId9"/>
    <p:sldId id="391" r:id="rId10"/>
    <p:sldId id="392" r:id="rId11"/>
    <p:sldId id="383" r:id="rId12"/>
    <p:sldId id="384" r:id="rId13"/>
    <p:sldId id="385" r:id="rId14"/>
    <p:sldId id="386" r:id="rId15"/>
    <p:sldId id="387" r:id="rId16"/>
    <p:sldId id="393" r:id="rId17"/>
    <p:sldId id="353" r:id="rId18"/>
    <p:sldId id="354" r:id="rId19"/>
    <p:sldId id="355" r:id="rId20"/>
    <p:sldId id="357" r:id="rId21"/>
    <p:sldId id="358" r:id="rId22"/>
    <p:sldId id="359" r:id="rId23"/>
    <p:sldId id="360" r:id="rId24"/>
    <p:sldId id="361" r:id="rId25"/>
    <p:sldId id="362" r:id="rId26"/>
    <p:sldId id="363" r:id="rId27"/>
    <p:sldId id="364" r:id="rId28"/>
    <p:sldId id="365" r:id="rId29"/>
    <p:sldId id="366" r:id="rId30"/>
    <p:sldId id="367" r:id="rId31"/>
    <p:sldId id="371" r:id="rId32"/>
    <p:sldId id="368" r:id="rId33"/>
    <p:sldId id="369" r:id="rId34"/>
    <p:sldId id="370" r:id="rId35"/>
    <p:sldId id="372" r:id="rId36"/>
    <p:sldId id="373" r:id="rId37"/>
    <p:sldId id="374" r:id="rId38"/>
    <p:sldId id="375" r:id="rId39"/>
    <p:sldId id="376" r:id="rId40"/>
    <p:sldId id="377" r:id="rId41"/>
    <p:sldId id="378" r:id="rId42"/>
    <p:sldId id="381" r:id="rId43"/>
    <p:sldId id="379" r:id="rId44"/>
    <p:sldId id="380" r:id="rId45"/>
    <p:sldId id="262" r:id="rId4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F3FF"/>
    <a:srgbClr val="525252"/>
    <a:srgbClr val="003399"/>
    <a:srgbClr val="2109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50" autoAdjust="0"/>
    <p:restoredTop sz="94660"/>
  </p:normalViewPr>
  <p:slideViewPr>
    <p:cSldViewPr snapToGrid="0">
      <p:cViewPr varScale="1">
        <p:scale>
          <a:sx n="64" d="100"/>
          <a:sy n="64" d="100"/>
        </p:scale>
        <p:origin x="9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8BE658-209C-423B-8DF8-7A5B75E205C7}" type="datetimeFigureOut">
              <a:rPr lang="en-US" smtClean="0"/>
              <a:t>8/6/2025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FE32B2-BE37-4975-925E-9B28457B7789}" type="slidenum">
              <a:rPr lang="en-US" smtClean="0"/>
              <a:t>‹#›</a:t>
            </a:fld>
            <a:endParaRPr lang="en-US"/>
          </a:p>
        </p:txBody>
      </p:sp>
    </p:spTree>
    <p:extLst>
      <p:ext uri="{BB962C8B-B14F-4D97-AF65-F5344CB8AC3E}">
        <p14:creationId xmlns:p14="http://schemas.microsoft.com/office/powerpoint/2010/main" val="2551644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FE32B2-BE37-4975-925E-9B28457B7789}" type="slidenum">
              <a:rPr lang="en-US" smtClean="0"/>
              <a:t>1</a:t>
            </a:fld>
            <a:endParaRPr lang="en-US"/>
          </a:p>
        </p:txBody>
      </p:sp>
    </p:spTree>
    <p:extLst>
      <p:ext uri="{BB962C8B-B14F-4D97-AF65-F5344CB8AC3E}">
        <p14:creationId xmlns:p14="http://schemas.microsoft.com/office/powerpoint/2010/main" val="33780973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AFE32B2-BE37-4975-925E-9B28457B7789}" type="slidenum">
              <a:rPr lang="en-US" smtClean="0"/>
              <a:t>17</a:t>
            </a:fld>
            <a:endParaRPr lang="en-US"/>
          </a:p>
        </p:txBody>
      </p:sp>
    </p:spTree>
    <p:extLst>
      <p:ext uri="{BB962C8B-B14F-4D97-AF65-F5344CB8AC3E}">
        <p14:creationId xmlns:p14="http://schemas.microsoft.com/office/powerpoint/2010/main" val="4241631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hyperlink" Target="http://www.sites.google.com/view/tariq-ugv" TargetMode="External"/><Relationship Id="rId5" Type="http://schemas.openxmlformats.org/officeDocument/2006/relationships/hyperlink" Target="http://www.faculty.ugv.edu.bd/tariqul" TargetMode="External"/><Relationship Id="rId4" Type="http://schemas.openxmlformats.org/officeDocument/2006/relationships/hyperlink" Target="mailto:tariq.ugv@gmail.com" TargetMode="Externa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2840B2B-353E-46A6-B159-55F913A4539A}" type="datetimeFigureOut">
              <a:rPr lang="en-US" smtClean="0"/>
              <a:t>8/6/2025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
        <p:nvSpPr>
          <p:cNvPr id="7" name="Rectangle 6"/>
          <p:cNvSpPr/>
          <p:nvPr userDrawn="1"/>
        </p:nvSpPr>
        <p:spPr>
          <a:xfrm>
            <a:off x="4728285" y="3244334"/>
            <a:ext cx="2735429" cy="369332"/>
          </a:xfrm>
          <a:prstGeom prst="rect">
            <a:avLst/>
          </a:prstGeom>
        </p:spPr>
        <p:txBody>
          <a:bodyPr wrap="none">
            <a:spAutoFit/>
          </a:bodyPr>
          <a:lstStyle/>
          <a:p>
            <a:r>
              <a:rPr lang="en-US" sz="1800" dirty="0"/>
              <a:t>Welcome to the CSE Family</a:t>
            </a:r>
            <a:endParaRPr lang="en-US" dirty="0"/>
          </a:p>
        </p:txBody>
      </p:sp>
    </p:spTree>
    <p:extLst>
      <p:ext uri="{BB962C8B-B14F-4D97-AF65-F5344CB8AC3E}">
        <p14:creationId xmlns:p14="http://schemas.microsoft.com/office/powerpoint/2010/main" val="2533739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2840B2B-353E-46A6-B159-55F913A4539A}" type="datetimeFigureOut">
              <a:rPr lang="en-US" smtClean="0"/>
              <a:t>8/6/2025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3462322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840B2B-353E-46A6-B159-55F913A4539A}" type="datetimeFigureOut">
              <a:rPr lang="en-US" smtClean="0"/>
              <a:t>8/6/2025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14248896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840B2B-353E-46A6-B159-55F913A4539A}" type="datetimeFigureOut">
              <a:rPr lang="en-US" smtClean="0"/>
              <a:t>8/6/2025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2332215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b="1">
                <a:solidFill>
                  <a:schemeClr val="accent5">
                    <a:lumMod val="75000"/>
                  </a:schemeClr>
                </a:solidFill>
                <a:latin typeface="Book Antiqua" panose="02040602050305030304" pitchFamily="18" charset="0"/>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2840B2B-353E-46A6-B159-55F913A4539A}" type="datetimeFigureOut">
              <a:rPr lang="en-US" smtClean="0"/>
              <a:t>8/6/2025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
        <p:nvSpPr>
          <p:cNvPr id="7" name="Rectangle 6"/>
          <p:cNvSpPr/>
          <p:nvPr userDrawn="1"/>
        </p:nvSpPr>
        <p:spPr>
          <a:xfrm rot="5400000">
            <a:off x="5868323" y="534323"/>
            <a:ext cx="455354" cy="12192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rot="5400000">
            <a:off x="6072852" y="233512"/>
            <a:ext cx="46295" cy="12192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userDrawn="1"/>
        </p:nvSpPr>
        <p:spPr>
          <a:xfrm>
            <a:off x="11014362" y="5937929"/>
            <a:ext cx="838203" cy="867868"/>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954607" y="5936321"/>
            <a:ext cx="931208" cy="923288"/>
          </a:xfrm>
          <a:prstGeom prst="rect">
            <a:avLst/>
          </a:prstGeom>
        </p:spPr>
      </p:pic>
      <p:sp>
        <p:nvSpPr>
          <p:cNvPr id="12" name="Rectangle 11"/>
          <p:cNvSpPr/>
          <p:nvPr userDrawn="1"/>
        </p:nvSpPr>
        <p:spPr>
          <a:xfrm>
            <a:off x="213359" y="6398351"/>
            <a:ext cx="10801003" cy="4206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200" b="1" i="1" dirty="0">
                <a:solidFill>
                  <a:schemeClr val="bg1"/>
                </a:solidFill>
                <a:latin typeface="Book Antiqua" panose="02040602050305030304" pitchFamily="18" charset="0"/>
              </a:rPr>
              <a:t>Lectures By</a:t>
            </a:r>
            <a:r>
              <a:rPr lang="en-US" sz="1200" b="1" i="0" baseline="0" dirty="0">
                <a:solidFill>
                  <a:schemeClr val="bg1"/>
                </a:solidFill>
                <a:latin typeface="Book Antiqua" panose="02040602050305030304" pitchFamily="18" charset="0"/>
              </a:rPr>
              <a:t> </a:t>
            </a:r>
            <a:r>
              <a:rPr lang="en-US" sz="1200" b="1" dirty="0">
                <a:solidFill>
                  <a:schemeClr val="bg1"/>
                </a:solidFill>
                <a:latin typeface="Book Antiqua" panose="02040602050305030304" pitchFamily="18" charset="0"/>
              </a:rPr>
              <a:t>Md. Tariqul Islam,</a:t>
            </a:r>
            <a:r>
              <a:rPr lang="en-US" sz="1200" b="1" baseline="0" dirty="0">
                <a:solidFill>
                  <a:schemeClr val="bg1"/>
                </a:solidFill>
                <a:latin typeface="Book Antiqua" panose="02040602050305030304" pitchFamily="18" charset="0"/>
              </a:rPr>
              <a:t> </a:t>
            </a:r>
            <a:r>
              <a:rPr lang="en-US" sz="1200" b="1" dirty="0">
                <a:solidFill>
                  <a:schemeClr val="bg1"/>
                </a:solidFill>
                <a:latin typeface="Book Antiqua" panose="02040602050305030304" pitchFamily="18" charset="0"/>
              </a:rPr>
              <a:t>Lecturer &amp; Coordinator, Dept. of CSE, UGV, Email: tariq.ugv@gmail.com,</a:t>
            </a:r>
            <a:r>
              <a:rPr lang="en-US" sz="1200" b="1" baseline="0" dirty="0">
                <a:solidFill>
                  <a:schemeClr val="bg1"/>
                </a:solidFill>
                <a:latin typeface="Book Antiqua" panose="02040602050305030304" pitchFamily="18" charset="0"/>
              </a:rPr>
              <a:t> </a:t>
            </a:r>
            <a:r>
              <a:rPr lang="en-US" sz="1200" b="1" dirty="0">
                <a:solidFill>
                  <a:schemeClr val="bg1"/>
                </a:solidFill>
                <a:latin typeface="Book Antiqua" panose="02040602050305030304" pitchFamily="18" charset="0"/>
              </a:rPr>
              <a:t>Web: www.sites.google.com/view/tariq-ugv </a:t>
            </a:r>
            <a:endParaRPr lang="en-US" sz="1200" b="1" dirty="0">
              <a:solidFill>
                <a:schemeClr val="bg1"/>
              </a:solidFill>
            </a:endParaRPr>
          </a:p>
        </p:txBody>
      </p:sp>
    </p:spTree>
    <p:extLst>
      <p:ext uri="{BB962C8B-B14F-4D97-AF65-F5344CB8AC3E}">
        <p14:creationId xmlns:p14="http://schemas.microsoft.com/office/powerpoint/2010/main" val="3586581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840B2B-353E-46A6-B159-55F913A4539A}" type="datetimeFigureOut">
              <a:rPr lang="en-US" smtClean="0"/>
              <a:t>8/6/2025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2019374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Slide" userDrawn="1">
  <p:cSld name="1_Title Slide">
    <p:spTree>
      <p:nvGrpSpPr>
        <p:cNvPr id="1" name="Shape 15"/>
        <p:cNvGrpSpPr/>
        <p:nvPr/>
      </p:nvGrpSpPr>
      <p:grpSpPr>
        <a:xfrm>
          <a:off x="0" y="0"/>
          <a:ext cx="0" cy="0"/>
          <a:chOff x="0" y="0"/>
          <a:chExt cx="0" cy="0"/>
        </a:xfrm>
      </p:grpSpPr>
      <p:sp>
        <p:nvSpPr>
          <p:cNvPr id="18" name="Google Shape;18;p4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4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dirty="0"/>
              <a:t>Md. Tariqul Islam, Lecturer, Dept. of CSE, UGV</a:t>
            </a:r>
          </a:p>
          <a:p>
            <a:r>
              <a:rPr lang="en-US" dirty="0"/>
              <a:t> www.tariqul.ugv.edu.bd</a:t>
            </a:r>
          </a:p>
        </p:txBody>
      </p:sp>
      <p:sp>
        <p:nvSpPr>
          <p:cNvPr id="20" name="Google Shape;20;p4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7" name="Google Shape;16;p43"/>
          <p:cNvSpPr txBox="1">
            <a:spLocks/>
          </p:cNvSpPr>
          <p:nvPr userDrawn="1"/>
        </p:nvSpPr>
        <p:spPr>
          <a:xfrm>
            <a:off x="1320733" y="3736136"/>
            <a:ext cx="9144000" cy="2387600"/>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Arial"/>
              <a:buNone/>
              <a:defRPr lang="en-US" sz="1100" b="1" i="0" u="none" strike="noStrike" cap="none" smtClean="0">
                <a:solidFill>
                  <a:schemeClr val="dk1"/>
                </a:solidFill>
                <a:effectLst/>
                <a:latin typeface="Book Antiqua" panose="02040602050305030304" pitchFamily="18" charset="0"/>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r"/>
            <a:br>
              <a:rPr lang="en-US" sz="2400" dirty="0">
                <a:solidFill>
                  <a:srgbClr val="000000"/>
                </a:solidFill>
                <a:ea typeface="Calibri" panose="020F0502020204030204" pitchFamily="34" charset="0"/>
                <a:cs typeface="Times New Roman" panose="02020603050405020304" pitchFamily="18" charset="0"/>
              </a:rPr>
            </a:br>
            <a:br>
              <a:rPr lang="en-US" sz="2400" dirty="0">
                <a:solidFill>
                  <a:srgbClr val="000000"/>
                </a:solidFill>
                <a:ea typeface="Calibri" panose="020F0502020204030204" pitchFamily="34" charset="0"/>
                <a:cs typeface="Times New Roman" panose="02020603050405020304" pitchFamily="18" charset="0"/>
              </a:rPr>
            </a:br>
            <a:r>
              <a:rPr lang="en-US" sz="3200" dirty="0">
                <a:solidFill>
                  <a:srgbClr val="000000"/>
                </a:solidFill>
                <a:ea typeface="Calibri" panose="020F0502020204030204" pitchFamily="34" charset="0"/>
                <a:cs typeface="Times New Roman" panose="02020603050405020304" pitchFamily="18" charset="0"/>
              </a:rPr>
              <a:t>Department of </a:t>
            </a:r>
            <a:br>
              <a:rPr lang="en-US" sz="1400" dirty="0">
                <a:latin typeface="Calibri" panose="020F0502020204030204" pitchFamily="34" charset="0"/>
                <a:ea typeface="Calibri" panose="020F0502020204030204" pitchFamily="34" charset="0"/>
                <a:cs typeface="Times New Roman" panose="02020603050405020304" pitchFamily="18" charset="0"/>
              </a:rPr>
            </a:br>
            <a:r>
              <a:rPr lang="en-US" sz="2800" dirty="0">
                <a:solidFill>
                  <a:srgbClr val="000000"/>
                </a:solidFill>
                <a:ea typeface="Calibri" panose="020F0502020204030204" pitchFamily="34" charset="0"/>
                <a:cs typeface="Times New Roman" panose="02020603050405020304" pitchFamily="18" charset="0"/>
              </a:rPr>
              <a:t>Computer Science and Engineering</a:t>
            </a:r>
            <a:br>
              <a:rPr lang="en-US" sz="1400" dirty="0">
                <a:latin typeface="Calibri" panose="020F0502020204030204" pitchFamily="34" charset="0"/>
                <a:ea typeface="Calibri" panose="020F0502020204030204" pitchFamily="34" charset="0"/>
                <a:cs typeface="Times New Roman" panose="02020603050405020304" pitchFamily="18" charset="0"/>
              </a:rPr>
            </a:br>
            <a:r>
              <a:rPr lang="en-US" sz="1600" dirty="0">
                <a:solidFill>
                  <a:srgbClr val="000000"/>
                </a:solidFill>
                <a:ea typeface="Calibri" panose="020F0502020204030204" pitchFamily="34" charset="0"/>
                <a:cs typeface="Times New Roman" panose="02020603050405020304" pitchFamily="18" charset="0"/>
              </a:rPr>
              <a:t>www.cse.ugv.edu.bd, 874/322, C&amp;B Road, Barisal, Bangladesh.</a:t>
            </a:r>
            <a:br>
              <a:rPr lang="en-US" sz="1400" dirty="0">
                <a:latin typeface="Calibri" panose="020F0502020204030204" pitchFamily="34" charset="0"/>
                <a:ea typeface="Calibri" panose="020F0502020204030204" pitchFamily="34" charset="0"/>
                <a:cs typeface="Times New Roman" panose="02020603050405020304" pitchFamily="18" charset="0"/>
              </a:rPr>
            </a:br>
            <a:r>
              <a:rPr lang="en-US" dirty="0">
                <a:solidFill>
                  <a:srgbClr val="000000"/>
                </a:solidFill>
                <a:ea typeface="Calibri" panose="020F0502020204030204" pitchFamily="34" charset="0"/>
                <a:cs typeface="Times New Roman" panose="02020603050405020304" pitchFamily="18" charset="0"/>
              </a:rPr>
              <a:t> </a:t>
            </a:r>
            <a:endParaRPr lang="en-US" dirty="0"/>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6686" y="0"/>
            <a:ext cx="885523" cy="1313816"/>
          </a:xfrm>
          <a:prstGeom prst="rect">
            <a:avLst/>
          </a:prstGeom>
        </p:spPr>
      </p:pic>
      <p:sp>
        <p:nvSpPr>
          <p:cNvPr id="3" name="Rectangle 2"/>
          <p:cNvSpPr/>
          <p:nvPr userDrawn="1"/>
        </p:nvSpPr>
        <p:spPr>
          <a:xfrm>
            <a:off x="11449318" y="0"/>
            <a:ext cx="742682" cy="6858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flipH="1">
            <a:off x="11335553" y="0"/>
            <a:ext cx="45719" cy="6858000"/>
          </a:xfrm>
          <a:prstGeom prst="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userDrawn="1"/>
        </p:nvSpPr>
        <p:spPr>
          <a:xfrm>
            <a:off x="10532779" y="4752304"/>
            <a:ext cx="1380131" cy="1332002"/>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51003" y="4712873"/>
            <a:ext cx="1380131" cy="1410863"/>
          </a:xfrm>
          <a:prstGeom prst="rect">
            <a:avLst/>
          </a:prstGeom>
        </p:spPr>
      </p:pic>
      <p:sp>
        <p:nvSpPr>
          <p:cNvPr id="6" name="Rectangle 5"/>
          <p:cNvSpPr/>
          <p:nvPr userDrawn="1"/>
        </p:nvSpPr>
        <p:spPr>
          <a:xfrm>
            <a:off x="1707848" y="193485"/>
            <a:ext cx="8776304" cy="1446550"/>
          </a:xfrm>
          <a:prstGeom prst="rect">
            <a:avLst/>
          </a:prstGeom>
        </p:spPr>
        <p:txBody>
          <a:bodyPr wrap="square">
            <a:spAutoFit/>
          </a:bodyPr>
          <a:lstStyle/>
          <a:p>
            <a:pPr algn="ctr"/>
            <a:r>
              <a:rPr lang="en-US" sz="3600" b="1" dirty="0">
                <a:latin typeface="Book Antiqua" panose="02040602050305030304" pitchFamily="18" charset="0"/>
              </a:rPr>
              <a:t>U</a:t>
            </a:r>
            <a:r>
              <a:rPr lang="en-US" sz="3600" dirty="0">
                <a:latin typeface="Book Antiqua" panose="02040602050305030304" pitchFamily="18" charset="0"/>
              </a:rPr>
              <a:t>niversity of </a:t>
            </a:r>
            <a:r>
              <a:rPr lang="en-US" sz="3600" b="1" dirty="0">
                <a:latin typeface="Book Antiqua" panose="02040602050305030304" pitchFamily="18" charset="0"/>
              </a:rPr>
              <a:t>G</a:t>
            </a:r>
            <a:r>
              <a:rPr lang="en-US" sz="3600" dirty="0">
                <a:latin typeface="Book Antiqua" panose="02040602050305030304" pitchFamily="18" charset="0"/>
              </a:rPr>
              <a:t>lobal </a:t>
            </a:r>
            <a:r>
              <a:rPr lang="en-US" sz="3600" b="1" dirty="0">
                <a:latin typeface="Book Antiqua" panose="02040602050305030304" pitchFamily="18" charset="0"/>
              </a:rPr>
              <a:t>V</a:t>
            </a:r>
            <a:r>
              <a:rPr lang="en-US" sz="3600" dirty="0">
                <a:latin typeface="Book Antiqua" panose="02040602050305030304" pitchFamily="18" charset="0"/>
              </a:rPr>
              <a:t>illage </a:t>
            </a:r>
            <a:r>
              <a:rPr lang="en-US" sz="3600" b="1" dirty="0">
                <a:latin typeface="Book Antiqua" panose="02040602050305030304" pitchFamily="18" charset="0"/>
              </a:rPr>
              <a:t>(UGV)</a:t>
            </a:r>
          </a:p>
          <a:p>
            <a:pPr algn="ctr"/>
            <a:r>
              <a:rPr lang="en-US" sz="3600" b="1" dirty="0">
                <a:latin typeface="Book Antiqua" panose="02040602050305030304" pitchFamily="18" charset="0"/>
              </a:rPr>
              <a:t>B</a:t>
            </a:r>
            <a:r>
              <a:rPr lang="en-US" sz="3600" dirty="0">
                <a:latin typeface="Book Antiqua" panose="02040602050305030304" pitchFamily="18" charset="0"/>
              </a:rPr>
              <a:t>arishal, </a:t>
            </a:r>
            <a:r>
              <a:rPr lang="en-US" sz="3600" b="1" dirty="0">
                <a:latin typeface="Book Antiqua" panose="02040602050305030304" pitchFamily="18" charset="0"/>
              </a:rPr>
              <a:t>B</a:t>
            </a:r>
            <a:r>
              <a:rPr lang="en-US" sz="3600" dirty="0">
                <a:latin typeface="Book Antiqua" panose="02040602050305030304" pitchFamily="18" charset="0"/>
              </a:rPr>
              <a:t>angladesh</a:t>
            </a:r>
          </a:p>
          <a:p>
            <a:endParaRPr lang="en-US" sz="1600" dirty="0"/>
          </a:p>
        </p:txBody>
      </p:sp>
      <p:sp>
        <p:nvSpPr>
          <p:cNvPr id="12" name="Rectangle 11"/>
          <p:cNvSpPr/>
          <p:nvPr userDrawn="1"/>
        </p:nvSpPr>
        <p:spPr>
          <a:xfrm>
            <a:off x="4904510" y="1912079"/>
            <a:ext cx="5628270" cy="2646878"/>
          </a:xfrm>
          <a:prstGeom prst="rect">
            <a:avLst/>
          </a:prstGeom>
        </p:spPr>
        <p:txBody>
          <a:bodyPr wrap="square">
            <a:spAutoFit/>
          </a:bodyPr>
          <a:lstStyle/>
          <a:p>
            <a:pPr algn="r"/>
            <a:r>
              <a:rPr lang="en-US" sz="2400" b="1" i="1" dirty="0">
                <a:latin typeface="Book Antiqua" panose="02040602050305030304" pitchFamily="18" charset="0"/>
              </a:rPr>
              <a:t>Lectures By</a:t>
            </a:r>
            <a:br>
              <a:rPr lang="en-US" sz="1800" b="1" dirty="0">
                <a:latin typeface="Book Antiqua" panose="02040602050305030304" pitchFamily="18" charset="0"/>
              </a:rPr>
            </a:br>
            <a:br>
              <a:rPr lang="en-US" sz="1600" b="1" dirty="0">
                <a:latin typeface="Book Antiqua" panose="02040602050305030304" pitchFamily="18" charset="0"/>
              </a:rPr>
            </a:br>
            <a:r>
              <a:rPr lang="en-US" sz="2400" b="1" dirty="0">
                <a:solidFill>
                  <a:srgbClr val="00B050"/>
                </a:solidFill>
                <a:latin typeface="Book Antiqua" panose="02040602050305030304" pitchFamily="18" charset="0"/>
              </a:rPr>
              <a:t>Md. Tariqul Islam</a:t>
            </a:r>
            <a:br>
              <a:rPr lang="en-US" sz="1600" b="1" dirty="0">
                <a:latin typeface="Book Antiqua" panose="02040602050305030304" pitchFamily="18" charset="0"/>
              </a:rPr>
            </a:br>
            <a:r>
              <a:rPr lang="en-US" sz="2000" b="1" dirty="0">
                <a:solidFill>
                  <a:schemeClr val="accent5"/>
                </a:solidFill>
                <a:latin typeface="Book Antiqua" panose="02040602050305030304" pitchFamily="18" charset="0"/>
              </a:rPr>
              <a:t>Lecturer &amp; Coordinator</a:t>
            </a:r>
          </a:p>
          <a:p>
            <a:pPr algn="r"/>
            <a:br>
              <a:rPr lang="en-US" sz="1800" b="0" dirty="0">
                <a:solidFill>
                  <a:srgbClr val="002060"/>
                </a:solidFill>
                <a:latin typeface="Book Antiqua" panose="02040602050305030304" pitchFamily="18" charset="0"/>
              </a:rPr>
            </a:br>
            <a:r>
              <a:rPr lang="en-US" sz="1600" b="0" dirty="0">
                <a:solidFill>
                  <a:srgbClr val="002060"/>
                </a:solidFill>
                <a:latin typeface="Book Antiqua" panose="02040602050305030304" pitchFamily="18" charset="0"/>
              </a:rPr>
              <a:t>Mobile: +880-1842733104    </a:t>
            </a:r>
            <a:br>
              <a:rPr lang="en-US" sz="1600" b="0" dirty="0">
                <a:solidFill>
                  <a:srgbClr val="002060"/>
                </a:solidFill>
                <a:latin typeface="Book Antiqua" panose="02040602050305030304" pitchFamily="18" charset="0"/>
              </a:rPr>
            </a:br>
            <a:r>
              <a:rPr lang="en-US" sz="1600" b="0" dirty="0">
                <a:solidFill>
                  <a:srgbClr val="002060"/>
                </a:solidFill>
                <a:latin typeface="Book Antiqua" panose="02040602050305030304" pitchFamily="18" charset="0"/>
              </a:rPr>
              <a:t>Email: </a:t>
            </a:r>
            <a:r>
              <a:rPr lang="en-US" sz="1600" b="0" dirty="0">
                <a:solidFill>
                  <a:srgbClr val="002060"/>
                </a:solidFill>
                <a:latin typeface="Book Antiqua" panose="02040602050305030304" pitchFamily="18" charset="0"/>
                <a:hlinkClick r:id="rId4"/>
              </a:rPr>
              <a:t>tariq.ugv@gmail.com</a:t>
            </a:r>
            <a:endParaRPr lang="en-US" sz="1600" b="0" dirty="0">
              <a:solidFill>
                <a:srgbClr val="002060"/>
              </a:solidFill>
              <a:latin typeface="Book Antiqua" panose="02040602050305030304" pitchFamily="18" charset="0"/>
            </a:endParaRPr>
          </a:p>
          <a:p>
            <a:pPr algn="r"/>
            <a:r>
              <a:rPr lang="en-US" sz="1600" b="0" dirty="0">
                <a:solidFill>
                  <a:srgbClr val="002060"/>
                </a:solidFill>
                <a:latin typeface="Book Antiqua" panose="02040602050305030304" pitchFamily="18" charset="0"/>
                <a:hlinkClick r:id="rId5"/>
              </a:rPr>
              <a:t>www.faculty.ugv.edu.bd/tariqul</a:t>
            </a:r>
            <a:r>
              <a:rPr lang="en-US" sz="1600" b="0" dirty="0">
                <a:solidFill>
                  <a:srgbClr val="002060"/>
                </a:solidFill>
                <a:latin typeface="Book Antiqua" panose="02040602050305030304" pitchFamily="18" charset="0"/>
              </a:rPr>
              <a:t>   </a:t>
            </a:r>
          </a:p>
          <a:p>
            <a:pPr algn="r"/>
            <a:r>
              <a:rPr lang="en-US" sz="1600" b="0" dirty="0">
                <a:solidFill>
                  <a:srgbClr val="002060"/>
                </a:solidFill>
                <a:latin typeface="Book Antiqua" panose="02040602050305030304" pitchFamily="18" charset="0"/>
                <a:hlinkClick r:id="rId6"/>
              </a:rPr>
              <a:t>www.sites.google.com/view/tariq-ugv</a:t>
            </a:r>
            <a:r>
              <a:rPr lang="en-US" sz="1600" b="0" dirty="0">
                <a:solidFill>
                  <a:srgbClr val="002060"/>
                </a:solidFill>
                <a:latin typeface="Book Antiqua" panose="02040602050305030304" pitchFamily="18" charset="0"/>
              </a:rPr>
              <a:t>  </a:t>
            </a:r>
            <a:endParaRPr lang="en-US" sz="900" b="0" dirty="0">
              <a:solidFill>
                <a:srgbClr val="002060"/>
              </a:solidFill>
            </a:endParaRPr>
          </a:p>
        </p:txBody>
      </p:sp>
    </p:spTree>
    <p:extLst>
      <p:ext uri="{BB962C8B-B14F-4D97-AF65-F5344CB8AC3E}">
        <p14:creationId xmlns:p14="http://schemas.microsoft.com/office/powerpoint/2010/main" val="742903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2840B2B-353E-46A6-B159-55F913A4539A}" type="datetimeFigureOut">
              <a:rPr lang="en-US" smtClean="0"/>
              <a:t>8/6/2025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3899019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2840B2B-353E-46A6-B159-55F913A4539A}" type="datetimeFigureOut">
              <a:rPr lang="en-US" smtClean="0"/>
              <a:t>8/6/2025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2931233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2840B2B-353E-46A6-B159-55F913A4539A}" type="datetimeFigureOut">
              <a:rPr lang="en-US" smtClean="0"/>
              <a:t>8/6/2025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3461862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840B2B-353E-46A6-B159-55F913A4539A}" type="datetimeFigureOut">
              <a:rPr lang="en-US" smtClean="0"/>
              <a:t>8/6/2025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2730004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2840B2B-353E-46A6-B159-55F913A4539A}" type="datetimeFigureOut">
              <a:rPr lang="en-US" smtClean="0"/>
              <a:t>8/6/2025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64FDB6-3B77-4612-B06E-891BAE138A1C}" type="slidenum">
              <a:rPr lang="en-US" smtClean="0"/>
              <a:t>‹#›</a:t>
            </a:fld>
            <a:endParaRPr lang="en-US"/>
          </a:p>
        </p:txBody>
      </p:sp>
    </p:spTree>
    <p:extLst>
      <p:ext uri="{BB962C8B-B14F-4D97-AF65-F5344CB8AC3E}">
        <p14:creationId xmlns:p14="http://schemas.microsoft.com/office/powerpoint/2010/main" val="469833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840B2B-353E-46A6-B159-55F913A4539A}" type="datetimeFigureOut">
              <a:rPr lang="en-US" smtClean="0"/>
              <a:t>8/6/2025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64FDB6-3B77-4612-B06E-891BAE138A1C}" type="slidenum">
              <a:rPr lang="en-US" smtClean="0"/>
              <a:t>‹#›</a:t>
            </a:fld>
            <a:endParaRPr lang="en-US"/>
          </a:p>
        </p:txBody>
      </p:sp>
    </p:spTree>
    <p:extLst>
      <p:ext uri="{BB962C8B-B14F-4D97-AF65-F5344CB8AC3E}">
        <p14:creationId xmlns:p14="http://schemas.microsoft.com/office/powerpoint/2010/main" val="151878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Book Antiqua" panose="0204060205030503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Book Antiqua" panose="0204060205030503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Book Antiqua" panose="0204060205030503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Book Antiqua" panose="0204060205030503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ook Antiqua" panose="0204060205030503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Book Antiqua" panose="020406020503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3860" y="2421861"/>
            <a:ext cx="6017158" cy="2400657"/>
          </a:xfrm>
          <a:prstGeom prst="rect">
            <a:avLst/>
          </a:prstGeom>
        </p:spPr>
        <p:txBody>
          <a:bodyPr wrap="square">
            <a:spAutoFit/>
          </a:bodyPr>
          <a:lstStyle/>
          <a:p>
            <a:pPr algn="l"/>
            <a:r>
              <a:rPr lang="en-US" sz="3200" b="1" dirty="0">
                <a:latin typeface="Book Antiqua" panose="02040602050305030304" pitchFamily="18" charset="0"/>
              </a:rPr>
              <a:t>Lectures On: </a:t>
            </a:r>
          </a:p>
          <a:p>
            <a:r>
              <a:rPr lang="en-US" sz="3200" b="1" dirty="0">
                <a:solidFill>
                  <a:schemeClr val="accent2"/>
                </a:solidFill>
                <a:latin typeface="Book Antiqua" panose="02040602050305030304" pitchFamily="18" charset="0"/>
              </a:rPr>
              <a:t>System Structure/Architecture for an Operating System</a:t>
            </a:r>
          </a:p>
          <a:p>
            <a:endParaRPr lang="en-US" sz="5400" b="1" dirty="0">
              <a:solidFill>
                <a:schemeClr val="accent2"/>
              </a:solidFill>
              <a:latin typeface="Book Antiqua" panose="02040602050305030304" pitchFamily="18" charset="0"/>
            </a:endParaRPr>
          </a:p>
        </p:txBody>
      </p:sp>
    </p:spTree>
    <p:extLst>
      <p:ext uri="{BB962C8B-B14F-4D97-AF65-F5344CB8AC3E}">
        <p14:creationId xmlns:p14="http://schemas.microsoft.com/office/powerpoint/2010/main" val="8872233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C7EC6-149C-D6CB-5811-51426504A991}"/>
              </a:ext>
            </a:extLst>
          </p:cNvPr>
          <p:cNvSpPr>
            <a:spLocks noGrp="1"/>
          </p:cNvSpPr>
          <p:nvPr>
            <p:ph type="title"/>
          </p:nvPr>
        </p:nvSpPr>
        <p:spPr/>
        <p:txBody>
          <a:bodyPr/>
          <a:lstStyle/>
          <a:p>
            <a:r>
              <a:rPr lang="en-US"/>
              <a:t>Are Kernel and Shell Code or Hardware?</a:t>
            </a:r>
          </a:p>
        </p:txBody>
      </p:sp>
      <p:sp>
        <p:nvSpPr>
          <p:cNvPr id="3" name="Content Placeholder 2">
            <a:extLst>
              <a:ext uri="{FF2B5EF4-FFF2-40B4-BE49-F238E27FC236}">
                <a16:creationId xmlns:a16="http://schemas.microsoft.com/office/drawing/2014/main" id="{0D43D6FA-1730-24E0-F891-4F00894208F7}"/>
              </a:ext>
            </a:extLst>
          </p:cNvPr>
          <p:cNvSpPr>
            <a:spLocks noGrp="1"/>
          </p:cNvSpPr>
          <p:nvPr>
            <p:ph idx="1"/>
          </p:nvPr>
        </p:nvSpPr>
        <p:spPr/>
        <p:txBody>
          <a:bodyPr/>
          <a:lstStyle/>
          <a:p>
            <a:r>
              <a:rPr lang="en-US" b="1" dirty="0"/>
              <a:t>Shell:</a:t>
            </a:r>
          </a:p>
          <a:p>
            <a:pPr>
              <a:buFont typeface="Wingdings" panose="05000000000000000000" pitchFamily="2" charset="2"/>
              <a:buChar char="ü"/>
            </a:pPr>
            <a:r>
              <a:rPr lang="en-US" dirty="0"/>
              <a:t> The </a:t>
            </a:r>
            <a:r>
              <a:rPr lang="en-US" b="1" dirty="0"/>
              <a:t>shell</a:t>
            </a:r>
            <a:r>
              <a:rPr lang="en-US" dirty="0"/>
              <a:t> is also </a:t>
            </a:r>
            <a:r>
              <a:rPr lang="en-US" b="1" dirty="0"/>
              <a:t>software</a:t>
            </a:r>
            <a:r>
              <a:rPr lang="en-US" dirty="0"/>
              <a:t>.</a:t>
            </a:r>
            <a:br>
              <a:rPr lang="en-US" dirty="0"/>
            </a:br>
            <a:r>
              <a:rPr lang="en-US" dirty="0"/>
              <a:t>It acts as a </a:t>
            </a:r>
            <a:r>
              <a:rPr lang="en-US" b="1" dirty="0"/>
              <a:t>middle layer</a:t>
            </a:r>
            <a:r>
              <a:rPr lang="en-US" dirty="0"/>
              <a:t> between the </a:t>
            </a:r>
            <a:r>
              <a:rPr lang="en-US" b="1" dirty="0"/>
              <a:t>user and the kernel</a:t>
            </a:r>
            <a:r>
              <a:rPr lang="en-US" dirty="0"/>
              <a:t>.</a:t>
            </a:r>
            <a:br>
              <a:rPr lang="en-US" dirty="0"/>
            </a:br>
            <a:r>
              <a:rPr lang="en-US" dirty="0"/>
              <a:t>There are different types of shells:</a:t>
            </a:r>
          </a:p>
          <a:p>
            <a:r>
              <a:rPr lang="en-US" b="1" dirty="0"/>
              <a:t>CLI Shells</a:t>
            </a:r>
            <a:r>
              <a:rPr lang="en-US" dirty="0"/>
              <a:t> (e.g., Bash, CMD)</a:t>
            </a:r>
          </a:p>
          <a:p>
            <a:r>
              <a:rPr lang="en-US" b="1" dirty="0"/>
              <a:t>GUI Shells</a:t>
            </a:r>
            <a:r>
              <a:rPr lang="en-US" dirty="0"/>
              <a:t> (e.g., Windows Explorer, GNOME)</a:t>
            </a:r>
          </a:p>
          <a:p>
            <a:r>
              <a:rPr lang="en-US" b="1" dirty="0"/>
              <a:t>The shell is real</a:t>
            </a:r>
            <a:r>
              <a:rPr lang="en-US" dirty="0"/>
              <a:t>, just not visible like physical hardware.</a:t>
            </a:r>
            <a:br>
              <a:rPr lang="en-US" dirty="0"/>
            </a:br>
            <a:r>
              <a:rPr lang="en-US" dirty="0"/>
              <a:t>It is a </a:t>
            </a:r>
            <a:r>
              <a:rPr lang="en-US" b="1" dirty="0"/>
              <a:t>user interface program</a:t>
            </a:r>
            <a:r>
              <a:rPr lang="en-US" dirty="0"/>
              <a:t> built using programming languages like </a:t>
            </a:r>
            <a:r>
              <a:rPr lang="en-US" b="1" dirty="0"/>
              <a:t>C</a:t>
            </a:r>
            <a:r>
              <a:rPr lang="en-US" dirty="0"/>
              <a:t>, </a:t>
            </a:r>
            <a:r>
              <a:rPr lang="en-US" b="1" dirty="0"/>
              <a:t>Python</a:t>
            </a:r>
            <a:r>
              <a:rPr lang="en-US" dirty="0"/>
              <a:t>, or </a:t>
            </a:r>
            <a:r>
              <a:rPr lang="en-US" b="1" dirty="0"/>
              <a:t>Shell scripting</a:t>
            </a:r>
            <a:r>
              <a:rPr lang="en-US" dirty="0"/>
              <a:t>.</a:t>
            </a:r>
          </a:p>
          <a:p>
            <a:endParaRPr lang="en-US" dirty="0"/>
          </a:p>
        </p:txBody>
      </p:sp>
    </p:spTree>
    <p:extLst>
      <p:ext uri="{BB962C8B-B14F-4D97-AF65-F5344CB8AC3E}">
        <p14:creationId xmlns:p14="http://schemas.microsoft.com/office/powerpoint/2010/main" val="1477196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A070F-0E4E-5642-5AFD-1EBD29477C19}"/>
              </a:ext>
            </a:extLst>
          </p:cNvPr>
          <p:cNvSpPr>
            <a:spLocks noGrp="1"/>
          </p:cNvSpPr>
          <p:nvPr>
            <p:ph type="title"/>
          </p:nvPr>
        </p:nvSpPr>
        <p:spPr/>
        <p:txBody>
          <a:bodyPr/>
          <a:lstStyle/>
          <a:p>
            <a:r>
              <a:rPr lang="en-US" dirty="0"/>
              <a:t>Why Are Shell and Kernel Separated in an Operating System?</a:t>
            </a:r>
          </a:p>
        </p:txBody>
      </p:sp>
      <p:graphicFrame>
        <p:nvGraphicFramePr>
          <p:cNvPr id="6" name="Content Placeholder 5">
            <a:extLst>
              <a:ext uri="{FF2B5EF4-FFF2-40B4-BE49-F238E27FC236}">
                <a16:creationId xmlns:a16="http://schemas.microsoft.com/office/drawing/2014/main" id="{966BB054-3F00-346D-FF25-A5DE6520E003}"/>
              </a:ext>
            </a:extLst>
          </p:cNvPr>
          <p:cNvGraphicFramePr>
            <a:graphicFrameLocks noGrp="1"/>
          </p:cNvGraphicFramePr>
          <p:nvPr>
            <p:ph idx="1"/>
            <p:extLst>
              <p:ext uri="{D42A27DB-BD31-4B8C-83A1-F6EECF244321}">
                <p14:modId xmlns:p14="http://schemas.microsoft.com/office/powerpoint/2010/main" val="3550240777"/>
              </p:ext>
            </p:extLst>
          </p:nvPr>
        </p:nvGraphicFramePr>
        <p:xfrm>
          <a:off x="989350" y="2415204"/>
          <a:ext cx="10515600" cy="3291840"/>
        </p:xfrm>
        <a:graphic>
          <a:graphicData uri="http://schemas.openxmlformats.org/drawingml/2006/table">
            <a:tbl>
              <a:tblPr>
                <a:tableStyleId>{BDBED569-4797-4DF1-A0F4-6AAB3CD982D8}</a:tableStyleId>
              </a:tblPr>
              <a:tblGrid>
                <a:gridCol w="5257800">
                  <a:extLst>
                    <a:ext uri="{9D8B030D-6E8A-4147-A177-3AD203B41FA5}">
                      <a16:colId xmlns:a16="http://schemas.microsoft.com/office/drawing/2014/main" val="3705932214"/>
                    </a:ext>
                  </a:extLst>
                </a:gridCol>
                <a:gridCol w="5257800">
                  <a:extLst>
                    <a:ext uri="{9D8B030D-6E8A-4147-A177-3AD203B41FA5}">
                      <a16:colId xmlns:a16="http://schemas.microsoft.com/office/drawing/2014/main" val="1653079710"/>
                    </a:ext>
                  </a:extLst>
                </a:gridCol>
              </a:tblGrid>
              <a:tr h="0">
                <a:tc>
                  <a:txBody>
                    <a:bodyPr/>
                    <a:lstStyle/>
                    <a:p>
                      <a:pPr>
                        <a:buNone/>
                      </a:pPr>
                      <a:r>
                        <a:rPr lang="en-US" sz="3200" b="1"/>
                        <a:t>Kernel</a:t>
                      </a:r>
                      <a:endParaRPr lang="en-US" sz="3200"/>
                    </a:p>
                  </a:txBody>
                  <a:tcPr anchor="ctr"/>
                </a:tc>
                <a:tc>
                  <a:txBody>
                    <a:bodyPr/>
                    <a:lstStyle/>
                    <a:p>
                      <a:pPr>
                        <a:buNone/>
                      </a:pPr>
                      <a:r>
                        <a:rPr lang="en-US" sz="3200" b="1"/>
                        <a:t>Shell</a:t>
                      </a:r>
                      <a:endParaRPr lang="en-US" sz="3200"/>
                    </a:p>
                  </a:txBody>
                  <a:tcPr anchor="ctr"/>
                </a:tc>
                <a:extLst>
                  <a:ext uri="{0D108BD9-81ED-4DB2-BD59-A6C34878D82A}">
                    <a16:rowId xmlns:a16="http://schemas.microsoft.com/office/drawing/2014/main" val="3969389275"/>
                  </a:ext>
                </a:extLst>
              </a:tr>
              <a:tr h="0">
                <a:tc>
                  <a:txBody>
                    <a:bodyPr/>
                    <a:lstStyle/>
                    <a:p>
                      <a:pPr>
                        <a:buNone/>
                      </a:pPr>
                      <a:r>
                        <a:rPr lang="en-US" sz="3200"/>
                        <a:t>Controls hardware directly</a:t>
                      </a:r>
                    </a:p>
                  </a:txBody>
                  <a:tcPr anchor="ctr"/>
                </a:tc>
                <a:tc>
                  <a:txBody>
                    <a:bodyPr/>
                    <a:lstStyle/>
                    <a:p>
                      <a:pPr>
                        <a:buNone/>
                      </a:pPr>
                      <a:r>
                        <a:rPr lang="en-US" sz="3200"/>
                        <a:t>Takes user input and passes to Kernel</a:t>
                      </a:r>
                    </a:p>
                  </a:txBody>
                  <a:tcPr anchor="ctr"/>
                </a:tc>
                <a:extLst>
                  <a:ext uri="{0D108BD9-81ED-4DB2-BD59-A6C34878D82A}">
                    <a16:rowId xmlns:a16="http://schemas.microsoft.com/office/drawing/2014/main" val="877254034"/>
                  </a:ext>
                </a:extLst>
              </a:tr>
              <a:tr h="0">
                <a:tc>
                  <a:txBody>
                    <a:bodyPr/>
                    <a:lstStyle/>
                    <a:p>
                      <a:pPr>
                        <a:buNone/>
                      </a:pPr>
                      <a:r>
                        <a:rPr lang="en-US" sz="3200"/>
                        <a:t>Manages CPU, RAM, I/O, and files</a:t>
                      </a:r>
                    </a:p>
                  </a:txBody>
                  <a:tcPr anchor="ctr"/>
                </a:tc>
                <a:tc>
                  <a:txBody>
                    <a:bodyPr/>
                    <a:lstStyle/>
                    <a:p>
                      <a:pPr>
                        <a:buNone/>
                      </a:pPr>
                      <a:r>
                        <a:rPr lang="en-US" sz="3200"/>
                        <a:t>Acts as interface for commands</a:t>
                      </a:r>
                    </a:p>
                  </a:txBody>
                  <a:tcPr anchor="ctr"/>
                </a:tc>
                <a:extLst>
                  <a:ext uri="{0D108BD9-81ED-4DB2-BD59-A6C34878D82A}">
                    <a16:rowId xmlns:a16="http://schemas.microsoft.com/office/drawing/2014/main" val="2596104834"/>
                  </a:ext>
                </a:extLst>
              </a:tr>
              <a:tr h="0">
                <a:tc>
                  <a:txBody>
                    <a:bodyPr/>
                    <a:lstStyle/>
                    <a:p>
                      <a:pPr>
                        <a:buNone/>
                      </a:pPr>
                      <a:r>
                        <a:rPr lang="en-US" sz="3200"/>
                        <a:t>Runs core system operations</a:t>
                      </a:r>
                    </a:p>
                  </a:txBody>
                  <a:tcPr anchor="ctr"/>
                </a:tc>
                <a:tc>
                  <a:txBody>
                    <a:bodyPr/>
                    <a:lstStyle/>
                    <a:p>
                      <a:pPr>
                        <a:buNone/>
                      </a:pPr>
                      <a:r>
                        <a:rPr lang="en-US" sz="3200" dirty="0"/>
                        <a:t>Accepts input via CLI or GUI</a:t>
                      </a:r>
                    </a:p>
                  </a:txBody>
                  <a:tcPr anchor="ctr"/>
                </a:tc>
                <a:extLst>
                  <a:ext uri="{0D108BD9-81ED-4DB2-BD59-A6C34878D82A}">
                    <a16:rowId xmlns:a16="http://schemas.microsoft.com/office/drawing/2014/main" val="522736963"/>
                  </a:ext>
                </a:extLst>
              </a:tr>
            </a:tbl>
          </a:graphicData>
        </a:graphic>
      </p:graphicFrame>
      <p:sp>
        <p:nvSpPr>
          <p:cNvPr id="7" name="Rectangle 2">
            <a:extLst>
              <a:ext uri="{FF2B5EF4-FFF2-40B4-BE49-F238E27FC236}">
                <a16:creationId xmlns:a16="http://schemas.microsoft.com/office/drawing/2014/main" id="{A0B3979A-28C0-A4EB-68CC-6B69A3E0BECC}"/>
              </a:ext>
            </a:extLst>
          </p:cNvPr>
          <p:cNvSpPr>
            <a:spLocks noChangeArrowheads="1"/>
          </p:cNvSpPr>
          <p:nvPr/>
        </p:nvSpPr>
        <p:spPr bwMode="auto">
          <a:xfrm>
            <a:off x="989350" y="1612497"/>
            <a:ext cx="5578771"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1" i="0" u="none" strike="noStrike" cap="none" normalizeH="0" baseline="0" dirty="0">
                <a:ln>
                  <a:noFill/>
                </a:ln>
                <a:solidFill>
                  <a:schemeClr val="tx1"/>
                </a:solidFill>
                <a:effectLst/>
                <a:latin typeface="Arial" panose="020B0604020202020204" pitchFamily="34" charset="0"/>
              </a:rPr>
              <a:t>1. Different Responsibilities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515252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EDBF5-3B93-9F6A-13C5-1680C7AE362A}"/>
              </a:ext>
            </a:extLst>
          </p:cNvPr>
          <p:cNvSpPr>
            <a:spLocks noGrp="1"/>
          </p:cNvSpPr>
          <p:nvPr>
            <p:ph type="title"/>
          </p:nvPr>
        </p:nvSpPr>
        <p:spPr/>
        <p:txBody>
          <a:bodyPr/>
          <a:lstStyle/>
          <a:p>
            <a:r>
              <a:rPr lang="en-US" dirty="0"/>
              <a:t>2. Security &amp; Stability</a:t>
            </a:r>
          </a:p>
        </p:txBody>
      </p:sp>
      <p:sp>
        <p:nvSpPr>
          <p:cNvPr id="3" name="Content Placeholder 2">
            <a:extLst>
              <a:ext uri="{FF2B5EF4-FFF2-40B4-BE49-F238E27FC236}">
                <a16:creationId xmlns:a16="http://schemas.microsoft.com/office/drawing/2014/main" id="{A917ED4C-A32E-0CCD-7977-08CF76AA81D8}"/>
              </a:ext>
            </a:extLst>
          </p:cNvPr>
          <p:cNvSpPr>
            <a:spLocks noGrp="1"/>
          </p:cNvSpPr>
          <p:nvPr>
            <p:ph idx="1"/>
          </p:nvPr>
        </p:nvSpPr>
        <p:spPr/>
        <p:txBody>
          <a:bodyPr/>
          <a:lstStyle/>
          <a:p>
            <a:r>
              <a:rPr lang="en-US" sz="3600" dirty="0"/>
              <a:t>The </a:t>
            </a:r>
            <a:r>
              <a:rPr lang="en-US" sz="3600" b="1" dirty="0"/>
              <a:t>kernel is sensitive</a:t>
            </a:r>
            <a:r>
              <a:rPr lang="en-US" sz="3600" dirty="0"/>
              <a:t> and deals with low-level, critical system functions.</a:t>
            </a:r>
          </a:p>
          <a:p>
            <a:r>
              <a:rPr lang="en-US" sz="3600" dirty="0"/>
              <a:t>If the shell was merged with the kernel, a small user mistake (e.g., wrong command) could crash or harm the entire system.</a:t>
            </a:r>
          </a:p>
          <a:p>
            <a:endParaRPr lang="en-US" dirty="0"/>
          </a:p>
        </p:txBody>
      </p:sp>
    </p:spTree>
    <p:extLst>
      <p:ext uri="{BB962C8B-B14F-4D97-AF65-F5344CB8AC3E}">
        <p14:creationId xmlns:p14="http://schemas.microsoft.com/office/powerpoint/2010/main" val="3782011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E20D6-4AB0-CB5E-D079-DBBC7D43FDBC}"/>
              </a:ext>
            </a:extLst>
          </p:cNvPr>
          <p:cNvSpPr>
            <a:spLocks noGrp="1"/>
          </p:cNvSpPr>
          <p:nvPr>
            <p:ph type="title"/>
          </p:nvPr>
        </p:nvSpPr>
        <p:spPr/>
        <p:txBody>
          <a:bodyPr/>
          <a:lstStyle/>
          <a:p>
            <a:r>
              <a:rPr lang="en-US" dirty="0"/>
              <a:t>3. Flexibility</a:t>
            </a:r>
          </a:p>
        </p:txBody>
      </p:sp>
      <p:sp>
        <p:nvSpPr>
          <p:cNvPr id="3" name="Content Placeholder 2">
            <a:extLst>
              <a:ext uri="{FF2B5EF4-FFF2-40B4-BE49-F238E27FC236}">
                <a16:creationId xmlns:a16="http://schemas.microsoft.com/office/drawing/2014/main" id="{D20F30E7-C099-FA28-CD95-1C19461369B9}"/>
              </a:ext>
            </a:extLst>
          </p:cNvPr>
          <p:cNvSpPr>
            <a:spLocks noGrp="1"/>
          </p:cNvSpPr>
          <p:nvPr>
            <p:ph idx="1"/>
          </p:nvPr>
        </p:nvSpPr>
        <p:spPr/>
        <p:txBody>
          <a:bodyPr/>
          <a:lstStyle/>
          <a:p>
            <a:r>
              <a:rPr lang="en-US" sz="4000" dirty="0"/>
              <a:t>There are different types of </a:t>
            </a:r>
            <a:r>
              <a:rPr lang="en-US" sz="4000" b="1" dirty="0"/>
              <a:t>shells</a:t>
            </a:r>
            <a:r>
              <a:rPr lang="en-US" sz="4000" dirty="0"/>
              <a:t>:</a:t>
            </a:r>
          </a:p>
          <a:p>
            <a:pPr lvl="1"/>
            <a:r>
              <a:rPr lang="en-US" sz="3600" i="1" dirty="0"/>
              <a:t>CLI shells</a:t>
            </a:r>
            <a:r>
              <a:rPr lang="en-US" sz="3600" dirty="0"/>
              <a:t> like </a:t>
            </a:r>
            <a:r>
              <a:rPr lang="en-US" sz="3600" b="1" dirty="0"/>
              <a:t>Bash</a:t>
            </a:r>
            <a:r>
              <a:rPr lang="en-US" sz="3600" dirty="0"/>
              <a:t>, </a:t>
            </a:r>
            <a:r>
              <a:rPr lang="en-US" sz="3600" b="1" dirty="0" err="1"/>
              <a:t>Zsh</a:t>
            </a:r>
            <a:r>
              <a:rPr lang="en-US" sz="3600" dirty="0"/>
              <a:t>, etc.</a:t>
            </a:r>
          </a:p>
          <a:p>
            <a:pPr lvl="1"/>
            <a:r>
              <a:rPr lang="en-US" sz="3600" i="1" dirty="0"/>
              <a:t>Graphical shells</a:t>
            </a:r>
            <a:r>
              <a:rPr lang="en-US" sz="3600" dirty="0"/>
              <a:t> like </a:t>
            </a:r>
            <a:r>
              <a:rPr lang="en-US" sz="3600" b="1" dirty="0"/>
              <a:t>Windows Explorer</a:t>
            </a:r>
            <a:r>
              <a:rPr lang="en-US" sz="3600" dirty="0"/>
              <a:t>, </a:t>
            </a:r>
            <a:r>
              <a:rPr lang="en-US" sz="3600" b="1" dirty="0"/>
              <a:t>GNOME Shell</a:t>
            </a:r>
            <a:endParaRPr lang="en-US" sz="3600" dirty="0"/>
          </a:p>
          <a:p>
            <a:r>
              <a:rPr lang="en-US" sz="4000" dirty="0"/>
              <a:t>Users can </a:t>
            </a:r>
            <a:r>
              <a:rPr lang="en-US" sz="4000" b="1" dirty="0"/>
              <a:t>change the shell</a:t>
            </a:r>
            <a:r>
              <a:rPr lang="en-US" sz="4000" dirty="0"/>
              <a:t> without touching the kernel.</a:t>
            </a:r>
          </a:p>
          <a:p>
            <a:endParaRPr lang="en-US" dirty="0"/>
          </a:p>
        </p:txBody>
      </p:sp>
    </p:spTree>
    <p:extLst>
      <p:ext uri="{BB962C8B-B14F-4D97-AF65-F5344CB8AC3E}">
        <p14:creationId xmlns:p14="http://schemas.microsoft.com/office/powerpoint/2010/main" val="4110301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2D521-EF62-6BAB-A9B0-342963B93D3F}"/>
              </a:ext>
            </a:extLst>
          </p:cNvPr>
          <p:cNvSpPr>
            <a:spLocks noGrp="1"/>
          </p:cNvSpPr>
          <p:nvPr>
            <p:ph type="title"/>
          </p:nvPr>
        </p:nvSpPr>
        <p:spPr/>
        <p:txBody>
          <a:bodyPr/>
          <a:lstStyle/>
          <a:p>
            <a:r>
              <a:rPr lang="en-US" dirty="0"/>
              <a:t>Modular Design Principle</a:t>
            </a:r>
          </a:p>
        </p:txBody>
      </p:sp>
      <p:sp>
        <p:nvSpPr>
          <p:cNvPr id="3" name="Content Placeholder 2">
            <a:extLst>
              <a:ext uri="{FF2B5EF4-FFF2-40B4-BE49-F238E27FC236}">
                <a16:creationId xmlns:a16="http://schemas.microsoft.com/office/drawing/2014/main" id="{33ABF247-9596-BC2F-2D5C-C4B0DC3B46CE}"/>
              </a:ext>
            </a:extLst>
          </p:cNvPr>
          <p:cNvSpPr>
            <a:spLocks noGrp="1"/>
          </p:cNvSpPr>
          <p:nvPr>
            <p:ph idx="1"/>
          </p:nvPr>
        </p:nvSpPr>
        <p:spPr/>
        <p:txBody>
          <a:bodyPr/>
          <a:lstStyle/>
          <a:p>
            <a:r>
              <a:rPr lang="en-US" dirty="0"/>
              <a:t>In software engineering, we follow a principle called:</a:t>
            </a:r>
          </a:p>
          <a:p>
            <a:r>
              <a:rPr lang="en-US" dirty="0"/>
              <a:t>"Divide and Conquer“</a:t>
            </a:r>
          </a:p>
          <a:p>
            <a:r>
              <a:rPr lang="en-US" dirty="0"/>
              <a:t>It means breaking complex systems into manageable parts.</a:t>
            </a:r>
          </a:p>
          <a:p>
            <a:r>
              <a:rPr lang="en-US" dirty="0"/>
              <a:t>By separating kernel and shell: </a:t>
            </a:r>
          </a:p>
          <a:p>
            <a:r>
              <a:rPr lang="en-US" dirty="0"/>
              <a:t>The OS becomes easier to build, test, and maintain.</a:t>
            </a:r>
          </a:p>
          <a:p>
            <a:r>
              <a:rPr lang="en-US" dirty="0"/>
              <a:t>Developers can update one part without affecting the other.</a:t>
            </a:r>
          </a:p>
        </p:txBody>
      </p:sp>
    </p:spTree>
    <p:extLst>
      <p:ext uri="{BB962C8B-B14F-4D97-AF65-F5344CB8AC3E}">
        <p14:creationId xmlns:p14="http://schemas.microsoft.com/office/powerpoint/2010/main" val="527257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7F7E0-F2F8-0A6A-6B56-69AD94979AF1}"/>
              </a:ext>
            </a:extLst>
          </p:cNvPr>
          <p:cNvSpPr>
            <a:spLocks noGrp="1"/>
          </p:cNvSpPr>
          <p:nvPr>
            <p:ph type="title"/>
          </p:nvPr>
        </p:nvSpPr>
        <p:spPr/>
        <p:txBody>
          <a:bodyPr/>
          <a:lstStyle/>
          <a:p>
            <a:r>
              <a:rPr lang="en-US" dirty="0"/>
              <a:t>Summary:</a:t>
            </a:r>
          </a:p>
        </p:txBody>
      </p:sp>
      <p:graphicFrame>
        <p:nvGraphicFramePr>
          <p:cNvPr id="4" name="Content Placeholder 3">
            <a:extLst>
              <a:ext uri="{FF2B5EF4-FFF2-40B4-BE49-F238E27FC236}">
                <a16:creationId xmlns:a16="http://schemas.microsoft.com/office/drawing/2014/main" id="{3809DDC2-3BDD-3A4A-121E-909B9144BA36}"/>
              </a:ext>
            </a:extLst>
          </p:cNvPr>
          <p:cNvGraphicFramePr>
            <a:graphicFrameLocks noGrp="1"/>
          </p:cNvGraphicFramePr>
          <p:nvPr>
            <p:ph idx="1"/>
            <p:extLst>
              <p:ext uri="{D42A27DB-BD31-4B8C-83A1-F6EECF244321}">
                <p14:modId xmlns:p14="http://schemas.microsoft.com/office/powerpoint/2010/main" val="3679767722"/>
              </p:ext>
            </p:extLst>
          </p:nvPr>
        </p:nvGraphicFramePr>
        <p:xfrm>
          <a:off x="943132" y="1690688"/>
          <a:ext cx="10515600" cy="3444240"/>
        </p:xfrm>
        <a:graphic>
          <a:graphicData uri="http://schemas.openxmlformats.org/drawingml/2006/table">
            <a:tbl>
              <a:tblPr>
                <a:tableStyleId>{BDBED569-4797-4DF1-A0F4-6AAB3CD982D8}</a:tableStyleId>
              </a:tblPr>
              <a:tblGrid>
                <a:gridCol w="2159833">
                  <a:extLst>
                    <a:ext uri="{9D8B030D-6E8A-4147-A177-3AD203B41FA5}">
                      <a16:colId xmlns:a16="http://schemas.microsoft.com/office/drawing/2014/main" val="2626748880"/>
                    </a:ext>
                  </a:extLst>
                </a:gridCol>
                <a:gridCol w="4302176">
                  <a:extLst>
                    <a:ext uri="{9D8B030D-6E8A-4147-A177-3AD203B41FA5}">
                      <a16:colId xmlns:a16="http://schemas.microsoft.com/office/drawing/2014/main" val="2240395326"/>
                    </a:ext>
                  </a:extLst>
                </a:gridCol>
                <a:gridCol w="4053591">
                  <a:extLst>
                    <a:ext uri="{9D8B030D-6E8A-4147-A177-3AD203B41FA5}">
                      <a16:colId xmlns:a16="http://schemas.microsoft.com/office/drawing/2014/main" val="1902554810"/>
                    </a:ext>
                  </a:extLst>
                </a:gridCol>
              </a:tblGrid>
              <a:tr h="0">
                <a:tc>
                  <a:txBody>
                    <a:bodyPr/>
                    <a:lstStyle/>
                    <a:p>
                      <a:pPr>
                        <a:buNone/>
                      </a:pPr>
                      <a:r>
                        <a:rPr lang="en-US" sz="2800" b="1"/>
                        <a:t>Aspect</a:t>
                      </a:r>
                    </a:p>
                  </a:txBody>
                  <a:tcPr anchor="ctr"/>
                </a:tc>
                <a:tc>
                  <a:txBody>
                    <a:bodyPr/>
                    <a:lstStyle/>
                    <a:p>
                      <a:pPr>
                        <a:buNone/>
                      </a:pPr>
                      <a:r>
                        <a:rPr lang="en-US" sz="2800" b="1"/>
                        <a:t>Kernel</a:t>
                      </a:r>
                    </a:p>
                  </a:txBody>
                  <a:tcPr anchor="ctr"/>
                </a:tc>
                <a:tc>
                  <a:txBody>
                    <a:bodyPr/>
                    <a:lstStyle/>
                    <a:p>
                      <a:pPr>
                        <a:buNone/>
                      </a:pPr>
                      <a:r>
                        <a:rPr lang="en-US" sz="2800" b="1" dirty="0"/>
                        <a:t>Shell</a:t>
                      </a:r>
                    </a:p>
                  </a:txBody>
                  <a:tcPr anchor="ctr"/>
                </a:tc>
                <a:extLst>
                  <a:ext uri="{0D108BD9-81ED-4DB2-BD59-A6C34878D82A}">
                    <a16:rowId xmlns:a16="http://schemas.microsoft.com/office/drawing/2014/main" val="203822130"/>
                  </a:ext>
                </a:extLst>
              </a:tr>
              <a:tr h="0">
                <a:tc>
                  <a:txBody>
                    <a:bodyPr/>
                    <a:lstStyle/>
                    <a:p>
                      <a:pPr>
                        <a:buNone/>
                      </a:pPr>
                      <a:r>
                        <a:rPr lang="en-US" sz="2800"/>
                        <a:t>Type</a:t>
                      </a:r>
                    </a:p>
                  </a:txBody>
                  <a:tcPr anchor="ctr"/>
                </a:tc>
                <a:tc>
                  <a:txBody>
                    <a:bodyPr/>
                    <a:lstStyle/>
                    <a:p>
                      <a:pPr>
                        <a:buNone/>
                      </a:pPr>
                      <a:r>
                        <a:rPr lang="en-US" sz="2800"/>
                        <a:t>Core part of OS</a:t>
                      </a:r>
                    </a:p>
                  </a:txBody>
                  <a:tcPr anchor="ctr"/>
                </a:tc>
                <a:tc>
                  <a:txBody>
                    <a:bodyPr/>
                    <a:lstStyle/>
                    <a:p>
                      <a:pPr>
                        <a:buNone/>
                      </a:pPr>
                      <a:r>
                        <a:rPr lang="en-US" sz="2800"/>
                        <a:t>Interface part of OS</a:t>
                      </a:r>
                    </a:p>
                  </a:txBody>
                  <a:tcPr anchor="ctr"/>
                </a:tc>
                <a:extLst>
                  <a:ext uri="{0D108BD9-81ED-4DB2-BD59-A6C34878D82A}">
                    <a16:rowId xmlns:a16="http://schemas.microsoft.com/office/drawing/2014/main" val="3936460549"/>
                  </a:ext>
                </a:extLst>
              </a:tr>
              <a:tr h="0">
                <a:tc>
                  <a:txBody>
                    <a:bodyPr/>
                    <a:lstStyle/>
                    <a:p>
                      <a:pPr>
                        <a:buNone/>
                      </a:pPr>
                      <a:r>
                        <a:rPr lang="en-US" sz="2800"/>
                        <a:t>Responsibility</a:t>
                      </a:r>
                    </a:p>
                  </a:txBody>
                  <a:tcPr anchor="ctr"/>
                </a:tc>
                <a:tc>
                  <a:txBody>
                    <a:bodyPr/>
                    <a:lstStyle/>
                    <a:p>
                      <a:pPr>
                        <a:buNone/>
                      </a:pPr>
                      <a:r>
                        <a:rPr lang="en-US" sz="2800"/>
                        <a:t>Manages hardware &amp; system resources</a:t>
                      </a:r>
                    </a:p>
                  </a:txBody>
                  <a:tcPr anchor="ctr"/>
                </a:tc>
                <a:tc>
                  <a:txBody>
                    <a:bodyPr/>
                    <a:lstStyle/>
                    <a:p>
                      <a:pPr>
                        <a:buNone/>
                      </a:pPr>
                      <a:r>
                        <a:rPr lang="en-US" sz="2800"/>
                        <a:t>Interacts with the user</a:t>
                      </a:r>
                    </a:p>
                  </a:txBody>
                  <a:tcPr anchor="ctr"/>
                </a:tc>
                <a:extLst>
                  <a:ext uri="{0D108BD9-81ED-4DB2-BD59-A6C34878D82A}">
                    <a16:rowId xmlns:a16="http://schemas.microsoft.com/office/drawing/2014/main" val="806053612"/>
                  </a:ext>
                </a:extLst>
              </a:tr>
              <a:tr h="0">
                <a:tc>
                  <a:txBody>
                    <a:bodyPr/>
                    <a:lstStyle/>
                    <a:p>
                      <a:pPr>
                        <a:buNone/>
                      </a:pPr>
                      <a:r>
                        <a:rPr lang="en-US" sz="2800"/>
                        <a:t>Security</a:t>
                      </a:r>
                    </a:p>
                  </a:txBody>
                  <a:tcPr anchor="ctr"/>
                </a:tc>
                <a:tc>
                  <a:txBody>
                    <a:bodyPr/>
                    <a:lstStyle/>
                    <a:p>
                      <a:pPr>
                        <a:buNone/>
                      </a:pPr>
                      <a:r>
                        <a:rPr lang="en-US" sz="2800"/>
                        <a:t>Highly protected</a:t>
                      </a:r>
                    </a:p>
                  </a:txBody>
                  <a:tcPr anchor="ctr"/>
                </a:tc>
                <a:tc>
                  <a:txBody>
                    <a:bodyPr/>
                    <a:lstStyle/>
                    <a:p>
                      <a:pPr>
                        <a:buNone/>
                      </a:pPr>
                      <a:r>
                        <a:rPr lang="en-US" sz="2800"/>
                        <a:t>User-facing, customizable</a:t>
                      </a:r>
                    </a:p>
                  </a:txBody>
                  <a:tcPr anchor="ctr"/>
                </a:tc>
                <a:extLst>
                  <a:ext uri="{0D108BD9-81ED-4DB2-BD59-A6C34878D82A}">
                    <a16:rowId xmlns:a16="http://schemas.microsoft.com/office/drawing/2014/main" val="1998462162"/>
                  </a:ext>
                </a:extLst>
              </a:tr>
              <a:tr h="0">
                <a:tc>
                  <a:txBody>
                    <a:bodyPr/>
                    <a:lstStyle/>
                    <a:p>
                      <a:pPr>
                        <a:buNone/>
                      </a:pPr>
                      <a:r>
                        <a:rPr lang="en-US" sz="2800"/>
                        <a:t>Replaceable?</a:t>
                      </a:r>
                    </a:p>
                  </a:txBody>
                  <a:tcPr anchor="ctr"/>
                </a:tc>
                <a:tc>
                  <a:txBody>
                    <a:bodyPr/>
                    <a:lstStyle/>
                    <a:p>
                      <a:pPr>
                        <a:buNone/>
                      </a:pPr>
                      <a:r>
                        <a:rPr lang="en-US" sz="2800"/>
                        <a:t>No</a:t>
                      </a:r>
                    </a:p>
                  </a:txBody>
                  <a:tcPr anchor="ctr"/>
                </a:tc>
                <a:tc>
                  <a:txBody>
                    <a:bodyPr/>
                    <a:lstStyle/>
                    <a:p>
                      <a:pPr>
                        <a:buNone/>
                      </a:pPr>
                      <a:r>
                        <a:rPr lang="en-US" sz="2800" dirty="0"/>
                        <a:t>Yes (you can change the shell)</a:t>
                      </a:r>
                    </a:p>
                  </a:txBody>
                  <a:tcPr anchor="ctr"/>
                </a:tc>
                <a:extLst>
                  <a:ext uri="{0D108BD9-81ED-4DB2-BD59-A6C34878D82A}">
                    <a16:rowId xmlns:a16="http://schemas.microsoft.com/office/drawing/2014/main" val="2903974921"/>
                  </a:ext>
                </a:extLst>
              </a:tr>
            </a:tbl>
          </a:graphicData>
        </a:graphic>
      </p:graphicFrame>
      <p:sp>
        <p:nvSpPr>
          <p:cNvPr id="5" name="Rectangle 1">
            <a:extLst>
              <a:ext uri="{FF2B5EF4-FFF2-40B4-BE49-F238E27FC236}">
                <a16:creationId xmlns:a16="http://schemas.microsoft.com/office/drawing/2014/main" id="{6C60B398-EB29-F24F-C7AD-2A4625F814E4}"/>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6093257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71613-2D32-C271-3E62-B421010F8072}"/>
              </a:ext>
            </a:extLst>
          </p:cNvPr>
          <p:cNvSpPr>
            <a:spLocks noGrp="1"/>
          </p:cNvSpPr>
          <p:nvPr>
            <p:ph type="title"/>
          </p:nvPr>
        </p:nvSpPr>
        <p:spPr>
          <a:xfrm>
            <a:off x="1266670" y="-327637"/>
            <a:ext cx="10515600" cy="1325563"/>
          </a:xfrm>
        </p:spPr>
        <p:txBody>
          <a:bodyPr>
            <a:normAutofit/>
          </a:bodyPr>
          <a:lstStyle/>
          <a:p>
            <a:r>
              <a:rPr lang="en-US" sz="3200" dirty="0"/>
              <a:t>"Different OS – Kernel, Shell and Other Information" </a:t>
            </a:r>
          </a:p>
        </p:txBody>
      </p:sp>
      <p:graphicFrame>
        <p:nvGraphicFramePr>
          <p:cNvPr id="4" name="Content Placeholder 3">
            <a:extLst>
              <a:ext uri="{FF2B5EF4-FFF2-40B4-BE49-F238E27FC236}">
                <a16:creationId xmlns:a16="http://schemas.microsoft.com/office/drawing/2014/main" id="{D945D60A-BD95-73B3-F6C8-A49299AEECAC}"/>
              </a:ext>
            </a:extLst>
          </p:cNvPr>
          <p:cNvGraphicFramePr>
            <a:graphicFrameLocks noGrp="1"/>
          </p:cNvGraphicFramePr>
          <p:nvPr>
            <p:ph idx="1"/>
            <p:extLst>
              <p:ext uri="{D42A27DB-BD31-4B8C-83A1-F6EECF244321}">
                <p14:modId xmlns:p14="http://schemas.microsoft.com/office/powerpoint/2010/main" val="2948362907"/>
              </p:ext>
            </p:extLst>
          </p:nvPr>
        </p:nvGraphicFramePr>
        <p:xfrm>
          <a:off x="212360" y="787816"/>
          <a:ext cx="11767280" cy="5316179"/>
        </p:xfrm>
        <a:graphic>
          <a:graphicData uri="http://schemas.openxmlformats.org/drawingml/2006/table">
            <a:tbl>
              <a:tblPr>
                <a:tableStyleId>{BDBED569-4797-4DF1-A0F4-6AAB3CD982D8}</a:tableStyleId>
              </a:tblPr>
              <a:tblGrid>
                <a:gridCol w="1681040">
                  <a:extLst>
                    <a:ext uri="{9D8B030D-6E8A-4147-A177-3AD203B41FA5}">
                      <a16:colId xmlns:a16="http://schemas.microsoft.com/office/drawing/2014/main" val="2896436059"/>
                    </a:ext>
                  </a:extLst>
                </a:gridCol>
                <a:gridCol w="1681040">
                  <a:extLst>
                    <a:ext uri="{9D8B030D-6E8A-4147-A177-3AD203B41FA5}">
                      <a16:colId xmlns:a16="http://schemas.microsoft.com/office/drawing/2014/main" val="720454134"/>
                    </a:ext>
                  </a:extLst>
                </a:gridCol>
                <a:gridCol w="1681040">
                  <a:extLst>
                    <a:ext uri="{9D8B030D-6E8A-4147-A177-3AD203B41FA5}">
                      <a16:colId xmlns:a16="http://schemas.microsoft.com/office/drawing/2014/main" val="3867724556"/>
                    </a:ext>
                  </a:extLst>
                </a:gridCol>
                <a:gridCol w="1681040">
                  <a:extLst>
                    <a:ext uri="{9D8B030D-6E8A-4147-A177-3AD203B41FA5}">
                      <a16:colId xmlns:a16="http://schemas.microsoft.com/office/drawing/2014/main" val="1944692601"/>
                    </a:ext>
                  </a:extLst>
                </a:gridCol>
                <a:gridCol w="1681040">
                  <a:extLst>
                    <a:ext uri="{9D8B030D-6E8A-4147-A177-3AD203B41FA5}">
                      <a16:colId xmlns:a16="http://schemas.microsoft.com/office/drawing/2014/main" val="1196632587"/>
                    </a:ext>
                  </a:extLst>
                </a:gridCol>
                <a:gridCol w="1681040">
                  <a:extLst>
                    <a:ext uri="{9D8B030D-6E8A-4147-A177-3AD203B41FA5}">
                      <a16:colId xmlns:a16="http://schemas.microsoft.com/office/drawing/2014/main" val="698066998"/>
                    </a:ext>
                  </a:extLst>
                </a:gridCol>
                <a:gridCol w="1681040">
                  <a:extLst>
                    <a:ext uri="{9D8B030D-6E8A-4147-A177-3AD203B41FA5}">
                      <a16:colId xmlns:a16="http://schemas.microsoft.com/office/drawing/2014/main" val="2948648358"/>
                    </a:ext>
                  </a:extLst>
                </a:gridCol>
              </a:tblGrid>
              <a:tr h="377752">
                <a:tc>
                  <a:txBody>
                    <a:bodyPr/>
                    <a:lstStyle/>
                    <a:p>
                      <a:pPr>
                        <a:buNone/>
                      </a:pPr>
                      <a:r>
                        <a:rPr lang="en-US" sz="2000" b="1" dirty="0"/>
                        <a:t>OS Name</a:t>
                      </a:r>
                      <a:endParaRPr lang="en-US" sz="2000" b="1" dirty="0">
                        <a:latin typeface="Book Antiqua" panose="02040602050305030304" pitchFamily="18" charset="0"/>
                      </a:endParaRPr>
                    </a:p>
                  </a:txBody>
                  <a:tcPr marL="45804" marR="45804" marT="22902" marB="22902" anchor="ctr"/>
                </a:tc>
                <a:tc>
                  <a:txBody>
                    <a:bodyPr/>
                    <a:lstStyle/>
                    <a:p>
                      <a:pPr>
                        <a:buNone/>
                      </a:pPr>
                      <a:r>
                        <a:rPr lang="en-US" sz="2000" b="1" dirty="0"/>
                        <a:t> Kernel Name</a:t>
                      </a:r>
                      <a:endParaRPr lang="en-US" sz="2000" b="1" dirty="0">
                        <a:latin typeface="Book Antiqua" panose="02040602050305030304" pitchFamily="18" charset="0"/>
                      </a:endParaRPr>
                    </a:p>
                  </a:txBody>
                  <a:tcPr marL="45804" marR="45804" marT="22902" marB="22902" anchor="ctr"/>
                </a:tc>
                <a:tc>
                  <a:txBody>
                    <a:bodyPr/>
                    <a:lstStyle/>
                    <a:p>
                      <a:pPr>
                        <a:buNone/>
                      </a:pPr>
                      <a:r>
                        <a:rPr lang="en-US" sz="2000" b="1" dirty="0"/>
                        <a:t>Kernel Type</a:t>
                      </a:r>
                      <a:endParaRPr lang="en-US" sz="2000" b="1" dirty="0">
                        <a:latin typeface="Book Antiqua" panose="02040602050305030304" pitchFamily="18" charset="0"/>
                      </a:endParaRPr>
                    </a:p>
                  </a:txBody>
                  <a:tcPr marL="45804" marR="45804" marT="22902" marB="22902" anchor="ctr"/>
                </a:tc>
                <a:tc>
                  <a:txBody>
                    <a:bodyPr/>
                    <a:lstStyle/>
                    <a:p>
                      <a:pPr>
                        <a:buNone/>
                      </a:pPr>
                      <a:r>
                        <a:rPr lang="en-US" sz="1600" b="1" dirty="0"/>
                        <a:t>Shell Name(s)</a:t>
                      </a:r>
                      <a:endParaRPr lang="en-US" sz="1600" b="1" dirty="0">
                        <a:latin typeface="Book Antiqua" panose="02040602050305030304" pitchFamily="18" charset="0"/>
                      </a:endParaRPr>
                    </a:p>
                  </a:txBody>
                  <a:tcPr marL="45804" marR="45804" marT="22902" marB="22902" anchor="ctr"/>
                </a:tc>
                <a:tc>
                  <a:txBody>
                    <a:bodyPr/>
                    <a:lstStyle/>
                    <a:p>
                      <a:pPr>
                        <a:buNone/>
                      </a:pPr>
                      <a:r>
                        <a:rPr lang="en-US" sz="2400" b="1" dirty="0"/>
                        <a:t> Shell Access</a:t>
                      </a:r>
                      <a:endParaRPr lang="en-US" sz="2400" b="1" dirty="0">
                        <a:latin typeface="Book Antiqua" panose="02040602050305030304" pitchFamily="18" charset="0"/>
                      </a:endParaRPr>
                    </a:p>
                  </a:txBody>
                  <a:tcPr marL="45804" marR="45804" marT="22902" marB="22902" anchor="ctr"/>
                </a:tc>
                <a:tc>
                  <a:txBody>
                    <a:bodyPr/>
                    <a:lstStyle/>
                    <a:p>
                      <a:pPr>
                        <a:buNone/>
                      </a:pPr>
                      <a:r>
                        <a:rPr lang="en-US" sz="2400" b="1" dirty="0"/>
                        <a:t> GUI?</a:t>
                      </a:r>
                      <a:endParaRPr lang="en-US" sz="2400" b="1" dirty="0">
                        <a:latin typeface="Book Antiqua" panose="02040602050305030304" pitchFamily="18" charset="0"/>
                      </a:endParaRPr>
                    </a:p>
                  </a:txBody>
                  <a:tcPr marL="45804" marR="45804" marT="22902" marB="22902" anchor="ctr"/>
                </a:tc>
                <a:tc>
                  <a:txBody>
                    <a:bodyPr/>
                    <a:lstStyle/>
                    <a:p>
                      <a:pPr>
                        <a:buNone/>
                      </a:pPr>
                      <a:r>
                        <a:rPr lang="en-US" sz="2400" b="1" dirty="0"/>
                        <a:t> OS Type</a:t>
                      </a:r>
                      <a:endParaRPr lang="en-US" sz="2400" b="1" dirty="0">
                        <a:latin typeface="Book Antiqua" panose="02040602050305030304" pitchFamily="18" charset="0"/>
                      </a:endParaRPr>
                    </a:p>
                  </a:txBody>
                  <a:tcPr marL="45804" marR="45804" marT="22902" marB="22902" anchor="ctr"/>
                </a:tc>
                <a:extLst>
                  <a:ext uri="{0D108BD9-81ED-4DB2-BD59-A6C34878D82A}">
                    <a16:rowId xmlns:a16="http://schemas.microsoft.com/office/drawing/2014/main" val="3608152063"/>
                  </a:ext>
                </a:extLst>
              </a:tr>
              <a:tr h="701539">
                <a:tc>
                  <a:txBody>
                    <a:bodyPr/>
                    <a:lstStyle/>
                    <a:p>
                      <a:pPr>
                        <a:buNone/>
                      </a:pPr>
                      <a:r>
                        <a:rPr lang="en-US" sz="1800" b="1" dirty="0"/>
                        <a:t>Windows (10/11)</a:t>
                      </a:r>
                      <a:endParaRPr lang="en-US" sz="1800" dirty="0">
                        <a:latin typeface="Book Antiqua" panose="02040602050305030304" pitchFamily="18" charset="0"/>
                      </a:endParaRPr>
                    </a:p>
                  </a:txBody>
                  <a:tcPr marL="45804" marR="45804" marT="22902" marB="22902" anchor="ctr"/>
                </a:tc>
                <a:tc>
                  <a:txBody>
                    <a:bodyPr/>
                    <a:lstStyle/>
                    <a:p>
                      <a:pPr>
                        <a:buNone/>
                      </a:pPr>
                      <a:r>
                        <a:rPr lang="en-US" sz="2000"/>
                        <a:t>NTOSKRNL</a:t>
                      </a:r>
                      <a:endParaRPr lang="en-US" sz="2000">
                        <a:latin typeface="Book Antiqua" panose="02040602050305030304" pitchFamily="18" charset="0"/>
                      </a:endParaRPr>
                    </a:p>
                  </a:txBody>
                  <a:tcPr marL="45804" marR="45804" marT="22902" marB="22902" anchor="ctr"/>
                </a:tc>
                <a:tc>
                  <a:txBody>
                    <a:bodyPr/>
                    <a:lstStyle/>
                    <a:p>
                      <a:pPr>
                        <a:buNone/>
                      </a:pPr>
                      <a:r>
                        <a:rPr lang="en-US" sz="1800" dirty="0"/>
                        <a:t>Hybrid</a:t>
                      </a:r>
                      <a:endParaRPr lang="en-US" sz="1800" dirty="0">
                        <a:latin typeface="Book Antiqua" panose="02040602050305030304" pitchFamily="18" charset="0"/>
                      </a:endParaRPr>
                    </a:p>
                  </a:txBody>
                  <a:tcPr marL="45804" marR="45804" marT="22902" marB="22902" anchor="ctr"/>
                </a:tc>
                <a:tc>
                  <a:txBody>
                    <a:bodyPr/>
                    <a:lstStyle/>
                    <a:p>
                      <a:pPr>
                        <a:buNone/>
                      </a:pPr>
                      <a:r>
                        <a:rPr lang="en-US" sz="1400"/>
                        <a:t>cmd, PowerShell, Windows Terminal</a:t>
                      </a:r>
                      <a:endParaRPr lang="en-US" sz="1400">
                        <a:latin typeface="Book Antiqua" panose="02040602050305030304" pitchFamily="18" charset="0"/>
                      </a:endParaRPr>
                    </a:p>
                  </a:txBody>
                  <a:tcPr marL="45804" marR="45804" marT="22902" marB="22902" anchor="ctr"/>
                </a:tc>
                <a:tc>
                  <a:txBody>
                    <a:bodyPr/>
                    <a:lstStyle/>
                    <a:p>
                      <a:pPr>
                        <a:buNone/>
                      </a:pPr>
                      <a:r>
                        <a:rPr lang="en-US" sz="2000"/>
                        <a:t>Built-in (CLI via GUI)</a:t>
                      </a:r>
                      <a:endParaRPr lang="en-US" sz="2000">
                        <a:latin typeface="Book Antiqua" panose="02040602050305030304" pitchFamily="18" charset="0"/>
                      </a:endParaRPr>
                    </a:p>
                  </a:txBody>
                  <a:tcPr marL="45804" marR="45804" marT="22902" marB="22902" anchor="ctr"/>
                </a:tc>
                <a:tc>
                  <a:txBody>
                    <a:bodyPr/>
                    <a:lstStyle/>
                    <a:p>
                      <a:pPr>
                        <a:buNone/>
                      </a:pPr>
                      <a:r>
                        <a:rPr lang="en-US" sz="2000" dirty="0"/>
                        <a:t>Yes</a:t>
                      </a:r>
                      <a:endParaRPr lang="en-US" sz="2000" dirty="0">
                        <a:latin typeface="Book Antiqua" panose="02040602050305030304" pitchFamily="18" charset="0"/>
                      </a:endParaRPr>
                    </a:p>
                  </a:txBody>
                  <a:tcPr marL="45804" marR="45804" marT="22902" marB="22902" anchor="ctr"/>
                </a:tc>
                <a:tc>
                  <a:txBody>
                    <a:bodyPr/>
                    <a:lstStyle/>
                    <a:p>
                      <a:pPr>
                        <a:buNone/>
                      </a:pPr>
                      <a:r>
                        <a:rPr lang="en-US" sz="2000" dirty="0"/>
                        <a:t>Closed Source</a:t>
                      </a:r>
                      <a:endParaRPr lang="en-US" sz="2000" dirty="0">
                        <a:latin typeface="Book Antiqua" panose="02040602050305030304" pitchFamily="18" charset="0"/>
                      </a:endParaRPr>
                    </a:p>
                  </a:txBody>
                  <a:tcPr marL="45804" marR="45804" marT="22902" marB="22902" anchor="ctr"/>
                </a:tc>
                <a:extLst>
                  <a:ext uri="{0D108BD9-81ED-4DB2-BD59-A6C34878D82A}">
                    <a16:rowId xmlns:a16="http://schemas.microsoft.com/office/drawing/2014/main" val="4254915908"/>
                  </a:ext>
                </a:extLst>
              </a:tr>
              <a:tr h="539646">
                <a:tc>
                  <a:txBody>
                    <a:bodyPr/>
                    <a:lstStyle/>
                    <a:p>
                      <a:pPr>
                        <a:buNone/>
                      </a:pPr>
                      <a:r>
                        <a:rPr lang="en-US" sz="1400" b="1"/>
                        <a:t>Linux (Ubuntu, Fedora, etc.)</a:t>
                      </a:r>
                      <a:endParaRPr lang="en-US" sz="1400">
                        <a:latin typeface="Book Antiqua" panose="02040602050305030304" pitchFamily="18" charset="0"/>
                      </a:endParaRPr>
                    </a:p>
                  </a:txBody>
                  <a:tcPr marL="45804" marR="45804" marT="22902" marB="22902" anchor="ctr"/>
                </a:tc>
                <a:tc>
                  <a:txBody>
                    <a:bodyPr/>
                    <a:lstStyle/>
                    <a:p>
                      <a:pPr>
                        <a:buNone/>
                      </a:pPr>
                      <a:r>
                        <a:rPr lang="en-US" sz="1600" dirty="0"/>
                        <a:t>Linux Kernel</a:t>
                      </a:r>
                      <a:endParaRPr lang="en-US" sz="1600" dirty="0">
                        <a:latin typeface="Book Antiqua" panose="02040602050305030304" pitchFamily="18" charset="0"/>
                      </a:endParaRPr>
                    </a:p>
                  </a:txBody>
                  <a:tcPr marL="45804" marR="45804" marT="22902" marB="22902" anchor="ctr"/>
                </a:tc>
                <a:tc>
                  <a:txBody>
                    <a:bodyPr/>
                    <a:lstStyle/>
                    <a:p>
                      <a:pPr>
                        <a:buNone/>
                      </a:pPr>
                      <a:r>
                        <a:rPr lang="en-US" sz="1400"/>
                        <a:t>Monolithic (modular support)</a:t>
                      </a:r>
                      <a:endParaRPr lang="en-US" sz="1400">
                        <a:latin typeface="Book Antiqua" panose="02040602050305030304" pitchFamily="18" charset="0"/>
                      </a:endParaRPr>
                    </a:p>
                  </a:txBody>
                  <a:tcPr marL="45804" marR="45804" marT="22902" marB="22902" anchor="ctr"/>
                </a:tc>
                <a:tc>
                  <a:txBody>
                    <a:bodyPr/>
                    <a:lstStyle/>
                    <a:p>
                      <a:pPr>
                        <a:buNone/>
                      </a:pPr>
                      <a:r>
                        <a:rPr lang="en-US" sz="1400"/>
                        <a:t>bash, sh, zsh, fish</a:t>
                      </a:r>
                      <a:endParaRPr lang="en-US" sz="1400">
                        <a:latin typeface="Book Antiqua" panose="02040602050305030304" pitchFamily="18" charset="0"/>
                      </a:endParaRPr>
                    </a:p>
                  </a:txBody>
                  <a:tcPr marL="45804" marR="45804" marT="22902" marB="22902" anchor="ctr"/>
                </a:tc>
                <a:tc>
                  <a:txBody>
                    <a:bodyPr/>
                    <a:lstStyle/>
                    <a:p>
                      <a:pPr>
                        <a:buNone/>
                      </a:pPr>
                      <a:r>
                        <a:rPr lang="en-US" sz="1400"/>
                        <a:t>Direct (GUI &amp; CLI-based)</a:t>
                      </a:r>
                      <a:endParaRPr lang="en-US" sz="1400">
                        <a:latin typeface="Book Antiqua" panose="02040602050305030304" pitchFamily="18" charset="0"/>
                      </a:endParaRPr>
                    </a:p>
                  </a:txBody>
                  <a:tcPr marL="45804" marR="45804" marT="22902" marB="22902" anchor="ctr"/>
                </a:tc>
                <a:tc>
                  <a:txBody>
                    <a:bodyPr/>
                    <a:lstStyle/>
                    <a:p>
                      <a:pPr>
                        <a:buNone/>
                      </a:pPr>
                      <a:r>
                        <a:rPr lang="en-US" sz="1400" dirty="0"/>
                        <a:t>Optional</a:t>
                      </a:r>
                      <a:endParaRPr lang="en-US" sz="1400" dirty="0">
                        <a:latin typeface="Book Antiqua" panose="02040602050305030304" pitchFamily="18" charset="0"/>
                      </a:endParaRPr>
                    </a:p>
                  </a:txBody>
                  <a:tcPr marL="45804" marR="45804" marT="22902" marB="22902" anchor="ctr"/>
                </a:tc>
                <a:tc>
                  <a:txBody>
                    <a:bodyPr/>
                    <a:lstStyle/>
                    <a:p>
                      <a:pPr>
                        <a:buNone/>
                      </a:pPr>
                      <a:r>
                        <a:rPr lang="en-US" sz="1400"/>
                        <a:t>Open Source</a:t>
                      </a:r>
                      <a:endParaRPr lang="en-US" sz="1400">
                        <a:latin typeface="Book Antiqua" panose="02040602050305030304" pitchFamily="18" charset="0"/>
                      </a:endParaRPr>
                    </a:p>
                  </a:txBody>
                  <a:tcPr marL="45804" marR="45804" marT="22902" marB="22902" anchor="ctr"/>
                </a:tc>
                <a:extLst>
                  <a:ext uri="{0D108BD9-81ED-4DB2-BD59-A6C34878D82A}">
                    <a16:rowId xmlns:a16="http://schemas.microsoft.com/office/drawing/2014/main" val="4277802322"/>
                  </a:ext>
                </a:extLst>
              </a:tr>
              <a:tr h="539646">
                <a:tc>
                  <a:txBody>
                    <a:bodyPr/>
                    <a:lstStyle/>
                    <a:p>
                      <a:pPr>
                        <a:buNone/>
                      </a:pPr>
                      <a:r>
                        <a:rPr lang="en-US" sz="1400" b="1"/>
                        <a:t>macOS</a:t>
                      </a:r>
                      <a:endParaRPr lang="en-US" sz="1400">
                        <a:latin typeface="Book Antiqua" panose="02040602050305030304" pitchFamily="18" charset="0"/>
                      </a:endParaRPr>
                    </a:p>
                  </a:txBody>
                  <a:tcPr marL="45804" marR="45804" marT="22902" marB="22902" anchor="ctr"/>
                </a:tc>
                <a:tc>
                  <a:txBody>
                    <a:bodyPr/>
                    <a:lstStyle/>
                    <a:p>
                      <a:pPr>
                        <a:buNone/>
                      </a:pPr>
                      <a:r>
                        <a:rPr lang="en-US" sz="1600"/>
                        <a:t>XNU (X is Not Unix)</a:t>
                      </a:r>
                      <a:endParaRPr lang="en-US" sz="1600">
                        <a:latin typeface="Book Antiqua" panose="02040602050305030304" pitchFamily="18" charset="0"/>
                      </a:endParaRPr>
                    </a:p>
                  </a:txBody>
                  <a:tcPr marL="45804" marR="45804" marT="22902" marB="22902" anchor="ctr"/>
                </a:tc>
                <a:tc>
                  <a:txBody>
                    <a:bodyPr/>
                    <a:lstStyle/>
                    <a:p>
                      <a:pPr>
                        <a:buNone/>
                      </a:pPr>
                      <a:r>
                        <a:rPr lang="en-US" sz="1400"/>
                        <a:t>Hybrid (based on BSD &amp; Mach)</a:t>
                      </a:r>
                      <a:endParaRPr lang="en-US" sz="1400">
                        <a:latin typeface="Book Antiqua" panose="02040602050305030304" pitchFamily="18" charset="0"/>
                      </a:endParaRPr>
                    </a:p>
                  </a:txBody>
                  <a:tcPr marL="45804" marR="45804" marT="22902" marB="22902" anchor="ctr"/>
                </a:tc>
                <a:tc>
                  <a:txBody>
                    <a:bodyPr/>
                    <a:lstStyle/>
                    <a:p>
                      <a:pPr>
                        <a:buNone/>
                      </a:pPr>
                      <a:r>
                        <a:rPr lang="en-US" sz="1400"/>
                        <a:t>bash, zsh</a:t>
                      </a:r>
                      <a:endParaRPr lang="en-US" sz="1400">
                        <a:latin typeface="Book Antiqua" panose="02040602050305030304" pitchFamily="18" charset="0"/>
                      </a:endParaRPr>
                    </a:p>
                  </a:txBody>
                  <a:tcPr marL="45804" marR="45804" marT="22902" marB="22902" anchor="ctr"/>
                </a:tc>
                <a:tc>
                  <a:txBody>
                    <a:bodyPr/>
                    <a:lstStyle/>
                    <a:p>
                      <a:pPr>
                        <a:buNone/>
                      </a:pPr>
                      <a:r>
                        <a:rPr lang="en-US" sz="1400"/>
                        <a:t>Terminal App</a:t>
                      </a:r>
                      <a:endParaRPr lang="en-US" sz="1400">
                        <a:latin typeface="Book Antiqua" panose="02040602050305030304" pitchFamily="18" charset="0"/>
                      </a:endParaRPr>
                    </a:p>
                  </a:txBody>
                  <a:tcPr marL="45804" marR="45804" marT="22902" marB="22902" anchor="ctr"/>
                </a:tc>
                <a:tc>
                  <a:txBody>
                    <a:bodyPr/>
                    <a:lstStyle/>
                    <a:p>
                      <a:pPr>
                        <a:buNone/>
                      </a:pPr>
                      <a:r>
                        <a:rPr lang="en-US" sz="1400" dirty="0"/>
                        <a:t>Yes</a:t>
                      </a:r>
                      <a:endParaRPr lang="en-US" sz="1400" dirty="0">
                        <a:latin typeface="Book Antiqua" panose="02040602050305030304" pitchFamily="18" charset="0"/>
                      </a:endParaRPr>
                    </a:p>
                  </a:txBody>
                  <a:tcPr marL="45804" marR="45804" marT="22902" marB="22902" anchor="ctr"/>
                </a:tc>
                <a:tc>
                  <a:txBody>
                    <a:bodyPr/>
                    <a:lstStyle/>
                    <a:p>
                      <a:pPr>
                        <a:buNone/>
                      </a:pPr>
                      <a:r>
                        <a:rPr lang="en-US" sz="1400"/>
                        <a:t>Closed Source (partly open BSD)</a:t>
                      </a:r>
                      <a:endParaRPr lang="en-US" sz="1400">
                        <a:latin typeface="Book Antiqua" panose="02040602050305030304" pitchFamily="18" charset="0"/>
                      </a:endParaRPr>
                    </a:p>
                  </a:txBody>
                  <a:tcPr marL="45804" marR="45804" marT="22902" marB="22902" anchor="ctr"/>
                </a:tc>
                <a:extLst>
                  <a:ext uri="{0D108BD9-81ED-4DB2-BD59-A6C34878D82A}">
                    <a16:rowId xmlns:a16="http://schemas.microsoft.com/office/drawing/2014/main" val="550873187"/>
                  </a:ext>
                </a:extLst>
              </a:tr>
              <a:tr h="539646">
                <a:tc>
                  <a:txBody>
                    <a:bodyPr/>
                    <a:lstStyle/>
                    <a:p>
                      <a:pPr>
                        <a:buNone/>
                      </a:pPr>
                      <a:r>
                        <a:rPr lang="en-US" sz="1400" b="1"/>
                        <a:t>Android</a:t>
                      </a:r>
                      <a:endParaRPr lang="en-US" sz="1400">
                        <a:latin typeface="Book Antiqua" panose="02040602050305030304" pitchFamily="18" charset="0"/>
                      </a:endParaRPr>
                    </a:p>
                  </a:txBody>
                  <a:tcPr marL="45804" marR="45804" marT="22902" marB="22902" anchor="ctr"/>
                </a:tc>
                <a:tc>
                  <a:txBody>
                    <a:bodyPr/>
                    <a:lstStyle/>
                    <a:p>
                      <a:pPr>
                        <a:buNone/>
                      </a:pPr>
                      <a:r>
                        <a:rPr lang="en-US" sz="1600"/>
                        <a:t>Modified Linux Kernel</a:t>
                      </a:r>
                      <a:endParaRPr lang="en-US" sz="1600">
                        <a:latin typeface="Book Antiqua" panose="02040602050305030304" pitchFamily="18" charset="0"/>
                      </a:endParaRPr>
                    </a:p>
                  </a:txBody>
                  <a:tcPr marL="45804" marR="45804" marT="22902" marB="22902" anchor="ctr"/>
                </a:tc>
                <a:tc>
                  <a:txBody>
                    <a:bodyPr/>
                    <a:lstStyle/>
                    <a:p>
                      <a:pPr>
                        <a:buNone/>
                      </a:pPr>
                      <a:r>
                        <a:rPr lang="en-US" sz="1800"/>
                        <a:t>Monolithic</a:t>
                      </a:r>
                      <a:endParaRPr lang="en-US" sz="1800">
                        <a:latin typeface="Book Antiqua" panose="02040602050305030304" pitchFamily="18" charset="0"/>
                      </a:endParaRPr>
                    </a:p>
                  </a:txBody>
                  <a:tcPr marL="45804" marR="45804" marT="22902" marB="22902" anchor="ctr"/>
                </a:tc>
                <a:tc>
                  <a:txBody>
                    <a:bodyPr/>
                    <a:lstStyle/>
                    <a:p>
                      <a:pPr>
                        <a:buNone/>
                      </a:pPr>
                      <a:r>
                        <a:rPr lang="en-US" sz="1400"/>
                        <a:t>sh, adb shell</a:t>
                      </a:r>
                      <a:endParaRPr lang="en-US" sz="1400">
                        <a:latin typeface="Book Antiqua" panose="02040602050305030304" pitchFamily="18" charset="0"/>
                      </a:endParaRPr>
                    </a:p>
                  </a:txBody>
                  <a:tcPr marL="45804" marR="45804" marT="22902" marB="22902" anchor="ctr"/>
                </a:tc>
                <a:tc>
                  <a:txBody>
                    <a:bodyPr/>
                    <a:lstStyle/>
                    <a:p>
                      <a:pPr>
                        <a:buNone/>
                      </a:pPr>
                      <a:r>
                        <a:rPr lang="en-US" sz="1400"/>
                        <a:t>ADB (Developer mode)</a:t>
                      </a:r>
                      <a:endParaRPr lang="en-US" sz="1400">
                        <a:latin typeface="Book Antiqua" panose="02040602050305030304" pitchFamily="18" charset="0"/>
                      </a:endParaRPr>
                    </a:p>
                  </a:txBody>
                  <a:tcPr marL="45804" marR="45804" marT="22902" marB="22902" anchor="ctr"/>
                </a:tc>
                <a:tc>
                  <a:txBody>
                    <a:bodyPr/>
                    <a:lstStyle/>
                    <a:p>
                      <a:pPr>
                        <a:buNone/>
                      </a:pPr>
                      <a:r>
                        <a:rPr lang="en-US" sz="1400" dirty="0"/>
                        <a:t> Yes (touch GUI)</a:t>
                      </a:r>
                      <a:endParaRPr lang="en-US" sz="1400" dirty="0">
                        <a:latin typeface="Book Antiqua" panose="02040602050305030304" pitchFamily="18" charset="0"/>
                      </a:endParaRPr>
                    </a:p>
                  </a:txBody>
                  <a:tcPr marL="45804" marR="45804" marT="22902" marB="22902" anchor="ctr"/>
                </a:tc>
                <a:tc>
                  <a:txBody>
                    <a:bodyPr/>
                    <a:lstStyle/>
                    <a:p>
                      <a:pPr>
                        <a:buNone/>
                      </a:pPr>
                      <a:r>
                        <a:rPr lang="en-US" sz="1400"/>
                        <a:t>Open Source (AOSP), Closed UI</a:t>
                      </a:r>
                      <a:endParaRPr lang="en-US" sz="1400">
                        <a:latin typeface="Book Antiqua" panose="02040602050305030304" pitchFamily="18" charset="0"/>
                      </a:endParaRPr>
                    </a:p>
                  </a:txBody>
                  <a:tcPr marL="45804" marR="45804" marT="22902" marB="22902" anchor="ctr"/>
                </a:tc>
                <a:extLst>
                  <a:ext uri="{0D108BD9-81ED-4DB2-BD59-A6C34878D82A}">
                    <a16:rowId xmlns:a16="http://schemas.microsoft.com/office/drawing/2014/main" val="2128128688"/>
                  </a:ext>
                </a:extLst>
              </a:tr>
              <a:tr h="539646">
                <a:tc>
                  <a:txBody>
                    <a:bodyPr/>
                    <a:lstStyle/>
                    <a:p>
                      <a:pPr>
                        <a:buNone/>
                      </a:pPr>
                      <a:r>
                        <a:rPr lang="en-US" sz="1400" b="1"/>
                        <a:t>iOS</a:t>
                      </a:r>
                      <a:endParaRPr lang="en-US" sz="1400">
                        <a:latin typeface="Book Antiqua" panose="02040602050305030304" pitchFamily="18" charset="0"/>
                      </a:endParaRPr>
                    </a:p>
                  </a:txBody>
                  <a:tcPr marL="45804" marR="45804" marT="22902" marB="22902" anchor="ctr"/>
                </a:tc>
                <a:tc>
                  <a:txBody>
                    <a:bodyPr/>
                    <a:lstStyle/>
                    <a:p>
                      <a:pPr>
                        <a:buNone/>
                      </a:pPr>
                      <a:r>
                        <a:rPr lang="en-US" sz="1600"/>
                        <a:t>XNU</a:t>
                      </a:r>
                      <a:endParaRPr lang="en-US" sz="1600">
                        <a:latin typeface="Book Antiqua" panose="02040602050305030304" pitchFamily="18" charset="0"/>
                      </a:endParaRPr>
                    </a:p>
                  </a:txBody>
                  <a:tcPr marL="45804" marR="45804" marT="22902" marB="22902" anchor="ctr"/>
                </a:tc>
                <a:tc>
                  <a:txBody>
                    <a:bodyPr/>
                    <a:lstStyle/>
                    <a:p>
                      <a:pPr>
                        <a:buNone/>
                      </a:pPr>
                      <a:r>
                        <a:rPr lang="en-US" sz="1800"/>
                        <a:t>Hybrid</a:t>
                      </a:r>
                      <a:endParaRPr lang="en-US" sz="1800">
                        <a:latin typeface="Book Antiqua" panose="02040602050305030304" pitchFamily="18" charset="0"/>
                      </a:endParaRPr>
                    </a:p>
                  </a:txBody>
                  <a:tcPr marL="45804" marR="45804" marT="22902" marB="22902" anchor="ctr"/>
                </a:tc>
                <a:tc>
                  <a:txBody>
                    <a:bodyPr/>
                    <a:lstStyle/>
                    <a:p>
                      <a:pPr>
                        <a:buNone/>
                      </a:pPr>
                      <a:r>
                        <a:rPr lang="en-US" sz="1400"/>
                        <a:t>Internal shell only (restricted)</a:t>
                      </a:r>
                      <a:endParaRPr lang="en-US" sz="1400">
                        <a:latin typeface="Book Antiqua" panose="02040602050305030304" pitchFamily="18" charset="0"/>
                      </a:endParaRPr>
                    </a:p>
                  </a:txBody>
                  <a:tcPr marL="45804" marR="45804" marT="22902" marB="22902" anchor="ctr"/>
                </a:tc>
                <a:tc>
                  <a:txBody>
                    <a:bodyPr/>
                    <a:lstStyle/>
                    <a:p>
                      <a:pPr>
                        <a:buNone/>
                      </a:pPr>
                      <a:r>
                        <a:rPr lang="en-US" sz="1400"/>
                        <a:t>Not user-accessible</a:t>
                      </a:r>
                      <a:endParaRPr lang="en-US" sz="1400">
                        <a:latin typeface="Book Antiqua" panose="02040602050305030304" pitchFamily="18" charset="0"/>
                      </a:endParaRPr>
                    </a:p>
                  </a:txBody>
                  <a:tcPr marL="45804" marR="45804" marT="22902" marB="22902" anchor="ctr"/>
                </a:tc>
                <a:tc>
                  <a:txBody>
                    <a:bodyPr/>
                    <a:lstStyle/>
                    <a:p>
                      <a:pPr>
                        <a:buNone/>
                      </a:pPr>
                      <a:r>
                        <a:rPr lang="en-US" sz="1400" dirty="0"/>
                        <a:t> Yes</a:t>
                      </a:r>
                      <a:endParaRPr lang="en-US" sz="1400" dirty="0">
                        <a:latin typeface="Book Antiqua" panose="02040602050305030304" pitchFamily="18" charset="0"/>
                      </a:endParaRPr>
                    </a:p>
                  </a:txBody>
                  <a:tcPr marL="45804" marR="45804" marT="22902" marB="22902" anchor="ctr"/>
                </a:tc>
                <a:tc>
                  <a:txBody>
                    <a:bodyPr/>
                    <a:lstStyle/>
                    <a:p>
                      <a:pPr>
                        <a:buNone/>
                      </a:pPr>
                      <a:r>
                        <a:rPr lang="en-US" sz="1400"/>
                        <a:t>Closed Source</a:t>
                      </a:r>
                      <a:endParaRPr lang="en-US" sz="1400">
                        <a:latin typeface="Book Antiqua" panose="02040602050305030304" pitchFamily="18" charset="0"/>
                      </a:endParaRPr>
                    </a:p>
                  </a:txBody>
                  <a:tcPr marL="45804" marR="45804" marT="22902" marB="22902" anchor="ctr"/>
                </a:tc>
                <a:extLst>
                  <a:ext uri="{0D108BD9-81ED-4DB2-BD59-A6C34878D82A}">
                    <a16:rowId xmlns:a16="http://schemas.microsoft.com/office/drawing/2014/main" val="1998676297"/>
                  </a:ext>
                </a:extLst>
              </a:tr>
              <a:tr h="377752">
                <a:tc>
                  <a:txBody>
                    <a:bodyPr/>
                    <a:lstStyle/>
                    <a:p>
                      <a:pPr>
                        <a:buNone/>
                      </a:pPr>
                      <a:r>
                        <a:rPr lang="en-US" sz="1400" b="1"/>
                        <a:t>FreeBSD</a:t>
                      </a:r>
                      <a:endParaRPr lang="en-US" sz="1400">
                        <a:latin typeface="Book Antiqua" panose="02040602050305030304" pitchFamily="18" charset="0"/>
                      </a:endParaRPr>
                    </a:p>
                  </a:txBody>
                  <a:tcPr marL="45804" marR="45804" marT="22902" marB="22902" anchor="ctr"/>
                </a:tc>
                <a:tc>
                  <a:txBody>
                    <a:bodyPr/>
                    <a:lstStyle/>
                    <a:p>
                      <a:pPr>
                        <a:buNone/>
                      </a:pPr>
                      <a:r>
                        <a:rPr lang="en-US" sz="1600"/>
                        <a:t>FreeBSD Kernel</a:t>
                      </a:r>
                      <a:endParaRPr lang="en-US" sz="1600">
                        <a:latin typeface="Book Antiqua" panose="02040602050305030304" pitchFamily="18" charset="0"/>
                      </a:endParaRPr>
                    </a:p>
                  </a:txBody>
                  <a:tcPr marL="45804" marR="45804" marT="22902" marB="22902" anchor="ctr"/>
                </a:tc>
                <a:tc>
                  <a:txBody>
                    <a:bodyPr/>
                    <a:lstStyle/>
                    <a:p>
                      <a:pPr>
                        <a:buNone/>
                      </a:pPr>
                      <a:r>
                        <a:rPr lang="en-US" sz="1800"/>
                        <a:t>Monolithic</a:t>
                      </a:r>
                      <a:endParaRPr lang="en-US" sz="1800">
                        <a:latin typeface="Book Antiqua" panose="02040602050305030304" pitchFamily="18" charset="0"/>
                      </a:endParaRPr>
                    </a:p>
                  </a:txBody>
                  <a:tcPr marL="45804" marR="45804" marT="22902" marB="22902" anchor="ctr"/>
                </a:tc>
                <a:tc>
                  <a:txBody>
                    <a:bodyPr/>
                    <a:lstStyle/>
                    <a:p>
                      <a:pPr>
                        <a:buNone/>
                      </a:pPr>
                      <a:r>
                        <a:rPr lang="en-US" sz="1400"/>
                        <a:t>sh, tcsh, bash</a:t>
                      </a:r>
                      <a:endParaRPr lang="en-US" sz="1400">
                        <a:latin typeface="Book Antiqua" panose="02040602050305030304" pitchFamily="18" charset="0"/>
                      </a:endParaRPr>
                    </a:p>
                  </a:txBody>
                  <a:tcPr marL="45804" marR="45804" marT="22902" marB="22902" anchor="ctr"/>
                </a:tc>
                <a:tc>
                  <a:txBody>
                    <a:bodyPr/>
                    <a:lstStyle/>
                    <a:p>
                      <a:pPr>
                        <a:buNone/>
                      </a:pPr>
                      <a:r>
                        <a:rPr lang="en-US" sz="1400"/>
                        <a:t>CLI + optional GUI</a:t>
                      </a:r>
                      <a:endParaRPr lang="en-US" sz="1400">
                        <a:latin typeface="Book Antiqua" panose="02040602050305030304" pitchFamily="18" charset="0"/>
                      </a:endParaRPr>
                    </a:p>
                  </a:txBody>
                  <a:tcPr marL="45804" marR="45804" marT="22902" marB="22902" anchor="ctr"/>
                </a:tc>
                <a:tc>
                  <a:txBody>
                    <a:bodyPr/>
                    <a:lstStyle/>
                    <a:p>
                      <a:pPr>
                        <a:buNone/>
                      </a:pPr>
                      <a:r>
                        <a:rPr lang="en-US" sz="1400" dirty="0"/>
                        <a:t>Optional</a:t>
                      </a:r>
                      <a:endParaRPr lang="en-US" sz="1400" dirty="0">
                        <a:latin typeface="Book Antiqua" panose="02040602050305030304" pitchFamily="18" charset="0"/>
                      </a:endParaRPr>
                    </a:p>
                  </a:txBody>
                  <a:tcPr marL="45804" marR="45804" marT="22902" marB="22902" anchor="ctr"/>
                </a:tc>
                <a:tc>
                  <a:txBody>
                    <a:bodyPr/>
                    <a:lstStyle/>
                    <a:p>
                      <a:pPr>
                        <a:buNone/>
                      </a:pPr>
                      <a:r>
                        <a:rPr lang="en-US" sz="1400"/>
                        <a:t>Open Source</a:t>
                      </a:r>
                      <a:endParaRPr lang="en-US" sz="1400">
                        <a:latin typeface="Book Antiqua" panose="02040602050305030304" pitchFamily="18" charset="0"/>
                      </a:endParaRPr>
                    </a:p>
                  </a:txBody>
                  <a:tcPr marL="45804" marR="45804" marT="22902" marB="22902" anchor="ctr"/>
                </a:tc>
                <a:extLst>
                  <a:ext uri="{0D108BD9-81ED-4DB2-BD59-A6C34878D82A}">
                    <a16:rowId xmlns:a16="http://schemas.microsoft.com/office/drawing/2014/main" val="1297207846"/>
                  </a:ext>
                </a:extLst>
              </a:tr>
              <a:tr h="377752">
                <a:tc>
                  <a:txBody>
                    <a:bodyPr/>
                    <a:lstStyle/>
                    <a:p>
                      <a:pPr>
                        <a:buNone/>
                      </a:pPr>
                      <a:r>
                        <a:rPr lang="en-US" sz="1400" b="1"/>
                        <a:t>Chrome OS</a:t>
                      </a:r>
                      <a:endParaRPr lang="en-US" sz="1400">
                        <a:latin typeface="Book Antiqua" panose="02040602050305030304" pitchFamily="18" charset="0"/>
                      </a:endParaRPr>
                    </a:p>
                  </a:txBody>
                  <a:tcPr marL="45804" marR="45804" marT="22902" marB="22902" anchor="ctr"/>
                </a:tc>
                <a:tc>
                  <a:txBody>
                    <a:bodyPr/>
                    <a:lstStyle/>
                    <a:p>
                      <a:pPr>
                        <a:buNone/>
                      </a:pPr>
                      <a:r>
                        <a:rPr lang="en-US" sz="1600"/>
                        <a:t>Linux Kernel (modified)</a:t>
                      </a:r>
                      <a:endParaRPr lang="en-US" sz="1600">
                        <a:latin typeface="Book Antiqua" panose="02040602050305030304" pitchFamily="18" charset="0"/>
                      </a:endParaRPr>
                    </a:p>
                  </a:txBody>
                  <a:tcPr marL="45804" marR="45804" marT="22902" marB="22902" anchor="ctr"/>
                </a:tc>
                <a:tc>
                  <a:txBody>
                    <a:bodyPr/>
                    <a:lstStyle/>
                    <a:p>
                      <a:pPr>
                        <a:buNone/>
                      </a:pPr>
                      <a:r>
                        <a:rPr lang="en-US" sz="1800"/>
                        <a:t>Monolithic</a:t>
                      </a:r>
                      <a:endParaRPr lang="en-US" sz="1800">
                        <a:latin typeface="Book Antiqua" panose="02040602050305030304" pitchFamily="18" charset="0"/>
                      </a:endParaRPr>
                    </a:p>
                  </a:txBody>
                  <a:tcPr marL="45804" marR="45804" marT="22902" marB="22902" anchor="ctr"/>
                </a:tc>
                <a:tc>
                  <a:txBody>
                    <a:bodyPr/>
                    <a:lstStyle/>
                    <a:p>
                      <a:pPr>
                        <a:buNone/>
                      </a:pPr>
                      <a:r>
                        <a:rPr lang="en-US" sz="1400"/>
                        <a:t>crosh, bash, sh</a:t>
                      </a:r>
                      <a:endParaRPr lang="en-US" sz="1400">
                        <a:latin typeface="Book Antiqua" panose="02040602050305030304" pitchFamily="18" charset="0"/>
                      </a:endParaRPr>
                    </a:p>
                  </a:txBody>
                  <a:tcPr marL="45804" marR="45804" marT="22902" marB="22902" anchor="ctr"/>
                </a:tc>
                <a:tc>
                  <a:txBody>
                    <a:bodyPr/>
                    <a:lstStyle/>
                    <a:p>
                      <a:pPr>
                        <a:buNone/>
                      </a:pPr>
                      <a:r>
                        <a:rPr lang="en-US" sz="1400"/>
                        <a:t>Developer Mode</a:t>
                      </a:r>
                      <a:endParaRPr lang="en-US" sz="1400">
                        <a:latin typeface="Book Antiqua" panose="02040602050305030304" pitchFamily="18" charset="0"/>
                      </a:endParaRPr>
                    </a:p>
                  </a:txBody>
                  <a:tcPr marL="45804" marR="45804" marT="22902" marB="22902" anchor="ctr"/>
                </a:tc>
                <a:tc>
                  <a:txBody>
                    <a:bodyPr/>
                    <a:lstStyle/>
                    <a:p>
                      <a:pPr>
                        <a:buNone/>
                      </a:pPr>
                      <a:r>
                        <a:rPr lang="en-US" sz="1400" dirty="0"/>
                        <a:t>Yes</a:t>
                      </a:r>
                      <a:endParaRPr lang="en-US" sz="1400" dirty="0">
                        <a:latin typeface="Book Antiqua" panose="02040602050305030304" pitchFamily="18" charset="0"/>
                      </a:endParaRPr>
                    </a:p>
                  </a:txBody>
                  <a:tcPr marL="45804" marR="45804" marT="22902" marB="22902" anchor="ctr"/>
                </a:tc>
                <a:tc>
                  <a:txBody>
                    <a:bodyPr/>
                    <a:lstStyle/>
                    <a:p>
                      <a:pPr>
                        <a:buNone/>
                      </a:pPr>
                      <a:r>
                        <a:rPr lang="en-US" sz="1400"/>
                        <a:t>Partially Open</a:t>
                      </a:r>
                      <a:endParaRPr lang="en-US" sz="1400">
                        <a:latin typeface="Book Antiqua" panose="02040602050305030304" pitchFamily="18" charset="0"/>
                      </a:endParaRPr>
                    </a:p>
                  </a:txBody>
                  <a:tcPr marL="45804" marR="45804" marT="22902" marB="22902" anchor="ctr"/>
                </a:tc>
                <a:extLst>
                  <a:ext uri="{0D108BD9-81ED-4DB2-BD59-A6C34878D82A}">
                    <a16:rowId xmlns:a16="http://schemas.microsoft.com/office/drawing/2014/main" val="2383103808"/>
                  </a:ext>
                </a:extLst>
              </a:tr>
              <a:tr h="377752">
                <a:tc>
                  <a:txBody>
                    <a:bodyPr/>
                    <a:lstStyle/>
                    <a:p>
                      <a:pPr>
                        <a:buNone/>
                      </a:pPr>
                      <a:r>
                        <a:rPr lang="en-US" sz="1400" b="1"/>
                        <a:t>Kali Linux</a:t>
                      </a:r>
                      <a:endParaRPr lang="en-US" sz="1400">
                        <a:latin typeface="Book Antiqua" panose="02040602050305030304" pitchFamily="18" charset="0"/>
                      </a:endParaRPr>
                    </a:p>
                  </a:txBody>
                  <a:tcPr marL="45804" marR="45804" marT="22902" marB="22902" anchor="ctr"/>
                </a:tc>
                <a:tc>
                  <a:txBody>
                    <a:bodyPr/>
                    <a:lstStyle/>
                    <a:p>
                      <a:pPr>
                        <a:buNone/>
                      </a:pPr>
                      <a:r>
                        <a:rPr lang="en-US" sz="1600"/>
                        <a:t>Linux Kernel</a:t>
                      </a:r>
                      <a:endParaRPr lang="en-US" sz="1600">
                        <a:latin typeface="Book Antiqua" panose="02040602050305030304" pitchFamily="18" charset="0"/>
                      </a:endParaRPr>
                    </a:p>
                  </a:txBody>
                  <a:tcPr marL="45804" marR="45804" marT="22902" marB="22902" anchor="ctr"/>
                </a:tc>
                <a:tc>
                  <a:txBody>
                    <a:bodyPr/>
                    <a:lstStyle/>
                    <a:p>
                      <a:pPr>
                        <a:buNone/>
                      </a:pPr>
                      <a:r>
                        <a:rPr lang="en-US" sz="1800" dirty="0"/>
                        <a:t>Monolithic</a:t>
                      </a:r>
                      <a:endParaRPr lang="en-US" sz="1800" dirty="0">
                        <a:latin typeface="Book Antiqua" panose="02040602050305030304" pitchFamily="18" charset="0"/>
                      </a:endParaRPr>
                    </a:p>
                  </a:txBody>
                  <a:tcPr marL="45804" marR="45804" marT="22902" marB="22902" anchor="ctr"/>
                </a:tc>
                <a:tc>
                  <a:txBody>
                    <a:bodyPr/>
                    <a:lstStyle/>
                    <a:p>
                      <a:pPr>
                        <a:buNone/>
                      </a:pPr>
                      <a:r>
                        <a:rPr lang="en-US" sz="1400"/>
                        <a:t>bash, zsh</a:t>
                      </a:r>
                      <a:endParaRPr lang="en-US" sz="1400">
                        <a:latin typeface="Book Antiqua" panose="02040602050305030304" pitchFamily="18" charset="0"/>
                      </a:endParaRPr>
                    </a:p>
                  </a:txBody>
                  <a:tcPr marL="45804" marR="45804" marT="22902" marB="22902" anchor="ctr"/>
                </a:tc>
                <a:tc>
                  <a:txBody>
                    <a:bodyPr/>
                    <a:lstStyle/>
                    <a:p>
                      <a:pPr>
                        <a:buNone/>
                      </a:pPr>
                      <a:r>
                        <a:rPr lang="en-US" sz="1400"/>
                        <a:t>Direct CLI access</a:t>
                      </a:r>
                      <a:endParaRPr lang="en-US" sz="1400">
                        <a:latin typeface="Book Antiqua" panose="02040602050305030304" pitchFamily="18" charset="0"/>
                      </a:endParaRPr>
                    </a:p>
                  </a:txBody>
                  <a:tcPr marL="45804" marR="45804" marT="22902" marB="22902" anchor="ctr"/>
                </a:tc>
                <a:tc>
                  <a:txBody>
                    <a:bodyPr/>
                    <a:lstStyle/>
                    <a:p>
                      <a:pPr>
                        <a:buNone/>
                      </a:pPr>
                      <a:r>
                        <a:rPr lang="en-US" sz="1400" dirty="0"/>
                        <a:t>Yes</a:t>
                      </a:r>
                      <a:endParaRPr lang="en-US" sz="1400" dirty="0">
                        <a:latin typeface="Book Antiqua" panose="02040602050305030304" pitchFamily="18" charset="0"/>
                      </a:endParaRPr>
                    </a:p>
                  </a:txBody>
                  <a:tcPr marL="45804" marR="45804" marT="22902" marB="22902" anchor="ctr"/>
                </a:tc>
                <a:tc>
                  <a:txBody>
                    <a:bodyPr/>
                    <a:lstStyle/>
                    <a:p>
                      <a:pPr>
                        <a:buNone/>
                      </a:pPr>
                      <a:r>
                        <a:rPr lang="en-US" sz="1400"/>
                        <a:t>Open Source</a:t>
                      </a:r>
                      <a:endParaRPr lang="en-US" sz="1400">
                        <a:latin typeface="Book Antiqua" panose="02040602050305030304" pitchFamily="18" charset="0"/>
                      </a:endParaRPr>
                    </a:p>
                  </a:txBody>
                  <a:tcPr marL="45804" marR="45804" marT="22902" marB="22902" anchor="ctr"/>
                </a:tc>
                <a:extLst>
                  <a:ext uri="{0D108BD9-81ED-4DB2-BD59-A6C34878D82A}">
                    <a16:rowId xmlns:a16="http://schemas.microsoft.com/office/drawing/2014/main" val="4211804801"/>
                  </a:ext>
                </a:extLst>
              </a:tr>
              <a:tr h="377752">
                <a:tc>
                  <a:txBody>
                    <a:bodyPr/>
                    <a:lstStyle/>
                    <a:p>
                      <a:pPr>
                        <a:buNone/>
                      </a:pPr>
                      <a:r>
                        <a:rPr lang="en-US" sz="1400" b="1"/>
                        <a:t>Arch Linux</a:t>
                      </a:r>
                      <a:endParaRPr lang="en-US" sz="1400">
                        <a:latin typeface="Book Antiqua" panose="02040602050305030304" pitchFamily="18" charset="0"/>
                      </a:endParaRPr>
                    </a:p>
                  </a:txBody>
                  <a:tcPr marL="45804" marR="45804" marT="22902" marB="22902" anchor="ctr"/>
                </a:tc>
                <a:tc>
                  <a:txBody>
                    <a:bodyPr/>
                    <a:lstStyle/>
                    <a:p>
                      <a:pPr>
                        <a:buNone/>
                      </a:pPr>
                      <a:r>
                        <a:rPr lang="en-US" sz="1600"/>
                        <a:t>Linux Kernel</a:t>
                      </a:r>
                      <a:endParaRPr lang="en-US" sz="1600">
                        <a:latin typeface="Book Antiqua" panose="02040602050305030304" pitchFamily="18" charset="0"/>
                      </a:endParaRPr>
                    </a:p>
                  </a:txBody>
                  <a:tcPr marL="45804" marR="45804" marT="22902" marB="22902" anchor="ctr"/>
                </a:tc>
                <a:tc>
                  <a:txBody>
                    <a:bodyPr/>
                    <a:lstStyle/>
                    <a:p>
                      <a:pPr>
                        <a:buNone/>
                      </a:pPr>
                      <a:r>
                        <a:rPr lang="en-US" sz="1800"/>
                        <a:t>Monolithic</a:t>
                      </a:r>
                      <a:endParaRPr lang="en-US" sz="1800">
                        <a:latin typeface="Book Antiqua" panose="02040602050305030304" pitchFamily="18" charset="0"/>
                      </a:endParaRPr>
                    </a:p>
                  </a:txBody>
                  <a:tcPr marL="45804" marR="45804" marT="22902" marB="22902" anchor="ctr"/>
                </a:tc>
                <a:tc>
                  <a:txBody>
                    <a:bodyPr/>
                    <a:lstStyle/>
                    <a:p>
                      <a:pPr>
                        <a:buNone/>
                      </a:pPr>
                      <a:r>
                        <a:rPr lang="en-US" sz="1400"/>
                        <a:t>bash, zsh</a:t>
                      </a:r>
                      <a:endParaRPr lang="en-US" sz="1400">
                        <a:latin typeface="Book Antiqua" panose="02040602050305030304" pitchFamily="18" charset="0"/>
                      </a:endParaRPr>
                    </a:p>
                  </a:txBody>
                  <a:tcPr marL="45804" marR="45804" marT="22902" marB="22902" anchor="ctr"/>
                </a:tc>
                <a:tc>
                  <a:txBody>
                    <a:bodyPr/>
                    <a:lstStyle/>
                    <a:p>
                      <a:pPr>
                        <a:buNone/>
                      </a:pPr>
                      <a:r>
                        <a:rPr lang="en-US" sz="1400"/>
                        <a:t>Full CLI (GUI optional)</a:t>
                      </a:r>
                      <a:endParaRPr lang="en-US" sz="1400">
                        <a:latin typeface="Book Antiqua" panose="02040602050305030304" pitchFamily="18" charset="0"/>
                      </a:endParaRPr>
                    </a:p>
                  </a:txBody>
                  <a:tcPr marL="45804" marR="45804" marT="22902" marB="22902" anchor="ctr"/>
                </a:tc>
                <a:tc>
                  <a:txBody>
                    <a:bodyPr/>
                    <a:lstStyle/>
                    <a:p>
                      <a:pPr>
                        <a:buNone/>
                      </a:pPr>
                      <a:r>
                        <a:rPr lang="en-US" sz="1400" dirty="0"/>
                        <a:t>Optional</a:t>
                      </a:r>
                      <a:endParaRPr lang="en-US" sz="1400" dirty="0">
                        <a:latin typeface="Book Antiqua" panose="02040602050305030304" pitchFamily="18" charset="0"/>
                      </a:endParaRPr>
                    </a:p>
                  </a:txBody>
                  <a:tcPr marL="45804" marR="45804" marT="22902" marB="22902" anchor="ctr"/>
                </a:tc>
                <a:tc>
                  <a:txBody>
                    <a:bodyPr/>
                    <a:lstStyle/>
                    <a:p>
                      <a:pPr>
                        <a:buNone/>
                      </a:pPr>
                      <a:r>
                        <a:rPr lang="en-US" sz="1400"/>
                        <a:t>Open Source</a:t>
                      </a:r>
                      <a:endParaRPr lang="en-US" sz="1400">
                        <a:latin typeface="Book Antiqua" panose="02040602050305030304" pitchFamily="18" charset="0"/>
                      </a:endParaRPr>
                    </a:p>
                  </a:txBody>
                  <a:tcPr marL="45804" marR="45804" marT="22902" marB="22902" anchor="ctr"/>
                </a:tc>
                <a:extLst>
                  <a:ext uri="{0D108BD9-81ED-4DB2-BD59-A6C34878D82A}">
                    <a16:rowId xmlns:a16="http://schemas.microsoft.com/office/drawing/2014/main" val="3289413234"/>
                  </a:ext>
                </a:extLst>
              </a:tr>
              <a:tr h="377752">
                <a:tc>
                  <a:txBody>
                    <a:bodyPr/>
                    <a:lstStyle/>
                    <a:p>
                      <a:pPr>
                        <a:buNone/>
                      </a:pPr>
                      <a:r>
                        <a:rPr lang="en-US" sz="1400" b="1"/>
                        <a:t>Windows Server</a:t>
                      </a:r>
                      <a:endParaRPr lang="en-US" sz="1400">
                        <a:latin typeface="Book Antiqua" panose="02040602050305030304" pitchFamily="18" charset="0"/>
                      </a:endParaRPr>
                    </a:p>
                  </a:txBody>
                  <a:tcPr marL="45804" marR="45804" marT="22902" marB="22902" anchor="ctr"/>
                </a:tc>
                <a:tc>
                  <a:txBody>
                    <a:bodyPr/>
                    <a:lstStyle/>
                    <a:p>
                      <a:pPr>
                        <a:buNone/>
                      </a:pPr>
                      <a:r>
                        <a:rPr lang="en-US" sz="1600" dirty="0"/>
                        <a:t>NT Kernel</a:t>
                      </a:r>
                      <a:endParaRPr lang="en-US" sz="1600" dirty="0">
                        <a:latin typeface="Book Antiqua" panose="02040602050305030304" pitchFamily="18" charset="0"/>
                      </a:endParaRPr>
                    </a:p>
                  </a:txBody>
                  <a:tcPr marL="45804" marR="45804" marT="22902" marB="22902" anchor="ctr"/>
                </a:tc>
                <a:tc>
                  <a:txBody>
                    <a:bodyPr/>
                    <a:lstStyle/>
                    <a:p>
                      <a:pPr>
                        <a:buNone/>
                      </a:pPr>
                      <a:r>
                        <a:rPr lang="en-US" sz="1800" dirty="0"/>
                        <a:t>Hybrid</a:t>
                      </a:r>
                      <a:endParaRPr lang="en-US" sz="1800" dirty="0">
                        <a:latin typeface="Book Antiqua" panose="02040602050305030304" pitchFamily="18" charset="0"/>
                      </a:endParaRPr>
                    </a:p>
                  </a:txBody>
                  <a:tcPr marL="45804" marR="45804" marT="22902" marB="22902" anchor="ctr"/>
                </a:tc>
                <a:tc>
                  <a:txBody>
                    <a:bodyPr/>
                    <a:lstStyle/>
                    <a:p>
                      <a:pPr>
                        <a:buNone/>
                      </a:pPr>
                      <a:r>
                        <a:rPr lang="en-US" sz="1400" dirty="0"/>
                        <a:t>PowerShell, </a:t>
                      </a:r>
                      <a:r>
                        <a:rPr lang="en-US" sz="1400" dirty="0" err="1"/>
                        <a:t>cmd</a:t>
                      </a:r>
                      <a:endParaRPr lang="en-US" sz="1400" dirty="0">
                        <a:latin typeface="Book Antiqua" panose="02040602050305030304" pitchFamily="18" charset="0"/>
                      </a:endParaRPr>
                    </a:p>
                  </a:txBody>
                  <a:tcPr marL="45804" marR="45804" marT="22902" marB="22902" anchor="ctr"/>
                </a:tc>
                <a:tc>
                  <a:txBody>
                    <a:bodyPr/>
                    <a:lstStyle/>
                    <a:p>
                      <a:pPr>
                        <a:buNone/>
                      </a:pPr>
                      <a:r>
                        <a:rPr lang="en-US" sz="1400"/>
                        <a:t>Full admin access</a:t>
                      </a:r>
                      <a:endParaRPr lang="en-US" sz="1400">
                        <a:latin typeface="Book Antiqua" panose="02040602050305030304" pitchFamily="18" charset="0"/>
                      </a:endParaRPr>
                    </a:p>
                  </a:txBody>
                  <a:tcPr marL="45804" marR="45804" marT="22902" marB="22902" anchor="ctr"/>
                </a:tc>
                <a:tc>
                  <a:txBody>
                    <a:bodyPr/>
                    <a:lstStyle/>
                    <a:p>
                      <a:pPr>
                        <a:buNone/>
                      </a:pPr>
                      <a:r>
                        <a:rPr lang="en-US" sz="1400" dirty="0"/>
                        <a:t>Optional</a:t>
                      </a:r>
                      <a:endParaRPr lang="en-US" sz="1400" dirty="0">
                        <a:latin typeface="Book Antiqua" panose="02040602050305030304" pitchFamily="18" charset="0"/>
                      </a:endParaRPr>
                    </a:p>
                  </a:txBody>
                  <a:tcPr marL="45804" marR="45804" marT="22902" marB="22902" anchor="ctr"/>
                </a:tc>
                <a:tc>
                  <a:txBody>
                    <a:bodyPr/>
                    <a:lstStyle/>
                    <a:p>
                      <a:pPr>
                        <a:buNone/>
                      </a:pPr>
                      <a:r>
                        <a:rPr lang="en-US" sz="1400" dirty="0"/>
                        <a:t>Closed Source</a:t>
                      </a:r>
                      <a:endParaRPr lang="en-US" sz="1400" dirty="0">
                        <a:latin typeface="Book Antiqua" panose="02040602050305030304" pitchFamily="18" charset="0"/>
                      </a:endParaRPr>
                    </a:p>
                  </a:txBody>
                  <a:tcPr marL="45804" marR="45804" marT="22902" marB="22902" anchor="ctr"/>
                </a:tc>
                <a:extLst>
                  <a:ext uri="{0D108BD9-81ED-4DB2-BD59-A6C34878D82A}">
                    <a16:rowId xmlns:a16="http://schemas.microsoft.com/office/drawing/2014/main" val="870703631"/>
                  </a:ext>
                </a:extLst>
              </a:tr>
            </a:tbl>
          </a:graphicData>
        </a:graphic>
      </p:graphicFrame>
    </p:spTree>
    <p:extLst>
      <p:ext uri="{BB962C8B-B14F-4D97-AF65-F5344CB8AC3E}">
        <p14:creationId xmlns:p14="http://schemas.microsoft.com/office/powerpoint/2010/main" val="42945990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5749F-E236-6B7F-7522-FDD02F78F9CC}"/>
              </a:ext>
            </a:extLst>
          </p:cNvPr>
          <p:cNvSpPr>
            <a:spLocks noGrp="1"/>
          </p:cNvSpPr>
          <p:nvPr>
            <p:ph type="title"/>
          </p:nvPr>
        </p:nvSpPr>
        <p:spPr/>
        <p:txBody>
          <a:bodyPr/>
          <a:lstStyle/>
          <a:p>
            <a:r>
              <a:rPr lang="en-US" dirty="0"/>
              <a:t>Popular Architectures/ Structures</a:t>
            </a:r>
          </a:p>
        </p:txBody>
      </p:sp>
      <p:sp>
        <p:nvSpPr>
          <p:cNvPr id="3" name="Content Placeholder 2">
            <a:extLst>
              <a:ext uri="{FF2B5EF4-FFF2-40B4-BE49-F238E27FC236}">
                <a16:creationId xmlns:a16="http://schemas.microsoft.com/office/drawing/2014/main" id="{008F8B42-48DB-93BF-740D-8A6E428BD567}"/>
              </a:ext>
            </a:extLst>
          </p:cNvPr>
          <p:cNvSpPr>
            <a:spLocks noGrp="1"/>
          </p:cNvSpPr>
          <p:nvPr>
            <p:ph idx="1"/>
          </p:nvPr>
        </p:nvSpPr>
        <p:spPr>
          <a:xfrm>
            <a:off x="733269" y="1465860"/>
            <a:ext cx="10515600" cy="4545195"/>
          </a:xfrm>
          <a:solidFill>
            <a:schemeClr val="accent4">
              <a:lumMod val="40000"/>
              <a:lumOff val="60000"/>
            </a:schemeClr>
          </a:solidFill>
        </p:spPr>
        <p:txBody>
          <a:bodyPr>
            <a:normAutofit fontScale="92500" lnSpcReduction="10000"/>
          </a:bodyPr>
          <a:lstStyle/>
          <a:p>
            <a:pPr marL="0" indent="0" algn="ctr">
              <a:buNone/>
            </a:pPr>
            <a:r>
              <a:rPr lang="en-US" sz="3500" b="1" dirty="0"/>
              <a:t>Following are various popular implementations of Operating System architectures.</a:t>
            </a:r>
          </a:p>
          <a:p>
            <a:r>
              <a:rPr lang="en-US" sz="3500" dirty="0"/>
              <a:t>Simple Architecture</a:t>
            </a:r>
          </a:p>
          <a:p>
            <a:r>
              <a:rPr lang="en-US" sz="3500" dirty="0"/>
              <a:t>Monolith Architecture</a:t>
            </a:r>
          </a:p>
          <a:p>
            <a:r>
              <a:rPr lang="en-US" sz="3500" dirty="0"/>
              <a:t>Micro-Kernel Architecture</a:t>
            </a:r>
          </a:p>
          <a:p>
            <a:r>
              <a:rPr lang="en-US" sz="3500" dirty="0"/>
              <a:t>Exo-Kernel Architecture</a:t>
            </a:r>
          </a:p>
          <a:p>
            <a:r>
              <a:rPr lang="en-US" sz="3500" dirty="0"/>
              <a:t>Layered Architecture</a:t>
            </a:r>
          </a:p>
          <a:p>
            <a:r>
              <a:rPr lang="en-US" sz="3500" dirty="0"/>
              <a:t>Modular Architecture</a:t>
            </a:r>
          </a:p>
          <a:p>
            <a:r>
              <a:rPr lang="en-US" sz="3500" dirty="0"/>
              <a:t>Virtual Machine Architecture</a:t>
            </a:r>
          </a:p>
          <a:p>
            <a:endParaRPr lang="en-US" dirty="0"/>
          </a:p>
        </p:txBody>
      </p:sp>
    </p:spTree>
    <p:extLst>
      <p:ext uri="{BB962C8B-B14F-4D97-AF65-F5344CB8AC3E}">
        <p14:creationId xmlns:p14="http://schemas.microsoft.com/office/powerpoint/2010/main" val="14655536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40B8A-9248-A1E8-20EF-A5B8033096E3}"/>
              </a:ext>
            </a:extLst>
          </p:cNvPr>
          <p:cNvSpPr>
            <a:spLocks noGrp="1"/>
          </p:cNvSpPr>
          <p:nvPr>
            <p:ph type="title"/>
          </p:nvPr>
        </p:nvSpPr>
        <p:spPr/>
        <p:txBody>
          <a:bodyPr/>
          <a:lstStyle/>
          <a:p>
            <a:r>
              <a:rPr lang="en-US" dirty="0"/>
              <a:t>Simple Architecture</a:t>
            </a:r>
          </a:p>
        </p:txBody>
      </p:sp>
      <p:sp>
        <p:nvSpPr>
          <p:cNvPr id="3" name="Content Placeholder 2">
            <a:extLst>
              <a:ext uri="{FF2B5EF4-FFF2-40B4-BE49-F238E27FC236}">
                <a16:creationId xmlns:a16="http://schemas.microsoft.com/office/drawing/2014/main" id="{29130307-2503-85A6-8B64-C6ECF18D3D45}"/>
              </a:ext>
            </a:extLst>
          </p:cNvPr>
          <p:cNvSpPr>
            <a:spLocks noGrp="1"/>
          </p:cNvSpPr>
          <p:nvPr>
            <p:ph idx="1"/>
          </p:nvPr>
        </p:nvSpPr>
        <p:spPr>
          <a:xfrm>
            <a:off x="448456" y="1690688"/>
            <a:ext cx="8680554" cy="4351338"/>
          </a:xfrm>
        </p:spPr>
        <p:txBody>
          <a:bodyPr>
            <a:normAutofit fontScale="92500" lnSpcReduction="10000"/>
          </a:bodyPr>
          <a:lstStyle/>
          <a:p>
            <a:pPr algn="ctr">
              <a:buFont typeface="Wingdings" panose="05000000000000000000" pitchFamily="2" charset="2"/>
              <a:buChar char="ü"/>
            </a:pPr>
            <a:r>
              <a:rPr lang="en-US" sz="3600" dirty="0"/>
              <a:t>There are many operating systems that have a rather </a:t>
            </a:r>
            <a:r>
              <a:rPr lang="en-US" sz="3600" b="1" dirty="0">
                <a:solidFill>
                  <a:srgbClr val="FF0000"/>
                </a:solidFill>
              </a:rPr>
              <a:t>simple structure</a:t>
            </a:r>
            <a:r>
              <a:rPr lang="en-US" sz="3600" dirty="0"/>
              <a:t>. </a:t>
            </a:r>
          </a:p>
          <a:p>
            <a:pPr algn="ctr">
              <a:buFont typeface="Wingdings" panose="05000000000000000000" pitchFamily="2" charset="2"/>
              <a:buChar char="ü"/>
            </a:pPr>
            <a:r>
              <a:rPr lang="en-US" sz="3600" dirty="0"/>
              <a:t>These started as </a:t>
            </a:r>
            <a:r>
              <a:rPr lang="en-US" sz="3600" b="1" dirty="0">
                <a:solidFill>
                  <a:srgbClr val="FF0000"/>
                </a:solidFill>
              </a:rPr>
              <a:t>small</a:t>
            </a:r>
            <a:r>
              <a:rPr lang="en-US" sz="3600" dirty="0"/>
              <a:t> systems and rapidly expanded much further than their scope. </a:t>
            </a:r>
          </a:p>
          <a:p>
            <a:pPr algn="ctr">
              <a:buFont typeface="Wingdings" panose="05000000000000000000" pitchFamily="2" charset="2"/>
              <a:buChar char="ü"/>
            </a:pPr>
            <a:r>
              <a:rPr lang="en-US" sz="3600" dirty="0"/>
              <a:t>A common example of this is </a:t>
            </a:r>
            <a:r>
              <a:rPr lang="en-US" sz="3600" b="1" dirty="0">
                <a:solidFill>
                  <a:srgbClr val="FF0000"/>
                </a:solidFill>
              </a:rPr>
              <a:t>MS-DOS. </a:t>
            </a:r>
            <a:r>
              <a:rPr lang="en-US" sz="3600" dirty="0"/>
              <a:t>It was designed simply for a niche amount for people. </a:t>
            </a:r>
          </a:p>
          <a:p>
            <a:pPr algn="ctr">
              <a:buFont typeface="Wingdings" panose="05000000000000000000" pitchFamily="2" charset="2"/>
              <a:buChar char="ü"/>
            </a:pPr>
            <a:r>
              <a:rPr lang="en-US" sz="3600" dirty="0"/>
              <a:t>There was no indication that it would become so popular.</a:t>
            </a:r>
          </a:p>
          <a:p>
            <a:pPr marL="0" indent="0">
              <a:buNone/>
            </a:pPr>
            <a:endParaRPr lang="en-US" dirty="0"/>
          </a:p>
        </p:txBody>
      </p:sp>
      <p:pic>
        <p:nvPicPr>
          <p:cNvPr id="1026" name="Picture 2">
            <a:extLst>
              <a:ext uri="{FF2B5EF4-FFF2-40B4-BE49-F238E27FC236}">
                <a16:creationId xmlns:a16="http://schemas.microsoft.com/office/drawing/2014/main" id="{68F97F2D-0D8B-A33A-F4F9-B9E8C61335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57566" y="2010455"/>
            <a:ext cx="2185978" cy="23317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11220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Operating System Basic Architecture">
            <a:extLst>
              <a:ext uri="{FF2B5EF4-FFF2-40B4-BE49-F238E27FC236}">
                <a16:creationId xmlns:a16="http://schemas.microsoft.com/office/drawing/2014/main" id="{4277AC56-478F-27C3-061D-E3E0DD349AF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52867" y="1237769"/>
            <a:ext cx="4923189" cy="492318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E27EC99B-63F7-AE19-A5A3-3F88B79818E6}"/>
              </a:ext>
            </a:extLst>
          </p:cNvPr>
          <p:cNvSpPr>
            <a:spLocks noGrp="1"/>
          </p:cNvSpPr>
          <p:nvPr>
            <p:ph type="title"/>
          </p:nvPr>
        </p:nvSpPr>
        <p:spPr/>
        <p:txBody>
          <a:bodyPr/>
          <a:lstStyle/>
          <a:p>
            <a:r>
              <a:rPr lang="en-US" dirty="0"/>
              <a:t>Simple Architecture/Structure</a:t>
            </a:r>
          </a:p>
        </p:txBody>
      </p:sp>
    </p:spTree>
    <p:extLst>
      <p:ext uri="{BB962C8B-B14F-4D97-AF65-F5344CB8AC3E}">
        <p14:creationId xmlns:p14="http://schemas.microsoft.com/office/powerpoint/2010/main" val="31025574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4E420-026F-A168-416E-08DB3A3A28FD}"/>
              </a:ext>
            </a:extLst>
          </p:cNvPr>
          <p:cNvSpPr>
            <a:spLocks noGrp="1"/>
          </p:cNvSpPr>
          <p:nvPr>
            <p:ph type="title"/>
          </p:nvPr>
        </p:nvSpPr>
        <p:spPr/>
        <p:txBody>
          <a:bodyPr/>
          <a:lstStyle/>
          <a:p>
            <a:r>
              <a:rPr lang="en-US" dirty="0"/>
              <a:t>Operating System - Architecture</a:t>
            </a:r>
          </a:p>
        </p:txBody>
      </p:sp>
      <p:sp>
        <p:nvSpPr>
          <p:cNvPr id="3" name="Content Placeholder 2">
            <a:extLst>
              <a:ext uri="{FF2B5EF4-FFF2-40B4-BE49-F238E27FC236}">
                <a16:creationId xmlns:a16="http://schemas.microsoft.com/office/drawing/2014/main" id="{98D4AA4D-50CC-9DE4-FAB4-E163EA1400B4}"/>
              </a:ext>
            </a:extLst>
          </p:cNvPr>
          <p:cNvSpPr>
            <a:spLocks noGrp="1"/>
          </p:cNvSpPr>
          <p:nvPr>
            <p:ph idx="1"/>
          </p:nvPr>
        </p:nvSpPr>
        <p:spPr>
          <a:xfrm>
            <a:off x="838200" y="1473710"/>
            <a:ext cx="10515600" cy="4717227"/>
          </a:xfrm>
        </p:spPr>
        <p:txBody>
          <a:bodyPr>
            <a:normAutofit fontScale="92500" lnSpcReduction="10000"/>
          </a:bodyPr>
          <a:lstStyle/>
          <a:p>
            <a:pPr algn="ctr">
              <a:buFont typeface="Wingdings" panose="05000000000000000000" pitchFamily="2" charset="2"/>
              <a:buChar char="ü"/>
            </a:pPr>
            <a:r>
              <a:rPr lang="en-US" sz="4000" dirty="0"/>
              <a:t>An </a:t>
            </a:r>
            <a:r>
              <a:rPr lang="en-US" sz="4000" b="1" dirty="0">
                <a:solidFill>
                  <a:srgbClr val="FF0000"/>
                </a:solidFill>
              </a:rPr>
              <a:t>operating system </a:t>
            </a:r>
            <a:r>
              <a:rPr lang="en-US" sz="4000" dirty="0"/>
              <a:t>allows the user </a:t>
            </a:r>
            <a:r>
              <a:rPr lang="en-US" sz="4000" b="1" dirty="0">
                <a:solidFill>
                  <a:srgbClr val="FF0000"/>
                </a:solidFill>
              </a:rPr>
              <a:t>application programs </a:t>
            </a:r>
            <a:r>
              <a:rPr lang="en-US" sz="4000" dirty="0"/>
              <a:t>to interact with the system hardware. </a:t>
            </a:r>
          </a:p>
          <a:p>
            <a:pPr algn="ctr">
              <a:buFont typeface="Wingdings" panose="05000000000000000000" pitchFamily="2" charset="2"/>
              <a:buChar char="ü"/>
            </a:pPr>
            <a:r>
              <a:rPr lang="en-US" sz="4000" dirty="0"/>
              <a:t>Since the operating system is such a complex structure, its </a:t>
            </a:r>
            <a:r>
              <a:rPr lang="en-US" sz="4000" b="1" dirty="0">
                <a:solidFill>
                  <a:srgbClr val="FF0000"/>
                </a:solidFill>
              </a:rPr>
              <a:t>architecture</a:t>
            </a:r>
            <a:r>
              <a:rPr lang="en-US" sz="4000" dirty="0"/>
              <a:t> plays an important role in its usage. </a:t>
            </a:r>
          </a:p>
          <a:p>
            <a:pPr algn="ctr">
              <a:buFont typeface="Wingdings" panose="05000000000000000000" pitchFamily="2" charset="2"/>
              <a:buChar char="ü"/>
            </a:pPr>
            <a:r>
              <a:rPr lang="en-US" sz="4000" dirty="0"/>
              <a:t>Each component of the Operating System </a:t>
            </a:r>
            <a:r>
              <a:rPr lang="en-US" sz="4000" b="1" dirty="0">
                <a:solidFill>
                  <a:srgbClr val="FF0000"/>
                </a:solidFill>
              </a:rPr>
              <a:t>Architecture</a:t>
            </a:r>
            <a:r>
              <a:rPr lang="en-US" sz="4000" dirty="0"/>
              <a:t> should be well defined with clear inputs, outputs and functions.</a:t>
            </a:r>
            <a:endParaRPr lang="en-US" sz="4000" dirty="0">
              <a:solidFill>
                <a:srgbClr val="FF0000"/>
              </a:solidFill>
              <a:latin typeface="Book Antiqua" panose="02040602050305030304" pitchFamily="18" charset="0"/>
            </a:endParaRPr>
          </a:p>
        </p:txBody>
      </p:sp>
    </p:spTree>
    <p:extLst>
      <p:ext uri="{BB962C8B-B14F-4D97-AF65-F5344CB8AC3E}">
        <p14:creationId xmlns:p14="http://schemas.microsoft.com/office/powerpoint/2010/main" val="8160910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D1997-2F94-0E98-BF15-7090E84BB1F6}"/>
              </a:ext>
            </a:extLst>
          </p:cNvPr>
          <p:cNvSpPr>
            <a:spLocks noGrp="1"/>
          </p:cNvSpPr>
          <p:nvPr>
            <p:ph type="title"/>
          </p:nvPr>
        </p:nvSpPr>
        <p:spPr/>
        <p:txBody>
          <a:bodyPr/>
          <a:lstStyle/>
          <a:p>
            <a:r>
              <a:rPr lang="en-US" dirty="0"/>
              <a:t>Advantages</a:t>
            </a:r>
          </a:p>
        </p:txBody>
      </p:sp>
      <p:sp>
        <p:nvSpPr>
          <p:cNvPr id="3" name="Content Placeholder 2">
            <a:extLst>
              <a:ext uri="{FF2B5EF4-FFF2-40B4-BE49-F238E27FC236}">
                <a16:creationId xmlns:a16="http://schemas.microsoft.com/office/drawing/2014/main" id="{448F6377-B1AF-94B7-B64B-B96A9F9A9018}"/>
              </a:ext>
            </a:extLst>
          </p:cNvPr>
          <p:cNvSpPr>
            <a:spLocks noGrp="1"/>
          </p:cNvSpPr>
          <p:nvPr>
            <p:ph idx="1"/>
          </p:nvPr>
        </p:nvSpPr>
        <p:spPr>
          <a:xfrm>
            <a:off x="838200" y="1540786"/>
            <a:ext cx="10515600" cy="4351338"/>
          </a:xfrm>
          <a:solidFill>
            <a:schemeClr val="accent1">
              <a:lumMod val="20000"/>
              <a:lumOff val="80000"/>
            </a:schemeClr>
          </a:solidFill>
        </p:spPr>
        <p:txBody>
          <a:bodyPr>
            <a:normAutofit fontScale="92500"/>
          </a:bodyPr>
          <a:lstStyle/>
          <a:p>
            <a:pPr algn="ctr">
              <a:buFont typeface="Wingdings" panose="05000000000000000000" pitchFamily="2" charset="2"/>
              <a:buChar char="ü"/>
            </a:pPr>
            <a:r>
              <a:rPr lang="en-US" sz="4000" b="1" dirty="0"/>
              <a:t>Easy Development</a:t>
            </a:r>
            <a:r>
              <a:rPr lang="en-US" sz="4000" dirty="0"/>
              <a:t> - In simple operation system, being very few interfaces, development is easy especially when only limited functionalities are to be delivered.</a:t>
            </a:r>
          </a:p>
          <a:p>
            <a:pPr algn="ctr">
              <a:buFont typeface="Wingdings" panose="05000000000000000000" pitchFamily="2" charset="2"/>
              <a:buChar char="ü"/>
            </a:pPr>
            <a:r>
              <a:rPr lang="en-US" sz="4000" b="1" dirty="0"/>
              <a:t>Better Performance</a:t>
            </a:r>
            <a:r>
              <a:rPr lang="en-US" sz="4000" dirty="0"/>
              <a:t> - Such a system, as have few layers and directly interacts with hardware, can provide a better performance as compared to other types of operating systems.</a:t>
            </a:r>
          </a:p>
          <a:p>
            <a:endParaRPr lang="en-US" sz="3200" dirty="0"/>
          </a:p>
        </p:txBody>
      </p:sp>
    </p:spTree>
    <p:extLst>
      <p:ext uri="{BB962C8B-B14F-4D97-AF65-F5344CB8AC3E}">
        <p14:creationId xmlns:p14="http://schemas.microsoft.com/office/powerpoint/2010/main" val="28609803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E4F8A-65CF-6953-9693-8114649EB5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B9E910-AF41-B323-BD6E-B2BDD8370982}"/>
              </a:ext>
            </a:extLst>
          </p:cNvPr>
          <p:cNvSpPr>
            <a:spLocks noGrp="1"/>
          </p:cNvSpPr>
          <p:nvPr>
            <p:ph type="title"/>
          </p:nvPr>
        </p:nvSpPr>
        <p:spPr/>
        <p:txBody>
          <a:bodyPr/>
          <a:lstStyle/>
          <a:p>
            <a:r>
              <a:rPr lang="en-US" dirty="0"/>
              <a:t>Disadvantages</a:t>
            </a:r>
          </a:p>
        </p:txBody>
      </p:sp>
      <p:sp>
        <p:nvSpPr>
          <p:cNvPr id="3" name="Content Placeholder 2">
            <a:extLst>
              <a:ext uri="{FF2B5EF4-FFF2-40B4-BE49-F238E27FC236}">
                <a16:creationId xmlns:a16="http://schemas.microsoft.com/office/drawing/2014/main" id="{FF894EC7-1175-97BA-7646-B8622B6253E8}"/>
              </a:ext>
            </a:extLst>
          </p:cNvPr>
          <p:cNvSpPr>
            <a:spLocks noGrp="1"/>
          </p:cNvSpPr>
          <p:nvPr>
            <p:ph idx="1"/>
          </p:nvPr>
        </p:nvSpPr>
        <p:spPr>
          <a:xfrm>
            <a:off x="838200" y="1540786"/>
            <a:ext cx="10515600" cy="4351338"/>
          </a:xfrm>
          <a:solidFill>
            <a:schemeClr val="accent1">
              <a:lumMod val="20000"/>
              <a:lumOff val="80000"/>
            </a:schemeClr>
          </a:solidFill>
        </p:spPr>
        <p:txBody>
          <a:bodyPr>
            <a:normAutofit lnSpcReduction="10000"/>
          </a:bodyPr>
          <a:lstStyle/>
          <a:p>
            <a:pPr algn="ctr">
              <a:buFont typeface="Wingdings" panose="05000000000000000000" pitchFamily="2" charset="2"/>
              <a:buChar char="ü"/>
            </a:pPr>
            <a:r>
              <a:rPr lang="en-US" sz="3600" b="1" dirty="0"/>
              <a:t>Frequent System Failures</a:t>
            </a:r>
            <a:r>
              <a:rPr lang="en-US" sz="3600" dirty="0"/>
              <a:t> - Being poorly designed, such a system is not robust. If one program fails, </a:t>
            </a:r>
            <a:r>
              <a:rPr lang="en-US" sz="3600" dirty="0" err="1"/>
              <a:t>entires</a:t>
            </a:r>
            <a:r>
              <a:rPr lang="en-US" sz="3600" dirty="0"/>
              <a:t> operating system </a:t>
            </a:r>
            <a:r>
              <a:rPr lang="en-US" sz="3600" dirty="0" err="1"/>
              <a:t>crashses</a:t>
            </a:r>
            <a:r>
              <a:rPr lang="en-US" sz="3600" dirty="0"/>
              <a:t>. Thus system failures are quiet frequent in simple operating systems.</a:t>
            </a:r>
          </a:p>
          <a:p>
            <a:pPr algn="ctr">
              <a:buFont typeface="Wingdings" panose="05000000000000000000" pitchFamily="2" charset="2"/>
              <a:buChar char="ü"/>
            </a:pPr>
            <a:r>
              <a:rPr lang="en-US" sz="3600" b="1" dirty="0"/>
              <a:t>Poor Maintainability</a:t>
            </a:r>
            <a:r>
              <a:rPr lang="en-US" sz="3600" dirty="0"/>
              <a:t> - As all layers of operating systems are tightly coupled, change in one layer can impact other layers heavily and making code unmanageable over a period of time.</a:t>
            </a:r>
          </a:p>
        </p:txBody>
      </p:sp>
    </p:spTree>
    <p:extLst>
      <p:ext uri="{BB962C8B-B14F-4D97-AF65-F5344CB8AC3E}">
        <p14:creationId xmlns:p14="http://schemas.microsoft.com/office/powerpoint/2010/main" val="38288736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9DEB2-342B-ED53-A64B-A44E6499CCC4}"/>
              </a:ext>
            </a:extLst>
          </p:cNvPr>
          <p:cNvSpPr>
            <a:spLocks noGrp="1"/>
          </p:cNvSpPr>
          <p:nvPr>
            <p:ph type="title"/>
          </p:nvPr>
        </p:nvSpPr>
        <p:spPr/>
        <p:txBody>
          <a:bodyPr/>
          <a:lstStyle/>
          <a:p>
            <a:r>
              <a:rPr lang="en-US" dirty="0"/>
              <a:t>Monolith Architecture</a:t>
            </a:r>
          </a:p>
        </p:txBody>
      </p:sp>
      <p:sp>
        <p:nvSpPr>
          <p:cNvPr id="3" name="Content Placeholder 2">
            <a:extLst>
              <a:ext uri="{FF2B5EF4-FFF2-40B4-BE49-F238E27FC236}">
                <a16:creationId xmlns:a16="http://schemas.microsoft.com/office/drawing/2014/main" id="{D9779325-4DAD-617F-D63F-9F86B0BBC930}"/>
              </a:ext>
            </a:extLst>
          </p:cNvPr>
          <p:cNvSpPr>
            <a:spLocks noGrp="1"/>
          </p:cNvSpPr>
          <p:nvPr>
            <p:ph idx="1"/>
          </p:nvPr>
        </p:nvSpPr>
        <p:spPr/>
        <p:txBody>
          <a:bodyPr>
            <a:normAutofit fontScale="92500" lnSpcReduction="10000"/>
          </a:bodyPr>
          <a:lstStyle/>
          <a:p>
            <a:r>
              <a:rPr lang="en-US" dirty="0"/>
              <a:t>In monolith architecture operating system, a central piece of code called kernel is responsible for all major operations of an operating system. Such operations includes file management, memory management, device management and so on. The </a:t>
            </a:r>
            <a:r>
              <a:rPr lang="en-US" dirty="0" err="1"/>
              <a:t>kernal</a:t>
            </a:r>
            <a:r>
              <a:rPr lang="en-US" dirty="0"/>
              <a:t> is the main component of an operating system and it provides all the services of an operating system to the application programs and system programs.</a:t>
            </a:r>
          </a:p>
          <a:p>
            <a:r>
              <a:rPr lang="en-US" dirty="0"/>
              <a:t>The kernel has access to the all the resources and it acts as an interface with application programs and the underlying hardware. A monolithic kernel architecture promotes timesharing, multiprogramming model and was used in old banking systems.</a:t>
            </a:r>
            <a:br>
              <a:rPr lang="en-US" dirty="0"/>
            </a:br>
            <a:endParaRPr lang="en-US" dirty="0"/>
          </a:p>
        </p:txBody>
      </p:sp>
    </p:spTree>
    <p:extLst>
      <p:ext uri="{BB962C8B-B14F-4D97-AF65-F5344CB8AC3E}">
        <p14:creationId xmlns:p14="http://schemas.microsoft.com/office/powerpoint/2010/main" val="3127386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325A3-4C86-13EA-DB56-E4071243984A}"/>
              </a:ext>
            </a:extLst>
          </p:cNvPr>
          <p:cNvSpPr>
            <a:spLocks noGrp="1"/>
          </p:cNvSpPr>
          <p:nvPr>
            <p:ph type="title"/>
          </p:nvPr>
        </p:nvSpPr>
        <p:spPr/>
        <p:txBody>
          <a:bodyPr/>
          <a:lstStyle/>
          <a:p>
            <a:r>
              <a:rPr lang="en-US" dirty="0"/>
              <a:t>Monolith Architecture</a:t>
            </a:r>
          </a:p>
        </p:txBody>
      </p:sp>
      <p:pic>
        <p:nvPicPr>
          <p:cNvPr id="2050" name="Picture 2" descr="Operating System Monolith Architecture">
            <a:extLst>
              <a:ext uri="{FF2B5EF4-FFF2-40B4-BE49-F238E27FC236}">
                <a16:creationId xmlns:a16="http://schemas.microsoft.com/office/drawing/2014/main" id="{6806B97A-504B-7ACA-9A9E-7886BFC8E9E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06000" y="1424065"/>
            <a:ext cx="5542857" cy="46693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96705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B3466C-9437-D2E0-34B6-DB38BC8F8B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E479D6-50A2-A3DC-F0AE-ADD4ABD6D3CE}"/>
              </a:ext>
            </a:extLst>
          </p:cNvPr>
          <p:cNvSpPr>
            <a:spLocks noGrp="1"/>
          </p:cNvSpPr>
          <p:nvPr>
            <p:ph type="title"/>
          </p:nvPr>
        </p:nvSpPr>
        <p:spPr/>
        <p:txBody>
          <a:bodyPr/>
          <a:lstStyle/>
          <a:p>
            <a:r>
              <a:rPr lang="en-US" dirty="0"/>
              <a:t>Advantages</a:t>
            </a:r>
          </a:p>
        </p:txBody>
      </p:sp>
      <p:sp>
        <p:nvSpPr>
          <p:cNvPr id="3" name="Content Placeholder 2">
            <a:extLst>
              <a:ext uri="{FF2B5EF4-FFF2-40B4-BE49-F238E27FC236}">
                <a16:creationId xmlns:a16="http://schemas.microsoft.com/office/drawing/2014/main" id="{E0F86AD8-F944-4EDA-02BF-63090AE46923}"/>
              </a:ext>
            </a:extLst>
          </p:cNvPr>
          <p:cNvSpPr>
            <a:spLocks noGrp="1"/>
          </p:cNvSpPr>
          <p:nvPr>
            <p:ph idx="1"/>
          </p:nvPr>
        </p:nvSpPr>
        <p:spPr>
          <a:xfrm>
            <a:off x="838200" y="1540786"/>
            <a:ext cx="10515600" cy="4351338"/>
          </a:xfrm>
          <a:solidFill>
            <a:schemeClr val="accent1">
              <a:lumMod val="20000"/>
              <a:lumOff val="80000"/>
            </a:schemeClr>
          </a:solidFill>
        </p:spPr>
        <p:txBody>
          <a:bodyPr>
            <a:normAutofit fontScale="92500" lnSpcReduction="10000"/>
          </a:bodyPr>
          <a:lstStyle/>
          <a:p>
            <a:r>
              <a:rPr lang="en-US" sz="4400" b="1" dirty="0"/>
              <a:t>Easy Development</a:t>
            </a:r>
            <a:r>
              <a:rPr lang="en-US" sz="4400" dirty="0"/>
              <a:t> - As kernel is the only layer to develop with all major functionalities, it is easier to design and develop.</a:t>
            </a:r>
          </a:p>
          <a:p>
            <a:r>
              <a:rPr lang="en-US" sz="4400" b="1" dirty="0"/>
              <a:t>Performance</a:t>
            </a:r>
            <a:r>
              <a:rPr lang="en-US" sz="4400" dirty="0"/>
              <a:t> - As Kernel is responsible for memory management, other operations and have direct access to the hardware, it performs better.</a:t>
            </a:r>
          </a:p>
        </p:txBody>
      </p:sp>
    </p:spTree>
    <p:extLst>
      <p:ext uri="{BB962C8B-B14F-4D97-AF65-F5344CB8AC3E}">
        <p14:creationId xmlns:p14="http://schemas.microsoft.com/office/powerpoint/2010/main" val="8373979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176D9D-2E49-635C-CFE5-01F9814BD8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6069A7-4232-EFF0-9530-0AF3AB00BED7}"/>
              </a:ext>
            </a:extLst>
          </p:cNvPr>
          <p:cNvSpPr>
            <a:spLocks noGrp="1"/>
          </p:cNvSpPr>
          <p:nvPr>
            <p:ph type="title"/>
          </p:nvPr>
        </p:nvSpPr>
        <p:spPr/>
        <p:txBody>
          <a:bodyPr/>
          <a:lstStyle/>
          <a:p>
            <a:r>
              <a:rPr lang="en-US" dirty="0"/>
              <a:t>Disadvantages</a:t>
            </a:r>
          </a:p>
        </p:txBody>
      </p:sp>
      <p:sp>
        <p:nvSpPr>
          <p:cNvPr id="3" name="Content Placeholder 2">
            <a:extLst>
              <a:ext uri="{FF2B5EF4-FFF2-40B4-BE49-F238E27FC236}">
                <a16:creationId xmlns:a16="http://schemas.microsoft.com/office/drawing/2014/main" id="{9E4412F0-87E8-D18D-AA78-32F82B1B3579}"/>
              </a:ext>
            </a:extLst>
          </p:cNvPr>
          <p:cNvSpPr>
            <a:spLocks noGrp="1"/>
          </p:cNvSpPr>
          <p:nvPr>
            <p:ph idx="1"/>
          </p:nvPr>
        </p:nvSpPr>
        <p:spPr>
          <a:xfrm>
            <a:off x="838200" y="1540786"/>
            <a:ext cx="10515600" cy="4351338"/>
          </a:xfrm>
          <a:solidFill>
            <a:schemeClr val="accent1">
              <a:lumMod val="20000"/>
              <a:lumOff val="80000"/>
            </a:schemeClr>
          </a:solidFill>
        </p:spPr>
        <p:txBody>
          <a:bodyPr>
            <a:normAutofit lnSpcReduction="10000"/>
          </a:bodyPr>
          <a:lstStyle/>
          <a:p>
            <a:r>
              <a:rPr lang="en-US" sz="4400" b="1" dirty="0"/>
              <a:t>Crash Prone</a:t>
            </a:r>
            <a:r>
              <a:rPr lang="en-US" sz="4400" dirty="0"/>
              <a:t> - As Kernel is responsible for all functions, if one function fails entire operating system fails.</a:t>
            </a:r>
          </a:p>
          <a:p>
            <a:r>
              <a:rPr lang="en-US" sz="4400" b="1" dirty="0"/>
              <a:t>Difficult to enhance</a:t>
            </a:r>
            <a:r>
              <a:rPr lang="en-US" sz="4400" dirty="0"/>
              <a:t> - It is very difficult to add a new service without impacting other services of a monolith operating system.</a:t>
            </a:r>
          </a:p>
        </p:txBody>
      </p:sp>
    </p:spTree>
    <p:extLst>
      <p:ext uri="{BB962C8B-B14F-4D97-AF65-F5344CB8AC3E}">
        <p14:creationId xmlns:p14="http://schemas.microsoft.com/office/powerpoint/2010/main" val="4481800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6F8CA-15E7-860E-2F11-E206ADD9FF08}"/>
              </a:ext>
            </a:extLst>
          </p:cNvPr>
          <p:cNvSpPr>
            <a:spLocks noGrp="1"/>
          </p:cNvSpPr>
          <p:nvPr>
            <p:ph type="title"/>
          </p:nvPr>
        </p:nvSpPr>
        <p:spPr/>
        <p:txBody>
          <a:bodyPr/>
          <a:lstStyle/>
          <a:p>
            <a:r>
              <a:rPr lang="en-US" dirty="0"/>
              <a:t>Micro-Kernel Architecture</a:t>
            </a:r>
          </a:p>
        </p:txBody>
      </p:sp>
      <p:sp>
        <p:nvSpPr>
          <p:cNvPr id="3" name="Content Placeholder 2">
            <a:extLst>
              <a:ext uri="{FF2B5EF4-FFF2-40B4-BE49-F238E27FC236}">
                <a16:creationId xmlns:a16="http://schemas.microsoft.com/office/drawing/2014/main" id="{91169254-60BF-8E7F-797A-B898C32F1229}"/>
              </a:ext>
            </a:extLst>
          </p:cNvPr>
          <p:cNvSpPr>
            <a:spLocks noGrp="1"/>
          </p:cNvSpPr>
          <p:nvPr>
            <p:ph idx="1"/>
          </p:nvPr>
        </p:nvSpPr>
        <p:spPr/>
        <p:txBody>
          <a:bodyPr>
            <a:normAutofit fontScale="92500" lnSpcReduction="10000"/>
          </a:bodyPr>
          <a:lstStyle/>
          <a:p>
            <a:pPr marL="0" indent="0" algn="ctr">
              <a:buNone/>
            </a:pPr>
            <a:r>
              <a:rPr lang="en-US" sz="4300" dirty="0"/>
              <a:t>As in case monolith architecture, there was single kernel, in micro-kernel, we have multiple kernels each one </a:t>
            </a:r>
            <a:r>
              <a:rPr lang="en-US" sz="4300" dirty="0" err="1"/>
              <a:t>specilized</a:t>
            </a:r>
            <a:r>
              <a:rPr lang="en-US" sz="4300" dirty="0"/>
              <a:t> in particular service. Each microkernel is developed independent to the other one and makes system more stable. If one kernel fails the operating </a:t>
            </a:r>
            <a:r>
              <a:rPr lang="en-US" sz="4300" dirty="0" err="1"/>
              <a:t>sytem</a:t>
            </a:r>
            <a:r>
              <a:rPr lang="en-US" sz="4300" dirty="0"/>
              <a:t> will keep working with other kernel's functionalities.</a:t>
            </a:r>
          </a:p>
          <a:p>
            <a:pPr marL="0" indent="0">
              <a:buNone/>
            </a:pPr>
            <a:endParaRPr lang="en-US" dirty="0"/>
          </a:p>
        </p:txBody>
      </p:sp>
    </p:spTree>
    <p:extLst>
      <p:ext uri="{BB962C8B-B14F-4D97-AF65-F5344CB8AC3E}">
        <p14:creationId xmlns:p14="http://schemas.microsoft.com/office/powerpoint/2010/main" val="6369206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88938-2F6A-A207-02A3-A69E943AACBF}"/>
              </a:ext>
            </a:extLst>
          </p:cNvPr>
          <p:cNvSpPr>
            <a:spLocks noGrp="1"/>
          </p:cNvSpPr>
          <p:nvPr>
            <p:ph type="title"/>
          </p:nvPr>
        </p:nvSpPr>
        <p:spPr/>
        <p:txBody>
          <a:bodyPr/>
          <a:lstStyle/>
          <a:p>
            <a:r>
              <a:rPr lang="en-US" dirty="0"/>
              <a:t>Micro-Kernel Architecture</a:t>
            </a:r>
          </a:p>
        </p:txBody>
      </p:sp>
      <p:pic>
        <p:nvPicPr>
          <p:cNvPr id="4098" name="Picture 2" descr="Operating System Micro-Kernel Architecture">
            <a:extLst>
              <a:ext uri="{FF2B5EF4-FFF2-40B4-BE49-F238E27FC236}">
                <a16:creationId xmlns:a16="http://schemas.microsoft.com/office/drawing/2014/main" id="{AD9F5AC1-7803-E0A8-1A03-44C21DEE3B3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57575" y="2077244"/>
            <a:ext cx="5276850" cy="3848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63180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3604C-2662-8735-1C90-8250B5D7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3B2731-E981-A31E-D86A-D2E9877F4F36}"/>
              </a:ext>
            </a:extLst>
          </p:cNvPr>
          <p:cNvSpPr>
            <a:spLocks noGrp="1"/>
          </p:cNvSpPr>
          <p:nvPr>
            <p:ph type="title"/>
          </p:nvPr>
        </p:nvSpPr>
        <p:spPr/>
        <p:txBody>
          <a:bodyPr/>
          <a:lstStyle/>
          <a:p>
            <a:r>
              <a:rPr lang="en-US" dirty="0"/>
              <a:t>Advantages</a:t>
            </a:r>
          </a:p>
        </p:txBody>
      </p:sp>
      <p:sp>
        <p:nvSpPr>
          <p:cNvPr id="3" name="Content Placeholder 2">
            <a:extLst>
              <a:ext uri="{FF2B5EF4-FFF2-40B4-BE49-F238E27FC236}">
                <a16:creationId xmlns:a16="http://schemas.microsoft.com/office/drawing/2014/main" id="{1F5C6F44-CAB6-57E4-14FB-FCF78003C984}"/>
              </a:ext>
            </a:extLst>
          </p:cNvPr>
          <p:cNvSpPr>
            <a:spLocks noGrp="1"/>
          </p:cNvSpPr>
          <p:nvPr>
            <p:ph idx="1"/>
          </p:nvPr>
        </p:nvSpPr>
        <p:spPr>
          <a:xfrm>
            <a:off x="838200" y="1540786"/>
            <a:ext cx="10515600" cy="4351338"/>
          </a:xfrm>
          <a:solidFill>
            <a:schemeClr val="accent1">
              <a:lumMod val="20000"/>
              <a:lumOff val="80000"/>
            </a:schemeClr>
          </a:solidFill>
        </p:spPr>
        <p:txBody>
          <a:bodyPr>
            <a:normAutofit lnSpcReduction="10000"/>
          </a:bodyPr>
          <a:lstStyle/>
          <a:p>
            <a:pPr algn="ctr"/>
            <a:r>
              <a:rPr lang="en-US" sz="3600" b="1" dirty="0"/>
              <a:t>Reliable and Stable</a:t>
            </a:r>
            <a:r>
              <a:rPr lang="en-US" sz="3600" dirty="0"/>
              <a:t> - As multiple kernels are working simultaneously, chances of failure of operating </a:t>
            </a:r>
            <a:r>
              <a:rPr lang="en-US" sz="3600" dirty="0" err="1"/>
              <a:t>sytem</a:t>
            </a:r>
            <a:r>
              <a:rPr lang="en-US" sz="3600" dirty="0"/>
              <a:t> is very less. If one </a:t>
            </a:r>
            <a:r>
              <a:rPr lang="en-US" sz="3600" dirty="0" err="1"/>
              <a:t>functionlity</a:t>
            </a:r>
            <a:r>
              <a:rPr lang="en-US" sz="3600" dirty="0"/>
              <a:t> is down, operating system can still provide other functionalities using stable kernels.</a:t>
            </a:r>
          </a:p>
          <a:p>
            <a:pPr algn="ctr"/>
            <a:r>
              <a:rPr lang="en-US" sz="3600" b="1" dirty="0"/>
              <a:t>Maintainability</a:t>
            </a:r>
            <a:r>
              <a:rPr lang="en-US" sz="3600" dirty="0"/>
              <a:t> - Being small sized kernels, code size is maintainable. One can enhance a microkernel code base without impacting other microkernel code base.</a:t>
            </a:r>
          </a:p>
        </p:txBody>
      </p:sp>
    </p:spTree>
    <p:extLst>
      <p:ext uri="{BB962C8B-B14F-4D97-AF65-F5344CB8AC3E}">
        <p14:creationId xmlns:p14="http://schemas.microsoft.com/office/powerpoint/2010/main" val="9042111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02740-E6D9-D2FA-F20E-2D901F0392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D36912-CECB-0848-4C16-5B99EE679659}"/>
              </a:ext>
            </a:extLst>
          </p:cNvPr>
          <p:cNvSpPr>
            <a:spLocks noGrp="1"/>
          </p:cNvSpPr>
          <p:nvPr>
            <p:ph type="title"/>
          </p:nvPr>
        </p:nvSpPr>
        <p:spPr/>
        <p:txBody>
          <a:bodyPr/>
          <a:lstStyle/>
          <a:p>
            <a:r>
              <a:rPr lang="en-US" dirty="0"/>
              <a:t>Disadvantages</a:t>
            </a:r>
          </a:p>
        </p:txBody>
      </p:sp>
      <p:sp>
        <p:nvSpPr>
          <p:cNvPr id="3" name="Content Placeholder 2">
            <a:extLst>
              <a:ext uri="{FF2B5EF4-FFF2-40B4-BE49-F238E27FC236}">
                <a16:creationId xmlns:a16="http://schemas.microsoft.com/office/drawing/2014/main" id="{1D61CDEC-B1F4-480A-6B10-EAC5562B6A6B}"/>
              </a:ext>
            </a:extLst>
          </p:cNvPr>
          <p:cNvSpPr>
            <a:spLocks noGrp="1"/>
          </p:cNvSpPr>
          <p:nvPr>
            <p:ph idx="1"/>
          </p:nvPr>
        </p:nvSpPr>
        <p:spPr>
          <a:xfrm>
            <a:off x="838200" y="1540786"/>
            <a:ext cx="10515600" cy="4351338"/>
          </a:xfrm>
          <a:solidFill>
            <a:schemeClr val="accent1">
              <a:lumMod val="20000"/>
              <a:lumOff val="80000"/>
            </a:schemeClr>
          </a:solidFill>
        </p:spPr>
        <p:txBody>
          <a:bodyPr>
            <a:normAutofit lnSpcReduction="10000"/>
          </a:bodyPr>
          <a:lstStyle/>
          <a:p>
            <a:pPr algn="ctr"/>
            <a:r>
              <a:rPr lang="en-US" sz="4400" b="1" dirty="0"/>
              <a:t>Complex to Design</a:t>
            </a:r>
            <a:r>
              <a:rPr lang="en-US" sz="4400" dirty="0"/>
              <a:t> - Such a microkernel based architecture is difficult to design.</a:t>
            </a:r>
          </a:p>
          <a:p>
            <a:pPr algn="ctr"/>
            <a:r>
              <a:rPr lang="en-US" sz="4400" b="1" dirty="0"/>
              <a:t>Performance Degradation</a:t>
            </a:r>
            <a:r>
              <a:rPr lang="en-US" sz="4400" dirty="0"/>
              <a:t> - Multi kernel, Multi-modular communication may hamper the performance as compared to monolith architecture.</a:t>
            </a:r>
          </a:p>
        </p:txBody>
      </p:sp>
    </p:spTree>
    <p:extLst>
      <p:ext uri="{BB962C8B-B14F-4D97-AF65-F5344CB8AC3E}">
        <p14:creationId xmlns:p14="http://schemas.microsoft.com/office/powerpoint/2010/main" val="3887995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81D751-62C2-DFD6-CF8C-D2C620A7AAF3}"/>
              </a:ext>
            </a:extLst>
          </p:cNvPr>
          <p:cNvSpPr>
            <a:spLocks noGrp="1"/>
          </p:cNvSpPr>
          <p:nvPr>
            <p:ph type="title"/>
          </p:nvPr>
        </p:nvSpPr>
        <p:spPr/>
        <p:txBody>
          <a:bodyPr>
            <a:normAutofit/>
          </a:bodyPr>
          <a:lstStyle/>
          <a:p>
            <a:r>
              <a:rPr lang="en-US" sz="3600" dirty="0"/>
              <a:t>System Structure/Architecture for an Operating System</a:t>
            </a:r>
            <a:endParaRPr lang="en-US" dirty="0"/>
          </a:p>
        </p:txBody>
      </p:sp>
      <p:sp>
        <p:nvSpPr>
          <p:cNvPr id="3" name="Content Placeholder 2">
            <a:extLst>
              <a:ext uri="{FF2B5EF4-FFF2-40B4-BE49-F238E27FC236}">
                <a16:creationId xmlns:a16="http://schemas.microsoft.com/office/drawing/2014/main" id="{30E4D4B0-9321-F78B-CBD6-E1B96ED5BB12}"/>
              </a:ext>
            </a:extLst>
          </p:cNvPr>
          <p:cNvSpPr>
            <a:spLocks noGrp="1"/>
          </p:cNvSpPr>
          <p:nvPr>
            <p:ph idx="1"/>
          </p:nvPr>
        </p:nvSpPr>
        <p:spPr/>
        <p:txBody>
          <a:bodyPr>
            <a:normAutofit fontScale="92500" lnSpcReduction="20000"/>
          </a:bodyPr>
          <a:lstStyle/>
          <a:p>
            <a:pPr algn="ctr">
              <a:buFont typeface="Wingdings" panose="05000000000000000000" pitchFamily="2" charset="2"/>
              <a:buChar char="ü"/>
            </a:pPr>
            <a:r>
              <a:rPr lang="en-US" dirty="0"/>
              <a:t>A system structure for an </a:t>
            </a:r>
            <a:r>
              <a:rPr lang="en-US" b="1" u="sng" dirty="0">
                <a:solidFill>
                  <a:srgbClr val="FF0000"/>
                </a:solidFill>
              </a:rPr>
              <a:t>operating system</a:t>
            </a:r>
            <a:r>
              <a:rPr lang="en-US" b="1" dirty="0">
                <a:solidFill>
                  <a:srgbClr val="FF0000"/>
                </a:solidFill>
              </a:rPr>
              <a:t> </a:t>
            </a:r>
            <a:r>
              <a:rPr lang="en-US" dirty="0"/>
              <a:t>is like the </a:t>
            </a:r>
            <a:r>
              <a:rPr lang="en-US" b="1" dirty="0">
                <a:solidFill>
                  <a:srgbClr val="FF0000"/>
                </a:solidFill>
              </a:rPr>
              <a:t>blueprint</a:t>
            </a:r>
            <a:r>
              <a:rPr lang="en-US" dirty="0"/>
              <a:t> of how an OS is organized and how its different parts interact with each other. </a:t>
            </a:r>
          </a:p>
          <a:p>
            <a:pPr algn="ctr">
              <a:buFont typeface="Wingdings" panose="05000000000000000000" pitchFamily="2" charset="2"/>
              <a:buChar char="ü"/>
            </a:pPr>
            <a:r>
              <a:rPr lang="en-US" dirty="0"/>
              <a:t>Because operating systems have </a:t>
            </a:r>
            <a:r>
              <a:rPr lang="en-US" b="1" dirty="0">
                <a:solidFill>
                  <a:srgbClr val="FF0000"/>
                </a:solidFill>
              </a:rPr>
              <a:t>complex</a:t>
            </a:r>
            <a:r>
              <a:rPr lang="en-US" dirty="0"/>
              <a:t> structures, we want a structure that is easy to understand so that we can adapt an operating system to meet our specific needs. </a:t>
            </a:r>
          </a:p>
          <a:p>
            <a:pPr algn="ctr">
              <a:buFont typeface="Wingdings" panose="05000000000000000000" pitchFamily="2" charset="2"/>
              <a:buChar char="ü"/>
            </a:pPr>
            <a:r>
              <a:rPr lang="en-US" dirty="0"/>
              <a:t>Similar to how we </a:t>
            </a:r>
            <a:r>
              <a:rPr lang="en-US" b="1" dirty="0">
                <a:solidFill>
                  <a:srgbClr val="FF0000"/>
                </a:solidFill>
              </a:rPr>
              <a:t>break down larger problems </a:t>
            </a:r>
            <a:r>
              <a:rPr lang="en-US" dirty="0"/>
              <a:t>into </a:t>
            </a:r>
            <a:r>
              <a:rPr lang="en-US" b="1" dirty="0">
                <a:solidFill>
                  <a:srgbClr val="FF0000"/>
                </a:solidFill>
              </a:rPr>
              <a:t>smaller</a:t>
            </a:r>
            <a:r>
              <a:rPr lang="en-US" dirty="0"/>
              <a:t>, more manageable </a:t>
            </a:r>
            <a:r>
              <a:rPr lang="en-US" b="1" dirty="0">
                <a:solidFill>
                  <a:srgbClr val="FF0000"/>
                </a:solidFill>
              </a:rPr>
              <a:t>subproblems</a:t>
            </a:r>
            <a:r>
              <a:rPr lang="en-US" dirty="0"/>
              <a:t>, building an operating system in pieces is simpler. </a:t>
            </a:r>
          </a:p>
          <a:p>
            <a:pPr algn="ctr">
              <a:buFont typeface="Wingdings" panose="05000000000000000000" pitchFamily="2" charset="2"/>
              <a:buChar char="ü"/>
            </a:pPr>
            <a:r>
              <a:rPr lang="en-US" dirty="0"/>
              <a:t>The operating system is a </a:t>
            </a:r>
            <a:r>
              <a:rPr lang="en-US" b="1" dirty="0">
                <a:solidFill>
                  <a:srgbClr val="FF0000"/>
                </a:solidFill>
              </a:rPr>
              <a:t>component</a:t>
            </a:r>
            <a:r>
              <a:rPr lang="en-US" dirty="0"/>
              <a:t> of every segment. </a:t>
            </a:r>
          </a:p>
          <a:p>
            <a:pPr algn="ctr">
              <a:buFont typeface="Wingdings" panose="05000000000000000000" pitchFamily="2" charset="2"/>
              <a:buChar char="ü"/>
            </a:pPr>
            <a:r>
              <a:rPr lang="en-US" dirty="0"/>
              <a:t>The strategy for integrating </a:t>
            </a:r>
            <a:r>
              <a:rPr lang="en-US" b="1" dirty="0">
                <a:solidFill>
                  <a:srgbClr val="FF0000"/>
                </a:solidFill>
              </a:rPr>
              <a:t>different</a:t>
            </a:r>
            <a:r>
              <a:rPr lang="en-US" dirty="0"/>
              <a:t> operating system </a:t>
            </a:r>
            <a:r>
              <a:rPr lang="en-US" b="1" dirty="0">
                <a:solidFill>
                  <a:srgbClr val="FF0000"/>
                </a:solidFill>
              </a:rPr>
              <a:t>components</a:t>
            </a:r>
            <a:r>
              <a:rPr lang="en-US" dirty="0"/>
              <a:t> within the </a:t>
            </a:r>
            <a:r>
              <a:rPr lang="en-US" b="1" dirty="0">
                <a:solidFill>
                  <a:srgbClr val="FF0000"/>
                </a:solidFill>
              </a:rPr>
              <a:t>kernel</a:t>
            </a:r>
            <a:r>
              <a:rPr lang="en-US" dirty="0"/>
              <a:t> can be thought of as an operating system structure.</a:t>
            </a:r>
          </a:p>
        </p:txBody>
      </p:sp>
    </p:spTree>
    <p:extLst>
      <p:ext uri="{BB962C8B-B14F-4D97-AF65-F5344CB8AC3E}">
        <p14:creationId xmlns:p14="http://schemas.microsoft.com/office/powerpoint/2010/main" val="25101686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BD088-D87E-2850-79B1-544A615E590D}"/>
              </a:ext>
            </a:extLst>
          </p:cNvPr>
          <p:cNvSpPr>
            <a:spLocks noGrp="1"/>
          </p:cNvSpPr>
          <p:nvPr>
            <p:ph type="title"/>
          </p:nvPr>
        </p:nvSpPr>
        <p:spPr/>
        <p:txBody>
          <a:bodyPr/>
          <a:lstStyle/>
          <a:p>
            <a:r>
              <a:rPr lang="en-US" dirty="0"/>
              <a:t>Exo-Kernel Architecture</a:t>
            </a:r>
          </a:p>
        </p:txBody>
      </p:sp>
      <p:sp>
        <p:nvSpPr>
          <p:cNvPr id="3" name="Content Placeholder 2">
            <a:extLst>
              <a:ext uri="{FF2B5EF4-FFF2-40B4-BE49-F238E27FC236}">
                <a16:creationId xmlns:a16="http://schemas.microsoft.com/office/drawing/2014/main" id="{1FBC08F3-43AC-1EC7-B9B9-F9D7B38943DE}"/>
              </a:ext>
            </a:extLst>
          </p:cNvPr>
          <p:cNvSpPr>
            <a:spLocks noGrp="1"/>
          </p:cNvSpPr>
          <p:nvPr>
            <p:ph idx="1"/>
          </p:nvPr>
        </p:nvSpPr>
        <p:spPr/>
        <p:txBody>
          <a:bodyPr>
            <a:normAutofit fontScale="92500" lnSpcReduction="10000"/>
          </a:bodyPr>
          <a:lstStyle/>
          <a:p>
            <a:pPr marL="0" indent="0" algn="ctr">
              <a:buNone/>
            </a:pPr>
            <a:r>
              <a:rPr lang="en-US" sz="4000" dirty="0"/>
              <a:t>Exo-Kernal Architecture operating system was designed and developed at MIT. The aim of this design was to keep Kernel size minimal while allowing the application programs to manage hardware resources directly. The purpose of removing abstraction of operating system for hardware resources was to enable application programmer to write high performance code while </a:t>
            </a:r>
            <a:r>
              <a:rPr lang="en-US" sz="4000" dirty="0" err="1"/>
              <a:t>exo</a:t>
            </a:r>
            <a:r>
              <a:rPr lang="en-US" sz="4000" dirty="0"/>
              <a:t>-kernel handles other operations.</a:t>
            </a:r>
          </a:p>
          <a:p>
            <a:endParaRPr lang="en-US" dirty="0"/>
          </a:p>
        </p:txBody>
      </p:sp>
    </p:spTree>
    <p:extLst>
      <p:ext uri="{BB962C8B-B14F-4D97-AF65-F5344CB8AC3E}">
        <p14:creationId xmlns:p14="http://schemas.microsoft.com/office/powerpoint/2010/main" val="25052959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95620-28F8-C97C-1D97-74DB4FBBCF02}"/>
              </a:ext>
            </a:extLst>
          </p:cNvPr>
          <p:cNvSpPr>
            <a:spLocks noGrp="1"/>
          </p:cNvSpPr>
          <p:nvPr>
            <p:ph type="title"/>
          </p:nvPr>
        </p:nvSpPr>
        <p:spPr/>
        <p:txBody>
          <a:bodyPr/>
          <a:lstStyle/>
          <a:p>
            <a:r>
              <a:rPr lang="en-US" dirty="0"/>
              <a:t>Exo-Kernel Architecture</a:t>
            </a:r>
          </a:p>
        </p:txBody>
      </p:sp>
      <p:pic>
        <p:nvPicPr>
          <p:cNvPr id="5122" name="Picture 2" descr="Exokernel - Wikipedia">
            <a:extLst>
              <a:ext uri="{FF2B5EF4-FFF2-40B4-BE49-F238E27FC236}">
                <a16:creationId xmlns:a16="http://schemas.microsoft.com/office/drawing/2014/main" id="{7F42B07E-58C2-9303-68B9-F11B4F74851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45383" y="1825599"/>
            <a:ext cx="6151269" cy="43994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95545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A5F5D-8020-5C01-0E6E-BA59166B8A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F7C1E8-D508-529C-8574-B7623D302B03}"/>
              </a:ext>
            </a:extLst>
          </p:cNvPr>
          <p:cNvSpPr>
            <a:spLocks noGrp="1"/>
          </p:cNvSpPr>
          <p:nvPr>
            <p:ph type="title"/>
          </p:nvPr>
        </p:nvSpPr>
        <p:spPr/>
        <p:txBody>
          <a:bodyPr/>
          <a:lstStyle/>
          <a:p>
            <a:r>
              <a:rPr lang="en-US" dirty="0"/>
              <a:t>Advantages</a:t>
            </a:r>
          </a:p>
        </p:txBody>
      </p:sp>
      <p:sp>
        <p:nvSpPr>
          <p:cNvPr id="3" name="Content Placeholder 2">
            <a:extLst>
              <a:ext uri="{FF2B5EF4-FFF2-40B4-BE49-F238E27FC236}">
                <a16:creationId xmlns:a16="http://schemas.microsoft.com/office/drawing/2014/main" id="{4DED4FB3-8165-07BC-9092-9B8DCAB9CE8F}"/>
              </a:ext>
            </a:extLst>
          </p:cNvPr>
          <p:cNvSpPr>
            <a:spLocks noGrp="1"/>
          </p:cNvSpPr>
          <p:nvPr>
            <p:ph idx="1"/>
          </p:nvPr>
        </p:nvSpPr>
        <p:spPr>
          <a:xfrm>
            <a:off x="838200" y="1540786"/>
            <a:ext cx="10515600" cy="4351338"/>
          </a:xfrm>
          <a:solidFill>
            <a:schemeClr val="accent1">
              <a:lumMod val="20000"/>
              <a:lumOff val="80000"/>
            </a:schemeClr>
          </a:solidFill>
        </p:spPr>
        <p:txBody>
          <a:bodyPr>
            <a:normAutofit/>
          </a:bodyPr>
          <a:lstStyle/>
          <a:p>
            <a:r>
              <a:rPr lang="en-US" b="1" dirty="0"/>
              <a:t>High Performance</a:t>
            </a:r>
            <a:r>
              <a:rPr lang="en-US" dirty="0"/>
              <a:t> - As application program can allocate memory, a better designed code can make optimal use and perform better.</a:t>
            </a:r>
          </a:p>
          <a:p>
            <a:r>
              <a:rPr lang="en-US" b="1" dirty="0"/>
              <a:t>Application Control</a:t>
            </a:r>
            <a:r>
              <a:rPr lang="en-US" dirty="0"/>
              <a:t> - As resource management is not secured by operating system, application program has more control over system resources and can write custom operations on system resources.</a:t>
            </a:r>
          </a:p>
        </p:txBody>
      </p:sp>
    </p:spTree>
    <p:extLst>
      <p:ext uri="{BB962C8B-B14F-4D97-AF65-F5344CB8AC3E}">
        <p14:creationId xmlns:p14="http://schemas.microsoft.com/office/powerpoint/2010/main" val="34270658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DB263-0610-DAEF-3C82-8AE38FF76B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3ACC55-3281-B8F1-7B8F-1870B8DF20DF}"/>
              </a:ext>
            </a:extLst>
          </p:cNvPr>
          <p:cNvSpPr>
            <a:spLocks noGrp="1"/>
          </p:cNvSpPr>
          <p:nvPr>
            <p:ph type="title"/>
          </p:nvPr>
        </p:nvSpPr>
        <p:spPr/>
        <p:txBody>
          <a:bodyPr/>
          <a:lstStyle/>
          <a:p>
            <a:r>
              <a:rPr lang="en-US" dirty="0"/>
              <a:t>Disadvantages</a:t>
            </a:r>
          </a:p>
        </p:txBody>
      </p:sp>
      <p:sp>
        <p:nvSpPr>
          <p:cNvPr id="3" name="Content Placeholder 2">
            <a:extLst>
              <a:ext uri="{FF2B5EF4-FFF2-40B4-BE49-F238E27FC236}">
                <a16:creationId xmlns:a16="http://schemas.microsoft.com/office/drawing/2014/main" id="{15BEAED9-ABEB-C5CA-AE74-07D50F435550}"/>
              </a:ext>
            </a:extLst>
          </p:cNvPr>
          <p:cNvSpPr>
            <a:spLocks noGrp="1"/>
          </p:cNvSpPr>
          <p:nvPr>
            <p:ph idx="1"/>
          </p:nvPr>
        </p:nvSpPr>
        <p:spPr>
          <a:xfrm>
            <a:off x="838200" y="1540786"/>
            <a:ext cx="10515600" cy="4351338"/>
          </a:xfrm>
          <a:solidFill>
            <a:schemeClr val="accent1">
              <a:lumMod val="20000"/>
              <a:lumOff val="80000"/>
            </a:schemeClr>
          </a:solidFill>
        </p:spPr>
        <p:txBody>
          <a:bodyPr>
            <a:normAutofit/>
          </a:bodyPr>
          <a:lstStyle/>
          <a:p>
            <a:r>
              <a:rPr lang="en-US" b="1" dirty="0"/>
              <a:t>Unreliable and Unsafe</a:t>
            </a:r>
            <a:r>
              <a:rPr lang="en-US" dirty="0"/>
              <a:t> - As security is in application program level, a poorly written code can ruin the system.</a:t>
            </a:r>
          </a:p>
          <a:p>
            <a:r>
              <a:rPr lang="en-US" b="1" dirty="0"/>
              <a:t>Complex Design</a:t>
            </a:r>
            <a:r>
              <a:rPr lang="en-US" dirty="0"/>
              <a:t> - Exo-Kernel designing is complicated.</a:t>
            </a:r>
          </a:p>
        </p:txBody>
      </p:sp>
    </p:spTree>
    <p:extLst>
      <p:ext uri="{BB962C8B-B14F-4D97-AF65-F5344CB8AC3E}">
        <p14:creationId xmlns:p14="http://schemas.microsoft.com/office/powerpoint/2010/main" val="37000996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A6A43-B180-14DD-D15E-6B68E4F5E6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0D7719-B3B8-48EE-BB36-16F19088BF16}"/>
              </a:ext>
            </a:extLst>
          </p:cNvPr>
          <p:cNvSpPr>
            <a:spLocks noGrp="1"/>
          </p:cNvSpPr>
          <p:nvPr>
            <p:ph type="title"/>
          </p:nvPr>
        </p:nvSpPr>
        <p:spPr>
          <a:xfrm>
            <a:off x="628338" y="-116682"/>
            <a:ext cx="10515600" cy="1325563"/>
          </a:xfrm>
        </p:spPr>
        <p:txBody>
          <a:bodyPr/>
          <a:lstStyle/>
          <a:p>
            <a:r>
              <a:rPr lang="en-US" dirty="0"/>
              <a:t>Layered Architecture</a:t>
            </a:r>
          </a:p>
        </p:txBody>
      </p:sp>
      <p:sp>
        <p:nvSpPr>
          <p:cNvPr id="3" name="Content Placeholder 2">
            <a:extLst>
              <a:ext uri="{FF2B5EF4-FFF2-40B4-BE49-F238E27FC236}">
                <a16:creationId xmlns:a16="http://schemas.microsoft.com/office/drawing/2014/main" id="{1BBB0FFE-E4C4-2CC6-9DC9-EBB340B22E1D}"/>
              </a:ext>
            </a:extLst>
          </p:cNvPr>
          <p:cNvSpPr>
            <a:spLocks noGrp="1"/>
          </p:cNvSpPr>
          <p:nvPr>
            <p:ph idx="1"/>
          </p:nvPr>
        </p:nvSpPr>
        <p:spPr>
          <a:xfrm>
            <a:off x="628338" y="1027906"/>
            <a:ext cx="10515600" cy="4351338"/>
          </a:xfrm>
        </p:spPr>
        <p:txBody>
          <a:bodyPr>
            <a:normAutofit/>
          </a:bodyPr>
          <a:lstStyle/>
          <a:p>
            <a:r>
              <a:rPr lang="en-US" dirty="0"/>
              <a:t>One way to achieve modularity in the operating system is the layered approach. In this, the bottom layer is the hardware and the topmost layer is the user interface.</a:t>
            </a:r>
          </a:p>
        </p:txBody>
      </p:sp>
      <p:pic>
        <p:nvPicPr>
          <p:cNvPr id="6148" name="Picture 4" descr="Operating System Layered Architecture">
            <a:extLst>
              <a:ext uri="{FF2B5EF4-FFF2-40B4-BE49-F238E27FC236}">
                <a16:creationId xmlns:a16="http://schemas.microsoft.com/office/drawing/2014/main" id="{705CD89F-CF33-76CC-2B03-5C904372B8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9254" y="2668249"/>
            <a:ext cx="4013492" cy="36586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79935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DD005-9B16-A67A-05E3-6A75172589F6}"/>
              </a:ext>
            </a:extLst>
          </p:cNvPr>
          <p:cNvSpPr>
            <a:spLocks noGrp="1"/>
          </p:cNvSpPr>
          <p:nvPr>
            <p:ph type="title"/>
          </p:nvPr>
        </p:nvSpPr>
        <p:spPr/>
        <p:txBody>
          <a:bodyPr>
            <a:normAutofit/>
          </a:bodyPr>
          <a:lstStyle/>
          <a:p>
            <a:r>
              <a:rPr lang="en-US" dirty="0"/>
              <a:t>An image demonstrating the layered approach is as follows −</a:t>
            </a:r>
          </a:p>
        </p:txBody>
      </p:sp>
      <p:pic>
        <p:nvPicPr>
          <p:cNvPr id="4" name="Picture 4" descr="Operating System Layered Architecture">
            <a:extLst>
              <a:ext uri="{FF2B5EF4-FFF2-40B4-BE49-F238E27FC236}">
                <a16:creationId xmlns:a16="http://schemas.microsoft.com/office/drawing/2014/main" id="{55B14F3D-8D47-7B24-692D-D4C8C97E05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7630" y="1825625"/>
            <a:ext cx="4937842" cy="45012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21615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2A898-BCC8-5C8D-132C-4DC57CF1ACE0}"/>
              </a:ext>
            </a:extLst>
          </p:cNvPr>
          <p:cNvSpPr>
            <a:spLocks noGrp="1"/>
          </p:cNvSpPr>
          <p:nvPr>
            <p:ph type="title"/>
          </p:nvPr>
        </p:nvSpPr>
        <p:spPr/>
        <p:txBody>
          <a:bodyPr/>
          <a:lstStyle/>
          <a:p>
            <a:r>
              <a:rPr lang="en-US" dirty="0"/>
              <a:t>Layered Architecture</a:t>
            </a:r>
          </a:p>
        </p:txBody>
      </p:sp>
      <p:sp>
        <p:nvSpPr>
          <p:cNvPr id="3" name="Content Placeholder 2">
            <a:extLst>
              <a:ext uri="{FF2B5EF4-FFF2-40B4-BE49-F238E27FC236}">
                <a16:creationId xmlns:a16="http://schemas.microsoft.com/office/drawing/2014/main" id="{64457710-459B-89C6-A225-DB1989776472}"/>
              </a:ext>
            </a:extLst>
          </p:cNvPr>
          <p:cNvSpPr>
            <a:spLocks noGrp="1"/>
          </p:cNvSpPr>
          <p:nvPr>
            <p:ph idx="1"/>
          </p:nvPr>
        </p:nvSpPr>
        <p:spPr/>
        <p:txBody>
          <a:bodyPr/>
          <a:lstStyle/>
          <a:p>
            <a:r>
              <a:rPr lang="en-US" dirty="0"/>
              <a:t>As seen from the image, each upper layer is built on the bottom layer. All the layers hide some structures, operations </a:t>
            </a:r>
            <a:r>
              <a:rPr lang="en-US" dirty="0" err="1"/>
              <a:t>etc</a:t>
            </a:r>
            <a:r>
              <a:rPr lang="en-US" dirty="0"/>
              <a:t> from their upper layers.</a:t>
            </a:r>
          </a:p>
          <a:p>
            <a:r>
              <a:rPr lang="en-US" dirty="0"/>
              <a:t>One problem with the layered architecture is that each layer needs to be carefully defined. This is necessary because the upper layers can only use the functionalities of the layers below them.</a:t>
            </a:r>
          </a:p>
          <a:p>
            <a:endParaRPr lang="en-US" dirty="0"/>
          </a:p>
        </p:txBody>
      </p:sp>
    </p:spTree>
    <p:extLst>
      <p:ext uri="{BB962C8B-B14F-4D97-AF65-F5344CB8AC3E}">
        <p14:creationId xmlns:p14="http://schemas.microsoft.com/office/powerpoint/2010/main" val="19846009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AD8C1C-7F31-963A-2F2A-3337D78A2C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FB3D71-7FAE-9508-B40C-8CBEEDD1E351}"/>
              </a:ext>
            </a:extLst>
          </p:cNvPr>
          <p:cNvSpPr>
            <a:spLocks noGrp="1"/>
          </p:cNvSpPr>
          <p:nvPr>
            <p:ph type="title"/>
          </p:nvPr>
        </p:nvSpPr>
        <p:spPr/>
        <p:txBody>
          <a:bodyPr/>
          <a:lstStyle/>
          <a:p>
            <a:r>
              <a:rPr lang="en-US" dirty="0"/>
              <a:t>Advantages</a:t>
            </a:r>
          </a:p>
        </p:txBody>
      </p:sp>
      <p:sp>
        <p:nvSpPr>
          <p:cNvPr id="3" name="Content Placeholder 2">
            <a:extLst>
              <a:ext uri="{FF2B5EF4-FFF2-40B4-BE49-F238E27FC236}">
                <a16:creationId xmlns:a16="http://schemas.microsoft.com/office/drawing/2014/main" id="{2C85F412-3E60-98F6-8BEB-C82008AE30BD}"/>
              </a:ext>
            </a:extLst>
          </p:cNvPr>
          <p:cNvSpPr>
            <a:spLocks noGrp="1"/>
          </p:cNvSpPr>
          <p:nvPr>
            <p:ph idx="1"/>
          </p:nvPr>
        </p:nvSpPr>
        <p:spPr>
          <a:xfrm>
            <a:off x="838200" y="1540786"/>
            <a:ext cx="10515600" cy="4351338"/>
          </a:xfrm>
          <a:solidFill>
            <a:schemeClr val="accent1">
              <a:lumMod val="20000"/>
              <a:lumOff val="80000"/>
            </a:schemeClr>
          </a:solidFill>
        </p:spPr>
        <p:txBody>
          <a:bodyPr>
            <a:normAutofit/>
          </a:bodyPr>
          <a:lstStyle/>
          <a:p>
            <a:r>
              <a:rPr lang="en-US" b="1" dirty="0"/>
              <a:t>High Customizable</a:t>
            </a:r>
            <a:r>
              <a:rPr lang="en-US" dirty="0"/>
              <a:t> - Being layered, each layer </a:t>
            </a:r>
            <a:r>
              <a:rPr lang="en-US" dirty="0" err="1"/>
              <a:t>implmentation</a:t>
            </a:r>
            <a:r>
              <a:rPr lang="en-US" dirty="0"/>
              <a:t> can be customized easily. A new functionality can be added without impacting other modules as well.</a:t>
            </a:r>
          </a:p>
          <a:p>
            <a:r>
              <a:rPr lang="en-US" b="1" dirty="0"/>
              <a:t>Verifiable</a:t>
            </a:r>
            <a:r>
              <a:rPr lang="en-US" dirty="0"/>
              <a:t> - Being modular, each layer can be verified and debugged easily.</a:t>
            </a:r>
          </a:p>
        </p:txBody>
      </p:sp>
    </p:spTree>
    <p:extLst>
      <p:ext uri="{BB962C8B-B14F-4D97-AF65-F5344CB8AC3E}">
        <p14:creationId xmlns:p14="http://schemas.microsoft.com/office/powerpoint/2010/main" val="6752445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040BDB-ACA8-AD3C-00C7-0B83B321DF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088E3C-E2DA-EE15-D1AE-F81040641582}"/>
              </a:ext>
            </a:extLst>
          </p:cNvPr>
          <p:cNvSpPr>
            <a:spLocks noGrp="1"/>
          </p:cNvSpPr>
          <p:nvPr>
            <p:ph type="title"/>
          </p:nvPr>
        </p:nvSpPr>
        <p:spPr/>
        <p:txBody>
          <a:bodyPr/>
          <a:lstStyle/>
          <a:p>
            <a:r>
              <a:rPr lang="en-US" dirty="0"/>
              <a:t>Disadvantages</a:t>
            </a:r>
          </a:p>
        </p:txBody>
      </p:sp>
      <p:sp>
        <p:nvSpPr>
          <p:cNvPr id="3" name="Content Placeholder 2">
            <a:extLst>
              <a:ext uri="{FF2B5EF4-FFF2-40B4-BE49-F238E27FC236}">
                <a16:creationId xmlns:a16="http://schemas.microsoft.com/office/drawing/2014/main" id="{E946DE50-3657-4EFF-CC35-A192AAB6655C}"/>
              </a:ext>
            </a:extLst>
          </p:cNvPr>
          <p:cNvSpPr>
            <a:spLocks noGrp="1"/>
          </p:cNvSpPr>
          <p:nvPr>
            <p:ph idx="1"/>
          </p:nvPr>
        </p:nvSpPr>
        <p:spPr>
          <a:xfrm>
            <a:off x="838200" y="1540786"/>
            <a:ext cx="10515600" cy="4351338"/>
          </a:xfrm>
          <a:solidFill>
            <a:schemeClr val="accent1">
              <a:lumMod val="20000"/>
              <a:lumOff val="80000"/>
            </a:schemeClr>
          </a:solidFill>
        </p:spPr>
        <p:txBody>
          <a:bodyPr>
            <a:normAutofit/>
          </a:bodyPr>
          <a:lstStyle/>
          <a:p>
            <a:r>
              <a:rPr lang="en-US" b="1" dirty="0"/>
              <a:t>Less Performant</a:t>
            </a:r>
            <a:r>
              <a:rPr lang="en-US" dirty="0"/>
              <a:t> - A layered structured operating system is less performant as compared to basic structured operating system.</a:t>
            </a:r>
          </a:p>
          <a:p>
            <a:r>
              <a:rPr lang="en-US" b="1" dirty="0"/>
              <a:t>Complex designing</a:t>
            </a:r>
            <a:r>
              <a:rPr lang="en-US" dirty="0"/>
              <a:t> - Each layer is to planned carefully as each layer communicates with lower layer only and a good design process is required to create a layered operating system.</a:t>
            </a:r>
          </a:p>
        </p:txBody>
      </p:sp>
    </p:spTree>
    <p:extLst>
      <p:ext uri="{BB962C8B-B14F-4D97-AF65-F5344CB8AC3E}">
        <p14:creationId xmlns:p14="http://schemas.microsoft.com/office/powerpoint/2010/main" val="892211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DD913-DD15-38C1-F5A3-2F556068D6ED}"/>
              </a:ext>
            </a:extLst>
          </p:cNvPr>
          <p:cNvSpPr>
            <a:spLocks noGrp="1"/>
          </p:cNvSpPr>
          <p:nvPr>
            <p:ph type="title"/>
          </p:nvPr>
        </p:nvSpPr>
        <p:spPr/>
        <p:txBody>
          <a:bodyPr/>
          <a:lstStyle/>
          <a:p>
            <a:r>
              <a:rPr lang="en-US" dirty="0"/>
              <a:t>Modular Architecture</a:t>
            </a:r>
          </a:p>
        </p:txBody>
      </p:sp>
      <p:sp>
        <p:nvSpPr>
          <p:cNvPr id="3" name="Content Placeholder 2">
            <a:extLst>
              <a:ext uri="{FF2B5EF4-FFF2-40B4-BE49-F238E27FC236}">
                <a16:creationId xmlns:a16="http://schemas.microsoft.com/office/drawing/2014/main" id="{5D42DE51-877A-05C1-C6DE-B963E2E85564}"/>
              </a:ext>
            </a:extLst>
          </p:cNvPr>
          <p:cNvSpPr>
            <a:spLocks noGrp="1"/>
          </p:cNvSpPr>
          <p:nvPr>
            <p:ph idx="1"/>
          </p:nvPr>
        </p:nvSpPr>
        <p:spPr/>
        <p:txBody>
          <a:bodyPr/>
          <a:lstStyle/>
          <a:p>
            <a:pPr marL="0" indent="0">
              <a:buNone/>
            </a:pPr>
            <a:r>
              <a:rPr lang="en-US" dirty="0"/>
              <a:t>Modular architecture operating system works on the similar </a:t>
            </a:r>
            <a:r>
              <a:rPr lang="en-US" dirty="0" err="1"/>
              <a:t>princhiple</a:t>
            </a:r>
            <a:r>
              <a:rPr lang="en-US" dirty="0"/>
              <a:t> as a monolith but with better design. A central </a:t>
            </a:r>
            <a:r>
              <a:rPr lang="en-US" dirty="0" err="1"/>
              <a:t>kernal</a:t>
            </a:r>
            <a:r>
              <a:rPr lang="en-US" dirty="0"/>
              <a:t> is responsible for all major operations of operating system. This </a:t>
            </a:r>
            <a:r>
              <a:rPr lang="en-US" dirty="0" err="1"/>
              <a:t>kernal</a:t>
            </a:r>
            <a:r>
              <a:rPr lang="en-US" dirty="0"/>
              <a:t> has set of core functionality and other services are loaded as modules dynamically to the </a:t>
            </a:r>
            <a:r>
              <a:rPr lang="en-US" dirty="0" err="1"/>
              <a:t>kernal</a:t>
            </a:r>
            <a:r>
              <a:rPr lang="en-US" dirty="0"/>
              <a:t> at boot time or at runtime. Sun Solaris OS is one of the example of Modular structured operating system.</a:t>
            </a:r>
          </a:p>
          <a:p>
            <a:endParaRPr lang="en-US" dirty="0"/>
          </a:p>
        </p:txBody>
      </p:sp>
    </p:spTree>
    <p:extLst>
      <p:ext uri="{BB962C8B-B14F-4D97-AF65-F5344CB8AC3E}">
        <p14:creationId xmlns:p14="http://schemas.microsoft.com/office/powerpoint/2010/main" val="639928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ECAB1-EBE4-749E-326D-EDA42801A097}"/>
              </a:ext>
            </a:extLst>
          </p:cNvPr>
          <p:cNvSpPr>
            <a:spLocks noGrp="1"/>
          </p:cNvSpPr>
          <p:nvPr>
            <p:ph type="title"/>
          </p:nvPr>
        </p:nvSpPr>
        <p:spPr/>
        <p:txBody>
          <a:bodyPr/>
          <a:lstStyle/>
          <a:p>
            <a:r>
              <a:rPr lang="en-US" dirty="0"/>
              <a:t>Import Terms</a:t>
            </a:r>
          </a:p>
        </p:txBody>
      </p:sp>
      <p:sp>
        <p:nvSpPr>
          <p:cNvPr id="3" name="Content Placeholder 2">
            <a:extLst>
              <a:ext uri="{FF2B5EF4-FFF2-40B4-BE49-F238E27FC236}">
                <a16:creationId xmlns:a16="http://schemas.microsoft.com/office/drawing/2014/main" id="{3F01CFE2-8727-0977-7D83-022B37AE6D13}"/>
              </a:ext>
            </a:extLst>
          </p:cNvPr>
          <p:cNvSpPr>
            <a:spLocks noGrp="1"/>
          </p:cNvSpPr>
          <p:nvPr>
            <p:ph idx="1"/>
          </p:nvPr>
        </p:nvSpPr>
        <p:spPr>
          <a:xfrm>
            <a:off x="838200" y="1394085"/>
            <a:ext cx="10515600" cy="4782878"/>
          </a:xfrm>
        </p:spPr>
        <p:txBody>
          <a:bodyPr>
            <a:normAutofit fontScale="92500"/>
          </a:bodyPr>
          <a:lstStyle/>
          <a:p>
            <a:pPr marL="0" indent="0" algn="ctr">
              <a:buNone/>
            </a:pPr>
            <a:r>
              <a:rPr lang="en-US" b="1" dirty="0"/>
              <a:t>In operating system Architecture, we've two major terms which defines the major components of the operating systems.</a:t>
            </a:r>
          </a:p>
          <a:p>
            <a:r>
              <a:rPr lang="en-US" b="1" dirty="0"/>
              <a:t>Kernal</a:t>
            </a:r>
            <a:r>
              <a:rPr lang="en-US" dirty="0"/>
              <a:t> − Kernal is the central component of an operating system architecture in most of the implementation. A </a:t>
            </a:r>
            <a:r>
              <a:rPr lang="en-US" dirty="0" err="1"/>
              <a:t>kernal</a:t>
            </a:r>
            <a:r>
              <a:rPr lang="en-US" dirty="0"/>
              <a:t> is responsible for all major operations and interaction with the hardware. A </a:t>
            </a:r>
            <a:r>
              <a:rPr lang="en-US" dirty="0" err="1"/>
              <a:t>kernal</a:t>
            </a:r>
            <a:r>
              <a:rPr lang="en-US" dirty="0"/>
              <a:t> manages memory, processor, input/output devices and provides interface to application programs to interact with hardware components.</a:t>
            </a:r>
          </a:p>
          <a:p>
            <a:r>
              <a:rPr lang="en-US" b="1" dirty="0"/>
              <a:t>Shell</a:t>
            </a:r>
            <a:r>
              <a:rPr lang="en-US" dirty="0"/>
              <a:t> − Shell is an interface of an operating system. It can be command line interface or a graphical user interface. User interacts with an operating system using shell. Application programs can also use shell interface to interact with underlying operating system.</a:t>
            </a:r>
          </a:p>
          <a:p>
            <a:endParaRPr lang="en-US" dirty="0"/>
          </a:p>
        </p:txBody>
      </p:sp>
    </p:spTree>
    <p:extLst>
      <p:ext uri="{BB962C8B-B14F-4D97-AF65-F5344CB8AC3E}">
        <p14:creationId xmlns:p14="http://schemas.microsoft.com/office/powerpoint/2010/main" val="32813977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740672-34CC-6539-FA84-D8BD0DE532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086EED-2F61-7827-A508-DE58D8B92160}"/>
              </a:ext>
            </a:extLst>
          </p:cNvPr>
          <p:cNvSpPr>
            <a:spLocks noGrp="1"/>
          </p:cNvSpPr>
          <p:nvPr>
            <p:ph type="title"/>
          </p:nvPr>
        </p:nvSpPr>
        <p:spPr/>
        <p:txBody>
          <a:bodyPr/>
          <a:lstStyle/>
          <a:p>
            <a:r>
              <a:rPr lang="en-US" dirty="0"/>
              <a:t>Advantages</a:t>
            </a:r>
          </a:p>
        </p:txBody>
      </p:sp>
      <p:sp>
        <p:nvSpPr>
          <p:cNvPr id="3" name="Content Placeholder 2">
            <a:extLst>
              <a:ext uri="{FF2B5EF4-FFF2-40B4-BE49-F238E27FC236}">
                <a16:creationId xmlns:a16="http://schemas.microsoft.com/office/drawing/2014/main" id="{A3409F03-BF01-8844-F5A0-801912CE10A9}"/>
              </a:ext>
            </a:extLst>
          </p:cNvPr>
          <p:cNvSpPr>
            <a:spLocks noGrp="1"/>
          </p:cNvSpPr>
          <p:nvPr>
            <p:ph idx="1"/>
          </p:nvPr>
        </p:nvSpPr>
        <p:spPr>
          <a:xfrm>
            <a:off x="838200" y="1540786"/>
            <a:ext cx="10515600" cy="4351338"/>
          </a:xfrm>
          <a:solidFill>
            <a:schemeClr val="accent1">
              <a:lumMod val="20000"/>
              <a:lumOff val="80000"/>
            </a:schemeClr>
          </a:solidFill>
        </p:spPr>
        <p:txBody>
          <a:bodyPr>
            <a:normAutofit/>
          </a:bodyPr>
          <a:lstStyle/>
          <a:p>
            <a:r>
              <a:rPr lang="en-US" b="1" dirty="0"/>
              <a:t>High Customizable</a:t>
            </a:r>
            <a:r>
              <a:rPr lang="en-US" dirty="0"/>
              <a:t> - Being modular, each module </a:t>
            </a:r>
            <a:r>
              <a:rPr lang="en-US" dirty="0" err="1"/>
              <a:t>implmentation</a:t>
            </a:r>
            <a:r>
              <a:rPr lang="en-US" dirty="0"/>
              <a:t> can be customized easily. A new functionality can be added without impacting other modules as well.</a:t>
            </a:r>
          </a:p>
          <a:p>
            <a:r>
              <a:rPr lang="en-US" b="1" dirty="0"/>
              <a:t>Verifiable</a:t>
            </a:r>
            <a:r>
              <a:rPr lang="en-US" dirty="0"/>
              <a:t> - Being modular, each layer can be verified and debugged easily.</a:t>
            </a:r>
          </a:p>
        </p:txBody>
      </p:sp>
    </p:spTree>
    <p:extLst>
      <p:ext uri="{BB962C8B-B14F-4D97-AF65-F5344CB8AC3E}">
        <p14:creationId xmlns:p14="http://schemas.microsoft.com/office/powerpoint/2010/main" val="30067486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0ED0D-ADD3-9E0F-5FB1-1A3F2A2B12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3B7133-D2D8-A5AC-0921-74351D118685}"/>
              </a:ext>
            </a:extLst>
          </p:cNvPr>
          <p:cNvSpPr>
            <a:spLocks noGrp="1"/>
          </p:cNvSpPr>
          <p:nvPr>
            <p:ph type="title"/>
          </p:nvPr>
        </p:nvSpPr>
        <p:spPr/>
        <p:txBody>
          <a:bodyPr/>
          <a:lstStyle/>
          <a:p>
            <a:r>
              <a:rPr lang="en-US" dirty="0"/>
              <a:t>Disadvantages</a:t>
            </a:r>
          </a:p>
        </p:txBody>
      </p:sp>
      <p:sp>
        <p:nvSpPr>
          <p:cNvPr id="3" name="Content Placeholder 2">
            <a:extLst>
              <a:ext uri="{FF2B5EF4-FFF2-40B4-BE49-F238E27FC236}">
                <a16:creationId xmlns:a16="http://schemas.microsoft.com/office/drawing/2014/main" id="{4F40DD48-4045-7A37-B9F0-5B1D0328173C}"/>
              </a:ext>
            </a:extLst>
          </p:cNvPr>
          <p:cNvSpPr>
            <a:spLocks noGrp="1"/>
          </p:cNvSpPr>
          <p:nvPr>
            <p:ph idx="1"/>
          </p:nvPr>
        </p:nvSpPr>
        <p:spPr>
          <a:xfrm>
            <a:off x="838200" y="1540786"/>
            <a:ext cx="10515600" cy="4351338"/>
          </a:xfrm>
          <a:solidFill>
            <a:schemeClr val="accent1">
              <a:lumMod val="20000"/>
              <a:lumOff val="80000"/>
            </a:schemeClr>
          </a:solidFill>
        </p:spPr>
        <p:txBody>
          <a:bodyPr>
            <a:normAutofit/>
          </a:bodyPr>
          <a:lstStyle/>
          <a:p>
            <a:r>
              <a:rPr lang="en-US" b="1" dirty="0"/>
              <a:t>Less Performant</a:t>
            </a:r>
            <a:r>
              <a:rPr lang="en-US" dirty="0"/>
              <a:t> - A modular architecture operating system is less performant as compared to basic structured operating system.</a:t>
            </a:r>
          </a:p>
          <a:p>
            <a:r>
              <a:rPr lang="en-US" b="1" dirty="0"/>
              <a:t>Complex designing</a:t>
            </a:r>
            <a:r>
              <a:rPr lang="en-US" dirty="0"/>
              <a:t> - Each module is to planned carefully as each module communicates with </a:t>
            </a:r>
            <a:r>
              <a:rPr lang="en-US" dirty="0" err="1"/>
              <a:t>kernal</a:t>
            </a:r>
            <a:r>
              <a:rPr lang="en-US" dirty="0"/>
              <a:t>. A communication API is to be devised to facilitate the communication.</a:t>
            </a:r>
          </a:p>
        </p:txBody>
      </p:sp>
    </p:spTree>
    <p:extLst>
      <p:ext uri="{BB962C8B-B14F-4D97-AF65-F5344CB8AC3E}">
        <p14:creationId xmlns:p14="http://schemas.microsoft.com/office/powerpoint/2010/main" val="26823576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C28FF-CCA8-F14D-489D-037C66A760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81B4E3-BE41-5D47-D22D-257FA3A138D0}"/>
              </a:ext>
            </a:extLst>
          </p:cNvPr>
          <p:cNvSpPr>
            <a:spLocks noGrp="1"/>
          </p:cNvSpPr>
          <p:nvPr>
            <p:ph type="title"/>
          </p:nvPr>
        </p:nvSpPr>
        <p:spPr/>
        <p:txBody>
          <a:bodyPr/>
          <a:lstStyle/>
          <a:p>
            <a:r>
              <a:rPr lang="en-US" dirty="0"/>
              <a:t>Virtual Machine Architecture</a:t>
            </a:r>
          </a:p>
        </p:txBody>
      </p:sp>
      <p:sp>
        <p:nvSpPr>
          <p:cNvPr id="3" name="Content Placeholder 2">
            <a:extLst>
              <a:ext uri="{FF2B5EF4-FFF2-40B4-BE49-F238E27FC236}">
                <a16:creationId xmlns:a16="http://schemas.microsoft.com/office/drawing/2014/main" id="{93A0D4EE-5E2A-2AD5-FB0B-2116D09FDD30}"/>
              </a:ext>
            </a:extLst>
          </p:cNvPr>
          <p:cNvSpPr>
            <a:spLocks noGrp="1"/>
          </p:cNvSpPr>
          <p:nvPr>
            <p:ph idx="1"/>
          </p:nvPr>
        </p:nvSpPr>
        <p:spPr/>
        <p:txBody>
          <a:bodyPr/>
          <a:lstStyle/>
          <a:p>
            <a:r>
              <a:rPr lang="en-US" dirty="0"/>
              <a:t>In this kind of architecture, hardware like CPU, memory, hard disks are abstracted into virtual machines. User can use them with actually configure them using execution contexts. Virtual machine takes a good amount of disk space and is to be provisioned. </a:t>
            </a:r>
            <a:r>
              <a:rPr lang="en-US" dirty="0" err="1"/>
              <a:t>Muliple</a:t>
            </a:r>
            <a:r>
              <a:rPr lang="en-US" dirty="0"/>
              <a:t> virtual machines can be created on a single physical machine.</a:t>
            </a:r>
          </a:p>
        </p:txBody>
      </p:sp>
    </p:spTree>
    <p:extLst>
      <p:ext uri="{BB962C8B-B14F-4D97-AF65-F5344CB8AC3E}">
        <p14:creationId xmlns:p14="http://schemas.microsoft.com/office/powerpoint/2010/main" val="23770931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0F6478-4F12-9841-D8FD-2BB13D328F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C6DC15-7D14-5DC4-CEB5-142055DAE446}"/>
              </a:ext>
            </a:extLst>
          </p:cNvPr>
          <p:cNvSpPr>
            <a:spLocks noGrp="1"/>
          </p:cNvSpPr>
          <p:nvPr>
            <p:ph type="title"/>
          </p:nvPr>
        </p:nvSpPr>
        <p:spPr/>
        <p:txBody>
          <a:bodyPr/>
          <a:lstStyle/>
          <a:p>
            <a:r>
              <a:rPr lang="en-US" dirty="0"/>
              <a:t>Advantages</a:t>
            </a:r>
          </a:p>
        </p:txBody>
      </p:sp>
      <p:sp>
        <p:nvSpPr>
          <p:cNvPr id="3" name="Content Placeholder 2">
            <a:extLst>
              <a:ext uri="{FF2B5EF4-FFF2-40B4-BE49-F238E27FC236}">
                <a16:creationId xmlns:a16="http://schemas.microsoft.com/office/drawing/2014/main" id="{6AB799E6-8A02-9536-D304-0A0A7765488C}"/>
              </a:ext>
            </a:extLst>
          </p:cNvPr>
          <p:cNvSpPr>
            <a:spLocks noGrp="1"/>
          </p:cNvSpPr>
          <p:nvPr>
            <p:ph idx="1"/>
          </p:nvPr>
        </p:nvSpPr>
        <p:spPr>
          <a:xfrm>
            <a:off x="838200" y="1540786"/>
            <a:ext cx="10515600" cy="4351338"/>
          </a:xfrm>
          <a:solidFill>
            <a:schemeClr val="accent1">
              <a:lumMod val="20000"/>
              <a:lumOff val="80000"/>
            </a:schemeClr>
          </a:solidFill>
        </p:spPr>
        <p:txBody>
          <a:bodyPr>
            <a:normAutofit/>
          </a:bodyPr>
          <a:lstStyle/>
          <a:p>
            <a:r>
              <a:rPr lang="en-US" b="1" dirty="0"/>
              <a:t>High Customizable</a:t>
            </a:r>
            <a:r>
              <a:rPr lang="en-US" dirty="0"/>
              <a:t> - Being virtual, functionality are easily accessible, can be customized on need basis.</a:t>
            </a:r>
          </a:p>
          <a:p>
            <a:r>
              <a:rPr lang="en-US" b="1" dirty="0"/>
              <a:t>Secure</a:t>
            </a:r>
            <a:r>
              <a:rPr lang="en-US" dirty="0"/>
              <a:t> - Being virtual, and no direct hardware access, such systems are highly secured.</a:t>
            </a:r>
          </a:p>
        </p:txBody>
      </p:sp>
    </p:spTree>
    <p:extLst>
      <p:ext uri="{BB962C8B-B14F-4D97-AF65-F5344CB8AC3E}">
        <p14:creationId xmlns:p14="http://schemas.microsoft.com/office/powerpoint/2010/main" val="77615645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5F033-5C6F-5261-0212-9E5235AC33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F219F8-B505-8FDB-29D7-233551D9DCFC}"/>
              </a:ext>
            </a:extLst>
          </p:cNvPr>
          <p:cNvSpPr>
            <a:spLocks noGrp="1"/>
          </p:cNvSpPr>
          <p:nvPr>
            <p:ph type="title"/>
          </p:nvPr>
        </p:nvSpPr>
        <p:spPr/>
        <p:txBody>
          <a:bodyPr/>
          <a:lstStyle/>
          <a:p>
            <a:r>
              <a:rPr lang="en-US" dirty="0"/>
              <a:t>Disadvantages</a:t>
            </a:r>
          </a:p>
        </p:txBody>
      </p:sp>
      <p:sp>
        <p:nvSpPr>
          <p:cNvPr id="3" name="Content Placeholder 2">
            <a:extLst>
              <a:ext uri="{FF2B5EF4-FFF2-40B4-BE49-F238E27FC236}">
                <a16:creationId xmlns:a16="http://schemas.microsoft.com/office/drawing/2014/main" id="{4AEB514B-B6DA-8432-88C2-BB29E0886DC3}"/>
              </a:ext>
            </a:extLst>
          </p:cNvPr>
          <p:cNvSpPr>
            <a:spLocks noGrp="1"/>
          </p:cNvSpPr>
          <p:nvPr>
            <p:ph idx="1"/>
          </p:nvPr>
        </p:nvSpPr>
        <p:spPr>
          <a:xfrm>
            <a:off x="838200" y="1540786"/>
            <a:ext cx="10515600" cy="4351338"/>
          </a:xfrm>
          <a:solidFill>
            <a:schemeClr val="accent1">
              <a:lumMod val="20000"/>
              <a:lumOff val="80000"/>
            </a:schemeClr>
          </a:solidFill>
        </p:spPr>
        <p:txBody>
          <a:bodyPr>
            <a:normAutofit/>
          </a:bodyPr>
          <a:lstStyle/>
          <a:p>
            <a:r>
              <a:rPr lang="en-US" b="1" dirty="0"/>
              <a:t>Less Performant</a:t>
            </a:r>
            <a:r>
              <a:rPr lang="en-US" dirty="0"/>
              <a:t> - A virtual structured operating system is less performant as compared to modular structured operating system.</a:t>
            </a:r>
          </a:p>
          <a:p>
            <a:r>
              <a:rPr lang="en-US" b="1" dirty="0"/>
              <a:t>Complex designing</a:t>
            </a:r>
            <a:r>
              <a:rPr lang="en-US" dirty="0"/>
              <a:t> - Each virtual component of the machine is to planned carefully as each component is to abstract underlying hardware.</a:t>
            </a:r>
          </a:p>
        </p:txBody>
      </p:sp>
    </p:spTree>
    <p:extLst>
      <p:ext uri="{BB962C8B-B14F-4D97-AF65-F5344CB8AC3E}">
        <p14:creationId xmlns:p14="http://schemas.microsoft.com/office/powerpoint/2010/main" val="16747027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0" y="1805998"/>
            <a:ext cx="12192000" cy="1953087"/>
          </a:xfrm>
          <a:prstGeom prst="rect">
            <a:avLst/>
          </a:prstGeom>
        </p:spPr>
      </p:pic>
      <p:sp>
        <p:nvSpPr>
          <p:cNvPr id="2" name="Title 1"/>
          <p:cNvSpPr>
            <a:spLocks noGrp="1"/>
          </p:cNvSpPr>
          <p:nvPr>
            <p:ph type="title"/>
          </p:nvPr>
        </p:nvSpPr>
        <p:spPr>
          <a:xfrm>
            <a:off x="6546273" y="2433522"/>
            <a:ext cx="5978236" cy="1325563"/>
          </a:xfrm>
        </p:spPr>
        <p:txBody>
          <a:bodyPr>
            <a:normAutofit/>
          </a:bodyPr>
          <a:lstStyle/>
          <a:p>
            <a:r>
              <a:rPr lang="en-US" sz="6600" dirty="0">
                <a:solidFill>
                  <a:schemeClr val="bg1"/>
                </a:solidFill>
              </a:rPr>
              <a:t>“Thank You”</a:t>
            </a:r>
          </a:p>
        </p:txBody>
      </p:sp>
    </p:spTree>
    <p:extLst>
      <p:ext uri="{BB962C8B-B14F-4D97-AF65-F5344CB8AC3E}">
        <p14:creationId xmlns:p14="http://schemas.microsoft.com/office/powerpoint/2010/main" val="931457321"/>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ECC31-0C9B-809F-C2E2-1323F360002B}"/>
              </a:ext>
            </a:extLst>
          </p:cNvPr>
          <p:cNvSpPr>
            <a:spLocks noGrp="1"/>
          </p:cNvSpPr>
          <p:nvPr>
            <p:ph type="title"/>
          </p:nvPr>
        </p:nvSpPr>
        <p:spPr/>
        <p:txBody>
          <a:bodyPr/>
          <a:lstStyle/>
          <a:p>
            <a:r>
              <a:rPr lang="en-US" dirty="0"/>
              <a:t>Kernal &amp; Shell</a:t>
            </a:r>
          </a:p>
        </p:txBody>
      </p:sp>
      <p:pic>
        <p:nvPicPr>
          <p:cNvPr id="5124" name="Picture 4" descr="Difference Between Shell and Kernel in an Operating System">
            <a:extLst>
              <a:ext uri="{FF2B5EF4-FFF2-40B4-BE49-F238E27FC236}">
                <a16:creationId xmlns:a16="http://schemas.microsoft.com/office/drawing/2014/main" id="{B6340189-275C-5E43-6BBF-3476362C016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443652" y="1690688"/>
            <a:ext cx="8098181" cy="45552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1458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1F961-37E5-ADD8-E763-EBC8AED2ADAF}"/>
              </a:ext>
            </a:extLst>
          </p:cNvPr>
          <p:cNvSpPr>
            <a:spLocks noGrp="1"/>
          </p:cNvSpPr>
          <p:nvPr>
            <p:ph type="title"/>
          </p:nvPr>
        </p:nvSpPr>
        <p:spPr/>
        <p:txBody>
          <a:bodyPr/>
          <a:lstStyle/>
          <a:p>
            <a:r>
              <a:rPr lang="en-US" dirty="0"/>
              <a:t>Kernal &amp; Shell</a:t>
            </a:r>
          </a:p>
        </p:txBody>
      </p:sp>
      <p:pic>
        <p:nvPicPr>
          <p:cNvPr id="1026" name="Picture 2" descr="Introduction-:. An operating system is the graphical… | by gauri mhaske |  Medium">
            <a:extLst>
              <a:ext uri="{FF2B5EF4-FFF2-40B4-BE49-F238E27FC236}">
                <a16:creationId xmlns:a16="http://schemas.microsoft.com/office/drawing/2014/main" id="{D6F453B4-F6E3-E58E-20FF-79B3F47CAA7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87768" y="1690688"/>
            <a:ext cx="6006601"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8045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79A69-7622-7387-9D8C-8ABC6472756B}"/>
              </a:ext>
            </a:extLst>
          </p:cNvPr>
          <p:cNvSpPr>
            <a:spLocks noGrp="1"/>
          </p:cNvSpPr>
          <p:nvPr>
            <p:ph type="title"/>
          </p:nvPr>
        </p:nvSpPr>
        <p:spPr/>
        <p:txBody>
          <a:bodyPr/>
          <a:lstStyle/>
          <a:p>
            <a:r>
              <a:rPr lang="en-US" dirty="0"/>
              <a:t>Are Kernel and Shell Part of the Operating System?</a:t>
            </a:r>
          </a:p>
        </p:txBody>
      </p:sp>
      <p:sp>
        <p:nvSpPr>
          <p:cNvPr id="3" name="Content Placeholder 2">
            <a:extLst>
              <a:ext uri="{FF2B5EF4-FFF2-40B4-BE49-F238E27FC236}">
                <a16:creationId xmlns:a16="http://schemas.microsoft.com/office/drawing/2014/main" id="{A0C952DE-8893-B47B-2B91-3CB81493ED65}"/>
              </a:ext>
            </a:extLst>
          </p:cNvPr>
          <p:cNvSpPr>
            <a:spLocks noGrp="1"/>
          </p:cNvSpPr>
          <p:nvPr>
            <p:ph idx="1"/>
          </p:nvPr>
        </p:nvSpPr>
        <p:spPr/>
        <p:txBody>
          <a:bodyPr/>
          <a:lstStyle/>
          <a:p>
            <a:r>
              <a:rPr lang="en-US" b="1" dirty="0"/>
              <a:t>Kernel – The Core Part of the OS</a:t>
            </a:r>
          </a:p>
          <a:p>
            <a:r>
              <a:rPr lang="en-US" dirty="0"/>
              <a:t>The </a:t>
            </a:r>
            <a:r>
              <a:rPr lang="en-US" b="1" dirty="0"/>
              <a:t>kernel</a:t>
            </a:r>
            <a:r>
              <a:rPr lang="en-US" dirty="0"/>
              <a:t> directly interacts with the </a:t>
            </a:r>
            <a:r>
              <a:rPr lang="en-US" b="1" dirty="0"/>
              <a:t>hardware</a:t>
            </a:r>
            <a:r>
              <a:rPr lang="en-US" dirty="0"/>
              <a:t>.</a:t>
            </a:r>
          </a:p>
          <a:p>
            <a:r>
              <a:rPr lang="en-US" dirty="0"/>
              <a:t>It controls all the low-level operations such as:</a:t>
            </a:r>
          </a:p>
          <a:p>
            <a:pPr lvl="1"/>
            <a:r>
              <a:rPr lang="en-US" b="1" dirty="0"/>
              <a:t>RAM management</a:t>
            </a:r>
            <a:endParaRPr lang="en-US" dirty="0"/>
          </a:p>
          <a:p>
            <a:pPr lvl="1"/>
            <a:r>
              <a:rPr lang="en-US" b="1" dirty="0"/>
              <a:t>CPU scheduling</a:t>
            </a:r>
            <a:endParaRPr lang="en-US" dirty="0"/>
          </a:p>
          <a:p>
            <a:pPr lvl="1"/>
            <a:r>
              <a:rPr lang="en-US" b="1" dirty="0"/>
              <a:t>File system access</a:t>
            </a:r>
            <a:endParaRPr lang="en-US" dirty="0"/>
          </a:p>
          <a:p>
            <a:pPr lvl="1"/>
            <a:r>
              <a:rPr lang="en-US" b="1" dirty="0"/>
              <a:t>Input/Output devices</a:t>
            </a:r>
            <a:endParaRPr lang="en-US" dirty="0"/>
          </a:p>
          <a:p>
            <a:pPr marL="0" indent="0" algn="ctr">
              <a:buNone/>
            </a:pPr>
            <a:r>
              <a:rPr lang="en-US" sz="3200" dirty="0"/>
              <a:t>So, the </a:t>
            </a:r>
            <a:r>
              <a:rPr lang="en-US" sz="3200" b="1" dirty="0"/>
              <a:t>Kernel is the heart of the operating system</a:t>
            </a:r>
            <a:r>
              <a:rPr lang="en-US" sz="3200" dirty="0"/>
              <a:t>.</a:t>
            </a:r>
            <a:br>
              <a:rPr lang="en-US" sz="3200" dirty="0"/>
            </a:br>
            <a:r>
              <a:rPr lang="en-US" sz="3200" dirty="0"/>
              <a:t>Without the kernel, the OS cannot function.</a:t>
            </a:r>
          </a:p>
        </p:txBody>
      </p:sp>
    </p:spTree>
    <p:extLst>
      <p:ext uri="{BB962C8B-B14F-4D97-AF65-F5344CB8AC3E}">
        <p14:creationId xmlns:p14="http://schemas.microsoft.com/office/powerpoint/2010/main" val="2042211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87F31-0473-CF33-48B6-994730218141}"/>
              </a:ext>
            </a:extLst>
          </p:cNvPr>
          <p:cNvSpPr>
            <a:spLocks noGrp="1"/>
          </p:cNvSpPr>
          <p:nvPr>
            <p:ph type="title"/>
          </p:nvPr>
        </p:nvSpPr>
        <p:spPr/>
        <p:txBody>
          <a:bodyPr/>
          <a:lstStyle/>
          <a:p>
            <a:r>
              <a:rPr lang="en-US" dirty="0"/>
              <a:t>Are Kernel and Shell Part of the Operating System?</a:t>
            </a:r>
          </a:p>
        </p:txBody>
      </p:sp>
      <p:sp>
        <p:nvSpPr>
          <p:cNvPr id="3" name="Content Placeholder 2">
            <a:extLst>
              <a:ext uri="{FF2B5EF4-FFF2-40B4-BE49-F238E27FC236}">
                <a16:creationId xmlns:a16="http://schemas.microsoft.com/office/drawing/2014/main" id="{70FFA11F-ED93-B89A-227B-9BE866EADEC0}"/>
              </a:ext>
            </a:extLst>
          </p:cNvPr>
          <p:cNvSpPr>
            <a:spLocks noGrp="1"/>
          </p:cNvSpPr>
          <p:nvPr>
            <p:ph idx="1"/>
          </p:nvPr>
        </p:nvSpPr>
        <p:spPr/>
        <p:txBody>
          <a:bodyPr/>
          <a:lstStyle/>
          <a:p>
            <a:r>
              <a:rPr lang="en-US" b="1" dirty="0"/>
              <a:t>Shell – The Interface Part of the OS</a:t>
            </a:r>
          </a:p>
          <a:p>
            <a:r>
              <a:rPr lang="en-US" dirty="0"/>
              <a:t>The </a:t>
            </a:r>
            <a:r>
              <a:rPr lang="en-US" b="1" dirty="0"/>
              <a:t>shell</a:t>
            </a:r>
            <a:r>
              <a:rPr lang="en-US" dirty="0"/>
              <a:t> takes input from the user and sends it to the </a:t>
            </a:r>
            <a:r>
              <a:rPr lang="en-US" b="1" dirty="0"/>
              <a:t>kernel</a:t>
            </a:r>
            <a:r>
              <a:rPr lang="en-US" dirty="0"/>
              <a:t>.</a:t>
            </a:r>
          </a:p>
          <a:p>
            <a:r>
              <a:rPr lang="en-US" dirty="0"/>
              <a:t>It can be:</a:t>
            </a:r>
          </a:p>
          <a:p>
            <a:pPr lvl="1"/>
            <a:r>
              <a:rPr lang="en-US" b="1" dirty="0"/>
              <a:t>Command Line Shell</a:t>
            </a:r>
            <a:r>
              <a:rPr lang="en-US" dirty="0"/>
              <a:t> (e.g., Bash, CMD)</a:t>
            </a:r>
          </a:p>
          <a:p>
            <a:pPr lvl="1"/>
            <a:r>
              <a:rPr lang="en-US" b="1" dirty="0"/>
              <a:t>Graphical Shell</a:t>
            </a:r>
            <a:r>
              <a:rPr lang="en-US" dirty="0"/>
              <a:t> (e.g., Windows Explorer, GNOME)</a:t>
            </a:r>
          </a:p>
          <a:p>
            <a:pPr lvl="1"/>
            <a:endParaRPr lang="en-US" dirty="0"/>
          </a:p>
          <a:p>
            <a:pPr marL="457200" lvl="1" indent="0" algn="ctr">
              <a:buNone/>
            </a:pPr>
            <a:endParaRPr lang="en-US" sz="3200" dirty="0"/>
          </a:p>
          <a:p>
            <a:pPr marL="457200" lvl="1" indent="0" algn="ctr">
              <a:buNone/>
            </a:pPr>
            <a:r>
              <a:rPr lang="en-US" sz="3200" dirty="0"/>
              <a:t>So, the </a:t>
            </a:r>
            <a:r>
              <a:rPr lang="en-US" sz="3200" b="1" dirty="0"/>
              <a:t>Shell is also part of the OS</a:t>
            </a:r>
            <a:r>
              <a:rPr lang="en-US" sz="3200" dirty="0"/>
              <a:t>, but not the core.</a:t>
            </a:r>
            <a:br>
              <a:rPr lang="en-US" sz="3200" dirty="0"/>
            </a:br>
            <a:r>
              <a:rPr lang="en-US" sz="3200" dirty="0"/>
              <a:t>It acts as a </a:t>
            </a:r>
            <a:r>
              <a:rPr lang="en-US" sz="3200" b="1" dirty="0"/>
              <a:t>bridge between the user and the kernel</a:t>
            </a:r>
            <a:r>
              <a:rPr lang="en-US" sz="3200" dirty="0"/>
              <a:t>.</a:t>
            </a:r>
          </a:p>
          <a:p>
            <a:endParaRPr lang="en-US" dirty="0"/>
          </a:p>
        </p:txBody>
      </p:sp>
    </p:spTree>
    <p:extLst>
      <p:ext uri="{BB962C8B-B14F-4D97-AF65-F5344CB8AC3E}">
        <p14:creationId xmlns:p14="http://schemas.microsoft.com/office/powerpoint/2010/main" val="25074195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2B714-1B09-616C-1451-78C28DDEBEA1}"/>
              </a:ext>
            </a:extLst>
          </p:cNvPr>
          <p:cNvSpPr>
            <a:spLocks noGrp="1"/>
          </p:cNvSpPr>
          <p:nvPr>
            <p:ph type="title"/>
          </p:nvPr>
        </p:nvSpPr>
        <p:spPr/>
        <p:txBody>
          <a:bodyPr/>
          <a:lstStyle/>
          <a:p>
            <a:r>
              <a:rPr lang="en-US" dirty="0"/>
              <a:t>Are Kernel and Shell Code or Hardware?</a:t>
            </a:r>
          </a:p>
        </p:txBody>
      </p:sp>
      <p:sp>
        <p:nvSpPr>
          <p:cNvPr id="3" name="Content Placeholder 2">
            <a:extLst>
              <a:ext uri="{FF2B5EF4-FFF2-40B4-BE49-F238E27FC236}">
                <a16:creationId xmlns:a16="http://schemas.microsoft.com/office/drawing/2014/main" id="{C38A0196-CFB2-41BF-7B17-85DBBA64FE27}"/>
              </a:ext>
            </a:extLst>
          </p:cNvPr>
          <p:cNvSpPr>
            <a:spLocks noGrp="1"/>
          </p:cNvSpPr>
          <p:nvPr>
            <p:ph idx="1"/>
          </p:nvPr>
        </p:nvSpPr>
        <p:spPr/>
        <p:txBody>
          <a:bodyPr/>
          <a:lstStyle/>
          <a:p>
            <a:r>
              <a:rPr lang="en-US" b="1" dirty="0"/>
              <a:t>Kernel:</a:t>
            </a:r>
          </a:p>
          <a:p>
            <a:r>
              <a:rPr lang="en-US" dirty="0"/>
              <a:t>The </a:t>
            </a:r>
            <a:r>
              <a:rPr lang="en-US" b="1" dirty="0"/>
              <a:t>kernel</a:t>
            </a:r>
            <a:r>
              <a:rPr lang="en-US" dirty="0"/>
              <a:t> is </a:t>
            </a:r>
            <a:r>
              <a:rPr lang="en-US" b="1" dirty="0"/>
              <a:t>software</a:t>
            </a:r>
            <a:r>
              <a:rPr lang="en-US" dirty="0"/>
              <a:t>, meaning it is a program written in code.</a:t>
            </a:r>
            <a:br>
              <a:rPr lang="en-US" dirty="0"/>
            </a:br>
            <a:r>
              <a:rPr lang="en-US" dirty="0"/>
              <a:t>It is a part of the operating system that </a:t>
            </a:r>
            <a:r>
              <a:rPr lang="en-US" b="1" dirty="0"/>
              <a:t>directly controls hardware resources</a:t>
            </a:r>
            <a:r>
              <a:rPr lang="en-US" dirty="0"/>
              <a:t>.</a:t>
            </a:r>
          </a:p>
          <a:p>
            <a:r>
              <a:rPr lang="en-US" b="1" dirty="0"/>
              <a:t>The kernel is real</a:t>
            </a:r>
            <a:r>
              <a:rPr lang="en-US" dirty="0"/>
              <a:t> — but not a physical object.</a:t>
            </a:r>
            <a:br>
              <a:rPr lang="en-US" dirty="0"/>
            </a:br>
            <a:r>
              <a:rPr lang="en-US" dirty="0"/>
              <a:t>It is a </a:t>
            </a:r>
            <a:r>
              <a:rPr lang="en-US" b="1" dirty="0"/>
              <a:t>very low-level software</a:t>
            </a:r>
            <a:r>
              <a:rPr lang="en-US" dirty="0"/>
              <a:t>, usually written in </a:t>
            </a:r>
            <a:r>
              <a:rPr lang="en-US" b="1" dirty="0"/>
              <a:t>C</a:t>
            </a:r>
            <a:r>
              <a:rPr lang="en-US" dirty="0"/>
              <a:t>, </a:t>
            </a:r>
            <a:r>
              <a:rPr lang="en-US" b="1" dirty="0"/>
              <a:t>C++</a:t>
            </a:r>
            <a:r>
              <a:rPr lang="en-US" dirty="0"/>
              <a:t>, and some parts in </a:t>
            </a:r>
            <a:r>
              <a:rPr lang="en-US" b="1" dirty="0"/>
              <a:t>Assembly language</a:t>
            </a:r>
            <a:r>
              <a:rPr lang="en-US" dirty="0"/>
              <a:t>.</a:t>
            </a:r>
          </a:p>
          <a:p>
            <a:endParaRPr lang="en-US" dirty="0"/>
          </a:p>
        </p:txBody>
      </p:sp>
    </p:spTree>
    <p:extLst>
      <p:ext uri="{BB962C8B-B14F-4D97-AF65-F5344CB8AC3E}">
        <p14:creationId xmlns:p14="http://schemas.microsoft.com/office/powerpoint/2010/main" val="27567627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792</TotalTime>
  <Words>2344</Words>
  <Application>Microsoft Office PowerPoint</Application>
  <PresentationFormat>Widescreen</PresentationFormat>
  <Paragraphs>245</Paragraphs>
  <Slides>45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45</vt:i4>
      </vt:variant>
    </vt:vector>
  </HeadingPairs>
  <TitlesOfParts>
    <vt:vector size="50" baseType="lpstr">
      <vt:lpstr>Arial</vt:lpstr>
      <vt:lpstr>Book Antiqua</vt:lpstr>
      <vt:lpstr>Calibri</vt:lpstr>
      <vt:lpstr>Wingdings</vt:lpstr>
      <vt:lpstr>Office Theme</vt:lpstr>
      <vt:lpstr>PowerPoint Presentation</vt:lpstr>
      <vt:lpstr>Operating System - Architecture</vt:lpstr>
      <vt:lpstr>System Structure/Architecture for an Operating System</vt:lpstr>
      <vt:lpstr>Import Terms</vt:lpstr>
      <vt:lpstr>Kernal &amp; Shell</vt:lpstr>
      <vt:lpstr>Kernal &amp; Shell</vt:lpstr>
      <vt:lpstr>Are Kernel and Shell Part of the Operating System?</vt:lpstr>
      <vt:lpstr>Are Kernel and Shell Part of the Operating System?</vt:lpstr>
      <vt:lpstr>Are Kernel and Shell Code or Hardware?</vt:lpstr>
      <vt:lpstr>Are Kernel and Shell Code or Hardware?</vt:lpstr>
      <vt:lpstr>Why Are Shell and Kernel Separated in an Operating System?</vt:lpstr>
      <vt:lpstr>2. Security &amp; Stability</vt:lpstr>
      <vt:lpstr>3. Flexibility</vt:lpstr>
      <vt:lpstr>Modular Design Principle</vt:lpstr>
      <vt:lpstr>Summary:</vt:lpstr>
      <vt:lpstr>"Different OS – Kernel, Shell and Other Information" </vt:lpstr>
      <vt:lpstr>Popular Architectures/ Structures</vt:lpstr>
      <vt:lpstr>Simple Architecture</vt:lpstr>
      <vt:lpstr>Simple Architecture/Structure</vt:lpstr>
      <vt:lpstr>Advantages</vt:lpstr>
      <vt:lpstr>Disadvantages</vt:lpstr>
      <vt:lpstr>Monolith Architecture</vt:lpstr>
      <vt:lpstr>Monolith Architecture</vt:lpstr>
      <vt:lpstr>Advantages</vt:lpstr>
      <vt:lpstr>Disadvantages</vt:lpstr>
      <vt:lpstr>Micro-Kernel Architecture</vt:lpstr>
      <vt:lpstr>Micro-Kernel Architecture</vt:lpstr>
      <vt:lpstr>Advantages</vt:lpstr>
      <vt:lpstr>Disadvantages</vt:lpstr>
      <vt:lpstr>Exo-Kernel Architecture</vt:lpstr>
      <vt:lpstr>Exo-Kernel Architecture</vt:lpstr>
      <vt:lpstr>Advantages</vt:lpstr>
      <vt:lpstr>Disadvantages</vt:lpstr>
      <vt:lpstr>Layered Architecture</vt:lpstr>
      <vt:lpstr>An image demonstrating the layered approach is as follows −</vt:lpstr>
      <vt:lpstr>Layered Architecture</vt:lpstr>
      <vt:lpstr>Advantages</vt:lpstr>
      <vt:lpstr>Disadvantages</vt:lpstr>
      <vt:lpstr>Modular Architecture</vt:lpstr>
      <vt:lpstr>Advantages</vt:lpstr>
      <vt:lpstr>Disadvantages</vt:lpstr>
      <vt:lpstr>Virtual Machine Architecture</vt:lpstr>
      <vt:lpstr>Advantages</vt:lpstr>
      <vt:lpstr>Disadvantages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1024314003 - Md. Tariqul Islam</cp:lastModifiedBy>
  <cp:revision>135</cp:revision>
  <dcterms:created xsi:type="dcterms:W3CDTF">2024-07-16T16:02:17Z</dcterms:created>
  <dcterms:modified xsi:type="dcterms:W3CDTF">2025-08-06T05:37:18Z</dcterms:modified>
</cp:coreProperties>
</file>