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5.jpg" ContentType="image/jpg"/>
  <Override PartName="/ppt/media/image26.jpg" ContentType="image/jpg"/>
  <Override PartName="/ppt/media/image27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9.jpg" ContentType="image/jpg"/>
  <Override PartName="/ppt/media/image52.jpg" ContentType="image/jpg"/>
  <Override PartName="/ppt/media/image53.jpg" ContentType="image/jpg"/>
  <Override PartName="/ppt/media/image55.jpg" ContentType="image/jpg"/>
  <Override PartName="/ppt/media/image56.jpg" ContentType="image/jpg"/>
  <Override PartName="/ppt/media/image58.jpg" ContentType="image/jpg"/>
  <Override PartName="/ppt/media/image61.jpg" ContentType="image/jpg"/>
  <Override PartName="/ppt/media/image68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90.jpg" ContentType="image/jpg"/>
  <Override PartName="/ppt/media/image117.jpg" ContentType="image/jpg"/>
  <Override PartName="/ppt/media/image118.jpg" ContentType="image/jpg"/>
  <Override PartName="/ppt/media/image122.jpg" ContentType="image/jpg"/>
  <Override PartName="/ppt/media/image124.jpg" ContentType="image/jpg"/>
  <Override PartName="/ppt/media/image132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78.jpg" ContentType="image/jpg"/>
  <Override PartName="/ppt/media/image179.jpg" ContentType="image/jpg"/>
  <Override PartName="/ppt/media/image180.jpg" ContentType="image/jpg"/>
  <Override PartName="/ppt/media/image181.jpg" ContentType="image/jpg"/>
  <Override PartName="/ppt/media/image182.jpg" ContentType="image/jpg"/>
  <Override PartName="/ppt/media/image183.jpg" ContentType="image/jpg"/>
  <Override PartName="/ppt/media/image184.jpg" ContentType="image/jpg"/>
  <Override PartName="/ppt/media/image185.jpg" ContentType="image/jpg"/>
  <Override PartName="/ppt/media/image186.jpg" ContentType="image/jpg"/>
  <Override PartName="/ppt/media/image187.jpg" ContentType="image/jpg"/>
  <Override PartName="/ppt/media/image188.jpg" ContentType="image/jpg"/>
  <Override PartName="/ppt/media/image189.jpg" ContentType="image/jpg"/>
  <Override PartName="/ppt/media/image190.jpg" ContentType="image/jpg"/>
  <Override PartName="/ppt/media/image191.jpg" ContentType="image/jpg"/>
  <Override PartName="/ppt/media/image192.jpg" ContentType="image/jpg"/>
  <Override PartName="/ppt/media/image193.jpg" ContentType="image/jpg"/>
  <Override PartName="/ppt/media/image194.jpg" ContentType="image/jpg"/>
  <Override PartName="/ppt/media/image195.jpg" ContentType="image/jpg"/>
  <Override PartName="/ppt/media/image196.jpg" ContentType="image/jpg"/>
  <Override PartName="/ppt/media/image197.jpg" ContentType="image/jpg"/>
  <Override PartName="/ppt/media/image198.jpg" ContentType="image/jpg"/>
  <Override PartName="/ppt/media/image199.jpg" ContentType="image/jpg"/>
  <Override PartName="/ppt/media/image200.jpg" ContentType="image/jpg"/>
  <Override PartName="/ppt/media/image201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5.jpg" ContentType="image/jpg"/>
  <Override PartName="/ppt/media/image206.jpg" ContentType="image/jpg"/>
  <Override PartName="/ppt/media/image207.jpg" ContentType="image/jpg"/>
  <Override PartName="/ppt/media/image208.jpg" ContentType="image/jpg"/>
  <Override PartName="/ppt/media/image209.jpg" ContentType="image/jpg"/>
  <Override PartName="/ppt/media/image210.jpg" ContentType="image/jpg"/>
  <Override PartName="/ppt/media/image213.jpg" ContentType="image/jpg"/>
  <Override PartName="/ppt/media/image214.jpg" ContentType="image/jpg"/>
  <Override PartName="/ppt/media/image215.jpg" ContentType="image/jpg"/>
  <Override PartName="/ppt/media/image219.jpg" ContentType="image/jpg"/>
  <Override PartName="/ppt/media/image222.jpg" ContentType="image/jpg"/>
  <Override PartName="/ppt/media/image227.jpg" ContentType="image/jpg"/>
  <Override PartName="/ppt/media/image242.jpg" ContentType="image/jpg"/>
  <Override PartName="/ppt/media/image243.jpg" ContentType="image/jpg"/>
  <Override PartName="/ppt/media/image244.jpg" ContentType="image/jpg"/>
  <Override PartName="/ppt/media/image246.jpg" ContentType="image/jpg"/>
  <Override PartName="/ppt/media/image247.jpg" ContentType="image/jpg"/>
  <Override PartName="/ppt/media/image250.jpg" ContentType="image/jpg"/>
  <Override PartName="/ppt/media/image251.jpg" ContentType="image/jpg"/>
  <Override PartName="/ppt/media/image252.jpg" ContentType="image/jpg"/>
  <Override PartName="/ppt/media/image253.jpg" ContentType="image/jpg"/>
  <Override PartName="/ppt/media/image260.jpg" ContentType="image/jpg"/>
  <Override PartName="/ppt/media/image261.jpg" ContentType="image/jpg"/>
  <Override PartName="/ppt/media/image262.jpg" ContentType="image/jpg"/>
  <Override PartName="/ppt/media/image263.jpg" ContentType="image/jpg"/>
  <Override PartName="/ppt/media/image264.jpg" ContentType="image/jpg"/>
  <Override PartName="/ppt/media/image265.jpg" ContentType="image/jpg"/>
  <Override PartName="/ppt/media/image266.jpg" ContentType="image/jpg"/>
  <Override PartName="/ppt/media/image267.jpg" ContentType="image/jpg"/>
  <Override PartName="/ppt/media/image26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0"/>
  </p:notesMasterIdLst>
  <p:sldIdLst>
    <p:sldId id="536" r:id="rId2"/>
    <p:sldId id="532" r:id="rId3"/>
    <p:sldId id="256" r:id="rId4"/>
    <p:sldId id="257" r:id="rId5"/>
    <p:sldId id="537" r:id="rId6"/>
    <p:sldId id="538" r:id="rId7"/>
    <p:sldId id="258" r:id="rId8"/>
    <p:sldId id="526" r:id="rId9"/>
    <p:sldId id="539" r:id="rId10"/>
    <p:sldId id="533" r:id="rId11"/>
    <p:sldId id="535" r:id="rId12"/>
    <p:sldId id="606" r:id="rId13"/>
    <p:sldId id="607" r:id="rId14"/>
    <p:sldId id="608" r:id="rId15"/>
    <p:sldId id="456" r:id="rId16"/>
    <p:sldId id="457" r:id="rId17"/>
    <p:sldId id="458" r:id="rId18"/>
    <p:sldId id="459" r:id="rId19"/>
    <p:sldId id="462" r:id="rId20"/>
    <p:sldId id="463" r:id="rId21"/>
    <p:sldId id="464" r:id="rId22"/>
    <p:sldId id="465" r:id="rId23"/>
    <p:sldId id="466" r:id="rId24"/>
    <p:sldId id="261" r:id="rId25"/>
    <p:sldId id="467" r:id="rId26"/>
    <p:sldId id="468" r:id="rId27"/>
    <p:sldId id="469" r:id="rId28"/>
    <p:sldId id="470" r:id="rId29"/>
    <p:sldId id="471" r:id="rId30"/>
    <p:sldId id="472" r:id="rId31"/>
    <p:sldId id="473" r:id="rId32"/>
    <p:sldId id="269" r:id="rId33"/>
    <p:sldId id="270" r:id="rId34"/>
    <p:sldId id="271" r:id="rId35"/>
    <p:sldId id="474" r:id="rId36"/>
    <p:sldId id="540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542" r:id="rId55"/>
    <p:sldId id="543" r:id="rId56"/>
    <p:sldId id="544" r:id="rId57"/>
    <p:sldId id="545" r:id="rId58"/>
    <p:sldId id="259" r:id="rId59"/>
    <p:sldId id="546" r:id="rId60"/>
    <p:sldId id="547" r:id="rId61"/>
    <p:sldId id="548" r:id="rId62"/>
    <p:sldId id="549" r:id="rId63"/>
    <p:sldId id="572" r:id="rId64"/>
    <p:sldId id="622" r:id="rId65"/>
    <p:sldId id="623" r:id="rId66"/>
    <p:sldId id="624" r:id="rId67"/>
    <p:sldId id="625" r:id="rId68"/>
    <p:sldId id="626" r:id="rId69"/>
    <p:sldId id="627" r:id="rId70"/>
    <p:sldId id="628" r:id="rId71"/>
    <p:sldId id="629" r:id="rId72"/>
    <p:sldId id="630" r:id="rId73"/>
    <p:sldId id="631" r:id="rId74"/>
    <p:sldId id="632" r:id="rId75"/>
    <p:sldId id="633" r:id="rId76"/>
    <p:sldId id="551" r:id="rId77"/>
    <p:sldId id="292" r:id="rId78"/>
    <p:sldId id="293" r:id="rId79"/>
    <p:sldId id="294" r:id="rId80"/>
    <p:sldId id="295" r:id="rId81"/>
    <p:sldId id="296" r:id="rId82"/>
    <p:sldId id="300" r:id="rId83"/>
    <p:sldId id="301" r:id="rId84"/>
    <p:sldId id="302" r:id="rId85"/>
    <p:sldId id="587" r:id="rId86"/>
    <p:sldId id="480" r:id="rId87"/>
    <p:sldId id="481" r:id="rId88"/>
    <p:sldId id="482" r:id="rId89"/>
    <p:sldId id="483" r:id="rId90"/>
    <p:sldId id="260" r:id="rId91"/>
    <p:sldId id="484" r:id="rId92"/>
    <p:sldId id="262" r:id="rId93"/>
    <p:sldId id="263" r:id="rId94"/>
    <p:sldId id="265" r:id="rId95"/>
    <p:sldId id="266" r:id="rId96"/>
    <p:sldId id="267" r:id="rId97"/>
    <p:sldId id="268" r:id="rId98"/>
    <p:sldId id="588" r:id="rId99"/>
    <p:sldId id="485" r:id="rId100"/>
    <p:sldId id="486" r:id="rId101"/>
    <p:sldId id="272" r:id="rId102"/>
    <p:sldId id="487" r:id="rId103"/>
    <p:sldId id="488" r:id="rId104"/>
    <p:sldId id="489" r:id="rId105"/>
    <p:sldId id="490" r:id="rId106"/>
    <p:sldId id="491" r:id="rId107"/>
    <p:sldId id="589" r:id="rId108"/>
    <p:sldId id="590" r:id="rId109"/>
    <p:sldId id="591" r:id="rId110"/>
    <p:sldId id="592" r:id="rId111"/>
    <p:sldId id="593" r:id="rId112"/>
    <p:sldId id="594" r:id="rId113"/>
    <p:sldId id="595" r:id="rId114"/>
    <p:sldId id="341" r:id="rId115"/>
    <p:sldId id="343" r:id="rId116"/>
    <p:sldId id="344" r:id="rId117"/>
    <p:sldId id="345" r:id="rId118"/>
    <p:sldId id="346" r:id="rId119"/>
    <p:sldId id="347" r:id="rId120"/>
    <p:sldId id="348" r:id="rId121"/>
    <p:sldId id="349" r:id="rId122"/>
    <p:sldId id="350" r:id="rId123"/>
    <p:sldId id="351" r:id="rId124"/>
    <p:sldId id="352" r:id="rId125"/>
    <p:sldId id="353" r:id="rId126"/>
    <p:sldId id="354" r:id="rId127"/>
    <p:sldId id="355" r:id="rId128"/>
    <p:sldId id="356" r:id="rId129"/>
    <p:sldId id="357" r:id="rId130"/>
    <p:sldId id="358" r:id="rId131"/>
    <p:sldId id="359" r:id="rId132"/>
    <p:sldId id="360" r:id="rId133"/>
    <p:sldId id="361" r:id="rId134"/>
    <p:sldId id="362" r:id="rId135"/>
    <p:sldId id="363" r:id="rId136"/>
    <p:sldId id="364" r:id="rId137"/>
    <p:sldId id="365" r:id="rId138"/>
    <p:sldId id="596" r:id="rId139"/>
    <p:sldId id="366" r:id="rId140"/>
    <p:sldId id="367" r:id="rId141"/>
    <p:sldId id="368" r:id="rId142"/>
    <p:sldId id="369" r:id="rId143"/>
    <p:sldId id="370" r:id="rId144"/>
    <p:sldId id="371" r:id="rId145"/>
    <p:sldId id="372" r:id="rId146"/>
    <p:sldId id="373" r:id="rId147"/>
    <p:sldId id="374" r:id="rId148"/>
    <p:sldId id="375" r:id="rId149"/>
    <p:sldId id="376" r:id="rId150"/>
    <p:sldId id="377" r:id="rId151"/>
    <p:sldId id="378" r:id="rId152"/>
    <p:sldId id="379" r:id="rId153"/>
    <p:sldId id="380" r:id="rId154"/>
    <p:sldId id="381" r:id="rId155"/>
    <p:sldId id="382" r:id="rId156"/>
    <p:sldId id="383" r:id="rId157"/>
    <p:sldId id="384" r:id="rId158"/>
    <p:sldId id="385" r:id="rId159"/>
    <p:sldId id="386" r:id="rId160"/>
    <p:sldId id="597" r:id="rId161"/>
    <p:sldId id="598" r:id="rId162"/>
    <p:sldId id="599" r:id="rId163"/>
    <p:sldId id="600" r:id="rId164"/>
    <p:sldId id="273" r:id="rId165"/>
    <p:sldId id="601" r:id="rId166"/>
    <p:sldId id="602" r:id="rId167"/>
    <p:sldId id="603" r:id="rId168"/>
    <p:sldId id="493" r:id="rId169"/>
    <p:sldId id="494" r:id="rId170"/>
    <p:sldId id="495" r:id="rId171"/>
    <p:sldId id="264" r:id="rId172"/>
    <p:sldId id="496" r:id="rId173"/>
    <p:sldId id="497" r:id="rId174"/>
    <p:sldId id="498" r:id="rId175"/>
    <p:sldId id="499" r:id="rId176"/>
    <p:sldId id="500" r:id="rId177"/>
    <p:sldId id="501" r:id="rId178"/>
    <p:sldId id="604" r:id="rId179"/>
    <p:sldId id="502" r:id="rId180"/>
    <p:sldId id="503" r:id="rId181"/>
    <p:sldId id="504" r:id="rId182"/>
    <p:sldId id="505" r:id="rId183"/>
    <p:sldId id="506" r:id="rId184"/>
    <p:sldId id="507" r:id="rId185"/>
    <p:sldId id="508" r:id="rId186"/>
    <p:sldId id="509" r:id="rId187"/>
    <p:sldId id="510" r:id="rId188"/>
    <p:sldId id="511" r:id="rId189"/>
    <p:sldId id="512" r:id="rId190"/>
    <p:sldId id="513" r:id="rId191"/>
    <p:sldId id="514" r:id="rId192"/>
    <p:sldId id="515" r:id="rId193"/>
    <p:sldId id="521" r:id="rId194"/>
    <p:sldId id="522" r:id="rId195"/>
    <p:sldId id="523" r:id="rId196"/>
    <p:sldId id="524" r:id="rId197"/>
    <p:sldId id="525" r:id="rId198"/>
    <p:sldId id="694" r:id="rId199"/>
  </p:sldIdLst>
  <p:sldSz cx="12188825" cy="6858000"/>
  <p:notesSz cx="121920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89760" autoAdjust="0"/>
  </p:normalViewPr>
  <p:slideViewPr>
    <p:cSldViewPr>
      <p:cViewPr varScale="1">
        <p:scale>
          <a:sx n="87" d="100"/>
          <a:sy n="87" d="100"/>
        </p:scale>
        <p:origin x="350" y="82"/>
      </p:cViewPr>
      <p:guideLst>
        <p:guide orient="horz" pos="1847"/>
        <p:guide pos="21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E826-81DD-9F40-A8E9-763BD7FBE34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5146675"/>
            <a:ext cx="97536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A6708-B15E-9C4F-940D-9E8925D2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6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1pPr>
    <a:lvl2pPr marL="293157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2pPr>
    <a:lvl3pPr marL="586313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3pPr>
    <a:lvl4pPr marL="879470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4pPr>
    <a:lvl5pPr marL="1172627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5pPr>
    <a:lvl6pPr marL="1465783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6pPr>
    <a:lvl7pPr marL="1758940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7pPr>
    <a:lvl8pPr marL="2052096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8pPr>
    <a:lvl9pPr marL="2345253" algn="l" defTabSz="586313" rtl="0" eaLnBrk="1" latinLnBrk="0" hangingPunct="1">
      <a:defRPr sz="7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A6708-B15E-9C4F-940D-9E8925D23C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2489" y="788425"/>
            <a:ext cx="9410789" cy="291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92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324" y="2463016"/>
            <a:ext cx="85321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201" y="4090365"/>
            <a:ext cx="3900424" cy="2199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441" y="4090365"/>
            <a:ext cx="2803430" cy="21991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332611" y="6361162"/>
            <a:ext cx="457081" cy="117445"/>
          </a:xfrm>
          <a:prstGeom prst="rect">
            <a:avLst/>
          </a:prstGeom>
        </p:spPr>
        <p:txBody>
          <a:bodyPr lIns="0" tIns="0" rIns="0" bIns="0"/>
          <a:lstStyle>
            <a:lvl1pPr>
              <a:defRPr sz="1282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 smtClean="0"/>
              <a:pPr marL="24430">
                <a:lnSpc>
                  <a:spcPts val="737"/>
                </a:lnSpc>
              </a:pPr>
              <a:t>‹#›</a:t>
            </a:fld>
            <a:endParaRPr lang="en-US" spc="-16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262" y="792941"/>
            <a:ext cx="10619681" cy="307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892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162" y="1306483"/>
            <a:ext cx="10695862" cy="5054678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262" y="792941"/>
            <a:ext cx="10619681" cy="307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892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441" y="1011596"/>
            <a:ext cx="53021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7245" y="1011596"/>
            <a:ext cx="53021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4201" y="4090365"/>
            <a:ext cx="3900424" cy="2199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441" y="4090365"/>
            <a:ext cx="2803430" cy="21991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5332611" y="6361162"/>
            <a:ext cx="457081" cy="117445"/>
          </a:xfrm>
          <a:prstGeom prst="rect">
            <a:avLst/>
          </a:prstGeom>
        </p:spPr>
        <p:txBody>
          <a:bodyPr lIns="0" tIns="0" rIns="0" bIns="0"/>
          <a:lstStyle>
            <a:lvl1pPr>
              <a:defRPr sz="705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 smtClean="0"/>
              <a:pPr marL="24430">
                <a:lnSpc>
                  <a:spcPts val="737"/>
                </a:lnSpc>
              </a:pPr>
              <a:t>‹#›</a:t>
            </a:fld>
            <a:endParaRPr lang="en-US" spc="-16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262" y="792941"/>
            <a:ext cx="10619681" cy="307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892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4201" y="4090365"/>
            <a:ext cx="3900424" cy="2199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441" y="4090365"/>
            <a:ext cx="2803430" cy="21991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5332611" y="6361162"/>
            <a:ext cx="457081" cy="117445"/>
          </a:xfrm>
          <a:prstGeom prst="rect">
            <a:avLst/>
          </a:prstGeom>
        </p:spPr>
        <p:txBody>
          <a:bodyPr lIns="0" tIns="0" rIns="0" bIns="0"/>
          <a:lstStyle>
            <a:lvl1pPr>
              <a:defRPr sz="705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 smtClean="0"/>
              <a:pPr marL="24430">
                <a:lnSpc>
                  <a:spcPts val="737"/>
                </a:lnSpc>
              </a:pPr>
              <a:t>‹#›</a:t>
            </a:fld>
            <a:endParaRPr lang="en-US" spc="-16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4201" y="4090365"/>
            <a:ext cx="3900424" cy="2199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441" y="4090365"/>
            <a:ext cx="2803430" cy="21991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5621465" y="6116815"/>
            <a:ext cx="472948" cy="219912"/>
          </a:xfrm>
          <a:prstGeom prst="rect">
            <a:avLst/>
          </a:prstGeom>
        </p:spPr>
        <p:txBody>
          <a:bodyPr lIns="0" tIns="0" rIns="0" bIns="0"/>
          <a:lstStyle>
            <a:lvl1pPr>
              <a:defRPr sz="1282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 smtClean="0"/>
              <a:pPr marL="24430">
                <a:lnSpc>
                  <a:spcPts val="737"/>
                </a:lnSpc>
              </a:pPr>
              <a:t>‹#›</a:t>
            </a:fld>
            <a:endParaRPr lang="en-US" spc="-16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A7B2-9BF2-7960-297C-C4F667AAC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2325646"/>
            <a:ext cx="9141619" cy="1184318"/>
          </a:xfrm>
          <a:prstGeom prst="rect">
            <a:avLst/>
          </a:prstGeom>
        </p:spPr>
        <p:txBody>
          <a:bodyPr anchor="b"/>
          <a:lstStyle>
            <a:lvl1pPr algn="ctr">
              <a:defRPr sz="3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B7745-0DA5-1064-982C-1481066FB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236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39"/>
            </a:lvl1pPr>
            <a:lvl2pPr marL="293157" indent="0" algn="ctr">
              <a:buNone/>
              <a:defRPr sz="1282"/>
            </a:lvl2pPr>
            <a:lvl3pPr marL="586313" indent="0" algn="ctr">
              <a:buNone/>
              <a:defRPr sz="1154"/>
            </a:lvl3pPr>
            <a:lvl4pPr marL="879470" indent="0" algn="ctr">
              <a:buNone/>
              <a:defRPr sz="1026"/>
            </a:lvl4pPr>
            <a:lvl5pPr marL="1172627" indent="0" algn="ctr">
              <a:buNone/>
              <a:defRPr sz="1026"/>
            </a:lvl5pPr>
            <a:lvl6pPr marL="1465783" indent="0" algn="ctr">
              <a:buNone/>
              <a:defRPr sz="1026"/>
            </a:lvl6pPr>
            <a:lvl7pPr marL="1758940" indent="0" algn="ctr">
              <a:buNone/>
              <a:defRPr sz="1026"/>
            </a:lvl7pPr>
            <a:lvl8pPr marL="2052096" indent="0" algn="ctr">
              <a:buNone/>
              <a:defRPr sz="1026"/>
            </a:lvl8pPr>
            <a:lvl9pPr marL="2345253" indent="0" algn="ctr">
              <a:buNone/>
              <a:defRPr sz="102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623A3-7918-ED08-A951-6106319C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F8D96-6BC2-2154-D6CE-B03BB6B4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15C25-F4E6-E5F0-19CD-A5F1A8B9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1253" y="6134538"/>
            <a:ext cx="232349" cy="108562"/>
          </a:xfrm>
          <a:prstGeom prst="rect">
            <a:avLst/>
          </a:prstGeom>
        </p:spPr>
        <p:txBody>
          <a:bodyPr/>
          <a:lstStyle/>
          <a:p>
            <a:fld id="{30DDC623-E69D-4153-B941-EAF875B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60" y="6457950"/>
            <a:ext cx="143513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79CEE-8A12-D2EC-1018-43AFD40A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3962" y="6458900"/>
            <a:ext cx="571351" cy="267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6" b="1">
                <a:solidFill>
                  <a:schemeClr val="tx1"/>
                </a:solidFill>
              </a:defRPr>
            </a:lvl1pPr>
          </a:lstStyle>
          <a:p>
            <a:fld id="{220E3603-C9A5-7C4B-9CF8-1433C7986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157">
        <a:defRPr>
          <a:latin typeface="+mn-lt"/>
          <a:ea typeface="+mn-ea"/>
          <a:cs typeface="+mn-cs"/>
        </a:defRPr>
      </a:lvl2pPr>
      <a:lvl3pPr marL="586313">
        <a:defRPr>
          <a:latin typeface="+mn-lt"/>
          <a:ea typeface="+mn-ea"/>
          <a:cs typeface="+mn-cs"/>
        </a:defRPr>
      </a:lvl3pPr>
      <a:lvl4pPr marL="879470">
        <a:defRPr>
          <a:latin typeface="+mn-lt"/>
          <a:ea typeface="+mn-ea"/>
          <a:cs typeface="+mn-cs"/>
        </a:defRPr>
      </a:lvl4pPr>
      <a:lvl5pPr marL="1172627">
        <a:defRPr>
          <a:latin typeface="+mn-lt"/>
          <a:ea typeface="+mn-ea"/>
          <a:cs typeface="+mn-cs"/>
        </a:defRPr>
      </a:lvl5pPr>
      <a:lvl6pPr marL="1465783">
        <a:defRPr>
          <a:latin typeface="+mn-lt"/>
          <a:ea typeface="+mn-ea"/>
          <a:cs typeface="+mn-cs"/>
        </a:defRPr>
      </a:lvl6pPr>
      <a:lvl7pPr marL="1758940">
        <a:defRPr>
          <a:latin typeface="+mn-lt"/>
          <a:ea typeface="+mn-ea"/>
          <a:cs typeface="+mn-cs"/>
        </a:defRPr>
      </a:lvl7pPr>
      <a:lvl8pPr marL="2052096">
        <a:defRPr>
          <a:latin typeface="+mn-lt"/>
          <a:ea typeface="+mn-ea"/>
          <a:cs typeface="+mn-cs"/>
        </a:defRPr>
      </a:lvl8pPr>
      <a:lvl9pPr marL="234525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157">
        <a:defRPr>
          <a:latin typeface="+mn-lt"/>
          <a:ea typeface="+mn-ea"/>
          <a:cs typeface="+mn-cs"/>
        </a:defRPr>
      </a:lvl2pPr>
      <a:lvl3pPr marL="586313">
        <a:defRPr>
          <a:latin typeface="+mn-lt"/>
          <a:ea typeface="+mn-ea"/>
          <a:cs typeface="+mn-cs"/>
        </a:defRPr>
      </a:lvl3pPr>
      <a:lvl4pPr marL="879470">
        <a:defRPr>
          <a:latin typeface="+mn-lt"/>
          <a:ea typeface="+mn-ea"/>
          <a:cs typeface="+mn-cs"/>
        </a:defRPr>
      </a:lvl4pPr>
      <a:lvl5pPr marL="1172627">
        <a:defRPr>
          <a:latin typeface="+mn-lt"/>
          <a:ea typeface="+mn-ea"/>
          <a:cs typeface="+mn-cs"/>
        </a:defRPr>
      </a:lvl5pPr>
      <a:lvl6pPr marL="1465783">
        <a:defRPr>
          <a:latin typeface="+mn-lt"/>
          <a:ea typeface="+mn-ea"/>
          <a:cs typeface="+mn-cs"/>
        </a:defRPr>
      </a:lvl6pPr>
      <a:lvl7pPr marL="1758940">
        <a:defRPr>
          <a:latin typeface="+mn-lt"/>
          <a:ea typeface="+mn-ea"/>
          <a:cs typeface="+mn-cs"/>
        </a:defRPr>
      </a:lvl7pPr>
      <a:lvl8pPr marL="2052096">
        <a:defRPr>
          <a:latin typeface="+mn-lt"/>
          <a:ea typeface="+mn-ea"/>
          <a:cs typeface="+mn-cs"/>
        </a:defRPr>
      </a:lvl8pPr>
      <a:lvl9pPr marL="234525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jpg"/><Relationship Id="rId4" Type="http://schemas.openxmlformats.org/officeDocument/2006/relationships/image" Target="../media/image13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2.jpg"/><Relationship Id="rId4" Type="http://schemas.openxmlformats.org/officeDocument/2006/relationships/image" Target="../media/image221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3.png"/><Relationship Id="rId7" Type="http://schemas.openxmlformats.org/officeDocument/2006/relationships/image" Target="../media/image227.jp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10.jpg"/><Relationship Id="rId16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1.png"/><Relationship Id="rId5" Type="http://schemas.openxmlformats.org/officeDocument/2006/relationships/image" Target="../media/image223.png"/><Relationship Id="rId4" Type="http://schemas.openxmlformats.org/officeDocument/2006/relationships/image" Target="../media/image210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7" Type="http://schemas.openxmlformats.org/officeDocument/2006/relationships/image" Target="../media/image245.pn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g"/><Relationship Id="rId5" Type="http://schemas.openxmlformats.org/officeDocument/2006/relationships/image" Target="../media/image243.jpg"/><Relationship Id="rId4" Type="http://schemas.openxmlformats.org/officeDocument/2006/relationships/image" Target="../media/image226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jpg"/><Relationship Id="rId5" Type="http://schemas.openxmlformats.org/officeDocument/2006/relationships/image" Target="../media/image251.jpg"/><Relationship Id="rId4" Type="http://schemas.openxmlformats.org/officeDocument/2006/relationships/image" Target="../media/image250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2.jpg"/><Relationship Id="rId4" Type="http://schemas.openxmlformats.org/officeDocument/2006/relationships/image" Target="../media/image25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jp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3.png"/><Relationship Id="rId21" Type="http://schemas.openxmlformats.org/officeDocument/2006/relationships/image" Target="../media/image288.png"/><Relationship Id="rId34" Type="http://schemas.openxmlformats.org/officeDocument/2006/relationships/image" Target="../media/image301.png"/><Relationship Id="rId42" Type="http://schemas.openxmlformats.org/officeDocument/2006/relationships/image" Target="../media/image309.png"/><Relationship Id="rId47" Type="http://schemas.openxmlformats.org/officeDocument/2006/relationships/image" Target="../media/image314.png"/><Relationship Id="rId50" Type="http://schemas.openxmlformats.org/officeDocument/2006/relationships/image" Target="../media/image317.png"/><Relationship Id="rId55" Type="http://schemas.openxmlformats.org/officeDocument/2006/relationships/image" Target="../media/image322.png"/><Relationship Id="rId63" Type="http://schemas.openxmlformats.org/officeDocument/2006/relationships/image" Target="../media/image330.png"/><Relationship Id="rId68" Type="http://schemas.openxmlformats.org/officeDocument/2006/relationships/image" Target="../media/image335.png"/><Relationship Id="rId76" Type="http://schemas.openxmlformats.org/officeDocument/2006/relationships/image" Target="../media/image343.png"/><Relationship Id="rId84" Type="http://schemas.openxmlformats.org/officeDocument/2006/relationships/image" Target="../media/image351.png"/><Relationship Id="rId89" Type="http://schemas.openxmlformats.org/officeDocument/2006/relationships/image" Target="../media/image356.png"/><Relationship Id="rId97" Type="http://schemas.openxmlformats.org/officeDocument/2006/relationships/image" Target="../media/image364.jpg"/><Relationship Id="rId7" Type="http://schemas.openxmlformats.org/officeDocument/2006/relationships/image" Target="../media/image274.png"/><Relationship Id="rId71" Type="http://schemas.openxmlformats.org/officeDocument/2006/relationships/image" Target="../media/image338.png"/><Relationship Id="rId92" Type="http://schemas.openxmlformats.org/officeDocument/2006/relationships/image" Target="../media/image359.png"/><Relationship Id="rId2" Type="http://schemas.openxmlformats.org/officeDocument/2006/relationships/image" Target="../media/image269.png"/><Relationship Id="rId16" Type="http://schemas.openxmlformats.org/officeDocument/2006/relationships/image" Target="../media/image283.png"/><Relationship Id="rId29" Type="http://schemas.openxmlformats.org/officeDocument/2006/relationships/image" Target="../media/image296.png"/><Relationship Id="rId11" Type="http://schemas.openxmlformats.org/officeDocument/2006/relationships/image" Target="../media/image278.png"/><Relationship Id="rId24" Type="http://schemas.openxmlformats.org/officeDocument/2006/relationships/image" Target="../media/image291.png"/><Relationship Id="rId32" Type="http://schemas.openxmlformats.org/officeDocument/2006/relationships/image" Target="../media/image299.png"/><Relationship Id="rId37" Type="http://schemas.openxmlformats.org/officeDocument/2006/relationships/image" Target="../media/image304.png"/><Relationship Id="rId40" Type="http://schemas.openxmlformats.org/officeDocument/2006/relationships/image" Target="../media/image307.png"/><Relationship Id="rId45" Type="http://schemas.openxmlformats.org/officeDocument/2006/relationships/image" Target="../media/image312.png"/><Relationship Id="rId53" Type="http://schemas.openxmlformats.org/officeDocument/2006/relationships/image" Target="../media/image320.png"/><Relationship Id="rId58" Type="http://schemas.openxmlformats.org/officeDocument/2006/relationships/image" Target="../media/image325.png"/><Relationship Id="rId66" Type="http://schemas.openxmlformats.org/officeDocument/2006/relationships/image" Target="../media/image333.png"/><Relationship Id="rId74" Type="http://schemas.openxmlformats.org/officeDocument/2006/relationships/image" Target="../media/image341.png"/><Relationship Id="rId79" Type="http://schemas.openxmlformats.org/officeDocument/2006/relationships/image" Target="../media/image346.png"/><Relationship Id="rId87" Type="http://schemas.openxmlformats.org/officeDocument/2006/relationships/image" Target="../media/image354.png"/><Relationship Id="rId5" Type="http://schemas.openxmlformats.org/officeDocument/2006/relationships/image" Target="../media/image272.png"/><Relationship Id="rId61" Type="http://schemas.openxmlformats.org/officeDocument/2006/relationships/image" Target="../media/image328.png"/><Relationship Id="rId82" Type="http://schemas.openxmlformats.org/officeDocument/2006/relationships/image" Target="../media/image349.png"/><Relationship Id="rId90" Type="http://schemas.openxmlformats.org/officeDocument/2006/relationships/image" Target="../media/image357.png"/><Relationship Id="rId95" Type="http://schemas.openxmlformats.org/officeDocument/2006/relationships/image" Target="../media/image362.png"/><Relationship Id="rId19" Type="http://schemas.openxmlformats.org/officeDocument/2006/relationships/image" Target="../media/image286.png"/><Relationship Id="rId14" Type="http://schemas.openxmlformats.org/officeDocument/2006/relationships/image" Target="../media/image281.png"/><Relationship Id="rId22" Type="http://schemas.openxmlformats.org/officeDocument/2006/relationships/image" Target="../media/image289.png"/><Relationship Id="rId27" Type="http://schemas.openxmlformats.org/officeDocument/2006/relationships/image" Target="../media/image294.png"/><Relationship Id="rId30" Type="http://schemas.openxmlformats.org/officeDocument/2006/relationships/image" Target="../media/image297.png"/><Relationship Id="rId35" Type="http://schemas.openxmlformats.org/officeDocument/2006/relationships/image" Target="../media/image302.png"/><Relationship Id="rId43" Type="http://schemas.openxmlformats.org/officeDocument/2006/relationships/image" Target="../media/image310.png"/><Relationship Id="rId48" Type="http://schemas.openxmlformats.org/officeDocument/2006/relationships/image" Target="../media/image315.png"/><Relationship Id="rId56" Type="http://schemas.openxmlformats.org/officeDocument/2006/relationships/image" Target="../media/image323.png"/><Relationship Id="rId64" Type="http://schemas.openxmlformats.org/officeDocument/2006/relationships/image" Target="../media/image331.png"/><Relationship Id="rId69" Type="http://schemas.openxmlformats.org/officeDocument/2006/relationships/image" Target="../media/image336.png"/><Relationship Id="rId77" Type="http://schemas.openxmlformats.org/officeDocument/2006/relationships/image" Target="../media/image344.png"/><Relationship Id="rId8" Type="http://schemas.openxmlformats.org/officeDocument/2006/relationships/image" Target="../media/image275.png"/><Relationship Id="rId51" Type="http://schemas.openxmlformats.org/officeDocument/2006/relationships/image" Target="../media/image318.png"/><Relationship Id="rId72" Type="http://schemas.openxmlformats.org/officeDocument/2006/relationships/image" Target="../media/image339.png"/><Relationship Id="rId80" Type="http://schemas.openxmlformats.org/officeDocument/2006/relationships/image" Target="../media/image347.png"/><Relationship Id="rId85" Type="http://schemas.openxmlformats.org/officeDocument/2006/relationships/image" Target="../media/image352.png"/><Relationship Id="rId93" Type="http://schemas.openxmlformats.org/officeDocument/2006/relationships/image" Target="../media/image360.png"/><Relationship Id="rId98" Type="http://schemas.openxmlformats.org/officeDocument/2006/relationships/image" Target="../media/image3.jpeg"/><Relationship Id="rId3" Type="http://schemas.openxmlformats.org/officeDocument/2006/relationships/image" Target="../media/image270.png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33" Type="http://schemas.openxmlformats.org/officeDocument/2006/relationships/image" Target="../media/image300.png"/><Relationship Id="rId38" Type="http://schemas.openxmlformats.org/officeDocument/2006/relationships/image" Target="../media/image305.png"/><Relationship Id="rId46" Type="http://schemas.openxmlformats.org/officeDocument/2006/relationships/image" Target="../media/image313.png"/><Relationship Id="rId59" Type="http://schemas.openxmlformats.org/officeDocument/2006/relationships/image" Target="../media/image326.png"/><Relationship Id="rId67" Type="http://schemas.openxmlformats.org/officeDocument/2006/relationships/image" Target="../media/image334.png"/><Relationship Id="rId20" Type="http://schemas.openxmlformats.org/officeDocument/2006/relationships/image" Target="../media/image287.png"/><Relationship Id="rId41" Type="http://schemas.openxmlformats.org/officeDocument/2006/relationships/image" Target="../media/image308.png"/><Relationship Id="rId54" Type="http://schemas.openxmlformats.org/officeDocument/2006/relationships/image" Target="../media/image321.png"/><Relationship Id="rId62" Type="http://schemas.openxmlformats.org/officeDocument/2006/relationships/image" Target="../media/image329.png"/><Relationship Id="rId70" Type="http://schemas.openxmlformats.org/officeDocument/2006/relationships/image" Target="../media/image337.png"/><Relationship Id="rId75" Type="http://schemas.openxmlformats.org/officeDocument/2006/relationships/image" Target="../media/image342.png"/><Relationship Id="rId83" Type="http://schemas.openxmlformats.org/officeDocument/2006/relationships/image" Target="../media/image350.png"/><Relationship Id="rId88" Type="http://schemas.openxmlformats.org/officeDocument/2006/relationships/image" Target="../media/image355.png"/><Relationship Id="rId91" Type="http://schemas.openxmlformats.org/officeDocument/2006/relationships/image" Target="../media/image358.png"/><Relationship Id="rId96" Type="http://schemas.openxmlformats.org/officeDocument/2006/relationships/image" Target="../media/image3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3.pn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5.png"/><Relationship Id="rId36" Type="http://schemas.openxmlformats.org/officeDocument/2006/relationships/image" Target="../media/image303.png"/><Relationship Id="rId49" Type="http://schemas.openxmlformats.org/officeDocument/2006/relationships/image" Target="../media/image316.png"/><Relationship Id="rId57" Type="http://schemas.openxmlformats.org/officeDocument/2006/relationships/image" Target="../media/image324.png"/><Relationship Id="rId10" Type="http://schemas.openxmlformats.org/officeDocument/2006/relationships/image" Target="../media/image277.png"/><Relationship Id="rId31" Type="http://schemas.openxmlformats.org/officeDocument/2006/relationships/image" Target="../media/image298.png"/><Relationship Id="rId44" Type="http://schemas.openxmlformats.org/officeDocument/2006/relationships/image" Target="../media/image311.png"/><Relationship Id="rId52" Type="http://schemas.openxmlformats.org/officeDocument/2006/relationships/image" Target="../media/image319.png"/><Relationship Id="rId60" Type="http://schemas.openxmlformats.org/officeDocument/2006/relationships/image" Target="../media/image327.png"/><Relationship Id="rId65" Type="http://schemas.openxmlformats.org/officeDocument/2006/relationships/image" Target="../media/image332.png"/><Relationship Id="rId73" Type="http://schemas.openxmlformats.org/officeDocument/2006/relationships/image" Target="../media/image340.png"/><Relationship Id="rId78" Type="http://schemas.openxmlformats.org/officeDocument/2006/relationships/image" Target="../media/image345.png"/><Relationship Id="rId81" Type="http://schemas.openxmlformats.org/officeDocument/2006/relationships/image" Target="../media/image348.png"/><Relationship Id="rId86" Type="http://schemas.openxmlformats.org/officeDocument/2006/relationships/image" Target="../media/image353.png"/><Relationship Id="rId94" Type="http://schemas.openxmlformats.org/officeDocument/2006/relationships/image" Target="../media/image361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3" Type="http://schemas.openxmlformats.org/officeDocument/2006/relationships/image" Target="../media/image280.png"/><Relationship Id="rId18" Type="http://schemas.openxmlformats.org/officeDocument/2006/relationships/image" Target="../media/image285.png"/><Relationship Id="rId39" Type="http://schemas.openxmlformats.org/officeDocument/2006/relationships/image" Target="../media/image30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387554" cy="70103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22697" y="1563716"/>
            <a:ext cx="2556155" cy="643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66"/>
              </a:lnSpc>
            </a:pPr>
            <a:r>
              <a:rPr lang="en-US" sz="2378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Lecture </a:t>
            </a:r>
          </a:p>
          <a:p>
            <a:pPr>
              <a:lnSpc>
                <a:spcPts val="2966"/>
              </a:lnSpc>
            </a:pPr>
            <a:r>
              <a:rPr lang="en-US" sz="2378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on</a:t>
            </a:r>
            <a:endParaRPr lang="en-US" sz="2378" dirty="0"/>
          </a:p>
        </p:txBody>
      </p:sp>
      <p:sp>
        <p:nvSpPr>
          <p:cNvPr id="4" name="Text 1"/>
          <p:cNvSpPr/>
          <p:nvPr/>
        </p:nvSpPr>
        <p:spPr>
          <a:xfrm>
            <a:off x="7022697" y="2343902"/>
            <a:ext cx="2556155" cy="1085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66"/>
              </a:lnSpc>
            </a:pPr>
            <a:r>
              <a:rPr lang="en-US" sz="2378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Engineering Mechanics: Statics</a:t>
            </a:r>
            <a:endParaRPr lang="en-US" sz="2378" dirty="0"/>
          </a:p>
        </p:txBody>
      </p:sp>
      <p:sp>
        <p:nvSpPr>
          <p:cNvPr id="5" name="Text 2"/>
          <p:cNvSpPr/>
          <p:nvPr/>
        </p:nvSpPr>
        <p:spPr>
          <a:xfrm>
            <a:off x="7022697" y="4482766"/>
            <a:ext cx="2945610" cy="1291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1795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Prepared by</a:t>
            </a:r>
          </a:p>
          <a:p>
            <a:pPr>
              <a:lnSpc>
                <a:spcPts val="1523"/>
              </a:lnSpc>
            </a:pPr>
            <a:endParaRPr lang="en-US" sz="1795" b="1" dirty="0">
              <a:solidFill>
                <a:srgbClr val="4A4A4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1523"/>
              </a:lnSpc>
            </a:pPr>
            <a:r>
              <a:rPr lang="en-US" sz="1795" b="1" dirty="0" err="1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Anisul</a:t>
            </a:r>
            <a:r>
              <a:rPr lang="en-US" sz="1795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Islam</a:t>
            </a:r>
          </a:p>
          <a:p>
            <a:pPr>
              <a:lnSpc>
                <a:spcPts val="1523"/>
              </a:lnSpc>
            </a:pPr>
            <a:endParaRPr lang="en-US" sz="1795" b="1" dirty="0">
              <a:solidFill>
                <a:srgbClr val="4A4A4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1523"/>
              </a:lnSpc>
            </a:pPr>
            <a:r>
              <a:rPr lang="en-US" sz="1795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Lecturer</a:t>
            </a:r>
          </a:p>
          <a:p>
            <a:pPr>
              <a:lnSpc>
                <a:spcPts val="1523"/>
              </a:lnSpc>
            </a:pPr>
            <a:r>
              <a:rPr lang="en-US" sz="1795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Department of ME (UGV)</a:t>
            </a:r>
          </a:p>
          <a:p>
            <a:pPr>
              <a:lnSpc>
                <a:spcPts val="1523"/>
              </a:lnSpc>
            </a:pPr>
            <a:endParaRPr lang="en-US" sz="1795" b="1" dirty="0">
              <a:solidFill>
                <a:srgbClr val="4A4A4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1523"/>
              </a:lnSpc>
            </a:pPr>
            <a:endParaRPr lang="en-US" sz="1795" dirty="0"/>
          </a:p>
          <a:p>
            <a:pPr>
              <a:lnSpc>
                <a:spcPts val="1523"/>
              </a:lnSpc>
            </a:pPr>
            <a:endParaRPr lang="en-US" sz="1795" b="1" dirty="0"/>
          </a:p>
        </p:txBody>
      </p:sp>
      <p:sp>
        <p:nvSpPr>
          <p:cNvPr id="6" name="Text 3"/>
          <p:cNvSpPr/>
          <p:nvPr/>
        </p:nvSpPr>
        <p:spPr>
          <a:xfrm>
            <a:off x="6797325" y="3429000"/>
            <a:ext cx="4379454" cy="295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23"/>
              </a:lnSpc>
            </a:pPr>
            <a:endParaRPr lang="en-US" sz="935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2B820BB4-288B-473B-BF55-82AC7A73C8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6412" y="304800"/>
            <a:ext cx="88836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09974" y="2080851"/>
            <a:ext cx="6285388" cy="378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66"/>
              </a:lnSpc>
            </a:pPr>
            <a:r>
              <a:rPr lang="en-US" sz="2378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Introduction to Engineering Mechanics ,Statics</a:t>
            </a:r>
            <a:endParaRPr lang="en-US" sz="2378" dirty="0"/>
          </a:p>
        </p:txBody>
      </p:sp>
      <p:sp>
        <p:nvSpPr>
          <p:cNvPr id="3" name="Text 1"/>
          <p:cNvSpPr/>
          <p:nvPr/>
        </p:nvSpPr>
        <p:spPr>
          <a:xfrm>
            <a:off x="2609974" y="2762496"/>
            <a:ext cx="1561391" cy="18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175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Engineering Mechanics</a:t>
            </a:r>
            <a:endParaRPr lang="en-US" sz="1175" dirty="0"/>
          </a:p>
        </p:txBody>
      </p:sp>
      <p:sp>
        <p:nvSpPr>
          <p:cNvPr id="4" name="Text 2"/>
          <p:cNvSpPr/>
          <p:nvPr/>
        </p:nvSpPr>
        <p:spPr>
          <a:xfrm>
            <a:off x="2609974" y="3073005"/>
            <a:ext cx="3336595" cy="1357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935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Engineering mechanics is the branch of engineering that applies physics and mathematical methods to analyze the behavior of physical systems subjected to forces and displacements. It encompasses various sub-disciplines, including statics, dynamics, and mechanics of materials. It's the foundation for designing structures, machines, and many other engineered systems.</a:t>
            </a:r>
            <a:endParaRPr lang="en-US" sz="935" dirty="0"/>
          </a:p>
        </p:txBody>
      </p:sp>
      <p:sp>
        <p:nvSpPr>
          <p:cNvPr id="5" name="Text 3"/>
          <p:cNvSpPr/>
          <p:nvPr/>
        </p:nvSpPr>
        <p:spPr>
          <a:xfrm>
            <a:off x="6246327" y="2762496"/>
            <a:ext cx="1514888" cy="18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175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Statics</a:t>
            </a:r>
            <a:endParaRPr lang="en-US" sz="1175" dirty="0"/>
          </a:p>
        </p:txBody>
      </p:sp>
      <p:sp>
        <p:nvSpPr>
          <p:cNvPr id="6" name="Text 4"/>
          <p:cNvSpPr/>
          <p:nvPr/>
        </p:nvSpPr>
        <p:spPr>
          <a:xfrm>
            <a:off x="6246328" y="3073005"/>
            <a:ext cx="3336595" cy="969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935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Statics is the subfield of engineering mechanics that deals specifically with bodies at rest, or in a state of constant motion. It focuses on analyzing forces that are balanced, resulting in no net force or acceleration. The primary concern is understanding equilibrium conditions and ensuring structural stability.</a:t>
            </a:r>
            <a:endParaRPr lang="en-US" sz="935" dirty="0"/>
          </a:p>
        </p:txBody>
      </p:sp>
      <p:sp>
        <p:nvSpPr>
          <p:cNvPr id="7" name="Text 5"/>
          <p:cNvSpPr/>
          <p:nvPr/>
        </p:nvSpPr>
        <p:spPr>
          <a:xfrm>
            <a:off x="6246327" y="4163703"/>
            <a:ext cx="1514888" cy="18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175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Applications</a:t>
            </a:r>
            <a:endParaRPr lang="en-US" sz="1175" dirty="0"/>
          </a:p>
        </p:txBody>
      </p:sp>
      <p:sp>
        <p:nvSpPr>
          <p:cNvPr id="8" name="Text 6"/>
          <p:cNvSpPr/>
          <p:nvPr/>
        </p:nvSpPr>
        <p:spPr>
          <a:xfrm>
            <a:off x="6246328" y="4474212"/>
            <a:ext cx="3336595" cy="193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935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Structures, machines, and many other engineering systems</a:t>
            </a:r>
            <a:endParaRPr lang="en-US" sz="935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C77F0-7D09-BBC6-91F5-135D20A7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989012" y="762000"/>
            <a:ext cx="1021079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115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E0D3C-58FC-1F35-7D99-572692CA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912812" y="914400"/>
            <a:ext cx="101345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72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5A635B-F1C7-7773-8202-FB63D2A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1230430"/>
            <a:ext cx="9982199" cy="47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83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2BA4B-C446-4440-7543-8BB266E3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1066800"/>
            <a:ext cx="7817134" cy="514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87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8247E-40A4-F20A-DA60-1943B549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-13333" r="-104" b="13333"/>
          <a:stretch/>
        </p:blipFill>
        <p:spPr>
          <a:xfrm>
            <a:off x="989012" y="685800"/>
            <a:ext cx="10363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76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A05345-1BA9-2C93-1D3D-F22F6515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5" r="-625" b="12223"/>
          <a:stretch/>
        </p:blipFill>
        <p:spPr>
          <a:xfrm>
            <a:off x="1065212" y="990600"/>
            <a:ext cx="10134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48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CD8063-21AE-199B-62CE-F7939886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230430"/>
            <a:ext cx="9525000" cy="48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095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lang="en-US" sz="5126" u="none" spc="-6" dirty="0"/>
              <a:t>9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237843" y="2451858"/>
            <a:ext cx="3859710" cy="159131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dirty="0">
                <a:latin typeface="Arial"/>
                <a:cs typeface="Arial"/>
              </a:rPr>
              <a:t>Centroid</a:t>
            </a: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(108-112)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54078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5442" y="2082849"/>
            <a:ext cx="1976807" cy="15191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0536" y="2261615"/>
            <a:ext cx="1559977" cy="13379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74234" y="4411128"/>
            <a:ext cx="2684250" cy="6678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60244" y="599055"/>
            <a:ext cx="4051004" cy="134244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b="1" spc="-7" dirty="0">
                <a:latin typeface="Arial"/>
                <a:cs typeface="Arial"/>
              </a:rPr>
              <a:t>CENTRE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47" dirty="0">
                <a:latin typeface="Arial"/>
                <a:cs typeface="Arial"/>
              </a:rPr>
              <a:t> </a:t>
            </a:r>
            <a:r>
              <a:rPr sz="750" b="1" spc="-13" dirty="0">
                <a:latin typeface="Arial"/>
                <a:cs typeface="Arial"/>
              </a:rPr>
              <a:t>GRAVITY</a:t>
            </a:r>
            <a:r>
              <a:rPr sz="750" b="1" spc="-3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SYMMETRICAL SECTIONS</a:t>
            </a:r>
            <a:endParaRPr sz="750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750" dirty="0">
              <a:latin typeface="Arial"/>
              <a:cs typeface="Arial"/>
            </a:endParaRPr>
          </a:p>
          <a:p>
            <a:pPr marL="8657" marR="16882">
              <a:lnSpc>
                <a:spcPts val="852"/>
              </a:lnSpc>
            </a:pPr>
            <a:r>
              <a:rPr sz="750" dirty="0">
                <a:latin typeface="Microsoft Sans Serif"/>
                <a:cs typeface="Microsoft Sans Serif"/>
              </a:rPr>
              <a:t>Section,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whose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required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found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out,</a:t>
            </a:r>
            <a:r>
              <a:rPr sz="750" spc="24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symmetrical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about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i="1" spc="-7" dirty="0">
                <a:latin typeface="Arial"/>
                <a:cs typeface="Arial"/>
              </a:rPr>
              <a:t>X</a:t>
            </a:r>
            <a:r>
              <a:rPr sz="750" spc="-7" dirty="0">
                <a:latin typeface="Microsoft Sans Serif"/>
                <a:cs typeface="Microsoft Sans Serif"/>
              </a:rPr>
              <a:t>-</a:t>
            </a:r>
            <a:r>
              <a:rPr sz="750" i="1" dirty="0">
                <a:latin typeface="Arial"/>
                <a:cs typeface="Arial"/>
              </a:rPr>
              <a:t>X</a:t>
            </a:r>
            <a:r>
              <a:rPr sz="750" i="1" spc="-13" dirty="0">
                <a:latin typeface="Arial"/>
                <a:cs typeface="Arial"/>
              </a:rPr>
              <a:t> </a:t>
            </a:r>
            <a:r>
              <a:rPr sz="750" spc="-13" dirty="0">
                <a:latin typeface="Microsoft Sans Serif"/>
                <a:cs typeface="Microsoft Sans Serif"/>
              </a:rPr>
              <a:t>axis </a:t>
            </a:r>
            <a:r>
              <a:rPr sz="750" dirty="0">
                <a:latin typeface="Microsoft Sans Serif"/>
                <a:cs typeface="Microsoft Sans Serif"/>
              </a:rPr>
              <a:t>or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i="1" spc="-7" dirty="0">
                <a:latin typeface="Arial"/>
                <a:cs typeface="Arial"/>
              </a:rPr>
              <a:t>Y-</a:t>
            </a:r>
            <a:r>
              <a:rPr sz="750" i="1" dirty="0">
                <a:latin typeface="Arial"/>
                <a:cs typeface="Arial"/>
              </a:rPr>
              <a:t>Y</a:t>
            </a:r>
            <a:r>
              <a:rPr sz="750" i="1" spc="47" dirty="0">
                <a:latin typeface="Arial"/>
                <a:cs typeface="Arial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</a:t>
            </a:r>
            <a:r>
              <a:rPr sz="750" spc="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5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procedure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for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calculating</a:t>
            </a:r>
            <a:r>
              <a:rPr sz="750" spc="65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5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5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55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body</a:t>
            </a:r>
            <a:r>
              <a:rPr sz="750" spc="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55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calculate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either</a:t>
            </a:r>
            <a:endParaRPr sz="750" dirty="0">
              <a:latin typeface="Microsoft Sans Serif"/>
              <a:cs typeface="Microsoft Sans Serif"/>
            </a:endParaRPr>
          </a:p>
          <a:p>
            <a:pPr marL="8657" marR="3463">
              <a:lnSpc>
                <a:spcPts val="832"/>
              </a:lnSpc>
              <a:spcBef>
                <a:spcPts val="96"/>
              </a:spcBef>
              <a:tabLst>
                <a:tab pos="284818" algn="l"/>
              </a:tabLst>
            </a:pPr>
            <a:r>
              <a:rPr sz="750" spc="75" dirty="0">
                <a:latin typeface="Cambria Math"/>
                <a:cs typeface="Cambria Math"/>
              </a:rPr>
              <a:t>̅</a:t>
            </a:r>
            <a:r>
              <a:rPr sz="750" spc="-276" dirty="0">
                <a:latin typeface="Cambria Math"/>
                <a:cs typeface="Cambria Math"/>
              </a:rPr>
              <a:t>x</a:t>
            </a:r>
            <a:r>
              <a:rPr sz="750" spc="-7" dirty="0">
                <a:latin typeface="Microsoft Sans Serif"/>
                <a:cs typeface="Microsoft Sans Serif"/>
              </a:rPr>
              <a:t>o</a:t>
            </a:r>
            <a:r>
              <a:rPr sz="750" spc="-10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r</a:t>
            </a:r>
            <a:r>
              <a:rPr sz="750" spc="85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Cambria Math"/>
                <a:cs typeface="Cambria Math"/>
              </a:rPr>
              <a:t>𝑦</a:t>
            </a:r>
            <a:r>
              <a:rPr sz="750" spc="-17" dirty="0">
                <a:latin typeface="Microsoft Sans Serif"/>
                <a:cs typeface="Microsoft Sans Serif"/>
              </a:rPr>
              <a:t>.</a:t>
            </a:r>
            <a:r>
              <a:rPr sz="750" spc="-17" dirty="0">
                <a:latin typeface="Cambria Math"/>
                <a:cs typeface="Cambria Math"/>
              </a:rPr>
              <a:t>̅</a:t>
            </a:r>
            <a:r>
              <a:rPr sz="750" dirty="0">
                <a:latin typeface="Cambria Math"/>
                <a:cs typeface="Cambria Math"/>
              </a:rPr>
              <a:t>	</a:t>
            </a:r>
            <a:r>
              <a:rPr sz="750" dirty="0">
                <a:latin typeface="Microsoft Sans Serif"/>
                <a:cs typeface="Microsoft Sans Serif"/>
              </a:rPr>
              <a:t>This</a:t>
            </a:r>
            <a:r>
              <a:rPr sz="750" spc="11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11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due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10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reason</a:t>
            </a:r>
            <a:r>
              <a:rPr sz="750" spc="10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that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10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0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body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will</a:t>
            </a:r>
            <a:r>
              <a:rPr sz="750" spc="10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lie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on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</a:t>
            </a:r>
            <a:r>
              <a:rPr sz="750" spc="99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of </a:t>
            </a:r>
            <a:r>
              <a:rPr sz="750" spc="-7" dirty="0">
                <a:latin typeface="Microsoft Sans Serif"/>
                <a:cs typeface="Microsoft Sans Serif"/>
              </a:rPr>
              <a:t>symmetry.</a:t>
            </a:r>
            <a:endParaRPr sz="750" dirty="0">
              <a:latin typeface="Microsoft Sans Serif"/>
              <a:cs typeface="Microsoft Sans Serif"/>
            </a:endParaRPr>
          </a:p>
          <a:p>
            <a:pPr marL="8657">
              <a:spcBef>
                <a:spcPts val="709"/>
              </a:spcBef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4.1.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Find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gravity</a:t>
            </a:r>
            <a:r>
              <a:rPr sz="750" b="1" spc="-4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 channel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section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100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50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15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spc="-17" dirty="0">
                <a:latin typeface="Arial"/>
                <a:cs typeface="Arial"/>
              </a:rPr>
              <a:t>mm.</a:t>
            </a:r>
            <a:endParaRPr sz="750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750" dirty="0">
              <a:latin typeface="Arial"/>
              <a:cs typeface="Arial"/>
            </a:endParaRPr>
          </a:p>
          <a:p>
            <a:pPr marL="8657" marR="14717">
              <a:lnSpc>
                <a:spcPts val="866"/>
              </a:lnSpc>
            </a:pPr>
            <a:r>
              <a:rPr sz="750" b="1" dirty="0">
                <a:latin typeface="Calibri"/>
                <a:cs typeface="Calibri"/>
              </a:rPr>
              <a:t>Solution:</a:t>
            </a:r>
            <a:r>
              <a:rPr sz="750" b="1" spc="-3" dirty="0"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As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the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section</a:t>
            </a:r>
            <a:r>
              <a:rPr sz="750" spc="-28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is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symmetrical</a:t>
            </a:r>
            <a:r>
              <a:rPr sz="750" spc="-24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about</a:t>
            </a:r>
            <a:r>
              <a:rPr sz="750" spc="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X-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X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axis,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therefore</a:t>
            </a:r>
            <a:r>
              <a:rPr sz="750" spc="-34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its centre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of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gravity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will</a:t>
            </a:r>
            <a:r>
              <a:rPr sz="750" spc="-1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lie</a:t>
            </a:r>
            <a:r>
              <a:rPr sz="750" spc="-1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on</a:t>
            </a:r>
            <a:r>
              <a:rPr sz="750" spc="-28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this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axis.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Now</a:t>
            </a:r>
            <a:r>
              <a:rPr sz="750" spc="-28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split up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the</a:t>
            </a:r>
            <a:r>
              <a:rPr sz="750" spc="-10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whole</a:t>
            </a:r>
            <a:r>
              <a:rPr sz="750" spc="-28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section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into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three</a:t>
            </a:r>
            <a:r>
              <a:rPr sz="750" spc="-10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rectangles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ABFJ,</a:t>
            </a:r>
            <a:r>
              <a:rPr sz="750" spc="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EGKJ</a:t>
            </a:r>
            <a:r>
              <a:rPr sz="750" spc="-1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and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CDHK</a:t>
            </a:r>
            <a:r>
              <a:rPr sz="750" spc="-10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as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shown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in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Fig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spc="-13" dirty="0">
                <a:solidFill>
                  <a:srgbClr val="201F1F"/>
                </a:solidFill>
                <a:latin typeface="Times New Roman"/>
                <a:cs typeface="Times New Roman"/>
              </a:rPr>
              <a:t>4.5.</a:t>
            </a:r>
            <a:endParaRPr sz="750" dirty="0">
              <a:latin typeface="Times New Roman"/>
              <a:cs typeface="Times New Roman"/>
            </a:endParaRPr>
          </a:p>
          <a:p>
            <a:pPr marL="8657">
              <a:lnSpc>
                <a:spcPts val="845"/>
              </a:lnSpc>
            </a:pP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Let the</a:t>
            </a:r>
            <a:r>
              <a:rPr sz="750" spc="-3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face</a:t>
            </a:r>
            <a:r>
              <a:rPr sz="750" spc="-21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AC</a:t>
            </a:r>
            <a:r>
              <a:rPr sz="750" spc="10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be</a:t>
            </a:r>
            <a:r>
              <a:rPr sz="750" spc="-3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the</a:t>
            </a:r>
            <a:r>
              <a:rPr sz="750" spc="-4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axis</a:t>
            </a:r>
            <a:r>
              <a:rPr sz="750" spc="-10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dirty="0">
                <a:solidFill>
                  <a:srgbClr val="201F1F"/>
                </a:solidFill>
                <a:latin typeface="Times New Roman"/>
                <a:cs typeface="Times New Roman"/>
              </a:rPr>
              <a:t>of</a:t>
            </a:r>
            <a:r>
              <a:rPr sz="750" spc="-3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Times New Roman"/>
                <a:cs typeface="Times New Roman"/>
              </a:rPr>
              <a:t>reference</a:t>
            </a:r>
            <a:r>
              <a:rPr sz="682" spc="-7" dirty="0">
                <a:solidFill>
                  <a:srgbClr val="201F1F"/>
                </a:solidFill>
                <a:latin typeface="Times New Roman"/>
                <a:cs typeface="Times New Roman"/>
              </a:rPr>
              <a:t>.</a:t>
            </a:r>
            <a:endParaRPr sz="682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0244" y="3843147"/>
            <a:ext cx="3913359" cy="470844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R="607727" algn="r">
              <a:spcBef>
                <a:spcPts val="72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4.5</a:t>
            </a:r>
            <a:endParaRPr sz="750">
              <a:latin typeface="Microsoft Sans Serif"/>
              <a:cs typeface="Microsoft Sans Serif"/>
            </a:endParaRPr>
          </a:p>
          <a:p>
            <a:pPr marL="8657">
              <a:spcBef>
                <a:spcPts val="784"/>
              </a:spcBef>
            </a:pP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We</a:t>
            </a:r>
            <a:r>
              <a:rPr sz="750" spc="-3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know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that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distance between</a:t>
            </a:r>
            <a:r>
              <a:rPr sz="750" spc="-1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centre</a:t>
            </a:r>
            <a:r>
              <a:rPr sz="750" spc="-3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gravity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section</a:t>
            </a:r>
            <a:r>
              <a:rPr sz="750" spc="-1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and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left</a:t>
            </a:r>
            <a:r>
              <a:rPr sz="750" spc="-1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face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1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section</a:t>
            </a:r>
            <a:endParaRPr sz="750">
              <a:latin typeface="Microsoft Sans Serif"/>
              <a:cs typeface="Microsoft Sans Serif"/>
            </a:endParaRPr>
          </a:p>
          <a:p>
            <a:pPr marL="8657">
              <a:spcBef>
                <a:spcPts val="51"/>
              </a:spcBef>
            </a:pPr>
            <a:r>
              <a:rPr sz="750" i="1" spc="-17" dirty="0">
                <a:solidFill>
                  <a:srgbClr val="201F1F"/>
                </a:solidFill>
                <a:latin typeface="Arial"/>
                <a:cs typeface="Arial"/>
              </a:rPr>
              <a:t>AC</a:t>
            </a:r>
            <a:r>
              <a:rPr sz="750" spc="-17" dirty="0">
                <a:solidFill>
                  <a:srgbClr val="201F1F"/>
                </a:solidFill>
                <a:latin typeface="Microsoft Sans Serif"/>
                <a:cs typeface="Microsoft Sans Serif"/>
              </a:rPr>
              <a:t>,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0244" y="5198214"/>
            <a:ext cx="4047108" cy="812573"/>
          </a:xfrm>
          <a:prstGeom prst="rect">
            <a:avLst/>
          </a:prstGeom>
        </p:spPr>
        <p:txBody>
          <a:bodyPr vert="horz" wrap="square" lIns="0" tIns="17314" rIns="0" bIns="0" rtlCol="0">
            <a:spAutoFit/>
          </a:bodyPr>
          <a:lstStyle/>
          <a:p>
            <a:pPr marL="459691" marR="983444" indent="-451466">
              <a:lnSpc>
                <a:spcPts val="852"/>
              </a:lnSpc>
              <a:spcBef>
                <a:spcPts val="137"/>
              </a:spcBef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4.2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spc="-13" dirty="0">
                <a:latin typeface="Arial"/>
                <a:cs typeface="Arial"/>
              </a:rPr>
              <a:t>An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I-section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has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following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dimensions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in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-51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units: </a:t>
            </a:r>
            <a:r>
              <a:rPr sz="750" b="1" dirty="0">
                <a:latin typeface="Arial"/>
                <a:cs typeface="Arial"/>
              </a:rPr>
              <a:t>Bottom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flange =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300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17" dirty="0">
                <a:latin typeface="Arial"/>
                <a:cs typeface="Arial"/>
              </a:rPr>
              <a:t> 100</a:t>
            </a:r>
            <a:endParaRPr sz="750">
              <a:latin typeface="Arial"/>
              <a:cs typeface="Arial"/>
            </a:endParaRPr>
          </a:p>
          <a:p>
            <a:pPr marL="459691">
              <a:lnSpc>
                <a:spcPts val="839"/>
              </a:lnSpc>
            </a:pPr>
            <a:r>
              <a:rPr sz="750" b="1" dirty="0">
                <a:latin typeface="Arial"/>
                <a:cs typeface="Arial"/>
              </a:rPr>
              <a:t>Top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flange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=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150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spc="-17" dirty="0">
                <a:latin typeface="Arial"/>
                <a:cs typeface="Arial"/>
              </a:rPr>
              <a:t>50</a:t>
            </a:r>
            <a:endParaRPr sz="750">
              <a:latin typeface="Arial"/>
              <a:cs typeface="Arial"/>
            </a:endParaRPr>
          </a:p>
          <a:p>
            <a:pPr marL="459691">
              <a:lnSpc>
                <a:spcPts val="866"/>
              </a:lnSpc>
            </a:pPr>
            <a:r>
              <a:rPr sz="750" b="1" dirty="0">
                <a:latin typeface="Arial"/>
                <a:cs typeface="Arial"/>
              </a:rPr>
              <a:t>Web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=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300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spc="-17" dirty="0">
                <a:latin typeface="Arial"/>
                <a:cs typeface="Arial"/>
              </a:rPr>
              <a:t>50</a:t>
            </a:r>
            <a:endParaRPr sz="750">
              <a:latin typeface="Arial"/>
              <a:cs typeface="Arial"/>
            </a:endParaRPr>
          </a:p>
          <a:p>
            <a:pPr marL="8657">
              <a:lnSpc>
                <a:spcPts val="852"/>
              </a:lnSpc>
            </a:pPr>
            <a:r>
              <a:rPr sz="750" b="1" spc="-7" dirty="0">
                <a:latin typeface="Arial"/>
                <a:cs typeface="Arial"/>
              </a:rPr>
              <a:t>Determine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mathematically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7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position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centre</a:t>
            </a:r>
            <a:r>
              <a:rPr sz="750" b="1" spc="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7" dirty="0">
                <a:latin typeface="Arial"/>
                <a:cs typeface="Arial"/>
              </a:rPr>
              <a:t> gravity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7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section</a:t>
            </a:r>
            <a:r>
              <a:rPr sz="750" spc="-7" dirty="0">
                <a:latin typeface="Microsoft Sans Serif"/>
                <a:cs typeface="Microsoft Sans Serif"/>
              </a:rPr>
              <a:t>.</a:t>
            </a:r>
            <a:endParaRPr sz="750">
              <a:latin typeface="Microsoft Sans Serif"/>
              <a:cs typeface="Microsoft Sans Serif"/>
            </a:endParaRPr>
          </a:p>
          <a:p>
            <a:pPr marL="8657" marR="3463">
              <a:lnSpc>
                <a:spcPts val="900"/>
              </a:lnSpc>
              <a:spcBef>
                <a:spcPts val="7"/>
              </a:spcBef>
            </a:pPr>
            <a:r>
              <a:rPr sz="750" b="1" dirty="0">
                <a:latin typeface="Arial"/>
                <a:cs typeface="Arial"/>
              </a:rPr>
              <a:t>Solution.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symmetrical</a:t>
            </a:r>
            <a:r>
              <a:rPr sz="750" spc="-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about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i="1" spc="-17" dirty="0">
                <a:latin typeface="Arial"/>
                <a:cs typeface="Arial"/>
              </a:rPr>
              <a:t>Y</a:t>
            </a:r>
            <a:r>
              <a:rPr sz="750" spc="-17" dirty="0">
                <a:latin typeface="Microsoft Sans Serif"/>
                <a:cs typeface="Microsoft Sans Serif"/>
              </a:rPr>
              <a:t>-</a:t>
            </a:r>
            <a:r>
              <a:rPr sz="750" i="1" dirty="0">
                <a:latin typeface="Arial"/>
                <a:cs typeface="Arial"/>
              </a:rPr>
              <a:t>Y</a:t>
            </a:r>
            <a:r>
              <a:rPr sz="750" i="1" spc="-34" dirty="0">
                <a:latin typeface="Arial"/>
                <a:cs typeface="Arial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axis,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bisecting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web,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therefore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its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of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will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lie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this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axis.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Now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split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up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into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three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rectangles</a:t>
            </a:r>
            <a:r>
              <a:rPr sz="750" spc="-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shown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</a:t>
            </a:r>
            <a:r>
              <a:rPr sz="750" spc="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Fig.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4.6</a:t>
            </a:r>
            <a:endParaRPr sz="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7562" y="2447307"/>
            <a:ext cx="1857601" cy="5021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2724" y="4353126"/>
            <a:ext cx="1392898" cy="10802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60244" y="605287"/>
            <a:ext cx="2356845" cy="12415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dirty="0">
                <a:latin typeface="Microsoft Sans Serif"/>
                <a:cs typeface="Microsoft Sans Serif"/>
              </a:rPr>
              <a:t>Let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bottom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bottom</a:t>
            </a:r>
            <a:r>
              <a:rPr sz="750" spc="-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flange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reference.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14579" y="2166043"/>
            <a:ext cx="303424" cy="12415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4.6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0245" y="2945425"/>
            <a:ext cx="3699533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We</a:t>
            </a:r>
            <a:r>
              <a:rPr sz="750" spc="-4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know</a:t>
            </a:r>
            <a:r>
              <a:rPr sz="750" spc="-28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that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distance</a:t>
            </a:r>
            <a:r>
              <a:rPr sz="750" spc="-1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between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centre</a:t>
            </a:r>
            <a:r>
              <a:rPr sz="750" spc="-3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gravity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section and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bottom</a:t>
            </a:r>
            <a:r>
              <a:rPr sz="750" spc="-3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flange,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0244" y="4005377"/>
            <a:ext cx="3851895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4.3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Find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centroid of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the</a:t>
            </a:r>
            <a:r>
              <a:rPr sz="750" b="1" spc="-5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T-</a:t>
            </a:r>
            <a:r>
              <a:rPr sz="750" b="1" spc="-7" dirty="0">
                <a:latin typeface="Arial"/>
                <a:cs typeface="Arial"/>
              </a:rPr>
              <a:t>section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as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shown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in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figure</a:t>
            </a:r>
            <a:r>
              <a:rPr sz="750" b="1" spc="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4.7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from</a:t>
            </a:r>
            <a:r>
              <a:rPr sz="750" b="1" spc="-4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bottom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45514" y="5431086"/>
            <a:ext cx="305588" cy="12415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4.7</a:t>
            </a:r>
            <a:endParaRPr sz="75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3226" y="3088264"/>
            <a:ext cx="3189121" cy="6493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8733" y="1153529"/>
            <a:ext cx="1868855" cy="10660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82254" y="1087737"/>
            <a:ext cx="1079084" cy="11405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554" y="1230431"/>
            <a:ext cx="2931425" cy="43971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09974" y="2209608"/>
            <a:ext cx="4037453" cy="757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66"/>
              </a:lnSpc>
            </a:pPr>
            <a:r>
              <a:rPr lang="en-US" sz="2378" b="1" dirty="0">
                <a:solidFill>
                  <a:srgbClr val="282824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Fundamental Concepts &amp; Principles</a:t>
            </a:r>
            <a:endParaRPr lang="en-US" sz="2378" dirty="0"/>
          </a:p>
        </p:txBody>
      </p:sp>
      <p:sp>
        <p:nvSpPr>
          <p:cNvPr id="4" name="Shape 1"/>
          <p:cNvSpPr/>
          <p:nvPr/>
        </p:nvSpPr>
        <p:spPr>
          <a:xfrm>
            <a:off x="2609974" y="3285101"/>
            <a:ext cx="272658" cy="272658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5" name="Text 2"/>
          <p:cNvSpPr/>
          <p:nvPr/>
        </p:nvSpPr>
        <p:spPr>
          <a:xfrm>
            <a:off x="2693565" y="3330522"/>
            <a:ext cx="105476" cy="18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16"/>
              </a:lnSpc>
            </a:pPr>
            <a:r>
              <a:rPr lang="en-US" sz="1416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1416" dirty="0"/>
          </a:p>
        </p:txBody>
      </p:sp>
      <p:sp>
        <p:nvSpPr>
          <p:cNvPr id="6" name="Text 3"/>
          <p:cNvSpPr/>
          <p:nvPr/>
        </p:nvSpPr>
        <p:spPr>
          <a:xfrm>
            <a:off x="3003820" y="3285102"/>
            <a:ext cx="1514888" cy="18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175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Force</a:t>
            </a:r>
            <a:endParaRPr lang="en-US" sz="1175" dirty="0"/>
          </a:p>
        </p:txBody>
      </p:sp>
      <p:sp>
        <p:nvSpPr>
          <p:cNvPr id="7" name="Text 4"/>
          <p:cNvSpPr/>
          <p:nvPr/>
        </p:nvSpPr>
        <p:spPr>
          <a:xfrm>
            <a:off x="3003822" y="3547135"/>
            <a:ext cx="1564317" cy="38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935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Push or pull that can cause motion or deformation</a:t>
            </a:r>
            <a:endParaRPr lang="en-US" sz="935" dirty="0"/>
          </a:p>
        </p:txBody>
      </p:sp>
      <p:sp>
        <p:nvSpPr>
          <p:cNvPr id="8" name="Shape 5"/>
          <p:cNvSpPr/>
          <p:nvPr/>
        </p:nvSpPr>
        <p:spPr>
          <a:xfrm>
            <a:off x="4689326" y="3285101"/>
            <a:ext cx="272658" cy="272658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9" name="Text 6"/>
          <p:cNvSpPr/>
          <p:nvPr/>
        </p:nvSpPr>
        <p:spPr>
          <a:xfrm>
            <a:off x="4772918" y="3330522"/>
            <a:ext cx="105476" cy="18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16"/>
              </a:lnSpc>
            </a:pPr>
            <a:r>
              <a:rPr lang="en-US" sz="1416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1416" dirty="0"/>
          </a:p>
        </p:txBody>
      </p:sp>
      <p:sp>
        <p:nvSpPr>
          <p:cNvPr id="10" name="Text 7"/>
          <p:cNvSpPr/>
          <p:nvPr/>
        </p:nvSpPr>
        <p:spPr>
          <a:xfrm>
            <a:off x="5083173" y="3285102"/>
            <a:ext cx="1514888" cy="18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175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Moment</a:t>
            </a:r>
            <a:endParaRPr lang="en-US" sz="1175" dirty="0"/>
          </a:p>
        </p:txBody>
      </p:sp>
      <p:sp>
        <p:nvSpPr>
          <p:cNvPr id="11" name="Text 8"/>
          <p:cNvSpPr/>
          <p:nvPr/>
        </p:nvSpPr>
        <p:spPr>
          <a:xfrm>
            <a:off x="5083174" y="3547135"/>
            <a:ext cx="1564317" cy="38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935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Tendency of a force to rotate an object</a:t>
            </a:r>
            <a:endParaRPr lang="en-US" sz="935" dirty="0"/>
          </a:p>
        </p:txBody>
      </p:sp>
      <p:sp>
        <p:nvSpPr>
          <p:cNvPr id="12" name="Shape 9"/>
          <p:cNvSpPr/>
          <p:nvPr/>
        </p:nvSpPr>
        <p:spPr>
          <a:xfrm>
            <a:off x="2609974" y="4192456"/>
            <a:ext cx="272658" cy="272658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3" name="Text 10"/>
          <p:cNvSpPr/>
          <p:nvPr/>
        </p:nvSpPr>
        <p:spPr>
          <a:xfrm>
            <a:off x="2693565" y="4237878"/>
            <a:ext cx="105476" cy="18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16"/>
              </a:lnSpc>
            </a:pPr>
            <a:r>
              <a:rPr lang="en-US" sz="1416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1416" dirty="0"/>
          </a:p>
        </p:txBody>
      </p:sp>
      <p:sp>
        <p:nvSpPr>
          <p:cNvPr id="14" name="Text 11"/>
          <p:cNvSpPr/>
          <p:nvPr/>
        </p:nvSpPr>
        <p:spPr>
          <a:xfrm>
            <a:off x="3003820" y="4192457"/>
            <a:ext cx="1514888" cy="18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175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Equilibrium</a:t>
            </a:r>
            <a:endParaRPr lang="en-US" sz="1175" dirty="0"/>
          </a:p>
        </p:txBody>
      </p:sp>
      <p:sp>
        <p:nvSpPr>
          <p:cNvPr id="15" name="Text 12"/>
          <p:cNvSpPr/>
          <p:nvPr/>
        </p:nvSpPr>
        <p:spPr>
          <a:xfrm>
            <a:off x="3003821" y="4454491"/>
            <a:ext cx="3643606" cy="193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23"/>
              </a:lnSpc>
            </a:pPr>
            <a:r>
              <a:rPr lang="en-US" sz="935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State of balance where all forces and moments cancel out</a:t>
            </a:r>
            <a:endParaRPr lang="en-US" sz="935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1668" y="1098126"/>
            <a:ext cx="2362039" cy="9270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0426" y="2584518"/>
            <a:ext cx="1341822" cy="11360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2662" y="4155748"/>
            <a:ext cx="1705672" cy="6752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60244" y="819287"/>
            <a:ext cx="232871" cy="12415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spc="-7" dirty="0">
                <a:latin typeface="Microsoft Sans Serif"/>
                <a:cs typeface="Microsoft Sans Serif"/>
              </a:rPr>
              <a:t>Soln: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0245" y="2103713"/>
            <a:ext cx="3824626" cy="496054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dirty="0">
                <a:latin typeface="Microsoft Sans Serif"/>
                <a:cs typeface="Microsoft Sans Serif"/>
              </a:rPr>
              <a:t>Due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symmetry,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centroid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lies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on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Y-</a:t>
            </a:r>
            <a:r>
              <a:rPr sz="750" dirty="0">
                <a:latin typeface="Microsoft Sans Serif"/>
                <a:cs typeface="Microsoft Sans Serif"/>
              </a:rPr>
              <a:t>axis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it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at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distance of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80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mm</a:t>
            </a:r>
            <a:r>
              <a:rPr sz="750" spc="-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from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bottom.</a:t>
            </a:r>
            <a:endParaRPr sz="750">
              <a:latin typeface="Microsoft Sans Serif"/>
              <a:cs typeface="Microsoft Sans Serif"/>
            </a:endParaRPr>
          </a:p>
          <a:p>
            <a:pPr>
              <a:spcBef>
                <a:spcPts val="215"/>
              </a:spcBef>
            </a:pPr>
            <a:endParaRPr sz="750">
              <a:latin typeface="Microsoft Sans Serif"/>
              <a:cs typeface="Microsoft Sans Serif"/>
            </a:endParaRPr>
          </a:p>
          <a:p>
            <a:pPr marL="8657"/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4.3</a:t>
            </a:r>
            <a:r>
              <a:rPr sz="750" b="1" spc="160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Determine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centroid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following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figure.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5514" y="3793283"/>
            <a:ext cx="305588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4.8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60244" y="4007455"/>
            <a:ext cx="232871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spc="-7" dirty="0">
                <a:latin typeface="Microsoft Sans Serif"/>
                <a:cs typeface="Microsoft Sans Serif"/>
              </a:rPr>
              <a:t>Soln:</a:t>
            </a:r>
            <a:endParaRPr sz="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3853" y="2296243"/>
            <a:ext cx="704370" cy="589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1496" y="3486136"/>
            <a:ext cx="1184007" cy="5194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7427" y="4167461"/>
            <a:ext cx="1691994" cy="4522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7129" y="4920587"/>
            <a:ext cx="2584003" cy="4575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60245" y="1836111"/>
            <a:ext cx="4076109" cy="383011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 marR="3463" algn="just">
              <a:lnSpc>
                <a:spcPct val="110900"/>
              </a:lnSpc>
              <a:spcBef>
                <a:spcPts val="68"/>
              </a:spcBef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4.4</a:t>
            </a:r>
            <a:r>
              <a:rPr sz="750" b="1" spc="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body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consists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right</a:t>
            </a:r>
            <a:r>
              <a:rPr sz="750" b="1" spc="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circular</a:t>
            </a:r>
            <a:r>
              <a:rPr sz="750" b="1" spc="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solid</a:t>
            </a:r>
            <a:r>
              <a:rPr sz="750" b="1" spc="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cone</a:t>
            </a:r>
            <a:r>
              <a:rPr sz="750" b="1" spc="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 height</a:t>
            </a:r>
            <a:r>
              <a:rPr sz="750" b="1" spc="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40</a:t>
            </a:r>
            <a:r>
              <a:rPr sz="750" b="1" spc="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and</a:t>
            </a:r>
            <a:r>
              <a:rPr sz="750" b="1" spc="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radius </a:t>
            </a:r>
            <a:r>
              <a:rPr sz="750" b="1" spc="-17" dirty="0">
                <a:latin typeface="Arial"/>
                <a:cs typeface="Arial"/>
              </a:rPr>
              <a:t>30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16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placed</a:t>
            </a:r>
            <a:r>
              <a:rPr sz="750" b="1" spc="17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on</a:t>
            </a:r>
            <a:r>
              <a:rPr sz="750" b="1" spc="16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17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solid</a:t>
            </a:r>
            <a:r>
              <a:rPr sz="750" b="1" spc="17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hemisphere</a:t>
            </a:r>
            <a:r>
              <a:rPr sz="750" b="1" spc="18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17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radius</a:t>
            </a:r>
            <a:r>
              <a:rPr sz="750" b="1" spc="17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30</a:t>
            </a:r>
            <a:r>
              <a:rPr sz="750" b="1" spc="17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16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17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18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same</a:t>
            </a:r>
            <a:r>
              <a:rPr sz="750" b="1" spc="18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material.</a:t>
            </a:r>
            <a:r>
              <a:rPr sz="750" b="1" spc="68" dirty="0">
                <a:latin typeface="Arial"/>
                <a:cs typeface="Arial"/>
              </a:rPr>
              <a:t>  </a:t>
            </a:r>
            <a:r>
              <a:rPr sz="750" b="1" dirty="0">
                <a:latin typeface="Arial"/>
                <a:cs typeface="Arial"/>
              </a:rPr>
              <a:t>Find</a:t>
            </a:r>
            <a:r>
              <a:rPr sz="750" b="1" spc="303" dirty="0">
                <a:latin typeface="Arial"/>
                <a:cs typeface="Arial"/>
              </a:rPr>
              <a:t> </a:t>
            </a:r>
            <a:r>
              <a:rPr sz="750" b="1" spc="-17" dirty="0">
                <a:latin typeface="Arial"/>
                <a:cs typeface="Arial"/>
              </a:rPr>
              <a:t>the </a:t>
            </a:r>
            <a:r>
              <a:rPr sz="750" b="1" dirty="0">
                <a:latin typeface="Arial"/>
                <a:cs typeface="Arial"/>
              </a:rPr>
              <a:t>position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centre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gravity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spc="-13" dirty="0">
                <a:latin typeface="Arial"/>
                <a:cs typeface="Arial"/>
              </a:rPr>
              <a:t>body.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0244" y="2872707"/>
            <a:ext cx="4024601" cy="595237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51077" algn="ctr">
              <a:spcBef>
                <a:spcPts val="72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4.9</a:t>
            </a:r>
            <a:endParaRPr sz="750">
              <a:latin typeface="Microsoft Sans Serif"/>
              <a:cs typeface="Microsoft Sans Serif"/>
            </a:endParaRPr>
          </a:p>
          <a:p>
            <a:pPr marL="8657" marR="3463">
              <a:lnSpc>
                <a:spcPct val="114700"/>
              </a:lnSpc>
              <a:spcBef>
                <a:spcPts val="603"/>
              </a:spcBef>
            </a:pPr>
            <a:r>
              <a:rPr sz="750" b="1" spc="-7" dirty="0">
                <a:latin typeface="Arial"/>
                <a:cs typeface="Arial"/>
              </a:rPr>
              <a:t>Solution.</a:t>
            </a:r>
            <a:r>
              <a:rPr sz="750" spc="-7" dirty="0">
                <a:latin typeface="Microsoft Sans Serif"/>
                <a:cs typeface="Microsoft Sans Serif"/>
              </a:rPr>
              <a:t>As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body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symmetrical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about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Y-</a:t>
            </a:r>
            <a:r>
              <a:rPr sz="750" dirty="0">
                <a:latin typeface="Microsoft Sans Serif"/>
                <a:cs typeface="Microsoft Sans Serif"/>
              </a:rPr>
              <a:t>Y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axis,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therefore</a:t>
            </a:r>
            <a:r>
              <a:rPr sz="750" spc="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its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will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lie on </a:t>
            </a:r>
            <a:r>
              <a:rPr sz="750" spc="-13" dirty="0">
                <a:latin typeface="Microsoft Sans Serif"/>
                <a:cs typeface="Microsoft Sans Serif"/>
              </a:rPr>
              <a:t>this </a:t>
            </a:r>
            <a:r>
              <a:rPr sz="750" dirty="0">
                <a:latin typeface="Microsoft Sans Serif"/>
                <a:cs typeface="Microsoft Sans Serif"/>
              </a:rPr>
              <a:t>axis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shown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Fig.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Let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bottom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hemisphere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(D)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point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7" dirty="0">
                <a:latin typeface="Microsoft Sans Serif"/>
                <a:cs typeface="Microsoft Sans Serif"/>
              </a:rPr>
              <a:t> reference.</a:t>
            </a:r>
            <a:endParaRPr sz="75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750" spc="-7" dirty="0">
                <a:latin typeface="Microsoft Sans Serif"/>
                <a:cs typeface="Microsoft Sans Serif"/>
              </a:rPr>
              <a:t>Hemisphere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60244" y="4001223"/>
            <a:ext cx="796004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dirty="0">
                <a:latin typeface="Microsoft Sans Serif"/>
                <a:cs typeface="Microsoft Sans Serif"/>
              </a:rPr>
              <a:t>Right</a:t>
            </a:r>
            <a:r>
              <a:rPr sz="750" spc="-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circular</a:t>
            </a:r>
            <a:r>
              <a:rPr sz="750" spc="-37" dirty="0">
                <a:latin typeface="Microsoft Sans Serif"/>
                <a:cs typeface="Microsoft Sans Serif"/>
              </a:rPr>
              <a:t> </a:t>
            </a:r>
            <a:r>
              <a:rPr sz="750" spc="-13" dirty="0">
                <a:latin typeface="Microsoft Sans Serif"/>
                <a:cs typeface="Microsoft Sans Serif"/>
              </a:rPr>
              <a:t>cone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0245" y="4622702"/>
            <a:ext cx="3194835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dirty="0">
                <a:latin typeface="Microsoft Sans Serif"/>
                <a:cs typeface="Microsoft Sans Serif"/>
              </a:rPr>
              <a:t>Distance</a:t>
            </a:r>
            <a:r>
              <a:rPr sz="750" spc="-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between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-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body</a:t>
            </a:r>
            <a:r>
              <a:rPr sz="750" spc="-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-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bottom</a:t>
            </a:r>
            <a:r>
              <a:rPr sz="750" spc="-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hemisphere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D,</a:t>
            </a:r>
            <a:endParaRPr sz="75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4805" y="684758"/>
            <a:ext cx="3411258" cy="1088347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8309" y="2225256"/>
            <a:ext cx="1363897" cy="12657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664" y="3709484"/>
            <a:ext cx="2785795" cy="2887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8830" y="4249675"/>
            <a:ext cx="2782505" cy="2852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7378" y="4853496"/>
            <a:ext cx="1714069" cy="9609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60245" y="599054"/>
            <a:ext cx="4038452" cy="126690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50" b="1" spc="-7" dirty="0">
                <a:latin typeface="Arial"/>
                <a:cs typeface="Arial"/>
              </a:rPr>
              <a:t>CENTRE</a:t>
            </a:r>
            <a:r>
              <a:rPr sz="750" b="1" spc="-3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65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GRAVITY</a:t>
            </a:r>
            <a:r>
              <a:rPr sz="750" b="1" spc="-5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UNSYMMETRICAL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SECTIONS</a:t>
            </a:r>
            <a:endParaRPr sz="750">
              <a:latin typeface="Arial"/>
              <a:cs typeface="Arial"/>
            </a:endParaRPr>
          </a:p>
          <a:p>
            <a:pPr marL="8657" marR="3463">
              <a:lnSpc>
                <a:spcPct val="96400"/>
              </a:lnSpc>
              <a:spcBef>
                <a:spcPts val="68"/>
              </a:spcBef>
            </a:pPr>
            <a:r>
              <a:rPr sz="750" dirty="0">
                <a:latin typeface="Microsoft Sans Serif"/>
                <a:cs typeface="Microsoft Sans Serif"/>
              </a:rPr>
              <a:t>Sometimes,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given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section,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whose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centre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11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gravity</a:t>
            </a:r>
            <a:r>
              <a:rPr sz="750" spc="11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11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required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found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out,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116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not </a:t>
            </a:r>
            <a:r>
              <a:rPr sz="750" dirty="0">
                <a:latin typeface="Microsoft Sans Serif"/>
                <a:cs typeface="Microsoft Sans Serif"/>
              </a:rPr>
              <a:t>symmetrical</a:t>
            </a:r>
            <a:r>
              <a:rPr sz="750" spc="9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either</a:t>
            </a:r>
            <a:r>
              <a:rPr sz="750" spc="9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about</a:t>
            </a:r>
            <a:r>
              <a:rPr sz="750" spc="106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X-</a:t>
            </a:r>
            <a:r>
              <a:rPr sz="750" dirty="0">
                <a:latin typeface="Microsoft Sans Serif"/>
                <a:cs typeface="Microsoft Sans Serif"/>
              </a:rPr>
              <a:t>X</a:t>
            </a:r>
            <a:r>
              <a:rPr sz="750" spc="10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or</a:t>
            </a:r>
            <a:r>
              <a:rPr sz="750" spc="109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Y-</a:t>
            </a:r>
            <a:r>
              <a:rPr sz="750" dirty="0">
                <a:latin typeface="Microsoft Sans Serif"/>
                <a:cs typeface="Microsoft Sans Serif"/>
              </a:rPr>
              <a:t>Y</a:t>
            </a:r>
            <a:r>
              <a:rPr sz="750" spc="10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axis.</a:t>
            </a:r>
            <a:r>
              <a:rPr sz="750" spc="10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such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cases,</a:t>
            </a:r>
            <a:r>
              <a:rPr sz="750" spc="1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we</a:t>
            </a:r>
            <a:r>
              <a:rPr sz="750" spc="10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have</a:t>
            </a:r>
            <a:r>
              <a:rPr sz="750" spc="12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9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find</a:t>
            </a:r>
            <a:r>
              <a:rPr sz="750" spc="106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out</a:t>
            </a:r>
            <a:r>
              <a:rPr sz="750" spc="119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both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the </a:t>
            </a:r>
            <a:r>
              <a:rPr sz="750" dirty="0">
                <a:latin typeface="Microsoft Sans Serif"/>
                <a:cs typeface="Microsoft Sans Serif"/>
              </a:rPr>
              <a:t>values</a:t>
            </a:r>
            <a:r>
              <a:rPr sz="750" spc="-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122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̅x</a:t>
            </a:r>
            <a:r>
              <a:rPr sz="750" spc="-7" dirty="0">
                <a:latin typeface="Microsoft Sans Serif"/>
                <a:cs typeface="Microsoft Sans Serif"/>
              </a:rPr>
              <a:t>and</a:t>
            </a:r>
            <a:r>
              <a:rPr sz="750" spc="-44" dirty="0">
                <a:latin typeface="Microsoft Sans Serif"/>
                <a:cs typeface="Microsoft Sans Serif"/>
              </a:rPr>
              <a:t> </a:t>
            </a:r>
            <a:r>
              <a:rPr sz="750" spc="-37" dirty="0">
                <a:latin typeface="Cambria Math"/>
                <a:cs typeface="Cambria Math"/>
              </a:rPr>
              <a:t>̅y</a:t>
            </a:r>
            <a:endParaRPr sz="750">
              <a:latin typeface="Cambria Math"/>
              <a:cs typeface="Cambria Math"/>
            </a:endParaRPr>
          </a:p>
          <a:p>
            <a:pPr marL="8657" marR="164917">
              <a:lnSpc>
                <a:spcPts val="852"/>
              </a:lnSpc>
              <a:spcBef>
                <a:spcPts val="855"/>
              </a:spcBef>
            </a:pPr>
            <a:r>
              <a:rPr sz="750" b="1" dirty="0">
                <a:latin typeface="Arial"/>
                <a:cs typeface="Arial"/>
              </a:rPr>
              <a:t>Example 4.5.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Find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centroid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unequal</a:t>
            </a:r>
            <a:r>
              <a:rPr sz="750" b="1" spc="-4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angle section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100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-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80 mm</a:t>
            </a:r>
            <a:r>
              <a:rPr sz="750" b="1" spc="-3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×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20</a:t>
            </a:r>
            <a:r>
              <a:rPr sz="750" b="1" spc="-17" dirty="0">
                <a:latin typeface="Arial"/>
                <a:cs typeface="Arial"/>
              </a:rPr>
              <a:t> mm. </a:t>
            </a:r>
            <a:r>
              <a:rPr sz="750" b="1" dirty="0">
                <a:latin typeface="Arial"/>
                <a:cs typeface="Arial"/>
              </a:rPr>
              <a:t>Solution</a:t>
            </a:r>
            <a:r>
              <a:rPr sz="750" b="1" spc="-44" dirty="0">
                <a:latin typeface="Arial"/>
                <a:cs typeface="Arial"/>
              </a:rPr>
              <a:t> </a:t>
            </a:r>
            <a:r>
              <a:rPr sz="750" b="1" spc="-34" dirty="0">
                <a:latin typeface="Arial"/>
                <a:cs typeface="Arial"/>
              </a:rPr>
              <a:t>:</a:t>
            </a:r>
            <a:endParaRPr sz="750">
              <a:latin typeface="Arial"/>
              <a:cs typeface="Arial"/>
            </a:endParaRPr>
          </a:p>
          <a:p>
            <a:pPr marL="8657">
              <a:lnSpc>
                <a:spcPts val="852"/>
              </a:lnSpc>
            </a:pP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not</a:t>
            </a:r>
            <a:r>
              <a:rPr sz="750" spc="5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symmetrical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about</a:t>
            </a:r>
            <a:r>
              <a:rPr sz="750" spc="55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any</a:t>
            </a:r>
            <a:r>
              <a:rPr sz="750" spc="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axis,</a:t>
            </a:r>
            <a:r>
              <a:rPr sz="750" spc="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therefore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we</a:t>
            </a:r>
            <a:r>
              <a:rPr sz="750" spc="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have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find</a:t>
            </a:r>
            <a:r>
              <a:rPr sz="750" spc="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out</a:t>
            </a:r>
            <a:r>
              <a:rPr sz="750" spc="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values</a:t>
            </a:r>
            <a:r>
              <a:rPr sz="750" spc="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51" dirty="0">
                <a:latin typeface="Microsoft Sans Serif"/>
                <a:cs typeface="Microsoft Sans Serif"/>
              </a:rPr>
              <a:t> </a:t>
            </a:r>
            <a:r>
              <a:rPr sz="750" i="1" spc="-34" dirty="0">
                <a:latin typeface="Arial"/>
                <a:cs typeface="Arial"/>
              </a:rPr>
              <a:t>x</a:t>
            </a:r>
            <a:endParaRPr sz="750">
              <a:latin typeface="Arial"/>
              <a:cs typeface="Arial"/>
            </a:endParaRPr>
          </a:p>
          <a:p>
            <a:pPr marL="8657" marR="357105">
              <a:lnSpc>
                <a:spcPct val="97300"/>
              </a:lnSpc>
            </a:pP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i="1" dirty="0">
                <a:latin typeface="Arial"/>
                <a:cs typeface="Arial"/>
              </a:rPr>
              <a:t>y</a:t>
            </a:r>
            <a:r>
              <a:rPr sz="750" i="1" spc="-17" dirty="0">
                <a:latin typeface="Arial"/>
                <a:cs typeface="Arial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for</a:t>
            </a:r>
            <a:r>
              <a:rPr sz="750" spc="-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angle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section. Split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up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into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two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rectangles</a:t>
            </a:r>
            <a:r>
              <a:rPr sz="750" spc="-3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shown in</a:t>
            </a:r>
            <a:r>
              <a:rPr sz="750" spc="-7" dirty="0">
                <a:latin typeface="Microsoft Sans Serif"/>
                <a:cs typeface="Microsoft Sans Serif"/>
              </a:rPr>
              <a:t> Fig.4.10 </a:t>
            </a:r>
            <a:r>
              <a:rPr sz="750" dirty="0">
                <a:latin typeface="Microsoft Sans Serif"/>
                <a:cs typeface="Microsoft Sans Serif"/>
              </a:rPr>
              <a:t>Let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left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face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vertical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bottom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face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horizontal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section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axes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of </a:t>
            </a:r>
            <a:r>
              <a:rPr sz="750" spc="-7" dirty="0">
                <a:latin typeface="Microsoft Sans Serif"/>
                <a:cs typeface="Microsoft Sans Serif"/>
              </a:rPr>
              <a:t>reference</a:t>
            </a:r>
            <a:r>
              <a:rPr sz="682" spc="-7" dirty="0">
                <a:solidFill>
                  <a:srgbClr val="201F1F"/>
                </a:solidFill>
                <a:latin typeface="Times New Roman"/>
                <a:cs typeface="Times New Roman"/>
              </a:rPr>
              <a:t>.</a:t>
            </a:r>
            <a:endParaRPr sz="68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0245" y="3471245"/>
            <a:ext cx="3792162" cy="227187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R="3463" algn="r">
              <a:lnSpc>
                <a:spcPts val="791"/>
              </a:lnSpc>
              <a:spcBef>
                <a:spcPts val="72"/>
              </a:spcBef>
            </a:pPr>
            <a:r>
              <a:rPr sz="682" dirty="0">
                <a:solidFill>
                  <a:srgbClr val="201F1F"/>
                </a:solidFill>
                <a:latin typeface="Times New Roman"/>
                <a:cs typeface="Times New Roman"/>
              </a:rPr>
              <a:t>Fig. </a:t>
            </a:r>
            <a:r>
              <a:rPr sz="682" spc="-13" dirty="0">
                <a:solidFill>
                  <a:srgbClr val="201F1F"/>
                </a:solidFill>
                <a:latin typeface="Times New Roman"/>
                <a:cs typeface="Times New Roman"/>
              </a:rPr>
              <a:t>4.10</a:t>
            </a:r>
            <a:endParaRPr sz="682">
              <a:latin typeface="Times New Roman"/>
              <a:cs typeface="Times New Roman"/>
            </a:endParaRPr>
          </a:p>
          <a:p>
            <a:pPr marL="8657">
              <a:lnSpc>
                <a:spcPts val="873"/>
              </a:lnSpc>
            </a:pP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We</a:t>
            </a:r>
            <a:r>
              <a:rPr sz="750" spc="-4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know</a:t>
            </a:r>
            <a:r>
              <a:rPr sz="750" spc="-4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that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distance</a:t>
            </a:r>
            <a:r>
              <a:rPr sz="750" spc="-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between</a:t>
            </a:r>
            <a:r>
              <a:rPr sz="750" spc="-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centre</a:t>
            </a:r>
            <a:r>
              <a:rPr sz="750" spc="-3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28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gravity</a:t>
            </a:r>
            <a:r>
              <a:rPr sz="750" spc="-4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10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section</a:t>
            </a:r>
            <a:r>
              <a:rPr sz="750" spc="-3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and</a:t>
            </a:r>
            <a:r>
              <a:rPr sz="750" spc="-2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left</a:t>
            </a:r>
            <a:r>
              <a:rPr sz="750" spc="-3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face,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60244" y="4119649"/>
            <a:ext cx="3169730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Similarly,</a:t>
            </a:r>
            <a:r>
              <a:rPr sz="750" spc="-1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distance</a:t>
            </a:r>
            <a:r>
              <a:rPr sz="750" spc="-10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between</a:t>
            </a:r>
            <a:r>
              <a:rPr sz="750" spc="-10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centre</a:t>
            </a:r>
            <a:r>
              <a:rPr sz="750" spc="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17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gravity</a:t>
            </a:r>
            <a:r>
              <a:rPr sz="750" spc="-34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of</a:t>
            </a:r>
            <a:r>
              <a:rPr sz="750" spc="-2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the</a:t>
            </a:r>
            <a:r>
              <a:rPr sz="750" spc="-3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section</a:t>
            </a:r>
            <a:r>
              <a:rPr sz="750" spc="-10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and</a:t>
            </a:r>
            <a:r>
              <a:rPr sz="750" spc="-3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201F1F"/>
                </a:solidFill>
                <a:latin typeface="Microsoft Sans Serif"/>
                <a:cs typeface="Microsoft Sans Serif"/>
              </a:rPr>
              <a:t>bottom</a:t>
            </a:r>
            <a:r>
              <a:rPr sz="750" spc="-41" dirty="0">
                <a:solidFill>
                  <a:srgbClr val="201F1F"/>
                </a:solidFill>
                <a:latin typeface="Microsoft Sans Serif"/>
                <a:cs typeface="Microsoft Sans Serif"/>
              </a:rPr>
              <a:t> </a:t>
            </a:r>
            <a:r>
              <a:rPr sz="750" spc="-7" dirty="0">
                <a:solidFill>
                  <a:srgbClr val="201F1F"/>
                </a:solidFill>
                <a:latin typeface="Microsoft Sans Serif"/>
                <a:cs typeface="Microsoft Sans Serif"/>
              </a:rPr>
              <a:t>face,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0245" y="4599848"/>
            <a:ext cx="4028929" cy="240011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lnSpc>
                <a:spcPts val="876"/>
              </a:lnSpc>
              <a:spcBef>
                <a:spcPts val="72"/>
              </a:spcBef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6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4.6.</a:t>
            </a:r>
            <a:r>
              <a:rPr sz="750" b="1" spc="4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semicircle</a:t>
            </a:r>
            <a:r>
              <a:rPr sz="750" b="1" spc="6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3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90</a:t>
            </a:r>
            <a:r>
              <a:rPr sz="750" b="1" spc="6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mm</a:t>
            </a:r>
            <a:r>
              <a:rPr sz="750" b="1" spc="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radius</a:t>
            </a:r>
            <a:r>
              <a:rPr sz="750" b="1" spc="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is</a:t>
            </a:r>
            <a:r>
              <a:rPr sz="750" b="1" spc="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cut</a:t>
            </a:r>
            <a:r>
              <a:rPr sz="750" b="1" spc="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out</a:t>
            </a:r>
            <a:r>
              <a:rPr sz="750" b="1" spc="3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from</a:t>
            </a:r>
            <a:r>
              <a:rPr sz="750" b="1" spc="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6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trapezium</a:t>
            </a:r>
            <a:r>
              <a:rPr sz="750" b="1" spc="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as</a:t>
            </a:r>
            <a:r>
              <a:rPr sz="750" b="1" spc="3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shown</a:t>
            </a:r>
            <a:r>
              <a:rPr sz="750" b="1" spc="5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in</a:t>
            </a:r>
            <a:r>
              <a:rPr sz="750" b="1" spc="58" dirty="0">
                <a:latin typeface="Arial"/>
                <a:cs typeface="Arial"/>
              </a:rPr>
              <a:t> </a:t>
            </a:r>
            <a:r>
              <a:rPr sz="750" b="1" spc="-17" dirty="0">
                <a:latin typeface="Arial"/>
                <a:cs typeface="Arial"/>
              </a:rPr>
              <a:t>Fig</a:t>
            </a:r>
            <a:endParaRPr sz="750">
              <a:latin typeface="Arial"/>
              <a:cs typeface="Arial"/>
            </a:endParaRPr>
          </a:p>
          <a:p>
            <a:pPr marL="8657">
              <a:lnSpc>
                <a:spcPts val="876"/>
              </a:lnSpc>
            </a:pPr>
            <a:r>
              <a:rPr sz="750" b="1" dirty="0">
                <a:latin typeface="Arial"/>
                <a:cs typeface="Arial"/>
              </a:rPr>
              <a:t>4.11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.Find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position</a:t>
            </a:r>
            <a:r>
              <a:rPr sz="750" b="1" spc="-2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centre</a:t>
            </a:r>
            <a:r>
              <a:rPr sz="750" b="1" spc="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gravity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-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figure</a:t>
            </a:r>
            <a:r>
              <a:rPr sz="682" b="1" spc="-7" dirty="0">
                <a:solidFill>
                  <a:srgbClr val="201F1F"/>
                </a:solidFill>
                <a:latin typeface="Times New Roman"/>
                <a:cs typeface="Times New Roman"/>
              </a:rPr>
              <a:t>.</a:t>
            </a:r>
            <a:endParaRPr sz="68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7590" y="5854927"/>
            <a:ext cx="302127" cy="114144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682" dirty="0">
                <a:solidFill>
                  <a:srgbClr val="201F1F"/>
                </a:solidFill>
                <a:latin typeface="Times New Roman"/>
                <a:cs typeface="Times New Roman"/>
              </a:rPr>
              <a:t>Fig</a:t>
            </a:r>
            <a:r>
              <a:rPr sz="682" spc="-7" dirty="0">
                <a:solidFill>
                  <a:srgbClr val="201F1F"/>
                </a:solidFill>
                <a:latin typeface="Times New Roman"/>
                <a:cs typeface="Times New Roman"/>
              </a:rPr>
              <a:t> </a:t>
            </a:r>
            <a:r>
              <a:rPr sz="682" spc="-13" dirty="0">
                <a:solidFill>
                  <a:srgbClr val="201F1F"/>
                </a:solidFill>
                <a:latin typeface="Times New Roman"/>
                <a:cs typeface="Times New Roman"/>
              </a:rPr>
              <a:t>4.11</a:t>
            </a:r>
            <a:endParaRPr sz="682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53532" y="1840890"/>
            <a:ext cx="1831803" cy="1679269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00" y="1409146"/>
            <a:ext cx="4934566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 algn="ctr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– 10 &amp; 11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188986" y="2151249"/>
            <a:ext cx="3908567" cy="163068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308" b="1" spc="-16" dirty="0">
                <a:latin typeface="Times New Roman"/>
                <a:cs typeface="Times New Roman"/>
              </a:rPr>
              <a:t>Friction</a:t>
            </a:r>
            <a:endParaRPr lang="en-US" sz="346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(113-137)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25599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0012" y="1142998"/>
            <a:ext cx="9753600" cy="49738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4D7E1-F4BF-6CD2-7DA6-B71167655C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114</a:t>
            </a:fld>
            <a:endParaRPr lang="en-US" spc="-16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012" y="838200"/>
            <a:ext cx="10896599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6AB93-83D8-A32D-892F-C3E28B480E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115</a:t>
            </a:fld>
            <a:endParaRPr lang="en-US" spc="-16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012" y="839575"/>
            <a:ext cx="11201400" cy="51040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07CF7-2156-35E0-F5BE-0C9C0CD032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116</a:t>
            </a:fld>
            <a:endParaRPr lang="en-US" spc="-16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412" y="838200"/>
            <a:ext cx="10515600" cy="5105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785C37-EA83-B040-05B0-0CD4DB942B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117</a:t>
            </a:fld>
            <a:endParaRPr lang="en-US" spc="-16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2130" y="1719002"/>
            <a:ext cx="6204850" cy="37131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935BC-DB2F-F87B-0381-90D5951EA77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118</a:t>
            </a:fld>
            <a:endParaRPr lang="en-US" spc="-16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4416" y="1523573"/>
            <a:ext cx="6693421" cy="42994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4F197E-03FF-6913-FCD9-346D4FA3A6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119</a:t>
            </a:fld>
            <a:endParaRPr lang="en-US" spc="-16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>
            <a:extLst>
              <a:ext uri="{FF2B5EF4-FFF2-40B4-BE49-F238E27FC236}">
                <a16:creationId xmlns:a16="http://schemas.microsoft.com/office/drawing/2014/main" id="{3E496F9D-22E5-4FE0-ABC8-663C675283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5210" y="1193747"/>
            <a:ext cx="8478404" cy="51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48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812" y="838201"/>
            <a:ext cx="8839199" cy="48382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3ABD4-9E52-DBC2-D7C4-A6CF32930D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120</a:t>
            </a:fld>
            <a:endParaRPr lang="en-US" spc="-16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3812" y="762000"/>
            <a:ext cx="9372600" cy="51663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6AC64-7D15-5EE7-D4C0-A013A78E10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121</a:t>
            </a:fld>
            <a:endParaRPr lang="en-US" spc="-16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012" y="914401"/>
            <a:ext cx="9601200" cy="4876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85999-10CB-93CC-3F66-B048453B8B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122</a:t>
            </a:fld>
            <a:endParaRPr lang="en-US" spc="-16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212" y="914400"/>
            <a:ext cx="10134599" cy="48113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E47B0-1823-4033-BF5F-7E0E305966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123</a:t>
            </a:fld>
            <a:endParaRPr lang="en-US" spc="-16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412" y="838200"/>
            <a:ext cx="10591800" cy="49359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43224-549E-6689-9D43-540A3BF73A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124</a:t>
            </a:fld>
            <a:endParaRPr lang="en-US" spc="-16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412" y="762001"/>
            <a:ext cx="9982200" cy="5257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14C51-E249-1D05-355D-09FA97ABE0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125</a:t>
            </a:fld>
            <a:endParaRPr lang="en-US" spc="-16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812" y="762000"/>
            <a:ext cx="10972799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20DE81-2989-27A1-3DAD-8BB29F1F36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126</a:t>
            </a:fld>
            <a:endParaRPr lang="en-US" spc="-16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212" y="1066800"/>
            <a:ext cx="10668000" cy="46482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9112E-7C37-6C5B-9485-E022329224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127</a:t>
            </a:fld>
            <a:endParaRPr lang="en-US" spc="-16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412" y="685801"/>
            <a:ext cx="10744200" cy="5334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8C3DB-CA85-5F38-9C49-BC21BF6ACC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128</a:t>
            </a:fld>
            <a:endParaRPr lang="en-US" spc="-16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612" y="685800"/>
            <a:ext cx="9753600" cy="29633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7612" y="3581400"/>
            <a:ext cx="9753600" cy="2447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DAD7F-8D95-6FC2-09A8-585B037A25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129</a:t>
            </a:fld>
            <a:endParaRPr lang="en-US" spc="-16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>
            <a:extLst>
              <a:ext uri="{FF2B5EF4-FFF2-40B4-BE49-F238E27FC236}">
                <a16:creationId xmlns:a16="http://schemas.microsoft.com/office/drawing/2014/main" id="{441F22EF-E21E-47E5-B67A-2823EAFA76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2850" y="896010"/>
            <a:ext cx="8810011" cy="52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09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4218" y="932962"/>
            <a:ext cx="3886464" cy="2294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0421" y="932962"/>
            <a:ext cx="3084369" cy="22941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79285" y="3352801"/>
            <a:ext cx="7630255" cy="2438400"/>
            <a:chOff x="291894" y="3531567"/>
            <a:chExt cx="11900535" cy="33267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894" y="3647659"/>
              <a:ext cx="6238115" cy="32103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0009" y="3531567"/>
              <a:ext cx="5661990" cy="321033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4C888-6AC2-0DC0-EAAB-CF76A77BC5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130</a:t>
            </a:fld>
            <a:endParaRPr lang="en-US" spc="-16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612" y="762000"/>
            <a:ext cx="10515600" cy="5105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9B1C69-83EF-5DAE-9BB5-C4244C85B0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131</a:t>
            </a:fld>
            <a:endParaRPr lang="en-US" spc="-16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613" y="521273"/>
            <a:ext cx="10439400" cy="52000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C36F9-EDD6-2030-C248-7E9CC2CD74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132</a:t>
            </a:fld>
            <a:endParaRPr lang="en-US" spc="-16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6212" y="521273"/>
            <a:ext cx="9601200" cy="53272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AEF3E-A17F-720D-58E6-AA644F5028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133</a:t>
            </a:fld>
            <a:endParaRPr lang="en-US" spc="-16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412" y="1035002"/>
            <a:ext cx="10668000" cy="49085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75C62-78FB-C687-3302-EB8755C9E9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134</a:t>
            </a:fld>
            <a:endParaRPr lang="en-US" spc="-16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412" y="762000"/>
            <a:ext cx="10591800" cy="5029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DA5103-3A5C-B503-322A-F9FD636872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135</a:t>
            </a:fld>
            <a:endParaRPr lang="en-US" spc="-16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812" y="693003"/>
            <a:ext cx="10591799" cy="51743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65498-B9D4-390B-A6CD-5E27A7F0D8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136</a:t>
            </a:fld>
            <a:endParaRPr lang="en-US" spc="-16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9012" y="457201"/>
            <a:ext cx="10287000" cy="5334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1C2FA-7CB0-3BA6-05F7-5698FC94E2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137</a:t>
            </a:fld>
            <a:endParaRPr lang="en-US" spc="-16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5012" y="1409146"/>
            <a:ext cx="5604254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 algn="ctr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– 12 &amp; 13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188986" y="2151249"/>
            <a:ext cx="3908567" cy="163068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308" b="1" spc="-16" dirty="0">
                <a:latin typeface="Times New Roman"/>
                <a:cs typeface="Times New Roman"/>
              </a:rPr>
              <a:t>Friction</a:t>
            </a:r>
            <a:endParaRPr lang="en-US" sz="346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(139-159)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89071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88824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A1C204-BCE9-6EA8-F598-68A556957E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139</a:t>
            </a:fld>
            <a:endParaRPr lang="en-US" spc="-16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A7623A1E-E7E0-4E5E-BBFC-BCDF920707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4926" y="1244534"/>
            <a:ext cx="8872748" cy="48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631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D16A3-1677-D21A-A7A1-E36ACF2ECA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140</a:t>
            </a:fld>
            <a:endParaRPr lang="en-US" spc="-16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D023B-4201-B021-1D9C-3B3115EB06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141</a:t>
            </a:fld>
            <a:endParaRPr lang="en-US" spc="-16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88825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1880A-1DB7-F331-809E-596FCD71EA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142</a:t>
            </a:fld>
            <a:endParaRPr lang="en-US" spc="-16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33" y="0"/>
            <a:ext cx="12188825" cy="5848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24A6A-DAF5-DEF7-A590-2DCB4D035D6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143</a:t>
            </a:fld>
            <a:endParaRPr lang="en-US" spc="-16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152401"/>
            <a:ext cx="12188825" cy="5638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1A40A-02B4-1E63-C6F7-6A610444D9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144</a:t>
            </a:fld>
            <a:endParaRPr lang="en-US" spc="-16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228600"/>
            <a:ext cx="12188824" cy="5715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F7611-C02F-F4F5-C8A7-01DF4E32A2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145</a:t>
            </a:fld>
            <a:endParaRPr lang="en-US" spc="-16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132E8-5EC0-2528-E3DB-E58241829A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146</a:t>
            </a:fld>
            <a:endParaRPr lang="en-US" spc="-16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5791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4445D-A3C8-2E45-6817-02107DDC52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147</a:t>
            </a:fld>
            <a:endParaRPr lang="en-US" spc="-16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8F03F-73DF-16D0-424D-1F8534BDF0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148</a:t>
            </a:fld>
            <a:endParaRPr lang="en-US" spc="-16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228600"/>
            <a:ext cx="12188824" cy="5791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933FB-5D0C-9D1C-A783-A8431868B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149</a:t>
            </a:fld>
            <a:endParaRPr lang="en-US" spc="-16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1600199"/>
            <a:ext cx="7817134" cy="4760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31715-E7FA-0E3E-97ED-CE382D5FE4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</a:t>
            </a:fld>
            <a:endParaRPr lang="en-US" spc="-16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78DA7A-A5C3-37B4-AA1C-5AD4D83DFE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150</a:t>
            </a:fld>
            <a:endParaRPr lang="en-US" spc="-16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59436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1614A-9BC3-FDAD-8335-8B7211BFA9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151</a:t>
            </a:fld>
            <a:endParaRPr lang="en-US" spc="-16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025AF-1E00-5BD9-996E-5BF970D0D6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152</a:t>
            </a:fld>
            <a:endParaRPr lang="en-US" spc="-16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88824" cy="60198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90A2D-D4E3-2FCA-6C1A-0D0B6DBBD8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153</a:t>
            </a:fld>
            <a:endParaRPr lang="en-US" spc="-16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11" y="0"/>
            <a:ext cx="12114213" cy="58674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D3ABC-047D-FDBA-1D6E-DF3CD126C5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154</a:t>
            </a:fld>
            <a:endParaRPr lang="en-US" spc="-16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88824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868E5-C05D-5425-E3E2-8928E878A4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155</a:t>
            </a:fld>
            <a:endParaRPr lang="en-US" spc="-16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2188825" cy="59436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396840-9160-0FD3-00C9-7194F96210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156</a:t>
            </a:fld>
            <a:endParaRPr lang="en-US" spc="-16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228600"/>
            <a:ext cx="11733211" cy="57912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1BEDEC-7C9A-4B48-4454-3E18764CBC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157</a:t>
            </a:fld>
            <a:endParaRPr lang="en-US" spc="-16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012" y="914400"/>
            <a:ext cx="10744200" cy="495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7875E-D3F1-4905-3A3B-14E9E8D549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158</a:t>
            </a:fld>
            <a:endParaRPr lang="en-US" spc="-16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212" y="1279288"/>
            <a:ext cx="10058400" cy="46414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64D60-01D0-8A2B-2482-7CF5051271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159</a:t>
            </a:fld>
            <a:endParaRPr lang="en-US" spc="-16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1295399"/>
            <a:ext cx="7817134" cy="50650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C83B8-476F-3F8D-39F4-238F26A009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16</a:t>
            </a:fld>
            <a:endParaRPr lang="en-US" spc="-16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00" y="1409146"/>
            <a:ext cx="4934566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 algn="ctr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– 14  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530985" y="2151249"/>
            <a:ext cx="3566567" cy="163068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308" b="1" spc="-16" dirty="0">
                <a:latin typeface="Times New Roman"/>
                <a:cs typeface="Times New Roman"/>
              </a:rPr>
              <a:t>Friction</a:t>
            </a:r>
            <a:endParaRPr lang="en-US" sz="346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(161-177)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63590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522412" y="1210824"/>
            <a:ext cx="9906000" cy="1645023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1050" b="1" dirty="0">
                <a:latin typeface="Arial"/>
                <a:cs typeface="Arial"/>
              </a:rPr>
              <a:t>3.3</a:t>
            </a:r>
            <a:r>
              <a:rPr sz="1050" b="1" spc="58" dirty="0">
                <a:latin typeface="Arial"/>
                <a:cs typeface="Arial"/>
              </a:rPr>
              <a:t> </a:t>
            </a:r>
            <a:r>
              <a:rPr sz="1050" b="1" spc="-7" dirty="0">
                <a:latin typeface="Arial"/>
                <a:cs typeface="Arial"/>
              </a:rPr>
              <a:t>APPLICATIONS</a:t>
            </a:r>
            <a:r>
              <a:rPr sz="1050" b="1" spc="-51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OF</a:t>
            </a:r>
            <a:r>
              <a:rPr sz="1050" b="1" spc="-41" dirty="0">
                <a:latin typeface="Arial"/>
                <a:cs typeface="Arial"/>
              </a:rPr>
              <a:t> </a:t>
            </a:r>
            <a:r>
              <a:rPr sz="1050" b="1" spc="-7" dirty="0">
                <a:latin typeface="Arial"/>
                <a:cs typeface="Arial"/>
              </a:rPr>
              <a:t>FRICTION</a:t>
            </a:r>
            <a:endParaRPr sz="1050" dirty="0">
              <a:latin typeface="Arial"/>
              <a:cs typeface="Arial"/>
            </a:endParaRPr>
          </a:p>
          <a:p>
            <a:pPr marL="113841" indent="-105184">
              <a:spcBef>
                <a:spcPts val="804"/>
              </a:spcBef>
              <a:buAutoNum type="arabicPeriod"/>
              <a:tabLst>
                <a:tab pos="113841" algn="l"/>
              </a:tabLst>
            </a:pPr>
            <a:r>
              <a:rPr sz="1050" dirty="0">
                <a:latin typeface="Microsoft Sans Serif"/>
                <a:cs typeface="Microsoft Sans Serif"/>
              </a:rPr>
              <a:t>Ladder</a:t>
            </a:r>
            <a:r>
              <a:rPr sz="1050" spc="-47" dirty="0">
                <a:latin typeface="Microsoft Sans Serif"/>
                <a:cs typeface="Microsoft Sans Serif"/>
              </a:rPr>
              <a:t> </a:t>
            </a:r>
            <a:r>
              <a:rPr sz="1050" spc="-7" dirty="0">
                <a:latin typeface="Microsoft Sans Serif"/>
                <a:cs typeface="Microsoft Sans Serif"/>
              </a:rPr>
              <a:t>friction</a:t>
            </a:r>
            <a:endParaRPr sz="1050" dirty="0">
              <a:latin typeface="Microsoft Sans Serif"/>
              <a:cs typeface="Microsoft Sans Serif"/>
            </a:endParaRPr>
          </a:p>
          <a:p>
            <a:pPr marL="111677" indent="-103019">
              <a:spcBef>
                <a:spcPts val="787"/>
              </a:spcBef>
              <a:buAutoNum type="arabicPeriod"/>
              <a:tabLst>
                <a:tab pos="111677" algn="l"/>
              </a:tabLst>
            </a:pPr>
            <a:r>
              <a:rPr sz="1050" dirty="0">
                <a:latin typeface="Microsoft Sans Serif"/>
                <a:cs typeface="Microsoft Sans Serif"/>
              </a:rPr>
              <a:t>Wedge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spc="-7" dirty="0">
                <a:latin typeface="Microsoft Sans Serif"/>
                <a:cs typeface="Microsoft Sans Serif"/>
              </a:rPr>
              <a:t>friction</a:t>
            </a:r>
            <a:endParaRPr sz="1050" dirty="0">
              <a:latin typeface="Microsoft Sans Serif"/>
              <a:cs typeface="Microsoft Sans Serif"/>
            </a:endParaRPr>
          </a:p>
          <a:p>
            <a:pPr marL="113841" indent="-105184">
              <a:spcBef>
                <a:spcPts val="736"/>
              </a:spcBef>
              <a:buFont typeface="Arial"/>
              <a:buAutoNum type="arabicPeriod"/>
              <a:tabLst>
                <a:tab pos="113841" algn="l"/>
              </a:tabLst>
            </a:pPr>
            <a:r>
              <a:rPr sz="1050" dirty="0">
                <a:latin typeface="Microsoft Sans Serif"/>
                <a:cs typeface="Microsoft Sans Serif"/>
              </a:rPr>
              <a:t>Screw</a:t>
            </a:r>
            <a:r>
              <a:rPr sz="1050" spc="-34" dirty="0">
                <a:latin typeface="Microsoft Sans Serif"/>
                <a:cs typeface="Microsoft Sans Serif"/>
              </a:rPr>
              <a:t> </a:t>
            </a:r>
            <a:r>
              <a:rPr sz="1050" spc="-7" dirty="0">
                <a:latin typeface="Microsoft Sans Serif"/>
                <a:cs typeface="Microsoft Sans Serif"/>
              </a:rPr>
              <a:t>friction</a:t>
            </a:r>
            <a:r>
              <a:rPr sz="1050" b="1" spc="-7" dirty="0">
                <a:latin typeface="Arial"/>
                <a:cs typeface="Arial"/>
              </a:rPr>
              <a:t>.</a:t>
            </a:r>
            <a:endParaRPr sz="1050" dirty="0">
              <a:latin typeface="Arial"/>
              <a:cs typeface="Arial"/>
            </a:endParaRPr>
          </a:p>
          <a:p>
            <a:pPr marL="37658" algn="just">
              <a:spcBef>
                <a:spcPts val="764"/>
              </a:spcBef>
            </a:pPr>
            <a:r>
              <a:rPr sz="1050" b="1" dirty="0">
                <a:latin typeface="Arial"/>
                <a:cs typeface="Arial"/>
              </a:rPr>
              <a:t>LADDER</a:t>
            </a:r>
            <a:r>
              <a:rPr sz="1050" b="1" spc="-51" dirty="0">
                <a:latin typeface="Arial"/>
                <a:cs typeface="Arial"/>
              </a:rPr>
              <a:t> </a:t>
            </a:r>
            <a:r>
              <a:rPr sz="1050" b="1" spc="-7" dirty="0">
                <a:latin typeface="Arial"/>
                <a:cs typeface="Arial"/>
              </a:rPr>
              <a:t>FRICTION</a:t>
            </a:r>
            <a:endParaRPr sz="1050" dirty="0">
              <a:latin typeface="Arial"/>
              <a:cs typeface="Arial"/>
            </a:endParaRPr>
          </a:p>
          <a:p>
            <a:pPr marL="8657" marR="3463" algn="just">
              <a:lnSpc>
                <a:spcPct val="110400"/>
              </a:lnSpc>
              <a:spcBef>
                <a:spcPts val="730"/>
              </a:spcBef>
            </a:pP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1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ladder</a:t>
            </a:r>
            <a:r>
              <a:rPr sz="1050" spc="13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is</a:t>
            </a:r>
            <a:r>
              <a:rPr sz="1050" spc="13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</a:t>
            </a:r>
            <a:r>
              <a:rPr sz="1050" spc="13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device</a:t>
            </a:r>
            <a:r>
              <a:rPr sz="1050" spc="13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for</a:t>
            </a:r>
            <a:r>
              <a:rPr sz="1050" spc="13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climbing</a:t>
            </a:r>
            <a:r>
              <a:rPr sz="1050" spc="13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or</a:t>
            </a:r>
            <a:r>
              <a:rPr sz="1050" spc="13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scaling</a:t>
            </a:r>
            <a:r>
              <a:rPr sz="1050" spc="13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</a:t>
            </a:r>
            <a:r>
              <a:rPr sz="1050" spc="13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1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roofs</a:t>
            </a:r>
            <a:r>
              <a:rPr sz="1050" spc="13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or</a:t>
            </a:r>
            <a:r>
              <a:rPr sz="1050" spc="13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walls.</a:t>
            </a:r>
            <a:r>
              <a:rPr sz="1050" spc="1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It</a:t>
            </a:r>
            <a:r>
              <a:rPr sz="1050" spc="1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consists</a:t>
            </a:r>
            <a:r>
              <a:rPr sz="1050" spc="13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of</a:t>
            </a:r>
            <a:r>
              <a:rPr sz="1050" spc="1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two</a:t>
            </a:r>
            <a:r>
              <a:rPr sz="1050" spc="139" dirty="0">
                <a:latin typeface="Microsoft Sans Serif"/>
                <a:cs typeface="Microsoft Sans Serif"/>
              </a:rPr>
              <a:t> </a:t>
            </a:r>
            <a:r>
              <a:rPr sz="1050" spc="-13" dirty="0">
                <a:latin typeface="Microsoft Sans Serif"/>
                <a:cs typeface="Microsoft Sans Serif"/>
              </a:rPr>
              <a:t>long </a:t>
            </a:r>
            <a:r>
              <a:rPr sz="1050" dirty="0">
                <a:latin typeface="Microsoft Sans Serif"/>
                <a:cs typeface="Microsoft Sans Serif"/>
              </a:rPr>
              <a:t>uprightsof</a:t>
            </a:r>
            <a:r>
              <a:rPr sz="1050" spc="17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wood,</a:t>
            </a:r>
            <a:r>
              <a:rPr sz="1050" spc="18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iron</a:t>
            </a:r>
            <a:r>
              <a:rPr sz="1050" spc="18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or</a:t>
            </a:r>
            <a:r>
              <a:rPr sz="1050" spc="17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rope</a:t>
            </a:r>
            <a:r>
              <a:rPr sz="1050" spc="18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connected</a:t>
            </a:r>
            <a:r>
              <a:rPr sz="1050" spc="16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by</a:t>
            </a:r>
            <a:r>
              <a:rPr sz="1050" spc="17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</a:t>
            </a:r>
            <a:r>
              <a:rPr sz="1050" spc="16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number</a:t>
            </a:r>
            <a:r>
              <a:rPr sz="1050" spc="17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of</a:t>
            </a:r>
            <a:r>
              <a:rPr sz="1050" spc="17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crosspieces</a:t>
            </a:r>
            <a:r>
              <a:rPr sz="1050" spc="17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called</a:t>
            </a:r>
            <a:r>
              <a:rPr sz="1050" spc="18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rungs.</a:t>
            </a:r>
            <a:r>
              <a:rPr sz="1050" spc="78" dirty="0">
                <a:latin typeface="Microsoft Sans Serif"/>
                <a:cs typeface="Microsoft Sans Serif"/>
              </a:rPr>
              <a:t>  </a:t>
            </a:r>
            <a:r>
              <a:rPr sz="1050" spc="-7" dirty="0">
                <a:latin typeface="Microsoft Sans Serif"/>
                <a:cs typeface="Microsoft Sans Serif"/>
              </a:rPr>
              <a:t>These </a:t>
            </a:r>
            <a:r>
              <a:rPr sz="1050" dirty="0">
                <a:latin typeface="Microsoft Sans Serif"/>
                <a:cs typeface="Microsoft Sans Serif"/>
              </a:rPr>
              <a:t>running</a:t>
            </a:r>
            <a:r>
              <a:rPr sz="1050" spc="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serve</a:t>
            </a:r>
            <a:r>
              <a:rPr sz="1050" spc="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as</a:t>
            </a:r>
            <a:r>
              <a:rPr sz="1050" spc="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steps.Consider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</a:t>
            </a:r>
            <a:r>
              <a:rPr sz="1050" spc="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ladder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AB</a:t>
            </a:r>
            <a:r>
              <a:rPr sz="1050" spc="1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resting</a:t>
            </a:r>
            <a:r>
              <a:rPr sz="1050" spc="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</a:t>
            </a:r>
            <a:r>
              <a:rPr sz="1050" spc="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rough</a:t>
            </a:r>
            <a:r>
              <a:rPr sz="1050" spc="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ground</a:t>
            </a:r>
            <a:r>
              <a:rPr sz="1050" spc="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and</a:t>
            </a:r>
            <a:r>
              <a:rPr sz="1050" spc="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leaning</a:t>
            </a:r>
            <a:r>
              <a:rPr sz="1050" spc="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against</a:t>
            </a:r>
            <a:r>
              <a:rPr sz="1050" spc="17" dirty="0">
                <a:latin typeface="Microsoft Sans Serif"/>
                <a:cs typeface="Microsoft Sans Serif"/>
              </a:rPr>
              <a:t> </a:t>
            </a:r>
            <a:r>
              <a:rPr sz="1050" spc="-34" dirty="0">
                <a:latin typeface="Microsoft Sans Serif"/>
                <a:cs typeface="Microsoft Sans Serif"/>
              </a:rPr>
              <a:t>a </a:t>
            </a:r>
            <a:r>
              <a:rPr sz="1050" dirty="0">
                <a:latin typeface="Microsoft Sans Serif"/>
                <a:cs typeface="Microsoft Sans Serif"/>
              </a:rPr>
              <a:t>wall,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as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shown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in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figure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spc="-13" dirty="0">
                <a:latin typeface="Microsoft Sans Serif"/>
                <a:cs typeface="Microsoft Sans Serif"/>
              </a:rPr>
              <a:t>3.9.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0408" y="4098872"/>
            <a:ext cx="357531" cy="124595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marL="8657">
              <a:spcBef>
                <a:spcPts val="72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spc="-13" dirty="0">
                <a:latin typeface="Microsoft Sans Serif"/>
                <a:cs typeface="Microsoft Sans Serif"/>
              </a:rPr>
              <a:t>3.13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2412" y="4514560"/>
            <a:ext cx="9906000" cy="934031"/>
          </a:xfrm>
          <a:prstGeom prst="rect">
            <a:avLst/>
          </a:prstGeom>
        </p:spPr>
        <p:txBody>
          <a:bodyPr vert="horz" wrap="square" lIns="0" tIns="7359" rIns="0" bIns="0" rtlCol="0">
            <a:spAutoFit/>
          </a:bodyPr>
          <a:lstStyle/>
          <a:p>
            <a:pPr marL="8657" marR="3463" algn="just">
              <a:lnSpc>
                <a:spcPct val="110200"/>
              </a:lnSpc>
              <a:spcBef>
                <a:spcPts val="58"/>
              </a:spcBef>
            </a:pP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7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7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upper</a:t>
            </a:r>
            <a:r>
              <a:rPr sz="750" spc="6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end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ladder</a:t>
            </a:r>
            <a:r>
              <a:rPr sz="750" spc="7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tends</a:t>
            </a:r>
            <a:r>
              <a:rPr sz="750" spc="7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7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slip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downwards,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thereforethe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direction</a:t>
            </a:r>
            <a:r>
              <a:rPr sz="750" spc="72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85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6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force</a:t>
            </a:r>
            <a:r>
              <a:rPr sz="750" spc="82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of </a:t>
            </a:r>
            <a:r>
              <a:rPr sz="750" dirty="0">
                <a:latin typeface="Microsoft Sans Serif"/>
                <a:cs typeface="Microsoft Sans Serif"/>
              </a:rPr>
              <a:t>friction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between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ladder</a:t>
            </a:r>
            <a:r>
              <a:rPr sz="750" spc="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wall</a:t>
            </a:r>
            <a:r>
              <a:rPr sz="750" spc="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(Fw)</a:t>
            </a:r>
            <a:r>
              <a:rPr sz="750" spc="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will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upwards</a:t>
            </a:r>
            <a:r>
              <a:rPr sz="750" spc="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shown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</a:t>
            </a:r>
            <a:r>
              <a:rPr sz="750" spc="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figure.</a:t>
            </a:r>
            <a:r>
              <a:rPr sz="750" spc="44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Similarly, </a:t>
            </a:r>
            <a:r>
              <a:rPr sz="750" dirty="0">
                <a:latin typeface="Microsoft Sans Serif"/>
                <a:cs typeface="Microsoft Sans Serif"/>
              </a:rPr>
              <a:t>as the</a:t>
            </a:r>
            <a:r>
              <a:rPr sz="750" spc="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lowerend</a:t>
            </a:r>
            <a:r>
              <a:rPr sz="750" spc="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ladder tends to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slip</a:t>
            </a:r>
            <a:r>
              <a:rPr sz="750" spc="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away from the</a:t>
            </a:r>
            <a:r>
              <a:rPr sz="750" spc="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wall,</a:t>
            </a:r>
            <a:r>
              <a:rPr sz="750" spc="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therefore</a:t>
            </a:r>
            <a:r>
              <a:rPr sz="750" spc="4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directionof</a:t>
            </a:r>
            <a:r>
              <a:rPr sz="750" spc="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7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force </a:t>
            </a:r>
            <a:r>
              <a:rPr sz="1125" baseline="5050" dirty="0">
                <a:latin typeface="Microsoft Sans Serif"/>
                <a:cs typeface="Microsoft Sans Serif"/>
              </a:rPr>
              <a:t>of</a:t>
            </a:r>
            <a:r>
              <a:rPr sz="1125" spc="31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friction</a:t>
            </a:r>
            <a:r>
              <a:rPr sz="1125" spc="32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between</a:t>
            </a:r>
            <a:r>
              <a:rPr sz="1125" spc="32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the</a:t>
            </a:r>
            <a:r>
              <a:rPr sz="1125" spc="32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ladder</a:t>
            </a:r>
            <a:r>
              <a:rPr sz="1125" spc="306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and</a:t>
            </a:r>
            <a:r>
              <a:rPr sz="1125" spc="32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the</a:t>
            </a:r>
            <a:r>
              <a:rPr sz="1125" spc="32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floor</a:t>
            </a:r>
            <a:r>
              <a:rPr sz="1125" spc="306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(F</a:t>
            </a:r>
            <a:r>
              <a:rPr sz="477" dirty="0">
                <a:latin typeface="Microsoft Sans Serif"/>
                <a:cs typeface="Microsoft Sans Serif"/>
              </a:rPr>
              <a:t>f</a:t>
            </a:r>
            <a:r>
              <a:rPr sz="1125" baseline="5050" dirty="0">
                <a:latin typeface="Microsoft Sans Serif"/>
                <a:cs typeface="Microsoft Sans Serif"/>
              </a:rPr>
              <a:t>)</a:t>
            </a:r>
            <a:r>
              <a:rPr sz="1125" spc="31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will</a:t>
            </a:r>
            <a:r>
              <a:rPr sz="1125" spc="301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betowards</a:t>
            </a:r>
            <a:r>
              <a:rPr sz="1125" spc="31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the</a:t>
            </a:r>
            <a:r>
              <a:rPr sz="1125" spc="32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wall</a:t>
            </a:r>
            <a:r>
              <a:rPr sz="1125" spc="301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as</a:t>
            </a:r>
            <a:r>
              <a:rPr sz="1125" spc="31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shown</a:t>
            </a:r>
            <a:r>
              <a:rPr sz="1125" spc="32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in</a:t>
            </a:r>
            <a:r>
              <a:rPr sz="1125" spc="322" baseline="5050" dirty="0">
                <a:latin typeface="Microsoft Sans Serif"/>
                <a:cs typeface="Microsoft Sans Serif"/>
              </a:rPr>
              <a:t> </a:t>
            </a:r>
            <a:r>
              <a:rPr sz="1125" spc="-25" baseline="5050" dirty="0">
                <a:latin typeface="Microsoft Sans Serif"/>
                <a:cs typeface="Microsoft Sans Serif"/>
              </a:rPr>
              <a:t>the </a:t>
            </a:r>
            <a:r>
              <a:rPr sz="750" dirty="0">
                <a:latin typeface="Microsoft Sans Serif"/>
                <a:cs typeface="Microsoft Sans Serif"/>
              </a:rPr>
              <a:t>figure.Since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system</a:t>
            </a:r>
            <a:r>
              <a:rPr sz="750" spc="16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is</a:t>
            </a:r>
            <a:r>
              <a:rPr sz="750" spc="17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in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equilibrium,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therefore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algebraic</a:t>
            </a:r>
            <a:r>
              <a:rPr sz="750" spc="17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sumof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17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horizontal</a:t>
            </a:r>
            <a:r>
              <a:rPr sz="750" spc="334" dirty="0">
                <a:latin typeface="Microsoft Sans Serif"/>
                <a:cs typeface="Microsoft Sans Serif"/>
              </a:rPr>
              <a:t> </a:t>
            </a:r>
            <a:r>
              <a:rPr sz="750" spc="-17" dirty="0">
                <a:latin typeface="Microsoft Sans Serif"/>
                <a:cs typeface="Microsoft Sans Serif"/>
              </a:rPr>
              <a:t>and </a:t>
            </a:r>
            <a:r>
              <a:rPr sz="750" dirty="0">
                <a:latin typeface="Microsoft Sans Serif"/>
                <a:cs typeface="Microsoft Sans Serif"/>
              </a:rPr>
              <a:t>vertical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components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forces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must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also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beequal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-7" dirty="0">
                <a:latin typeface="Microsoft Sans Serif"/>
                <a:cs typeface="Microsoft Sans Serif"/>
              </a:rPr>
              <a:t> zero.</a:t>
            </a:r>
            <a:endParaRPr sz="750" dirty="0">
              <a:latin typeface="Microsoft Sans Serif"/>
              <a:cs typeface="Microsoft Sans Serif"/>
            </a:endParaRPr>
          </a:p>
          <a:p>
            <a:pPr marL="8657" marR="13418" algn="just">
              <a:lnSpc>
                <a:spcPct val="103600"/>
              </a:lnSpc>
              <a:spcBef>
                <a:spcPts val="770"/>
              </a:spcBef>
            </a:pPr>
            <a:r>
              <a:rPr sz="1125" baseline="5050" dirty="0">
                <a:latin typeface="Microsoft Sans Serif"/>
                <a:cs typeface="Microsoft Sans Serif"/>
              </a:rPr>
              <a:t>Note:</a:t>
            </a:r>
            <a:r>
              <a:rPr sz="1125" spc="10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The</a:t>
            </a:r>
            <a:r>
              <a:rPr sz="1125" spc="11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normal</a:t>
            </a:r>
            <a:r>
              <a:rPr sz="1125" spc="8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reaction</a:t>
            </a:r>
            <a:r>
              <a:rPr sz="1125" spc="11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at</a:t>
            </a:r>
            <a:r>
              <a:rPr sz="1125" spc="10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the</a:t>
            </a:r>
            <a:r>
              <a:rPr sz="1125" spc="11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floor</a:t>
            </a:r>
            <a:r>
              <a:rPr sz="1125" spc="9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(R</a:t>
            </a:r>
            <a:r>
              <a:rPr sz="477" dirty="0">
                <a:latin typeface="Microsoft Sans Serif"/>
                <a:cs typeface="Microsoft Sans Serif"/>
              </a:rPr>
              <a:t>f</a:t>
            </a:r>
            <a:r>
              <a:rPr sz="1125" baseline="5050" dirty="0">
                <a:latin typeface="Microsoft Sans Serif"/>
                <a:cs typeface="Microsoft Sans Serif"/>
              </a:rPr>
              <a:t>)</a:t>
            </a:r>
            <a:r>
              <a:rPr sz="1125" spc="9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will</a:t>
            </a:r>
            <a:r>
              <a:rPr sz="1125" spc="8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act</a:t>
            </a:r>
            <a:r>
              <a:rPr sz="1125" spc="10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perpendicular</a:t>
            </a:r>
            <a:r>
              <a:rPr sz="1125" spc="97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of</a:t>
            </a:r>
            <a:r>
              <a:rPr sz="1125" spc="10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the</a:t>
            </a:r>
            <a:r>
              <a:rPr sz="1125" spc="11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floor.</a:t>
            </a:r>
            <a:r>
              <a:rPr sz="1125" spc="102" baseline="5050" dirty="0">
                <a:latin typeface="Microsoft Sans Serif"/>
                <a:cs typeface="Microsoft Sans Serif"/>
              </a:rPr>
              <a:t> </a:t>
            </a:r>
            <a:r>
              <a:rPr sz="1125" baseline="5050" dirty="0">
                <a:latin typeface="Microsoft Sans Serif"/>
                <a:cs typeface="Microsoft Sans Serif"/>
              </a:rPr>
              <a:t>Similarly,</a:t>
            </a:r>
            <a:r>
              <a:rPr sz="1125" spc="107" baseline="5050" dirty="0">
                <a:latin typeface="Microsoft Sans Serif"/>
                <a:cs typeface="Microsoft Sans Serif"/>
              </a:rPr>
              <a:t> </a:t>
            </a:r>
            <a:r>
              <a:rPr sz="1125" spc="-10" baseline="5050" dirty="0">
                <a:latin typeface="Microsoft Sans Serif"/>
                <a:cs typeface="Microsoft Sans Serif"/>
              </a:rPr>
              <a:t>normal </a:t>
            </a:r>
            <a:r>
              <a:rPr sz="750" dirty="0">
                <a:latin typeface="Microsoft Sans Serif"/>
                <a:cs typeface="Microsoft Sans Serif"/>
              </a:rPr>
              <a:t>reaction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of the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wall</a:t>
            </a:r>
            <a:r>
              <a:rPr sz="750" spc="-1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(Rw)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will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also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act </a:t>
            </a:r>
            <a:r>
              <a:rPr sz="750" spc="-7" dirty="0">
                <a:latin typeface="Microsoft Sans Serif"/>
                <a:cs typeface="Microsoft Sans Serif"/>
              </a:rPr>
              <a:t>perpendicular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to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 </a:t>
            </a:r>
            <a:r>
              <a:rPr sz="750" spc="-7" dirty="0">
                <a:latin typeface="Microsoft Sans Serif"/>
                <a:cs typeface="Microsoft Sans Serif"/>
              </a:rPr>
              <a:t>wall.</a:t>
            </a:r>
            <a:endParaRPr sz="750" dirty="0">
              <a:latin typeface="Microsoft Sans Serif"/>
              <a:cs typeface="Microsoft Sans Serif"/>
            </a:endParaRPr>
          </a:p>
          <a:p>
            <a:pPr marL="8657" marR="15582" algn="just">
              <a:lnSpc>
                <a:spcPct val="110900"/>
              </a:lnSpc>
              <a:spcBef>
                <a:spcPts val="624"/>
              </a:spcBef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3.6</a:t>
            </a:r>
            <a:r>
              <a:rPr sz="750" b="1" spc="7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4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uniform</a:t>
            </a:r>
            <a:r>
              <a:rPr sz="750" b="1" spc="5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ladder</a:t>
            </a:r>
            <a:r>
              <a:rPr sz="750" b="1" spc="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6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length</a:t>
            </a:r>
            <a:r>
              <a:rPr sz="750" b="1" spc="7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3.25</a:t>
            </a:r>
            <a:r>
              <a:rPr sz="750" b="1" spc="6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</a:t>
            </a:r>
            <a:r>
              <a:rPr sz="750" b="1" spc="5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and</a:t>
            </a:r>
            <a:r>
              <a:rPr sz="750" b="1" spc="6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weighing</a:t>
            </a:r>
            <a:r>
              <a:rPr sz="750" b="1" spc="7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250</a:t>
            </a:r>
            <a:r>
              <a:rPr sz="750" b="1" spc="7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N</a:t>
            </a:r>
            <a:r>
              <a:rPr sz="750" b="1" spc="5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is</a:t>
            </a:r>
            <a:r>
              <a:rPr sz="750" b="1" spc="6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placed</a:t>
            </a:r>
            <a:r>
              <a:rPr sz="750" b="1" spc="7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against</a:t>
            </a:r>
            <a:r>
              <a:rPr sz="750" b="1" spc="68" dirty="0">
                <a:latin typeface="Arial"/>
                <a:cs typeface="Arial"/>
              </a:rPr>
              <a:t> </a:t>
            </a:r>
            <a:r>
              <a:rPr sz="750" b="1" spc="-34" dirty="0">
                <a:latin typeface="Arial"/>
                <a:cs typeface="Arial"/>
              </a:rPr>
              <a:t>a </a:t>
            </a:r>
            <a:r>
              <a:rPr sz="750" b="1" dirty="0">
                <a:latin typeface="Arial"/>
                <a:cs typeface="Arial"/>
              </a:rPr>
              <a:t>smooth</a:t>
            </a:r>
            <a:r>
              <a:rPr sz="750" b="1" spc="9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vertical</a:t>
            </a:r>
            <a:r>
              <a:rPr sz="750" b="1" spc="7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wall</a:t>
            </a:r>
            <a:r>
              <a:rPr sz="750" b="1" spc="8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with</a:t>
            </a:r>
            <a:r>
              <a:rPr sz="750" b="1" spc="8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its</a:t>
            </a:r>
            <a:r>
              <a:rPr sz="750" b="1" spc="9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lower</a:t>
            </a:r>
            <a:r>
              <a:rPr sz="750" b="1" spc="9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end</a:t>
            </a:r>
            <a:r>
              <a:rPr sz="750" b="1" spc="8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1.25</a:t>
            </a:r>
            <a:r>
              <a:rPr sz="750" b="1" spc="7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</a:t>
            </a:r>
            <a:r>
              <a:rPr sz="750" b="1" spc="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from</a:t>
            </a:r>
            <a:r>
              <a:rPr sz="750" b="1" spc="8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9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wall.</a:t>
            </a:r>
            <a:r>
              <a:rPr sz="750" b="1" spc="8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9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coefficient</a:t>
            </a:r>
            <a:r>
              <a:rPr sz="750" b="1" spc="8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82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friction </a:t>
            </a:r>
            <a:r>
              <a:rPr sz="750" b="1" dirty="0">
                <a:latin typeface="Arial"/>
                <a:cs typeface="Arial"/>
              </a:rPr>
              <a:t>between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theladder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and</a:t>
            </a:r>
            <a:r>
              <a:rPr sz="750" b="1" spc="-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floor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is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0.3.What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is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frictional</a:t>
            </a:r>
            <a:r>
              <a:rPr sz="750" b="1" spc="-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force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acting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on</a:t>
            </a:r>
            <a:r>
              <a:rPr sz="750" b="1" spc="-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ladder</a:t>
            </a:r>
            <a:r>
              <a:rPr sz="750" b="1" spc="-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at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spc="-17" dirty="0">
                <a:latin typeface="Arial"/>
                <a:cs typeface="Arial"/>
              </a:rPr>
              <a:t>the</a:t>
            </a:r>
            <a:endParaRPr sz="750" dirty="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2813" y="3039440"/>
            <a:ext cx="1752600" cy="1059432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0800000" flipV="1">
            <a:off x="1293812" y="647300"/>
            <a:ext cx="8686801" cy="176352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 marR="3463">
              <a:lnSpc>
                <a:spcPct val="112700"/>
              </a:lnSpc>
              <a:spcBef>
                <a:spcPts val="68"/>
              </a:spcBef>
            </a:pPr>
            <a:r>
              <a:rPr sz="1050" b="1" dirty="0">
                <a:latin typeface="Arial"/>
                <a:cs typeface="Arial"/>
              </a:rPr>
              <a:t>point</a:t>
            </a:r>
            <a:r>
              <a:rPr sz="1050" b="1" spc="106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of</a:t>
            </a:r>
            <a:r>
              <a:rPr sz="1050" b="1" spc="109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contact</a:t>
            </a:r>
            <a:r>
              <a:rPr sz="1050" b="1" spc="112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between</a:t>
            </a:r>
            <a:r>
              <a:rPr sz="1050" b="1" spc="112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</a:t>
            </a:r>
            <a:r>
              <a:rPr sz="1050" b="1" spc="99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ladder</a:t>
            </a:r>
            <a:r>
              <a:rPr sz="1050" b="1" spc="99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andthefloor?</a:t>
            </a:r>
            <a:r>
              <a:rPr sz="1050" b="1" spc="116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Show</a:t>
            </a:r>
            <a:r>
              <a:rPr sz="1050" b="1" spc="102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that</a:t>
            </a:r>
            <a:r>
              <a:rPr sz="1050" b="1" spc="109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</a:t>
            </a:r>
            <a:r>
              <a:rPr sz="1050" b="1" spc="116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ladder</a:t>
            </a:r>
            <a:r>
              <a:rPr sz="1050" b="1" spc="99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will</a:t>
            </a:r>
            <a:r>
              <a:rPr sz="1050" b="1" spc="102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remain</a:t>
            </a:r>
            <a:r>
              <a:rPr sz="1050" b="1" spc="130" dirty="0">
                <a:latin typeface="Arial"/>
                <a:cs typeface="Arial"/>
              </a:rPr>
              <a:t> </a:t>
            </a:r>
            <a:r>
              <a:rPr sz="1050" b="1" spc="-17" dirty="0">
                <a:latin typeface="Arial"/>
                <a:cs typeface="Arial"/>
              </a:rPr>
              <a:t>in </a:t>
            </a:r>
            <a:r>
              <a:rPr sz="1050" b="1" dirty="0">
                <a:latin typeface="Arial"/>
                <a:cs typeface="Arial"/>
              </a:rPr>
              <a:t>equilibrium</a:t>
            </a:r>
            <a:r>
              <a:rPr sz="1050" b="1" spc="-31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in</a:t>
            </a:r>
            <a:r>
              <a:rPr sz="1050" b="1" spc="-13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this</a:t>
            </a:r>
            <a:r>
              <a:rPr sz="1050" b="1" spc="-24" dirty="0">
                <a:latin typeface="Arial"/>
                <a:cs typeface="Arial"/>
              </a:rPr>
              <a:t> </a:t>
            </a:r>
            <a:r>
              <a:rPr sz="1050" b="1" spc="-7" dirty="0">
                <a:latin typeface="Arial"/>
                <a:cs typeface="Arial"/>
              </a:rPr>
              <a:t>position</a:t>
            </a:r>
            <a:r>
              <a:rPr sz="750" b="1" spc="-7" dirty="0">
                <a:latin typeface="Arial"/>
                <a:cs typeface="Arial"/>
              </a:rPr>
              <a:t>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212" y="2244993"/>
            <a:ext cx="10363199" cy="2046735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739"/>
              </a:spcBef>
            </a:pPr>
            <a:r>
              <a:rPr sz="1000" b="1" dirty="0" err="1">
                <a:latin typeface="Arial"/>
                <a:cs typeface="Arial"/>
              </a:rPr>
              <a:t>Solution.</a:t>
            </a:r>
            <a:r>
              <a:rPr sz="1000" dirty="0" err="1">
                <a:latin typeface="Microsoft Sans Serif"/>
                <a:cs typeface="Microsoft Sans Serif"/>
              </a:rPr>
              <a:t>Given</a:t>
            </a:r>
            <a:r>
              <a:rPr sz="1000" dirty="0">
                <a:latin typeface="Microsoft Sans Serif"/>
                <a:cs typeface="Microsoft Sans Serif"/>
              </a:rPr>
              <a:t>: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Length</a:t>
            </a:r>
            <a:r>
              <a:rPr sz="1000" spc="-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(l)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3.25 m;</a:t>
            </a:r>
            <a:r>
              <a:rPr sz="1000" spc="-5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Weight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(w)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250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N;</a:t>
            </a:r>
            <a:endParaRPr sz="1000" dirty="0">
              <a:latin typeface="Microsoft Sans Serif"/>
              <a:cs typeface="Microsoft Sans Serif"/>
            </a:endParaRPr>
          </a:p>
          <a:p>
            <a:pPr marL="8657" marR="1327130">
              <a:lnSpc>
                <a:spcPct val="110900"/>
              </a:lnSpc>
              <a:spcBef>
                <a:spcPts val="17"/>
              </a:spcBef>
            </a:pPr>
            <a:r>
              <a:rPr sz="1000" dirty="0">
                <a:latin typeface="Microsoft Sans Serif"/>
                <a:cs typeface="Microsoft Sans Serif"/>
              </a:rPr>
              <a:t>Distance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between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lower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end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 </a:t>
            </a:r>
            <a:r>
              <a:rPr sz="1000" spc="-7" dirty="0">
                <a:latin typeface="Microsoft Sans Serif"/>
                <a:cs typeface="Microsoft Sans Serif"/>
              </a:rPr>
              <a:t>wall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1.25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</a:t>
            </a:r>
            <a:r>
              <a:rPr sz="1000" spc="-31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and </a:t>
            </a:r>
            <a:r>
              <a:rPr sz="1000" dirty="0">
                <a:latin typeface="Microsoft Sans Serif"/>
                <a:cs typeface="Microsoft Sans Serif"/>
              </a:rPr>
              <a:t>coefficient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between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theladder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floor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(μf)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0.3.</a:t>
            </a:r>
            <a:endParaRPr sz="1000" dirty="0">
              <a:latin typeface="Microsoft Sans Serif"/>
              <a:cs typeface="Microsoft Sans Serif"/>
            </a:endParaRPr>
          </a:p>
          <a:p>
            <a:pPr marL="8657" marR="2520508">
              <a:lnSpc>
                <a:spcPct val="109100"/>
              </a:lnSpc>
              <a:spcBef>
                <a:spcPts val="17"/>
              </a:spcBef>
            </a:pPr>
            <a:r>
              <a:rPr sz="1000" spc="-7" dirty="0">
                <a:latin typeface="Microsoft Sans Serif"/>
                <a:cs typeface="Microsoft Sans Serif"/>
              </a:rPr>
              <a:t>Frictional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force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acting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on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ladder.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forces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acting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on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ladder.</a:t>
            </a:r>
            <a:endParaRPr sz="1000" dirty="0">
              <a:latin typeface="Microsoft Sans Serif"/>
              <a:cs typeface="Microsoft Sans Serif"/>
            </a:endParaRPr>
          </a:p>
          <a:p>
            <a:pPr marL="8657" marR="323342">
              <a:lnSpc>
                <a:spcPct val="103800"/>
              </a:lnSpc>
              <a:spcBef>
                <a:spcPts val="130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LetF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spc="-10" baseline="5050" dirty="0">
                <a:latin typeface="Microsoft Sans Serif"/>
                <a:cs typeface="Microsoft Sans Serif"/>
              </a:rPr>
              <a:t>Frictional</a:t>
            </a:r>
            <a:r>
              <a:rPr sz="1000" spc="-46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force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acting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on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the ladder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at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thePoint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of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contact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between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the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ladder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spc="-25" baseline="5050" dirty="0">
                <a:latin typeface="Microsoft Sans Serif"/>
                <a:cs typeface="Microsoft Sans Serif"/>
              </a:rPr>
              <a:t>and </a:t>
            </a:r>
            <a:r>
              <a:rPr sz="1000" dirty="0">
                <a:latin typeface="Microsoft Sans Serif"/>
                <a:cs typeface="Microsoft Sans Serif"/>
              </a:rPr>
              <a:t>floor, </a:t>
            </a:r>
            <a:r>
              <a:rPr sz="1000" spc="-17" dirty="0">
                <a:latin typeface="Microsoft Sans Serif"/>
                <a:cs typeface="Microsoft Sans Serif"/>
              </a:rPr>
              <a:t>and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Normal</a:t>
            </a:r>
            <a:r>
              <a:rPr sz="1000" spc="-5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reaction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at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the</a:t>
            </a:r>
            <a:r>
              <a:rPr sz="1000" spc="-61" baseline="5050" dirty="0">
                <a:latin typeface="Microsoft Sans Serif"/>
                <a:cs typeface="Microsoft Sans Serif"/>
              </a:rPr>
              <a:t> </a:t>
            </a:r>
            <a:r>
              <a:rPr sz="1000" spc="-10" baseline="5050" dirty="0">
                <a:latin typeface="Microsoft Sans Serif"/>
                <a:cs typeface="Microsoft Sans Serif"/>
              </a:rPr>
              <a:t>floor.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 marR="3463">
              <a:lnSpc>
                <a:spcPct val="105500"/>
              </a:lnSpc>
              <a:spcBef>
                <a:spcPts val="13"/>
              </a:spcBef>
            </a:pPr>
            <a:r>
              <a:rPr sz="1000" dirty="0">
                <a:latin typeface="Microsoft Sans Serif"/>
                <a:cs typeface="Microsoft Sans Serif"/>
              </a:rPr>
              <a:t>Since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is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placed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against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smooth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vertical</a:t>
            </a:r>
            <a:r>
              <a:rPr sz="1000" spc="-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wall,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therefore there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will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no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at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the </a:t>
            </a:r>
            <a:r>
              <a:rPr sz="1000" dirty="0">
                <a:latin typeface="Microsoft Sans Serif"/>
                <a:cs typeface="Microsoft Sans Serif"/>
              </a:rPr>
              <a:t>point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contact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between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13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wall</a:t>
            </a:r>
            <a:r>
              <a:rPr sz="1000" b="1" spc="-13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  <a:p>
            <a:pPr marL="8657" marR="2746891">
              <a:lnSpc>
                <a:spcPct val="111100"/>
              </a:lnSpc>
              <a:spcBef>
                <a:spcPts val="702"/>
              </a:spcBef>
            </a:pPr>
            <a:r>
              <a:rPr sz="1000" spc="-7" dirty="0">
                <a:latin typeface="Microsoft Sans Serif"/>
                <a:cs typeface="Microsoft Sans Serif"/>
              </a:rPr>
              <a:t>Resolving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the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forces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vertically, </a:t>
            </a:r>
            <a:r>
              <a:rPr sz="1000" dirty="0">
                <a:latin typeface="Microsoft Sans Serif"/>
                <a:cs typeface="Microsoft Sans Serif"/>
              </a:rPr>
              <a:t>Rf=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250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spc="-34" dirty="0">
                <a:latin typeface="Microsoft Sans Serif"/>
                <a:cs typeface="Microsoft Sans Serif"/>
              </a:rPr>
              <a:t>N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116"/>
              </a:spcBef>
            </a:pPr>
            <a:r>
              <a:rPr sz="1000" dirty="0">
                <a:latin typeface="Microsoft Sans Serif"/>
                <a:cs typeface="Microsoft Sans Serif"/>
              </a:rPr>
              <a:t>From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geometry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figure,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we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find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that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702"/>
              </a:spcBef>
            </a:pPr>
            <a:r>
              <a:rPr sz="1000" dirty="0">
                <a:latin typeface="Microsoft Sans Serif"/>
                <a:cs typeface="Microsoft Sans Serif"/>
              </a:rPr>
              <a:t>BC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Cambria Math"/>
                <a:cs typeface="Cambria Math"/>
              </a:rPr>
              <a:t>√</a:t>
            </a:r>
            <a:r>
              <a:rPr sz="1000" baseline="2525" dirty="0">
                <a:latin typeface="Cambria Math"/>
                <a:cs typeface="Cambria Math"/>
              </a:rPr>
              <a:t>(</a:t>
            </a:r>
            <a:r>
              <a:rPr sz="1000" dirty="0">
                <a:latin typeface="Cambria Math"/>
                <a:cs typeface="Cambria Math"/>
              </a:rPr>
              <a:t>3.25</a:t>
            </a:r>
            <a:r>
              <a:rPr sz="1000" baseline="2525" dirty="0">
                <a:latin typeface="Cambria Math"/>
                <a:cs typeface="Cambria Math"/>
              </a:rPr>
              <a:t>)</a:t>
            </a:r>
            <a:r>
              <a:rPr sz="1000" dirty="0">
                <a:latin typeface="Cambria Math"/>
                <a:cs typeface="Cambria Math"/>
              </a:rPr>
              <a:t>–</a:t>
            </a:r>
            <a:r>
              <a:rPr sz="1000" spc="109" dirty="0">
                <a:latin typeface="Cambria Math"/>
                <a:cs typeface="Cambria Math"/>
              </a:rPr>
              <a:t> </a:t>
            </a:r>
            <a:r>
              <a:rPr sz="1000" baseline="2525" dirty="0">
                <a:latin typeface="Cambria Math"/>
                <a:cs typeface="Cambria Math"/>
              </a:rPr>
              <a:t>(</a:t>
            </a:r>
            <a:r>
              <a:rPr sz="1000" dirty="0">
                <a:latin typeface="Cambria Math"/>
                <a:cs typeface="Cambria Math"/>
              </a:rPr>
              <a:t>1.25</a:t>
            </a:r>
            <a:r>
              <a:rPr sz="1000" baseline="2525" dirty="0">
                <a:latin typeface="Cambria Math"/>
                <a:cs typeface="Cambria Math"/>
              </a:rPr>
              <a:t>)</a:t>
            </a:r>
            <a:r>
              <a:rPr sz="1000" spc="-15" baseline="2525" dirty="0">
                <a:latin typeface="Cambria Math"/>
                <a:cs typeface="Cambria Math"/>
              </a:rPr>
              <a:t> </a:t>
            </a:r>
            <a:r>
              <a:rPr sz="1000" dirty="0">
                <a:latin typeface="Cambria Math"/>
                <a:cs typeface="Cambria Math"/>
              </a:rPr>
              <a:t>=</a:t>
            </a:r>
            <a:r>
              <a:rPr sz="1000" spc="-24" dirty="0">
                <a:latin typeface="Cambria Math"/>
                <a:cs typeface="Cambria Math"/>
              </a:rPr>
              <a:t> </a:t>
            </a:r>
            <a:r>
              <a:rPr sz="1000" dirty="0">
                <a:latin typeface="Cambria Math"/>
                <a:cs typeface="Cambria Math"/>
              </a:rPr>
              <a:t>3.0</a:t>
            </a:r>
            <a:r>
              <a:rPr sz="1000" spc="-24" dirty="0">
                <a:latin typeface="Cambria Math"/>
                <a:cs typeface="Cambria Math"/>
              </a:rPr>
              <a:t> </a:t>
            </a:r>
            <a:r>
              <a:rPr sz="1000" spc="-34" dirty="0">
                <a:latin typeface="Cambria Math"/>
                <a:cs typeface="Cambria Math"/>
              </a:rPr>
              <a:t>m</a:t>
            </a:r>
            <a:endParaRPr sz="1000" dirty="0">
              <a:latin typeface="Cambria Math"/>
              <a:cs typeface="Cambria Math"/>
            </a:endParaRPr>
          </a:p>
          <a:p>
            <a:pPr marL="8657">
              <a:spcBef>
                <a:spcPts val="491"/>
              </a:spcBef>
            </a:pPr>
            <a:r>
              <a:rPr sz="1000" dirty="0">
                <a:latin typeface="Microsoft Sans Serif"/>
                <a:cs typeface="Microsoft Sans Serif"/>
              </a:rPr>
              <a:t>Taking </a:t>
            </a:r>
            <a:r>
              <a:rPr sz="1000" spc="-7" dirty="0">
                <a:latin typeface="Microsoft Sans Serif"/>
                <a:cs typeface="Microsoft Sans Serif"/>
              </a:rPr>
              <a:t>moments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about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</a:t>
            </a:r>
            <a:r>
              <a:rPr sz="1000" spc="-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equating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same,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17"/>
              </a:spcBef>
            </a:pPr>
            <a:r>
              <a:rPr sz="1000" dirty="0">
                <a:latin typeface="Microsoft Sans Serif"/>
                <a:cs typeface="Microsoft Sans Serif"/>
              </a:rPr>
              <a:t>Ff×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3</a:t>
            </a:r>
            <a:r>
              <a:rPr sz="1000" spc="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(Rf×</a:t>
            </a:r>
            <a:r>
              <a:rPr sz="1000" spc="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1.25)</a:t>
            </a:r>
            <a:r>
              <a:rPr sz="1000" spc="5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–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(250</a:t>
            </a:r>
            <a:r>
              <a:rPr sz="1000" spc="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×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0.625)</a:t>
            </a:r>
            <a:r>
              <a:rPr sz="1000" spc="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(250</a:t>
            </a:r>
            <a:r>
              <a:rPr sz="1000" spc="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×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1.25)</a:t>
            </a:r>
            <a:r>
              <a:rPr sz="1000" spc="3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–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156.3</a:t>
            </a:r>
            <a:r>
              <a:rPr sz="1000" spc="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156.2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34" dirty="0">
                <a:latin typeface="Microsoft Sans Serif"/>
                <a:cs typeface="Microsoft Sans Serif"/>
              </a:rPr>
              <a:t>N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3999" y="4680877"/>
            <a:ext cx="4029794" cy="31651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5971">
              <a:lnSpc>
                <a:spcPts val="855"/>
              </a:lnSpc>
              <a:spcBef>
                <a:spcPts val="68"/>
              </a:spcBef>
            </a:pPr>
            <a:r>
              <a:rPr sz="1000" dirty="0">
                <a:latin typeface="Microsoft Sans Serif"/>
                <a:cs typeface="Microsoft Sans Serif"/>
              </a:rPr>
              <a:t>Ff</a:t>
            </a:r>
            <a:r>
              <a:rPr sz="1000" spc="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34" dirty="0">
                <a:latin typeface="Microsoft Sans Serif"/>
                <a:cs typeface="Microsoft Sans Serif"/>
              </a:rPr>
              <a:t>  </a:t>
            </a:r>
            <a:r>
              <a:rPr sz="1000" dirty="0">
                <a:latin typeface="Microsoft Sans Serif"/>
                <a:cs typeface="Microsoft Sans Serif"/>
              </a:rPr>
              <a:t>52.1</a:t>
            </a:r>
            <a:r>
              <a:rPr sz="1000" spc="65" dirty="0">
                <a:latin typeface="Microsoft Sans Serif"/>
                <a:cs typeface="Microsoft Sans Serif"/>
              </a:rPr>
              <a:t> </a:t>
            </a:r>
            <a:r>
              <a:rPr sz="1000" spc="-34" dirty="0">
                <a:latin typeface="Microsoft Sans Serif"/>
                <a:cs typeface="Microsoft Sans Serif"/>
              </a:rPr>
              <a:t>N</a:t>
            </a:r>
            <a:endParaRPr sz="1000" dirty="0">
              <a:latin typeface="Microsoft Sans Serif"/>
              <a:cs typeface="Microsoft Sans Serif"/>
            </a:endParaRPr>
          </a:p>
          <a:p>
            <a:pPr marL="285683">
              <a:lnSpc>
                <a:spcPts val="573"/>
              </a:lnSpc>
            </a:pPr>
            <a:endParaRPr sz="1000" dirty="0">
              <a:latin typeface="Cambria Math"/>
              <a:cs typeface="Cambria Math"/>
            </a:endParaRPr>
          </a:p>
          <a:p>
            <a:pPr marL="25971">
              <a:lnSpc>
                <a:spcPts val="862"/>
              </a:lnSpc>
            </a:pPr>
            <a:r>
              <a:rPr sz="1000" spc="-7" dirty="0">
                <a:latin typeface="Microsoft Sans Serif"/>
                <a:cs typeface="Microsoft Sans Serif"/>
              </a:rPr>
              <a:t>Equilibrium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 </a:t>
            </a:r>
            <a:r>
              <a:rPr sz="1000" spc="-7" dirty="0">
                <a:latin typeface="Microsoft Sans Serif"/>
                <a:cs typeface="Microsoft Sans Serif"/>
              </a:rPr>
              <a:t>ladder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5213" y="5181359"/>
            <a:ext cx="7024828" cy="122285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 marR="30300">
              <a:lnSpc>
                <a:spcPct val="110900"/>
              </a:lnSpc>
              <a:spcBef>
                <a:spcPts val="68"/>
              </a:spcBef>
            </a:pPr>
            <a:r>
              <a:rPr sz="1000" dirty="0">
                <a:latin typeface="Microsoft Sans Serif"/>
                <a:cs typeface="Microsoft Sans Serif"/>
              </a:rPr>
              <a:t>We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know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that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maximum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force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available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point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contact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between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ladder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floor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96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μR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0.3 ×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250 =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75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spc="-51" baseline="5050" dirty="0">
                <a:latin typeface="Microsoft Sans Serif"/>
                <a:cs typeface="Microsoft Sans Serif"/>
              </a:rPr>
              <a:t>N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 marR="6493">
              <a:lnSpc>
                <a:spcPct val="109100"/>
              </a:lnSpc>
              <a:spcBef>
                <a:spcPts val="3"/>
              </a:spcBef>
            </a:pPr>
            <a:r>
              <a:rPr sz="1000" dirty="0">
                <a:latin typeface="Microsoft Sans Serif"/>
                <a:cs typeface="Microsoft Sans Serif"/>
              </a:rPr>
              <a:t>Thus,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see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that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amount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force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available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point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contact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(75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N)</a:t>
            </a:r>
            <a:r>
              <a:rPr sz="1000" spc="-17" dirty="0">
                <a:latin typeface="Microsoft Sans Serif"/>
                <a:cs typeface="Microsoft Sans Serif"/>
              </a:rPr>
              <a:t> is </a:t>
            </a:r>
            <a:r>
              <a:rPr sz="1000" dirty="0">
                <a:latin typeface="Microsoft Sans Serif"/>
                <a:cs typeface="Microsoft Sans Serif"/>
              </a:rPr>
              <a:t>more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than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force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required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for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equilibrium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(52.1 N).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Therefore,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will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remain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99"/>
              </a:spcBef>
              <a:tabLst>
                <a:tab pos="1930962" algn="l"/>
              </a:tabLst>
            </a:pPr>
            <a:r>
              <a:rPr sz="1000" dirty="0">
                <a:latin typeface="Microsoft Sans Serif"/>
                <a:cs typeface="Microsoft Sans Serif"/>
              </a:rPr>
              <a:t>inan</a:t>
            </a:r>
            <a:r>
              <a:rPr sz="1000" spc="13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equilibrium</a:t>
            </a:r>
            <a:r>
              <a:rPr sz="1000" spc="3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position.</a:t>
            </a:r>
            <a:endParaRPr sz="1000" dirty="0">
              <a:latin typeface="Microsoft Sans Serif"/>
              <a:cs typeface="Microsoft Sans Serif"/>
            </a:endParaRPr>
          </a:p>
          <a:p>
            <a:pPr>
              <a:spcBef>
                <a:spcPts val="82"/>
              </a:spcBef>
            </a:pPr>
            <a:endParaRPr sz="750" dirty="0">
              <a:latin typeface="Microsoft Sans Serif"/>
              <a:cs typeface="Microsoft Sans Serif"/>
            </a:endParaRPr>
          </a:p>
          <a:p>
            <a:pPr marL="8657" marR="3463">
              <a:lnSpc>
                <a:spcPct val="110900"/>
              </a:lnSpc>
            </a:pPr>
            <a:r>
              <a:rPr sz="750" b="1" dirty="0">
                <a:latin typeface="Arial"/>
                <a:cs typeface="Arial"/>
              </a:rPr>
              <a:t>Example</a:t>
            </a:r>
            <a:r>
              <a:rPr sz="750" b="1" spc="12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3.7</a:t>
            </a:r>
            <a:r>
              <a:rPr sz="750" b="1" spc="12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8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ladder</a:t>
            </a:r>
            <a:r>
              <a:rPr sz="750" b="1" spc="12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5</a:t>
            </a:r>
            <a:r>
              <a:rPr sz="750" b="1" spc="12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meters</a:t>
            </a:r>
            <a:r>
              <a:rPr sz="750" b="1" spc="11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long</a:t>
            </a:r>
            <a:r>
              <a:rPr sz="750" b="1" spc="11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rests</a:t>
            </a:r>
            <a:r>
              <a:rPr sz="750" b="1" spc="13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on</a:t>
            </a:r>
            <a:r>
              <a:rPr sz="750" b="1" spc="119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122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horizontal</a:t>
            </a:r>
            <a:r>
              <a:rPr sz="750" b="1" spc="109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ground</a:t>
            </a:r>
            <a:r>
              <a:rPr sz="750" b="1" spc="119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and</a:t>
            </a:r>
            <a:r>
              <a:rPr sz="750" b="1" spc="116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leans</a:t>
            </a:r>
            <a:r>
              <a:rPr sz="750" b="1" spc="109" dirty="0">
                <a:latin typeface="Arial"/>
                <a:cs typeface="Arial"/>
              </a:rPr>
              <a:t> </a:t>
            </a:r>
            <a:r>
              <a:rPr sz="750" b="1" spc="-7" dirty="0">
                <a:latin typeface="Arial"/>
                <a:cs typeface="Arial"/>
              </a:rPr>
              <a:t>against </a:t>
            </a:r>
            <a:r>
              <a:rPr sz="750" b="1" dirty="0">
                <a:latin typeface="Arial"/>
                <a:cs typeface="Arial"/>
              </a:rPr>
              <a:t>asmooth</a:t>
            </a:r>
            <a:r>
              <a:rPr sz="750" b="1" spc="4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vertical wall</a:t>
            </a:r>
            <a:r>
              <a:rPr sz="750" b="1" spc="-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at</a:t>
            </a:r>
            <a:r>
              <a:rPr sz="750" b="1" spc="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</a:t>
            </a:r>
            <a:r>
              <a:rPr sz="750" b="1" spc="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angle</a:t>
            </a:r>
            <a:r>
              <a:rPr sz="750" b="1" spc="1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70°</a:t>
            </a:r>
            <a:r>
              <a:rPr sz="750" b="1" spc="-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with</a:t>
            </a:r>
            <a:r>
              <a:rPr sz="750" b="1" spc="1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3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horizontal.</a:t>
            </a:r>
            <a:r>
              <a:rPr sz="750" b="1" spc="44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 weight</a:t>
            </a:r>
            <a:r>
              <a:rPr sz="750" b="1" spc="7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of</a:t>
            </a:r>
            <a:r>
              <a:rPr sz="750" b="1" spc="21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the</a:t>
            </a:r>
            <a:r>
              <a:rPr sz="750" b="1" spc="28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ladder</a:t>
            </a:r>
            <a:r>
              <a:rPr sz="750" b="1" spc="13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is </a:t>
            </a:r>
            <a:r>
              <a:rPr sz="750" b="1" spc="-17" dirty="0">
                <a:latin typeface="Arial"/>
                <a:cs typeface="Arial"/>
              </a:rPr>
              <a:t>900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1643" y="4209855"/>
            <a:ext cx="597760" cy="6060"/>
          </a:xfrm>
          <a:custGeom>
            <a:avLst/>
            <a:gdLst/>
            <a:ahLst/>
            <a:cxnLst/>
            <a:rect l="l" t="t" r="r" b="b"/>
            <a:pathLst>
              <a:path w="876935" h="8889">
                <a:moveTo>
                  <a:pt x="876934" y="0"/>
                </a:moveTo>
                <a:lnTo>
                  <a:pt x="0" y="0"/>
                </a:lnTo>
                <a:lnTo>
                  <a:pt x="0" y="8888"/>
                </a:lnTo>
                <a:lnTo>
                  <a:pt x="876934" y="8888"/>
                </a:lnTo>
                <a:lnTo>
                  <a:pt x="8769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811" y="1007661"/>
            <a:ext cx="1780591" cy="1237332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7212" y="587005"/>
            <a:ext cx="6236424" cy="473099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 marR="3463">
              <a:lnSpc>
                <a:spcPct val="112700"/>
              </a:lnSpc>
              <a:spcBef>
                <a:spcPts val="68"/>
              </a:spcBef>
            </a:pPr>
            <a:r>
              <a:rPr sz="900" b="1" dirty="0">
                <a:latin typeface="Arial"/>
                <a:cs typeface="Arial"/>
              </a:rPr>
              <a:t>N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and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acts</a:t>
            </a:r>
            <a:r>
              <a:rPr sz="900" b="1" spc="-2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1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its</a:t>
            </a:r>
            <a:r>
              <a:rPr sz="900" b="1" spc="-2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middle.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ladder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is</a:t>
            </a:r>
            <a:r>
              <a:rPr sz="900" b="1" spc="-1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1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point</a:t>
            </a:r>
            <a:r>
              <a:rPr sz="900" b="1" spc="-1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</a:t>
            </a:r>
            <a:r>
              <a:rPr sz="900" b="1" spc="-1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sliding,</a:t>
            </a:r>
            <a:r>
              <a:rPr sz="900" b="1" spc="-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when</a:t>
            </a:r>
            <a:r>
              <a:rPr sz="900" b="1" spc="-1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man</a:t>
            </a:r>
            <a:r>
              <a:rPr sz="900" b="1" spc="2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weighing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13" dirty="0">
                <a:latin typeface="Arial"/>
                <a:cs typeface="Arial"/>
              </a:rPr>
              <a:t>750N </a:t>
            </a:r>
            <a:r>
              <a:rPr sz="900" b="1" dirty="0">
                <a:latin typeface="Arial"/>
                <a:cs typeface="Arial"/>
              </a:rPr>
              <a:t>stands</a:t>
            </a:r>
            <a:r>
              <a:rPr sz="900" b="1" spc="-1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on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rung</a:t>
            </a:r>
            <a:r>
              <a:rPr sz="900" b="1" spc="-28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1.5metre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from</a:t>
            </a:r>
            <a:r>
              <a:rPr sz="900" b="1" spc="-2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bottom</a:t>
            </a:r>
            <a:r>
              <a:rPr sz="900" b="1" spc="-24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</a:t>
            </a:r>
            <a:r>
              <a:rPr sz="900" b="1" spc="-1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 </a:t>
            </a:r>
            <a:r>
              <a:rPr sz="900" b="1" spc="-7" dirty="0">
                <a:latin typeface="Arial"/>
                <a:cs typeface="Arial"/>
              </a:rPr>
              <a:t>ladder.</a:t>
            </a:r>
            <a:endParaRPr sz="900" dirty="0">
              <a:latin typeface="Arial"/>
              <a:cs typeface="Arial"/>
            </a:endParaRPr>
          </a:p>
          <a:p>
            <a:pPr marL="8657">
              <a:spcBef>
                <a:spcPts val="96"/>
              </a:spcBef>
            </a:pPr>
            <a:r>
              <a:rPr sz="900" b="1" spc="-7" dirty="0">
                <a:latin typeface="Arial"/>
                <a:cs typeface="Arial"/>
              </a:rPr>
              <a:t>Calculate</a:t>
            </a:r>
            <a:r>
              <a:rPr sz="900" b="1" spc="-2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 </a:t>
            </a:r>
            <a:r>
              <a:rPr sz="900" b="1" spc="-7" dirty="0">
                <a:latin typeface="Arial"/>
                <a:cs typeface="Arial"/>
              </a:rPr>
              <a:t>coefficient</a:t>
            </a:r>
            <a:r>
              <a:rPr sz="900" b="1" spc="-1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</a:t>
            </a:r>
            <a:r>
              <a:rPr sz="900" b="1" spc="-17" dirty="0">
                <a:latin typeface="Arial"/>
                <a:cs typeface="Arial"/>
              </a:rPr>
              <a:t> </a:t>
            </a:r>
            <a:r>
              <a:rPr sz="900" b="1" spc="-7" dirty="0">
                <a:latin typeface="Arial"/>
                <a:cs typeface="Arial"/>
              </a:rPr>
              <a:t>friction</a:t>
            </a:r>
            <a:r>
              <a:rPr sz="900" b="1" spc="-28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between</a:t>
            </a:r>
            <a:r>
              <a:rPr sz="900" b="1" spc="-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ladder</a:t>
            </a:r>
            <a:r>
              <a:rPr sz="900" b="1" spc="-2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and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3" dirty="0">
                <a:latin typeface="Arial"/>
                <a:cs typeface="Arial"/>
              </a:rPr>
              <a:t> </a:t>
            </a:r>
            <a:r>
              <a:rPr sz="900" b="1" spc="-7" dirty="0">
                <a:latin typeface="Arial"/>
                <a:cs typeface="Arial"/>
              </a:rPr>
              <a:t>floor</a:t>
            </a:r>
            <a:r>
              <a:rPr sz="750" b="1" spc="-7" dirty="0">
                <a:latin typeface="Arial"/>
                <a:cs typeface="Arial"/>
              </a:rPr>
              <a:t>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7212" y="2188897"/>
            <a:ext cx="6259797" cy="29085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48913" algn="ctr">
              <a:spcBef>
                <a:spcPts val="68"/>
              </a:spcBef>
            </a:pPr>
            <a:r>
              <a:rPr sz="750" dirty="0">
                <a:latin typeface="Microsoft Sans Serif"/>
                <a:cs typeface="Microsoft Sans Serif"/>
              </a:rPr>
              <a:t>Fig</a:t>
            </a:r>
            <a:r>
              <a:rPr sz="750" spc="10" dirty="0">
                <a:latin typeface="Microsoft Sans Serif"/>
                <a:cs typeface="Microsoft Sans Serif"/>
              </a:rPr>
              <a:t> </a:t>
            </a:r>
            <a:r>
              <a:rPr sz="750" spc="-13" dirty="0">
                <a:latin typeface="Microsoft Sans Serif"/>
                <a:cs typeface="Microsoft Sans Serif"/>
              </a:rPr>
              <a:t>3.15</a:t>
            </a:r>
            <a:endParaRPr sz="750" dirty="0">
              <a:latin typeface="Microsoft Sans Serif"/>
              <a:cs typeface="Microsoft Sans Serif"/>
            </a:endParaRPr>
          </a:p>
          <a:p>
            <a:pPr marL="8657" marR="3463">
              <a:lnSpc>
                <a:spcPct val="111000"/>
              </a:lnSpc>
              <a:spcBef>
                <a:spcPts val="655"/>
              </a:spcBef>
            </a:pPr>
            <a:r>
              <a:rPr sz="1000" b="1" dirty="0">
                <a:latin typeface="Arial"/>
                <a:cs typeface="Arial"/>
              </a:rPr>
              <a:t>Solution.</a:t>
            </a:r>
            <a:r>
              <a:rPr sz="1000" b="1" spc="119" dirty="0">
                <a:latin typeface="Arial"/>
                <a:cs typeface="Arial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Given: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Length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(l)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5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m;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Angle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which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makes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with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the </a:t>
            </a:r>
            <a:r>
              <a:rPr sz="1000" dirty="0">
                <a:latin typeface="Microsoft Sans Serif"/>
                <a:cs typeface="Microsoft Sans Serif"/>
              </a:rPr>
              <a:t>horizontal</a:t>
            </a:r>
            <a:r>
              <a:rPr sz="1000" spc="96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(α)</a:t>
            </a:r>
            <a:r>
              <a:rPr sz="1000" spc="11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119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70°;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Weight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116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(w1)</a:t>
            </a:r>
            <a:r>
              <a:rPr sz="1000" spc="99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119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900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N;</a:t>
            </a:r>
            <a:r>
              <a:rPr sz="1000" spc="106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Weight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10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man</a:t>
            </a:r>
            <a:r>
              <a:rPr sz="1000" spc="13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(w2)</a:t>
            </a:r>
            <a:r>
              <a:rPr sz="1000" spc="11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10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750</a:t>
            </a:r>
            <a:r>
              <a:rPr sz="1000" spc="122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N</a:t>
            </a:r>
            <a:r>
              <a:rPr sz="1000" spc="99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and </a:t>
            </a:r>
            <a:r>
              <a:rPr sz="1000" dirty="0">
                <a:latin typeface="Microsoft Sans Serif"/>
                <a:cs typeface="Microsoft Sans Serif"/>
              </a:rPr>
              <a:t>distancebetween the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man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bottom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1.5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m.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116"/>
              </a:spcBef>
            </a:pPr>
            <a:r>
              <a:rPr sz="1000" dirty="0">
                <a:latin typeface="Microsoft Sans Serif"/>
                <a:cs typeface="Microsoft Sans Serif"/>
              </a:rPr>
              <a:t>Forces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acting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on</a:t>
            </a:r>
            <a:r>
              <a:rPr sz="1000" spc="-4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are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shown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in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Fig.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1000" dirty="0">
                <a:latin typeface="Microsoft Sans Serif"/>
                <a:cs typeface="Microsoft Sans Serif"/>
              </a:rPr>
              <a:t>Let</a:t>
            </a:r>
            <a:r>
              <a:rPr sz="1000" spc="-4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μf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Coefficient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of</a:t>
            </a:r>
            <a:r>
              <a:rPr sz="1000" spc="-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between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ladder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floor</a:t>
            </a:r>
            <a:r>
              <a:rPr sz="1000" spc="-41" dirty="0">
                <a:latin typeface="Microsoft Sans Serif"/>
                <a:cs typeface="Microsoft Sans Serif"/>
              </a:rPr>
              <a:t> </a:t>
            </a:r>
            <a:r>
              <a:rPr sz="1000" spc="-17" dirty="0">
                <a:latin typeface="Microsoft Sans Serif"/>
                <a:cs typeface="Microsoft Sans Serif"/>
              </a:rPr>
              <a:t>and</a:t>
            </a:r>
            <a:endParaRPr sz="1000" dirty="0">
              <a:latin typeface="Microsoft Sans Serif"/>
              <a:cs typeface="Microsoft Sans Serif"/>
            </a:endParaRPr>
          </a:p>
          <a:p>
            <a:pPr marL="8657" marR="2641275">
              <a:lnSpc>
                <a:spcPct val="111000"/>
              </a:lnSpc>
              <a:spcBef>
                <a:spcPts val="47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spc="126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Normal</a:t>
            </a:r>
            <a:r>
              <a:rPr sz="1000" spc="-3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reaction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at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the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spc="-10" baseline="5050" dirty="0">
                <a:latin typeface="Microsoft Sans Serif"/>
                <a:cs typeface="Microsoft Sans Serif"/>
              </a:rPr>
              <a:t>floor. </a:t>
            </a:r>
            <a:r>
              <a:rPr sz="1000" spc="-7" dirty="0">
                <a:latin typeface="Microsoft Sans Serif"/>
                <a:cs typeface="Microsoft Sans Serif"/>
              </a:rPr>
              <a:t>Resolving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the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forces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vertically,</a:t>
            </a:r>
            <a:r>
              <a:rPr sz="1000" spc="341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spc="109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900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750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3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1650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N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spc="-10" baseline="5050" dirty="0">
                <a:latin typeface="Microsoft Sans Serif"/>
                <a:cs typeface="Microsoft Sans Serif"/>
              </a:rPr>
              <a:t>...(i)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>
              <a:spcBef>
                <a:spcPts val="34"/>
              </a:spcBef>
            </a:pPr>
            <a:r>
              <a:rPr sz="1000" dirty="0">
                <a:latin typeface="Cambria Math"/>
                <a:cs typeface="Cambria Math"/>
              </a:rPr>
              <a:t>∴ </a:t>
            </a:r>
            <a:r>
              <a:rPr sz="1000" dirty="0">
                <a:latin typeface="Microsoft Sans Serif"/>
                <a:cs typeface="Microsoft Sans Serif"/>
              </a:rPr>
              <a:t>Force of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friction at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spc="-34" dirty="0">
                <a:latin typeface="Microsoft Sans Serif"/>
                <a:cs typeface="Microsoft Sans Serif"/>
              </a:rPr>
              <a:t>A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147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F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spc="55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μ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μ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1650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spc="-10" baseline="5050" dirty="0">
                <a:latin typeface="Microsoft Sans Serif"/>
                <a:cs typeface="Microsoft Sans Serif"/>
              </a:rPr>
              <a:t>...(ii)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/>
            <a:r>
              <a:rPr sz="1000" dirty="0">
                <a:latin typeface="Microsoft Sans Serif"/>
                <a:cs typeface="Microsoft Sans Serif"/>
              </a:rPr>
              <a:t>Now</a:t>
            </a:r>
            <a:r>
              <a:rPr sz="1000" spc="-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taking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moments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about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B,</a:t>
            </a:r>
            <a:r>
              <a:rPr sz="1000" spc="-28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and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equating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the</a:t>
            </a:r>
            <a:r>
              <a:rPr sz="1000" spc="-37" dirty="0">
                <a:latin typeface="Microsoft Sans Serif"/>
                <a:cs typeface="Microsoft Sans Serif"/>
              </a:rPr>
              <a:t> </a:t>
            </a:r>
            <a:r>
              <a:rPr sz="1000" spc="-7" dirty="0">
                <a:latin typeface="Microsoft Sans Serif"/>
                <a:cs typeface="Microsoft Sans Serif"/>
              </a:rPr>
              <a:t>same,</a:t>
            </a:r>
            <a:endParaRPr sz="1000" dirty="0">
              <a:latin typeface="Microsoft Sans Serif"/>
              <a:cs typeface="Microsoft Sans Serif"/>
            </a:endParaRPr>
          </a:p>
          <a:p>
            <a:pPr marL="8657">
              <a:spcBef>
                <a:spcPts val="181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5 sin</a:t>
            </a:r>
            <a:r>
              <a:rPr sz="1000" spc="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20°</a:t>
            </a:r>
            <a:r>
              <a:rPr sz="1000" spc="-46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(F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5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cos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20°)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(900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2.5 sin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20°)+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(750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× 3.5 sin </a:t>
            </a:r>
            <a:r>
              <a:rPr sz="1000" spc="-21" baseline="5050" dirty="0">
                <a:latin typeface="Microsoft Sans Serif"/>
                <a:cs typeface="Microsoft Sans Serif"/>
              </a:rPr>
              <a:t>20°)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(F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5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cos20°)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(4875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sin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spc="-21" baseline="5050" dirty="0">
                <a:latin typeface="Microsoft Sans Serif"/>
                <a:cs typeface="Microsoft Sans Serif"/>
              </a:rPr>
              <a:t>20°)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>
              <a:spcBef>
                <a:spcPts val="116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(μ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1650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5 cos</a:t>
            </a:r>
            <a:r>
              <a:rPr sz="1000" spc="-3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20°)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4875</a:t>
            </a:r>
            <a:r>
              <a:rPr sz="1000" spc="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sin </a:t>
            </a:r>
            <a:r>
              <a:rPr sz="1000" spc="-25" baseline="5050" dirty="0">
                <a:latin typeface="Microsoft Sans Serif"/>
                <a:cs typeface="Microsoft Sans Serif"/>
              </a:rPr>
              <a:t>20°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 marR="1199871">
              <a:lnSpc>
                <a:spcPct val="103600"/>
              </a:lnSpc>
              <a:spcBef>
                <a:spcPts val="47"/>
              </a:spcBef>
            </a:pPr>
            <a:r>
              <a:rPr sz="1000" baseline="5050" dirty="0">
                <a:latin typeface="Microsoft Sans Serif"/>
                <a:cs typeface="Microsoft Sans Serif"/>
              </a:rPr>
              <a:t>and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now</a:t>
            </a:r>
            <a:r>
              <a:rPr sz="1000" spc="-46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substituting</a:t>
            </a:r>
            <a:r>
              <a:rPr sz="1000" spc="-3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the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values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ofR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andF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spc="41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from</a:t>
            </a:r>
            <a:r>
              <a:rPr sz="1000" spc="-5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equations</a:t>
            </a:r>
            <a:r>
              <a:rPr sz="1000" spc="-4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(i)</a:t>
            </a:r>
            <a:r>
              <a:rPr sz="1000" spc="-5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and</a:t>
            </a:r>
            <a:r>
              <a:rPr sz="1000" spc="-35" baseline="5050" dirty="0">
                <a:latin typeface="Microsoft Sans Serif"/>
                <a:cs typeface="Microsoft Sans Serif"/>
              </a:rPr>
              <a:t> </a:t>
            </a:r>
            <a:r>
              <a:rPr sz="1000" spc="-21" baseline="5050" dirty="0">
                <a:latin typeface="Microsoft Sans Serif"/>
                <a:cs typeface="Microsoft Sans Serif"/>
              </a:rPr>
              <a:t>(ii) </a:t>
            </a:r>
            <a:r>
              <a:rPr sz="1000" dirty="0">
                <a:latin typeface="Microsoft Sans Serif"/>
                <a:cs typeface="Microsoft Sans Serif"/>
              </a:rPr>
              <a:t>1650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×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5 sin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20°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=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(μf× 1650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× 5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cos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20°)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+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(4875</a:t>
            </a:r>
            <a:r>
              <a:rPr sz="1000" spc="-13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sin</a:t>
            </a:r>
            <a:r>
              <a:rPr sz="1000" spc="-3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20°)</a:t>
            </a:r>
            <a:endParaRPr sz="1000" dirty="0">
              <a:latin typeface="Microsoft Sans Serif"/>
              <a:cs typeface="Microsoft Sans Serif"/>
            </a:endParaRPr>
          </a:p>
          <a:p>
            <a:pPr marL="8657" marR="2681097">
              <a:lnSpc>
                <a:spcPts val="1050"/>
              </a:lnSpc>
              <a:spcBef>
                <a:spcPts val="24"/>
              </a:spcBef>
            </a:pPr>
            <a:r>
              <a:rPr sz="1000" dirty="0">
                <a:latin typeface="Microsoft Sans Serif"/>
                <a:cs typeface="Microsoft Sans Serif"/>
              </a:rPr>
              <a:t>Dividing</a:t>
            </a:r>
            <a:r>
              <a:rPr sz="1000" spc="-17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both</a:t>
            </a:r>
            <a:r>
              <a:rPr sz="1000" spc="-3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sides</a:t>
            </a:r>
            <a:r>
              <a:rPr sz="1000" spc="-41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by</a:t>
            </a:r>
            <a:r>
              <a:rPr sz="1000" spc="-5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5</a:t>
            </a:r>
            <a:r>
              <a:rPr sz="1000" spc="-24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sin</a:t>
            </a:r>
            <a:r>
              <a:rPr sz="1000" spc="-21" dirty="0">
                <a:latin typeface="Microsoft Sans Serif"/>
                <a:cs typeface="Microsoft Sans Serif"/>
              </a:rPr>
              <a:t> </a:t>
            </a:r>
            <a:r>
              <a:rPr sz="1000" spc="-13" dirty="0">
                <a:latin typeface="Microsoft Sans Serif"/>
                <a:cs typeface="Microsoft Sans Serif"/>
              </a:rPr>
              <a:t>20°, </a:t>
            </a:r>
            <a:r>
              <a:rPr sz="1000" baseline="5050" dirty="0">
                <a:latin typeface="Microsoft Sans Serif"/>
                <a:cs typeface="Microsoft Sans Serif"/>
              </a:rPr>
              <a:t>1650</a:t>
            </a:r>
            <a:r>
              <a:rPr sz="1000" spc="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(μ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1650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cot</a:t>
            </a:r>
            <a:r>
              <a:rPr sz="1000" spc="-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20°)</a:t>
            </a:r>
            <a:r>
              <a:rPr sz="1000" spc="-21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-15" baseline="5050" dirty="0">
                <a:latin typeface="Microsoft Sans Serif"/>
                <a:cs typeface="Microsoft Sans Serif"/>
              </a:rPr>
              <a:t> </a:t>
            </a:r>
            <a:r>
              <a:rPr sz="1000" spc="-25" baseline="5050" dirty="0">
                <a:latin typeface="Microsoft Sans Serif"/>
                <a:cs typeface="Microsoft Sans Serif"/>
              </a:rPr>
              <a:t>975</a:t>
            </a:r>
            <a:endParaRPr sz="1000" baseline="5050" dirty="0">
              <a:latin typeface="Microsoft Sans Serif"/>
              <a:cs typeface="Microsoft Sans Serif"/>
            </a:endParaRPr>
          </a:p>
          <a:p>
            <a:pPr marL="8657">
              <a:lnSpc>
                <a:spcPts val="873"/>
              </a:lnSpc>
            </a:pPr>
            <a:r>
              <a:rPr sz="1000" baseline="5050" dirty="0">
                <a:latin typeface="Microsoft Sans Serif"/>
                <a:cs typeface="Microsoft Sans Serif"/>
              </a:rPr>
              <a:t>=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(μ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×</a:t>
            </a:r>
            <a:r>
              <a:rPr sz="1000" spc="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1650 ×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2.7475)</a:t>
            </a:r>
            <a:r>
              <a:rPr sz="1000" spc="-10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975</a:t>
            </a:r>
            <a:r>
              <a:rPr sz="1000" spc="-25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= 4533</a:t>
            </a:r>
            <a:r>
              <a:rPr sz="1000" spc="4" baseline="5050" dirty="0">
                <a:latin typeface="Microsoft Sans Serif"/>
                <a:cs typeface="Microsoft Sans Serif"/>
              </a:rPr>
              <a:t> </a:t>
            </a:r>
            <a:r>
              <a:rPr sz="1000" baseline="5050" dirty="0">
                <a:latin typeface="Microsoft Sans Serif"/>
                <a:cs typeface="Microsoft Sans Serif"/>
              </a:rPr>
              <a:t>μ</a:t>
            </a:r>
            <a:r>
              <a:rPr sz="1000" dirty="0">
                <a:latin typeface="Microsoft Sans Serif"/>
                <a:cs typeface="Microsoft Sans Serif"/>
              </a:rPr>
              <a:t>f</a:t>
            </a:r>
            <a:r>
              <a:rPr sz="1000" baseline="5050" dirty="0">
                <a:latin typeface="Microsoft Sans Serif"/>
                <a:cs typeface="Microsoft Sans Serif"/>
              </a:rPr>
              <a:t>+</a:t>
            </a:r>
            <a:r>
              <a:rPr sz="1000" spc="-25" baseline="5050" dirty="0">
                <a:latin typeface="Microsoft Sans Serif"/>
                <a:cs typeface="Microsoft Sans Serif"/>
              </a:rPr>
              <a:t> 975</a:t>
            </a:r>
            <a:endParaRPr sz="1000" baseline="505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 rot="10800000" flipV="1">
            <a:off x="1827212" y="5049534"/>
            <a:ext cx="2041853" cy="343766"/>
          </a:xfrm>
          <a:prstGeom prst="rect">
            <a:avLst/>
          </a:prstGeom>
        </p:spPr>
        <p:txBody>
          <a:bodyPr vert="horz" wrap="square" lIns="0" tIns="22941" rIns="0" bIns="0" rtlCol="0">
            <a:spAutoFit/>
          </a:bodyPr>
          <a:lstStyle/>
          <a:p>
            <a:pPr algn="ctr">
              <a:spcBef>
                <a:spcPts val="181"/>
              </a:spcBef>
            </a:pPr>
            <a:r>
              <a:rPr sz="1000" baseline="-12626" dirty="0">
                <a:latin typeface="Cambria Math"/>
                <a:cs typeface="Cambria Math"/>
              </a:rPr>
              <a:t>∴</a:t>
            </a:r>
            <a:r>
              <a:rPr sz="1000" spc="97" baseline="-12626" dirty="0">
                <a:latin typeface="Cambria Math"/>
                <a:cs typeface="Cambria Math"/>
              </a:rPr>
              <a:t> </a:t>
            </a:r>
            <a:r>
              <a:rPr sz="1000" baseline="-12626" dirty="0">
                <a:latin typeface="Microsoft Sans Serif"/>
                <a:cs typeface="Microsoft Sans Serif"/>
              </a:rPr>
              <a:t>µ</a:t>
            </a:r>
            <a:r>
              <a:rPr sz="1000" spc="21" dirty="0">
                <a:latin typeface="Cambria Math"/>
                <a:cs typeface="Cambria Math"/>
              </a:rPr>
              <a:t> </a:t>
            </a:r>
            <a:r>
              <a:rPr sz="1000" spc="-21" baseline="-12626" dirty="0">
                <a:latin typeface="Microsoft Sans Serif"/>
                <a:cs typeface="Microsoft Sans Serif"/>
              </a:rPr>
              <a:t>=0.15</a:t>
            </a:r>
            <a:endParaRPr sz="1000" baseline="-12626" dirty="0">
              <a:latin typeface="Microsoft Sans Serif"/>
              <a:cs typeface="Microsoft Sans Serif"/>
            </a:endParaRPr>
          </a:p>
          <a:p>
            <a:pPr marR="5627" algn="ctr">
              <a:spcBef>
                <a:spcPts val="72"/>
              </a:spcBef>
            </a:pPr>
            <a:endParaRPr sz="1000" dirty="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7212" y="5410199"/>
            <a:ext cx="6306978" cy="814878"/>
          </a:xfrm>
          <a:prstGeom prst="rect">
            <a:avLst/>
          </a:prstGeom>
        </p:spPr>
        <p:txBody>
          <a:bodyPr vert="horz" wrap="square" lIns="0" tIns="26836" rIns="0" bIns="0" rtlCol="0">
            <a:spAutoFit/>
          </a:bodyPr>
          <a:lstStyle/>
          <a:p>
            <a:pPr marL="8657" algn="just">
              <a:spcBef>
                <a:spcPts val="212"/>
              </a:spcBef>
            </a:pPr>
            <a:r>
              <a:rPr sz="1200" b="1" dirty="0">
                <a:latin typeface="Arial"/>
                <a:cs typeface="Arial"/>
              </a:rPr>
              <a:t>WEDGE</a:t>
            </a:r>
            <a:r>
              <a:rPr sz="1200" b="1" spc="-41" dirty="0">
                <a:latin typeface="Arial"/>
                <a:cs typeface="Arial"/>
              </a:rPr>
              <a:t> </a:t>
            </a:r>
            <a:r>
              <a:rPr sz="1200" b="1" spc="-7" dirty="0">
                <a:latin typeface="Arial"/>
                <a:cs typeface="Arial"/>
              </a:rPr>
              <a:t>FRICTION</a:t>
            </a:r>
            <a:r>
              <a:rPr sz="1200" spc="-7" dirty="0">
                <a:latin typeface="Microsoft Sans Serif"/>
                <a:cs typeface="Microsoft Sans Serif"/>
              </a:rPr>
              <a:t>:</a:t>
            </a:r>
            <a:endParaRPr sz="1200" dirty="0">
              <a:latin typeface="Microsoft Sans Serif"/>
              <a:cs typeface="Microsoft Sans Serif"/>
            </a:endParaRPr>
          </a:p>
          <a:p>
            <a:pPr marL="8657" marR="3463" algn="just">
              <a:lnSpc>
                <a:spcPct val="111800"/>
              </a:lnSpc>
              <a:spcBef>
                <a:spcPts val="28"/>
              </a:spcBef>
            </a:pPr>
            <a:r>
              <a:rPr sz="1200" dirty="0">
                <a:latin typeface="Microsoft Sans Serif"/>
                <a:cs typeface="Microsoft Sans Serif"/>
              </a:rPr>
              <a:t>A</a:t>
            </a:r>
            <a:r>
              <a:rPr sz="1200" spc="228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wedge</a:t>
            </a:r>
            <a:r>
              <a:rPr sz="1200" spc="2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is,</a:t>
            </a:r>
            <a:r>
              <a:rPr sz="1200" spc="212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usually,</a:t>
            </a:r>
            <a:r>
              <a:rPr sz="1200" spc="231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of</a:t>
            </a:r>
            <a:r>
              <a:rPr sz="1200" spc="212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a</a:t>
            </a:r>
            <a:r>
              <a:rPr sz="1200" spc="218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triangular</a:t>
            </a:r>
            <a:r>
              <a:rPr sz="1200" spc="208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or</a:t>
            </a:r>
            <a:r>
              <a:rPr sz="1200" spc="218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trapezoidal</a:t>
            </a:r>
            <a:r>
              <a:rPr sz="1200" spc="222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in</a:t>
            </a:r>
            <a:r>
              <a:rPr sz="1200" spc="231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cross-section.</a:t>
            </a:r>
            <a:r>
              <a:rPr sz="1200" spc="2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It</a:t>
            </a:r>
            <a:r>
              <a:rPr sz="1200" spc="228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is,</a:t>
            </a:r>
            <a:r>
              <a:rPr sz="1200" spc="2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generally,</a:t>
            </a:r>
            <a:r>
              <a:rPr sz="1200" spc="228" dirty="0">
                <a:latin typeface="Microsoft Sans Serif"/>
                <a:cs typeface="Microsoft Sans Serif"/>
              </a:rPr>
              <a:t> </a:t>
            </a:r>
            <a:r>
              <a:rPr sz="1200" spc="-13" dirty="0">
                <a:latin typeface="Microsoft Sans Serif"/>
                <a:cs typeface="Microsoft Sans Serif"/>
              </a:rPr>
              <a:t>used </a:t>
            </a:r>
            <a:r>
              <a:rPr sz="1200" dirty="0">
                <a:latin typeface="Microsoft Sans Serif"/>
                <a:cs typeface="Microsoft Sans Serif"/>
              </a:rPr>
              <a:t>forslightadjustments</a:t>
            </a:r>
            <a:r>
              <a:rPr sz="1200" spc="276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in</a:t>
            </a:r>
            <a:r>
              <a:rPr sz="1200" spc="28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the</a:t>
            </a:r>
            <a:r>
              <a:rPr sz="1200" spc="266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position</a:t>
            </a:r>
            <a:r>
              <a:rPr sz="1200" spc="26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of</a:t>
            </a:r>
            <a:r>
              <a:rPr sz="1200" spc="262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a</a:t>
            </a:r>
            <a:r>
              <a:rPr sz="1200" spc="266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body</a:t>
            </a:r>
            <a:r>
              <a:rPr sz="1200" spc="266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i.e.</a:t>
            </a:r>
            <a:r>
              <a:rPr sz="1200" spc="27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for</a:t>
            </a:r>
            <a:r>
              <a:rPr sz="1200" spc="27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tightening</a:t>
            </a:r>
            <a:r>
              <a:rPr sz="1200" spc="266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fits</a:t>
            </a:r>
            <a:r>
              <a:rPr sz="1200" spc="266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or</a:t>
            </a:r>
            <a:r>
              <a:rPr sz="1200" spc="27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keys</a:t>
            </a:r>
            <a:r>
              <a:rPr sz="1200" spc="262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for</a:t>
            </a:r>
            <a:r>
              <a:rPr sz="1200" spc="130" dirty="0">
                <a:latin typeface="Microsoft Sans Serif"/>
                <a:cs typeface="Microsoft Sans Serif"/>
              </a:rPr>
              <a:t>  </a:t>
            </a:r>
            <a:r>
              <a:rPr sz="1200" spc="-7" dirty="0">
                <a:latin typeface="Microsoft Sans Serif"/>
                <a:cs typeface="Microsoft Sans Serif"/>
              </a:rPr>
              <a:t>shafts. </a:t>
            </a:r>
            <a:r>
              <a:rPr sz="1200" dirty="0">
                <a:latin typeface="Microsoft Sans Serif"/>
                <a:cs typeface="Microsoft Sans Serif"/>
              </a:rPr>
              <a:t>Sometimes,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awedge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is</a:t>
            </a:r>
            <a:r>
              <a:rPr sz="1200" spc="-1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also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used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for</a:t>
            </a:r>
            <a:r>
              <a:rPr sz="1200" spc="-21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lifting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heavy</a:t>
            </a:r>
            <a:r>
              <a:rPr sz="1200" spc="-28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weights</a:t>
            </a:r>
            <a:r>
              <a:rPr sz="1200" spc="-31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as</a:t>
            </a:r>
            <a:r>
              <a:rPr sz="1200" spc="-1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shown</a:t>
            </a:r>
            <a:r>
              <a:rPr sz="1200" spc="-7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in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7" dirty="0">
                <a:latin typeface="Microsoft Sans Serif"/>
                <a:cs typeface="Microsoft Sans Serif"/>
              </a:rPr>
              <a:t>fig.3.16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99401" y="5025163"/>
            <a:ext cx="309485" cy="6492"/>
          </a:xfrm>
          <a:custGeom>
            <a:avLst/>
            <a:gdLst/>
            <a:ahLst/>
            <a:cxnLst/>
            <a:rect l="l" t="t" r="r" b="b"/>
            <a:pathLst>
              <a:path w="454025" h="9525">
                <a:moveTo>
                  <a:pt x="453517" y="0"/>
                </a:moveTo>
                <a:lnTo>
                  <a:pt x="0" y="0"/>
                </a:lnTo>
                <a:lnTo>
                  <a:pt x="0" y="9143"/>
                </a:lnTo>
                <a:lnTo>
                  <a:pt x="453517" y="9143"/>
                </a:lnTo>
                <a:lnTo>
                  <a:pt x="4535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9401" y="1060034"/>
            <a:ext cx="2171587" cy="1116396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4412" y="1927112"/>
            <a:ext cx="8991599" cy="215336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algn="ctr">
              <a:spcBef>
                <a:spcPts val="68"/>
              </a:spcBef>
            </a:pPr>
            <a:endParaRPr sz="750" dirty="0">
              <a:latin typeface="Microsoft Sans Serif"/>
              <a:cs typeface="Microsoft Sans Serif"/>
            </a:endParaRPr>
          </a:p>
          <a:p>
            <a:pPr marL="8657" marR="3463" algn="just">
              <a:lnSpc>
                <a:spcPct val="109200"/>
              </a:lnSpc>
              <a:spcBef>
                <a:spcPts val="705"/>
              </a:spcBef>
            </a:pPr>
            <a:r>
              <a:rPr sz="1050" dirty="0">
                <a:latin typeface="Microsoft Sans Serif"/>
                <a:cs typeface="Microsoft Sans Serif"/>
              </a:rPr>
              <a:t>It</a:t>
            </a:r>
            <a:r>
              <a:rPr sz="1050" spc="27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will</a:t>
            </a:r>
            <a:r>
              <a:rPr sz="1050" spc="26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be</a:t>
            </a:r>
            <a:r>
              <a:rPr sz="1050" spc="27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interesting</a:t>
            </a:r>
            <a:r>
              <a:rPr sz="1050" spc="276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276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know</a:t>
            </a:r>
            <a:r>
              <a:rPr sz="1050" spc="26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that</a:t>
            </a:r>
            <a:r>
              <a:rPr sz="1050" spc="27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26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problems</a:t>
            </a:r>
            <a:r>
              <a:rPr sz="1050" spc="26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</a:t>
            </a:r>
            <a:r>
              <a:rPr sz="1050" spc="27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wedges</a:t>
            </a:r>
            <a:r>
              <a:rPr sz="1050" spc="26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are</a:t>
            </a:r>
            <a:r>
              <a:rPr sz="1050" spc="276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basically</a:t>
            </a:r>
            <a:r>
              <a:rPr sz="1050" spc="27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259" dirty="0">
                <a:latin typeface="Microsoft Sans Serif"/>
                <a:cs typeface="Microsoft Sans Serif"/>
              </a:rPr>
              <a:t> </a:t>
            </a:r>
            <a:r>
              <a:rPr sz="1050" spc="-7" dirty="0">
                <a:latin typeface="Microsoft Sans Serif"/>
                <a:cs typeface="Microsoft Sans Serif"/>
              </a:rPr>
              <a:t>problems </a:t>
            </a:r>
            <a:r>
              <a:rPr sz="1050" dirty="0">
                <a:latin typeface="Microsoft Sans Serif"/>
                <a:cs typeface="Microsoft Sans Serif"/>
              </a:rPr>
              <a:t>ofequilibrium</a:t>
            </a:r>
            <a:r>
              <a:rPr sz="1050" spc="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</a:t>
            </a:r>
            <a:r>
              <a:rPr sz="1050" spc="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inclined</a:t>
            </a:r>
            <a:r>
              <a:rPr sz="1050" spc="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planes.</a:t>
            </a:r>
            <a:r>
              <a:rPr sz="1050" spc="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Thus,</a:t>
            </a:r>
            <a:r>
              <a:rPr sz="1050" spc="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these</a:t>
            </a:r>
            <a:r>
              <a:rPr sz="1050" spc="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problems</a:t>
            </a:r>
            <a:r>
              <a:rPr sz="1050" spc="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may</a:t>
            </a:r>
            <a:r>
              <a:rPr sz="1050" spc="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be</a:t>
            </a:r>
            <a:r>
              <a:rPr sz="1050" spc="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solved</a:t>
            </a:r>
            <a:r>
              <a:rPr sz="1050" spc="4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either</a:t>
            </a:r>
            <a:r>
              <a:rPr sz="1050" spc="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by</a:t>
            </a:r>
            <a:r>
              <a:rPr sz="1050" spc="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37" dirty="0">
                <a:latin typeface="Microsoft Sans Serif"/>
                <a:cs typeface="Microsoft Sans Serif"/>
              </a:rPr>
              <a:t> </a:t>
            </a:r>
            <a:r>
              <a:rPr sz="1050" spc="-7" dirty="0">
                <a:latin typeface="Microsoft Sans Serif"/>
                <a:cs typeface="Microsoft Sans Serif"/>
              </a:rPr>
              <a:t>equilibrium </a:t>
            </a:r>
            <a:r>
              <a:rPr sz="1050" dirty="0">
                <a:latin typeface="Microsoft Sans Serif"/>
                <a:cs typeface="Microsoft Sans Serif"/>
              </a:rPr>
              <a:t>method</a:t>
            </a:r>
            <a:r>
              <a:rPr sz="1050" spc="6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or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by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applying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Lami‟s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theorem.</a:t>
            </a:r>
            <a:r>
              <a:rPr sz="1050" spc="8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Now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consider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wedge</a:t>
            </a:r>
            <a:r>
              <a:rPr sz="1050" spc="6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ABC,</a:t>
            </a:r>
            <a:r>
              <a:rPr sz="1050" spc="8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which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is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used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lift</a:t>
            </a:r>
            <a:r>
              <a:rPr sz="1050" spc="82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the </a:t>
            </a:r>
            <a:r>
              <a:rPr sz="1050" dirty="0">
                <a:latin typeface="Microsoft Sans Serif"/>
                <a:cs typeface="Microsoft Sans Serif"/>
              </a:rPr>
              <a:t>body</a:t>
            </a:r>
            <a:r>
              <a:rPr sz="1050" spc="-7" dirty="0">
                <a:latin typeface="Microsoft Sans Serif"/>
                <a:cs typeface="Microsoft Sans Serif"/>
              </a:rPr>
              <a:t> DEFG.</a:t>
            </a:r>
            <a:endParaRPr sz="105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1050" dirty="0">
                <a:latin typeface="Microsoft Sans Serif"/>
                <a:cs typeface="Microsoft Sans Serif"/>
              </a:rPr>
              <a:t>Let</a:t>
            </a:r>
            <a:r>
              <a:rPr sz="1050" spc="-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</a:t>
            </a:r>
            <a:r>
              <a:rPr sz="1050" spc="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=</a:t>
            </a:r>
            <a:r>
              <a:rPr sz="1050" spc="-1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Weight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fo</a:t>
            </a:r>
            <a:r>
              <a:rPr sz="1050" spc="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body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spc="-13" dirty="0">
                <a:latin typeface="Microsoft Sans Serif"/>
                <a:cs typeface="Microsoft Sans Serif"/>
              </a:rPr>
              <a:t>DEFG,</a:t>
            </a:r>
            <a:endParaRPr sz="105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1050" dirty="0">
                <a:latin typeface="Microsoft Sans Serif"/>
                <a:cs typeface="Microsoft Sans Serif"/>
              </a:rPr>
              <a:t>P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=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Force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required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lift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body,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and</a:t>
            </a:r>
            <a:endParaRPr sz="1050" dirty="0">
              <a:latin typeface="Microsoft Sans Serif"/>
              <a:cs typeface="Microsoft Sans Serif"/>
            </a:endParaRPr>
          </a:p>
          <a:p>
            <a:pPr marL="8657" marR="1390760">
              <a:lnSpc>
                <a:spcPts val="1016"/>
              </a:lnSpc>
              <a:spcBef>
                <a:spcPts val="34"/>
              </a:spcBef>
            </a:pPr>
            <a:r>
              <a:rPr sz="1050" dirty="0">
                <a:latin typeface="Microsoft Sans Serif"/>
                <a:cs typeface="Microsoft Sans Serif"/>
              </a:rPr>
              <a:t>μ =</a:t>
            </a:r>
            <a:r>
              <a:rPr sz="1050" spc="-7" dirty="0">
                <a:latin typeface="Microsoft Sans Serif"/>
                <a:cs typeface="Microsoft Sans Serif"/>
              </a:rPr>
              <a:t> Coefficient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of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friction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onthe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planes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AB,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AC</a:t>
            </a:r>
            <a:r>
              <a:rPr sz="1050" spc="-4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and</a:t>
            </a:r>
            <a:r>
              <a:rPr sz="1050" spc="-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DE such </a:t>
            </a:r>
            <a:r>
              <a:rPr sz="1050" spc="-13" dirty="0">
                <a:latin typeface="Microsoft Sans Serif"/>
                <a:cs typeface="Microsoft Sans Serif"/>
              </a:rPr>
              <a:t>that </a:t>
            </a:r>
            <a:r>
              <a:rPr sz="1050" dirty="0">
                <a:latin typeface="Microsoft Sans Serif"/>
                <a:cs typeface="Microsoft Sans Serif"/>
              </a:rPr>
              <a:t>tan</a:t>
            </a:r>
            <a:r>
              <a:rPr sz="1050" spc="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φ =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μ.</a:t>
            </a:r>
            <a:endParaRPr sz="1050" dirty="0">
              <a:latin typeface="Microsoft Sans Serif"/>
              <a:cs typeface="Microsoft Sans Serif"/>
            </a:endParaRPr>
          </a:p>
          <a:p>
            <a:pPr marL="8657" marR="42420">
              <a:lnSpc>
                <a:spcPts val="982"/>
              </a:lnSpc>
              <a:spcBef>
                <a:spcPts val="10"/>
              </a:spcBef>
            </a:pPr>
            <a:r>
              <a:rPr sz="1050" dirty="0">
                <a:latin typeface="Microsoft Sans Serif"/>
                <a:cs typeface="Microsoft Sans Serif"/>
              </a:rPr>
              <a:t>It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will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be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interesting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know</a:t>
            </a:r>
            <a:r>
              <a:rPr sz="1050" spc="-1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that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problems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wedges</a:t>
            </a:r>
            <a:r>
              <a:rPr sz="1050" spc="-1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are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basically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problems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of </a:t>
            </a:r>
            <a:r>
              <a:rPr sz="1050" dirty="0">
                <a:latin typeface="Microsoft Sans Serif"/>
                <a:cs typeface="Microsoft Sans Serif"/>
              </a:rPr>
              <a:t>equilibrium</a:t>
            </a:r>
            <a:r>
              <a:rPr sz="1050" spc="6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inclined</a:t>
            </a:r>
            <a:r>
              <a:rPr sz="1050" spc="8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planes.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Thus,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these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problems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may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be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solved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either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by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82" dirty="0">
                <a:latin typeface="Microsoft Sans Serif"/>
                <a:cs typeface="Microsoft Sans Serif"/>
              </a:rPr>
              <a:t> </a:t>
            </a:r>
            <a:r>
              <a:rPr sz="1050" spc="-7" dirty="0">
                <a:latin typeface="Microsoft Sans Serif"/>
                <a:cs typeface="Microsoft Sans Serif"/>
              </a:rPr>
              <a:t>equilibrium </a:t>
            </a:r>
            <a:r>
              <a:rPr sz="1050" dirty="0">
                <a:latin typeface="Microsoft Sans Serif"/>
                <a:cs typeface="Microsoft Sans Serif"/>
              </a:rPr>
              <a:t>method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or</a:t>
            </a:r>
            <a:r>
              <a:rPr sz="1050" spc="4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by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applying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Lami‟s</a:t>
            </a:r>
            <a:r>
              <a:rPr sz="1050" spc="6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theorem.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Now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consider</a:t>
            </a:r>
            <a:r>
              <a:rPr sz="1050" spc="6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wedge</a:t>
            </a:r>
            <a:r>
              <a:rPr sz="1050" spc="7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ABC,</a:t>
            </a:r>
            <a:r>
              <a:rPr sz="1050" spc="6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which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is</a:t>
            </a:r>
            <a:r>
              <a:rPr sz="1050" spc="6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used</a:t>
            </a:r>
            <a:r>
              <a:rPr sz="1050" spc="72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lift</a:t>
            </a:r>
            <a:r>
              <a:rPr sz="1050" spc="68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the </a:t>
            </a:r>
            <a:r>
              <a:rPr sz="1050" dirty="0">
                <a:latin typeface="Microsoft Sans Serif"/>
                <a:cs typeface="Microsoft Sans Serif"/>
              </a:rPr>
              <a:t>body</a:t>
            </a:r>
            <a:r>
              <a:rPr sz="1050" spc="-7" dirty="0">
                <a:latin typeface="Microsoft Sans Serif"/>
                <a:cs typeface="Microsoft Sans Serif"/>
              </a:rPr>
              <a:t> DEFG.</a:t>
            </a:r>
            <a:endParaRPr sz="1050" dirty="0">
              <a:latin typeface="Microsoft Sans Serif"/>
              <a:cs typeface="Microsoft Sans Serif"/>
            </a:endParaRPr>
          </a:p>
          <a:p>
            <a:pPr marL="8657">
              <a:spcBef>
                <a:spcPts val="34"/>
              </a:spcBef>
            </a:pPr>
            <a:r>
              <a:rPr sz="1050" dirty="0">
                <a:latin typeface="Microsoft Sans Serif"/>
                <a:cs typeface="Microsoft Sans Serif"/>
              </a:rPr>
              <a:t>Let</a:t>
            </a:r>
            <a:r>
              <a:rPr sz="1050" spc="-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</a:t>
            </a:r>
            <a:r>
              <a:rPr sz="1050" spc="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=</a:t>
            </a:r>
            <a:r>
              <a:rPr sz="1050" spc="-1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Weight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of the</a:t>
            </a:r>
            <a:r>
              <a:rPr sz="1050" spc="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body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spc="-13" dirty="0">
                <a:latin typeface="Microsoft Sans Serif"/>
                <a:cs typeface="Microsoft Sans Serif"/>
              </a:rPr>
              <a:t>DEFG,</a:t>
            </a:r>
            <a:endParaRPr sz="105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1050" dirty="0">
                <a:latin typeface="Microsoft Sans Serif"/>
                <a:cs typeface="Microsoft Sans Serif"/>
              </a:rPr>
              <a:t>P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=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Force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required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lift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body,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and</a:t>
            </a:r>
            <a:endParaRPr sz="1050" dirty="0">
              <a:latin typeface="Microsoft Sans Serif"/>
              <a:cs typeface="Microsoft Sans Serif"/>
            </a:endParaRPr>
          </a:p>
          <a:p>
            <a:pPr marL="8657" marR="1389028">
              <a:lnSpc>
                <a:spcPct val="110900"/>
              </a:lnSpc>
              <a:spcBef>
                <a:spcPts val="3"/>
              </a:spcBef>
            </a:pPr>
            <a:r>
              <a:rPr sz="1050" dirty="0">
                <a:latin typeface="Microsoft Sans Serif"/>
                <a:cs typeface="Microsoft Sans Serif"/>
              </a:rPr>
              <a:t>μ =</a:t>
            </a:r>
            <a:r>
              <a:rPr sz="1050" spc="-7" dirty="0">
                <a:latin typeface="Microsoft Sans Serif"/>
                <a:cs typeface="Microsoft Sans Serif"/>
              </a:rPr>
              <a:t> Coefficient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of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friction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onthe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planes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AB,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AC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and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DE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such </a:t>
            </a:r>
            <a:r>
              <a:rPr sz="1050" spc="-13" dirty="0">
                <a:latin typeface="Microsoft Sans Serif"/>
                <a:cs typeface="Microsoft Sans Serif"/>
              </a:rPr>
              <a:t>that </a:t>
            </a:r>
            <a:r>
              <a:rPr sz="1050" dirty="0">
                <a:latin typeface="Microsoft Sans Serif"/>
                <a:cs typeface="Microsoft Sans Serif"/>
              </a:rPr>
              <a:t>tan</a:t>
            </a:r>
            <a:r>
              <a:rPr sz="1050" spc="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φ =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spc="-17" dirty="0">
                <a:latin typeface="Microsoft Sans Serif"/>
                <a:cs typeface="Microsoft Sans Serif"/>
              </a:rPr>
              <a:t>μ.</a:t>
            </a:r>
            <a:endParaRPr sz="1050" dirty="0">
              <a:latin typeface="Microsoft Sans Serif"/>
              <a:cs typeface="Microsoft Sans Serif"/>
            </a:endParaRPr>
          </a:p>
          <a:p>
            <a:pPr marL="8657" marR="40688">
              <a:lnSpc>
                <a:spcPct val="109100"/>
              </a:lnSpc>
              <a:spcBef>
                <a:spcPts val="31"/>
              </a:spcBef>
            </a:pPr>
            <a:r>
              <a:rPr sz="1050" dirty="0">
                <a:latin typeface="Microsoft Sans Serif"/>
                <a:cs typeface="Microsoft Sans Serif"/>
              </a:rPr>
              <a:t>A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little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consideration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will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show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that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when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force</a:t>
            </a:r>
            <a:r>
              <a:rPr sz="1050" spc="-3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is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sufficient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to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lift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body,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the</a:t>
            </a:r>
            <a:r>
              <a:rPr sz="1050" spc="-7" dirty="0">
                <a:latin typeface="Microsoft Sans Serif"/>
                <a:cs typeface="Microsoft Sans Serif"/>
              </a:rPr>
              <a:t> slidingwill</a:t>
            </a:r>
            <a:r>
              <a:rPr sz="1050" spc="-31" dirty="0">
                <a:latin typeface="Microsoft Sans Serif"/>
                <a:cs typeface="Microsoft Sans Serif"/>
              </a:rPr>
              <a:t> </a:t>
            </a:r>
            <a:r>
              <a:rPr sz="1050" spc="-13" dirty="0">
                <a:latin typeface="Microsoft Sans Serif"/>
                <a:cs typeface="Microsoft Sans Serif"/>
              </a:rPr>
              <a:t>take </a:t>
            </a:r>
            <a:r>
              <a:rPr sz="1050" dirty="0">
                <a:latin typeface="Microsoft Sans Serif"/>
                <a:cs typeface="Microsoft Sans Serif"/>
              </a:rPr>
              <a:t>place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along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three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planes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AB,</a:t>
            </a:r>
            <a:r>
              <a:rPr sz="1050" spc="-2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AC</a:t>
            </a:r>
            <a:r>
              <a:rPr sz="1050" spc="-17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and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DE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will</a:t>
            </a:r>
            <a:r>
              <a:rPr sz="1050" spc="-2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also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occur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as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shown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in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Fig.</a:t>
            </a:r>
            <a:r>
              <a:rPr sz="1050" spc="-1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3.17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(a)</a:t>
            </a:r>
            <a:r>
              <a:rPr sz="1050" spc="-2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and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spc="-13" dirty="0">
                <a:latin typeface="Microsoft Sans Serif"/>
                <a:cs typeface="Microsoft Sans Serif"/>
              </a:rPr>
              <a:t>(b).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8212" y="5549927"/>
            <a:ext cx="9067799" cy="253928"/>
          </a:xfrm>
          <a:prstGeom prst="rect">
            <a:avLst/>
          </a:prstGeom>
        </p:spPr>
        <p:txBody>
          <a:bodyPr vert="horz" wrap="square" lIns="0" tIns="20776" rIns="0" bIns="0" rtlCol="0">
            <a:spAutoFit/>
          </a:bodyPr>
          <a:lstStyle/>
          <a:p>
            <a:pPr marL="1862571">
              <a:spcBef>
                <a:spcPts val="164"/>
              </a:spcBef>
            </a:pPr>
            <a:endParaRPr sz="750" dirty="0">
              <a:latin typeface="Microsoft Sans Serif"/>
              <a:cs typeface="Microsoft Sans Serif"/>
            </a:endParaRPr>
          </a:p>
          <a:p>
            <a:pPr marL="8657" marR="3463">
              <a:lnSpc>
                <a:spcPct val="110900"/>
              </a:lnSpc>
            </a:pPr>
            <a:r>
              <a:rPr sz="750" dirty="0">
                <a:latin typeface="Microsoft Sans Serif"/>
                <a:cs typeface="Microsoft Sans Serif"/>
              </a:rPr>
              <a:t>The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three reactions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and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the horizontal</a:t>
            </a:r>
            <a:r>
              <a:rPr sz="750" spc="-3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force</a:t>
            </a:r>
            <a:r>
              <a:rPr sz="750" spc="-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(P)</a:t>
            </a:r>
            <a:r>
              <a:rPr sz="750" spc="-1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may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now</a:t>
            </a:r>
            <a:r>
              <a:rPr sz="750" spc="-47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be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found</a:t>
            </a:r>
            <a:r>
              <a:rPr sz="750" spc="-3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out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either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by</a:t>
            </a:r>
            <a:r>
              <a:rPr sz="750" spc="-28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graphical </a:t>
            </a:r>
            <a:r>
              <a:rPr sz="750" dirty="0">
                <a:latin typeface="Microsoft Sans Serif"/>
                <a:cs typeface="Microsoft Sans Serif"/>
              </a:rPr>
              <a:t>method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or</a:t>
            </a:r>
            <a:r>
              <a:rPr sz="750" spc="-34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analytical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method</a:t>
            </a:r>
            <a:r>
              <a:rPr sz="750" spc="-21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as</a:t>
            </a:r>
            <a:r>
              <a:rPr sz="750" spc="-10" dirty="0">
                <a:latin typeface="Microsoft Sans Serif"/>
                <a:cs typeface="Microsoft Sans Serif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discussed</a:t>
            </a:r>
            <a:r>
              <a:rPr sz="750" spc="-24" dirty="0">
                <a:latin typeface="Microsoft Sans Serif"/>
                <a:cs typeface="Microsoft Sans Serif"/>
              </a:rPr>
              <a:t> </a:t>
            </a:r>
            <a:r>
              <a:rPr sz="750" spc="-7" dirty="0">
                <a:latin typeface="Microsoft Sans Serif"/>
                <a:cs typeface="Microsoft Sans Serif"/>
              </a:rPr>
              <a:t>below:</a:t>
            </a:r>
            <a:endParaRPr sz="750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012" y="703111"/>
            <a:ext cx="3124200" cy="10866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4012" y="4587729"/>
            <a:ext cx="4482576" cy="930618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3412" y="570382"/>
            <a:ext cx="8610600" cy="1821846"/>
          </a:xfrm>
          <a:prstGeom prst="rect">
            <a:avLst/>
          </a:prstGeom>
        </p:spPr>
        <p:txBody>
          <a:bodyPr vert="horz" wrap="square" lIns="0" tIns="37657" rIns="0" bIns="0" rtlCol="0">
            <a:spAutoFit/>
          </a:bodyPr>
          <a:lstStyle/>
          <a:p>
            <a:pPr marL="8657">
              <a:spcBef>
                <a:spcPts val="296"/>
              </a:spcBef>
            </a:pPr>
            <a:r>
              <a:rPr lang="en-US" sz="900" b="1" spc="-13" dirty="0">
                <a:latin typeface="Arial"/>
                <a:cs typeface="Arial"/>
              </a:rPr>
              <a:t>G</a:t>
            </a:r>
            <a:r>
              <a:rPr sz="900" b="1" spc="-13" dirty="0">
                <a:latin typeface="Arial"/>
                <a:cs typeface="Arial"/>
              </a:rPr>
              <a:t>RAPHICAL</a:t>
            </a:r>
            <a:r>
              <a:rPr sz="900" b="1" spc="13" dirty="0">
                <a:latin typeface="Arial"/>
                <a:cs typeface="Arial"/>
              </a:rPr>
              <a:t> </a:t>
            </a:r>
            <a:r>
              <a:rPr sz="900" b="1" spc="-7" dirty="0">
                <a:latin typeface="Arial"/>
                <a:cs typeface="Arial"/>
              </a:rPr>
              <a:t>METHOD</a:t>
            </a:r>
            <a:endParaRPr sz="900" dirty="0">
              <a:latin typeface="Arial"/>
              <a:cs typeface="Arial"/>
            </a:endParaRPr>
          </a:p>
          <a:p>
            <a:pPr marL="8657" marR="65361" indent="125528">
              <a:lnSpc>
                <a:spcPct val="116399"/>
              </a:lnSpc>
              <a:spcBef>
                <a:spcPts val="82"/>
              </a:spcBef>
              <a:buAutoNum type="arabicPeriod"/>
              <a:tabLst>
                <a:tab pos="134185" algn="l"/>
              </a:tabLst>
            </a:pPr>
            <a:r>
              <a:rPr sz="900" dirty="0">
                <a:latin typeface="Microsoft Sans Serif"/>
                <a:cs typeface="Microsoft Sans Serif"/>
              </a:rPr>
              <a:t>First</a:t>
            </a:r>
            <a:r>
              <a:rPr sz="900" spc="11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12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all,</a:t>
            </a:r>
            <a:r>
              <a:rPr sz="900" spc="11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11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2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space</a:t>
            </a:r>
            <a:r>
              <a:rPr sz="900" spc="13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diagram</a:t>
            </a:r>
            <a:r>
              <a:rPr sz="900" spc="11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</a:t>
            </a:r>
            <a:r>
              <a:rPr sz="900" spc="11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2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body</a:t>
            </a:r>
            <a:r>
              <a:rPr sz="900" spc="11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DEFG</a:t>
            </a:r>
            <a:r>
              <a:rPr sz="900" spc="12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12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2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</a:t>
            </a:r>
            <a:r>
              <a:rPr sz="900" spc="12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ABC</a:t>
            </a:r>
            <a:r>
              <a:rPr sz="900" spc="11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as</a:t>
            </a:r>
            <a:r>
              <a:rPr sz="900" spc="116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shown </a:t>
            </a:r>
            <a:r>
              <a:rPr sz="900" baseline="5050" dirty="0">
                <a:latin typeface="Microsoft Sans Serif"/>
                <a:cs typeface="Microsoft Sans Serif"/>
              </a:rPr>
              <a:t>inFig.3.18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(a).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Now</a:t>
            </a:r>
            <a:r>
              <a:rPr sz="900" spc="-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draw</a:t>
            </a:r>
            <a:r>
              <a:rPr sz="900" spc="-2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reactions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1</a:t>
            </a:r>
            <a:r>
              <a:rPr sz="900" baseline="5050" dirty="0">
                <a:latin typeface="Microsoft Sans Serif"/>
                <a:cs typeface="Microsoft Sans Serif"/>
              </a:rPr>
              <a:t>,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2</a:t>
            </a:r>
            <a:r>
              <a:rPr sz="900" spc="88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and</a:t>
            </a:r>
            <a:r>
              <a:rPr sz="900" spc="-3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3</a:t>
            </a:r>
            <a:r>
              <a:rPr sz="900" spc="72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at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angle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with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normal</a:t>
            </a:r>
            <a:r>
              <a:rPr sz="900" spc="-3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to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spc="-10" baseline="5050" dirty="0">
                <a:latin typeface="Microsoft Sans Serif"/>
                <a:cs typeface="Microsoft Sans Serif"/>
              </a:rPr>
              <a:t>faces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8657">
              <a:spcBef>
                <a:spcPts val="34"/>
              </a:spcBef>
            </a:pPr>
            <a:r>
              <a:rPr sz="900" dirty="0">
                <a:latin typeface="Microsoft Sans Serif"/>
                <a:cs typeface="Microsoft Sans Serif"/>
              </a:rPr>
              <a:t>DE,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respectively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(such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that tan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φ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17" dirty="0">
                <a:latin typeface="Microsoft Sans Serif"/>
                <a:cs typeface="Microsoft Sans Serif"/>
              </a:rPr>
              <a:t> μ).</a:t>
            </a:r>
            <a:endParaRPr sz="900" dirty="0">
              <a:latin typeface="Microsoft Sans Serif"/>
              <a:cs typeface="Microsoft Sans Serif"/>
            </a:endParaRPr>
          </a:p>
          <a:p>
            <a:pPr marL="8657" marR="45017" indent="119468">
              <a:lnSpc>
                <a:spcPts val="995"/>
              </a:lnSpc>
              <a:spcBef>
                <a:spcPts val="34"/>
              </a:spcBef>
              <a:buAutoNum type="arabicPeriod" startAt="2"/>
              <a:tabLst>
                <a:tab pos="128125" algn="l"/>
              </a:tabLst>
            </a:pPr>
            <a:r>
              <a:rPr sz="900" dirty="0">
                <a:latin typeface="Microsoft Sans Serif"/>
                <a:cs typeface="Microsoft Sans Serif"/>
              </a:rPr>
              <a:t>Now</a:t>
            </a:r>
            <a:r>
              <a:rPr sz="900" spc="5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consider</a:t>
            </a:r>
            <a:r>
              <a:rPr sz="900" spc="6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6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equilibrium</a:t>
            </a:r>
            <a:r>
              <a:rPr sz="900" spc="8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body</a:t>
            </a:r>
            <a:r>
              <a:rPr sz="900" spc="8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DEFG.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know</a:t>
            </a:r>
            <a:r>
              <a:rPr sz="900" spc="6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that</a:t>
            </a:r>
            <a:r>
              <a:rPr sz="900" spc="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9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body</a:t>
            </a:r>
            <a:r>
              <a:rPr sz="900" spc="6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is</a:t>
            </a:r>
            <a:r>
              <a:rPr sz="900" spc="7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in</a:t>
            </a:r>
            <a:r>
              <a:rPr sz="900" spc="88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equilibrium- </a:t>
            </a:r>
            <a:r>
              <a:rPr sz="900" dirty="0">
                <a:latin typeface="Microsoft Sans Serif"/>
                <a:cs typeface="Microsoft Sans Serif"/>
              </a:rPr>
              <a:t>under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action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spc="-17" dirty="0">
                <a:latin typeface="Microsoft Sans Serif"/>
                <a:cs typeface="Microsoft Sans Serif"/>
              </a:rPr>
              <a:t>of</a:t>
            </a:r>
            <a:endParaRPr sz="900" dirty="0">
              <a:latin typeface="Microsoft Sans Serif"/>
              <a:cs typeface="Microsoft Sans Serif"/>
            </a:endParaRPr>
          </a:p>
          <a:p>
            <a:pPr marL="150633" lvl="1" indent="-141975">
              <a:spcBef>
                <a:spcPts val="21"/>
              </a:spcBef>
              <a:buAutoNum type="alphaLcParenBoth"/>
              <a:tabLst>
                <a:tab pos="150633" algn="l"/>
              </a:tabLst>
            </a:pPr>
            <a:r>
              <a:rPr sz="900" dirty="0">
                <a:latin typeface="Microsoft Sans Serif"/>
                <a:cs typeface="Microsoft Sans Serif"/>
              </a:rPr>
              <a:t>Its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own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weight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(W)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acting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downwards</a:t>
            </a:r>
            <a:endParaRPr sz="900" dirty="0">
              <a:latin typeface="Microsoft Sans Serif"/>
              <a:cs typeface="Microsoft Sans Serif"/>
            </a:endParaRPr>
          </a:p>
          <a:p>
            <a:pPr marL="150633" lvl="1" indent="-141975">
              <a:spcBef>
                <a:spcPts val="181"/>
              </a:spcBef>
              <a:buAutoNum type="alphaLcParenBoth"/>
              <a:tabLst>
                <a:tab pos="150633" algn="l"/>
              </a:tabLst>
            </a:pP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1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on</a:t>
            </a:r>
            <a:r>
              <a:rPr sz="900" spc="-4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3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face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DE,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and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144573" lvl="1" indent="-135916">
              <a:spcBef>
                <a:spcPts val="82"/>
              </a:spcBef>
              <a:buAutoNum type="alphaLcParenBoth"/>
              <a:tabLst>
                <a:tab pos="144573" algn="l"/>
              </a:tabLst>
            </a:pP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2</a:t>
            </a:r>
            <a:r>
              <a:rPr sz="900" spc="55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on</a:t>
            </a:r>
            <a:r>
              <a:rPr sz="900" spc="-3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56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face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AB.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8657"/>
            <a:r>
              <a:rPr sz="900" dirty="0">
                <a:latin typeface="Microsoft Sans Serif"/>
                <a:cs typeface="Microsoft Sans Serif"/>
              </a:rPr>
              <a:t>Now,</a:t>
            </a:r>
            <a:r>
              <a:rPr sz="900" spc="15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in</a:t>
            </a:r>
            <a:r>
              <a:rPr sz="900" spc="15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order</a:t>
            </a:r>
            <a:r>
              <a:rPr sz="900" spc="13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15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14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5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vector</a:t>
            </a:r>
            <a:r>
              <a:rPr sz="900" spc="13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diagram</a:t>
            </a:r>
            <a:r>
              <a:rPr sz="900" spc="14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</a:t>
            </a:r>
            <a:r>
              <a:rPr sz="900" spc="13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5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above</a:t>
            </a:r>
            <a:r>
              <a:rPr sz="900" spc="15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mentioned</a:t>
            </a:r>
            <a:r>
              <a:rPr sz="900" spc="15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three</a:t>
            </a:r>
            <a:r>
              <a:rPr sz="900" spc="15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forces,</a:t>
            </a:r>
            <a:r>
              <a:rPr sz="900" spc="150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takesome</a:t>
            </a:r>
            <a:endParaRPr sz="900" dirty="0">
              <a:latin typeface="Microsoft Sans Serif"/>
              <a:cs typeface="Microsoft Sans Serif"/>
            </a:endParaRPr>
          </a:p>
          <a:p>
            <a:pPr marL="8657" marR="3463">
              <a:lnSpc>
                <a:spcPct val="109100"/>
              </a:lnSpc>
              <a:spcBef>
                <a:spcPts val="34"/>
              </a:spcBef>
            </a:pPr>
            <a:r>
              <a:rPr sz="900" dirty="0">
                <a:latin typeface="Microsoft Sans Serif"/>
                <a:cs typeface="Microsoft Sans Serif"/>
              </a:rPr>
              <a:t>suitable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point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vertical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lm</a:t>
            </a:r>
            <a:r>
              <a:rPr sz="900" spc="3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parallel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action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weight(W)</a:t>
            </a:r>
            <a:r>
              <a:rPr sz="900" spc="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spc="-17" dirty="0">
                <a:latin typeface="Microsoft Sans Serif"/>
                <a:cs typeface="Microsoft Sans Serif"/>
              </a:rPr>
              <a:t>cut </a:t>
            </a:r>
            <a:r>
              <a:rPr sz="900" dirty="0">
                <a:latin typeface="Microsoft Sans Serif"/>
                <a:cs typeface="Microsoft Sans Serif"/>
              </a:rPr>
              <a:t>off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lm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equal to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weight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body to some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suitable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scale.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Through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drawa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parallel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spc="-17" dirty="0">
                <a:latin typeface="Microsoft Sans Serif"/>
                <a:cs typeface="Microsoft Sans Serif"/>
              </a:rPr>
              <a:t>the</a:t>
            </a:r>
            <a:endParaRPr sz="900" dirty="0">
              <a:latin typeface="Microsoft Sans Serif"/>
              <a:cs typeface="Microsoft Sans Serif"/>
            </a:endParaRPr>
          </a:p>
          <a:p>
            <a:pPr marL="8657">
              <a:spcBef>
                <a:spcPts val="164"/>
              </a:spcBef>
            </a:pP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21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R</a:t>
            </a:r>
            <a:r>
              <a:rPr sz="900" spc="-17" dirty="0">
                <a:latin typeface="Microsoft Sans Serif"/>
                <a:cs typeface="Microsoft Sans Serif"/>
              </a:rPr>
              <a:t>1</a:t>
            </a:r>
            <a:r>
              <a:rPr sz="900" spc="-25" baseline="5050" dirty="0">
                <a:latin typeface="Microsoft Sans Serif"/>
                <a:cs typeface="Microsoft Sans Serif"/>
              </a:rPr>
              <a:t>.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8657" marR="8224">
              <a:lnSpc>
                <a:spcPct val="103600"/>
              </a:lnSpc>
              <a:spcBef>
                <a:spcPts val="65"/>
              </a:spcBef>
            </a:pPr>
            <a:r>
              <a:rPr sz="900" baseline="5050" dirty="0">
                <a:latin typeface="Microsoft Sans Serif"/>
                <a:cs typeface="Microsoft Sans Serif"/>
              </a:rPr>
              <a:t>Similarly,</a:t>
            </a:r>
            <a:r>
              <a:rPr sz="900" spc="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through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m</a:t>
            </a:r>
            <a:r>
              <a:rPr sz="900" spc="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draw a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line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parallel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to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reactionR</a:t>
            </a:r>
            <a:r>
              <a:rPr sz="900" dirty="0">
                <a:latin typeface="Microsoft Sans Serif"/>
                <a:cs typeface="Microsoft Sans Serif"/>
              </a:rPr>
              <a:t>2</a:t>
            </a:r>
            <a:r>
              <a:rPr sz="900" baseline="5050" dirty="0">
                <a:latin typeface="Microsoft Sans Serif"/>
                <a:cs typeface="Microsoft Sans Serif"/>
              </a:rPr>
              <a:t>,</a:t>
            </a:r>
            <a:r>
              <a:rPr sz="900" spc="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meeting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first</a:t>
            </a:r>
            <a:r>
              <a:rPr sz="900" spc="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line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at</a:t>
            </a:r>
            <a:r>
              <a:rPr sz="900" spc="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n</a:t>
            </a:r>
            <a:r>
              <a:rPr sz="900" spc="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as</a:t>
            </a:r>
            <a:r>
              <a:rPr sz="900" spc="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shown</a:t>
            </a:r>
            <a:r>
              <a:rPr sz="900" spc="21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in </a:t>
            </a:r>
            <a:r>
              <a:rPr sz="900" dirty="0">
                <a:latin typeface="Microsoft Sans Serif"/>
                <a:cs typeface="Microsoft Sans Serif"/>
              </a:rPr>
              <a:t>Fig.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3.18(b).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3412" y="4263007"/>
            <a:ext cx="8991600" cy="1904826"/>
          </a:xfrm>
          <a:prstGeom prst="rect">
            <a:avLst/>
          </a:prstGeom>
        </p:spPr>
        <p:txBody>
          <a:bodyPr vert="horz" wrap="square" lIns="0" tIns="9090" rIns="0" bIns="0" rtlCol="0">
            <a:spAutoFit/>
          </a:bodyPr>
          <a:lstStyle/>
          <a:p>
            <a:pPr algn="ctr">
              <a:spcBef>
                <a:spcPts val="72"/>
              </a:spcBef>
            </a:pPr>
            <a:endParaRPr sz="750" dirty="0">
              <a:latin typeface="Microsoft Sans Serif"/>
              <a:cs typeface="Microsoft Sans Serif"/>
            </a:endParaRPr>
          </a:p>
          <a:p>
            <a:pPr marL="8657" marR="37226" indent="121632">
              <a:lnSpc>
                <a:spcPct val="111100"/>
              </a:lnSpc>
              <a:spcBef>
                <a:spcPts val="668"/>
              </a:spcBef>
              <a:buAutoNum type="arabicPeriod" startAt="3"/>
              <a:tabLst>
                <a:tab pos="130289" algn="l"/>
              </a:tabLst>
            </a:pPr>
            <a:r>
              <a:rPr sz="900" dirty="0">
                <a:latin typeface="Microsoft Sans Serif"/>
                <a:cs typeface="Microsoft Sans Serif"/>
              </a:rPr>
              <a:t>Now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consider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0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equilibrium</a:t>
            </a:r>
            <a:r>
              <a:rPr sz="900" spc="9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11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1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</a:t>
            </a:r>
            <a:r>
              <a:rPr sz="900" spc="10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ABC.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</a:t>
            </a:r>
            <a:r>
              <a:rPr sz="900" spc="9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know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that</a:t>
            </a:r>
            <a:r>
              <a:rPr sz="900" spc="9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it</a:t>
            </a:r>
            <a:r>
              <a:rPr sz="900" spc="10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is</a:t>
            </a:r>
            <a:r>
              <a:rPr sz="900" spc="9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equilibrium</a:t>
            </a:r>
            <a:r>
              <a:rPr sz="900" spc="92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underthe </a:t>
            </a:r>
            <a:r>
              <a:rPr sz="900" dirty="0">
                <a:latin typeface="Microsoft Sans Serif"/>
                <a:cs typeface="Microsoft Sans Serif"/>
              </a:rPr>
              <a:t>action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spc="-17" dirty="0">
                <a:latin typeface="Microsoft Sans Serif"/>
                <a:cs typeface="Microsoft Sans Serif"/>
              </a:rPr>
              <a:t>of</a:t>
            </a:r>
            <a:endParaRPr sz="900" dirty="0">
              <a:latin typeface="Microsoft Sans Serif"/>
              <a:cs typeface="Microsoft Sans Serif"/>
            </a:endParaRPr>
          </a:p>
          <a:p>
            <a:pPr marL="150633" lvl="1" indent="-141975">
              <a:spcBef>
                <a:spcPts val="82"/>
              </a:spcBef>
              <a:buAutoNum type="alphaLcParenBoth"/>
              <a:tabLst>
                <a:tab pos="150633" algn="l"/>
              </a:tabLst>
            </a:pPr>
            <a:r>
              <a:rPr sz="900" dirty="0">
                <a:latin typeface="Microsoft Sans Serif"/>
                <a:cs typeface="Microsoft Sans Serif"/>
              </a:rPr>
              <a:t>Force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acting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on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spc="-13" dirty="0">
                <a:latin typeface="Microsoft Sans Serif"/>
                <a:cs typeface="Microsoft Sans Serif"/>
              </a:rPr>
              <a:t>(P),</a:t>
            </a:r>
            <a:endParaRPr sz="900" dirty="0">
              <a:latin typeface="Microsoft Sans Serif"/>
              <a:cs typeface="Microsoft Sans Serif"/>
            </a:endParaRPr>
          </a:p>
          <a:p>
            <a:pPr marL="150633" lvl="1" indent="-141975">
              <a:spcBef>
                <a:spcPts val="147"/>
              </a:spcBef>
              <a:buAutoNum type="alphaLcParenBoth"/>
              <a:tabLst>
                <a:tab pos="150633" algn="l"/>
              </a:tabLst>
            </a:pP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2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on</a:t>
            </a:r>
            <a:r>
              <a:rPr sz="900" spc="-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4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face</a:t>
            </a:r>
            <a:r>
              <a:rPr sz="900" spc="-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AB,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and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144573" lvl="1" indent="-135916">
              <a:spcBef>
                <a:spcPts val="116"/>
              </a:spcBef>
              <a:buAutoNum type="alphaLcParenBoth"/>
              <a:tabLst>
                <a:tab pos="144573" algn="l"/>
              </a:tabLst>
            </a:pP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3</a:t>
            </a:r>
            <a:r>
              <a:rPr sz="900" spc="55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on</a:t>
            </a:r>
            <a:r>
              <a:rPr sz="900" spc="-3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56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face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AC.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8657">
              <a:spcBef>
                <a:spcPts val="13"/>
              </a:spcBef>
            </a:pPr>
            <a:r>
              <a:rPr sz="900" dirty="0">
                <a:latin typeface="Microsoft Sans Serif"/>
                <a:cs typeface="Microsoft Sans Serif"/>
              </a:rPr>
              <a:t>Now,</a:t>
            </a:r>
            <a:r>
              <a:rPr sz="900" spc="7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in</a:t>
            </a:r>
            <a:r>
              <a:rPr sz="900" spc="7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order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vector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diagram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above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mentioned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three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forces,</a:t>
            </a:r>
            <a:r>
              <a:rPr sz="900" spc="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through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mdraw</a:t>
            </a:r>
            <a:endParaRPr sz="900" dirty="0">
              <a:latin typeface="Microsoft Sans Serif"/>
              <a:cs typeface="Microsoft Sans Serif"/>
            </a:endParaRPr>
          </a:p>
          <a:p>
            <a:pPr marL="8657">
              <a:spcBef>
                <a:spcPts val="82"/>
              </a:spcBef>
            </a:pPr>
            <a:r>
              <a:rPr sz="900" dirty="0">
                <a:latin typeface="Microsoft Sans Serif"/>
                <a:cs typeface="Microsoft Sans Serif"/>
              </a:rPr>
              <a:t>a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horizontal</a:t>
            </a:r>
            <a:r>
              <a:rPr sz="900" spc="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parallel</a:t>
            </a:r>
            <a:r>
              <a:rPr sz="900" spc="7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force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(P)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acting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on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wedge.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Similarly,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through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ndraw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spc="-13" dirty="0">
                <a:latin typeface="Microsoft Sans Serif"/>
                <a:cs typeface="Microsoft Sans Serif"/>
              </a:rPr>
              <a:t>line</a:t>
            </a:r>
            <a:endParaRPr sz="900" dirty="0">
              <a:latin typeface="Microsoft Sans Serif"/>
              <a:cs typeface="Microsoft Sans Serif"/>
            </a:endParaRPr>
          </a:p>
          <a:p>
            <a:pPr marL="8657">
              <a:lnSpc>
                <a:spcPts val="893"/>
              </a:lnSpc>
              <a:spcBef>
                <a:spcPts val="197"/>
              </a:spcBef>
            </a:pPr>
            <a:r>
              <a:rPr sz="900" baseline="5050" dirty="0">
                <a:latin typeface="Microsoft Sans Serif"/>
                <a:cs typeface="Microsoft Sans Serif"/>
              </a:rPr>
              <a:t>parallel</a:t>
            </a:r>
            <a:r>
              <a:rPr sz="900" spc="-3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to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3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meeting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first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line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at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O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as</a:t>
            </a:r>
            <a:r>
              <a:rPr sz="900" spc="-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shown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in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Fig.3.18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spc="-21" baseline="5050" dirty="0">
                <a:latin typeface="Microsoft Sans Serif"/>
                <a:cs typeface="Microsoft Sans Serif"/>
              </a:rPr>
              <a:t>(b).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8657">
              <a:lnSpc>
                <a:spcPts val="893"/>
              </a:lnSpc>
            </a:pPr>
            <a:r>
              <a:rPr sz="900" dirty="0">
                <a:latin typeface="Microsoft Sans Serif"/>
                <a:cs typeface="Microsoft Sans Serif"/>
              </a:rPr>
              <a:t>4.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Now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force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(P)</a:t>
            </a:r>
            <a:r>
              <a:rPr sz="900" spc="-3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required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on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raise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load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will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given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by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mo.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thescale.</a:t>
            </a:r>
            <a:endParaRPr sz="900" dirty="0">
              <a:latin typeface="Microsoft Sans Serif"/>
              <a:cs typeface="Microsoft Sans Serif"/>
            </a:endParaRPr>
          </a:p>
          <a:p>
            <a:pPr>
              <a:spcBef>
                <a:spcPts val="787"/>
              </a:spcBef>
            </a:pPr>
            <a:endParaRPr sz="900" dirty="0">
              <a:latin typeface="Microsoft Sans Serif"/>
              <a:cs typeface="Microsoft Sans Serif"/>
            </a:endParaRPr>
          </a:p>
          <a:p>
            <a:pPr marL="8657" marR="22941">
              <a:lnSpc>
                <a:spcPct val="110900"/>
              </a:lnSpc>
            </a:pPr>
            <a:r>
              <a:rPr sz="900" b="1" dirty="0">
                <a:latin typeface="Arial"/>
                <a:cs typeface="Arial"/>
              </a:rPr>
              <a:t>EXAMPLE</a:t>
            </a:r>
            <a:r>
              <a:rPr sz="900" b="1" spc="14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3.8</a:t>
            </a:r>
            <a:r>
              <a:rPr sz="900" b="1" spc="1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11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block</a:t>
            </a:r>
            <a:r>
              <a:rPr sz="900" b="1" spc="1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weighing</a:t>
            </a:r>
            <a:r>
              <a:rPr sz="900" b="1" spc="139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1500</a:t>
            </a:r>
            <a:r>
              <a:rPr sz="900" b="1" spc="139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N,</a:t>
            </a:r>
            <a:r>
              <a:rPr sz="900" b="1" spc="14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overlying</a:t>
            </a:r>
            <a:r>
              <a:rPr sz="900" b="1" spc="139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15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10°</a:t>
            </a:r>
            <a:r>
              <a:rPr sz="900" b="1" spc="13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wedge</a:t>
            </a:r>
            <a:r>
              <a:rPr sz="900" b="1" spc="13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on</a:t>
            </a:r>
            <a:r>
              <a:rPr sz="900" b="1" spc="143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1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horizontal</a:t>
            </a:r>
            <a:r>
              <a:rPr sz="900" b="1" spc="133" dirty="0">
                <a:latin typeface="Arial"/>
                <a:cs typeface="Arial"/>
              </a:rPr>
              <a:t> </a:t>
            </a:r>
            <a:r>
              <a:rPr sz="900" b="1" spc="-7" dirty="0">
                <a:latin typeface="Arial"/>
                <a:cs typeface="Arial"/>
              </a:rPr>
              <a:t>floor </a:t>
            </a:r>
            <a:r>
              <a:rPr sz="900" b="1" dirty="0">
                <a:latin typeface="Arial"/>
                <a:cs typeface="Arial"/>
              </a:rPr>
              <a:t>andleaning</a:t>
            </a:r>
            <a:r>
              <a:rPr sz="900" b="1" spc="68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against</a:t>
            </a:r>
            <a:r>
              <a:rPr sz="900" b="1" spc="8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8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vertical</a:t>
            </a:r>
            <a:r>
              <a:rPr sz="900" b="1" spc="4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wall,</a:t>
            </a:r>
            <a:r>
              <a:rPr sz="900" b="1" spc="10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is</a:t>
            </a:r>
            <a:r>
              <a:rPr sz="900" b="1" spc="6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</a:t>
            </a:r>
            <a:r>
              <a:rPr sz="900" b="1" spc="6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be</a:t>
            </a:r>
            <a:r>
              <a:rPr sz="900" b="1" spc="78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raised</a:t>
            </a:r>
            <a:r>
              <a:rPr sz="900" b="1" spc="8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by</a:t>
            </a:r>
            <a:r>
              <a:rPr sz="900" b="1" spc="4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applying</a:t>
            </a:r>
            <a:r>
              <a:rPr sz="900" b="1" spc="8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8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horizontal</a:t>
            </a:r>
            <a:r>
              <a:rPr sz="900" b="1" spc="62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force</a:t>
            </a:r>
            <a:r>
              <a:rPr sz="900" b="1" spc="7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</a:t>
            </a:r>
            <a:r>
              <a:rPr sz="900" b="1" spc="82" dirty="0">
                <a:latin typeface="Arial"/>
                <a:cs typeface="Arial"/>
              </a:rPr>
              <a:t> </a:t>
            </a:r>
            <a:r>
              <a:rPr sz="900" b="1" spc="-17" dirty="0">
                <a:latin typeface="Arial"/>
                <a:cs typeface="Arial"/>
              </a:rPr>
              <a:t>the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3412" y="2950705"/>
            <a:ext cx="5720677" cy="117509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1013" y="632076"/>
            <a:ext cx="6262846" cy="342231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 marR="3463">
              <a:lnSpc>
                <a:spcPct val="112700"/>
              </a:lnSpc>
              <a:spcBef>
                <a:spcPts val="68"/>
              </a:spcBef>
            </a:pPr>
            <a:r>
              <a:rPr sz="1000" b="1" dirty="0">
                <a:latin typeface="Arial"/>
                <a:cs typeface="Arial"/>
              </a:rPr>
              <a:t>wedge.</a:t>
            </a:r>
            <a:r>
              <a:rPr sz="1000" b="1" spc="-3" dirty="0">
                <a:latin typeface="Arial"/>
                <a:cs typeface="Arial"/>
              </a:rPr>
              <a:t> </a:t>
            </a:r>
            <a:r>
              <a:rPr sz="1000" b="1" spc="-7" dirty="0">
                <a:latin typeface="Arial"/>
                <a:cs typeface="Arial"/>
              </a:rPr>
              <a:t>Assuming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coefficient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of</a:t>
            </a:r>
            <a:r>
              <a:rPr sz="1000" b="1" spc="-1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friction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between</a:t>
            </a:r>
            <a:r>
              <a:rPr sz="1000" b="1" spc="1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all</a:t>
            </a:r>
            <a:r>
              <a:rPr sz="1000" b="1" spc="-1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surface</a:t>
            </a:r>
            <a:r>
              <a:rPr sz="1000" b="1" spc="-1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</a:t>
            </a:r>
            <a:r>
              <a:rPr sz="1000" b="1" spc="-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contact</a:t>
            </a:r>
            <a:r>
              <a:rPr sz="1000" b="1" spc="-1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be</a:t>
            </a:r>
            <a:r>
              <a:rPr sz="1000" b="1" spc="-13" dirty="0">
                <a:latin typeface="Arial"/>
                <a:cs typeface="Arial"/>
              </a:rPr>
              <a:t> 0.3, </a:t>
            </a:r>
            <a:r>
              <a:rPr sz="1000" b="1" dirty="0">
                <a:latin typeface="Arial"/>
                <a:cs typeface="Arial"/>
              </a:rPr>
              <a:t>Determine</a:t>
            </a:r>
            <a:r>
              <a:rPr sz="1000" b="1" spc="-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3" dirty="0">
                <a:latin typeface="Arial"/>
                <a:cs typeface="Arial"/>
              </a:rPr>
              <a:t> </a:t>
            </a:r>
            <a:r>
              <a:rPr sz="1000" b="1" spc="-7" dirty="0">
                <a:latin typeface="Arial"/>
                <a:cs typeface="Arial"/>
              </a:rPr>
              <a:t>minimum</a:t>
            </a:r>
            <a:r>
              <a:rPr sz="1000" b="1" spc="-28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horizontal</a:t>
            </a:r>
            <a:r>
              <a:rPr sz="1000" b="1" spc="-21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force</a:t>
            </a:r>
            <a:r>
              <a:rPr sz="1000" b="1" spc="-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required</a:t>
            </a:r>
            <a:r>
              <a:rPr sz="1000" b="1" spc="-13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raise</a:t>
            </a:r>
            <a:r>
              <a:rPr sz="1000" b="1" spc="-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21" dirty="0">
                <a:latin typeface="Arial"/>
                <a:cs typeface="Arial"/>
              </a:rPr>
              <a:t> </a:t>
            </a:r>
            <a:r>
              <a:rPr sz="1000" b="1" spc="-7" dirty="0">
                <a:latin typeface="Arial"/>
                <a:cs typeface="Arial"/>
              </a:rPr>
              <a:t>block.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1012" y="2590800"/>
            <a:ext cx="9296400" cy="2616891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algn="ctr">
              <a:spcBef>
                <a:spcPts val="68"/>
              </a:spcBef>
            </a:pPr>
            <a:r>
              <a:rPr sz="900" dirty="0">
                <a:latin typeface="Microsoft Sans Serif"/>
                <a:cs typeface="Microsoft Sans Serif"/>
              </a:rPr>
              <a:t>Fig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13" dirty="0">
                <a:latin typeface="Microsoft Sans Serif"/>
                <a:cs typeface="Microsoft Sans Serif"/>
              </a:rPr>
              <a:t>3.19</a:t>
            </a:r>
            <a:endParaRPr sz="900" dirty="0">
              <a:latin typeface="Microsoft Sans Serif"/>
              <a:cs typeface="Microsoft Sans Serif"/>
            </a:endParaRPr>
          </a:p>
          <a:p>
            <a:pPr marL="8657" marR="93497">
              <a:lnSpc>
                <a:spcPct val="110900"/>
              </a:lnSpc>
              <a:spcBef>
                <a:spcPts val="692"/>
              </a:spcBef>
            </a:pPr>
            <a:r>
              <a:rPr sz="900" dirty="0">
                <a:latin typeface="Microsoft Sans Serif"/>
                <a:cs typeface="Microsoft Sans Serif"/>
              </a:rPr>
              <a:t>Solution.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Given: Weight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block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(W)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1500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N;</a:t>
            </a:r>
            <a:r>
              <a:rPr sz="900" spc="-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Angle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(α)</a:t>
            </a:r>
            <a:r>
              <a:rPr sz="900" spc="-3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10°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coefficient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friction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between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all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four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surfaces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 contact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(μ)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0.3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tan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φ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or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φ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16.7°.</a:t>
            </a:r>
            <a:endParaRPr sz="900" dirty="0">
              <a:latin typeface="Microsoft Sans Serif"/>
              <a:cs typeface="Microsoft Sans Serif"/>
            </a:endParaRPr>
          </a:p>
          <a:p>
            <a:pPr marL="8657">
              <a:spcBef>
                <a:spcPts val="767"/>
              </a:spcBef>
            </a:pPr>
            <a:r>
              <a:rPr sz="900" dirty="0">
                <a:latin typeface="Microsoft Sans Serif"/>
                <a:cs typeface="Microsoft Sans Serif"/>
              </a:rPr>
              <a:t>P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Minimum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horizontal</a:t>
            </a:r>
            <a:r>
              <a:rPr sz="900" spc="-3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force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required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raise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the</a:t>
            </a:r>
            <a:r>
              <a:rPr sz="900" spc="-44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block.</a:t>
            </a:r>
            <a:endParaRPr sz="900" dirty="0">
              <a:latin typeface="Microsoft Sans Serif"/>
              <a:cs typeface="Microsoft Sans Serif"/>
            </a:endParaRPr>
          </a:p>
          <a:p>
            <a:pPr marL="8657">
              <a:spcBef>
                <a:spcPts val="770"/>
              </a:spcBef>
            </a:pP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example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may</a:t>
            </a:r>
            <a:r>
              <a:rPr sz="900" spc="-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be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solved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graphically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or</a:t>
            </a:r>
            <a:r>
              <a:rPr sz="900" spc="-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analytically.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But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shall</a:t>
            </a:r>
            <a:r>
              <a:rPr sz="900" spc="-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solve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it</a:t>
            </a:r>
            <a:r>
              <a:rPr sz="900" spc="-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by</a:t>
            </a:r>
            <a:r>
              <a:rPr sz="900" spc="-4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both</a:t>
            </a:r>
            <a:r>
              <a:rPr sz="900" spc="-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method</a:t>
            </a:r>
            <a:endParaRPr sz="900" dirty="0">
              <a:latin typeface="Microsoft Sans Serif"/>
              <a:cs typeface="Microsoft Sans Serif"/>
            </a:endParaRPr>
          </a:p>
          <a:p>
            <a:pPr marL="8657">
              <a:spcBef>
                <a:spcPts val="736"/>
              </a:spcBef>
            </a:pPr>
            <a:r>
              <a:rPr sz="900" b="1" dirty="0">
                <a:latin typeface="Arial"/>
                <a:cs typeface="Arial"/>
              </a:rPr>
              <a:t>Graphical</a:t>
            </a:r>
            <a:r>
              <a:rPr sz="900" b="1" spc="-41" dirty="0">
                <a:latin typeface="Arial"/>
                <a:cs typeface="Arial"/>
              </a:rPr>
              <a:t> </a:t>
            </a:r>
            <a:r>
              <a:rPr sz="900" b="1" spc="-7" dirty="0">
                <a:latin typeface="Arial"/>
                <a:cs typeface="Arial"/>
              </a:rPr>
              <a:t>method</a:t>
            </a:r>
            <a:endParaRPr sz="900" dirty="0">
              <a:latin typeface="Arial"/>
              <a:cs typeface="Arial"/>
            </a:endParaRPr>
          </a:p>
          <a:p>
            <a:pPr marL="8657" marR="3463" indent="119468" algn="just">
              <a:lnSpc>
                <a:spcPct val="110000"/>
              </a:lnSpc>
              <a:spcBef>
                <a:spcPts val="730"/>
              </a:spcBef>
              <a:buAutoNum type="arabicPeriod"/>
              <a:tabLst>
                <a:tab pos="128125" algn="l"/>
              </a:tabLst>
            </a:pPr>
            <a:r>
              <a:rPr sz="900" dirty="0">
                <a:latin typeface="Microsoft Sans Serif"/>
                <a:cs typeface="Microsoft Sans Serif"/>
              </a:rPr>
              <a:t>First</a:t>
            </a:r>
            <a:r>
              <a:rPr sz="900" spc="9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of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all,</a:t>
            </a:r>
            <a:r>
              <a:rPr sz="900" spc="9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9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space</a:t>
            </a:r>
            <a:r>
              <a:rPr sz="900" spc="9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diagram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</a:t>
            </a:r>
            <a:r>
              <a:rPr sz="900" spc="8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block</a:t>
            </a:r>
            <a:r>
              <a:rPr sz="900" spc="9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DEFG</a:t>
            </a:r>
            <a:r>
              <a:rPr sz="900" spc="85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99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wedge</a:t>
            </a:r>
            <a:r>
              <a:rPr sz="900" spc="82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ABC</a:t>
            </a:r>
            <a:r>
              <a:rPr sz="900" spc="7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as</a:t>
            </a:r>
            <a:r>
              <a:rPr sz="900" spc="96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shown</a:t>
            </a:r>
            <a:r>
              <a:rPr sz="900" spc="99" dirty="0">
                <a:latin typeface="Microsoft Sans Serif"/>
                <a:cs typeface="Microsoft Sans Serif"/>
              </a:rPr>
              <a:t> </a:t>
            </a:r>
            <a:r>
              <a:rPr sz="900" spc="-17" dirty="0">
                <a:latin typeface="Microsoft Sans Serif"/>
                <a:cs typeface="Microsoft Sans Serif"/>
              </a:rPr>
              <a:t>in </a:t>
            </a:r>
            <a:r>
              <a:rPr sz="900" baseline="5050" dirty="0">
                <a:latin typeface="Microsoft Sans Serif"/>
                <a:cs typeface="Microsoft Sans Serif"/>
              </a:rPr>
              <a:t>Fig.3.19</a:t>
            </a:r>
            <a:r>
              <a:rPr sz="900" spc="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(a).</a:t>
            </a:r>
            <a:r>
              <a:rPr sz="900" spc="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Now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draw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reactions</a:t>
            </a:r>
            <a:r>
              <a:rPr sz="900" spc="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1</a:t>
            </a:r>
            <a:r>
              <a:rPr sz="900" baseline="5050" dirty="0">
                <a:latin typeface="Microsoft Sans Serif"/>
                <a:cs typeface="Microsoft Sans Serif"/>
              </a:rPr>
              <a:t>,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2</a:t>
            </a:r>
            <a:r>
              <a:rPr sz="900" spc="88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and</a:t>
            </a:r>
            <a:r>
              <a:rPr sz="900" spc="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3</a:t>
            </a:r>
            <a:r>
              <a:rPr sz="900" spc="55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at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angles of</a:t>
            </a:r>
            <a:r>
              <a:rPr sz="900" spc="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φ</a:t>
            </a:r>
            <a:r>
              <a:rPr sz="900" spc="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(i.e. 16.7°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with normal</a:t>
            </a:r>
            <a:r>
              <a:rPr sz="900" spc="-4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to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25" baseline="5050" dirty="0">
                <a:latin typeface="Microsoft Sans Serif"/>
                <a:cs typeface="Microsoft Sans Serif"/>
              </a:rPr>
              <a:t> </a:t>
            </a:r>
            <a:r>
              <a:rPr sz="900" spc="-10" baseline="5050" dirty="0">
                <a:latin typeface="Microsoft Sans Serif"/>
                <a:cs typeface="Microsoft Sans Serif"/>
              </a:rPr>
              <a:t>faces </a:t>
            </a:r>
            <a:r>
              <a:rPr sz="900" dirty="0">
                <a:latin typeface="Microsoft Sans Serif"/>
                <a:cs typeface="Microsoft Sans Serif"/>
              </a:rPr>
              <a:t>DE,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AB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AC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respectively.</a:t>
            </a:r>
            <a:endParaRPr sz="900" dirty="0">
              <a:latin typeface="Microsoft Sans Serif"/>
              <a:cs typeface="Microsoft Sans Serif"/>
            </a:endParaRPr>
          </a:p>
          <a:p>
            <a:pPr marL="8657" marR="5627" indent="111244" algn="just">
              <a:lnSpc>
                <a:spcPct val="114500"/>
              </a:lnSpc>
              <a:spcBef>
                <a:spcPts val="689"/>
              </a:spcBef>
              <a:buAutoNum type="arabicPeriod"/>
              <a:tabLst>
                <a:tab pos="119901" algn="l"/>
              </a:tabLst>
            </a:pPr>
            <a:r>
              <a:rPr sz="900" dirty="0">
                <a:latin typeface="Microsoft Sans Serif"/>
                <a:cs typeface="Microsoft Sans Serif"/>
              </a:rPr>
              <a:t>Take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some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suitable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point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l,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and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3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vertical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lm</a:t>
            </a:r>
            <a:r>
              <a:rPr sz="900" spc="28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equal</a:t>
            </a:r>
            <a:r>
              <a:rPr sz="900" spc="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1500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N</a:t>
            </a:r>
            <a:r>
              <a:rPr sz="900" spc="3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some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suitable</a:t>
            </a:r>
            <a:r>
              <a:rPr sz="900" spc="41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scale </a:t>
            </a:r>
            <a:r>
              <a:rPr sz="900" baseline="5050" dirty="0">
                <a:latin typeface="Microsoft Sans Serif"/>
                <a:cs typeface="Microsoft Sans Serif"/>
              </a:rPr>
              <a:t>(representing</a:t>
            </a:r>
            <a:r>
              <a:rPr sz="900" spc="28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29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weight</a:t>
            </a:r>
            <a:r>
              <a:rPr sz="900" spc="28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of</a:t>
            </a:r>
            <a:r>
              <a:rPr sz="900" spc="266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29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block).</a:t>
            </a:r>
            <a:r>
              <a:rPr sz="900" spc="28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Through</a:t>
            </a:r>
            <a:r>
              <a:rPr sz="900" spc="29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l,</a:t>
            </a:r>
            <a:r>
              <a:rPr sz="900" spc="28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draw</a:t>
            </a:r>
            <a:r>
              <a:rPr sz="900" spc="256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</a:t>
            </a:r>
            <a:r>
              <a:rPr sz="900" spc="29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line</a:t>
            </a:r>
            <a:r>
              <a:rPr sz="900" spc="266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parallel</a:t>
            </a:r>
            <a:r>
              <a:rPr sz="900" spc="276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to</a:t>
            </a:r>
            <a:r>
              <a:rPr sz="900" spc="29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28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138" baseline="5050" dirty="0">
                <a:latin typeface="Microsoft Sans Serif"/>
                <a:cs typeface="Microsoft Sans Serif"/>
              </a:rPr>
              <a:t>  </a:t>
            </a:r>
            <a:r>
              <a:rPr sz="900" spc="-25" baseline="5050" dirty="0">
                <a:latin typeface="Microsoft Sans Serif"/>
                <a:cs typeface="Microsoft Sans Serif"/>
              </a:rPr>
              <a:t>R</a:t>
            </a:r>
            <a:r>
              <a:rPr sz="900" spc="-17" dirty="0">
                <a:latin typeface="Microsoft Sans Serif"/>
                <a:cs typeface="Microsoft Sans Serif"/>
              </a:rPr>
              <a:t>1</a:t>
            </a:r>
            <a:r>
              <a:rPr sz="900" spc="-25" baseline="5050" dirty="0">
                <a:latin typeface="Microsoft Sans Serif"/>
                <a:cs typeface="Microsoft Sans Serif"/>
              </a:rPr>
              <a:t>. </a:t>
            </a:r>
            <a:r>
              <a:rPr sz="900" baseline="5050" dirty="0">
                <a:latin typeface="Microsoft Sans Serif"/>
                <a:cs typeface="Microsoft Sans Serif"/>
              </a:rPr>
              <a:t>Similarly,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through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m</a:t>
            </a:r>
            <a:r>
              <a:rPr sz="900" spc="-3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draw</a:t>
            </a:r>
            <a:r>
              <a:rPr sz="900" spc="-21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another</a:t>
            </a:r>
            <a:r>
              <a:rPr sz="900" spc="-3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line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parallel</a:t>
            </a:r>
            <a:r>
              <a:rPr sz="900" spc="-3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to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reaction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2</a:t>
            </a:r>
            <a:r>
              <a:rPr sz="900" spc="72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meeting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the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first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line</a:t>
            </a:r>
            <a:r>
              <a:rPr sz="900" spc="-15" baseline="5050" dirty="0">
                <a:latin typeface="Microsoft Sans Serif"/>
                <a:cs typeface="Microsoft Sans Serif"/>
              </a:rPr>
              <a:t> </a:t>
            </a:r>
            <a:r>
              <a:rPr sz="900" baseline="5050" dirty="0">
                <a:latin typeface="Microsoft Sans Serif"/>
                <a:cs typeface="Microsoft Sans Serif"/>
              </a:rPr>
              <a:t>at</a:t>
            </a:r>
            <a:r>
              <a:rPr sz="900" spc="-10" baseline="5050" dirty="0">
                <a:latin typeface="Microsoft Sans Serif"/>
                <a:cs typeface="Microsoft Sans Serif"/>
              </a:rPr>
              <a:t> </a:t>
            </a:r>
            <a:r>
              <a:rPr sz="900" spc="-25" baseline="5050" dirty="0">
                <a:latin typeface="Microsoft Sans Serif"/>
                <a:cs typeface="Microsoft Sans Serif"/>
              </a:rPr>
              <a:t>n.</a:t>
            </a:r>
            <a:endParaRPr sz="900" baseline="5050" dirty="0">
              <a:latin typeface="Microsoft Sans Serif"/>
              <a:cs typeface="Microsoft Sans Serif"/>
            </a:endParaRPr>
          </a:p>
          <a:p>
            <a:pPr marL="8657" marR="9090" indent="132021" algn="just">
              <a:lnSpc>
                <a:spcPct val="110900"/>
              </a:lnSpc>
              <a:spcBef>
                <a:spcPts val="590"/>
              </a:spcBef>
              <a:buAutoNum type="arabicPeriod"/>
              <a:tabLst>
                <a:tab pos="140677" algn="l"/>
              </a:tabLst>
            </a:pPr>
            <a:r>
              <a:rPr sz="900" dirty="0">
                <a:latin typeface="Microsoft Sans Serif"/>
                <a:cs typeface="Microsoft Sans Serif"/>
              </a:rPr>
              <a:t>Now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through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m, draw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horizontal line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(representing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horizontal</a:t>
            </a:r>
            <a:r>
              <a:rPr sz="900" spc="-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force</a:t>
            </a:r>
            <a:r>
              <a:rPr sz="900" spc="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P).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Similarly,through </a:t>
            </a:r>
            <a:r>
              <a:rPr sz="900" dirty="0">
                <a:latin typeface="Microsoft Sans Serif"/>
                <a:cs typeface="Microsoft Sans Serif"/>
              </a:rPr>
              <a:t>n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draw</a:t>
            </a:r>
            <a:r>
              <a:rPr sz="900" spc="-1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parallel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reaction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R3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meeting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first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line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at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O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as</a:t>
            </a:r>
            <a:r>
              <a:rPr sz="900" spc="-13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shown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in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Fig.(b).</a:t>
            </a:r>
            <a:endParaRPr sz="900" dirty="0">
              <a:latin typeface="Microsoft Sans Serif"/>
              <a:cs typeface="Microsoft Sans Serif"/>
            </a:endParaRPr>
          </a:p>
          <a:p>
            <a:pPr marL="113841" indent="-105184" algn="just">
              <a:spcBef>
                <a:spcPts val="770"/>
              </a:spcBef>
              <a:buAutoNum type="arabicPeriod"/>
              <a:tabLst>
                <a:tab pos="113841" algn="l"/>
              </a:tabLst>
            </a:pPr>
            <a:r>
              <a:rPr sz="900" spc="-7" dirty="0">
                <a:latin typeface="Microsoft Sans Serif"/>
                <a:cs typeface="Microsoft Sans Serif"/>
              </a:rPr>
              <a:t>Now</a:t>
            </a:r>
            <a:r>
              <a:rPr sz="900" spc="-4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measuring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mo</a:t>
            </a:r>
            <a:r>
              <a:rPr sz="900" spc="-3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to</a:t>
            </a:r>
            <a:r>
              <a:rPr sz="900" spc="-4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scale,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we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find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that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the</a:t>
            </a:r>
            <a:r>
              <a:rPr sz="900" spc="-24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required</a:t>
            </a:r>
            <a:r>
              <a:rPr sz="900" spc="-21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horizontal</a:t>
            </a:r>
            <a:r>
              <a:rPr sz="900" spc="-31" dirty="0">
                <a:latin typeface="Microsoft Sans Serif"/>
                <a:cs typeface="Microsoft Sans Serif"/>
              </a:rPr>
              <a:t> </a:t>
            </a:r>
            <a:r>
              <a:rPr sz="900" spc="-7" dirty="0">
                <a:latin typeface="Microsoft Sans Serif"/>
                <a:cs typeface="Microsoft Sans Serif"/>
              </a:rPr>
              <a:t>force</a:t>
            </a:r>
            <a:endParaRPr sz="900" dirty="0">
              <a:latin typeface="Microsoft Sans Serif"/>
              <a:cs typeface="Microsoft Sans Serif"/>
            </a:endParaRPr>
          </a:p>
          <a:p>
            <a:pPr algn="ctr">
              <a:spcBef>
                <a:spcPts val="753"/>
              </a:spcBef>
              <a:tabLst>
                <a:tab pos="637594" algn="l"/>
              </a:tabLst>
            </a:pPr>
            <a:r>
              <a:rPr sz="900" dirty="0">
                <a:latin typeface="Microsoft Sans Serif"/>
                <a:cs typeface="Microsoft Sans Serif"/>
              </a:rPr>
              <a:t>P</a:t>
            </a:r>
            <a:r>
              <a:rPr sz="900" spc="-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=</a:t>
            </a:r>
            <a:r>
              <a:rPr sz="900" spc="7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1420 </a:t>
            </a:r>
            <a:r>
              <a:rPr sz="900" spc="-17" dirty="0">
                <a:latin typeface="Microsoft Sans Serif"/>
                <a:cs typeface="Microsoft Sans Serif"/>
              </a:rPr>
              <a:t>N.</a:t>
            </a:r>
            <a:r>
              <a:rPr sz="900" dirty="0">
                <a:latin typeface="Microsoft Sans Serif"/>
                <a:cs typeface="Microsoft Sans Serif"/>
              </a:rPr>
              <a:t>	</a:t>
            </a:r>
            <a:r>
              <a:rPr sz="900" spc="-13" dirty="0">
                <a:latin typeface="Microsoft Sans Serif"/>
                <a:cs typeface="Microsoft Sans Serif"/>
              </a:rPr>
              <a:t>Ans.</a:t>
            </a:r>
            <a:endParaRPr sz="900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7812" y="1142999"/>
            <a:ext cx="4566915" cy="1143001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00" y="1409146"/>
            <a:ext cx="4934566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 algn="ctr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– 15 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530985" y="2151249"/>
            <a:ext cx="3566567" cy="163068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308" b="1" spc="-16" dirty="0">
                <a:latin typeface="Times New Roman"/>
                <a:cs typeface="Times New Roman"/>
              </a:rPr>
              <a:t>Simple Truss Problems</a:t>
            </a:r>
            <a:endParaRPr lang="en-US" sz="346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(186-195)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328780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5356"/>
            <a:ext cx="3149061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4" dirty="0">
                <a:latin typeface="Arial MT"/>
                <a:cs typeface="Arial MT"/>
              </a:rPr>
              <a:t>Equilibrium</a:t>
            </a:r>
            <a:r>
              <a:rPr sz="2293" spc="-23" dirty="0">
                <a:latin typeface="Arial MT"/>
                <a:cs typeface="Arial MT"/>
              </a:rPr>
              <a:t> </a:t>
            </a:r>
            <a:r>
              <a:rPr sz="2293" spc="8" dirty="0">
                <a:latin typeface="Arial MT"/>
                <a:cs typeface="Arial MT"/>
              </a:rPr>
              <a:t>of</a:t>
            </a:r>
            <a:r>
              <a:rPr sz="2293" spc="-12" dirty="0">
                <a:latin typeface="Arial MT"/>
                <a:cs typeface="Arial MT"/>
              </a:rPr>
              <a:t> </a:t>
            </a:r>
            <a:r>
              <a:rPr sz="2293" spc="4" dirty="0">
                <a:latin typeface="Arial MT"/>
                <a:cs typeface="Arial MT"/>
              </a:rPr>
              <a:t>rigid</a:t>
            </a:r>
            <a:r>
              <a:rPr sz="2293" spc="-15" dirty="0">
                <a:latin typeface="Arial MT"/>
                <a:cs typeface="Arial MT"/>
              </a:rPr>
              <a:t> </a:t>
            </a:r>
            <a:r>
              <a:rPr sz="2293" spc="8" dirty="0">
                <a:latin typeface="Arial MT"/>
                <a:cs typeface="Arial MT"/>
              </a:rPr>
              <a:t>body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7364" y="1834047"/>
            <a:ext cx="1780740" cy="14682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4858" y="3768928"/>
            <a:ext cx="2094228" cy="16029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6941" y="1957563"/>
            <a:ext cx="2831244" cy="256873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59223">
              <a:spcBef>
                <a:spcPts val="81"/>
              </a:spcBef>
            </a:pPr>
            <a:r>
              <a:rPr sz="1282" dirty="0">
                <a:latin typeface="Times New Roman"/>
                <a:cs typeface="Times New Roman"/>
              </a:rPr>
              <a:t>Equations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of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</a:t>
            </a:r>
            <a:r>
              <a:rPr sz="1282" spc="-35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become</a:t>
            </a:r>
            <a:endParaRPr sz="1282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71" dirty="0">
              <a:latin typeface="Times New Roman"/>
              <a:cs typeface="Times New Roman"/>
            </a:endParaRPr>
          </a:p>
          <a:p>
            <a:pPr marL="260085">
              <a:tabLst>
                <a:tab pos="986548" algn="l"/>
                <a:tab pos="1719427" algn="l"/>
              </a:tabLst>
            </a:pPr>
            <a:r>
              <a:rPr sz="1924" spc="5" baseline="-3367" dirty="0">
                <a:latin typeface="Cambria"/>
                <a:cs typeface="Cambria"/>
              </a:rPr>
              <a:t>∑</a:t>
            </a:r>
            <a:r>
              <a:rPr sz="1924" spc="-93" baseline="-3367" dirty="0">
                <a:latin typeface="Cambria"/>
                <a:cs typeface="Cambria"/>
              </a:rPr>
              <a:t> </a:t>
            </a:r>
            <a:r>
              <a:rPr sz="1282" i="1" spc="-19" dirty="0">
                <a:latin typeface="Times New Roman"/>
                <a:cs typeface="Times New Roman"/>
              </a:rPr>
              <a:t>F</a:t>
            </a:r>
            <a:r>
              <a:rPr sz="1516" i="1" spc="5" baseline="-17094" dirty="0">
                <a:latin typeface="Times New Roman"/>
                <a:cs typeface="Times New Roman"/>
              </a:rPr>
              <a:t>x</a:t>
            </a:r>
            <a:r>
              <a:rPr sz="1516" i="1" baseline="-17094" dirty="0">
                <a:latin typeface="Times New Roman"/>
                <a:cs typeface="Times New Roman"/>
              </a:rPr>
              <a:t> </a:t>
            </a:r>
            <a:r>
              <a:rPr sz="1516" i="1" spc="-29" baseline="-1709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Symbol"/>
                <a:cs typeface="Symbol"/>
              </a:rPr>
              <a:t>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0	</a:t>
            </a:r>
            <a:r>
              <a:rPr sz="1924" spc="5" baseline="-3367" dirty="0">
                <a:latin typeface="Cambria"/>
                <a:cs typeface="Cambria"/>
              </a:rPr>
              <a:t>∑</a:t>
            </a:r>
            <a:r>
              <a:rPr sz="1924" spc="-93" baseline="-3367" dirty="0">
                <a:latin typeface="Cambria"/>
                <a:cs typeface="Cambria"/>
              </a:rPr>
              <a:t> </a:t>
            </a:r>
            <a:r>
              <a:rPr sz="1282" i="1" spc="27" dirty="0">
                <a:latin typeface="Times New Roman"/>
                <a:cs typeface="Times New Roman"/>
              </a:rPr>
              <a:t>F</a:t>
            </a:r>
            <a:r>
              <a:rPr sz="1516" i="1" spc="5" baseline="-17094" dirty="0">
                <a:latin typeface="Times New Roman"/>
                <a:cs typeface="Times New Roman"/>
              </a:rPr>
              <a:t>y</a:t>
            </a:r>
            <a:r>
              <a:rPr sz="1516" i="1" baseline="-17094" dirty="0">
                <a:latin typeface="Times New Roman"/>
                <a:cs typeface="Times New Roman"/>
              </a:rPr>
              <a:t> </a:t>
            </a:r>
            <a:r>
              <a:rPr sz="1516" i="1" spc="-5" baseline="-1709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Symbol"/>
                <a:cs typeface="Symbol"/>
              </a:rPr>
              <a:t>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0	</a:t>
            </a:r>
            <a:r>
              <a:rPr sz="1924" spc="5" baseline="-3367" dirty="0">
                <a:latin typeface="Cambria"/>
                <a:cs typeface="Cambria"/>
              </a:rPr>
              <a:t>∑</a:t>
            </a:r>
            <a:r>
              <a:rPr sz="1924" spc="-105" baseline="-3367" dirty="0">
                <a:latin typeface="Cambria"/>
                <a:cs typeface="Cambria"/>
              </a:rPr>
              <a:t> </a:t>
            </a:r>
            <a:r>
              <a:rPr sz="1282" i="1" dirty="0">
                <a:latin typeface="Times New Roman"/>
                <a:cs typeface="Times New Roman"/>
              </a:rPr>
              <a:t>M</a:t>
            </a:r>
            <a:r>
              <a:rPr sz="1282" i="1" spc="-74" dirty="0">
                <a:latin typeface="Times New Roman"/>
                <a:cs typeface="Times New Roman"/>
              </a:rPr>
              <a:t> </a:t>
            </a:r>
            <a:r>
              <a:rPr sz="1516" i="1" spc="12" baseline="-17094" dirty="0">
                <a:latin typeface="Times New Roman"/>
                <a:cs typeface="Times New Roman"/>
              </a:rPr>
              <a:t>A</a:t>
            </a:r>
            <a:r>
              <a:rPr sz="1516" i="1" baseline="-17094" dirty="0">
                <a:latin typeface="Times New Roman"/>
                <a:cs typeface="Times New Roman"/>
              </a:rPr>
              <a:t> </a:t>
            </a:r>
            <a:r>
              <a:rPr sz="1516" i="1" spc="-93" baseline="-1709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Symbol"/>
                <a:cs typeface="Symbol"/>
              </a:rPr>
              <a:t>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0</a:t>
            </a:r>
          </a:p>
          <a:p>
            <a:pPr>
              <a:spcBef>
                <a:spcPts val="15"/>
              </a:spcBef>
            </a:pPr>
            <a:endParaRPr sz="2526" dirty="0">
              <a:latin typeface="Times New Roman"/>
              <a:cs typeface="Times New Roman"/>
            </a:endParaRPr>
          </a:p>
          <a:p>
            <a:pPr marL="106107" marR="33559"/>
            <a:r>
              <a:rPr sz="1282" dirty="0">
                <a:latin typeface="Times New Roman"/>
                <a:cs typeface="Times New Roman"/>
              </a:rPr>
              <a:t>There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are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three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unknowns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and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number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of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equation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is three.</a:t>
            </a:r>
            <a:endParaRPr sz="1282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43" dirty="0">
              <a:latin typeface="Times New Roman"/>
              <a:cs typeface="Times New Roman"/>
            </a:endParaRPr>
          </a:p>
          <a:p>
            <a:pPr marL="126341" marR="392349">
              <a:spcBef>
                <a:spcPts val="987"/>
              </a:spcBef>
            </a:pPr>
            <a:r>
              <a:rPr sz="1282" spc="-4" dirty="0">
                <a:latin typeface="Times New Roman"/>
                <a:cs typeface="Times New Roman"/>
              </a:rPr>
              <a:t>Therefore,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structure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is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statically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determinate</a:t>
            </a:r>
            <a:endParaRPr sz="1282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43" dirty="0">
              <a:latin typeface="Times New Roman"/>
              <a:cs typeface="Times New Roman"/>
            </a:endParaRPr>
          </a:p>
          <a:p>
            <a:pPr marL="126341">
              <a:spcBef>
                <a:spcPts val="983"/>
              </a:spcBef>
            </a:pP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rigid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body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is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completely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constrained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3149061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4" dirty="0">
                <a:latin typeface="Arial MT"/>
                <a:cs typeface="Arial MT"/>
              </a:rPr>
              <a:t>Equilibrium</a:t>
            </a:r>
            <a:r>
              <a:rPr sz="2293" spc="-23" dirty="0">
                <a:latin typeface="Arial MT"/>
                <a:cs typeface="Arial MT"/>
              </a:rPr>
              <a:t> </a:t>
            </a:r>
            <a:r>
              <a:rPr sz="2293" spc="8" dirty="0">
                <a:latin typeface="Arial MT"/>
                <a:cs typeface="Arial MT"/>
              </a:rPr>
              <a:t>of</a:t>
            </a:r>
            <a:r>
              <a:rPr sz="2293" spc="-12" dirty="0">
                <a:latin typeface="Arial MT"/>
                <a:cs typeface="Arial MT"/>
              </a:rPr>
              <a:t> </a:t>
            </a:r>
            <a:r>
              <a:rPr sz="2293" spc="4" dirty="0">
                <a:latin typeface="Arial MT"/>
                <a:cs typeface="Arial MT"/>
              </a:rPr>
              <a:t>rigid</a:t>
            </a:r>
            <a:r>
              <a:rPr sz="2293" spc="-15" dirty="0">
                <a:latin typeface="Arial MT"/>
                <a:cs typeface="Arial MT"/>
              </a:rPr>
              <a:t> </a:t>
            </a:r>
            <a:r>
              <a:rPr sz="2293" spc="8" dirty="0">
                <a:latin typeface="Arial MT"/>
                <a:cs typeface="Arial MT"/>
              </a:rPr>
              <a:t>body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5132" y="1860836"/>
            <a:ext cx="1718585" cy="28485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2954" y="1828856"/>
            <a:ext cx="1646336" cy="28982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14194" y="1856098"/>
            <a:ext cx="1578824" cy="28283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72908" y="4748040"/>
            <a:ext cx="1404518" cy="40506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 marR="3948">
              <a:spcBef>
                <a:spcPts val="81"/>
              </a:spcBef>
            </a:pPr>
            <a:r>
              <a:rPr sz="1282" dirty="0">
                <a:latin typeface="Times New Roman"/>
                <a:cs typeface="Times New Roman"/>
              </a:rPr>
              <a:t>More</a:t>
            </a:r>
            <a:r>
              <a:rPr sz="1282" spc="-4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unknowns</a:t>
            </a:r>
            <a:r>
              <a:rPr sz="1282" spc="-4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than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equations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8869" y="4770545"/>
            <a:ext cx="1458803" cy="602359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 marR="3948">
              <a:spcBef>
                <a:spcPts val="81"/>
              </a:spcBef>
            </a:pPr>
            <a:r>
              <a:rPr sz="1282" dirty="0">
                <a:latin typeface="Times New Roman"/>
                <a:cs typeface="Times New Roman"/>
              </a:rPr>
              <a:t>Fewer</a:t>
            </a:r>
            <a:r>
              <a:rPr sz="1282" spc="-4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unknowns</a:t>
            </a:r>
            <a:r>
              <a:rPr sz="1282" spc="-4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than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equations, </a:t>
            </a:r>
            <a:r>
              <a:rPr sz="1282" spc="-4" dirty="0">
                <a:latin typeface="Times New Roman"/>
                <a:cs typeface="Times New Roman"/>
              </a:rPr>
              <a:t>partially </a:t>
            </a:r>
            <a:r>
              <a:rPr sz="1282" dirty="0">
                <a:latin typeface="Times New Roman"/>
                <a:cs typeface="Times New Roman"/>
              </a:rPr>
              <a:t> constrained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2851" y="4748040"/>
            <a:ext cx="1650777" cy="602359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 marR="3948">
              <a:spcBef>
                <a:spcPts val="81"/>
              </a:spcBef>
            </a:pPr>
            <a:r>
              <a:rPr sz="1282" dirty="0">
                <a:latin typeface="Times New Roman"/>
                <a:cs typeface="Times New Roman"/>
              </a:rPr>
              <a:t>Equal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number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unknowns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and equations but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improperly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constrained</a:t>
            </a:r>
            <a:endParaRPr sz="128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1031843"/>
            <a:ext cx="7817134" cy="53285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62033-EAD7-461B-5DAE-DFC72E2B92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17</a:t>
            </a:fld>
            <a:endParaRPr lang="en-US" spc="-16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2432490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7766" y="1781085"/>
            <a:ext cx="2536127" cy="324807"/>
          </a:xfrm>
          <a:prstGeom prst="rect">
            <a:avLst/>
          </a:prstGeom>
        </p:spPr>
        <p:txBody>
          <a:bodyPr vert="horz" wrap="square" lIns="0" tIns="13818" rIns="0" bIns="0" rtlCol="0">
            <a:spAutoFit/>
          </a:bodyPr>
          <a:lstStyle/>
          <a:p>
            <a:pPr marL="9871">
              <a:spcBef>
                <a:spcPts val="109"/>
              </a:spcBef>
            </a:pPr>
            <a:r>
              <a:rPr sz="2020" spc="12" dirty="0">
                <a:solidFill>
                  <a:srgbClr val="323299"/>
                </a:solidFill>
                <a:latin typeface="Arial MT"/>
                <a:cs typeface="Arial MT"/>
              </a:rPr>
              <a:t>Engineering</a:t>
            </a:r>
            <a:r>
              <a:rPr sz="2020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Structure</a:t>
            </a:r>
            <a:endParaRPr sz="202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74036" y="2124565"/>
            <a:ext cx="1828439" cy="1059627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 marR="3948">
              <a:lnSpc>
                <a:spcPct val="102499"/>
              </a:lnSpc>
              <a:spcBef>
                <a:spcPts val="74"/>
              </a:spcBef>
            </a:pP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An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engineering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structure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is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 any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connected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system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of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 members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built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support or </a:t>
            </a:r>
            <a:r>
              <a:rPr sz="1127" spc="-30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transfer</a:t>
            </a:r>
            <a:r>
              <a:rPr sz="112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forces</a:t>
            </a:r>
            <a:r>
              <a:rPr sz="1127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and</a:t>
            </a:r>
            <a:r>
              <a:rPr sz="1127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to</a:t>
            </a:r>
            <a:r>
              <a:rPr sz="1127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safely </a:t>
            </a:r>
            <a:r>
              <a:rPr sz="1127" spc="-30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withstand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the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loads applied </a:t>
            </a:r>
            <a:r>
              <a:rPr sz="1127" spc="-30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1127" spc="4" dirty="0">
                <a:solidFill>
                  <a:srgbClr val="FF0000"/>
                </a:solidFill>
                <a:latin typeface="Arial MT"/>
                <a:cs typeface="Arial MT"/>
              </a:rPr>
              <a:t>it.</a:t>
            </a:r>
            <a:endParaRPr sz="1127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489" y="2181812"/>
            <a:ext cx="3452567" cy="2590314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2432490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27167" y="1977698"/>
            <a:ext cx="1921712" cy="466003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 marR="3948">
              <a:lnSpc>
                <a:spcPct val="101499"/>
              </a:lnSpc>
              <a:spcBef>
                <a:spcPts val="74"/>
              </a:spcBef>
            </a:pP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Statically</a:t>
            </a:r>
            <a:r>
              <a:rPr sz="1516" spc="-4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Determinate </a:t>
            </a:r>
            <a:r>
              <a:rPr sz="1516" spc="-4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Structures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1844" y="4125436"/>
            <a:ext cx="1306198" cy="847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8410" y="4198870"/>
            <a:ext cx="1270791" cy="7590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9849" y="1896368"/>
            <a:ext cx="3225160" cy="20715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86566" y="3576656"/>
            <a:ext cx="2324906" cy="1059627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 marR="3948">
              <a:lnSpc>
                <a:spcPct val="102499"/>
              </a:lnSpc>
              <a:spcBef>
                <a:spcPts val="74"/>
              </a:spcBef>
            </a:pPr>
            <a:r>
              <a:rPr sz="1127" spc="-51" dirty="0">
                <a:latin typeface="Arial MT"/>
                <a:cs typeface="Arial MT"/>
              </a:rPr>
              <a:t>To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determine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</a:t>
            </a:r>
            <a:r>
              <a:rPr sz="1127" spc="12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internal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forces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in </a:t>
            </a:r>
            <a:r>
              <a:rPr sz="1127" spc="15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 structure, </a:t>
            </a:r>
            <a:r>
              <a:rPr sz="1127" spc="15" dirty="0">
                <a:latin typeface="Arial MT"/>
                <a:cs typeface="Arial MT"/>
              </a:rPr>
              <a:t>dismember </a:t>
            </a:r>
            <a:r>
              <a:rPr sz="1127" spc="8" dirty="0">
                <a:latin typeface="Arial MT"/>
                <a:cs typeface="Arial MT"/>
              </a:rPr>
              <a:t>the </a:t>
            </a:r>
            <a:r>
              <a:rPr sz="1127" spc="12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structure </a:t>
            </a:r>
            <a:r>
              <a:rPr sz="1127" spc="15" dirty="0">
                <a:latin typeface="Arial MT"/>
                <a:cs typeface="Arial MT"/>
              </a:rPr>
              <a:t>and </a:t>
            </a:r>
            <a:r>
              <a:rPr sz="1127" spc="8" dirty="0">
                <a:latin typeface="Arial MT"/>
                <a:cs typeface="Arial MT"/>
              </a:rPr>
              <a:t>analyze </a:t>
            </a:r>
            <a:r>
              <a:rPr sz="1127" spc="12" dirty="0">
                <a:latin typeface="Arial MT"/>
                <a:cs typeface="Arial MT"/>
              </a:rPr>
              <a:t>separate </a:t>
            </a:r>
            <a:r>
              <a:rPr sz="1127" spc="8" dirty="0">
                <a:latin typeface="Arial MT"/>
                <a:cs typeface="Arial MT"/>
              </a:rPr>
              <a:t>free </a:t>
            </a:r>
            <a:r>
              <a:rPr sz="1127" spc="-303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body </a:t>
            </a:r>
            <a:r>
              <a:rPr sz="1127" spc="12" dirty="0">
                <a:latin typeface="Arial MT"/>
                <a:cs typeface="Arial MT"/>
              </a:rPr>
              <a:t>diagrams of individual </a:t>
            </a:r>
            <a:r>
              <a:rPr sz="1127" spc="15" dirty="0">
                <a:latin typeface="Arial MT"/>
                <a:cs typeface="Arial MT"/>
              </a:rPr>
              <a:t> members </a:t>
            </a:r>
            <a:r>
              <a:rPr sz="1127" spc="12" dirty="0">
                <a:latin typeface="Arial MT"/>
                <a:cs typeface="Arial MT"/>
              </a:rPr>
              <a:t>or combination of </a:t>
            </a:r>
            <a:r>
              <a:rPr sz="1127" spc="15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members.</a:t>
            </a:r>
            <a:endParaRPr sz="1127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5937" y="3627441"/>
            <a:ext cx="2873897" cy="13602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9126" y="3832379"/>
            <a:ext cx="2162118" cy="10649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58020" y="1832014"/>
            <a:ext cx="5188721" cy="886084"/>
          </a:xfrm>
          <a:prstGeom prst="rect">
            <a:avLst/>
          </a:prstGeom>
        </p:spPr>
        <p:txBody>
          <a:bodyPr vert="horz" wrap="square" lIns="0" tIns="8390" rIns="0" bIns="0" rtlCol="0">
            <a:spAutoFit/>
          </a:bodyPr>
          <a:lstStyle/>
          <a:p>
            <a:pPr marL="9871" marR="3948">
              <a:lnSpc>
                <a:spcPct val="101099"/>
              </a:lnSpc>
              <a:spcBef>
                <a:spcPts val="66"/>
              </a:spcBef>
            </a:pP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1399" spc="-4" dirty="0">
                <a:latin typeface="Arial MT"/>
                <a:cs typeface="Arial MT"/>
              </a:rPr>
              <a:t>:</a:t>
            </a:r>
            <a:r>
              <a:rPr sz="1399" spc="-78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A</a:t>
            </a:r>
            <a:r>
              <a:rPr sz="1399" spc="-70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framework</a:t>
            </a:r>
            <a:r>
              <a:rPr sz="1399" spc="23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composed</a:t>
            </a:r>
            <a:r>
              <a:rPr sz="1399" spc="12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of</a:t>
            </a:r>
            <a:r>
              <a:rPr sz="139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members</a:t>
            </a:r>
            <a:r>
              <a:rPr sz="1399" spc="23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joined</a:t>
            </a:r>
            <a:r>
              <a:rPr sz="139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at</a:t>
            </a:r>
            <a:r>
              <a:rPr sz="139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their</a:t>
            </a:r>
            <a:r>
              <a:rPr sz="1399" spc="8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ends</a:t>
            </a:r>
            <a:r>
              <a:rPr sz="1399" spc="15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to </a:t>
            </a:r>
            <a:r>
              <a:rPr sz="1399" spc="-376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form</a:t>
            </a:r>
            <a:r>
              <a:rPr sz="1399" spc="8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a</a:t>
            </a:r>
            <a:r>
              <a:rPr sz="1399" spc="12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rigid</a:t>
            </a:r>
            <a:r>
              <a:rPr sz="139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structure</a:t>
            </a:r>
            <a:endParaRPr sz="1399">
              <a:latin typeface="Arial MT"/>
              <a:cs typeface="Arial MT"/>
            </a:endParaRPr>
          </a:p>
          <a:p>
            <a:pPr>
              <a:spcBef>
                <a:spcPts val="8"/>
              </a:spcBef>
            </a:pPr>
            <a:endParaRPr sz="1477">
              <a:latin typeface="Arial MT"/>
              <a:cs typeface="Arial MT"/>
            </a:endParaRPr>
          </a:p>
          <a:p>
            <a:pPr marL="9871">
              <a:spcBef>
                <a:spcPts val="4"/>
              </a:spcBef>
            </a:pPr>
            <a:r>
              <a:rPr sz="1399" spc="4" dirty="0">
                <a:latin typeface="Arial MT"/>
                <a:cs typeface="Arial MT"/>
              </a:rPr>
              <a:t>Joints</a:t>
            </a:r>
            <a:r>
              <a:rPr sz="1399" spc="-8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(Connections):</a:t>
            </a:r>
            <a:r>
              <a:rPr sz="1399" spc="15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Welded,</a:t>
            </a:r>
            <a:r>
              <a:rPr sz="1399" spc="12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Riveted,</a:t>
            </a:r>
            <a:r>
              <a:rPr sz="1399" spc="8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Bolted,</a:t>
            </a:r>
            <a:r>
              <a:rPr sz="139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Pinned</a:t>
            </a:r>
            <a:endParaRPr sz="1399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9398" y="3155004"/>
            <a:ext cx="2773503" cy="360345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Plane</a:t>
            </a:r>
            <a:r>
              <a:rPr sz="1127" spc="-39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4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1127" spc="4" dirty="0">
                <a:latin typeface="Arial MT"/>
                <a:cs typeface="Arial MT"/>
              </a:rPr>
              <a:t>: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Members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lie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in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a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single</a:t>
            </a:r>
            <a:r>
              <a:rPr sz="1127" spc="-19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plane</a:t>
            </a:r>
            <a:endParaRPr sz="112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28903" y="2306176"/>
            <a:ext cx="1029453" cy="1894076"/>
            <a:chOff x="7132319" y="2441448"/>
            <a:chExt cx="1324610" cy="2437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097" y="2441448"/>
              <a:ext cx="1059495" cy="11155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2319" y="3572256"/>
              <a:ext cx="1264919" cy="130600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3195" y="4517982"/>
            <a:ext cx="1779650" cy="78949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07766" y="1783454"/>
            <a:ext cx="4415398" cy="2962872"/>
          </a:xfrm>
          <a:prstGeom prst="rect">
            <a:avLst/>
          </a:prstGeom>
        </p:spPr>
        <p:txBody>
          <a:bodyPr vert="horz" wrap="square" lIns="0" tIns="60208" rIns="0" bIns="0" rtlCol="0">
            <a:spAutoFit/>
          </a:bodyPr>
          <a:lstStyle/>
          <a:p>
            <a:pPr marL="9871">
              <a:spcBef>
                <a:spcPts val="474"/>
              </a:spcBef>
            </a:pP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Simple</a:t>
            </a:r>
            <a:r>
              <a:rPr sz="1516" spc="-19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323299"/>
                </a:solidFill>
                <a:latin typeface="Arial MT"/>
                <a:cs typeface="Arial MT"/>
              </a:rPr>
              <a:t>Trusses</a:t>
            </a:r>
            <a:endParaRPr sz="1516">
              <a:latin typeface="Arial MT"/>
              <a:cs typeface="Arial MT"/>
            </a:endParaRPr>
          </a:p>
          <a:p>
            <a:pPr marL="9871">
              <a:spcBef>
                <a:spcPts val="400"/>
              </a:spcBef>
            </a:pPr>
            <a:r>
              <a:rPr sz="1516" spc="8" dirty="0">
                <a:latin typeface="Arial MT"/>
                <a:cs typeface="Arial MT"/>
              </a:rPr>
              <a:t>Basic</a:t>
            </a:r>
            <a:r>
              <a:rPr sz="1516" spc="-8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Element of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a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Plane</a:t>
            </a:r>
            <a:r>
              <a:rPr sz="1516" spc="12" dirty="0">
                <a:latin typeface="Arial MT"/>
                <a:cs typeface="Arial MT"/>
              </a:rPr>
              <a:t> Truss</a:t>
            </a:r>
            <a:r>
              <a:rPr sz="1516" spc="-8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is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the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Triangle</a:t>
            </a:r>
            <a:endParaRPr sz="1516">
              <a:latin typeface="Arial MT"/>
              <a:cs typeface="Arial MT"/>
            </a:endParaRPr>
          </a:p>
          <a:p>
            <a:pPr marL="331646" indent="-102159">
              <a:spcBef>
                <a:spcPts val="1332"/>
              </a:spcBef>
              <a:buChar char="•"/>
              <a:tabLst>
                <a:tab pos="332140" algn="l"/>
              </a:tabLst>
            </a:pPr>
            <a:r>
              <a:rPr sz="1282" dirty="0">
                <a:latin typeface="Arial MT"/>
                <a:cs typeface="Arial MT"/>
              </a:rPr>
              <a:t>Three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bars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joined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by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pins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at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their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ends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spc="-23" dirty="0">
                <a:latin typeface="MS UI Gothic"/>
                <a:cs typeface="MS UI Gothic"/>
              </a:rPr>
              <a:t>🡪</a:t>
            </a:r>
            <a:r>
              <a:rPr sz="1282" spc="-39" dirty="0">
                <a:latin typeface="MS UI Gothic"/>
                <a:cs typeface="MS UI Gothic"/>
              </a:rPr>
              <a:t> </a:t>
            </a:r>
            <a:r>
              <a:rPr sz="1282" dirty="0">
                <a:latin typeface="Arial MT"/>
                <a:cs typeface="Arial MT"/>
              </a:rPr>
              <a:t>Rigid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Frame</a:t>
            </a:r>
            <a:endParaRPr sz="1282">
              <a:latin typeface="Arial MT"/>
              <a:cs typeface="Arial MT"/>
            </a:endParaRPr>
          </a:p>
          <a:p>
            <a:pPr marL="485625" marR="3948" indent="-182603">
              <a:lnSpc>
                <a:spcPct val="122800"/>
              </a:lnSpc>
              <a:spcBef>
                <a:spcPts val="8"/>
              </a:spcBef>
              <a:tabLst>
                <a:tab pos="485625" algn="l"/>
              </a:tabLst>
            </a:pP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–	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Non-collapsible</a:t>
            </a:r>
            <a:r>
              <a:rPr sz="1127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and</a:t>
            </a:r>
            <a:r>
              <a:rPr sz="1127" spc="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deformation</a:t>
            </a:r>
            <a:r>
              <a:rPr sz="1127" spc="-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1127" spc="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members</a:t>
            </a:r>
            <a:r>
              <a:rPr sz="1127" spc="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due</a:t>
            </a:r>
            <a:r>
              <a:rPr sz="1127" spc="-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323299"/>
                </a:solidFill>
                <a:latin typeface="Arial MT"/>
                <a:cs typeface="Arial MT"/>
              </a:rPr>
              <a:t>to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 induced </a:t>
            </a:r>
            <a:r>
              <a:rPr sz="1127" spc="-30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323299"/>
                </a:solidFill>
                <a:latin typeface="Arial MT"/>
                <a:cs typeface="Arial MT"/>
              </a:rPr>
              <a:t>internal</a:t>
            </a:r>
            <a:r>
              <a:rPr sz="1127" spc="-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323299"/>
                </a:solidFill>
                <a:latin typeface="Arial MT"/>
                <a:cs typeface="Arial MT"/>
              </a:rPr>
              <a:t>strains</a:t>
            </a:r>
            <a:r>
              <a:rPr sz="1127" spc="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is</a:t>
            </a:r>
            <a:r>
              <a:rPr sz="1127" spc="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negligible</a:t>
            </a:r>
            <a:endParaRPr sz="1127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166">
              <a:latin typeface="Arial MT"/>
              <a:cs typeface="Arial MT"/>
            </a:endParaRPr>
          </a:p>
          <a:p>
            <a:pPr marL="306970" indent="-102652">
              <a:spcBef>
                <a:spcPts val="758"/>
              </a:spcBef>
              <a:buChar char="•"/>
              <a:tabLst>
                <a:tab pos="307464" algn="l"/>
              </a:tabLst>
            </a:pPr>
            <a:r>
              <a:rPr sz="1282" dirty="0">
                <a:latin typeface="Arial MT"/>
                <a:cs typeface="Arial MT"/>
              </a:rPr>
              <a:t>Four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or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more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bars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polygon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23" dirty="0">
                <a:latin typeface="MS UI Gothic"/>
                <a:cs typeface="MS UI Gothic"/>
              </a:rPr>
              <a:t>🡪</a:t>
            </a:r>
            <a:r>
              <a:rPr sz="1282" spc="-39" dirty="0">
                <a:latin typeface="MS UI Gothic"/>
                <a:cs typeface="MS UI Gothic"/>
              </a:rPr>
              <a:t> </a:t>
            </a:r>
            <a:r>
              <a:rPr sz="1282" dirty="0">
                <a:latin typeface="Arial MT"/>
                <a:cs typeface="Arial MT"/>
              </a:rPr>
              <a:t>Non-Rigid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Frame</a:t>
            </a:r>
            <a:endParaRPr sz="1282">
              <a:latin typeface="Arial MT"/>
              <a:cs typeface="Arial MT"/>
            </a:endParaRPr>
          </a:p>
          <a:p>
            <a:pPr marL="497469">
              <a:spcBef>
                <a:spcPts val="27"/>
              </a:spcBef>
            </a:pPr>
            <a:r>
              <a:rPr sz="1127" spc="19" dirty="0">
                <a:latin typeface="Arial MT"/>
                <a:cs typeface="Arial MT"/>
              </a:rPr>
              <a:t>How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to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make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it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rigid</a:t>
            </a:r>
            <a:r>
              <a:rPr sz="1127" spc="-15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or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stable?</a:t>
            </a:r>
            <a:endParaRPr sz="1127">
              <a:latin typeface="Arial MT"/>
              <a:cs typeface="Arial MT"/>
            </a:endParaRPr>
          </a:p>
          <a:p>
            <a:pPr>
              <a:spcBef>
                <a:spcPts val="39"/>
              </a:spcBef>
            </a:pPr>
            <a:endParaRPr sz="1205">
              <a:latin typeface="Arial MT"/>
              <a:cs typeface="Arial MT"/>
            </a:endParaRPr>
          </a:p>
          <a:p>
            <a:pPr marL="497469">
              <a:spcBef>
                <a:spcPts val="4"/>
              </a:spcBef>
            </a:pP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r>
              <a:rPr sz="1127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forming</a:t>
            </a:r>
            <a:r>
              <a:rPr sz="112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FF0000"/>
                </a:solidFill>
                <a:latin typeface="Arial MT"/>
                <a:cs typeface="Arial MT"/>
              </a:rPr>
              <a:t>more</a:t>
            </a:r>
            <a:r>
              <a:rPr sz="1127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triangles!</a:t>
            </a:r>
            <a:endParaRPr sz="1127">
              <a:latin typeface="Arial MT"/>
              <a:cs typeface="Arial MT"/>
            </a:endParaRPr>
          </a:p>
          <a:p>
            <a:pPr marL="204811">
              <a:spcBef>
                <a:spcPts val="851"/>
              </a:spcBef>
            </a:pPr>
            <a:r>
              <a:rPr sz="1516" spc="8" dirty="0">
                <a:latin typeface="Arial MT"/>
                <a:cs typeface="Arial MT"/>
              </a:rPr>
              <a:t>Structures</a:t>
            </a:r>
            <a:r>
              <a:rPr sz="1516" spc="-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built</a:t>
            </a:r>
            <a:r>
              <a:rPr sz="1516" spc="-15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from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basic</a:t>
            </a:r>
            <a:r>
              <a:rPr sz="1516" spc="-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triangles</a:t>
            </a:r>
            <a:endParaRPr sz="1516">
              <a:latin typeface="Arial MT"/>
              <a:cs typeface="Arial MT"/>
            </a:endParaRPr>
          </a:p>
          <a:p>
            <a:pPr marL="204811">
              <a:spcBef>
                <a:spcPts val="27"/>
              </a:spcBef>
            </a:pPr>
            <a:r>
              <a:rPr sz="1516" spc="4" dirty="0">
                <a:latin typeface="MS UI Gothic"/>
                <a:cs typeface="MS UI Gothic"/>
              </a:rPr>
              <a:t>🡪</a:t>
            </a:r>
            <a:r>
              <a:rPr sz="1516" spc="4" dirty="0">
                <a:latin typeface="Arial MT"/>
                <a:cs typeface="Arial MT"/>
              </a:rPr>
              <a:t>Simple</a:t>
            </a:r>
            <a:r>
              <a:rPr sz="1516" spc="-43" dirty="0">
                <a:latin typeface="Arial MT"/>
                <a:cs typeface="Arial MT"/>
              </a:rPr>
              <a:t> </a:t>
            </a:r>
            <a:r>
              <a:rPr sz="1516" spc="4" dirty="0">
                <a:latin typeface="Arial MT"/>
                <a:cs typeface="Arial MT"/>
              </a:rPr>
              <a:t>Trusses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7345" y="4250634"/>
            <a:ext cx="1381371" cy="1043817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2155" y="1768453"/>
            <a:ext cx="1367998" cy="15409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61571" y="3380439"/>
            <a:ext cx="1727270" cy="1941946"/>
            <a:chOff x="6402324" y="3823715"/>
            <a:chExt cx="2222500" cy="24987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4220" y="3823715"/>
              <a:ext cx="1330452" cy="1100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5476" y="4956047"/>
              <a:ext cx="2084832" cy="13661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02324" y="5576328"/>
              <a:ext cx="2222500" cy="521334"/>
            </a:xfrm>
            <a:custGeom>
              <a:avLst/>
              <a:gdLst/>
              <a:ahLst/>
              <a:cxnLst/>
              <a:rect l="l" t="t" r="r" b="b"/>
              <a:pathLst>
                <a:path w="2222500" h="521335">
                  <a:moveTo>
                    <a:pt x="30480" y="192024"/>
                  </a:moveTo>
                  <a:lnTo>
                    <a:pt x="10668" y="187452"/>
                  </a:lnTo>
                  <a:lnTo>
                    <a:pt x="7620" y="195072"/>
                  </a:lnTo>
                  <a:lnTo>
                    <a:pt x="6096" y="207264"/>
                  </a:lnTo>
                  <a:lnTo>
                    <a:pt x="3048" y="220980"/>
                  </a:lnTo>
                  <a:lnTo>
                    <a:pt x="1524" y="233172"/>
                  </a:lnTo>
                  <a:lnTo>
                    <a:pt x="0" y="246888"/>
                  </a:lnTo>
                  <a:lnTo>
                    <a:pt x="0" y="272796"/>
                  </a:lnTo>
                  <a:lnTo>
                    <a:pt x="21336" y="272796"/>
                  </a:lnTo>
                  <a:lnTo>
                    <a:pt x="21336" y="246888"/>
                  </a:lnTo>
                  <a:lnTo>
                    <a:pt x="25908" y="210312"/>
                  </a:lnTo>
                  <a:lnTo>
                    <a:pt x="28956" y="199644"/>
                  </a:lnTo>
                  <a:lnTo>
                    <a:pt x="30480" y="192024"/>
                  </a:lnTo>
                  <a:close/>
                </a:path>
                <a:path w="2222500" h="521335">
                  <a:moveTo>
                    <a:pt x="50292" y="374904"/>
                  </a:moveTo>
                  <a:lnTo>
                    <a:pt x="32004" y="330708"/>
                  </a:lnTo>
                  <a:lnTo>
                    <a:pt x="24384" y="300228"/>
                  </a:lnTo>
                  <a:lnTo>
                    <a:pt x="4572" y="303276"/>
                  </a:lnTo>
                  <a:lnTo>
                    <a:pt x="21336" y="362712"/>
                  </a:lnTo>
                  <a:lnTo>
                    <a:pt x="32004" y="385572"/>
                  </a:lnTo>
                  <a:lnTo>
                    <a:pt x="50292" y="374904"/>
                  </a:lnTo>
                  <a:close/>
                </a:path>
                <a:path w="2222500" h="521335">
                  <a:moveTo>
                    <a:pt x="106680" y="76200"/>
                  </a:moveTo>
                  <a:lnTo>
                    <a:pt x="91440" y="60960"/>
                  </a:lnTo>
                  <a:lnTo>
                    <a:pt x="76200" y="74676"/>
                  </a:lnTo>
                  <a:lnTo>
                    <a:pt x="59436" y="92964"/>
                  </a:lnTo>
                  <a:lnTo>
                    <a:pt x="44196" y="114300"/>
                  </a:lnTo>
                  <a:lnTo>
                    <a:pt x="36576" y="126492"/>
                  </a:lnTo>
                  <a:lnTo>
                    <a:pt x="54864" y="137160"/>
                  </a:lnTo>
                  <a:lnTo>
                    <a:pt x="62484" y="124968"/>
                  </a:lnTo>
                  <a:lnTo>
                    <a:pt x="76200" y="106680"/>
                  </a:lnTo>
                  <a:lnTo>
                    <a:pt x="91440" y="88392"/>
                  </a:lnTo>
                  <a:lnTo>
                    <a:pt x="106680" y="76200"/>
                  </a:lnTo>
                  <a:close/>
                </a:path>
                <a:path w="2222500" h="521335">
                  <a:moveTo>
                    <a:pt x="149352" y="472440"/>
                  </a:moveTo>
                  <a:lnTo>
                    <a:pt x="108204" y="445008"/>
                  </a:lnTo>
                  <a:lnTo>
                    <a:pt x="86868" y="423672"/>
                  </a:lnTo>
                  <a:lnTo>
                    <a:pt x="70104" y="438912"/>
                  </a:lnTo>
                  <a:lnTo>
                    <a:pt x="77724" y="445008"/>
                  </a:lnTo>
                  <a:lnTo>
                    <a:pt x="96012" y="461772"/>
                  </a:lnTo>
                  <a:lnTo>
                    <a:pt x="115824" y="477012"/>
                  </a:lnTo>
                  <a:lnTo>
                    <a:pt x="137160" y="490728"/>
                  </a:lnTo>
                  <a:lnTo>
                    <a:pt x="140208" y="490728"/>
                  </a:lnTo>
                  <a:lnTo>
                    <a:pt x="149352" y="472440"/>
                  </a:lnTo>
                  <a:close/>
                </a:path>
                <a:path w="2222500" h="521335">
                  <a:moveTo>
                    <a:pt x="233172" y="21336"/>
                  </a:moveTo>
                  <a:lnTo>
                    <a:pt x="230124" y="0"/>
                  </a:lnTo>
                  <a:lnTo>
                    <a:pt x="222504" y="1524"/>
                  </a:lnTo>
                  <a:lnTo>
                    <a:pt x="208788" y="3048"/>
                  </a:lnTo>
                  <a:lnTo>
                    <a:pt x="184404" y="9144"/>
                  </a:lnTo>
                  <a:lnTo>
                    <a:pt x="160020" y="18288"/>
                  </a:lnTo>
                  <a:lnTo>
                    <a:pt x="146304" y="24384"/>
                  </a:lnTo>
                  <a:lnTo>
                    <a:pt x="155448" y="44196"/>
                  </a:lnTo>
                  <a:lnTo>
                    <a:pt x="169164" y="38100"/>
                  </a:lnTo>
                  <a:lnTo>
                    <a:pt x="190500" y="28956"/>
                  </a:lnTo>
                  <a:lnTo>
                    <a:pt x="202692" y="25908"/>
                  </a:lnTo>
                  <a:lnTo>
                    <a:pt x="213360" y="24384"/>
                  </a:lnTo>
                  <a:lnTo>
                    <a:pt x="225552" y="21336"/>
                  </a:lnTo>
                  <a:lnTo>
                    <a:pt x="233172" y="21336"/>
                  </a:lnTo>
                  <a:close/>
                </a:path>
                <a:path w="2222500" h="521335">
                  <a:moveTo>
                    <a:pt x="286512" y="521208"/>
                  </a:moveTo>
                  <a:lnTo>
                    <a:pt x="284988" y="499872"/>
                  </a:lnTo>
                  <a:lnTo>
                    <a:pt x="274320" y="499872"/>
                  </a:lnTo>
                  <a:lnTo>
                    <a:pt x="262128" y="501396"/>
                  </a:lnTo>
                  <a:lnTo>
                    <a:pt x="249936" y="499872"/>
                  </a:lnTo>
                  <a:lnTo>
                    <a:pt x="237744" y="499872"/>
                  </a:lnTo>
                  <a:lnTo>
                    <a:pt x="225552" y="498348"/>
                  </a:lnTo>
                  <a:lnTo>
                    <a:pt x="213360" y="495300"/>
                  </a:lnTo>
                  <a:lnTo>
                    <a:pt x="205740" y="493776"/>
                  </a:lnTo>
                  <a:lnTo>
                    <a:pt x="201168" y="515112"/>
                  </a:lnTo>
                  <a:lnTo>
                    <a:pt x="208788" y="516636"/>
                  </a:lnTo>
                  <a:lnTo>
                    <a:pt x="236220" y="519684"/>
                  </a:lnTo>
                  <a:lnTo>
                    <a:pt x="248412" y="521208"/>
                  </a:lnTo>
                  <a:lnTo>
                    <a:pt x="286512" y="521208"/>
                  </a:lnTo>
                  <a:close/>
                </a:path>
                <a:path w="2222500" h="521335">
                  <a:moveTo>
                    <a:pt x="377952" y="25908"/>
                  </a:moveTo>
                  <a:lnTo>
                    <a:pt x="339852" y="9144"/>
                  </a:lnTo>
                  <a:lnTo>
                    <a:pt x="301752" y="1524"/>
                  </a:lnTo>
                  <a:lnTo>
                    <a:pt x="295656" y="0"/>
                  </a:lnTo>
                  <a:lnTo>
                    <a:pt x="292608" y="21336"/>
                  </a:lnTo>
                  <a:lnTo>
                    <a:pt x="298704" y="21336"/>
                  </a:lnTo>
                  <a:lnTo>
                    <a:pt x="310896" y="24384"/>
                  </a:lnTo>
                  <a:lnTo>
                    <a:pt x="323088" y="25908"/>
                  </a:lnTo>
                  <a:lnTo>
                    <a:pt x="333756" y="30480"/>
                  </a:lnTo>
                  <a:lnTo>
                    <a:pt x="356616" y="38100"/>
                  </a:lnTo>
                  <a:lnTo>
                    <a:pt x="368808" y="44196"/>
                  </a:lnTo>
                  <a:lnTo>
                    <a:pt x="377952" y="25908"/>
                  </a:lnTo>
                  <a:close/>
                </a:path>
                <a:path w="2222500" h="521335">
                  <a:moveTo>
                    <a:pt x="426720" y="463296"/>
                  </a:moveTo>
                  <a:lnTo>
                    <a:pt x="414528" y="446532"/>
                  </a:lnTo>
                  <a:lnTo>
                    <a:pt x="396240" y="460248"/>
                  </a:lnTo>
                  <a:lnTo>
                    <a:pt x="376428" y="472440"/>
                  </a:lnTo>
                  <a:lnTo>
                    <a:pt x="344424" y="486156"/>
                  </a:lnTo>
                  <a:lnTo>
                    <a:pt x="350520" y="505968"/>
                  </a:lnTo>
                  <a:lnTo>
                    <a:pt x="364236" y="501396"/>
                  </a:lnTo>
                  <a:lnTo>
                    <a:pt x="387096" y="489204"/>
                  </a:lnTo>
                  <a:lnTo>
                    <a:pt x="408432" y="477012"/>
                  </a:lnTo>
                  <a:lnTo>
                    <a:pt x="426720" y="463296"/>
                  </a:lnTo>
                  <a:close/>
                </a:path>
                <a:path w="2222500" h="521335">
                  <a:moveTo>
                    <a:pt x="487680" y="128016"/>
                  </a:moveTo>
                  <a:lnTo>
                    <a:pt x="478536" y="112776"/>
                  </a:lnTo>
                  <a:lnTo>
                    <a:pt x="463296" y="92964"/>
                  </a:lnTo>
                  <a:lnTo>
                    <a:pt x="446532" y="74676"/>
                  </a:lnTo>
                  <a:lnTo>
                    <a:pt x="432816" y="60960"/>
                  </a:lnTo>
                  <a:lnTo>
                    <a:pt x="419100" y="77724"/>
                  </a:lnTo>
                  <a:lnTo>
                    <a:pt x="432816" y="89916"/>
                  </a:lnTo>
                  <a:lnTo>
                    <a:pt x="448056" y="106680"/>
                  </a:lnTo>
                  <a:lnTo>
                    <a:pt x="461772" y="124968"/>
                  </a:lnTo>
                  <a:lnTo>
                    <a:pt x="470916" y="138684"/>
                  </a:lnTo>
                  <a:lnTo>
                    <a:pt x="487680" y="128016"/>
                  </a:lnTo>
                  <a:close/>
                </a:path>
                <a:path w="2222500" h="521335">
                  <a:moveTo>
                    <a:pt x="512064" y="339852"/>
                  </a:moveTo>
                  <a:lnTo>
                    <a:pt x="492252" y="332232"/>
                  </a:lnTo>
                  <a:lnTo>
                    <a:pt x="484632" y="353568"/>
                  </a:lnTo>
                  <a:lnTo>
                    <a:pt x="473964" y="374904"/>
                  </a:lnTo>
                  <a:lnTo>
                    <a:pt x="461772" y="394716"/>
                  </a:lnTo>
                  <a:lnTo>
                    <a:pt x="455676" y="403860"/>
                  </a:lnTo>
                  <a:lnTo>
                    <a:pt x="472440" y="416052"/>
                  </a:lnTo>
                  <a:lnTo>
                    <a:pt x="480060" y="405384"/>
                  </a:lnTo>
                  <a:lnTo>
                    <a:pt x="492252" y="384048"/>
                  </a:lnTo>
                  <a:lnTo>
                    <a:pt x="502920" y="361188"/>
                  </a:lnTo>
                  <a:lnTo>
                    <a:pt x="512064" y="339852"/>
                  </a:lnTo>
                  <a:close/>
                </a:path>
                <a:path w="2222500" h="521335">
                  <a:moveTo>
                    <a:pt x="524256" y="245364"/>
                  </a:moveTo>
                  <a:lnTo>
                    <a:pt x="522732" y="233172"/>
                  </a:lnTo>
                  <a:lnTo>
                    <a:pt x="521208" y="219456"/>
                  </a:lnTo>
                  <a:lnTo>
                    <a:pt x="518160" y="207264"/>
                  </a:lnTo>
                  <a:lnTo>
                    <a:pt x="515112" y="193548"/>
                  </a:lnTo>
                  <a:lnTo>
                    <a:pt x="513588" y="188976"/>
                  </a:lnTo>
                  <a:lnTo>
                    <a:pt x="493776" y="193548"/>
                  </a:lnTo>
                  <a:lnTo>
                    <a:pt x="498348" y="211836"/>
                  </a:lnTo>
                  <a:lnTo>
                    <a:pt x="499872" y="224028"/>
                  </a:lnTo>
                  <a:lnTo>
                    <a:pt x="501396" y="234696"/>
                  </a:lnTo>
                  <a:lnTo>
                    <a:pt x="502920" y="246888"/>
                  </a:lnTo>
                  <a:lnTo>
                    <a:pt x="502920" y="272796"/>
                  </a:lnTo>
                  <a:lnTo>
                    <a:pt x="524256" y="274320"/>
                  </a:lnTo>
                  <a:lnTo>
                    <a:pt x="524256" y="245364"/>
                  </a:lnTo>
                  <a:close/>
                </a:path>
                <a:path w="2222500" h="521335">
                  <a:moveTo>
                    <a:pt x="1728216" y="192024"/>
                  </a:moveTo>
                  <a:lnTo>
                    <a:pt x="1708404" y="187452"/>
                  </a:lnTo>
                  <a:lnTo>
                    <a:pt x="1705356" y="195072"/>
                  </a:lnTo>
                  <a:lnTo>
                    <a:pt x="1702308" y="207264"/>
                  </a:lnTo>
                  <a:lnTo>
                    <a:pt x="1700784" y="220980"/>
                  </a:lnTo>
                  <a:lnTo>
                    <a:pt x="1699260" y="233172"/>
                  </a:lnTo>
                  <a:lnTo>
                    <a:pt x="1697736" y="246888"/>
                  </a:lnTo>
                  <a:lnTo>
                    <a:pt x="1697736" y="272796"/>
                  </a:lnTo>
                  <a:lnTo>
                    <a:pt x="1719072" y="272796"/>
                  </a:lnTo>
                  <a:lnTo>
                    <a:pt x="1719072" y="234696"/>
                  </a:lnTo>
                  <a:lnTo>
                    <a:pt x="1720596" y="222504"/>
                  </a:lnTo>
                  <a:lnTo>
                    <a:pt x="1723644" y="210312"/>
                  </a:lnTo>
                  <a:lnTo>
                    <a:pt x="1726692" y="199644"/>
                  </a:lnTo>
                  <a:lnTo>
                    <a:pt x="1728216" y="192024"/>
                  </a:lnTo>
                  <a:close/>
                </a:path>
                <a:path w="2222500" h="521335">
                  <a:moveTo>
                    <a:pt x="1748028" y="374904"/>
                  </a:moveTo>
                  <a:lnTo>
                    <a:pt x="1729740" y="330708"/>
                  </a:lnTo>
                  <a:lnTo>
                    <a:pt x="1722120" y="300228"/>
                  </a:lnTo>
                  <a:lnTo>
                    <a:pt x="1700784" y="303276"/>
                  </a:lnTo>
                  <a:lnTo>
                    <a:pt x="1702308" y="312420"/>
                  </a:lnTo>
                  <a:lnTo>
                    <a:pt x="1705356" y="326136"/>
                  </a:lnTo>
                  <a:lnTo>
                    <a:pt x="1709928" y="338328"/>
                  </a:lnTo>
                  <a:lnTo>
                    <a:pt x="1717548" y="362712"/>
                  </a:lnTo>
                  <a:lnTo>
                    <a:pt x="1729740" y="385572"/>
                  </a:lnTo>
                  <a:lnTo>
                    <a:pt x="1748028" y="374904"/>
                  </a:lnTo>
                  <a:close/>
                </a:path>
                <a:path w="2222500" h="521335">
                  <a:moveTo>
                    <a:pt x="1802892" y="76200"/>
                  </a:moveTo>
                  <a:lnTo>
                    <a:pt x="1789176" y="60960"/>
                  </a:lnTo>
                  <a:lnTo>
                    <a:pt x="1773936" y="74676"/>
                  </a:lnTo>
                  <a:lnTo>
                    <a:pt x="1757172" y="92964"/>
                  </a:lnTo>
                  <a:lnTo>
                    <a:pt x="1741932" y="114300"/>
                  </a:lnTo>
                  <a:lnTo>
                    <a:pt x="1734312" y="126492"/>
                  </a:lnTo>
                  <a:lnTo>
                    <a:pt x="1752600" y="137160"/>
                  </a:lnTo>
                  <a:lnTo>
                    <a:pt x="1760220" y="124968"/>
                  </a:lnTo>
                  <a:lnTo>
                    <a:pt x="1773936" y="106680"/>
                  </a:lnTo>
                  <a:lnTo>
                    <a:pt x="1789176" y="88392"/>
                  </a:lnTo>
                  <a:lnTo>
                    <a:pt x="1802892" y="76200"/>
                  </a:lnTo>
                  <a:close/>
                </a:path>
                <a:path w="2222500" h="521335">
                  <a:moveTo>
                    <a:pt x="1847088" y="472440"/>
                  </a:moveTo>
                  <a:lnTo>
                    <a:pt x="1805940" y="445008"/>
                  </a:lnTo>
                  <a:lnTo>
                    <a:pt x="1783080" y="423672"/>
                  </a:lnTo>
                  <a:lnTo>
                    <a:pt x="1767840" y="438912"/>
                  </a:lnTo>
                  <a:lnTo>
                    <a:pt x="1773936" y="445008"/>
                  </a:lnTo>
                  <a:lnTo>
                    <a:pt x="1793748" y="461772"/>
                  </a:lnTo>
                  <a:lnTo>
                    <a:pt x="1813560" y="477012"/>
                  </a:lnTo>
                  <a:lnTo>
                    <a:pt x="1834896" y="490728"/>
                  </a:lnTo>
                  <a:lnTo>
                    <a:pt x="1837944" y="490728"/>
                  </a:lnTo>
                  <a:lnTo>
                    <a:pt x="1847088" y="472440"/>
                  </a:lnTo>
                  <a:close/>
                </a:path>
                <a:path w="2222500" h="521335">
                  <a:moveTo>
                    <a:pt x="1929384" y="21336"/>
                  </a:moveTo>
                  <a:lnTo>
                    <a:pt x="1927860" y="0"/>
                  </a:lnTo>
                  <a:lnTo>
                    <a:pt x="1918716" y="1524"/>
                  </a:lnTo>
                  <a:lnTo>
                    <a:pt x="1906524" y="3048"/>
                  </a:lnTo>
                  <a:lnTo>
                    <a:pt x="1894332" y="6096"/>
                  </a:lnTo>
                  <a:lnTo>
                    <a:pt x="1880616" y="9144"/>
                  </a:lnTo>
                  <a:lnTo>
                    <a:pt x="1856232" y="18288"/>
                  </a:lnTo>
                  <a:lnTo>
                    <a:pt x="1844040" y="24384"/>
                  </a:lnTo>
                  <a:lnTo>
                    <a:pt x="1853184" y="44196"/>
                  </a:lnTo>
                  <a:lnTo>
                    <a:pt x="1865376" y="38100"/>
                  </a:lnTo>
                  <a:lnTo>
                    <a:pt x="1888236" y="28956"/>
                  </a:lnTo>
                  <a:lnTo>
                    <a:pt x="1898904" y="25908"/>
                  </a:lnTo>
                  <a:lnTo>
                    <a:pt x="1911096" y="24384"/>
                  </a:lnTo>
                  <a:lnTo>
                    <a:pt x="1923288" y="21336"/>
                  </a:lnTo>
                  <a:lnTo>
                    <a:pt x="1929384" y="21336"/>
                  </a:lnTo>
                  <a:close/>
                </a:path>
                <a:path w="2222500" h="521335">
                  <a:moveTo>
                    <a:pt x="1984248" y="521208"/>
                  </a:moveTo>
                  <a:lnTo>
                    <a:pt x="1982724" y="499872"/>
                  </a:lnTo>
                  <a:lnTo>
                    <a:pt x="1972056" y="499872"/>
                  </a:lnTo>
                  <a:lnTo>
                    <a:pt x="1959864" y="501396"/>
                  </a:lnTo>
                  <a:lnTo>
                    <a:pt x="1946148" y="499872"/>
                  </a:lnTo>
                  <a:lnTo>
                    <a:pt x="1933956" y="499872"/>
                  </a:lnTo>
                  <a:lnTo>
                    <a:pt x="1921764" y="498348"/>
                  </a:lnTo>
                  <a:lnTo>
                    <a:pt x="1911096" y="495300"/>
                  </a:lnTo>
                  <a:lnTo>
                    <a:pt x="1903476" y="493776"/>
                  </a:lnTo>
                  <a:lnTo>
                    <a:pt x="1898904" y="515112"/>
                  </a:lnTo>
                  <a:lnTo>
                    <a:pt x="1906524" y="516636"/>
                  </a:lnTo>
                  <a:lnTo>
                    <a:pt x="1920240" y="518160"/>
                  </a:lnTo>
                  <a:lnTo>
                    <a:pt x="1932432" y="519684"/>
                  </a:lnTo>
                  <a:lnTo>
                    <a:pt x="1946148" y="521208"/>
                  </a:lnTo>
                  <a:lnTo>
                    <a:pt x="1984248" y="521208"/>
                  </a:lnTo>
                  <a:close/>
                </a:path>
                <a:path w="2222500" h="521335">
                  <a:moveTo>
                    <a:pt x="2075688" y="25908"/>
                  </a:moveTo>
                  <a:lnTo>
                    <a:pt x="2060448" y="18288"/>
                  </a:lnTo>
                  <a:lnTo>
                    <a:pt x="2037588" y="9144"/>
                  </a:lnTo>
                  <a:lnTo>
                    <a:pt x="2023872" y="6096"/>
                  </a:lnTo>
                  <a:lnTo>
                    <a:pt x="2011680" y="3048"/>
                  </a:lnTo>
                  <a:lnTo>
                    <a:pt x="1999488" y="1524"/>
                  </a:lnTo>
                  <a:lnTo>
                    <a:pt x="1993392" y="0"/>
                  </a:lnTo>
                  <a:lnTo>
                    <a:pt x="1990344" y="21336"/>
                  </a:lnTo>
                  <a:lnTo>
                    <a:pt x="1996440" y="21336"/>
                  </a:lnTo>
                  <a:lnTo>
                    <a:pt x="2008632" y="24384"/>
                  </a:lnTo>
                  <a:lnTo>
                    <a:pt x="2019300" y="25908"/>
                  </a:lnTo>
                  <a:lnTo>
                    <a:pt x="2031492" y="30480"/>
                  </a:lnTo>
                  <a:lnTo>
                    <a:pt x="2054352" y="38100"/>
                  </a:lnTo>
                  <a:lnTo>
                    <a:pt x="2066544" y="44196"/>
                  </a:lnTo>
                  <a:lnTo>
                    <a:pt x="2075688" y="25908"/>
                  </a:lnTo>
                  <a:close/>
                </a:path>
                <a:path w="2222500" h="521335">
                  <a:moveTo>
                    <a:pt x="2124456" y="463296"/>
                  </a:moveTo>
                  <a:lnTo>
                    <a:pt x="2110740" y="446532"/>
                  </a:lnTo>
                  <a:lnTo>
                    <a:pt x="2093976" y="460248"/>
                  </a:lnTo>
                  <a:lnTo>
                    <a:pt x="2074164" y="472440"/>
                  </a:lnTo>
                  <a:lnTo>
                    <a:pt x="2052828" y="481584"/>
                  </a:lnTo>
                  <a:lnTo>
                    <a:pt x="2040636" y="486156"/>
                  </a:lnTo>
                  <a:lnTo>
                    <a:pt x="2048256" y="505968"/>
                  </a:lnTo>
                  <a:lnTo>
                    <a:pt x="2061972" y="501396"/>
                  </a:lnTo>
                  <a:lnTo>
                    <a:pt x="2084832" y="489204"/>
                  </a:lnTo>
                  <a:lnTo>
                    <a:pt x="2106168" y="477012"/>
                  </a:lnTo>
                  <a:lnTo>
                    <a:pt x="2124456" y="463296"/>
                  </a:lnTo>
                  <a:close/>
                </a:path>
                <a:path w="2222500" h="521335">
                  <a:moveTo>
                    <a:pt x="2185416" y="128016"/>
                  </a:moveTo>
                  <a:lnTo>
                    <a:pt x="2176272" y="112776"/>
                  </a:lnTo>
                  <a:lnTo>
                    <a:pt x="2161032" y="92964"/>
                  </a:lnTo>
                  <a:lnTo>
                    <a:pt x="2144268" y="74676"/>
                  </a:lnTo>
                  <a:lnTo>
                    <a:pt x="2130552" y="60960"/>
                  </a:lnTo>
                  <a:lnTo>
                    <a:pt x="2116836" y="77724"/>
                  </a:lnTo>
                  <a:lnTo>
                    <a:pt x="2130552" y="89916"/>
                  </a:lnTo>
                  <a:lnTo>
                    <a:pt x="2145792" y="106680"/>
                  </a:lnTo>
                  <a:lnTo>
                    <a:pt x="2159508" y="124968"/>
                  </a:lnTo>
                  <a:lnTo>
                    <a:pt x="2167128" y="138684"/>
                  </a:lnTo>
                  <a:lnTo>
                    <a:pt x="2185416" y="128016"/>
                  </a:lnTo>
                  <a:close/>
                </a:path>
                <a:path w="2222500" h="521335">
                  <a:moveTo>
                    <a:pt x="2208276" y="339852"/>
                  </a:moveTo>
                  <a:lnTo>
                    <a:pt x="2189988" y="332232"/>
                  </a:lnTo>
                  <a:lnTo>
                    <a:pt x="2171700" y="374904"/>
                  </a:lnTo>
                  <a:lnTo>
                    <a:pt x="2159508" y="394716"/>
                  </a:lnTo>
                  <a:lnTo>
                    <a:pt x="2151888" y="403860"/>
                  </a:lnTo>
                  <a:lnTo>
                    <a:pt x="2168652" y="416052"/>
                  </a:lnTo>
                  <a:lnTo>
                    <a:pt x="2176272" y="405384"/>
                  </a:lnTo>
                  <a:lnTo>
                    <a:pt x="2189988" y="384048"/>
                  </a:lnTo>
                  <a:lnTo>
                    <a:pt x="2200656" y="361188"/>
                  </a:lnTo>
                  <a:lnTo>
                    <a:pt x="2208276" y="339852"/>
                  </a:lnTo>
                  <a:close/>
                </a:path>
                <a:path w="2222500" h="521335">
                  <a:moveTo>
                    <a:pt x="2221992" y="259080"/>
                  </a:moveTo>
                  <a:lnTo>
                    <a:pt x="2220468" y="245364"/>
                  </a:lnTo>
                  <a:lnTo>
                    <a:pt x="2220468" y="233172"/>
                  </a:lnTo>
                  <a:lnTo>
                    <a:pt x="2218944" y="219456"/>
                  </a:lnTo>
                  <a:lnTo>
                    <a:pt x="2215896" y="207264"/>
                  </a:lnTo>
                  <a:lnTo>
                    <a:pt x="2212848" y="193548"/>
                  </a:lnTo>
                  <a:lnTo>
                    <a:pt x="2211324" y="188976"/>
                  </a:lnTo>
                  <a:lnTo>
                    <a:pt x="2191512" y="193548"/>
                  </a:lnTo>
                  <a:lnTo>
                    <a:pt x="2196084" y="211836"/>
                  </a:lnTo>
                  <a:lnTo>
                    <a:pt x="2197608" y="224028"/>
                  </a:lnTo>
                  <a:lnTo>
                    <a:pt x="2199132" y="234696"/>
                  </a:lnTo>
                  <a:lnTo>
                    <a:pt x="2200656" y="246888"/>
                  </a:lnTo>
                  <a:lnTo>
                    <a:pt x="2200656" y="272796"/>
                  </a:lnTo>
                  <a:lnTo>
                    <a:pt x="2220468" y="274320"/>
                  </a:lnTo>
                  <a:lnTo>
                    <a:pt x="2220468" y="272796"/>
                  </a:lnTo>
                  <a:lnTo>
                    <a:pt x="2221992" y="259080"/>
                  </a:lnTo>
                  <a:close/>
                </a:path>
              </a:pathLst>
            </a:custGeom>
            <a:solidFill>
              <a:srgbClr val="006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07767" y="1956378"/>
            <a:ext cx="4046748" cy="3594716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3325">
              <a:spcBef>
                <a:spcPts val="81"/>
              </a:spcBef>
            </a:pPr>
            <a:r>
              <a:rPr sz="1282" spc="-4" dirty="0">
                <a:solidFill>
                  <a:srgbClr val="323299"/>
                </a:solidFill>
                <a:latin typeface="Arial MT"/>
                <a:cs typeface="Arial MT"/>
              </a:rPr>
              <a:t>B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asic</a:t>
            </a:r>
            <a:r>
              <a:rPr sz="1282" spc="-8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spc="-4" dirty="0">
                <a:solidFill>
                  <a:srgbClr val="323299"/>
                </a:solidFill>
                <a:latin typeface="Arial MT"/>
                <a:cs typeface="Arial MT"/>
              </a:rPr>
              <a:t>A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ssump</a:t>
            </a:r>
            <a:r>
              <a:rPr sz="1282" spc="-4" dirty="0">
                <a:solidFill>
                  <a:srgbClr val="323299"/>
                </a:solidFill>
                <a:latin typeface="Arial MT"/>
                <a:cs typeface="Arial MT"/>
              </a:rPr>
              <a:t>t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ions</a:t>
            </a:r>
            <a:r>
              <a:rPr sz="1282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in</a:t>
            </a:r>
            <a:r>
              <a:rPr sz="1282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spc="-43" dirty="0">
                <a:solidFill>
                  <a:srgbClr val="323299"/>
                </a:solidFill>
                <a:latin typeface="Arial MT"/>
                <a:cs typeface="Arial MT"/>
              </a:rPr>
              <a:t>T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russ</a:t>
            </a:r>
            <a:r>
              <a:rPr sz="1282" spc="-9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spc="-4" dirty="0">
                <a:solidFill>
                  <a:srgbClr val="323299"/>
                </a:solidFill>
                <a:latin typeface="Arial MT"/>
                <a:cs typeface="Arial MT"/>
              </a:rPr>
              <a:t>A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nal</a:t>
            </a:r>
            <a:r>
              <a:rPr sz="1282" spc="-19" dirty="0">
                <a:solidFill>
                  <a:srgbClr val="323299"/>
                </a:solidFill>
                <a:latin typeface="Arial MT"/>
                <a:cs typeface="Arial MT"/>
              </a:rPr>
              <a:t>y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sis</a:t>
            </a:r>
            <a:endParaRPr sz="1282">
              <a:latin typeface="Arial MT"/>
              <a:cs typeface="Arial MT"/>
            </a:endParaRPr>
          </a:p>
          <a:p>
            <a:pPr marL="229981" indent="-220604">
              <a:buFont typeface="MS UI Gothic"/>
              <a:buChar char="➢"/>
              <a:tabLst>
                <a:tab pos="230474" algn="l"/>
              </a:tabLst>
            </a:pPr>
            <a:r>
              <a:rPr sz="1282" dirty="0">
                <a:latin typeface="Arial MT"/>
                <a:cs typeface="Arial MT"/>
              </a:rPr>
              <a:t>All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members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are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two-force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members.</a:t>
            </a:r>
            <a:endParaRPr sz="1282">
              <a:latin typeface="Arial MT"/>
              <a:cs typeface="Arial MT"/>
            </a:endParaRPr>
          </a:p>
          <a:p>
            <a:pPr marL="229981" marR="3948" indent="-220604">
              <a:buFont typeface="MS UI Gothic"/>
              <a:buChar char="➢"/>
              <a:tabLst>
                <a:tab pos="230474" algn="l"/>
              </a:tabLst>
            </a:pPr>
            <a:r>
              <a:rPr sz="1282" spc="-4" dirty="0">
                <a:latin typeface="Arial MT"/>
                <a:cs typeface="Arial MT"/>
              </a:rPr>
              <a:t>Weight </a:t>
            </a:r>
            <a:r>
              <a:rPr sz="1282" dirty="0">
                <a:latin typeface="Arial MT"/>
                <a:cs typeface="Arial MT"/>
              </a:rPr>
              <a:t>of the members is small compared </a:t>
            </a:r>
            <a:r>
              <a:rPr sz="1282" spc="-4" dirty="0">
                <a:latin typeface="Arial MT"/>
                <a:cs typeface="Arial MT"/>
              </a:rPr>
              <a:t>with </a:t>
            </a:r>
            <a:r>
              <a:rPr sz="1282" dirty="0">
                <a:latin typeface="Arial MT"/>
                <a:cs typeface="Arial MT"/>
              </a:rPr>
              <a:t>the </a:t>
            </a:r>
            <a:r>
              <a:rPr sz="1282" spc="4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force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it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supports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(weight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may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considered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at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joints)</a:t>
            </a:r>
            <a:endParaRPr sz="1282">
              <a:latin typeface="Arial MT"/>
              <a:cs typeface="Arial MT"/>
            </a:endParaRPr>
          </a:p>
          <a:p>
            <a:pPr marL="229981" marR="206292" indent="-220604">
              <a:buFont typeface="MS UI Gothic"/>
              <a:buChar char="➢"/>
              <a:tabLst>
                <a:tab pos="230474" algn="l"/>
              </a:tabLst>
            </a:pPr>
            <a:r>
              <a:rPr sz="1282" dirty="0">
                <a:latin typeface="Arial MT"/>
                <a:cs typeface="Arial MT"/>
              </a:rPr>
              <a:t>No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effect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bending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on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members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even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if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weight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is </a:t>
            </a:r>
            <a:r>
              <a:rPr sz="1282" spc="-346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considered</a:t>
            </a:r>
            <a:endParaRPr sz="1282">
              <a:latin typeface="Arial MT"/>
              <a:cs typeface="Arial MT"/>
            </a:endParaRPr>
          </a:p>
          <a:p>
            <a:pPr marL="202837" indent="-184083">
              <a:spcBef>
                <a:spcPts val="1061"/>
              </a:spcBef>
              <a:buFont typeface="MS UI Gothic"/>
              <a:buChar char="➢"/>
              <a:tabLst>
                <a:tab pos="203331" algn="l"/>
              </a:tabLst>
            </a:pPr>
            <a:r>
              <a:rPr sz="1127" spc="8" dirty="0">
                <a:latin typeface="Arial MT"/>
                <a:cs typeface="Arial MT"/>
              </a:rPr>
              <a:t>External</a:t>
            </a:r>
            <a:r>
              <a:rPr sz="1127" spc="15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forces </a:t>
            </a:r>
            <a:r>
              <a:rPr sz="1127" spc="12" dirty="0">
                <a:latin typeface="Arial MT"/>
                <a:cs typeface="Arial MT"/>
              </a:rPr>
              <a:t>are</a:t>
            </a:r>
            <a:r>
              <a:rPr sz="1127" spc="15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applied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at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pin</a:t>
            </a:r>
            <a:r>
              <a:rPr sz="1127" spc="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connections</a:t>
            </a:r>
            <a:endParaRPr sz="1127">
              <a:latin typeface="Arial MT"/>
              <a:cs typeface="Arial MT"/>
            </a:endParaRPr>
          </a:p>
          <a:p>
            <a:pPr marL="202837" indent="-184083">
              <a:spcBef>
                <a:spcPts val="35"/>
              </a:spcBef>
              <a:buFont typeface="MS UI Gothic"/>
              <a:buChar char="➢"/>
              <a:tabLst>
                <a:tab pos="203331" algn="l"/>
              </a:tabLst>
            </a:pPr>
            <a:r>
              <a:rPr sz="1127" spc="12" dirty="0">
                <a:latin typeface="Arial MT"/>
                <a:cs typeface="Arial MT"/>
              </a:rPr>
              <a:t>Welded</a:t>
            </a:r>
            <a:r>
              <a:rPr sz="1127" spc="-23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or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riveted </a:t>
            </a:r>
            <a:r>
              <a:rPr sz="1127" spc="12" dirty="0">
                <a:latin typeface="Arial MT"/>
                <a:cs typeface="Arial MT"/>
              </a:rPr>
              <a:t>connections</a:t>
            </a:r>
            <a:endParaRPr sz="1127">
              <a:latin typeface="Arial MT"/>
              <a:cs typeface="Arial MT"/>
            </a:endParaRPr>
          </a:p>
          <a:p>
            <a:pPr marL="202837" marR="197902" indent="-183590">
              <a:lnSpc>
                <a:spcPts val="1390"/>
              </a:lnSpc>
              <a:spcBef>
                <a:spcPts val="43"/>
              </a:spcBef>
              <a:buFont typeface="MS UI Gothic"/>
              <a:buChar char="➢"/>
              <a:tabLst>
                <a:tab pos="203331" algn="l"/>
              </a:tabLst>
            </a:pPr>
            <a:r>
              <a:rPr sz="1127" spc="12" dirty="0">
                <a:latin typeface="Arial MT"/>
                <a:cs typeface="Arial MT"/>
              </a:rPr>
              <a:t>Pin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Joint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if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member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centerlines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are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concurrent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at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 </a:t>
            </a:r>
            <a:r>
              <a:rPr sz="1127" spc="-299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joint</a:t>
            </a:r>
            <a:endParaRPr sz="1127">
              <a:latin typeface="Arial MT"/>
              <a:cs typeface="Arial MT"/>
            </a:endParaRPr>
          </a:p>
          <a:p>
            <a:pPr>
              <a:spcBef>
                <a:spcPts val="39"/>
              </a:spcBef>
              <a:buChar char="➢"/>
            </a:pPr>
            <a:endParaRPr sz="1166">
              <a:latin typeface="Arial MT"/>
              <a:cs typeface="Arial MT"/>
            </a:endParaRPr>
          </a:p>
          <a:p>
            <a:pPr marL="13325"/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Common</a:t>
            </a:r>
            <a:r>
              <a:rPr sz="1399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Practice</a:t>
            </a:r>
            <a:r>
              <a:rPr sz="1399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in</a:t>
            </a: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dirty="0">
                <a:solidFill>
                  <a:srgbClr val="323299"/>
                </a:solidFill>
                <a:latin typeface="Arial MT"/>
                <a:cs typeface="Arial MT"/>
              </a:rPr>
              <a:t>Large</a:t>
            </a:r>
            <a:r>
              <a:rPr sz="1399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Trusses</a:t>
            </a:r>
            <a:endParaRPr sz="1399">
              <a:latin typeface="Arial MT"/>
              <a:cs typeface="Arial MT"/>
            </a:endParaRPr>
          </a:p>
          <a:p>
            <a:pPr marL="279827" indent="-270450">
              <a:spcBef>
                <a:spcPts val="136"/>
              </a:spcBef>
              <a:buSzPct val="109090"/>
              <a:buFont typeface="MS UI Gothic"/>
              <a:buChar char="➢"/>
              <a:tabLst>
                <a:tab pos="279827" algn="l"/>
                <a:tab pos="280320" algn="l"/>
              </a:tabLst>
            </a:pPr>
            <a:r>
              <a:rPr sz="1282" dirty="0">
                <a:latin typeface="Arial MT"/>
                <a:cs typeface="Arial MT"/>
              </a:rPr>
              <a:t>Roller/Rocker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at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one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end.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Why?</a:t>
            </a:r>
            <a:endParaRPr sz="1282">
              <a:latin typeface="Arial MT"/>
              <a:cs typeface="Arial MT"/>
            </a:endParaRPr>
          </a:p>
          <a:p>
            <a:pPr marL="485625" marR="647499" lvl="1" indent="-219123">
              <a:spcBef>
                <a:spcPts val="27"/>
              </a:spcBef>
              <a:buFont typeface="MS UI Gothic"/>
              <a:buChar char="➢"/>
              <a:tabLst>
                <a:tab pos="530535" algn="l"/>
                <a:tab pos="531028" algn="l"/>
              </a:tabLst>
            </a:pPr>
            <a:r>
              <a:rPr dirty="0"/>
              <a:t>	</a:t>
            </a:r>
            <a:r>
              <a:rPr sz="1282" dirty="0">
                <a:latin typeface="Arial MT"/>
                <a:cs typeface="Arial MT"/>
              </a:rPr>
              <a:t>to accommodate deformations due to </a:t>
            </a:r>
            <a:r>
              <a:rPr sz="1282" spc="4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temperature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changes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and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applied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loads.</a:t>
            </a:r>
            <a:endParaRPr sz="1282">
              <a:latin typeface="Arial MT"/>
              <a:cs typeface="Arial MT"/>
            </a:endParaRPr>
          </a:p>
          <a:p>
            <a:pPr marL="485625" marR="347439" lvl="1" indent="-219123">
              <a:buFont typeface="MS UI Gothic"/>
              <a:buChar char="➢"/>
              <a:tabLst>
                <a:tab pos="530535" algn="l"/>
                <a:tab pos="531028" algn="l"/>
              </a:tabLst>
            </a:pPr>
            <a:r>
              <a:rPr dirty="0"/>
              <a:t>	</a:t>
            </a:r>
            <a:r>
              <a:rPr sz="1282" dirty="0">
                <a:latin typeface="Arial MT"/>
                <a:cs typeface="Arial MT"/>
              </a:rPr>
              <a:t>otherwise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it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will </a:t>
            </a:r>
            <a:r>
              <a:rPr sz="1282" dirty="0">
                <a:latin typeface="Arial MT"/>
                <a:cs typeface="Arial MT"/>
              </a:rPr>
              <a:t>be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statically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indeterminate </a:t>
            </a:r>
            <a:r>
              <a:rPr sz="1282" spc="-346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endParaRPr sz="128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5761" y="1767541"/>
            <a:ext cx="7015680" cy="3325324"/>
          </a:xfrm>
          <a:prstGeom prst="rect">
            <a:avLst/>
          </a:prstGeom>
        </p:spPr>
        <p:txBody>
          <a:bodyPr vert="horz" wrap="square" lIns="0" tIns="76000" rIns="0" bIns="0" rtlCol="0">
            <a:spAutoFit/>
          </a:bodyPr>
          <a:lstStyle/>
          <a:p>
            <a:pPr marL="9871">
              <a:spcBef>
                <a:spcPts val="598"/>
              </a:spcBef>
            </a:pPr>
            <a:r>
              <a:rPr sz="2020" spc="12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202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12" dirty="0">
                <a:solidFill>
                  <a:srgbClr val="323299"/>
                </a:solidFill>
                <a:latin typeface="Arial MT"/>
                <a:cs typeface="Arial MT"/>
              </a:rPr>
              <a:t>Analysis:</a:t>
            </a:r>
            <a:r>
              <a:rPr sz="202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02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02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Joints</a:t>
            </a:r>
            <a:endParaRPr sz="2020">
              <a:latin typeface="Arial MT"/>
              <a:cs typeface="Arial MT"/>
            </a:endParaRPr>
          </a:p>
          <a:p>
            <a:pPr marL="229981" indent="-220604">
              <a:spcBef>
                <a:spcPts val="447"/>
              </a:spcBef>
              <a:buChar char="•"/>
              <a:tabLst>
                <a:tab pos="229981" algn="l"/>
                <a:tab pos="230474" algn="l"/>
              </a:tabLst>
            </a:pPr>
            <a:r>
              <a:rPr sz="1788" spc="4" dirty="0">
                <a:latin typeface="Arial MT"/>
                <a:cs typeface="Arial MT"/>
              </a:rPr>
              <a:t>Finding</a:t>
            </a:r>
            <a:r>
              <a:rPr sz="1788" spc="-8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forces</a:t>
            </a:r>
            <a:r>
              <a:rPr sz="1788" spc="-19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in</a:t>
            </a:r>
            <a:r>
              <a:rPr sz="1788" spc="-12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members</a:t>
            </a:r>
            <a:endParaRPr sz="1788">
              <a:latin typeface="Arial MT"/>
              <a:cs typeface="Arial MT"/>
            </a:endParaRPr>
          </a:p>
          <a:p>
            <a:pPr marL="229981" marR="3948" indent="-220604">
              <a:lnSpc>
                <a:spcPct val="100400"/>
              </a:lnSpc>
              <a:spcBef>
                <a:spcPts val="439"/>
              </a:spcBef>
            </a:pPr>
            <a:r>
              <a:rPr sz="1788" spc="4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1788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8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1788" spc="4" dirty="0">
                <a:solidFill>
                  <a:srgbClr val="323299"/>
                </a:solidFill>
                <a:latin typeface="Arial MT"/>
                <a:cs typeface="Arial MT"/>
              </a:rPr>
              <a:t> Joints</a:t>
            </a:r>
            <a:r>
              <a:rPr sz="1788" spc="4" dirty="0">
                <a:latin typeface="Arial MT"/>
                <a:cs typeface="Arial MT"/>
              </a:rPr>
              <a:t>:</a:t>
            </a:r>
            <a:r>
              <a:rPr sz="1788" spc="-15" dirty="0">
                <a:latin typeface="Arial MT"/>
                <a:cs typeface="Arial MT"/>
              </a:rPr>
              <a:t> </a:t>
            </a:r>
            <a:r>
              <a:rPr sz="1788" dirty="0">
                <a:latin typeface="Arial MT"/>
                <a:cs typeface="Arial MT"/>
              </a:rPr>
              <a:t>Conditions</a:t>
            </a:r>
            <a:r>
              <a:rPr sz="1788" spc="19" dirty="0">
                <a:latin typeface="Arial MT"/>
                <a:cs typeface="Arial MT"/>
              </a:rPr>
              <a:t> </a:t>
            </a:r>
            <a:r>
              <a:rPr sz="1788" dirty="0">
                <a:latin typeface="Arial MT"/>
                <a:cs typeface="Arial MT"/>
              </a:rPr>
              <a:t>of</a:t>
            </a:r>
            <a:r>
              <a:rPr sz="1788" spc="4" dirty="0">
                <a:latin typeface="Arial MT"/>
                <a:cs typeface="Arial MT"/>
              </a:rPr>
              <a:t> </a:t>
            </a:r>
            <a:r>
              <a:rPr sz="1788" dirty="0">
                <a:latin typeface="Arial MT"/>
                <a:cs typeface="Arial MT"/>
              </a:rPr>
              <a:t>equilibrium</a:t>
            </a:r>
            <a:r>
              <a:rPr sz="1788" spc="31" dirty="0">
                <a:latin typeface="Arial MT"/>
                <a:cs typeface="Arial MT"/>
              </a:rPr>
              <a:t> </a:t>
            </a:r>
            <a:r>
              <a:rPr sz="1788" dirty="0">
                <a:latin typeface="Arial MT"/>
                <a:cs typeface="Arial MT"/>
              </a:rPr>
              <a:t>are</a:t>
            </a:r>
            <a:r>
              <a:rPr sz="1788" spc="12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satisfied</a:t>
            </a:r>
            <a:r>
              <a:rPr sz="1788" spc="-12" dirty="0">
                <a:latin typeface="Arial MT"/>
                <a:cs typeface="Arial MT"/>
              </a:rPr>
              <a:t> </a:t>
            </a:r>
            <a:r>
              <a:rPr sz="1788" dirty="0">
                <a:latin typeface="Arial MT"/>
                <a:cs typeface="Arial MT"/>
              </a:rPr>
              <a:t>for</a:t>
            </a:r>
            <a:r>
              <a:rPr sz="1788" spc="-4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the</a:t>
            </a:r>
            <a:r>
              <a:rPr sz="1788" spc="8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forces </a:t>
            </a:r>
            <a:r>
              <a:rPr sz="1788" spc="-482" dirty="0">
                <a:latin typeface="Arial MT"/>
                <a:cs typeface="Arial MT"/>
              </a:rPr>
              <a:t> </a:t>
            </a:r>
            <a:r>
              <a:rPr sz="1788" dirty="0">
                <a:latin typeface="Arial MT"/>
                <a:cs typeface="Arial MT"/>
              </a:rPr>
              <a:t>at</a:t>
            </a:r>
            <a:r>
              <a:rPr sz="1788" spc="-4" dirty="0">
                <a:latin typeface="Arial MT"/>
                <a:cs typeface="Arial MT"/>
              </a:rPr>
              <a:t> </a:t>
            </a:r>
            <a:r>
              <a:rPr sz="1788" spc="4" dirty="0">
                <a:latin typeface="Arial MT"/>
                <a:cs typeface="Arial MT"/>
              </a:rPr>
              <a:t>each </a:t>
            </a:r>
            <a:r>
              <a:rPr sz="1788" dirty="0">
                <a:latin typeface="Arial MT"/>
                <a:cs typeface="Arial MT"/>
              </a:rPr>
              <a:t>joint</a:t>
            </a:r>
            <a:endParaRPr sz="1788">
              <a:latin typeface="Arial MT"/>
              <a:cs typeface="Arial MT"/>
            </a:endParaRPr>
          </a:p>
          <a:p>
            <a:pPr marL="430350" lvl="1" indent="-163849">
              <a:spcBef>
                <a:spcPts val="392"/>
              </a:spcBef>
              <a:buClr>
                <a:srgbClr val="000000"/>
              </a:buClr>
              <a:buChar char="–"/>
              <a:tabLst>
                <a:tab pos="430350" algn="l"/>
              </a:tabLst>
            </a:pP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Equilibrium</a:t>
            </a:r>
            <a:r>
              <a:rPr sz="1516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of</a:t>
            </a:r>
            <a:r>
              <a:rPr sz="1516" spc="-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concurrent</a:t>
            </a:r>
            <a:r>
              <a:rPr sz="1516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forces</a:t>
            </a:r>
            <a:r>
              <a:rPr sz="1516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at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each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joint</a:t>
            </a:r>
            <a:endParaRPr sz="1516">
              <a:latin typeface="Arial MT"/>
              <a:cs typeface="Arial MT"/>
            </a:endParaRPr>
          </a:p>
          <a:p>
            <a:pPr marL="268969" marR="1714986" lvl="1" indent="-2467">
              <a:lnSpc>
                <a:spcPts val="2223"/>
              </a:lnSpc>
              <a:spcBef>
                <a:spcPts val="140"/>
              </a:spcBef>
              <a:buChar char="–"/>
              <a:tabLst>
                <a:tab pos="430350" algn="l"/>
              </a:tabLst>
            </a:pPr>
            <a:r>
              <a:rPr sz="1516" spc="8" dirty="0">
                <a:latin typeface="Arial MT"/>
                <a:cs typeface="Arial MT"/>
              </a:rPr>
              <a:t>only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two</a:t>
            </a:r>
            <a:r>
              <a:rPr sz="1516" spc="19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independent equilibrium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equations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are</a:t>
            </a:r>
            <a:r>
              <a:rPr sz="1516" spc="19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involved </a:t>
            </a:r>
            <a:r>
              <a:rPr sz="1516" spc="-408" dirty="0"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Steps</a:t>
            </a:r>
            <a:r>
              <a:rPr sz="1516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1516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Analysis</a:t>
            </a:r>
            <a:endParaRPr sz="1516">
              <a:latin typeface="Arial MT"/>
              <a:cs typeface="Arial MT"/>
            </a:endParaRPr>
          </a:p>
          <a:p>
            <a:pPr marL="403700" indent="-137693">
              <a:spcBef>
                <a:spcPts val="171"/>
              </a:spcBef>
              <a:buSzPct val="93939"/>
              <a:buAutoNum type="arabicPeriod"/>
              <a:tabLst>
                <a:tab pos="404194" algn="l"/>
              </a:tabLst>
            </a:pPr>
            <a:r>
              <a:rPr sz="1282" dirty="0">
                <a:latin typeface="Arial MT"/>
                <a:cs typeface="Arial MT"/>
              </a:rPr>
              <a:t>Draw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Free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Body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Diagram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endParaRPr sz="1282">
              <a:latin typeface="Arial MT"/>
              <a:cs typeface="Arial MT"/>
            </a:endParaRPr>
          </a:p>
          <a:p>
            <a:pPr marL="402713" marR="3657484" indent="-136212">
              <a:lnSpc>
                <a:spcPct val="120000"/>
              </a:lnSpc>
              <a:buSzPct val="93939"/>
              <a:buAutoNum type="arabicPeriod"/>
              <a:tabLst>
                <a:tab pos="404194" algn="l"/>
              </a:tabLst>
            </a:pPr>
            <a:r>
              <a:rPr sz="1282" dirty="0">
                <a:latin typeface="Arial MT"/>
                <a:cs typeface="Arial MT"/>
              </a:rPr>
              <a:t>Determine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external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reactions</a:t>
            </a:r>
            <a:r>
              <a:rPr sz="1282" spc="-4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by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applying </a:t>
            </a:r>
            <a:r>
              <a:rPr sz="1282" spc="-346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equilibrium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equations</a:t>
            </a:r>
            <a:r>
              <a:rPr sz="1282" spc="-4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to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whole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endParaRPr sz="1282">
              <a:latin typeface="Arial MT"/>
              <a:cs typeface="Arial MT"/>
            </a:endParaRPr>
          </a:p>
          <a:p>
            <a:pPr marL="402713" marR="3485246" indent="-136212">
              <a:lnSpc>
                <a:spcPct val="120000"/>
              </a:lnSpc>
              <a:buSzPct val="93939"/>
              <a:buAutoNum type="arabicPeriod"/>
              <a:tabLst>
                <a:tab pos="404194" algn="l"/>
              </a:tabLst>
            </a:pPr>
            <a:r>
              <a:rPr sz="1282" dirty="0">
                <a:latin typeface="Arial MT"/>
                <a:cs typeface="Arial MT"/>
              </a:rPr>
              <a:t>Perform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force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analysis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remainder </a:t>
            </a:r>
            <a:r>
              <a:rPr sz="1282" spc="-346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by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Method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Joints</a:t>
            </a:r>
            <a:endParaRPr sz="1282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8338" y="4654870"/>
            <a:ext cx="1299400" cy="8752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4432" y="3674173"/>
            <a:ext cx="1416559" cy="934503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7765" y="1763558"/>
            <a:ext cx="5351578" cy="824650"/>
          </a:xfrm>
          <a:prstGeom prst="rect">
            <a:avLst/>
          </a:prstGeom>
        </p:spPr>
        <p:txBody>
          <a:bodyPr vert="horz" wrap="square" lIns="0" tIns="79948" rIns="0" bIns="0" rtlCol="0">
            <a:spAutoFit/>
          </a:bodyPr>
          <a:lstStyle/>
          <a:p>
            <a:pPr marL="9871">
              <a:spcBef>
                <a:spcPts val="630"/>
              </a:spcBef>
            </a:pPr>
            <a:r>
              <a:rPr sz="2020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020" spc="-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020" spc="-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Joints</a:t>
            </a:r>
            <a:endParaRPr sz="2020">
              <a:latin typeface="Arial MT"/>
              <a:cs typeface="Arial MT"/>
            </a:endParaRPr>
          </a:p>
          <a:p>
            <a:pPr marL="229981" marR="3948" indent="-220604">
              <a:spcBef>
                <a:spcPts val="334"/>
              </a:spcBef>
              <a:buChar char="•"/>
              <a:tabLst>
                <a:tab pos="229981" algn="l"/>
                <a:tab pos="230474" algn="l"/>
              </a:tabLst>
            </a:pPr>
            <a:r>
              <a:rPr sz="1282" dirty="0">
                <a:latin typeface="Arial MT"/>
                <a:cs typeface="Arial MT"/>
              </a:rPr>
              <a:t>Start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with</a:t>
            </a:r>
            <a:r>
              <a:rPr sz="1282" dirty="0">
                <a:latin typeface="Arial MT"/>
                <a:cs typeface="Arial MT"/>
              </a:rPr>
              <a:t> any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joint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where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at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least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one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known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load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exists </a:t>
            </a:r>
            <a:r>
              <a:rPr sz="1282" dirty="0">
                <a:latin typeface="Arial MT"/>
                <a:cs typeface="Arial MT"/>
              </a:rPr>
              <a:t>and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where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not </a:t>
            </a:r>
            <a:r>
              <a:rPr sz="1282" spc="-346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more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than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two</a:t>
            </a:r>
            <a:r>
              <a:rPr sz="1282" dirty="0">
                <a:latin typeface="Arial MT"/>
                <a:cs typeface="Arial MT"/>
              </a:rPr>
              <a:t> unknown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forces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are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present.</a:t>
            </a:r>
            <a:endParaRPr sz="128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7765" y="3641798"/>
            <a:ext cx="5387604" cy="360345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19" dirty="0">
                <a:latin typeface="Arial MT"/>
                <a:cs typeface="Arial MT"/>
              </a:rPr>
              <a:t>FBD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of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Joint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9" dirty="0">
                <a:latin typeface="Arial MT"/>
                <a:cs typeface="Arial MT"/>
              </a:rPr>
              <a:t>A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and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members</a:t>
            </a:r>
            <a:r>
              <a:rPr sz="1127" spc="8" dirty="0">
                <a:latin typeface="Arial MT"/>
                <a:cs typeface="Arial MT"/>
              </a:rPr>
              <a:t> </a:t>
            </a:r>
            <a:r>
              <a:rPr sz="1127" spc="19" dirty="0">
                <a:latin typeface="Arial MT"/>
                <a:cs typeface="Arial MT"/>
              </a:rPr>
              <a:t>AB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and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AF: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Magnitude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of</a:t>
            </a:r>
            <a:r>
              <a:rPr sz="1127" spc="8" dirty="0">
                <a:latin typeface="Arial MT"/>
                <a:cs typeface="Arial MT"/>
              </a:rPr>
              <a:t> forces </a:t>
            </a:r>
            <a:r>
              <a:rPr sz="1127" spc="12" dirty="0">
                <a:latin typeface="Arial MT"/>
                <a:cs typeface="Arial MT"/>
              </a:rPr>
              <a:t>denoted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as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i="1" spc="19" dirty="0">
                <a:latin typeface="Arial"/>
                <a:cs typeface="Arial"/>
              </a:rPr>
              <a:t>AB</a:t>
            </a:r>
            <a:r>
              <a:rPr sz="1127" i="1" spc="8" dirty="0">
                <a:latin typeface="Arial"/>
                <a:cs typeface="Arial"/>
              </a:rPr>
              <a:t> </a:t>
            </a:r>
            <a:r>
              <a:rPr sz="1127" spc="19" dirty="0">
                <a:latin typeface="Arial MT"/>
                <a:cs typeface="Arial MT"/>
              </a:rPr>
              <a:t>&amp;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i="1" spc="15" dirty="0">
                <a:latin typeface="Arial"/>
                <a:cs typeface="Arial"/>
              </a:rPr>
              <a:t>AF</a:t>
            </a:r>
            <a:endParaRPr sz="11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07765" y="3816855"/>
            <a:ext cx="69091" cy="435195"/>
          </a:xfrm>
          <a:prstGeom prst="rect">
            <a:avLst/>
          </a:prstGeom>
        </p:spPr>
        <p:txBody>
          <a:bodyPr vert="horz" wrap="square" lIns="0" tIns="49351" rIns="0" bIns="0" rtlCol="0">
            <a:spAutoFit/>
          </a:bodyPr>
          <a:lstStyle/>
          <a:p>
            <a:pPr marL="9871">
              <a:spcBef>
                <a:spcPts val="389"/>
              </a:spcBef>
            </a:pPr>
            <a:r>
              <a:rPr sz="1127" spc="8" dirty="0">
                <a:latin typeface="Arial MT"/>
                <a:cs typeface="Arial MT"/>
              </a:rPr>
              <a:t>-</a:t>
            </a:r>
            <a:endParaRPr sz="1127">
              <a:latin typeface="Arial MT"/>
              <a:cs typeface="Arial MT"/>
            </a:endParaRPr>
          </a:p>
          <a:p>
            <a:pPr marL="9871">
              <a:spcBef>
                <a:spcPts val="315"/>
              </a:spcBef>
            </a:pPr>
            <a:r>
              <a:rPr sz="1127" spc="8" dirty="0">
                <a:latin typeface="Arial MT"/>
                <a:cs typeface="Arial MT"/>
              </a:rPr>
              <a:t>-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8067" y="3816855"/>
            <a:ext cx="3278360" cy="628563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9871" marR="3948">
              <a:lnSpc>
                <a:spcPct val="123400"/>
              </a:lnSpc>
              <a:spcBef>
                <a:spcPts val="70"/>
              </a:spcBef>
            </a:pPr>
            <a:r>
              <a:rPr sz="1127" spc="12" dirty="0">
                <a:latin typeface="Arial MT"/>
                <a:cs typeface="Arial MT"/>
              </a:rPr>
              <a:t>Tension indicated </a:t>
            </a:r>
            <a:r>
              <a:rPr sz="1127" spc="15" dirty="0">
                <a:latin typeface="Arial MT"/>
                <a:cs typeface="Arial MT"/>
              </a:rPr>
              <a:t>by an </a:t>
            </a:r>
            <a:r>
              <a:rPr sz="1127" spc="12" dirty="0">
                <a:latin typeface="Arial MT"/>
                <a:cs typeface="Arial MT"/>
              </a:rPr>
              <a:t>arrow away from </a:t>
            </a:r>
            <a:r>
              <a:rPr sz="1127" spc="8" dirty="0">
                <a:latin typeface="Arial MT"/>
                <a:cs typeface="Arial MT"/>
              </a:rPr>
              <a:t>the </a:t>
            </a:r>
            <a:r>
              <a:rPr sz="1127" spc="12" dirty="0">
                <a:latin typeface="Arial MT"/>
                <a:cs typeface="Arial MT"/>
              </a:rPr>
              <a:t>pin </a:t>
            </a:r>
            <a:r>
              <a:rPr sz="1127" spc="15" dirty="0">
                <a:latin typeface="Arial MT"/>
                <a:cs typeface="Arial MT"/>
              </a:rPr>
              <a:t> Compression</a:t>
            </a:r>
            <a:r>
              <a:rPr sz="1127" spc="-19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indicated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by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an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arrow</a:t>
            </a:r>
            <a:r>
              <a:rPr sz="1127" spc="8" dirty="0">
                <a:latin typeface="Arial MT"/>
                <a:cs typeface="Arial MT"/>
              </a:rPr>
              <a:t> toward the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pin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7766" y="4240875"/>
            <a:ext cx="4359631" cy="872219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9871" marR="2926580">
              <a:lnSpc>
                <a:spcPct val="122800"/>
              </a:lnSpc>
              <a:spcBef>
                <a:spcPts val="70"/>
              </a:spcBef>
            </a:pPr>
            <a:r>
              <a:rPr sz="1127" spc="12" dirty="0">
                <a:latin typeface="Arial MT"/>
                <a:cs typeface="Arial MT"/>
              </a:rPr>
              <a:t>Magnitude of </a:t>
            </a:r>
            <a:r>
              <a:rPr sz="1127" spc="15" dirty="0">
                <a:latin typeface="Arial MT"/>
                <a:cs typeface="Arial MT"/>
              </a:rPr>
              <a:t>AF </a:t>
            </a:r>
            <a:r>
              <a:rPr sz="1127" spc="12" dirty="0">
                <a:latin typeface="Arial MT"/>
                <a:cs typeface="Arial MT"/>
              </a:rPr>
              <a:t>from </a:t>
            </a:r>
            <a:r>
              <a:rPr sz="1127" spc="-30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Magnitude</a:t>
            </a:r>
            <a:r>
              <a:rPr sz="1127" spc="-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of</a:t>
            </a:r>
            <a:r>
              <a:rPr sz="1127" spc="-19" dirty="0">
                <a:latin typeface="Arial MT"/>
                <a:cs typeface="Arial MT"/>
              </a:rPr>
              <a:t> </a:t>
            </a:r>
            <a:r>
              <a:rPr sz="1127" spc="19" dirty="0">
                <a:latin typeface="Arial MT"/>
                <a:cs typeface="Arial MT"/>
              </a:rPr>
              <a:t>AB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from</a:t>
            </a:r>
            <a:endParaRPr sz="1127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710">
              <a:latin typeface="Arial MT"/>
              <a:cs typeface="Arial MT"/>
            </a:endParaRPr>
          </a:p>
          <a:p>
            <a:pPr marL="9871"/>
            <a:r>
              <a:rPr sz="1127" spc="8" dirty="0">
                <a:latin typeface="Arial MT"/>
                <a:cs typeface="Arial MT"/>
              </a:rPr>
              <a:t>Analyze</a:t>
            </a:r>
            <a:r>
              <a:rPr sz="1127" spc="12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joints </a:t>
            </a:r>
            <a:r>
              <a:rPr sz="1127" spc="12" dirty="0">
                <a:latin typeface="Arial MT"/>
                <a:cs typeface="Arial MT"/>
              </a:rPr>
              <a:t>F,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B,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C,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E, </a:t>
            </a:r>
            <a:r>
              <a:rPr sz="1127" spc="19" dirty="0">
                <a:latin typeface="Arial MT"/>
                <a:cs typeface="Arial MT"/>
              </a:rPr>
              <a:t>&amp;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9" dirty="0">
                <a:latin typeface="Arial MT"/>
                <a:cs typeface="Arial MT"/>
              </a:rPr>
              <a:t>D</a:t>
            </a:r>
            <a:r>
              <a:rPr sz="1127" spc="12" dirty="0">
                <a:latin typeface="Arial MT"/>
                <a:cs typeface="Arial MT"/>
              </a:rPr>
              <a:t> in</a:t>
            </a:r>
            <a:r>
              <a:rPr sz="1127" spc="8" dirty="0">
                <a:latin typeface="Arial MT"/>
                <a:cs typeface="Arial MT"/>
              </a:rPr>
              <a:t> that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order </a:t>
            </a:r>
            <a:r>
              <a:rPr sz="1127" spc="8" dirty="0">
                <a:latin typeface="Arial MT"/>
                <a:cs typeface="Arial MT"/>
              </a:rPr>
              <a:t>to </a:t>
            </a:r>
            <a:r>
              <a:rPr sz="1127" spc="12" dirty="0">
                <a:latin typeface="Arial MT"/>
                <a:cs typeface="Arial MT"/>
              </a:rPr>
              <a:t>complete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</a:t>
            </a:r>
            <a:r>
              <a:rPr sz="1127" spc="15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analysis</a:t>
            </a:r>
            <a:endParaRPr sz="1127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4054" y="2724272"/>
            <a:ext cx="1299400" cy="8764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0338" y="2675712"/>
            <a:ext cx="1208102" cy="9522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03588" y="2675711"/>
            <a:ext cx="1416559" cy="93450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045021" y="4339529"/>
            <a:ext cx="497454" cy="357299"/>
            <a:chOff x="3678935" y="5057788"/>
            <a:chExt cx="640080" cy="4597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0537" y="5057788"/>
              <a:ext cx="627923" cy="208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935" y="5309248"/>
              <a:ext cx="629199" cy="208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6411" y="1737655"/>
            <a:ext cx="7295991" cy="3807892"/>
            <a:chOff x="335273" y="1709927"/>
            <a:chExt cx="9387840" cy="4899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0287" y="1749552"/>
              <a:ext cx="3919728" cy="48600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2515" y="3823716"/>
              <a:ext cx="1673351" cy="1127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0219" y="2478024"/>
              <a:ext cx="1824227" cy="12009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61048" y="2808732"/>
              <a:ext cx="820419" cy="763905"/>
            </a:xfrm>
            <a:custGeom>
              <a:avLst/>
              <a:gdLst/>
              <a:ahLst/>
              <a:cxnLst/>
              <a:rect l="l" t="t" r="r" b="b"/>
              <a:pathLst>
                <a:path w="820420" h="763904">
                  <a:moveTo>
                    <a:pt x="25908" y="326136"/>
                  </a:moveTo>
                  <a:lnTo>
                    <a:pt x="25908" y="318516"/>
                  </a:lnTo>
                  <a:lnTo>
                    <a:pt x="6096" y="315468"/>
                  </a:lnTo>
                  <a:lnTo>
                    <a:pt x="4572" y="323088"/>
                  </a:lnTo>
                  <a:lnTo>
                    <a:pt x="1524" y="342900"/>
                  </a:lnTo>
                  <a:lnTo>
                    <a:pt x="0" y="361188"/>
                  </a:lnTo>
                  <a:lnTo>
                    <a:pt x="0" y="400812"/>
                  </a:lnTo>
                  <a:lnTo>
                    <a:pt x="21336" y="399288"/>
                  </a:lnTo>
                  <a:lnTo>
                    <a:pt x="21336" y="362712"/>
                  </a:lnTo>
                  <a:lnTo>
                    <a:pt x="22860" y="344424"/>
                  </a:lnTo>
                  <a:lnTo>
                    <a:pt x="25908" y="326136"/>
                  </a:lnTo>
                  <a:close/>
                </a:path>
                <a:path w="820420" h="763904">
                  <a:moveTo>
                    <a:pt x="33528" y="470916"/>
                  </a:moveTo>
                  <a:lnTo>
                    <a:pt x="28956" y="454152"/>
                  </a:lnTo>
                  <a:lnTo>
                    <a:pt x="22860" y="417576"/>
                  </a:lnTo>
                  <a:lnTo>
                    <a:pt x="21336" y="399288"/>
                  </a:lnTo>
                  <a:lnTo>
                    <a:pt x="0" y="400812"/>
                  </a:lnTo>
                  <a:lnTo>
                    <a:pt x="21336" y="400812"/>
                  </a:lnTo>
                  <a:lnTo>
                    <a:pt x="21336" y="475605"/>
                  </a:lnTo>
                  <a:lnTo>
                    <a:pt x="33528" y="470916"/>
                  </a:lnTo>
                  <a:close/>
                </a:path>
                <a:path w="820420" h="763904">
                  <a:moveTo>
                    <a:pt x="21336" y="475605"/>
                  </a:moveTo>
                  <a:lnTo>
                    <a:pt x="21336" y="400812"/>
                  </a:lnTo>
                  <a:lnTo>
                    <a:pt x="0" y="400812"/>
                  </a:lnTo>
                  <a:lnTo>
                    <a:pt x="4572" y="440436"/>
                  </a:lnTo>
                  <a:lnTo>
                    <a:pt x="13716" y="478536"/>
                  </a:lnTo>
                  <a:lnTo>
                    <a:pt x="21336" y="475605"/>
                  </a:lnTo>
                  <a:close/>
                </a:path>
                <a:path w="820420" h="763904">
                  <a:moveTo>
                    <a:pt x="80772" y="188976"/>
                  </a:moveTo>
                  <a:lnTo>
                    <a:pt x="64008" y="176784"/>
                  </a:lnTo>
                  <a:lnTo>
                    <a:pt x="59436" y="182880"/>
                  </a:lnTo>
                  <a:lnTo>
                    <a:pt x="48768" y="199644"/>
                  </a:lnTo>
                  <a:lnTo>
                    <a:pt x="39624" y="216408"/>
                  </a:lnTo>
                  <a:lnTo>
                    <a:pt x="24384" y="249936"/>
                  </a:lnTo>
                  <a:lnTo>
                    <a:pt x="24384" y="252984"/>
                  </a:lnTo>
                  <a:lnTo>
                    <a:pt x="42672" y="260604"/>
                  </a:lnTo>
                  <a:lnTo>
                    <a:pt x="44196" y="257556"/>
                  </a:lnTo>
                  <a:lnTo>
                    <a:pt x="51816" y="240792"/>
                  </a:lnTo>
                  <a:lnTo>
                    <a:pt x="59436" y="225552"/>
                  </a:lnTo>
                  <a:lnTo>
                    <a:pt x="67056" y="208788"/>
                  </a:lnTo>
                  <a:lnTo>
                    <a:pt x="77724" y="193548"/>
                  </a:lnTo>
                  <a:lnTo>
                    <a:pt x="80772" y="188976"/>
                  </a:lnTo>
                  <a:close/>
                </a:path>
                <a:path w="820420" h="763904">
                  <a:moveTo>
                    <a:pt x="181356" y="88392"/>
                  </a:moveTo>
                  <a:lnTo>
                    <a:pt x="170688" y="71628"/>
                  </a:lnTo>
                  <a:lnTo>
                    <a:pt x="164592" y="74676"/>
                  </a:lnTo>
                  <a:lnTo>
                    <a:pt x="134112" y="99060"/>
                  </a:lnTo>
                  <a:lnTo>
                    <a:pt x="120396" y="111252"/>
                  </a:lnTo>
                  <a:lnTo>
                    <a:pt x="106680" y="124968"/>
                  </a:lnTo>
                  <a:lnTo>
                    <a:pt x="103632" y="126492"/>
                  </a:lnTo>
                  <a:lnTo>
                    <a:pt x="120396" y="141732"/>
                  </a:lnTo>
                  <a:lnTo>
                    <a:pt x="121920" y="138684"/>
                  </a:lnTo>
                  <a:lnTo>
                    <a:pt x="134112" y="126492"/>
                  </a:lnTo>
                  <a:lnTo>
                    <a:pt x="161544" y="102108"/>
                  </a:lnTo>
                  <a:lnTo>
                    <a:pt x="176784" y="91440"/>
                  </a:lnTo>
                  <a:lnTo>
                    <a:pt x="181356" y="88392"/>
                  </a:lnTo>
                  <a:close/>
                </a:path>
                <a:path w="820420" h="763904">
                  <a:moveTo>
                    <a:pt x="312420" y="32004"/>
                  </a:moveTo>
                  <a:lnTo>
                    <a:pt x="307848" y="12192"/>
                  </a:lnTo>
                  <a:lnTo>
                    <a:pt x="288036" y="16764"/>
                  </a:lnTo>
                  <a:lnTo>
                    <a:pt x="268224" y="22860"/>
                  </a:lnTo>
                  <a:lnTo>
                    <a:pt x="249936" y="28956"/>
                  </a:lnTo>
                  <a:lnTo>
                    <a:pt x="231648" y="36576"/>
                  </a:lnTo>
                  <a:lnTo>
                    <a:pt x="225552" y="39624"/>
                  </a:lnTo>
                  <a:lnTo>
                    <a:pt x="234696" y="59436"/>
                  </a:lnTo>
                  <a:lnTo>
                    <a:pt x="240792" y="56388"/>
                  </a:lnTo>
                  <a:lnTo>
                    <a:pt x="259080" y="48768"/>
                  </a:lnTo>
                  <a:lnTo>
                    <a:pt x="275844" y="42672"/>
                  </a:lnTo>
                  <a:lnTo>
                    <a:pt x="294132" y="36576"/>
                  </a:lnTo>
                  <a:lnTo>
                    <a:pt x="312420" y="32004"/>
                  </a:lnTo>
                  <a:close/>
                </a:path>
                <a:path w="820420" h="763904">
                  <a:moveTo>
                    <a:pt x="457200" y="1524"/>
                  </a:moveTo>
                  <a:lnTo>
                    <a:pt x="449580" y="1406"/>
                  </a:lnTo>
                  <a:lnTo>
                    <a:pt x="431292" y="0"/>
                  </a:lnTo>
                  <a:lnTo>
                    <a:pt x="388620" y="0"/>
                  </a:lnTo>
                  <a:lnTo>
                    <a:pt x="370332" y="1524"/>
                  </a:lnTo>
                  <a:lnTo>
                    <a:pt x="371856" y="21336"/>
                  </a:lnTo>
                  <a:lnTo>
                    <a:pt x="390144" y="21336"/>
                  </a:lnTo>
                  <a:lnTo>
                    <a:pt x="409956" y="19812"/>
                  </a:lnTo>
                  <a:lnTo>
                    <a:pt x="449580" y="22860"/>
                  </a:lnTo>
                  <a:lnTo>
                    <a:pt x="454152" y="22860"/>
                  </a:lnTo>
                  <a:lnTo>
                    <a:pt x="457200" y="1524"/>
                  </a:lnTo>
                  <a:close/>
                </a:path>
                <a:path w="820420" h="763904">
                  <a:moveTo>
                    <a:pt x="600456" y="42672"/>
                  </a:moveTo>
                  <a:lnTo>
                    <a:pt x="586740" y="36576"/>
                  </a:lnTo>
                  <a:lnTo>
                    <a:pt x="568452" y="28956"/>
                  </a:lnTo>
                  <a:lnTo>
                    <a:pt x="531876" y="16764"/>
                  </a:lnTo>
                  <a:lnTo>
                    <a:pt x="519684" y="13716"/>
                  </a:lnTo>
                  <a:lnTo>
                    <a:pt x="515112" y="33528"/>
                  </a:lnTo>
                  <a:lnTo>
                    <a:pt x="525780" y="36576"/>
                  </a:lnTo>
                  <a:lnTo>
                    <a:pt x="562356" y="48768"/>
                  </a:lnTo>
                  <a:lnTo>
                    <a:pt x="579120" y="56388"/>
                  </a:lnTo>
                  <a:lnTo>
                    <a:pt x="591312" y="62484"/>
                  </a:lnTo>
                  <a:lnTo>
                    <a:pt x="600456" y="42672"/>
                  </a:lnTo>
                  <a:close/>
                </a:path>
                <a:path w="820420" h="763904">
                  <a:moveTo>
                    <a:pt x="720852" y="132588"/>
                  </a:moveTo>
                  <a:lnTo>
                    <a:pt x="713232" y="123444"/>
                  </a:lnTo>
                  <a:lnTo>
                    <a:pt x="699516" y="111252"/>
                  </a:lnTo>
                  <a:lnTo>
                    <a:pt x="684276" y="97536"/>
                  </a:lnTo>
                  <a:lnTo>
                    <a:pt x="670560" y="86868"/>
                  </a:lnTo>
                  <a:lnTo>
                    <a:pt x="655320" y="76200"/>
                  </a:lnTo>
                  <a:lnTo>
                    <a:pt x="643128" y="92964"/>
                  </a:lnTo>
                  <a:lnTo>
                    <a:pt x="658368" y="103632"/>
                  </a:lnTo>
                  <a:lnTo>
                    <a:pt x="672084" y="114300"/>
                  </a:lnTo>
                  <a:lnTo>
                    <a:pt x="685800" y="126492"/>
                  </a:lnTo>
                  <a:lnTo>
                    <a:pt x="705612" y="146304"/>
                  </a:lnTo>
                  <a:lnTo>
                    <a:pt x="720852" y="132588"/>
                  </a:lnTo>
                  <a:close/>
                </a:path>
                <a:path w="820420" h="763904">
                  <a:moveTo>
                    <a:pt x="798576" y="260604"/>
                  </a:moveTo>
                  <a:lnTo>
                    <a:pt x="794004" y="249936"/>
                  </a:lnTo>
                  <a:lnTo>
                    <a:pt x="787908" y="231648"/>
                  </a:lnTo>
                  <a:lnTo>
                    <a:pt x="769620" y="198120"/>
                  </a:lnTo>
                  <a:lnTo>
                    <a:pt x="760476" y="182880"/>
                  </a:lnTo>
                  <a:lnTo>
                    <a:pt x="742188" y="195072"/>
                  </a:lnTo>
                  <a:lnTo>
                    <a:pt x="752856" y="210312"/>
                  </a:lnTo>
                  <a:lnTo>
                    <a:pt x="768096" y="240792"/>
                  </a:lnTo>
                  <a:lnTo>
                    <a:pt x="775716" y="257556"/>
                  </a:lnTo>
                  <a:lnTo>
                    <a:pt x="778764" y="266700"/>
                  </a:lnTo>
                  <a:lnTo>
                    <a:pt x="798576" y="260604"/>
                  </a:lnTo>
                  <a:close/>
                </a:path>
                <a:path w="820420" h="763904">
                  <a:moveTo>
                    <a:pt x="819912" y="400812"/>
                  </a:moveTo>
                  <a:lnTo>
                    <a:pt x="819912" y="361188"/>
                  </a:lnTo>
                  <a:lnTo>
                    <a:pt x="816864" y="341376"/>
                  </a:lnTo>
                  <a:lnTo>
                    <a:pt x="815340" y="323088"/>
                  </a:lnTo>
                  <a:lnTo>
                    <a:pt x="794004" y="326136"/>
                  </a:lnTo>
                  <a:lnTo>
                    <a:pt x="797052" y="344424"/>
                  </a:lnTo>
                  <a:lnTo>
                    <a:pt x="798576" y="362712"/>
                  </a:lnTo>
                  <a:lnTo>
                    <a:pt x="798576" y="407016"/>
                  </a:lnTo>
                  <a:lnTo>
                    <a:pt x="818388" y="408432"/>
                  </a:lnTo>
                  <a:lnTo>
                    <a:pt x="819912" y="400812"/>
                  </a:lnTo>
                  <a:close/>
                </a:path>
                <a:path w="820420" h="763904">
                  <a:moveTo>
                    <a:pt x="798576" y="407016"/>
                  </a:moveTo>
                  <a:lnTo>
                    <a:pt x="798576" y="400812"/>
                  </a:lnTo>
                  <a:lnTo>
                    <a:pt x="797052" y="406908"/>
                  </a:lnTo>
                  <a:lnTo>
                    <a:pt x="798576" y="407016"/>
                  </a:lnTo>
                  <a:close/>
                </a:path>
                <a:path w="820420" h="763904">
                  <a:moveTo>
                    <a:pt x="807720" y="472440"/>
                  </a:moveTo>
                  <a:lnTo>
                    <a:pt x="787908" y="467868"/>
                  </a:lnTo>
                  <a:lnTo>
                    <a:pt x="786384" y="470916"/>
                  </a:lnTo>
                  <a:lnTo>
                    <a:pt x="781812" y="489204"/>
                  </a:lnTo>
                  <a:lnTo>
                    <a:pt x="775716" y="505968"/>
                  </a:lnTo>
                  <a:lnTo>
                    <a:pt x="768096" y="521208"/>
                  </a:lnTo>
                  <a:lnTo>
                    <a:pt x="760476" y="537972"/>
                  </a:lnTo>
                  <a:lnTo>
                    <a:pt x="757428" y="542544"/>
                  </a:lnTo>
                  <a:lnTo>
                    <a:pt x="775716" y="553212"/>
                  </a:lnTo>
                  <a:lnTo>
                    <a:pt x="778764" y="547116"/>
                  </a:lnTo>
                  <a:lnTo>
                    <a:pt x="787908" y="530352"/>
                  </a:lnTo>
                  <a:lnTo>
                    <a:pt x="795528" y="512064"/>
                  </a:lnTo>
                  <a:lnTo>
                    <a:pt x="801624" y="495300"/>
                  </a:lnTo>
                  <a:lnTo>
                    <a:pt x="806196" y="477012"/>
                  </a:lnTo>
                  <a:lnTo>
                    <a:pt x="807720" y="472440"/>
                  </a:lnTo>
                  <a:close/>
                </a:path>
                <a:path w="820420" h="763904">
                  <a:moveTo>
                    <a:pt x="740664" y="606552"/>
                  </a:moveTo>
                  <a:lnTo>
                    <a:pt x="723900" y="594360"/>
                  </a:lnTo>
                  <a:lnTo>
                    <a:pt x="720852" y="597408"/>
                  </a:lnTo>
                  <a:lnTo>
                    <a:pt x="710184" y="611124"/>
                  </a:lnTo>
                  <a:lnTo>
                    <a:pt x="697992" y="623316"/>
                  </a:lnTo>
                  <a:lnTo>
                    <a:pt x="684276" y="635508"/>
                  </a:lnTo>
                  <a:lnTo>
                    <a:pt x="667512" y="652272"/>
                  </a:lnTo>
                  <a:lnTo>
                    <a:pt x="679704" y="667512"/>
                  </a:lnTo>
                  <a:lnTo>
                    <a:pt x="685800" y="664464"/>
                  </a:lnTo>
                  <a:lnTo>
                    <a:pt x="699516" y="650748"/>
                  </a:lnTo>
                  <a:lnTo>
                    <a:pt x="713232" y="638556"/>
                  </a:lnTo>
                  <a:lnTo>
                    <a:pt x="725424" y="624840"/>
                  </a:lnTo>
                  <a:lnTo>
                    <a:pt x="737616" y="609600"/>
                  </a:lnTo>
                  <a:lnTo>
                    <a:pt x="740664" y="606552"/>
                  </a:lnTo>
                  <a:close/>
                </a:path>
                <a:path w="820420" h="763904">
                  <a:moveTo>
                    <a:pt x="627888" y="704088"/>
                  </a:moveTo>
                  <a:lnTo>
                    <a:pt x="617220" y="687324"/>
                  </a:lnTo>
                  <a:lnTo>
                    <a:pt x="595884" y="697992"/>
                  </a:lnTo>
                  <a:lnTo>
                    <a:pt x="579120" y="707136"/>
                  </a:lnTo>
                  <a:lnTo>
                    <a:pt x="560832" y="713232"/>
                  </a:lnTo>
                  <a:lnTo>
                    <a:pt x="544068" y="720852"/>
                  </a:lnTo>
                  <a:lnTo>
                    <a:pt x="542544" y="720852"/>
                  </a:lnTo>
                  <a:lnTo>
                    <a:pt x="548640" y="740664"/>
                  </a:lnTo>
                  <a:lnTo>
                    <a:pt x="550164" y="739140"/>
                  </a:lnTo>
                  <a:lnTo>
                    <a:pt x="569976" y="733044"/>
                  </a:lnTo>
                  <a:lnTo>
                    <a:pt x="586740" y="725424"/>
                  </a:lnTo>
                  <a:lnTo>
                    <a:pt x="605028" y="716280"/>
                  </a:lnTo>
                  <a:lnTo>
                    <a:pt x="621792" y="707136"/>
                  </a:lnTo>
                  <a:lnTo>
                    <a:pt x="627888" y="704088"/>
                  </a:lnTo>
                  <a:close/>
                </a:path>
                <a:path w="820420" h="763904">
                  <a:moveTo>
                    <a:pt x="486156" y="755904"/>
                  </a:moveTo>
                  <a:lnTo>
                    <a:pt x="483108" y="736092"/>
                  </a:lnTo>
                  <a:lnTo>
                    <a:pt x="469392" y="737616"/>
                  </a:lnTo>
                  <a:lnTo>
                    <a:pt x="449580" y="740664"/>
                  </a:lnTo>
                  <a:lnTo>
                    <a:pt x="429768" y="742188"/>
                  </a:lnTo>
                  <a:lnTo>
                    <a:pt x="402336" y="742188"/>
                  </a:lnTo>
                  <a:lnTo>
                    <a:pt x="400812" y="763524"/>
                  </a:lnTo>
                  <a:lnTo>
                    <a:pt x="409956" y="763524"/>
                  </a:lnTo>
                  <a:lnTo>
                    <a:pt x="452628" y="760476"/>
                  </a:lnTo>
                  <a:lnTo>
                    <a:pt x="472440" y="758952"/>
                  </a:lnTo>
                  <a:lnTo>
                    <a:pt x="486156" y="755904"/>
                  </a:lnTo>
                  <a:close/>
                </a:path>
                <a:path w="820420" h="763904">
                  <a:moveTo>
                    <a:pt x="341376" y="736092"/>
                  </a:moveTo>
                  <a:lnTo>
                    <a:pt x="330708" y="734568"/>
                  </a:lnTo>
                  <a:lnTo>
                    <a:pt x="294132" y="725424"/>
                  </a:lnTo>
                  <a:lnTo>
                    <a:pt x="262128" y="714756"/>
                  </a:lnTo>
                  <a:lnTo>
                    <a:pt x="254508" y="734568"/>
                  </a:lnTo>
                  <a:lnTo>
                    <a:pt x="269748" y="740664"/>
                  </a:lnTo>
                  <a:lnTo>
                    <a:pt x="288036" y="745236"/>
                  </a:lnTo>
                  <a:lnTo>
                    <a:pt x="307848" y="751332"/>
                  </a:lnTo>
                  <a:lnTo>
                    <a:pt x="327660" y="755904"/>
                  </a:lnTo>
                  <a:lnTo>
                    <a:pt x="336804" y="757428"/>
                  </a:lnTo>
                  <a:lnTo>
                    <a:pt x="341376" y="736092"/>
                  </a:lnTo>
                  <a:close/>
                </a:path>
                <a:path w="820420" h="763904">
                  <a:moveTo>
                    <a:pt x="207264" y="688848"/>
                  </a:moveTo>
                  <a:lnTo>
                    <a:pt x="176784" y="670560"/>
                  </a:lnTo>
                  <a:lnTo>
                    <a:pt x="161544" y="659892"/>
                  </a:lnTo>
                  <a:lnTo>
                    <a:pt x="147828" y="647700"/>
                  </a:lnTo>
                  <a:lnTo>
                    <a:pt x="140208" y="641604"/>
                  </a:lnTo>
                  <a:lnTo>
                    <a:pt x="126492" y="656844"/>
                  </a:lnTo>
                  <a:lnTo>
                    <a:pt x="134112" y="664464"/>
                  </a:lnTo>
                  <a:lnTo>
                    <a:pt x="149352" y="676656"/>
                  </a:lnTo>
                  <a:lnTo>
                    <a:pt x="164592" y="687324"/>
                  </a:lnTo>
                  <a:lnTo>
                    <a:pt x="181356" y="697992"/>
                  </a:lnTo>
                  <a:lnTo>
                    <a:pt x="196596" y="707136"/>
                  </a:lnTo>
                  <a:lnTo>
                    <a:pt x="207264" y="688848"/>
                  </a:lnTo>
                  <a:close/>
                </a:path>
                <a:path w="820420" h="763904">
                  <a:moveTo>
                    <a:pt x="97536" y="597408"/>
                  </a:moveTo>
                  <a:lnTo>
                    <a:pt x="97536" y="595884"/>
                  </a:lnTo>
                  <a:lnTo>
                    <a:pt x="76200" y="568452"/>
                  </a:lnTo>
                  <a:lnTo>
                    <a:pt x="67056" y="553212"/>
                  </a:lnTo>
                  <a:lnTo>
                    <a:pt x="59436" y="536448"/>
                  </a:lnTo>
                  <a:lnTo>
                    <a:pt x="54864" y="528828"/>
                  </a:lnTo>
                  <a:lnTo>
                    <a:pt x="36576" y="537972"/>
                  </a:lnTo>
                  <a:lnTo>
                    <a:pt x="59436" y="579120"/>
                  </a:lnTo>
                  <a:lnTo>
                    <a:pt x="82296" y="609600"/>
                  </a:lnTo>
                  <a:lnTo>
                    <a:pt x="82296" y="611124"/>
                  </a:lnTo>
                  <a:lnTo>
                    <a:pt x="97536" y="597408"/>
                  </a:lnTo>
                  <a:close/>
                </a:path>
              </a:pathLst>
            </a:custGeom>
            <a:solidFill>
              <a:srgbClr val="006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5762" y="1829646"/>
            <a:ext cx="1928128" cy="324807"/>
          </a:xfrm>
          <a:prstGeom prst="rect">
            <a:avLst/>
          </a:prstGeom>
        </p:spPr>
        <p:txBody>
          <a:bodyPr vert="horz" wrap="square" lIns="0" tIns="13818" rIns="0" bIns="0" rtlCol="0">
            <a:spAutoFit/>
          </a:bodyPr>
          <a:lstStyle/>
          <a:p>
            <a:pPr marL="9871">
              <a:spcBef>
                <a:spcPts val="109"/>
              </a:spcBef>
            </a:pPr>
            <a:r>
              <a:rPr sz="2020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020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020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20" spc="8" dirty="0">
                <a:solidFill>
                  <a:srgbClr val="323299"/>
                </a:solidFill>
                <a:latin typeface="Arial MT"/>
                <a:cs typeface="Arial MT"/>
              </a:rPr>
              <a:t>Joints</a:t>
            </a:r>
            <a:endParaRPr sz="202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95762" y="4397217"/>
            <a:ext cx="1935037" cy="415235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229981" marR="3948" indent="-220604">
              <a:lnSpc>
                <a:spcPct val="122800"/>
              </a:lnSpc>
              <a:spcBef>
                <a:spcPts val="70"/>
              </a:spcBef>
              <a:buChar char="•"/>
              <a:tabLst>
                <a:tab pos="229981" algn="l"/>
                <a:tab pos="230474" algn="l"/>
              </a:tabLst>
            </a:pP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Negative</a:t>
            </a:r>
            <a:r>
              <a:rPr sz="1127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323299"/>
                </a:solidFill>
                <a:latin typeface="Arial MT"/>
                <a:cs typeface="Arial MT"/>
              </a:rPr>
              <a:t>force</a:t>
            </a:r>
            <a:r>
              <a:rPr sz="1127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323299"/>
                </a:solidFill>
                <a:latin typeface="Arial MT"/>
                <a:cs typeface="Arial MT"/>
              </a:rPr>
              <a:t>if</a:t>
            </a:r>
            <a:r>
              <a:rPr sz="1127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assumed </a:t>
            </a:r>
            <a:r>
              <a:rPr sz="1127" spc="-30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sense</a:t>
            </a:r>
            <a:r>
              <a:rPr sz="1127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is</a:t>
            </a:r>
            <a:r>
              <a:rPr sz="112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127" spc="12" dirty="0">
                <a:solidFill>
                  <a:srgbClr val="323299"/>
                </a:solidFill>
                <a:latin typeface="Arial MT"/>
                <a:cs typeface="Arial MT"/>
              </a:rPr>
              <a:t>incorrect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9633" y="2606621"/>
            <a:ext cx="500908" cy="244785"/>
          </a:xfrm>
          <a:prstGeom prst="rect">
            <a:avLst/>
          </a:prstGeom>
        </p:spPr>
        <p:txBody>
          <a:bodyPr vert="horz" wrap="square" lIns="0" tIns="13818" rIns="0" bIns="0" rtlCol="0">
            <a:spAutoFit/>
          </a:bodyPr>
          <a:lstStyle/>
          <a:p>
            <a:pPr marL="9871" marR="3948">
              <a:lnSpc>
                <a:spcPts val="925"/>
              </a:lnSpc>
              <a:spcBef>
                <a:spcPts val="109"/>
              </a:spcBef>
            </a:pP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Z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ro</a:t>
            </a:r>
            <a:r>
              <a:rPr sz="777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F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777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e  Member</a:t>
            </a:r>
            <a:endParaRPr sz="777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78317" y="3854206"/>
            <a:ext cx="700285" cy="650441"/>
          </a:xfrm>
          <a:custGeom>
            <a:avLst/>
            <a:gdLst/>
            <a:ahLst/>
            <a:cxnLst/>
            <a:rect l="l" t="t" r="r" b="b"/>
            <a:pathLst>
              <a:path w="901065" h="836929">
                <a:moveTo>
                  <a:pt x="25908" y="358140"/>
                </a:moveTo>
                <a:lnTo>
                  <a:pt x="6096" y="355092"/>
                </a:lnTo>
                <a:lnTo>
                  <a:pt x="3048" y="376428"/>
                </a:lnTo>
                <a:lnTo>
                  <a:pt x="0" y="419100"/>
                </a:lnTo>
                <a:lnTo>
                  <a:pt x="1524" y="440436"/>
                </a:lnTo>
                <a:lnTo>
                  <a:pt x="21336" y="438912"/>
                </a:lnTo>
                <a:lnTo>
                  <a:pt x="21336" y="397764"/>
                </a:lnTo>
                <a:lnTo>
                  <a:pt x="22860" y="377952"/>
                </a:lnTo>
                <a:lnTo>
                  <a:pt x="25908" y="358140"/>
                </a:lnTo>
                <a:close/>
              </a:path>
              <a:path w="901065" h="836929">
                <a:moveTo>
                  <a:pt x="24384" y="466344"/>
                </a:moveTo>
                <a:lnTo>
                  <a:pt x="22860" y="460248"/>
                </a:lnTo>
                <a:lnTo>
                  <a:pt x="21336" y="438912"/>
                </a:lnTo>
                <a:lnTo>
                  <a:pt x="1524" y="440436"/>
                </a:lnTo>
                <a:lnTo>
                  <a:pt x="21336" y="440436"/>
                </a:lnTo>
                <a:lnTo>
                  <a:pt x="21336" y="466561"/>
                </a:lnTo>
                <a:lnTo>
                  <a:pt x="24384" y="466344"/>
                </a:lnTo>
                <a:close/>
              </a:path>
              <a:path w="901065" h="836929">
                <a:moveTo>
                  <a:pt x="21336" y="466561"/>
                </a:moveTo>
                <a:lnTo>
                  <a:pt x="21336" y="440436"/>
                </a:lnTo>
                <a:lnTo>
                  <a:pt x="1524" y="440436"/>
                </a:lnTo>
                <a:lnTo>
                  <a:pt x="3048" y="461772"/>
                </a:lnTo>
                <a:lnTo>
                  <a:pt x="3048" y="467868"/>
                </a:lnTo>
                <a:lnTo>
                  <a:pt x="21336" y="466561"/>
                </a:lnTo>
                <a:close/>
              </a:path>
              <a:path w="901065" h="836929">
                <a:moveTo>
                  <a:pt x="76200" y="225552"/>
                </a:moveTo>
                <a:lnTo>
                  <a:pt x="57912" y="214884"/>
                </a:lnTo>
                <a:lnTo>
                  <a:pt x="54864" y="219456"/>
                </a:lnTo>
                <a:lnTo>
                  <a:pt x="44196" y="237744"/>
                </a:lnTo>
                <a:lnTo>
                  <a:pt x="35052" y="256032"/>
                </a:lnTo>
                <a:lnTo>
                  <a:pt x="27432" y="275844"/>
                </a:lnTo>
                <a:lnTo>
                  <a:pt x="21336" y="292608"/>
                </a:lnTo>
                <a:lnTo>
                  <a:pt x="41148" y="298704"/>
                </a:lnTo>
                <a:lnTo>
                  <a:pt x="47244" y="281940"/>
                </a:lnTo>
                <a:lnTo>
                  <a:pt x="54864" y="263652"/>
                </a:lnTo>
                <a:lnTo>
                  <a:pt x="73152" y="230124"/>
                </a:lnTo>
                <a:lnTo>
                  <a:pt x="76200" y="225552"/>
                </a:lnTo>
                <a:close/>
              </a:path>
              <a:path w="901065" h="836929">
                <a:moveTo>
                  <a:pt x="169164" y="118872"/>
                </a:moveTo>
                <a:lnTo>
                  <a:pt x="156972" y="102108"/>
                </a:lnTo>
                <a:lnTo>
                  <a:pt x="147828" y="108204"/>
                </a:lnTo>
                <a:lnTo>
                  <a:pt x="132588" y="123444"/>
                </a:lnTo>
                <a:lnTo>
                  <a:pt x="117348" y="137160"/>
                </a:lnTo>
                <a:lnTo>
                  <a:pt x="103632" y="152400"/>
                </a:lnTo>
                <a:lnTo>
                  <a:pt x="94488" y="161544"/>
                </a:lnTo>
                <a:lnTo>
                  <a:pt x="111252" y="175260"/>
                </a:lnTo>
                <a:lnTo>
                  <a:pt x="118872" y="166116"/>
                </a:lnTo>
                <a:lnTo>
                  <a:pt x="132588" y="152400"/>
                </a:lnTo>
                <a:lnTo>
                  <a:pt x="146304" y="137160"/>
                </a:lnTo>
                <a:lnTo>
                  <a:pt x="169164" y="118872"/>
                </a:lnTo>
                <a:close/>
              </a:path>
              <a:path w="901065" h="836929">
                <a:moveTo>
                  <a:pt x="294132" y="48768"/>
                </a:moveTo>
                <a:lnTo>
                  <a:pt x="286512" y="28956"/>
                </a:lnTo>
                <a:lnTo>
                  <a:pt x="275844" y="33528"/>
                </a:lnTo>
                <a:lnTo>
                  <a:pt x="256032" y="41148"/>
                </a:lnTo>
                <a:lnTo>
                  <a:pt x="236220" y="50292"/>
                </a:lnTo>
                <a:lnTo>
                  <a:pt x="217932" y="60960"/>
                </a:lnTo>
                <a:lnTo>
                  <a:pt x="208788" y="65532"/>
                </a:lnTo>
                <a:lnTo>
                  <a:pt x="219456" y="83820"/>
                </a:lnTo>
                <a:lnTo>
                  <a:pt x="228600" y="79248"/>
                </a:lnTo>
                <a:lnTo>
                  <a:pt x="245364" y="68580"/>
                </a:lnTo>
                <a:lnTo>
                  <a:pt x="265176" y="60960"/>
                </a:lnTo>
                <a:lnTo>
                  <a:pt x="283464" y="51816"/>
                </a:lnTo>
                <a:lnTo>
                  <a:pt x="294132" y="48768"/>
                </a:lnTo>
                <a:close/>
              </a:path>
              <a:path w="901065" h="836929">
                <a:moveTo>
                  <a:pt x="434340" y="21336"/>
                </a:moveTo>
                <a:lnTo>
                  <a:pt x="432816" y="0"/>
                </a:lnTo>
                <a:lnTo>
                  <a:pt x="426720" y="0"/>
                </a:lnTo>
                <a:lnTo>
                  <a:pt x="403860" y="3048"/>
                </a:lnTo>
                <a:lnTo>
                  <a:pt x="382524" y="4572"/>
                </a:lnTo>
                <a:lnTo>
                  <a:pt x="359664" y="9144"/>
                </a:lnTo>
                <a:lnTo>
                  <a:pt x="347472" y="10668"/>
                </a:lnTo>
                <a:lnTo>
                  <a:pt x="352044" y="32004"/>
                </a:lnTo>
                <a:lnTo>
                  <a:pt x="364236" y="28956"/>
                </a:lnTo>
                <a:lnTo>
                  <a:pt x="406908" y="22860"/>
                </a:lnTo>
                <a:lnTo>
                  <a:pt x="426720" y="21444"/>
                </a:lnTo>
                <a:lnTo>
                  <a:pt x="434340" y="21336"/>
                </a:lnTo>
                <a:close/>
              </a:path>
              <a:path w="901065" h="836929">
                <a:moveTo>
                  <a:pt x="580644" y="18288"/>
                </a:moveTo>
                <a:lnTo>
                  <a:pt x="562356" y="13716"/>
                </a:lnTo>
                <a:lnTo>
                  <a:pt x="519684" y="4572"/>
                </a:lnTo>
                <a:lnTo>
                  <a:pt x="496824" y="3048"/>
                </a:lnTo>
                <a:lnTo>
                  <a:pt x="495300" y="22860"/>
                </a:lnTo>
                <a:lnTo>
                  <a:pt x="537972" y="28956"/>
                </a:lnTo>
                <a:lnTo>
                  <a:pt x="559308" y="33528"/>
                </a:lnTo>
                <a:lnTo>
                  <a:pt x="576072" y="38100"/>
                </a:lnTo>
                <a:lnTo>
                  <a:pt x="580644" y="18288"/>
                </a:lnTo>
                <a:close/>
              </a:path>
              <a:path w="901065" h="836929">
                <a:moveTo>
                  <a:pt x="716280" y="80772"/>
                </a:moveTo>
                <a:lnTo>
                  <a:pt x="664464" y="50292"/>
                </a:lnTo>
                <a:lnTo>
                  <a:pt x="641604" y="39624"/>
                </a:lnTo>
                <a:lnTo>
                  <a:pt x="633984" y="59436"/>
                </a:lnTo>
                <a:lnTo>
                  <a:pt x="673608" y="79248"/>
                </a:lnTo>
                <a:lnTo>
                  <a:pt x="691896" y="89916"/>
                </a:lnTo>
                <a:lnTo>
                  <a:pt x="705612" y="99060"/>
                </a:lnTo>
                <a:lnTo>
                  <a:pt x="716280" y="80772"/>
                </a:lnTo>
                <a:close/>
              </a:path>
              <a:path w="901065" h="836929">
                <a:moveTo>
                  <a:pt x="824484" y="185928"/>
                </a:moveTo>
                <a:lnTo>
                  <a:pt x="824484" y="184404"/>
                </a:lnTo>
                <a:lnTo>
                  <a:pt x="810768" y="167640"/>
                </a:lnTo>
                <a:lnTo>
                  <a:pt x="798576" y="152400"/>
                </a:lnTo>
                <a:lnTo>
                  <a:pt x="783336" y="137160"/>
                </a:lnTo>
                <a:lnTo>
                  <a:pt x="769620" y="121920"/>
                </a:lnTo>
                <a:lnTo>
                  <a:pt x="766572" y="120396"/>
                </a:lnTo>
                <a:lnTo>
                  <a:pt x="752856" y="137160"/>
                </a:lnTo>
                <a:lnTo>
                  <a:pt x="754380" y="138684"/>
                </a:lnTo>
                <a:lnTo>
                  <a:pt x="769620" y="152400"/>
                </a:lnTo>
                <a:lnTo>
                  <a:pt x="783336" y="166116"/>
                </a:lnTo>
                <a:lnTo>
                  <a:pt x="807720" y="196596"/>
                </a:lnTo>
                <a:lnTo>
                  <a:pt x="824484" y="185928"/>
                </a:lnTo>
                <a:close/>
              </a:path>
              <a:path w="901065" h="836929">
                <a:moveTo>
                  <a:pt x="888492" y="320040"/>
                </a:moveTo>
                <a:lnTo>
                  <a:pt x="873252" y="274320"/>
                </a:lnTo>
                <a:lnTo>
                  <a:pt x="858012" y="240792"/>
                </a:lnTo>
                <a:lnTo>
                  <a:pt x="839724" y="249936"/>
                </a:lnTo>
                <a:lnTo>
                  <a:pt x="847344" y="265176"/>
                </a:lnTo>
                <a:lnTo>
                  <a:pt x="854964" y="283464"/>
                </a:lnTo>
                <a:lnTo>
                  <a:pt x="867156" y="320040"/>
                </a:lnTo>
                <a:lnTo>
                  <a:pt x="868680" y="326136"/>
                </a:lnTo>
                <a:lnTo>
                  <a:pt x="888492" y="320040"/>
                </a:lnTo>
                <a:close/>
              </a:path>
              <a:path w="901065" h="836929">
                <a:moveTo>
                  <a:pt x="880872" y="466812"/>
                </a:moveTo>
                <a:lnTo>
                  <a:pt x="880872" y="419100"/>
                </a:lnTo>
                <a:lnTo>
                  <a:pt x="877824" y="460248"/>
                </a:lnTo>
                <a:lnTo>
                  <a:pt x="877824" y="466344"/>
                </a:lnTo>
                <a:lnTo>
                  <a:pt x="880872" y="466812"/>
                </a:lnTo>
                <a:close/>
              </a:path>
              <a:path w="901065" h="836929">
                <a:moveTo>
                  <a:pt x="900684" y="440436"/>
                </a:moveTo>
                <a:lnTo>
                  <a:pt x="900684" y="397764"/>
                </a:lnTo>
                <a:lnTo>
                  <a:pt x="899160" y="384048"/>
                </a:lnTo>
                <a:lnTo>
                  <a:pt x="879348" y="385572"/>
                </a:lnTo>
                <a:lnTo>
                  <a:pt x="879348" y="399288"/>
                </a:lnTo>
                <a:lnTo>
                  <a:pt x="880872" y="419100"/>
                </a:lnTo>
                <a:lnTo>
                  <a:pt x="880872" y="466812"/>
                </a:lnTo>
                <a:lnTo>
                  <a:pt x="897636" y="469392"/>
                </a:lnTo>
                <a:lnTo>
                  <a:pt x="899160" y="461772"/>
                </a:lnTo>
                <a:lnTo>
                  <a:pt x="900684" y="440436"/>
                </a:lnTo>
                <a:close/>
              </a:path>
              <a:path w="901065" h="836929">
                <a:moveTo>
                  <a:pt x="883920" y="533400"/>
                </a:moveTo>
                <a:lnTo>
                  <a:pt x="864108" y="527304"/>
                </a:lnTo>
                <a:lnTo>
                  <a:pt x="861060" y="537972"/>
                </a:lnTo>
                <a:lnTo>
                  <a:pt x="854964" y="556260"/>
                </a:lnTo>
                <a:lnTo>
                  <a:pt x="847344" y="574548"/>
                </a:lnTo>
                <a:lnTo>
                  <a:pt x="838200" y="591312"/>
                </a:lnTo>
                <a:lnTo>
                  <a:pt x="832104" y="601980"/>
                </a:lnTo>
                <a:lnTo>
                  <a:pt x="850392" y="611124"/>
                </a:lnTo>
                <a:lnTo>
                  <a:pt x="856488" y="600456"/>
                </a:lnTo>
                <a:lnTo>
                  <a:pt x="865632" y="582168"/>
                </a:lnTo>
                <a:lnTo>
                  <a:pt x="873252" y="563880"/>
                </a:lnTo>
                <a:lnTo>
                  <a:pt x="880872" y="544068"/>
                </a:lnTo>
                <a:lnTo>
                  <a:pt x="883920" y="533400"/>
                </a:lnTo>
                <a:close/>
              </a:path>
              <a:path w="901065" h="836929">
                <a:moveTo>
                  <a:pt x="815340" y="665988"/>
                </a:moveTo>
                <a:lnTo>
                  <a:pt x="798576" y="652272"/>
                </a:lnTo>
                <a:lnTo>
                  <a:pt x="795528" y="656844"/>
                </a:lnTo>
                <a:lnTo>
                  <a:pt x="768096" y="687324"/>
                </a:lnTo>
                <a:lnTo>
                  <a:pt x="754380" y="701040"/>
                </a:lnTo>
                <a:lnTo>
                  <a:pt x="742188" y="711708"/>
                </a:lnTo>
                <a:lnTo>
                  <a:pt x="755904" y="726948"/>
                </a:lnTo>
                <a:lnTo>
                  <a:pt x="769620" y="716280"/>
                </a:lnTo>
                <a:lnTo>
                  <a:pt x="784860" y="701040"/>
                </a:lnTo>
                <a:lnTo>
                  <a:pt x="812292" y="670560"/>
                </a:lnTo>
                <a:lnTo>
                  <a:pt x="815340" y="665988"/>
                </a:lnTo>
                <a:close/>
              </a:path>
              <a:path w="901065" h="836929">
                <a:moveTo>
                  <a:pt x="704088" y="765048"/>
                </a:moveTo>
                <a:lnTo>
                  <a:pt x="693420" y="748284"/>
                </a:lnTo>
                <a:lnTo>
                  <a:pt x="690372" y="749808"/>
                </a:lnTo>
                <a:lnTo>
                  <a:pt x="673608" y="758952"/>
                </a:lnTo>
                <a:lnTo>
                  <a:pt x="655320" y="769620"/>
                </a:lnTo>
                <a:lnTo>
                  <a:pt x="637032" y="778764"/>
                </a:lnTo>
                <a:lnTo>
                  <a:pt x="620268" y="784860"/>
                </a:lnTo>
                <a:lnTo>
                  <a:pt x="627888" y="804672"/>
                </a:lnTo>
                <a:lnTo>
                  <a:pt x="646176" y="797052"/>
                </a:lnTo>
                <a:lnTo>
                  <a:pt x="665988" y="787908"/>
                </a:lnTo>
                <a:lnTo>
                  <a:pt x="702564" y="766572"/>
                </a:lnTo>
                <a:lnTo>
                  <a:pt x="704088" y="765048"/>
                </a:lnTo>
                <a:close/>
              </a:path>
              <a:path w="901065" h="836929">
                <a:moveTo>
                  <a:pt x="566928" y="824484"/>
                </a:moveTo>
                <a:lnTo>
                  <a:pt x="560832" y="804672"/>
                </a:lnTo>
                <a:lnTo>
                  <a:pt x="557784" y="804672"/>
                </a:lnTo>
                <a:lnTo>
                  <a:pt x="537972" y="809244"/>
                </a:lnTo>
                <a:lnTo>
                  <a:pt x="516636" y="812292"/>
                </a:lnTo>
                <a:lnTo>
                  <a:pt x="493776" y="815340"/>
                </a:lnTo>
                <a:lnTo>
                  <a:pt x="480060" y="816864"/>
                </a:lnTo>
                <a:lnTo>
                  <a:pt x="481584" y="836676"/>
                </a:lnTo>
                <a:lnTo>
                  <a:pt x="496824" y="836676"/>
                </a:lnTo>
                <a:lnTo>
                  <a:pt x="519684" y="833628"/>
                </a:lnTo>
                <a:lnTo>
                  <a:pt x="541020" y="829056"/>
                </a:lnTo>
                <a:lnTo>
                  <a:pt x="563880" y="824484"/>
                </a:lnTo>
                <a:lnTo>
                  <a:pt x="566928" y="824484"/>
                </a:lnTo>
                <a:close/>
              </a:path>
              <a:path w="901065" h="836929">
                <a:moveTo>
                  <a:pt x="419100" y="816864"/>
                </a:moveTo>
                <a:lnTo>
                  <a:pt x="406908" y="815340"/>
                </a:lnTo>
                <a:lnTo>
                  <a:pt x="364236" y="809244"/>
                </a:lnTo>
                <a:lnTo>
                  <a:pt x="342900" y="804672"/>
                </a:lnTo>
                <a:lnTo>
                  <a:pt x="338328" y="803148"/>
                </a:lnTo>
                <a:lnTo>
                  <a:pt x="333756" y="824484"/>
                </a:lnTo>
                <a:lnTo>
                  <a:pt x="338328" y="824484"/>
                </a:lnTo>
                <a:lnTo>
                  <a:pt x="359664" y="830580"/>
                </a:lnTo>
                <a:lnTo>
                  <a:pt x="405384" y="836676"/>
                </a:lnTo>
                <a:lnTo>
                  <a:pt x="417576" y="836676"/>
                </a:lnTo>
                <a:lnTo>
                  <a:pt x="419100" y="816864"/>
                </a:lnTo>
                <a:close/>
              </a:path>
              <a:path w="901065" h="836929">
                <a:moveTo>
                  <a:pt x="280416" y="784860"/>
                </a:moveTo>
                <a:lnTo>
                  <a:pt x="263652" y="777240"/>
                </a:lnTo>
                <a:lnTo>
                  <a:pt x="245364" y="769620"/>
                </a:lnTo>
                <a:lnTo>
                  <a:pt x="227076" y="758952"/>
                </a:lnTo>
                <a:lnTo>
                  <a:pt x="210312" y="749808"/>
                </a:lnTo>
                <a:lnTo>
                  <a:pt x="207264" y="746760"/>
                </a:lnTo>
                <a:lnTo>
                  <a:pt x="196596" y="765048"/>
                </a:lnTo>
                <a:lnTo>
                  <a:pt x="199644" y="766572"/>
                </a:lnTo>
                <a:lnTo>
                  <a:pt x="236220" y="787908"/>
                </a:lnTo>
                <a:lnTo>
                  <a:pt x="256032" y="797052"/>
                </a:lnTo>
                <a:lnTo>
                  <a:pt x="272796" y="804672"/>
                </a:lnTo>
                <a:lnTo>
                  <a:pt x="280416" y="784860"/>
                </a:lnTo>
                <a:close/>
              </a:path>
              <a:path w="901065" h="836929">
                <a:moveTo>
                  <a:pt x="158496" y="710184"/>
                </a:moveTo>
                <a:lnTo>
                  <a:pt x="146304" y="701040"/>
                </a:lnTo>
                <a:lnTo>
                  <a:pt x="132588" y="685800"/>
                </a:lnTo>
                <a:lnTo>
                  <a:pt x="118872" y="672084"/>
                </a:lnTo>
                <a:lnTo>
                  <a:pt x="106680" y="656844"/>
                </a:lnTo>
                <a:lnTo>
                  <a:pt x="102108" y="652272"/>
                </a:lnTo>
                <a:lnTo>
                  <a:pt x="85344" y="664464"/>
                </a:lnTo>
                <a:lnTo>
                  <a:pt x="89916" y="670560"/>
                </a:lnTo>
                <a:lnTo>
                  <a:pt x="117348" y="701040"/>
                </a:lnTo>
                <a:lnTo>
                  <a:pt x="132588" y="716280"/>
                </a:lnTo>
                <a:lnTo>
                  <a:pt x="144780" y="726948"/>
                </a:lnTo>
                <a:lnTo>
                  <a:pt x="158496" y="710184"/>
                </a:lnTo>
                <a:close/>
              </a:path>
              <a:path w="901065" h="836929">
                <a:moveTo>
                  <a:pt x="68580" y="600456"/>
                </a:moveTo>
                <a:lnTo>
                  <a:pt x="54864" y="573024"/>
                </a:lnTo>
                <a:lnTo>
                  <a:pt x="47244" y="556260"/>
                </a:lnTo>
                <a:lnTo>
                  <a:pt x="39624" y="536448"/>
                </a:lnTo>
                <a:lnTo>
                  <a:pt x="36576" y="525780"/>
                </a:lnTo>
                <a:lnTo>
                  <a:pt x="16764" y="531876"/>
                </a:lnTo>
                <a:lnTo>
                  <a:pt x="21336" y="544068"/>
                </a:lnTo>
                <a:lnTo>
                  <a:pt x="27432" y="563880"/>
                </a:lnTo>
                <a:lnTo>
                  <a:pt x="36576" y="582168"/>
                </a:lnTo>
                <a:lnTo>
                  <a:pt x="44196" y="601980"/>
                </a:lnTo>
                <a:lnTo>
                  <a:pt x="50292" y="611124"/>
                </a:lnTo>
                <a:lnTo>
                  <a:pt x="68580" y="600456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01277" y="4275460"/>
            <a:ext cx="503376" cy="244785"/>
          </a:xfrm>
          <a:prstGeom prst="rect">
            <a:avLst/>
          </a:prstGeom>
        </p:spPr>
        <p:txBody>
          <a:bodyPr vert="horz" wrap="square" lIns="0" tIns="13818" rIns="0" bIns="0" rtlCol="0">
            <a:spAutoFit/>
          </a:bodyPr>
          <a:lstStyle/>
          <a:p>
            <a:pPr marL="9871" marR="3948">
              <a:lnSpc>
                <a:spcPts val="925"/>
              </a:lnSpc>
              <a:spcBef>
                <a:spcPts val="109"/>
              </a:spcBef>
            </a:pP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Check </a:t>
            </a:r>
            <a:r>
              <a:rPr sz="77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Equ</a:t>
            </a:r>
            <a:r>
              <a:rPr sz="777" spc="-12" dirty="0">
                <a:solidFill>
                  <a:srgbClr val="FF0000"/>
                </a:solidFill>
                <a:latin typeface="Arial MT"/>
                <a:cs typeface="Arial MT"/>
              </a:rPr>
              <a:t>ili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b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777" spc="-12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u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endParaRPr sz="777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78163" y="4887016"/>
            <a:ext cx="637609" cy="593687"/>
          </a:xfrm>
          <a:custGeom>
            <a:avLst/>
            <a:gdLst/>
            <a:ahLst/>
            <a:cxnLst/>
            <a:rect l="l" t="t" r="r" b="b"/>
            <a:pathLst>
              <a:path w="820420" h="763904">
                <a:moveTo>
                  <a:pt x="25908" y="320040"/>
                </a:moveTo>
                <a:lnTo>
                  <a:pt x="6096" y="315468"/>
                </a:lnTo>
                <a:lnTo>
                  <a:pt x="1524" y="342900"/>
                </a:lnTo>
                <a:lnTo>
                  <a:pt x="0" y="362712"/>
                </a:lnTo>
                <a:lnTo>
                  <a:pt x="0" y="402336"/>
                </a:lnTo>
                <a:lnTo>
                  <a:pt x="19812" y="400920"/>
                </a:lnTo>
                <a:lnTo>
                  <a:pt x="19812" y="382524"/>
                </a:lnTo>
                <a:lnTo>
                  <a:pt x="24384" y="327660"/>
                </a:lnTo>
                <a:lnTo>
                  <a:pt x="25908" y="320040"/>
                </a:lnTo>
                <a:close/>
              </a:path>
              <a:path w="820420" h="763904">
                <a:moveTo>
                  <a:pt x="32004" y="472440"/>
                </a:moveTo>
                <a:lnTo>
                  <a:pt x="27432" y="454152"/>
                </a:lnTo>
                <a:lnTo>
                  <a:pt x="24384" y="437388"/>
                </a:lnTo>
                <a:lnTo>
                  <a:pt x="21336" y="400812"/>
                </a:lnTo>
                <a:lnTo>
                  <a:pt x="0" y="402336"/>
                </a:lnTo>
                <a:lnTo>
                  <a:pt x="1524" y="422148"/>
                </a:lnTo>
                <a:lnTo>
                  <a:pt x="4572" y="440436"/>
                </a:lnTo>
                <a:lnTo>
                  <a:pt x="7620" y="460248"/>
                </a:lnTo>
                <a:lnTo>
                  <a:pt x="12192" y="478536"/>
                </a:lnTo>
                <a:lnTo>
                  <a:pt x="32004" y="472440"/>
                </a:lnTo>
                <a:close/>
              </a:path>
              <a:path w="820420" h="763904">
                <a:moveTo>
                  <a:pt x="21336" y="400812"/>
                </a:moveTo>
                <a:lnTo>
                  <a:pt x="19812" y="382524"/>
                </a:lnTo>
                <a:lnTo>
                  <a:pt x="19812" y="400920"/>
                </a:lnTo>
                <a:lnTo>
                  <a:pt x="21336" y="400812"/>
                </a:lnTo>
                <a:close/>
              </a:path>
              <a:path w="820420" h="763904">
                <a:moveTo>
                  <a:pt x="80772" y="188976"/>
                </a:moveTo>
                <a:lnTo>
                  <a:pt x="64008" y="178308"/>
                </a:lnTo>
                <a:lnTo>
                  <a:pt x="59436" y="184404"/>
                </a:lnTo>
                <a:lnTo>
                  <a:pt x="48768" y="199644"/>
                </a:lnTo>
                <a:lnTo>
                  <a:pt x="39624" y="216408"/>
                </a:lnTo>
                <a:lnTo>
                  <a:pt x="32004" y="233172"/>
                </a:lnTo>
                <a:lnTo>
                  <a:pt x="24384" y="251460"/>
                </a:lnTo>
                <a:lnTo>
                  <a:pt x="22860" y="254508"/>
                </a:lnTo>
                <a:lnTo>
                  <a:pt x="42672" y="260604"/>
                </a:lnTo>
                <a:lnTo>
                  <a:pt x="44196" y="259080"/>
                </a:lnTo>
                <a:lnTo>
                  <a:pt x="50292" y="242316"/>
                </a:lnTo>
                <a:lnTo>
                  <a:pt x="59436" y="225552"/>
                </a:lnTo>
                <a:lnTo>
                  <a:pt x="67056" y="210312"/>
                </a:lnTo>
                <a:lnTo>
                  <a:pt x="76200" y="195072"/>
                </a:lnTo>
                <a:lnTo>
                  <a:pt x="80772" y="188976"/>
                </a:lnTo>
                <a:close/>
              </a:path>
              <a:path w="820420" h="763904">
                <a:moveTo>
                  <a:pt x="181356" y="89916"/>
                </a:moveTo>
                <a:lnTo>
                  <a:pt x="169164" y="73152"/>
                </a:lnTo>
                <a:lnTo>
                  <a:pt x="164592" y="76200"/>
                </a:lnTo>
                <a:lnTo>
                  <a:pt x="149352" y="86868"/>
                </a:lnTo>
                <a:lnTo>
                  <a:pt x="134112" y="99060"/>
                </a:lnTo>
                <a:lnTo>
                  <a:pt x="118872" y="112776"/>
                </a:lnTo>
                <a:lnTo>
                  <a:pt x="103632" y="128016"/>
                </a:lnTo>
                <a:lnTo>
                  <a:pt x="118872" y="141732"/>
                </a:lnTo>
                <a:lnTo>
                  <a:pt x="121920" y="140208"/>
                </a:lnTo>
                <a:lnTo>
                  <a:pt x="134112" y="128016"/>
                </a:lnTo>
                <a:lnTo>
                  <a:pt x="161544" y="103632"/>
                </a:lnTo>
                <a:lnTo>
                  <a:pt x="176784" y="92964"/>
                </a:lnTo>
                <a:lnTo>
                  <a:pt x="181356" y="89916"/>
                </a:lnTo>
                <a:close/>
              </a:path>
              <a:path w="820420" h="763904">
                <a:moveTo>
                  <a:pt x="312420" y="33528"/>
                </a:moveTo>
                <a:lnTo>
                  <a:pt x="306324" y="12192"/>
                </a:lnTo>
                <a:lnTo>
                  <a:pt x="288036" y="18288"/>
                </a:lnTo>
                <a:lnTo>
                  <a:pt x="268224" y="24384"/>
                </a:lnTo>
                <a:lnTo>
                  <a:pt x="249936" y="30480"/>
                </a:lnTo>
                <a:lnTo>
                  <a:pt x="231648" y="38100"/>
                </a:lnTo>
                <a:lnTo>
                  <a:pt x="225552" y="41148"/>
                </a:lnTo>
                <a:lnTo>
                  <a:pt x="234696" y="59436"/>
                </a:lnTo>
                <a:lnTo>
                  <a:pt x="240792" y="56388"/>
                </a:lnTo>
                <a:lnTo>
                  <a:pt x="257556" y="50292"/>
                </a:lnTo>
                <a:lnTo>
                  <a:pt x="275844" y="42672"/>
                </a:lnTo>
                <a:lnTo>
                  <a:pt x="312420" y="33528"/>
                </a:lnTo>
                <a:close/>
              </a:path>
              <a:path w="820420" h="763904">
                <a:moveTo>
                  <a:pt x="455676" y="3048"/>
                </a:moveTo>
                <a:lnTo>
                  <a:pt x="449580" y="2939"/>
                </a:lnTo>
                <a:lnTo>
                  <a:pt x="408432" y="0"/>
                </a:lnTo>
                <a:lnTo>
                  <a:pt x="390144" y="1406"/>
                </a:lnTo>
                <a:lnTo>
                  <a:pt x="370332" y="1524"/>
                </a:lnTo>
                <a:lnTo>
                  <a:pt x="371856" y="22860"/>
                </a:lnTo>
                <a:lnTo>
                  <a:pt x="388620" y="21463"/>
                </a:lnTo>
                <a:lnTo>
                  <a:pt x="429768" y="21336"/>
                </a:lnTo>
                <a:lnTo>
                  <a:pt x="449580" y="22860"/>
                </a:lnTo>
                <a:lnTo>
                  <a:pt x="454152" y="24384"/>
                </a:lnTo>
                <a:lnTo>
                  <a:pt x="455676" y="3048"/>
                </a:lnTo>
                <a:close/>
              </a:path>
              <a:path w="820420" h="763904">
                <a:moveTo>
                  <a:pt x="600456" y="44196"/>
                </a:moveTo>
                <a:lnTo>
                  <a:pt x="586740" y="38100"/>
                </a:lnTo>
                <a:lnTo>
                  <a:pt x="550164" y="22860"/>
                </a:lnTo>
                <a:lnTo>
                  <a:pt x="530352" y="18288"/>
                </a:lnTo>
                <a:lnTo>
                  <a:pt x="519684" y="15240"/>
                </a:lnTo>
                <a:lnTo>
                  <a:pt x="513588" y="35052"/>
                </a:lnTo>
                <a:lnTo>
                  <a:pt x="525780" y="38100"/>
                </a:lnTo>
                <a:lnTo>
                  <a:pt x="544068" y="44196"/>
                </a:lnTo>
                <a:lnTo>
                  <a:pt x="560832" y="50292"/>
                </a:lnTo>
                <a:lnTo>
                  <a:pt x="579120" y="57912"/>
                </a:lnTo>
                <a:lnTo>
                  <a:pt x="591312" y="62484"/>
                </a:lnTo>
                <a:lnTo>
                  <a:pt x="600456" y="44196"/>
                </a:lnTo>
                <a:close/>
              </a:path>
              <a:path w="820420" h="763904">
                <a:moveTo>
                  <a:pt x="719328" y="134112"/>
                </a:moveTo>
                <a:lnTo>
                  <a:pt x="711708" y="124968"/>
                </a:lnTo>
                <a:lnTo>
                  <a:pt x="699516" y="111252"/>
                </a:lnTo>
                <a:lnTo>
                  <a:pt x="669036" y="86868"/>
                </a:lnTo>
                <a:lnTo>
                  <a:pt x="655320" y="77724"/>
                </a:lnTo>
                <a:lnTo>
                  <a:pt x="643128" y="94488"/>
                </a:lnTo>
                <a:lnTo>
                  <a:pt x="656844" y="103632"/>
                </a:lnTo>
                <a:lnTo>
                  <a:pt x="672084" y="115824"/>
                </a:lnTo>
                <a:lnTo>
                  <a:pt x="684276" y="128016"/>
                </a:lnTo>
                <a:lnTo>
                  <a:pt x="697992" y="140208"/>
                </a:lnTo>
                <a:lnTo>
                  <a:pt x="704088" y="147828"/>
                </a:lnTo>
                <a:lnTo>
                  <a:pt x="719328" y="134112"/>
                </a:lnTo>
                <a:close/>
              </a:path>
              <a:path w="820420" h="763904">
                <a:moveTo>
                  <a:pt x="798576" y="260604"/>
                </a:moveTo>
                <a:lnTo>
                  <a:pt x="794004" y="249936"/>
                </a:lnTo>
                <a:lnTo>
                  <a:pt x="778764" y="216408"/>
                </a:lnTo>
                <a:lnTo>
                  <a:pt x="769620" y="199644"/>
                </a:lnTo>
                <a:lnTo>
                  <a:pt x="760476" y="184404"/>
                </a:lnTo>
                <a:lnTo>
                  <a:pt x="742188" y="195072"/>
                </a:lnTo>
                <a:lnTo>
                  <a:pt x="751332" y="210312"/>
                </a:lnTo>
                <a:lnTo>
                  <a:pt x="760476" y="227076"/>
                </a:lnTo>
                <a:lnTo>
                  <a:pt x="768096" y="242316"/>
                </a:lnTo>
                <a:lnTo>
                  <a:pt x="774192" y="259080"/>
                </a:lnTo>
                <a:lnTo>
                  <a:pt x="778764" y="268224"/>
                </a:lnTo>
                <a:lnTo>
                  <a:pt x="798576" y="260604"/>
                </a:lnTo>
                <a:close/>
              </a:path>
              <a:path w="820420" h="763904">
                <a:moveTo>
                  <a:pt x="819912" y="382524"/>
                </a:moveTo>
                <a:lnTo>
                  <a:pt x="816864" y="342900"/>
                </a:lnTo>
                <a:lnTo>
                  <a:pt x="813816" y="323088"/>
                </a:lnTo>
                <a:lnTo>
                  <a:pt x="794004" y="327660"/>
                </a:lnTo>
                <a:lnTo>
                  <a:pt x="797052" y="345948"/>
                </a:lnTo>
                <a:lnTo>
                  <a:pt x="798576" y="364236"/>
                </a:lnTo>
                <a:lnTo>
                  <a:pt x="798576" y="408540"/>
                </a:lnTo>
                <a:lnTo>
                  <a:pt x="818388" y="409956"/>
                </a:lnTo>
                <a:lnTo>
                  <a:pt x="818388" y="402336"/>
                </a:lnTo>
                <a:lnTo>
                  <a:pt x="819912" y="382524"/>
                </a:lnTo>
                <a:close/>
              </a:path>
              <a:path w="820420" h="763904">
                <a:moveTo>
                  <a:pt x="798576" y="408540"/>
                </a:moveTo>
                <a:lnTo>
                  <a:pt x="798576" y="400812"/>
                </a:lnTo>
                <a:lnTo>
                  <a:pt x="797052" y="408432"/>
                </a:lnTo>
                <a:lnTo>
                  <a:pt x="798576" y="408540"/>
                </a:lnTo>
                <a:close/>
              </a:path>
              <a:path w="820420" h="763904">
                <a:moveTo>
                  <a:pt x="807720" y="473964"/>
                </a:moveTo>
                <a:lnTo>
                  <a:pt x="786384" y="467868"/>
                </a:lnTo>
                <a:lnTo>
                  <a:pt x="786384" y="472440"/>
                </a:lnTo>
                <a:lnTo>
                  <a:pt x="768096" y="522732"/>
                </a:lnTo>
                <a:lnTo>
                  <a:pt x="760476" y="539496"/>
                </a:lnTo>
                <a:lnTo>
                  <a:pt x="757428" y="544068"/>
                </a:lnTo>
                <a:lnTo>
                  <a:pt x="775716" y="553212"/>
                </a:lnTo>
                <a:lnTo>
                  <a:pt x="778764" y="548640"/>
                </a:lnTo>
                <a:lnTo>
                  <a:pt x="786384" y="530352"/>
                </a:lnTo>
                <a:lnTo>
                  <a:pt x="794004" y="513588"/>
                </a:lnTo>
                <a:lnTo>
                  <a:pt x="806196" y="477012"/>
                </a:lnTo>
                <a:lnTo>
                  <a:pt x="807720" y="473964"/>
                </a:lnTo>
                <a:close/>
              </a:path>
              <a:path w="820420" h="763904">
                <a:moveTo>
                  <a:pt x="740664" y="608076"/>
                </a:moveTo>
                <a:lnTo>
                  <a:pt x="723900" y="594360"/>
                </a:lnTo>
                <a:lnTo>
                  <a:pt x="720852" y="597408"/>
                </a:lnTo>
                <a:lnTo>
                  <a:pt x="710184" y="611124"/>
                </a:lnTo>
                <a:lnTo>
                  <a:pt x="697992" y="624840"/>
                </a:lnTo>
                <a:lnTo>
                  <a:pt x="670560" y="649224"/>
                </a:lnTo>
                <a:lnTo>
                  <a:pt x="665988" y="652272"/>
                </a:lnTo>
                <a:lnTo>
                  <a:pt x="679704" y="669036"/>
                </a:lnTo>
                <a:lnTo>
                  <a:pt x="684276" y="664464"/>
                </a:lnTo>
                <a:lnTo>
                  <a:pt x="699516" y="652272"/>
                </a:lnTo>
                <a:lnTo>
                  <a:pt x="713232" y="638556"/>
                </a:lnTo>
                <a:lnTo>
                  <a:pt x="737616" y="611124"/>
                </a:lnTo>
                <a:lnTo>
                  <a:pt x="740664" y="608076"/>
                </a:lnTo>
                <a:close/>
              </a:path>
              <a:path w="820420" h="763904">
                <a:moveTo>
                  <a:pt x="626364" y="705612"/>
                </a:moveTo>
                <a:lnTo>
                  <a:pt x="615696" y="687324"/>
                </a:lnTo>
                <a:lnTo>
                  <a:pt x="611124" y="690372"/>
                </a:lnTo>
                <a:lnTo>
                  <a:pt x="594360" y="699516"/>
                </a:lnTo>
                <a:lnTo>
                  <a:pt x="560832" y="714756"/>
                </a:lnTo>
                <a:lnTo>
                  <a:pt x="542544" y="720852"/>
                </a:lnTo>
                <a:lnTo>
                  <a:pt x="548640" y="742188"/>
                </a:lnTo>
                <a:lnTo>
                  <a:pt x="550164" y="740664"/>
                </a:lnTo>
                <a:lnTo>
                  <a:pt x="568452" y="734568"/>
                </a:lnTo>
                <a:lnTo>
                  <a:pt x="586740" y="726948"/>
                </a:lnTo>
                <a:lnTo>
                  <a:pt x="605028" y="717804"/>
                </a:lnTo>
                <a:lnTo>
                  <a:pt x="621792" y="708660"/>
                </a:lnTo>
                <a:lnTo>
                  <a:pt x="626364" y="705612"/>
                </a:lnTo>
                <a:close/>
              </a:path>
              <a:path w="820420" h="763904">
                <a:moveTo>
                  <a:pt x="486156" y="757428"/>
                </a:moveTo>
                <a:lnTo>
                  <a:pt x="483108" y="736092"/>
                </a:lnTo>
                <a:lnTo>
                  <a:pt x="467868" y="739140"/>
                </a:lnTo>
                <a:lnTo>
                  <a:pt x="449580" y="740664"/>
                </a:lnTo>
                <a:lnTo>
                  <a:pt x="429768" y="742188"/>
                </a:lnTo>
                <a:lnTo>
                  <a:pt x="408432" y="743712"/>
                </a:lnTo>
                <a:lnTo>
                  <a:pt x="400812" y="743712"/>
                </a:lnTo>
                <a:lnTo>
                  <a:pt x="400812" y="763524"/>
                </a:lnTo>
                <a:lnTo>
                  <a:pt x="431292" y="763524"/>
                </a:lnTo>
                <a:lnTo>
                  <a:pt x="451104" y="762000"/>
                </a:lnTo>
                <a:lnTo>
                  <a:pt x="472440" y="760476"/>
                </a:lnTo>
                <a:lnTo>
                  <a:pt x="486156" y="757428"/>
                </a:lnTo>
                <a:close/>
              </a:path>
              <a:path w="820420" h="763904">
                <a:moveTo>
                  <a:pt x="339852" y="737616"/>
                </a:moveTo>
                <a:lnTo>
                  <a:pt x="330708" y="736092"/>
                </a:lnTo>
                <a:lnTo>
                  <a:pt x="312420" y="731520"/>
                </a:lnTo>
                <a:lnTo>
                  <a:pt x="292608" y="726948"/>
                </a:lnTo>
                <a:lnTo>
                  <a:pt x="275844" y="720852"/>
                </a:lnTo>
                <a:lnTo>
                  <a:pt x="262128" y="716280"/>
                </a:lnTo>
                <a:lnTo>
                  <a:pt x="254508" y="736092"/>
                </a:lnTo>
                <a:lnTo>
                  <a:pt x="268224" y="740664"/>
                </a:lnTo>
                <a:lnTo>
                  <a:pt x="307848" y="752856"/>
                </a:lnTo>
                <a:lnTo>
                  <a:pt x="327660" y="755904"/>
                </a:lnTo>
                <a:lnTo>
                  <a:pt x="336804" y="757428"/>
                </a:lnTo>
                <a:lnTo>
                  <a:pt x="339852" y="737616"/>
                </a:lnTo>
                <a:close/>
              </a:path>
              <a:path w="820420" h="763904">
                <a:moveTo>
                  <a:pt x="207264" y="690372"/>
                </a:moveTo>
                <a:lnTo>
                  <a:pt x="192024" y="681228"/>
                </a:lnTo>
                <a:lnTo>
                  <a:pt x="161544" y="659892"/>
                </a:lnTo>
                <a:lnTo>
                  <a:pt x="147828" y="649224"/>
                </a:lnTo>
                <a:lnTo>
                  <a:pt x="140208" y="643128"/>
                </a:lnTo>
                <a:lnTo>
                  <a:pt x="126492" y="658368"/>
                </a:lnTo>
                <a:lnTo>
                  <a:pt x="134112" y="665988"/>
                </a:lnTo>
                <a:lnTo>
                  <a:pt x="149352" y="676656"/>
                </a:lnTo>
                <a:lnTo>
                  <a:pt x="164592" y="688848"/>
                </a:lnTo>
                <a:lnTo>
                  <a:pt x="181356" y="699516"/>
                </a:lnTo>
                <a:lnTo>
                  <a:pt x="195072" y="708660"/>
                </a:lnTo>
                <a:lnTo>
                  <a:pt x="207264" y="690372"/>
                </a:lnTo>
                <a:close/>
              </a:path>
              <a:path w="820420" h="763904">
                <a:moveTo>
                  <a:pt x="97536" y="598932"/>
                </a:moveTo>
                <a:lnTo>
                  <a:pt x="97536" y="597408"/>
                </a:lnTo>
                <a:lnTo>
                  <a:pt x="86868" y="583692"/>
                </a:lnTo>
                <a:lnTo>
                  <a:pt x="76200" y="568452"/>
                </a:lnTo>
                <a:lnTo>
                  <a:pt x="57912" y="537972"/>
                </a:lnTo>
                <a:lnTo>
                  <a:pt x="54864" y="530352"/>
                </a:lnTo>
                <a:lnTo>
                  <a:pt x="35052" y="539496"/>
                </a:lnTo>
                <a:lnTo>
                  <a:pt x="39624" y="548640"/>
                </a:lnTo>
                <a:lnTo>
                  <a:pt x="48768" y="565404"/>
                </a:lnTo>
                <a:lnTo>
                  <a:pt x="80772" y="611124"/>
                </a:lnTo>
                <a:lnTo>
                  <a:pt x="82296" y="612648"/>
                </a:lnTo>
                <a:lnTo>
                  <a:pt x="97536" y="598932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948333" y="4936363"/>
            <a:ext cx="430337" cy="360202"/>
          </a:xfrm>
          <a:prstGeom prst="rect">
            <a:avLst/>
          </a:prstGeom>
        </p:spPr>
        <p:txBody>
          <a:bodyPr vert="horz" wrap="square" lIns="0" tIns="13818" rIns="0" bIns="0" rtlCol="0">
            <a:spAutoFit/>
          </a:bodyPr>
          <a:lstStyle/>
          <a:p>
            <a:pPr marL="9871" marR="3948">
              <a:lnSpc>
                <a:spcPts val="925"/>
              </a:lnSpc>
              <a:spcBef>
                <a:spcPts val="109"/>
              </a:spcBef>
            </a:pP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Show 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77" spc="4" dirty="0">
                <a:solidFill>
                  <a:srgbClr val="FF0000"/>
                </a:solidFill>
                <a:latin typeface="Arial MT"/>
                <a:cs typeface="Arial MT"/>
              </a:rPr>
              <a:t>f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777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s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 o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n  </a:t>
            </a:r>
            <a:r>
              <a:rPr sz="777" spc="12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777" spc="-15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77" spc="4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777" spc="-8" dirty="0">
                <a:solidFill>
                  <a:srgbClr val="FF0000"/>
                </a:solidFill>
                <a:latin typeface="Arial MT"/>
                <a:cs typeface="Arial MT"/>
              </a:rPr>
              <a:t>b</a:t>
            </a:r>
            <a:r>
              <a:rPr sz="777" spc="-15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77" spc="-4" dirty="0">
                <a:solidFill>
                  <a:srgbClr val="FF0000"/>
                </a:solidFill>
                <a:latin typeface="Arial MT"/>
                <a:cs typeface="Arial MT"/>
              </a:rPr>
              <a:t>rs</a:t>
            </a:r>
            <a:endParaRPr sz="77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00" y="1409146"/>
            <a:ext cx="4934566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 algn="ctr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– 16 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530985" y="2151249"/>
            <a:ext cx="3566567" cy="163068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308" b="1" spc="-16" dirty="0">
                <a:latin typeface="Times New Roman"/>
                <a:cs typeface="Times New Roman"/>
              </a:rPr>
              <a:t>Simple Truss Problems</a:t>
            </a:r>
            <a:endParaRPr lang="en-US" sz="346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(179-197)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58326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762" y="1364172"/>
            <a:ext cx="347576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293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293" spc="-2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2293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9315" y="1830830"/>
            <a:ext cx="6606070" cy="246225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516" spc="8" dirty="0">
                <a:latin typeface="Arial MT"/>
                <a:cs typeface="Arial MT"/>
              </a:rPr>
              <a:t>Determine</a:t>
            </a:r>
            <a:r>
              <a:rPr sz="1516" spc="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the force</a:t>
            </a:r>
            <a:r>
              <a:rPr sz="1516" spc="-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in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each</a:t>
            </a:r>
            <a:r>
              <a:rPr sz="1516" spc="8" dirty="0">
                <a:latin typeface="Arial MT"/>
                <a:cs typeface="Arial MT"/>
              </a:rPr>
              <a:t> member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of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the loaded truss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by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Method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of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Joints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1091" y="2403298"/>
            <a:ext cx="2384570" cy="19642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0D18-E122-888B-9CD7-9473FFB979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179</a:t>
            </a:fld>
            <a:endParaRPr lang="en-US" spc="-16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497575"/>
            <a:ext cx="7817134" cy="5862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041A2-8029-0476-423A-76E9FAF54B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18</a:t>
            </a:fld>
            <a:endParaRPr lang="en-US" spc="-16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762" y="1364172"/>
            <a:ext cx="347576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293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293" spc="-2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2293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9316" y="1830830"/>
            <a:ext cx="727921" cy="246225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516" spc="8" dirty="0">
                <a:latin typeface="Arial MT"/>
                <a:cs typeface="Arial MT"/>
              </a:rPr>
              <a:t>Solution</a:t>
            </a:r>
            <a:endParaRPr sz="1516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2518" y="1314821"/>
            <a:ext cx="5477915" cy="3970255"/>
            <a:chOff x="1565507" y="1165860"/>
            <a:chExt cx="7048500" cy="51085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508" y="1165860"/>
              <a:ext cx="2263139" cy="5108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5507" y="2344655"/>
              <a:ext cx="4540315" cy="6665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973" y="4837561"/>
              <a:ext cx="4335089" cy="482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4325" y="5644979"/>
              <a:ext cx="4271880" cy="454436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243911-6C48-F53C-CCFB-6D4BE7BC1A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180</a:t>
            </a:fld>
            <a:endParaRPr lang="en-US" spc="-16" dirty="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762" y="1364172"/>
            <a:ext cx="347576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293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293" spc="-2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2293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9316" y="1830830"/>
            <a:ext cx="727921" cy="246225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516" spc="8" dirty="0">
                <a:latin typeface="Arial MT"/>
                <a:cs typeface="Arial MT"/>
              </a:rPr>
              <a:t>Solution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0986" y="1817012"/>
            <a:ext cx="2248017" cy="14189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0958" y="3347070"/>
            <a:ext cx="3761326" cy="9709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3526" y="4544988"/>
            <a:ext cx="3744170" cy="4566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5471" y="1230727"/>
            <a:ext cx="1370366" cy="117257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D6EB33-491D-F845-6014-02B30D8F99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181</a:t>
            </a:fld>
            <a:endParaRPr lang="en-US" spc="-16" dirty="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3975" y="4532039"/>
            <a:ext cx="1203883" cy="91046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07766" y="1830830"/>
            <a:ext cx="5541578" cy="3808072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 marR="89327" indent="3455">
              <a:lnSpc>
                <a:spcPct val="101499"/>
              </a:lnSpc>
              <a:spcBef>
                <a:spcPts val="74"/>
              </a:spcBef>
            </a:pPr>
            <a:r>
              <a:rPr sz="1516" spc="12" dirty="0">
                <a:latin typeface="Arial MT"/>
                <a:cs typeface="Arial MT"/>
              </a:rPr>
              <a:t>When </a:t>
            </a:r>
            <a:r>
              <a:rPr sz="1516" spc="8" dirty="0">
                <a:latin typeface="Arial MT"/>
                <a:cs typeface="Arial MT"/>
              </a:rPr>
              <a:t>more </a:t>
            </a:r>
            <a:r>
              <a:rPr sz="1516" spc="12" dirty="0">
                <a:latin typeface="Arial MT"/>
                <a:cs typeface="Arial MT"/>
              </a:rPr>
              <a:t>number </a:t>
            </a:r>
            <a:r>
              <a:rPr sz="1516" spc="8" dirty="0">
                <a:latin typeface="Arial MT"/>
                <a:cs typeface="Arial MT"/>
              </a:rPr>
              <a:t>of members/supports are present than are </a:t>
            </a:r>
            <a:r>
              <a:rPr sz="1516" spc="-412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needed</a:t>
            </a:r>
            <a:r>
              <a:rPr sz="1516" spc="-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to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prevent</a:t>
            </a:r>
            <a:r>
              <a:rPr sz="1516" spc="-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collapse/stability</a:t>
            </a:r>
            <a:endParaRPr sz="1516">
              <a:latin typeface="Arial MT"/>
              <a:cs typeface="Arial MT"/>
            </a:endParaRPr>
          </a:p>
          <a:p>
            <a:pPr marL="13325">
              <a:spcBef>
                <a:spcPts val="400"/>
              </a:spcBef>
            </a:pPr>
            <a:r>
              <a:rPr sz="1516" spc="-12" dirty="0">
                <a:latin typeface="MS UI Gothic"/>
                <a:cs typeface="MS UI Gothic"/>
              </a:rPr>
              <a:t>🡪</a:t>
            </a:r>
            <a:r>
              <a:rPr sz="1516" spc="-47" dirty="0">
                <a:latin typeface="MS UI Gothic"/>
                <a:cs typeface="MS UI Gothic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Statically</a:t>
            </a:r>
            <a:r>
              <a:rPr sz="1516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Indeterminate</a:t>
            </a:r>
            <a:r>
              <a:rPr sz="1516" spc="-1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Truss</a:t>
            </a:r>
            <a:endParaRPr sz="1516">
              <a:latin typeface="Arial MT"/>
              <a:cs typeface="Arial MT"/>
            </a:endParaRPr>
          </a:p>
          <a:p>
            <a:pPr marL="122394" indent="-112523">
              <a:spcBef>
                <a:spcPts val="357"/>
              </a:spcBef>
              <a:buChar char="•"/>
              <a:tabLst>
                <a:tab pos="122394" algn="l"/>
              </a:tabLst>
            </a:pP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cannot</a:t>
            </a:r>
            <a:r>
              <a:rPr sz="1399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be</a:t>
            </a: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analyzed</a:t>
            </a:r>
            <a:r>
              <a:rPr sz="1399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using</a:t>
            </a: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equations</a:t>
            </a:r>
            <a:r>
              <a:rPr sz="1399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equilibrium</a:t>
            </a:r>
            <a:r>
              <a:rPr sz="1399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alone!</a:t>
            </a:r>
            <a:endParaRPr sz="1399">
              <a:latin typeface="Arial MT"/>
              <a:cs typeface="Arial MT"/>
            </a:endParaRPr>
          </a:p>
          <a:p>
            <a:pPr marL="9871" marR="656877">
              <a:lnSpc>
                <a:spcPts val="1694"/>
              </a:lnSpc>
              <a:spcBef>
                <a:spcPts val="55"/>
              </a:spcBef>
              <a:buChar char="•"/>
              <a:tabLst>
                <a:tab pos="122394" algn="l"/>
              </a:tabLst>
            </a:pP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additional</a:t>
            </a:r>
            <a:r>
              <a:rPr sz="1399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members</a:t>
            </a:r>
            <a:r>
              <a:rPr sz="1399" spc="19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or</a:t>
            </a:r>
            <a:r>
              <a:rPr sz="1399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supports</a:t>
            </a:r>
            <a:r>
              <a:rPr sz="1399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which</a:t>
            </a:r>
            <a:r>
              <a:rPr sz="1399" dirty="0">
                <a:solidFill>
                  <a:srgbClr val="323299"/>
                </a:solidFill>
                <a:latin typeface="Arial MT"/>
                <a:cs typeface="Arial MT"/>
              </a:rPr>
              <a:t> are</a:t>
            </a:r>
            <a:r>
              <a:rPr sz="1399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not</a:t>
            </a:r>
            <a:r>
              <a:rPr sz="1399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necessary</a:t>
            </a:r>
            <a:r>
              <a:rPr sz="1399" dirty="0">
                <a:solidFill>
                  <a:srgbClr val="323299"/>
                </a:solidFill>
                <a:latin typeface="Arial MT"/>
                <a:cs typeface="Arial MT"/>
              </a:rPr>
              <a:t> for </a:t>
            </a:r>
            <a:r>
              <a:rPr sz="1399" spc="-37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maintaining</a:t>
            </a:r>
            <a:r>
              <a:rPr sz="1399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the</a:t>
            </a:r>
            <a:r>
              <a:rPr sz="1399" spc="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4" dirty="0">
                <a:solidFill>
                  <a:srgbClr val="323299"/>
                </a:solidFill>
                <a:latin typeface="Arial MT"/>
                <a:cs typeface="Arial MT"/>
              </a:rPr>
              <a:t>equilibrium configuration</a:t>
            </a:r>
            <a:r>
              <a:rPr sz="1399" spc="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399" spc="-23" dirty="0">
                <a:solidFill>
                  <a:srgbClr val="323299"/>
                </a:solidFill>
                <a:latin typeface="MS UI Gothic"/>
                <a:cs typeface="MS UI Gothic"/>
              </a:rPr>
              <a:t>🡪</a:t>
            </a:r>
            <a:r>
              <a:rPr sz="1399" spc="-35" dirty="0">
                <a:solidFill>
                  <a:srgbClr val="323299"/>
                </a:solidFill>
                <a:latin typeface="MS UI Gothic"/>
                <a:cs typeface="MS UI Gothic"/>
              </a:rPr>
              <a:t> </a:t>
            </a:r>
            <a:r>
              <a:rPr sz="1399" spc="4" dirty="0">
                <a:solidFill>
                  <a:srgbClr val="FF0000"/>
                </a:solidFill>
                <a:latin typeface="Arial MT"/>
                <a:cs typeface="Arial MT"/>
              </a:rPr>
              <a:t>Redundant</a:t>
            </a:r>
            <a:endParaRPr sz="1399">
              <a:latin typeface="Arial MT"/>
              <a:cs typeface="Arial MT"/>
            </a:endParaRPr>
          </a:p>
          <a:p>
            <a:pPr marL="13325">
              <a:spcBef>
                <a:spcPts val="1037"/>
              </a:spcBef>
            </a:pP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Internal</a:t>
            </a:r>
            <a:r>
              <a:rPr sz="1516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323299"/>
                </a:solidFill>
                <a:latin typeface="Arial MT"/>
                <a:cs typeface="Arial MT"/>
              </a:rPr>
              <a:t>and</a:t>
            </a:r>
            <a:r>
              <a:rPr sz="1516" spc="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External</a:t>
            </a:r>
            <a:r>
              <a:rPr sz="1516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323299"/>
                </a:solidFill>
                <a:latin typeface="Arial MT"/>
                <a:cs typeface="Arial MT"/>
              </a:rPr>
              <a:t>Redundancy</a:t>
            </a:r>
            <a:endParaRPr sz="1516">
              <a:latin typeface="Arial MT"/>
              <a:cs typeface="Arial MT"/>
            </a:endParaRPr>
          </a:p>
          <a:p>
            <a:pPr marL="13325">
              <a:spcBef>
                <a:spcPts val="23"/>
              </a:spcBef>
            </a:pPr>
            <a:r>
              <a:rPr sz="1399" dirty="0">
                <a:latin typeface="Arial MT"/>
                <a:cs typeface="Arial MT"/>
              </a:rPr>
              <a:t>Extra</a:t>
            </a:r>
            <a:r>
              <a:rPr sz="1399" spc="15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Supports</a:t>
            </a:r>
            <a:r>
              <a:rPr sz="1399" spc="15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than</a:t>
            </a:r>
            <a:r>
              <a:rPr sz="1399" spc="8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required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-23" dirty="0">
                <a:latin typeface="MS UI Gothic"/>
                <a:cs typeface="MS UI Gothic"/>
              </a:rPr>
              <a:t>🡪</a:t>
            </a:r>
            <a:r>
              <a:rPr sz="1399" spc="-39" dirty="0">
                <a:latin typeface="MS UI Gothic"/>
                <a:cs typeface="MS UI Gothic"/>
              </a:rPr>
              <a:t> </a:t>
            </a:r>
            <a:r>
              <a:rPr sz="1399" dirty="0">
                <a:latin typeface="Arial MT"/>
                <a:cs typeface="Arial MT"/>
              </a:rPr>
              <a:t>External</a:t>
            </a:r>
            <a:r>
              <a:rPr sz="1399" spc="23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Redundancy</a:t>
            </a:r>
            <a:endParaRPr sz="1399">
              <a:latin typeface="Arial MT"/>
              <a:cs typeface="Arial MT"/>
            </a:endParaRPr>
          </a:p>
          <a:p>
            <a:pPr marL="401726" lvl="1" indent="-135718">
              <a:spcBef>
                <a:spcPts val="8"/>
              </a:spcBef>
              <a:buChar char="–"/>
              <a:tabLst>
                <a:tab pos="402220" algn="l"/>
              </a:tabLst>
            </a:pPr>
            <a:r>
              <a:rPr sz="1282" dirty="0">
                <a:latin typeface="Arial MT"/>
                <a:cs typeface="Arial MT"/>
              </a:rPr>
              <a:t>Degree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indeterminacy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from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available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equilibrium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equations</a:t>
            </a:r>
            <a:endParaRPr sz="1282">
              <a:latin typeface="Arial MT"/>
              <a:cs typeface="Arial MT"/>
            </a:endParaRPr>
          </a:p>
          <a:p>
            <a:pPr marL="13325">
              <a:spcBef>
                <a:spcPts val="4"/>
              </a:spcBef>
            </a:pPr>
            <a:r>
              <a:rPr sz="1399" dirty="0">
                <a:latin typeface="Arial MT"/>
                <a:cs typeface="Arial MT"/>
              </a:rPr>
              <a:t>Extra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Members</a:t>
            </a:r>
            <a:r>
              <a:rPr sz="1399" spc="23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than</a:t>
            </a:r>
            <a:r>
              <a:rPr sz="1399" spc="12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required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-23" dirty="0">
                <a:latin typeface="MS UI Gothic"/>
                <a:cs typeface="MS UI Gothic"/>
              </a:rPr>
              <a:t>🡪</a:t>
            </a:r>
            <a:r>
              <a:rPr sz="1399" spc="-35" dirty="0">
                <a:latin typeface="MS UI Gothic"/>
                <a:cs typeface="MS UI Gothic"/>
              </a:rPr>
              <a:t> </a:t>
            </a:r>
            <a:r>
              <a:rPr sz="1399" dirty="0">
                <a:latin typeface="Arial MT"/>
                <a:cs typeface="Arial MT"/>
              </a:rPr>
              <a:t>Internal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Redundancy</a:t>
            </a:r>
            <a:endParaRPr sz="1399">
              <a:latin typeface="Arial MT"/>
              <a:cs typeface="Arial MT"/>
            </a:endParaRPr>
          </a:p>
          <a:p>
            <a:pPr marL="13325">
              <a:spcBef>
                <a:spcPts val="12"/>
              </a:spcBef>
            </a:pPr>
            <a:r>
              <a:rPr sz="1282" dirty="0">
                <a:latin typeface="Arial MT"/>
                <a:cs typeface="Arial MT"/>
              </a:rPr>
              <a:t>(truss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must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be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removed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from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supports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to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calculate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internal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redundancy)</a:t>
            </a:r>
            <a:endParaRPr sz="1282">
              <a:latin typeface="Arial MT"/>
              <a:cs typeface="Arial MT"/>
            </a:endParaRPr>
          </a:p>
          <a:p>
            <a:pPr marL="446637" lvl="1" indent="-180629">
              <a:buChar char="–"/>
              <a:tabLst>
                <a:tab pos="447130" algn="l"/>
              </a:tabLst>
            </a:pPr>
            <a:r>
              <a:rPr sz="1282" dirty="0">
                <a:latin typeface="Arial MT"/>
                <a:cs typeface="Arial MT"/>
              </a:rPr>
              <a:t>Is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this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statically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determinate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internally?</a:t>
            </a:r>
            <a:endParaRPr sz="1282">
              <a:latin typeface="Arial MT"/>
              <a:cs typeface="Arial MT"/>
            </a:endParaRPr>
          </a:p>
          <a:p>
            <a:pPr marL="106601">
              <a:spcBef>
                <a:spcPts val="1053"/>
              </a:spcBef>
            </a:pPr>
            <a:r>
              <a:rPr sz="1127" spc="4" dirty="0">
                <a:latin typeface="Arial MT"/>
                <a:cs typeface="Arial MT"/>
              </a:rPr>
              <a:t>Truss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is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statically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determinate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internally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if</a:t>
            </a:r>
            <a:r>
              <a:rPr sz="1127" spc="-8" dirty="0">
                <a:latin typeface="Arial MT"/>
                <a:cs typeface="Arial MT"/>
              </a:rPr>
              <a:t> </a:t>
            </a:r>
            <a:r>
              <a:rPr sz="1127" spc="23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12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+</a:t>
            </a:r>
            <a:r>
              <a:rPr sz="1127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1127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=</a:t>
            </a:r>
            <a:r>
              <a:rPr sz="1127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2j</a:t>
            </a:r>
            <a:endParaRPr sz="1127">
              <a:latin typeface="Arial MT"/>
              <a:cs typeface="Arial MT"/>
            </a:endParaRPr>
          </a:p>
          <a:p>
            <a:pPr marL="106601">
              <a:spcBef>
                <a:spcPts val="35"/>
              </a:spcBef>
            </a:pPr>
            <a:r>
              <a:rPr sz="1127" spc="23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=</a:t>
            </a:r>
            <a:r>
              <a:rPr sz="1127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2j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–</a:t>
            </a:r>
            <a:r>
              <a:rPr sz="1127" spc="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15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1127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7" spc="23" dirty="0">
                <a:latin typeface="Arial MT"/>
                <a:cs typeface="Arial MT"/>
              </a:rPr>
              <a:t>m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894" spc="-4" dirty="0">
                <a:latin typeface="Arial MT"/>
                <a:cs typeface="Arial MT"/>
              </a:rPr>
              <a:t>is</a:t>
            </a:r>
            <a:r>
              <a:rPr sz="894" spc="12" dirty="0">
                <a:latin typeface="Arial MT"/>
                <a:cs typeface="Arial MT"/>
              </a:rPr>
              <a:t> </a:t>
            </a:r>
            <a:r>
              <a:rPr sz="894" dirty="0">
                <a:latin typeface="Arial MT"/>
                <a:cs typeface="Arial MT"/>
              </a:rPr>
              <a:t>number</a:t>
            </a:r>
            <a:r>
              <a:rPr sz="894" spc="-15" dirty="0">
                <a:latin typeface="Arial MT"/>
                <a:cs typeface="Arial MT"/>
              </a:rPr>
              <a:t> </a:t>
            </a:r>
            <a:r>
              <a:rPr sz="894" spc="-4" dirty="0">
                <a:latin typeface="Arial MT"/>
                <a:cs typeface="Arial MT"/>
              </a:rPr>
              <a:t>of</a:t>
            </a:r>
            <a:r>
              <a:rPr sz="894" spc="8" dirty="0">
                <a:latin typeface="Arial MT"/>
                <a:cs typeface="Arial MT"/>
              </a:rPr>
              <a:t> </a:t>
            </a:r>
            <a:r>
              <a:rPr sz="894" dirty="0">
                <a:latin typeface="Arial MT"/>
                <a:cs typeface="Arial MT"/>
              </a:rPr>
              <a:t>members,</a:t>
            </a:r>
            <a:r>
              <a:rPr sz="894" spc="-23" dirty="0">
                <a:latin typeface="Arial MT"/>
                <a:cs typeface="Arial MT"/>
              </a:rPr>
              <a:t> </a:t>
            </a:r>
            <a:r>
              <a:rPr sz="894" spc="-4" dirty="0">
                <a:latin typeface="Arial MT"/>
                <a:cs typeface="Arial MT"/>
              </a:rPr>
              <a:t>and</a:t>
            </a:r>
            <a:r>
              <a:rPr sz="894" spc="4" dirty="0">
                <a:latin typeface="Arial MT"/>
                <a:cs typeface="Arial MT"/>
              </a:rPr>
              <a:t> </a:t>
            </a:r>
            <a:r>
              <a:rPr sz="894" dirty="0">
                <a:latin typeface="Arial MT"/>
                <a:cs typeface="Arial MT"/>
              </a:rPr>
              <a:t>j </a:t>
            </a:r>
            <a:r>
              <a:rPr sz="894" spc="-4" dirty="0">
                <a:latin typeface="Arial MT"/>
                <a:cs typeface="Arial MT"/>
              </a:rPr>
              <a:t>is</a:t>
            </a:r>
            <a:r>
              <a:rPr sz="894" dirty="0">
                <a:latin typeface="Arial MT"/>
                <a:cs typeface="Arial MT"/>
              </a:rPr>
              <a:t> number</a:t>
            </a:r>
            <a:r>
              <a:rPr sz="894" spc="-4" dirty="0">
                <a:latin typeface="Arial MT"/>
                <a:cs typeface="Arial MT"/>
              </a:rPr>
              <a:t> of</a:t>
            </a:r>
            <a:r>
              <a:rPr sz="894" spc="4" dirty="0">
                <a:latin typeface="Arial MT"/>
                <a:cs typeface="Arial MT"/>
              </a:rPr>
              <a:t> </a:t>
            </a:r>
            <a:r>
              <a:rPr sz="894" spc="-4" dirty="0">
                <a:latin typeface="Arial MT"/>
                <a:cs typeface="Arial MT"/>
              </a:rPr>
              <a:t>joints in</a:t>
            </a:r>
            <a:r>
              <a:rPr sz="894" spc="8" dirty="0">
                <a:latin typeface="Arial MT"/>
                <a:cs typeface="Arial MT"/>
              </a:rPr>
              <a:t> </a:t>
            </a:r>
            <a:r>
              <a:rPr sz="894" spc="-4" dirty="0">
                <a:latin typeface="Arial MT"/>
                <a:cs typeface="Arial MT"/>
              </a:rPr>
              <a:t>truss</a:t>
            </a:r>
            <a:endParaRPr sz="894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166">
              <a:latin typeface="Arial MT"/>
              <a:cs typeface="Arial MT"/>
            </a:endParaRPr>
          </a:p>
          <a:p>
            <a:pPr marR="3948" algn="r">
              <a:spcBef>
                <a:spcPts val="777"/>
              </a:spcBef>
            </a:pPr>
            <a:r>
              <a:rPr sz="1127" spc="15" dirty="0">
                <a:solidFill>
                  <a:srgbClr val="323299"/>
                </a:solidFill>
                <a:latin typeface="Arial MT"/>
                <a:cs typeface="Arial MT"/>
              </a:rPr>
              <a:t>L06</a:t>
            </a:r>
            <a:endParaRPr sz="112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7766" y="1830830"/>
            <a:ext cx="5330851" cy="2309354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13325">
              <a:spcBef>
                <a:spcPts val="101"/>
              </a:spcBef>
            </a:pP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Internal</a:t>
            </a:r>
            <a:r>
              <a:rPr sz="1516" spc="-2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Redundancy</a:t>
            </a:r>
            <a:r>
              <a:rPr sz="1516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or</a:t>
            </a:r>
            <a:endParaRPr sz="1516">
              <a:latin typeface="Arial MT"/>
              <a:cs typeface="Arial MT"/>
            </a:endParaRPr>
          </a:p>
          <a:p>
            <a:pPr marL="13325">
              <a:spcBef>
                <a:spcPts val="27"/>
              </a:spcBef>
            </a:pP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Degree</a:t>
            </a:r>
            <a:r>
              <a:rPr sz="1516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of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Internal</a:t>
            </a:r>
            <a:r>
              <a:rPr sz="1516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Static</a:t>
            </a:r>
            <a:r>
              <a:rPr sz="1516" spc="-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Indeterminacy</a:t>
            </a:r>
            <a:endParaRPr sz="1516">
              <a:latin typeface="Arial MT"/>
              <a:cs typeface="Arial MT"/>
            </a:endParaRPr>
          </a:p>
          <a:p>
            <a:pPr marL="13325">
              <a:spcBef>
                <a:spcPts val="23"/>
              </a:spcBef>
            </a:pPr>
            <a:r>
              <a:rPr sz="1399" dirty="0">
                <a:latin typeface="Arial MT"/>
                <a:cs typeface="Arial MT"/>
              </a:rPr>
              <a:t>Extra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Members</a:t>
            </a:r>
            <a:r>
              <a:rPr sz="1399" spc="23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than</a:t>
            </a:r>
            <a:r>
              <a:rPr sz="1399" spc="12" dirty="0">
                <a:latin typeface="Arial MT"/>
                <a:cs typeface="Arial MT"/>
              </a:rPr>
              <a:t> </a:t>
            </a:r>
            <a:r>
              <a:rPr sz="1399" dirty="0">
                <a:latin typeface="Arial MT"/>
                <a:cs typeface="Arial MT"/>
              </a:rPr>
              <a:t>required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-23" dirty="0">
                <a:latin typeface="MS UI Gothic"/>
                <a:cs typeface="MS UI Gothic"/>
              </a:rPr>
              <a:t>🡪</a:t>
            </a:r>
            <a:r>
              <a:rPr sz="1399" spc="-35" dirty="0">
                <a:latin typeface="MS UI Gothic"/>
                <a:cs typeface="MS UI Gothic"/>
              </a:rPr>
              <a:t> </a:t>
            </a:r>
            <a:r>
              <a:rPr sz="1399" dirty="0">
                <a:latin typeface="Arial MT"/>
                <a:cs typeface="Arial MT"/>
              </a:rPr>
              <a:t>Internal</a:t>
            </a:r>
            <a:r>
              <a:rPr sz="1399" spc="19" dirty="0">
                <a:latin typeface="Arial MT"/>
                <a:cs typeface="Arial MT"/>
              </a:rPr>
              <a:t> </a:t>
            </a:r>
            <a:r>
              <a:rPr sz="1399" spc="4" dirty="0">
                <a:latin typeface="Arial MT"/>
                <a:cs typeface="Arial MT"/>
              </a:rPr>
              <a:t>Redundancy</a:t>
            </a:r>
            <a:endParaRPr sz="1399">
              <a:latin typeface="Arial MT"/>
              <a:cs typeface="Arial MT"/>
            </a:endParaRPr>
          </a:p>
          <a:p>
            <a:pPr>
              <a:spcBef>
                <a:spcPts val="4"/>
              </a:spcBef>
            </a:pPr>
            <a:endParaRPr sz="1477">
              <a:latin typeface="Arial MT"/>
              <a:cs typeface="Arial MT"/>
            </a:endParaRPr>
          </a:p>
          <a:p>
            <a:pPr marL="13325"/>
            <a:r>
              <a:rPr sz="1282" dirty="0">
                <a:latin typeface="Arial MT"/>
                <a:cs typeface="Arial MT"/>
              </a:rPr>
              <a:t>Equilibrium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each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joint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can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be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specified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by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two</a:t>
            </a:r>
            <a:r>
              <a:rPr sz="1282" spc="4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scalar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force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equations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spc="-23" dirty="0">
                <a:latin typeface="MS UI Gothic"/>
                <a:cs typeface="MS UI Gothic"/>
              </a:rPr>
              <a:t>🡪</a:t>
            </a:r>
            <a:endParaRPr sz="1282">
              <a:latin typeface="MS UI Gothic"/>
              <a:cs typeface="MS UI Gothic"/>
            </a:endParaRPr>
          </a:p>
          <a:p>
            <a:pPr marL="9871"/>
            <a:r>
              <a:rPr sz="1282" dirty="0">
                <a:latin typeface="Arial MT"/>
                <a:cs typeface="Arial MT"/>
              </a:rPr>
              <a:t>2j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equations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with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“j” </a:t>
            </a:r>
            <a:r>
              <a:rPr sz="1282" dirty="0">
                <a:latin typeface="Arial MT"/>
                <a:cs typeface="Arial MT"/>
              </a:rPr>
              <a:t>number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joints</a:t>
            </a:r>
            <a:endParaRPr sz="1282">
              <a:latin typeface="Arial MT"/>
              <a:cs typeface="Arial MT"/>
            </a:endParaRPr>
          </a:p>
          <a:p>
            <a:pPr marL="819738"/>
            <a:r>
              <a:rPr sz="1282" spc="-23" dirty="0">
                <a:latin typeface="MS UI Gothic"/>
                <a:cs typeface="MS UI Gothic"/>
              </a:rPr>
              <a:t>🡪</a:t>
            </a:r>
            <a:r>
              <a:rPr sz="1282" spc="-62" dirty="0">
                <a:latin typeface="MS UI Gothic"/>
                <a:cs typeface="MS UI Gothic"/>
              </a:rPr>
              <a:t> 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Known</a:t>
            </a:r>
            <a:r>
              <a:rPr sz="1282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Quantities</a:t>
            </a:r>
            <a:endParaRPr sz="1282">
              <a:latin typeface="Arial MT"/>
              <a:cs typeface="Arial MT"/>
            </a:endParaRPr>
          </a:p>
          <a:p>
            <a:pPr>
              <a:spcBef>
                <a:spcPts val="19"/>
              </a:spcBef>
            </a:pPr>
            <a:endParaRPr sz="1322">
              <a:latin typeface="Arial MT"/>
              <a:cs typeface="Arial MT"/>
            </a:endParaRPr>
          </a:p>
          <a:p>
            <a:pPr marL="9871" marR="461442" indent="3455"/>
            <a:r>
              <a:rPr sz="1282" dirty="0">
                <a:latin typeface="Arial MT"/>
                <a:cs typeface="Arial MT"/>
              </a:rPr>
              <a:t>For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with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“m”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number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two</a:t>
            </a:r>
            <a:r>
              <a:rPr sz="1282" dirty="0">
                <a:latin typeface="Arial MT"/>
                <a:cs typeface="Arial MT"/>
              </a:rPr>
              <a:t> force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members,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and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maximum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3 </a:t>
            </a:r>
            <a:r>
              <a:rPr sz="1282" spc="-34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unknown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support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reactions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spc="-23" dirty="0">
                <a:solidFill>
                  <a:srgbClr val="323299"/>
                </a:solidFill>
                <a:latin typeface="MS UI Gothic"/>
                <a:cs typeface="MS UI Gothic"/>
              </a:rPr>
              <a:t>🡪</a:t>
            </a:r>
            <a:r>
              <a:rPr sz="1282" spc="-39" dirty="0">
                <a:solidFill>
                  <a:srgbClr val="323299"/>
                </a:solidFill>
                <a:latin typeface="MS UI Gothic"/>
                <a:cs typeface="MS UI Gothic"/>
              </a:rPr>
              <a:t> 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Total</a:t>
            </a:r>
            <a:r>
              <a:rPr sz="1282" spc="-19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dirty="0">
                <a:solidFill>
                  <a:srgbClr val="323299"/>
                </a:solidFill>
                <a:latin typeface="Arial MT"/>
                <a:cs typeface="Arial MT"/>
              </a:rPr>
              <a:t>Unknowns</a:t>
            </a:r>
            <a:r>
              <a:rPr sz="1282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=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spc="4" dirty="0">
                <a:latin typeface="Arial MT"/>
                <a:cs typeface="Arial MT"/>
              </a:rPr>
              <a:t>m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+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3</a:t>
            </a:r>
            <a:endParaRPr sz="1282">
              <a:latin typeface="Arial MT"/>
              <a:cs typeface="Arial MT"/>
            </a:endParaRPr>
          </a:p>
          <a:p>
            <a:pPr marL="13325"/>
            <a:r>
              <a:rPr sz="1282" dirty="0">
                <a:latin typeface="Arial MT"/>
                <a:cs typeface="Arial MT"/>
              </a:rPr>
              <a:t>(“m”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member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forces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and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3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reactions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externally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determinate</a:t>
            </a:r>
            <a:r>
              <a:rPr sz="1282" spc="-3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truss)</a:t>
            </a:r>
            <a:endParaRPr sz="128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1319" y="4098984"/>
            <a:ext cx="3193970" cy="40506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dirty="0">
                <a:latin typeface="Arial MT"/>
                <a:cs typeface="Arial MT"/>
              </a:rPr>
              <a:t>Therefore:</a:t>
            </a:r>
            <a:endParaRPr sz="1282">
              <a:latin typeface="Arial MT"/>
              <a:cs typeface="Arial MT"/>
            </a:endParaRPr>
          </a:p>
          <a:p>
            <a:pPr marL="9871"/>
            <a:r>
              <a:rPr sz="1282" spc="4" dirty="0">
                <a:latin typeface="Arial MT"/>
                <a:cs typeface="Arial MT"/>
              </a:rPr>
              <a:t>m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+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3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=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2j</a:t>
            </a:r>
            <a:r>
              <a:rPr sz="1282" spc="-4" dirty="0">
                <a:latin typeface="MS UI Gothic"/>
                <a:cs typeface="MS UI Gothic"/>
              </a:rPr>
              <a:t>🡪</a:t>
            </a:r>
            <a:r>
              <a:rPr sz="1282" spc="-4" dirty="0">
                <a:latin typeface="Arial MT"/>
                <a:cs typeface="Arial MT"/>
              </a:rPr>
              <a:t>Statically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Determinate</a:t>
            </a:r>
            <a:r>
              <a:rPr sz="1282" spc="-4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Internally</a:t>
            </a:r>
            <a:endParaRPr sz="1282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1319" y="4685266"/>
            <a:ext cx="1999192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4" dirty="0">
                <a:latin typeface="Arial MT"/>
                <a:cs typeface="Arial MT"/>
              </a:rPr>
              <a:t>m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+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3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&lt;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2j</a:t>
            </a:r>
            <a:r>
              <a:rPr sz="1282" spc="-4" dirty="0">
                <a:latin typeface="MS UI Gothic"/>
                <a:cs typeface="MS UI Gothic"/>
              </a:rPr>
              <a:t>🡪</a:t>
            </a:r>
            <a:r>
              <a:rPr sz="1282" spc="-4" dirty="0">
                <a:latin typeface="Arial MT"/>
                <a:cs typeface="Arial MT"/>
              </a:rPr>
              <a:t>Unstable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Truss</a:t>
            </a:r>
            <a:endParaRPr sz="1282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51365" y="4232822"/>
            <a:ext cx="1967114" cy="167515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</a:pPr>
            <a:r>
              <a:rPr sz="1011" spc="8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011" spc="-6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necessary</a:t>
            </a:r>
            <a:r>
              <a:rPr sz="1011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condition</a:t>
            </a:r>
            <a:r>
              <a:rPr sz="1011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for Stability</a:t>
            </a:r>
            <a:endParaRPr sz="1011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1365" y="4389165"/>
            <a:ext cx="1973036" cy="167515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</a:pP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but not</a:t>
            </a:r>
            <a:r>
              <a:rPr sz="1011" spc="8" dirty="0">
                <a:solidFill>
                  <a:srgbClr val="FF0000"/>
                </a:solidFill>
                <a:latin typeface="Arial MT"/>
                <a:cs typeface="Arial MT"/>
              </a:rPr>
              <a:t> a</a:t>
            </a:r>
            <a:r>
              <a:rPr sz="1011" dirty="0">
                <a:solidFill>
                  <a:srgbClr val="FF0000"/>
                </a:solidFill>
                <a:latin typeface="Arial MT"/>
                <a:cs typeface="Arial MT"/>
              </a:rPr>
              <a:t> sufficient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 condition</a:t>
            </a:r>
            <a:r>
              <a:rPr sz="101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since</a:t>
            </a:r>
            <a:endParaRPr sz="1011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91578" y="4489838"/>
            <a:ext cx="5111241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29611">
              <a:spcBef>
                <a:spcPts val="81"/>
              </a:spcBef>
            </a:pPr>
            <a:r>
              <a:rPr sz="1282" spc="4" dirty="0">
                <a:latin typeface="Arial MT"/>
                <a:cs typeface="Arial MT"/>
              </a:rPr>
              <a:t>m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+</a:t>
            </a:r>
            <a:r>
              <a:rPr sz="1282" spc="-4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3</a:t>
            </a:r>
            <a:r>
              <a:rPr sz="1282" spc="-8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&gt; </a:t>
            </a:r>
            <a:r>
              <a:rPr sz="1282" spc="-4" dirty="0">
                <a:latin typeface="Arial MT"/>
                <a:cs typeface="Arial MT"/>
              </a:rPr>
              <a:t>2j</a:t>
            </a:r>
            <a:r>
              <a:rPr sz="1282" spc="-4" dirty="0">
                <a:latin typeface="MS UI Gothic"/>
                <a:cs typeface="MS UI Gothic"/>
              </a:rPr>
              <a:t>🡪</a:t>
            </a:r>
            <a:r>
              <a:rPr sz="1282" spc="-4" dirty="0">
                <a:latin typeface="Arial MT"/>
                <a:cs typeface="Arial MT"/>
              </a:rPr>
              <a:t>Statically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Indeterminate</a:t>
            </a:r>
            <a:r>
              <a:rPr sz="1282" spc="-3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Internally</a:t>
            </a:r>
            <a:r>
              <a:rPr sz="1282" spc="105" dirty="0">
                <a:latin typeface="Arial MT"/>
                <a:cs typeface="Arial MT"/>
              </a:rPr>
              <a:t> </a:t>
            </a:r>
            <a:r>
              <a:rPr sz="1516" spc="5" baseline="-10683" dirty="0">
                <a:solidFill>
                  <a:srgbClr val="FF0000"/>
                </a:solidFill>
                <a:latin typeface="Arial MT"/>
                <a:cs typeface="Arial MT"/>
              </a:rPr>
              <a:t>one</a:t>
            </a:r>
            <a:r>
              <a:rPr sz="1516" spc="12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5" baseline="-10683" dirty="0">
                <a:solidFill>
                  <a:srgbClr val="FF0000"/>
                </a:solidFill>
                <a:latin typeface="Arial MT"/>
                <a:cs typeface="Arial MT"/>
              </a:rPr>
              <a:t>or</a:t>
            </a:r>
            <a:r>
              <a:rPr sz="1516" spc="23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baseline="-10683" dirty="0">
                <a:solidFill>
                  <a:srgbClr val="FF0000"/>
                </a:solidFill>
                <a:latin typeface="Arial MT"/>
                <a:cs typeface="Arial MT"/>
              </a:rPr>
              <a:t>more </a:t>
            </a:r>
            <a:r>
              <a:rPr sz="1516" spc="5" baseline="-10683" dirty="0">
                <a:solidFill>
                  <a:srgbClr val="FF0000"/>
                </a:solidFill>
                <a:latin typeface="Arial MT"/>
                <a:cs typeface="Arial MT"/>
              </a:rPr>
              <a:t>members</a:t>
            </a:r>
            <a:r>
              <a:rPr sz="1516" spc="17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5" baseline="-10683" dirty="0">
                <a:solidFill>
                  <a:srgbClr val="FF0000"/>
                </a:solidFill>
                <a:latin typeface="Arial MT"/>
                <a:cs typeface="Arial MT"/>
              </a:rPr>
              <a:t>can</a:t>
            </a:r>
            <a:r>
              <a:rPr sz="1516" spc="12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5" baseline="-10683" dirty="0">
                <a:solidFill>
                  <a:srgbClr val="FF0000"/>
                </a:solidFill>
                <a:latin typeface="Arial MT"/>
                <a:cs typeface="Arial MT"/>
              </a:rPr>
              <a:t>be</a:t>
            </a:r>
            <a:endParaRPr sz="1516" baseline="-10683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51365" y="4701849"/>
            <a:ext cx="2048543" cy="471004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 marR="3948">
              <a:lnSpc>
                <a:spcPct val="101499"/>
              </a:lnSpc>
              <a:spcBef>
                <a:spcPts val="74"/>
              </a:spcBef>
            </a:pP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arranged</a:t>
            </a:r>
            <a:r>
              <a:rPr sz="1011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in</a:t>
            </a:r>
            <a:r>
              <a:rPr sz="101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such</a:t>
            </a:r>
            <a:r>
              <a:rPr sz="101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8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011" dirty="0">
                <a:solidFill>
                  <a:srgbClr val="FF0000"/>
                </a:solidFill>
                <a:latin typeface="Arial MT"/>
                <a:cs typeface="Arial MT"/>
              </a:rPr>
              <a:t> way</a:t>
            </a:r>
            <a:r>
              <a:rPr sz="1011" spc="1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as not</a:t>
            </a:r>
            <a:r>
              <a:rPr sz="1011" spc="8" dirty="0">
                <a:solidFill>
                  <a:srgbClr val="FF0000"/>
                </a:solidFill>
                <a:latin typeface="Arial MT"/>
                <a:cs typeface="Arial MT"/>
              </a:rPr>
              <a:t> to </a:t>
            </a:r>
            <a:r>
              <a:rPr sz="1011" spc="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contribute </a:t>
            </a:r>
            <a:r>
              <a:rPr sz="1011" spc="8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stable configuration of </a:t>
            </a:r>
            <a:r>
              <a:rPr sz="1011" spc="-27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the</a:t>
            </a:r>
            <a:r>
              <a:rPr sz="101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11" spc="4" dirty="0">
                <a:solidFill>
                  <a:srgbClr val="FF0000"/>
                </a:solidFill>
                <a:latin typeface="Arial MT"/>
                <a:cs typeface="Arial MT"/>
              </a:rPr>
              <a:t>entire truss</a:t>
            </a:r>
            <a:endParaRPr sz="1011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23336" y="4211898"/>
            <a:ext cx="13325" cy="1025999"/>
          </a:xfrm>
          <a:custGeom>
            <a:avLst/>
            <a:gdLst/>
            <a:ahLst/>
            <a:cxnLst/>
            <a:rect l="l" t="t" r="r" b="b"/>
            <a:pathLst>
              <a:path w="17145" h="1320164">
                <a:moveTo>
                  <a:pt x="16763" y="0"/>
                </a:moveTo>
                <a:lnTo>
                  <a:pt x="1523" y="0"/>
                </a:lnTo>
                <a:lnTo>
                  <a:pt x="0" y="1319783"/>
                </a:lnTo>
                <a:lnTo>
                  <a:pt x="15239" y="1319783"/>
                </a:lnTo>
                <a:lnTo>
                  <a:pt x="167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7766" y="2025074"/>
            <a:ext cx="5350591" cy="2847494"/>
          </a:xfrm>
          <a:prstGeom prst="rect">
            <a:avLst/>
          </a:prstGeom>
        </p:spPr>
        <p:txBody>
          <a:bodyPr vert="horz" wrap="square" lIns="0" tIns="11350" rIns="0" bIns="0" rtlCol="0">
            <a:spAutoFit/>
          </a:bodyPr>
          <a:lstStyle/>
          <a:p>
            <a:pPr marL="9871">
              <a:spcBef>
                <a:spcPts val="88"/>
              </a:spcBef>
            </a:pPr>
            <a:r>
              <a:rPr sz="1788" spc="4" dirty="0">
                <a:solidFill>
                  <a:srgbClr val="323299"/>
                </a:solidFill>
                <a:latin typeface="Arial MT"/>
                <a:cs typeface="Arial MT"/>
              </a:rPr>
              <a:t>Why</a:t>
            </a:r>
            <a:r>
              <a:rPr sz="1788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88" spc="4" dirty="0">
                <a:solidFill>
                  <a:srgbClr val="323299"/>
                </a:solidFill>
                <a:latin typeface="Arial MT"/>
                <a:cs typeface="Arial MT"/>
              </a:rPr>
              <a:t>to</a:t>
            </a:r>
            <a:r>
              <a:rPr sz="1788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88" dirty="0">
                <a:solidFill>
                  <a:srgbClr val="323299"/>
                </a:solidFill>
                <a:latin typeface="Arial MT"/>
                <a:cs typeface="Arial MT"/>
              </a:rPr>
              <a:t>Provide</a:t>
            </a:r>
            <a:r>
              <a:rPr sz="1788" spc="19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88" dirty="0">
                <a:solidFill>
                  <a:srgbClr val="323299"/>
                </a:solidFill>
                <a:latin typeface="Arial MT"/>
                <a:cs typeface="Arial MT"/>
              </a:rPr>
              <a:t>Redundant</a:t>
            </a:r>
            <a:r>
              <a:rPr sz="1788" spc="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88" spc="4" dirty="0">
                <a:solidFill>
                  <a:srgbClr val="323299"/>
                </a:solidFill>
                <a:latin typeface="Arial MT"/>
                <a:cs typeface="Arial MT"/>
              </a:rPr>
              <a:t>Members?</a:t>
            </a:r>
            <a:endParaRPr sz="1788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788">
              <a:latin typeface="Arial MT"/>
              <a:cs typeface="Arial MT"/>
            </a:endParaRPr>
          </a:p>
          <a:p>
            <a:pPr marL="229981" indent="-220604">
              <a:spcBef>
                <a:spcPts val="1201"/>
              </a:spcBef>
              <a:buFont typeface="MS UI Gothic"/>
              <a:buChar char="➢"/>
              <a:tabLst>
                <a:tab pos="230474" algn="l"/>
              </a:tabLst>
            </a:pPr>
            <a:r>
              <a:rPr sz="1516" spc="12" dirty="0">
                <a:latin typeface="Arial MT"/>
                <a:cs typeface="Arial MT"/>
              </a:rPr>
              <a:t>To</a:t>
            </a:r>
            <a:r>
              <a:rPr sz="1516" spc="8" dirty="0">
                <a:latin typeface="Arial MT"/>
                <a:cs typeface="Arial MT"/>
              </a:rPr>
              <a:t> maintain alignment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of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two members</a:t>
            </a:r>
            <a:r>
              <a:rPr sz="1516" spc="19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during construction</a:t>
            </a:r>
            <a:endParaRPr sz="1516">
              <a:latin typeface="Arial MT"/>
              <a:cs typeface="Arial MT"/>
            </a:endParaRPr>
          </a:p>
          <a:p>
            <a:pPr marL="229981" indent="-220604">
              <a:spcBef>
                <a:spcPts val="400"/>
              </a:spcBef>
              <a:buFont typeface="MS UI Gothic"/>
              <a:buChar char="➢"/>
              <a:tabLst>
                <a:tab pos="230474" algn="l"/>
              </a:tabLst>
            </a:pPr>
            <a:r>
              <a:rPr sz="1516" spc="12" dirty="0">
                <a:latin typeface="Arial MT"/>
                <a:cs typeface="Arial MT"/>
              </a:rPr>
              <a:t>To</a:t>
            </a:r>
            <a:r>
              <a:rPr sz="1516" spc="-4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increase</a:t>
            </a:r>
            <a:r>
              <a:rPr sz="1516" spc="-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stability</a:t>
            </a:r>
            <a:r>
              <a:rPr sz="1516" spc="-8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during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construction</a:t>
            </a:r>
            <a:endParaRPr sz="1516">
              <a:latin typeface="Arial MT"/>
              <a:cs typeface="Arial MT"/>
            </a:endParaRPr>
          </a:p>
          <a:p>
            <a:pPr marL="229981" marR="3948" indent="-220604">
              <a:lnSpc>
                <a:spcPct val="101499"/>
              </a:lnSpc>
              <a:spcBef>
                <a:spcPts val="373"/>
              </a:spcBef>
              <a:buFont typeface="MS UI Gothic"/>
              <a:buChar char="➢"/>
              <a:tabLst>
                <a:tab pos="230474" algn="l"/>
              </a:tabLst>
            </a:pPr>
            <a:r>
              <a:rPr sz="1516" spc="12" dirty="0">
                <a:latin typeface="Arial MT"/>
                <a:cs typeface="Arial MT"/>
              </a:rPr>
              <a:t>To </a:t>
            </a:r>
            <a:r>
              <a:rPr sz="1516" spc="8" dirty="0">
                <a:latin typeface="Arial MT"/>
                <a:cs typeface="Arial MT"/>
              </a:rPr>
              <a:t>maintain stability during loading (Ex: to prevent buckling </a:t>
            </a:r>
            <a:r>
              <a:rPr sz="1516" spc="-4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of</a:t>
            </a:r>
            <a:r>
              <a:rPr sz="1516" spc="-8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compression</a:t>
            </a:r>
            <a:r>
              <a:rPr sz="1516" spc="-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members)</a:t>
            </a:r>
            <a:endParaRPr sz="1516">
              <a:latin typeface="Arial MT"/>
              <a:cs typeface="Arial MT"/>
            </a:endParaRPr>
          </a:p>
          <a:p>
            <a:pPr marL="229981" indent="-220604">
              <a:spcBef>
                <a:spcPts val="392"/>
              </a:spcBef>
              <a:buFont typeface="MS UI Gothic"/>
              <a:buChar char="➢"/>
              <a:tabLst>
                <a:tab pos="230474" algn="l"/>
              </a:tabLst>
            </a:pPr>
            <a:r>
              <a:rPr sz="1516" spc="12" dirty="0">
                <a:latin typeface="Arial MT"/>
                <a:cs typeface="Arial MT"/>
              </a:rPr>
              <a:t>To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provide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support</a:t>
            </a:r>
            <a:r>
              <a:rPr sz="1516" spc="-8" dirty="0">
                <a:latin typeface="Arial MT"/>
                <a:cs typeface="Arial MT"/>
              </a:rPr>
              <a:t> </a:t>
            </a:r>
            <a:r>
              <a:rPr sz="1516" spc="4" dirty="0">
                <a:latin typeface="Arial MT"/>
                <a:cs typeface="Arial MT"/>
              </a:rPr>
              <a:t>if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the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applied</a:t>
            </a:r>
            <a:r>
              <a:rPr sz="1516" spc="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loading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is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changed</a:t>
            </a:r>
            <a:endParaRPr sz="1516">
              <a:latin typeface="Arial MT"/>
              <a:cs typeface="Arial MT"/>
            </a:endParaRPr>
          </a:p>
          <a:p>
            <a:pPr marL="229981" marR="149043" indent="-220604">
              <a:lnSpc>
                <a:spcPct val="101499"/>
              </a:lnSpc>
              <a:spcBef>
                <a:spcPts val="373"/>
              </a:spcBef>
              <a:buFont typeface="MS UI Gothic"/>
              <a:buChar char="➢"/>
              <a:tabLst>
                <a:tab pos="230474" algn="l"/>
              </a:tabLst>
            </a:pPr>
            <a:r>
              <a:rPr sz="1516" spc="12" dirty="0">
                <a:latin typeface="Arial MT"/>
                <a:cs typeface="Arial MT"/>
              </a:rPr>
              <a:t>To act as backup </a:t>
            </a:r>
            <a:r>
              <a:rPr sz="1516" spc="8" dirty="0">
                <a:latin typeface="Arial MT"/>
                <a:cs typeface="Arial MT"/>
              </a:rPr>
              <a:t>members in </a:t>
            </a:r>
            <a:r>
              <a:rPr sz="1516" spc="12" dirty="0">
                <a:latin typeface="Arial MT"/>
                <a:cs typeface="Arial MT"/>
              </a:rPr>
              <a:t>case some </a:t>
            </a:r>
            <a:r>
              <a:rPr sz="1516" spc="8" dirty="0">
                <a:latin typeface="Arial MT"/>
                <a:cs typeface="Arial MT"/>
              </a:rPr>
              <a:t>members </a:t>
            </a:r>
            <a:r>
              <a:rPr sz="1516" spc="4" dirty="0">
                <a:latin typeface="Arial MT"/>
                <a:cs typeface="Arial MT"/>
              </a:rPr>
              <a:t>fail </a:t>
            </a:r>
            <a:r>
              <a:rPr sz="1516" spc="8" dirty="0">
                <a:latin typeface="Arial MT"/>
                <a:cs typeface="Arial MT"/>
              </a:rPr>
              <a:t>or </a:t>
            </a:r>
            <a:r>
              <a:rPr sz="1516" spc="-412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require</a:t>
            </a:r>
            <a:r>
              <a:rPr sz="1516" spc="-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strengthening</a:t>
            </a:r>
            <a:endParaRPr sz="1516">
              <a:latin typeface="Arial MT"/>
              <a:cs typeface="Arial MT"/>
            </a:endParaRPr>
          </a:p>
          <a:p>
            <a:pPr marL="229981" indent="-220604">
              <a:spcBef>
                <a:spcPts val="392"/>
              </a:spcBef>
              <a:buFont typeface="MS UI Gothic"/>
              <a:buChar char="➢"/>
              <a:tabLst>
                <a:tab pos="230474" algn="l"/>
              </a:tabLst>
            </a:pP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Analysis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is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difficult</a:t>
            </a:r>
            <a:r>
              <a:rPr sz="1516" spc="-2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but</a:t>
            </a:r>
            <a:r>
              <a:rPr sz="1516" spc="-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possible</a:t>
            </a:r>
            <a:endParaRPr sz="1516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5771" y="2192473"/>
            <a:ext cx="1655810" cy="109084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264139" y="1976470"/>
            <a:ext cx="1717400" cy="2040153"/>
            <a:chOff x="3960876" y="2017210"/>
            <a:chExt cx="2209800" cy="26250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7368" y="2017210"/>
              <a:ext cx="2083057" cy="17008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0876" y="3553967"/>
              <a:ext cx="1025652" cy="1088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4484" y="3779519"/>
              <a:ext cx="1400555" cy="4846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62016" y="3816096"/>
              <a:ext cx="582295" cy="455930"/>
            </a:xfrm>
            <a:custGeom>
              <a:avLst/>
              <a:gdLst/>
              <a:ahLst/>
              <a:cxnLst/>
              <a:rect l="l" t="t" r="r" b="b"/>
              <a:pathLst>
                <a:path w="582295" h="455929">
                  <a:moveTo>
                    <a:pt x="582168" y="452628"/>
                  </a:moveTo>
                  <a:lnTo>
                    <a:pt x="582168" y="4572"/>
                  </a:lnTo>
                  <a:lnTo>
                    <a:pt x="577596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452628"/>
                  </a:lnTo>
                  <a:lnTo>
                    <a:pt x="3048" y="455676"/>
                  </a:lnTo>
                  <a:lnTo>
                    <a:pt x="7620" y="455676"/>
                  </a:lnTo>
                  <a:lnTo>
                    <a:pt x="7620" y="16764"/>
                  </a:lnTo>
                  <a:lnTo>
                    <a:pt x="15240" y="7620"/>
                  </a:lnTo>
                  <a:lnTo>
                    <a:pt x="15240" y="16764"/>
                  </a:lnTo>
                  <a:lnTo>
                    <a:pt x="565404" y="16764"/>
                  </a:lnTo>
                  <a:lnTo>
                    <a:pt x="565404" y="7620"/>
                  </a:lnTo>
                  <a:lnTo>
                    <a:pt x="573024" y="16764"/>
                  </a:lnTo>
                  <a:lnTo>
                    <a:pt x="573024" y="455676"/>
                  </a:lnTo>
                  <a:lnTo>
                    <a:pt x="577596" y="455676"/>
                  </a:lnTo>
                  <a:lnTo>
                    <a:pt x="582168" y="452628"/>
                  </a:lnTo>
                  <a:close/>
                </a:path>
                <a:path w="582295" h="455929">
                  <a:moveTo>
                    <a:pt x="15240" y="16764"/>
                  </a:moveTo>
                  <a:lnTo>
                    <a:pt x="15240" y="7620"/>
                  </a:lnTo>
                  <a:lnTo>
                    <a:pt x="7620" y="16764"/>
                  </a:lnTo>
                  <a:lnTo>
                    <a:pt x="15240" y="16764"/>
                  </a:lnTo>
                  <a:close/>
                </a:path>
                <a:path w="582295" h="455929">
                  <a:moveTo>
                    <a:pt x="15240" y="440436"/>
                  </a:moveTo>
                  <a:lnTo>
                    <a:pt x="15240" y="16764"/>
                  </a:lnTo>
                  <a:lnTo>
                    <a:pt x="7620" y="16764"/>
                  </a:lnTo>
                  <a:lnTo>
                    <a:pt x="7620" y="440436"/>
                  </a:lnTo>
                  <a:lnTo>
                    <a:pt x="15240" y="440436"/>
                  </a:lnTo>
                  <a:close/>
                </a:path>
                <a:path w="582295" h="455929">
                  <a:moveTo>
                    <a:pt x="573024" y="440436"/>
                  </a:moveTo>
                  <a:lnTo>
                    <a:pt x="7620" y="440436"/>
                  </a:lnTo>
                  <a:lnTo>
                    <a:pt x="15240" y="448056"/>
                  </a:lnTo>
                  <a:lnTo>
                    <a:pt x="15240" y="455676"/>
                  </a:lnTo>
                  <a:lnTo>
                    <a:pt x="565404" y="455676"/>
                  </a:lnTo>
                  <a:lnTo>
                    <a:pt x="565404" y="448056"/>
                  </a:lnTo>
                  <a:lnTo>
                    <a:pt x="573024" y="440436"/>
                  </a:lnTo>
                  <a:close/>
                </a:path>
                <a:path w="582295" h="455929">
                  <a:moveTo>
                    <a:pt x="15240" y="455676"/>
                  </a:moveTo>
                  <a:lnTo>
                    <a:pt x="15240" y="448056"/>
                  </a:lnTo>
                  <a:lnTo>
                    <a:pt x="7620" y="440436"/>
                  </a:lnTo>
                  <a:lnTo>
                    <a:pt x="7620" y="455676"/>
                  </a:lnTo>
                  <a:lnTo>
                    <a:pt x="15240" y="455676"/>
                  </a:lnTo>
                  <a:close/>
                </a:path>
                <a:path w="582295" h="455929">
                  <a:moveTo>
                    <a:pt x="573024" y="16764"/>
                  </a:moveTo>
                  <a:lnTo>
                    <a:pt x="565404" y="7620"/>
                  </a:lnTo>
                  <a:lnTo>
                    <a:pt x="565404" y="16764"/>
                  </a:lnTo>
                  <a:lnTo>
                    <a:pt x="573024" y="16764"/>
                  </a:lnTo>
                  <a:close/>
                </a:path>
                <a:path w="582295" h="455929">
                  <a:moveTo>
                    <a:pt x="573024" y="440436"/>
                  </a:moveTo>
                  <a:lnTo>
                    <a:pt x="573024" y="16764"/>
                  </a:lnTo>
                  <a:lnTo>
                    <a:pt x="565404" y="16764"/>
                  </a:lnTo>
                  <a:lnTo>
                    <a:pt x="565404" y="440436"/>
                  </a:lnTo>
                  <a:lnTo>
                    <a:pt x="573024" y="440436"/>
                  </a:lnTo>
                  <a:close/>
                </a:path>
                <a:path w="582295" h="455929">
                  <a:moveTo>
                    <a:pt x="573024" y="455676"/>
                  </a:moveTo>
                  <a:lnTo>
                    <a:pt x="573024" y="440436"/>
                  </a:lnTo>
                  <a:lnTo>
                    <a:pt x="565404" y="448056"/>
                  </a:lnTo>
                  <a:lnTo>
                    <a:pt x="565404" y="455676"/>
                  </a:lnTo>
                  <a:lnTo>
                    <a:pt x="573024" y="4556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92523" y="1821336"/>
            <a:ext cx="1612790" cy="1363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8530" y="3485852"/>
            <a:ext cx="1480143" cy="55987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134100" y="3250154"/>
            <a:ext cx="1776128" cy="953454"/>
            <a:chOff x="6366978" y="3656076"/>
            <a:chExt cx="2285365" cy="122682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6978" y="3705832"/>
              <a:ext cx="1361520" cy="11767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89064" y="3672839"/>
              <a:ext cx="1662683" cy="3489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65948" y="3672839"/>
              <a:ext cx="521208" cy="1889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50708" y="3656076"/>
              <a:ext cx="551815" cy="220979"/>
            </a:xfrm>
            <a:custGeom>
              <a:avLst/>
              <a:gdLst/>
              <a:ahLst/>
              <a:cxnLst/>
              <a:rect l="l" t="t" r="r" b="b"/>
              <a:pathLst>
                <a:path w="551815" h="220979">
                  <a:moveTo>
                    <a:pt x="551688" y="220980"/>
                  </a:moveTo>
                  <a:lnTo>
                    <a:pt x="551688" y="0"/>
                  </a:lnTo>
                  <a:lnTo>
                    <a:pt x="0" y="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16764"/>
                  </a:lnTo>
                  <a:lnTo>
                    <a:pt x="15240" y="9144"/>
                  </a:lnTo>
                  <a:lnTo>
                    <a:pt x="15240" y="16764"/>
                  </a:lnTo>
                  <a:lnTo>
                    <a:pt x="536448" y="16764"/>
                  </a:lnTo>
                  <a:lnTo>
                    <a:pt x="536448" y="9144"/>
                  </a:lnTo>
                  <a:lnTo>
                    <a:pt x="544068" y="16764"/>
                  </a:lnTo>
                  <a:lnTo>
                    <a:pt x="544068" y="220980"/>
                  </a:lnTo>
                  <a:lnTo>
                    <a:pt x="551688" y="220980"/>
                  </a:lnTo>
                  <a:close/>
                </a:path>
                <a:path w="551815" h="220979">
                  <a:moveTo>
                    <a:pt x="15240" y="16764"/>
                  </a:moveTo>
                  <a:lnTo>
                    <a:pt x="15240" y="9144"/>
                  </a:lnTo>
                  <a:lnTo>
                    <a:pt x="7620" y="16764"/>
                  </a:lnTo>
                  <a:lnTo>
                    <a:pt x="15240" y="16764"/>
                  </a:lnTo>
                  <a:close/>
                </a:path>
                <a:path w="551815" h="220979">
                  <a:moveTo>
                    <a:pt x="15240" y="205740"/>
                  </a:moveTo>
                  <a:lnTo>
                    <a:pt x="15240" y="16764"/>
                  </a:lnTo>
                  <a:lnTo>
                    <a:pt x="7620" y="16764"/>
                  </a:lnTo>
                  <a:lnTo>
                    <a:pt x="7620" y="205740"/>
                  </a:lnTo>
                  <a:lnTo>
                    <a:pt x="15240" y="205740"/>
                  </a:lnTo>
                  <a:close/>
                </a:path>
                <a:path w="551815" h="220979">
                  <a:moveTo>
                    <a:pt x="544068" y="205740"/>
                  </a:moveTo>
                  <a:lnTo>
                    <a:pt x="7620" y="205740"/>
                  </a:lnTo>
                  <a:lnTo>
                    <a:pt x="15240" y="213360"/>
                  </a:lnTo>
                  <a:lnTo>
                    <a:pt x="15240" y="220980"/>
                  </a:lnTo>
                  <a:lnTo>
                    <a:pt x="536448" y="220980"/>
                  </a:lnTo>
                  <a:lnTo>
                    <a:pt x="536448" y="213360"/>
                  </a:lnTo>
                  <a:lnTo>
                    <a:pt x="544068" y="205740"/>
                  </a:lnTo>
                  <a:close/>
                </a:path>
                <a:path w="551815" h="220979">
                  <a:moveTo>
                    <a:pt x="15240" y="220980"/>
                  </a:moveTo>
                  <a:lnTo>
                    <a:pt x="15240" y="213360"/>
                  </a:lnTo>
                  <a:lnTo>
                    <a:pt x="7620" y="205740"/>
                  </a:lnTo>
                  <a:lnTo>
                    <a:pt x="7620" y="220980"/>
                  </a:lnTo>
                  <a:lnTo>
                    <a:pt x="15240" y="220980"/>
                  </a:lnTo>
                  <a:close/>
                </a:path>
                <a:path w="551815" h="220979">
                  <a:moveTo>
                    <a:pt x="544068" y="16764"/>
                  </a:moveTo>
                  <a:lnTo>
                    <a:pt x="536448" y="9144"/>
                  </a:lnTo>
                  <a:lnTo>
                    <a:pt x="536448" y="16764"/>
                  </a:lnTo>
                  <a:lnTo>
                    <a:pt x="544068" y="16764"/>
                  </a:lnTo>
                  <a:close/>
                </a:path>
                <a:path w="551815" h="220979">
                  <a:moveTo>
                    <a:pt x="544068" y="205740"/>
                  </a:moveTo>
                  <a:lnTo>
                    <a:pt x="544068" y="16764"/>
                  </a:lnTo>
                  <a:lnTo>
                    <a:pt x="536448" y="16764"/>
                  </a:lnTo>
                  <a:lnTo>
                    <a:pt x="536448" y="205740"/>
                  </a:lnTo>
                  <a:lnTo>
                    <a:pt x="544068" y="205740"/>
                  </a:lnTo>
                  <a:close/>
                </a:path>
                <a:path w="551815" h="220979">
                  <a:moveTo>
                    <a:pt x="544068" y="220980"/>
                  </a:moveTo>
                  <a:lnTo>
                    <a:pt x="544068" y="205740"/>
                  </a:lnTo>
                  <a:lnTo>
                    <a:pt x="536448" y="213360"/>
                  </a:lnTo>
                  <a:lnTo>
                    <a:pt x="536448" y="220980"/>
                  </a:lnTo>
                  <a:lnTo>
                    <a:pt x="544068" y="2209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397146" y="4161118"/>
            <a:ext cx="4497319" cy="1094596"/>
            <a:chOff x="2845307" y="4828225"/>
            <a:chExt cx="5786755" cy="140843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0507" y="5057742"/>
              <a:ext cx="1276966" cy="10767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52487" y="5093207"/>
              <a:ext cx="850391" cy="2057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22692" y="5134355"/>
              <a:ext cx="809244" cy="13030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01711" y="5317235"/>
              <a:ext cx="571500" cy="1981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584948" y="5301996"/>
              <a:ext cx="603885" cy="228600"/>
            </a:xfrm>
            <a:custGeom>
              <a:avLst/>
              <a:gdLst/>
              <a:ahLst/>
              <a:cxnLst/>
              <a:rect l="l" t="t" r="r" b="b"/>
              <a:pathLst>
                <a:path w="603884" h="228600">
                  <a:moveTo>
                    <a:pt x="603504" y="228600"/>
                  </a:moveTo>
                  <a:lnTo>
                    <a:pt x="603504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9144" y="228600"/>
                  </a:lnTo>
                  <a:lnTo>
                    <a:pt x="9144" y="15240"/>
                  </a:lnTo>
                  <a:lnTo>
                    <a:pt x="16764" y="7620"/>
                  </a:lnTo>
                  <a:lnTo>
                    <a:pt x="16764" y="15240"/>
                  </a:lnTo>
                  <a:lnTo>
                    <a:pt x="588264" y="15240"/>
                  </a:lnTo>
                  <a:lnTo>
                    <a:pt x="588264" y="7620"/>
                  </a:lnTo>
                  <a:lnTo>
                    <a:pt x="595884" y="15240"/>
                  </a:lnTo>
                  <a:lnTo>
                    <a:pt x="595884" y="228600"/>
                  </a:lnTo>
                  <a:lnTo>
                    <a:pt x="603504" y="228600"/>
                  </a:lnTo>
                  <a:close/>
                </a:path>
                <a:path w="603884" h="228600">
                  <a:moveTo>
                    <a:pt x="16764" y="15240"/>
                  </a:moveTo>
                  <a:lnTo>
                    <a:pt x="16764" y="7620"/>
                  </a:lnTo>
                  <a:lnTo>
                    <a:pt x="9144" y="15240"/>
                  </a:lnTo>
                  <a:lnTo>
                    <a:pt x="16764" y="15240"/>
                  </a:lnTo>
                  <a:close/>
                </a:path>
                <a:path w="603884" h="228600">
                  <a:moveTo>
                    <a:pt x="16764" y="213360"/>
                  </a:moveTo>
                  <a:lnTo>
                    <a:pt x="16764" y="15240"/>
                  </a:lnTo>
                  <a:lnTo>
                    <a:pt x="9144" y="15240"/>
                  </a:lnTo>
                  <a:lnTo>
                    <a:pt x="9144" y="213360"/>
                  </a:lnTo>
                  <a:lnTo>
                    <a:pt x="16764" y="213360"/>
                  </a:lnTo>
                  <a:close/>
                </a:path>
                <a:path w="603884" h="228600">
                  <a:moveTo>
                    <a:pt x="595884" y="213360"/>
                  </a:moveTo>
                  <a:lnTo>
                    <a:pt x="9144" y="213360"/>
                  </a:lnTo>
                  <a:lnTo>
                    <a:pt x="16764" y="220980"/>
                  </a:lnTo>
                  <a:lnTo>
                    <a:pt x="16764" y="228600"/>
                  </a:lnTo>
                  <a:lnTo>
                    <a:pt x="588264" y="228600"/>
                  </a:lnTo>
                  <a:lnTo>
                    <a:pt x="588264" y="220980"/>
                  </a:lnTo>
                  <a:lnTo>
                    <a:pt x="595884" y="213360"/>
                  </a:lnTo>
                  <a:close/>
                </a:path>
                <a:path w="603884" h="228600">
                  <a:moveTo>
                    <a:pt x="16764" y="228600"/>
                  </a:moveTo>
                  <a:lnTo>
                    <a:pt x="16764" y="220980"/>
                  </a:lnTo>
                  <a:lnTo>
                    <a:pt x="9144" y="213360"/>
                  </a:lnTo>
                  <a:lnTo>
                    <a:pt x="9144" y="228600"/>
                  </a:lnTo>
                  <a:lnTo>
                    <a:pt x="16764" y="228600"/>
                  </a:lnTo>
                  <a:close/>
                </a:path>
                <a:path w="603884" h="228600">
                  <a:moveTo>
                    <a:pt x="595884" y="15240"/>
                  </a:moveTo>
                  <a:lnTo>
                    <a:pt x="588264" y="7620"/>
                  </a:lnTo>
                  <a:lnTo>
                    <a:pt x="588264" y="15240"/>
                  </a:lnTo>
                  <a:lnTo>
                    <a:pt x="595884" y="15240"/>
                  </a:lnTo>
                  <a:close/>
                </a:path>
                <a:path w="603884" h="228600">
                  <a:moveTo>
                    <a:pt x="595884" y="213360"/>
                  </a:moveTo>
                  <a:lnTo>
                    <a:pt x="595884" y="15240"/>
                  </a:lnTo>
                  <a:lnTo>
                    <a:pt x="588264" y="15240"/>
                  </a:lnTo>
                  <a:lnTo>
                    <a:pt x="588264" y="213360"/>
                  </a:lnTo>
                  <a:lnTo>
                    <a:pt x="595884" y="213360"/>
                  </a:lnTo>
                  <a:close/>
                </a:path>
                <a:path w="603884" h="228600">
                  <a:moveTo>
                    <a:pt x="595884" y="228600"/>
                  </a:moveTo>
                  <a:lnTo>
                    <a:pt x="595884" y="213360"/>
                  </a:lnTo>
                  <a:lnTo>
                    <a:pt x="588264" y="220980"/>
                  </a:lnTo>
                  <a:lnTo>
                    <a:pt x="588264" y="228600"/>
                  </a:lnTo>
                  <a:lnTo>
                    <a:pt x="595884" y="2286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07807" y="5550407"/>
              <a:ext cx="943355" cy="1996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76901" y="6077353"/>
              <a:ext cx="728080" cy="1396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07807" y="5801867"/>
              <a:ext cx="906780" cy="2423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93652" y="4828225"/>
              <a:ext cx="1284691" cy="9160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5307" y="5780531"/>
              <a:ext cx="3520440" cy="45415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757927" y="5789676"/>
              <a:ext cx="619125" cy="447040"/>
            </a:xfrm>
            <a:custGeom>
              <a:avLst/>
              <a:gdLst/>
              <a:ahLst/>
              <a:cxnLst/>
              <a:rect l="l" t="t" r="r" b="b"/>
              <a:pathLst>
                <a:path w="619125" h="447039">
                  <a:moveTo>
                    <a:pt x="618744" y="443484"/>
                  </a:moveTo>
                  <a:lnTo>
                    <a:pt x="618744" y="3048"/>
                  </a:lnTo>
                  <a:lnTo>
                    <a:pt x="615696" y="0"/>
                  </a:lnTo>
                  <a:lnTo>
                    <a:pt x="4572" y="0"/>
                  </a:lnTo>
                  <a:lnTo>
                    <a:pt x="0" y="3048"/>
                  </a:lnTo>
                  <a:lnTo>
                    <a:pt x="0" y="443484"/>
                  </a:lnTo>
                  <a:lnTo>
                    <a:pt x="4572" y="446532"/>
                  </a:lnTo>
                  <a:lnTo>
                    <a:pt x="9144" y="446532"/>
                  </a:lnTo>
                  <a:lnTo>
                    <a:pt x="9144" y="15240"/>
                  </a:lnTo>
                  <a:lnTo>
                    <a:pt x="16764" y="7620"/>
                  </a:lnTo>
                  <a:lnTo>
                    <a:pt x="16764" y="15240"/>
                  </a:lnTo>
                  <a:lnTo>
                    <a:pt x="603504" y="15240"/>
                  </a:lnTo>
                  <a:lnTo>
                    <a:pt x="603504" y="7620"/>
                  </a:lnTo>
                  <a:lnTo>
                    <a:pt x="611124" y="15240"/>
                  </a:lnTo>
                  <a:lnTo>
                    <a:pt x="611124" y="446532"/>
                  </a:lnTo>
                  <a:lnTo>
                    <a:pt x="615696" y="446532"/>
                  </a:lnTo>
                  <a:lnTo>
                    <a:pt x="618744" y="443484"/>
                  </a:lnTo>
                  <a:close/>
                </a:path>
                <a:path w="619125" h="447039">
                  <a:moveTo>
                    <a:pt x="16764" y="15240"/>
                  </a:moveTo>
                  <a:lnTo>
                    <a:pt x="16764" y="7620"/>
                  </a:lnTo>
                  <a:lnTo>
                    <a:pt x="9144" y="15240"/>
                  </a:lnTo>
                  <a:lnTo>
                    <a:pt x="16764" y="15240"/>
                  </a:lnTo>
                  <a:close/>
                </a:path>
                <a:path w="619125" h="447039">
                  <a:moveTo>
                    <a:pt x="16764" y="431292"/>
                  </a:moveTo>
                  <a:lnTo>
                    <a:pt x="16764" y="15240"/>
                  </a:lnTo>
                  <a:lnTo>
                    <a:pt x="9144" y="15240"/>
                  </a:lnTo>
                  <a:lnTo>
                    <a:pt x="9144" y="431292"/>
                  </a:lnTo>
                  <a:lnTo>
                    <a:pt x="16764" y="431292"/>
                  </a:lnTo>
                  <a:close/>
                </a:path>
                <a:path w="619125" h="447039">
                  <a:moveTo>
                    <a:pt x="611124" y="431292"/>
                  </a:moveTo>
                  <a:lnTo>
                    <a:pt x="9144" y="431292"/>
                  </a:lnTo>
                  <a:lnTo>
                    <a:pt x="16764" y="438912"/>
                  </a:lnTo>
                  <a:lnTo>
                    <a:pt x="16764" y="446532"/>
                  </a:lnTo>
                  <a:lnTo>
                    <a:pt x="603504" y="446532"/>
                  </a:lnTo>
                  <a:lnTo>
                    <a:pt x="603504" y="438912"/>
                  </a:lnTo>
                  <a:lnTo>
                    <a:pt x="611124" y="431292"/>
                  </a:lnTo>
                  <a:close/>
                </a:path>
                <a:path w="619125" h="447039">
                  <a:moveTo>
                    <a:pt x="16764" y="446532"/>
                  </a:moveTo>
                  <a:lnTo>
                    <a:pt x="16764" y="438912"/>
                  </a:lnTo>
                  <a:lnTo>
                    <a:pt x="9144" y="431292"/>
                  </a:lnTo>
                  <a:lnTo>
                    <a:pt x="9144" y="446532"/>
                  </a:lnTo>
                  <a:lnTo>
                    <a:pt x="16764" y="446532"/>
                  </a:lnTo>
                  <a:close/>
                </a:path>
                <a:path w="619125" h="447039">
                  <a:moveTo>
                    <a:pt x="611124" y="15240"/>
                  </a:moveTo>
                  <a:lnTo>
                    <a:pt x="603504" y="7620"/>
                  </a:lnTo>
                  <a:lnTo>
                    <a:pt x="603504" y="15240"/>
                  </a:lnTo>
                  <a:lnTo>
                    <a:pt x="611124" y="15240"/>
                  </a:lnTo>
                  <a:close/>
                </a:path>
                <a:path w="619125" h="447039">
                  <a:moveTo>
                    <a:pt x="611124" y="431292"/>
                  </a:moveTo>
                  <a:lnTo>
                    <a:pt x="611124" y="15240"/>
                  </a:lnTo>
                  <a:lnTo>
                    <a:pt x="603504" y="15240"/>
                  </a:lnTo>
                  <a:lnTo>
                    <a:pt x="603504" y="431292"/>
                  </a:lnTo>
                  <a:lnTo>
                    <a:pt x="611124" y="431292"/>
                  </a:lnTo>
                  <a:close/>
                </a:path>
                <a:path w="619125" h="447039">
                  <a:moveTo>
                    <a:pt x="611124" y="446532"/>
                  </a:moveTo>
                  <a:lnTo>
                    <a:pt x="611124" y="431292"/>
                  </a:lnTo>
                  <a:lnTo>
                    <a:pt x="603504" y="438912"/>
                  </a:lnTo>
                  <a:lnTo>
                    <a:pt x="603504" y="446532"/>
                  </a:lnTo>
                  <a:lnTo>
                    <a:pt x="611124" y="4465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363942" y="1860440"/>
            <a:ext cx="1624621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b="1" dirty="0">
                <a:solidFill>
                  <a:srgbClr val="323299"/>
                </a:solidFill>
                <a:latin typeface="Arial"/>
                <a:cs typeface="Arial"/>
              </a:rPr>
              <a:t>Zero</a:t>
            </a:r>
            <a:r>
              <a:rPr sz="1282" b="1" spc="-43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1282" b="1" dirty="0">
                <a:solidFill>
                  <a:srgbClr val="323299"/>
                </a:solidFill>
                <a:latin typeface="Arial"/>
                <a:cs typeface="Arial"/>
              </a:rPr>
              <a:t>Force</a:t>
            </a:r>
            <a:r>
              <a:rPr sz="1282" b="1" spc="-39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1282" b="1" dirty="0">
                <a:solidFill>
                  <a:srgbClr val="323299"/>
                </a:solidFill>
                <a:latin typeface="Arial"/>
                <a:cs typeface="Arial"/>
              </a:rPr>
              <a:t>Members</a:t>
            </a:r>
            <a:endParaRPr sz="128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85697" y="2212192"/>
            <a:ext cx="1678907" cy="3012854"/>
            <a:chOff x="6433368" y="2320519"/>
            <a:chExt cx="2160270" cy="3876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3368" y="4362302"/>
              <a:ext cx="2159903" cy="18342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2151" y="2320519"/>
              <a:ext cx="2075196" cy="17546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543799" y="4075175"/>
              <a:ext cx="127000" cy="502920"/>
            </a:xfrm>
            <a:custGeom>
              <a:avLst/>
              <a:gdLst/>
              <a:ahLst/>
              <a:cxnLst/>
              <a:rect l="l" t="t" r="r" b="b"/>
              <a:pathLst>
                <a:path w="127000" h="502920">
                  <a:moveTo>
                    <a:pt x="126491" y="440435"/>
                  </a:moveTo>
                  <a:lnTo>
                    <a:pt x="94487" y="440435"/>
                  </a:lnTo>
                  <a:lnTo>
                    <a:pt x="94487" y="0"/>
                  </a:lnTo>
                  <a:lnTo>
                    <a:pt x="32003" y="0"/>
                  </a:lnTo>
                  <a:lnTo>
                    <a:pt x="32003" y="440435"/>
                  </a:lnTo>
                  <a:lnTo>
                    <a:pt x="0" y="440435"/>
                  </a:lnTo>
                  <a:lnTo>
                    <a:pt x="64007" y="502919"/>
                  </a:lnTo>
                  <a:lnTo>
                    <a:pt x="126491" y="440435"/>
                  </a:lnTo>
                  <a:close/>
                </a:path>
              </a:pathLst>
            </a:custGeom>
            <a:solidFill>
              <a:srgbClr val="323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19416" y="4066032"/>
              <a:ext cx="177165" cy="527685"/>
            </a:xfrm>
            <a:custGeom>
              <a:avLst/>
              <a:gdLst/>
              <a:ahLst/>
              <a:cxnLst/>
              <a:rect l="l" t="t" r="r" b="b"/>
              <a:pathLst>
                <a:path w="177165" h="527685">
                  <a:moveTo>
                    <a:pt x="56388" y="438912"/>
                  </a:moveTo>
                  <a:lnTo>
                    <a:pt x="0" y="438912"/>
                  </a:lnTo>
                  <a:lnTo>
                    <a:pt x="24384" y="463296"/>
                  </a:lnTo>
                  <a:lnTo>
                    <a:pt x="24384" y="460248"/>
                  </a:lnTo>
                  <a:lnTo>
                    <a:pt x="32004" y="441960"/>
                  </a:lnTo>
                  <a:lnTo>
                    <a:pt x="45720" y="455676"/>
                  </a:lnTo>
                  <a:lnTo>
                    <a:pt x="45720" y="449580"/>
                  </a:lnTo>
                  <a:lnTo>
                    <a:pt x="56388" y="438912"/>
                  </a:lnTo>
                  <a:close/>
                </a:path>
                <a:path w="177165" h="527685">
                  <a:moveTo>
                    <a:pt x="50292" y="460248"/>
                  </a:moveTo>
                  <a:lnTo>
                    <a:pt x="32004" y="441960"/>
                  </a:lnTo>
                  <a:lnTo>
                    <a:pt x="24384" y="460248"/>
                  </a:lnTo>
                  <a:lnTo>
                    <a:pt x="50292" y="460248"/>
                  </a:lnTo>
                  <a:close/>
                </a:path>
                <a:path w="177165" h="527685">
                  <a:moveTo>
                    <a:pt x="88300" y="498256"/>
                  </a:moveTo>
                  <a:lnTo>
                    <a:pt x="50292" y="460248"/>
                  </a:lnTo>
                  <a:lnTo>
                    <a:pt x="24384" y="460248"/>
                  </a:lnTo>
                  <a:lnTo>
                    <a:pt x="24384" y="463296"/>
                  </a:lnTo>
                  <a:lnTo>
                    <a:pt x="80772" y="519684"/>
                  </a:lnTo>
                  <a:lnTo>
                    <a:pt x="80772" y="505968"/>
                  </a:lnTo>
                  <a:lnTo>
                    <a:pt x="88300" y="498256"/>
                  </a:lnTo>
                  <a:close/>
                </a:path>
                <a:path w="177165" h="527685">
                  <a:moveTo>
                    <a:pt x="129540" y="438912"/>
                  </a:moveTo>
                  <a:lnTo>
                    <a:pt x="129540" y="0"/>
                  </a:lnTo>
                  <a:lnTo>
                    <a:pt x="45720" y="0"/>
                  </a:lnTo>
                  <a:lnTo>
                    <a:pt x="45720" y="438912"/>
                  </a:lnTo>
                  <a:lnTo>
                    <a:pt x="56388" y="438912"/>
                  </a:lnTo>
                  <a:lnTo>
                    <a:pt x="56388" y="19812"/>
                  </a:lnTo>
                  <a:lnTo>
                    <a:pt x="67056" y="9144"/>
                  </a:lnTo>
                  <a:lnTo>
                    <a:pt x="67056" y="19812"/>
                  </a:lnTo>
                  <a:lnTo>
                    <a:pt x="108204" y="19812"/>
                  </a:lnTo>
                  <a:lnTo>
                    <a:pt x="108204" y="9144"/>
                  </a:lnTo>
                  <a:lnTo>
                    <a:pt x="118872" y="19812"/>
                  </a:lnTo>
                  <a:lnTo>
                    <a:pt x="118872" y="438912"/>
                  </a:lnTo>
                  <a:lnTo>
                    <a:pt x="129540" y="438912"/>
                  </a:lnTo>
                  <a:close/>
                </a:path>
                <a:path w="177165" h="527685">
                  <a:moveTo>
                    <a:pt x="67056" y="460248"/>
                  </a:moveTo>
                  <a:lnTo>
                    <a:pt x="67056" y="19812"/>
                  </a:lnTo>
                  <a:lnTo>
                    <a:pt x="56388" y="19812"/>
                  </a:lnTo>
                  <a:lnTo>
                    <a:pt x="56388" y="438912"/>
                  </a:lnTo>
                  <a:lnTo>
                    <a:pt x="45720" y="449580"/>
                  </a:lnTo>
                  <a:lnTo>
                    <a:pt x="45720" y="455676"/>
                  </a:lnTo>
                  <a:lnTo>
                    <a:pt x="50292" y="460248"/>
                  </a:lnTo>
                  <a:lnTo>
                    <a:pt x="67056" y="460248"/>
                  </a:lnTo>
                  <a:close/>
                </a:path>
                <a:path w="177165" h="527685">
                  <a:moveTo>
                    <a:pt x="67056" y="19812"/>
                  </a:moveTo>
                  <a:lnTo>
                    <a:pt x="67056" y="9144"/>
                  </a:lnTo>
                  <a:lnTo>
                    <a:pt x="56388" y="19812"/>
                  </a:lnTo>
                  <a:lnTo>
                    <a:pt x="67056" y="19812"/>
                  </a:lnTo>
                  <a:close/>
                </a:path>
                <a:path w="177165" h="527685">
                  <a:moveTo>
                    <a:pt x="96012" y="505968"/>
                  </a:moveTo>
                  <a:lnTo>
                    <a:pt x="88300" y="498256"/>
                  </a:lnTo>
                  <a:lnTo>
                    <a:pt x="80772" y="505968"/>
                  </a:lnTo>
                  <a:lnTo>
                    <a:pt x="96012" y="505968"/>
                  </a:lnTo>
                  <a:close/>
                </a:path>
                <a:path w="177165" h="527685">
                  <a:moveTo>
                    <a:pt x="96012" y="519684"/>
                  </a:moveTo>
                  <a:lnTo>
                    <a:pt x="96012" y="505968"/>
                  </a:lnTo>
                  <a:lnTo>
                    <a:pt x="80772" y="505968"/>
                  </a:lnTo>
                  <a:lnTo>
                    <a:pt x="80772" y="519684"/>
                  </a:lnTo>
                  <a:lnTo>
                    <a:pt x="88392" y="527304"/>
                  </a:lnTo>
                  <a:lnTo>
                    <a:pt x="96012" y="519684"/>
                  </a:lnTo>
                  <a:close/>
                </a:path>
                <a:path w="177165" h="527685">
                  <a:moveTo>
                    <a:pt x="150876" y="464820"/>
                  </a:moveTo>
                  <a:lnTo>
                    <a:pt x="150876" y="460248"/>
                  </a:lnTo>
                  <a:lnTo>
                    <a:pt x="125403" y="460248"/>
                  </a:lnTo>
                  <a:lnTo>
                    <a:pt x="88300" y="498256"/>
                  </a:lnTo>
                  <a:lnTo>
                    <a:pt x="96012" y="505968"/>
                  </a:lnTo>
                  <a:lnTo>
                    <a:pt x="96012" y="519684"/>
                  </a:lnTo>
                  <a:lnTo>
                    <a:pt x="150876" y="464820"/>
                  </a:lnTo>
                  <a:close/>
                </a:path>
                <a:path w="177165" h="527685">
                  <a:moveTo>
                    <a:pt x="118872" y="19812"/>
                  </a:moveTo>
                  <a:lnTo>
                    <a:pt x="108204" y="9144"/>
                  </a:lnTo>
                  <a:lnTo>
                    <a:pt x="108204" y="19812"/>
                  </a:lnTo>
                  <a:lnTo>
                    <a:pt x="118872" y="19812"/>
                  </a:lnTo>
                  <a:close/>
                </a:path>
                <a:path w="177165" h="527685">
                  <a:moveTo>
                    <a:pt x="129540" y="456010"/>
                  </a:moveTo>
                  <a:lnTo>
                    <a:pt x="129540" y="449580"/>
                  </a:lnTo>
                  <a:lnTo>
                    <a:pt x="118872" y="438912"/>
                  </a:lnTo>
                  <a:lnTo>
                    <a:pt x="118872" y="19812"/>
                  </a:lnTo>
                  <a:lnTo>
                    <a:pt x="108204" y="19812"/>
                  </a:lnTo>
                  <a:lnTo>
                    <a:pt x="108204" y="460248"/>
                  </a:lnTo>
                  <a:lnTo>
                    <a:pt x="125403" y="460248"/>
                  </a:lnTo>
                  <a:lnTo>
                    <a:pt x="129540" y="456010"/>
                  </a:lnTo>
                  <a:close/>
                </a:path>
                <a:path w="177165" h="527685">
                  <a:moveTo>
                    <a:pt x="176784" y="438912"/>
                  </a:moveTo>
                  <a:lnTo>
                    <a:pt x="118872" y="438912"/>
                  </a:lnTo>
                  <a:lnTo>
                    <a:pt x="129540" y="449580"/>
                  </a:lnTo>
                  <a:lnTo>
                    <a:pt x="129540" y="456010"/>
                  </a:lnTo>
                  <a:lnTo>
                    <a:pt x="143256" y="441960"/>
                  </a:lnTo>
                  <a:lnTo>
                    <a:pt x="150876" y="460248"/>
                  </a:lnTo>
                  <a:lnTo>
                    <a:pt x="150876" y="464820"/>
                  </a:lnTo>
                  <a:lnTo>
                    <a:pt x="176784" y="438912"/>
                  </a:lnTo>
                  <a:close/>
                </a:path>
                <a:path w="177165" h="527685">
                  <a:moveTo>
                    <a:pt x="150876" y="460248"/>
                  </a:moveTo>
                  <a:lnTo>
                    <a:pt x="143256" y="441960"/>
                  </a:lnTo>
                  <a:lnTo>
                    <a:pt x="125403" y="460248"/>
                  </a:lnTo>
                  <a:lnTo>
                    <a:pt x="150876" y="460248"/>
                  </a:lnTo>
                  <a:close/>
                </a:path>
              </a:pathLst>
            </a:custGeom>
            <a:solidFill>
              <a:srgbClr val="222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315772" y="2289594"/>
            <a:ext cx="1656206" cy="1444985"/>
            <a:chOff x="1453889" y="2420111"/>
            <a:chExt cx="2131060" cy="18592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3889" y="2420111"/>
              <a:ext cx="2130551" cy="140360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52116" y="3761231"/>
              <a:ext cx="127000" cy="502920"/>
            </a:xfrm>
            <a:custGeom>
              <a:avLst/>
              <a:gdLst/>
              <a:ahLst/>
              <a:cxnLst/>
              <a:rect l="l" t="t" r="r" b="b"/>
              <a:pathLst>
                <a:path w="127000" h="502920">
                  <a:moveTo>
                    <a:pt x="126491" y="440435"/>
                  </a:moveTo>
                  <a:lnTo>
                    <a:pt x="94487" y="440435"/>
                  </a:lnTo>
                  <a:lnTo>
                    <a:pt x="94487" y="0"/>
                  </a:lnTo>
                  <a:lnTo>
                    <a:pt x="32003" y="0"/>
                  </a:lnTo>
                  <a:lnTo>
                    <a:pt x="32003" y="440435"/>
                  </a:lnTo>
                  <a:lnTo>
                    <a:pt x="0" y="440435"/>
                  </a:lnTo>
                  <a:lnTo>
                    <a:pt x="62483" y="502919"/>
                  </a:lnTo>
                  <a:lnTo>
                    <a:pt x="126491" y="440435"/>
                  </a:lnTo>
                  <a:close/>
                </a:path>
              </a:pathLst>
            </a:custGeom>
            <a:solidFill>
              <a:srgbClr val="323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7732" y="3750564"/>
              <a:ext cx="175260" cy="528955"/>
            </a:xfrm>
            <a:custGeom>
              <a:avLst/>
              <a:gdLst/>
              <a:ahLst/>
              <a:cxnLst/>
              <a:rect l="l" t="t" r="r" b="b"/>
              <a:pathLst>
                <a:path w="175260" h="528954">
                  <a:moveTo>
                    <a:pt x="56388" y="440436"/>
                  </a:moveTo>
                  <a:lnTo>
                    <a:pt x="0" y="440436"/>
                  </a:lnTo>
                  <a:lnTo>
                    <a:pt x="24384" y="465247"/>
                  </a:lnTo>
                  <a:lnTo>
                    <a:pt x="24384" y="461772"/>
                  </a:lnTo>
                  <a:lnTo>
                    <a:pt x="32004" y="443484"/>
                  </a:lnTo>
                  <a:lnTo>
                    <a:pt x="45720" y="457200"/>
                  </a:lnTo>
                  <a:lnTo>
                    <a:pt x="45720" y="451104"/>
                  </a:lnTo>
                  <a:lnTo>
                    <a:pt x="56388" y="440436"/>
                  </a:lnTo>
                  <a:close/>
                </a:path>
                <a:path w="175260" h="528954">
                  <a:moveTo>
                    <a:pt x="50292" y="461772"/>
                  </a:moveTo>
                  <a:lnTo>
                    <a:pt x="32004" y="443484"/>
                  </a:lnTo>
                  <a:lnTo>
                    <a:pt x="24384" y="461772"/>
                  </a:lnTo>
                  <a:lnTo>
                    <a:pt x="50292" y="461772"/>
                  </a:lnTo>
                  <a:close/>
                </a:path>
                <a:path w="175260" h="528954">
                  <a:moveTo>
                    <a:pt x="87630" y="499110"/>
                  </a:moveTo>
                  <a:lnTo>
                    <a:pt x="50292" y="461772"/>
                  </a:lnTo>
                  <a:lnTo>
                    <a:pt x="24384" y="461772"/>
                  </a:lnTo>
                  <a:lnTo>
                    <a:pt x="24384" y="465247"/>
                  </a:lnTo>
                  <a:lnTo>
                    <a:pt x="80772" y="522625"/>
                  </a:lnTo>
                  <a:lnTo>
                    <a:pt x="80772" y="505968"/>
                  </a:lnTo>
                  <a:lnTo>
                    <a:pt x="87630" y="499110"/>
                  </a:lnTo>
                  <a:close/>
                </a:path>
                <a:path w="175260" h="528954">
                  <a:moveTo>
                    <a:pt x="129540" y="440436"/>
                  </a:moveTo>
                  <a:lnTo>
                    <a:pt x="129540" y="0"/>
                  </a:lnTo>
                  <a:lnTo>
                    <a:pt x="45720" y="0"/>
                  </a:lnTo>
                  <a:lnTo>
                    <a:pt x="45720" y="440436"/>
                  </a:lnTo>
                  <a:lnTo>
                    <a:pt x="56388" y="440436"/>
                  </a:lnTo>
                  <a:lnTo>
                    <a:pt x="56388" y="21336"/>
                  </a:lnTo>
                  <a:lnTo>
                    <a:pt x="67056" y="10668"/>
                  </a:lnTo>
                  <a:lnTo>
                    <a:pt x="67056" y="21336"/>
                  </a:lnTo>
                  <a:lnTo>
                    <a:pt x="108204" y="21336"/>
                  </a:lnTo>
                  <a:lnTo>
                    <a:pt x="108204" y="10668"/>
                  </a:lnTo>
                  <a:lnTo>
                    <a:pt x="118872" y="21336"/>
                  </a:lnTo>
                  <a:lnTo>
                    <a:pt x="118872" y="440436"/>
                  </a:lnTo>
                  <a:lnTo>
                    <a:pt x="129540" y="440436"/>
                  </a:lnTo>
                  <a:close/>
                </a:path>
                <a:path w="175260" h="528954">
                  <a:moveTo>
                    <a:pt x="67056" y="461772"/>
                  </a:moveTo>
                  <a:lnTo>
                    <a:pt x="67056" y="21336"/>
                  </a:lnTo>
                  <a:lnTo>
                    <a:pt x="56388" y="21336"/>
                  </a:lnTo>
                  <a:lnTo>
                    <a:pt x="56388" y="440436"/>
                  </a:lnTo>
                  <a:lnTo>
                    <a:pt x="45720" y="451104"/>
                  </a:lnTo>
                  <a:lnTo>
                    <a:pt x="45720" y="457200"/>
                  </a:lnTo>
                  <a:lnTo>
                    <a:pt x="50292" y="461772"/>
                  </a:lnTo>
                  <a:lnTo>
                    <a:pt x="67056" y="461772"/>
                  </a:lnTo>
                  <a:close/>
                </a:path>
                <a:path w="175260" h="528954">
                  <a:moveTo>
                    <a:pt x="67056" y="21336"/>
                  </a:moveTo>
                  <a:lnTo>
                    <a:pt x="67056" y="10668"/>
                  </a:lnTo>
                  <a:lnTo>
                    <a:pt x="56388" y="21336"/>
                  </a:lnTo>
                  <a:lnTo>
                    <a:pt x="67056" y="21336"/>
                  </a:lnTo>
                  <a:close/>
                </a:path>
                <a:path w="175260" h="528954">
                  <a:moveTo>
                    <a:pt x="94488" y="505968"/>
                  </a:moveTo>
                  <a:lnTo>
                    <a:pt x="87630" y="499110"/>
                  </a:lnTo>
                  <a:lnTo>
                    <a:pt x="80772" y="505968"/>
                  </a:lnTo>
                  <a:lnTo>
                    <a:pt x="94488" y="505968"/>
                  </a:lnTo>
                  <a:close/>
                </a:path>
                <a:path w="175260" h="528954">
                  <a:moveTo>
                    <a:pt x="94488" y="521208"/>
                  </a:moveTo>
                  <a:lnTo>
                    <a:pt x="94488" y="505968"/>
                  </a:lnTo>
                  <a:lnTo>
                    <a:pt x="80772" y="505968"/>
                  </a:lnTo>
                  <a:lnTo>
                    <a:pt x="80772" y="522625"/>
                  </a:lnTo>
                  <a:lnTo>
                    <a:pt x="86868" y="528828"/>
                  </a:lnTo>
                  <a:lnTo>
                    <a:pt x="94488" y="521208"/>
                  </a:lnTo>
                  <a:close/>
                </a:path>
                <a:path w="175260" h="528954">
                  <a:moveTo>
                    <a:pt x="150876" y="464820"/>
                  </a:moveTo>
                  <a:lnTo>
                    <a:pt x="150876" y="461772"/>
                  </a:lnTo>
                  <a:lnTo>
                    <a:pt x="124968" y="461772"/>
                  </a:lnTo>
                  <a:lnTo>
                    <a:pt x="87630" y="499110"/>
                  </a:lnTo>
                  <a:lnTo>
                    <a:pt x="94488" y="505968"/>
                  </a:lnTo>
                  <a:lnTo>
                    <a:pt x="94488" y="521208"/>
                  </a:lnTo>
                  <a:lnTo>
                    <a:pt x="150876" y="464820"/>
                  </a:lnTo>
                  <a:close/>
                </a:path>
                <a:path w="175260" h="528954">
                  <a:moveTo>
                    <a:pt x="118872" y="21336"/>
                  </a:moveTo>
                  <a:lnTo>
                    <a:pt x="108204" y="10668"/>
                  </a:lnTo>
                  <a:lnTo>
                    <a:pt x="108204" y="21336"/>
                  </a:lnTo>
                  <a:lnTo>
                    <a:pt x="118872" y="21336"/>
                  </a:lnTo>
                  <a:close/>
                </a:path>
                <a:path w="175260" h="528954">
                  <a:moveTo>
                    <a:pt x="129540" y="457200"/>
                  </a:moveTo>
                  <a:lnTo>
                    <a:pt x="129540" y="451104"/>
                  </a:lnTo>
                  <a:lnTo>
                    <a:pt x="118872" y="440436"/>
                  </a:lnTo>
                  <a:lnTo>
                    <a:pt x="118872" y="21336"/>
                  </a:lnTo>
                  <a:lnTo>
                    <a:pt x="108204" y="21336"/>
                  </a:lnTo>
                  <a:lnTo>
                    <a:pt x="108204" y="461772"/>
                  </a:lnTo>
                  <a:lnTo>
                    <a:pt x="124968" y="461772"/>
                  </a:lnTo>
                  <a:lnTo>
                    <a:pt x="129540" y="457200"/>
                  </a:lnTo>
                  <a:close/>
                </a:path>
                <a:path w="175260" h="528954">
                  <a:moveTo>
                    <a:pt x="175260" y="440436"/>
                  </a:moveTo>
                  <a:lnTo>
                    <a:pt x="118872" y="440436"/>
                  </a:lnTo>
                  <a:lnTo>
                    <a:pt x="129540" y="451104"/>
                  </a:lnTo>
                  <a:lnTo>
                    <a:pt x="129540" y="457200"/>
                  </a:lnTo>
                  <a:lnTo>
                    <a:pt x="143256" y="443484"/>
                  </a:lnTo>
                  <a:lnTo>
                    <a:pt x="150876" y="461772"/>
                  </a:lnTo>
                  <a:lnTo>
                    <a:pt x="150876" y="464820"/>
                  </a:lnTo>
                  <a:lnTo>
                    <a:pt x="175260" y="440436"/>
                  </a:lnTo>
                  <a:close/>
                </a:path>
                <a:path w="175260" h="528954">
                  <a:moveTo>
                    <a:pt x="150876" y="461772"/>
                  </a:moveTo>
                  <a:lnTo>
                    <a:pt x="143256" y="443484"/>
                  </a:lnTo>
                  <a:lnTo>
                    <a:pt x="124968" y="461772"/>
                  </a:lnTo>
                  <a:lnTo>
                    <a:pt x="150876" y="461772"/>
                  </a:lnTo>
                  <a:close/>
                </a:path>
              </a:pathLst>
            </a:custGeom>
            <a:solidFill>
              <a:srgbClr val="222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362444" y="2220458"/>
            <a:ext cx="1619193" cy="1562933"/>
            <a:chOff x="4087367" y="2331154"/>
            <a:chExt cx="2083435" cy="20110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7367" y="2331154"/>
              <a:ext cx="2083057" cy="170082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15255" y="3823715"/>
              <a:ext cx="127000" cy="502920"/>
            </a:xfrm>
            <a:custGeom>
              <a:avLst/>
              <a:gdLst/>
              <a:ahLst/>
              <a:cxnLst/>
              <a:rect l="l" t="t" r="r" b="b"/>
              <a:pathLst>
                <a:path w="127000" h="502920">
                  <a:moveTo>
                    <a:pt x="126491" y="440435"/>
                  </a:moveTo>
                  <a:lnTo>
                    <a:pt x="94487" y="440435"/>
                  </a:lnTo>
                  <a:lnTo>
                    <a:pt x="94487" y="0"/>
                  </a:lnTo>
                  <a:lnTo>
                    <a:pt x="32003" y="0"/>
                  </a:lnTo>
                  <a:lnTo>
                    <a:pt x="32003" y="440435"/>
                  </a:lnTo>
                  <a:lnTo>
                    <a:pt x="0" y="440435"/>
                  </a:lnTo>
                  <a:lnTo>
                    <a:pt x="62483" y="502919"/>
                  </a:lnTo>
                  <a:lnTo>
                    <a:pt x="126491" y="440435"/>
                  </a:lnTo>
                  <a:close/>
                </a:path>
              </a:pathLst>
            </a:custGeom>
            <a:solidFill>
              <a:srgbClr val="323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90872" y="3814572"/>
              <a:ext cx="175260" cy="527685"/>
            </a:xfrm>
            <a:custGeom>
              <a:avLst/>
              <a:gdLst/>
              <a:ahLst/>
              <a:cxnLst/>
              <a:rect l="l" t="t" r="r" b="b"/>
              <a:pathLst>
                <a:path w="175260" h="527685">
                  <a:moveTo>
                    <a:pt x="56388" y="438912"/>
                  </a:moveTo>
                  <a:lnTo>
                    <a:pt x="0" y="438912"/>
                  </a:lnTo>
                  <a:lnTo>
                    <a:pt x="24384" y="463723"/>
                  </a:lnTo>
                  <a:lnTo>
                    <a:pt x="24384" y="460248"/>
                  </a:lnTo>
                  <a:lnTo>
                    <a:pt x="32004" y="441960"/>
                  </a:lnTo>
                  <a:lnTo>
                    <a:pt x="45720" y="456010"/>
                  </a:lnTo>
                  <a:lnTo>
                    <a:pt x="45720" y="449580"/>
                  </a:lnTo>
                  <a:lnTo>
                    <a:pt x="56388" y="438912"/>
                  </a:lnTo>
                  <a:close/>
                </a:path>
                <a:path w="175260" h="527685">
                  <a:moveTo>
                    <a:pt x="49856" y="460248"/>
                  </a:moveTo>
                  <a:lnTo>
                    <a:pt x="32004" y="441960"/>
                  </a:lnTo>
                  <a:lnTo>
                    <a:pt x="24384" y="460248"/>
                  </a:lnTo>
                  <a:lnTo>
                    <a:pt x="49856" y="460248"/>
                  </a:lnTo>
                  <a:close/>
                </a:path>
                <a:path w="175260" h="527685">
                  <a:moveTo>
                    <a:pt x="87630" y="498942"/>
                  </a:moveTo>
                  <a:lnTo>
                    <a:pt x="49856" y="460248"/>
                  </a:lnTo>
                  <a:lnTo>
                    <a:pt x="24384" y="460248"/>
                  </a:lnTo>
                  <a:lnTo>
                    <a:pt x="24384" y="463723"/>
                  </a:lnTo>
                  <a:lnTo>
                    <a:pt x="80772" y="521101"/>
                  </a:lnTo>
                  <a:lnTo>
                    <a:pt x="80772" y="505968"/>
                  </a:lnTo>
                  <a:lnTo>
                    <a:pt x="87630" y="498942"/>
                  </a:lnTo>
                  <a:close/>
                </a:path>
                <a:path w="175260" h="527685">
                  <a:moveTo>
                    <a:pt x="129540" y="438912"/>
                  </a:moveTo>
                  <a:lnTo>
                    <a:pt x="129540" y="0"/>
                  </a:lnTo>
                  <a:lnTo>
                    <a:pt x="45720" y="0"/>
                  </a:lnTo>
                  <a:lnTo>
                    <a:pt x="45720" y="438912"/>
                  </a:lnTo>
                  <a:lnTo>
                    <a:pt x="56388" y="438912"/>
                  </a:lnTo>
                  <a:lnTo>
                    <a:pt x="56388" y="19812"/>
                  </a:lnTo>
                  <a:lnTo>
                    <a:pt x="67056" y="9144"/>
                  </a:lnTo>
                  <a:lnTo>
                    <a:pt x="67056" y="19812"/>
                  </a:lnTo>
                  <a:lnTo>
                    <a:pt x="108204" y="19812"/>
                  </a:lnTo>
                  <a:lnTo>
                    <a:pt x="108204" y="9144"/>
                  </a:lnTo>
                  <a:lnTo>
                    <a:pt x="118872" y="19812"/>
                  </a:lnTo>
                  <a:lnTo>
                    <a:pt x="118872" y="438912"/>
                  </a:lnTo>
                  <a:lnTo>
                    <a:pt x="129540" y="438912"/>
                  </a:lnTo>
                  <a:close/>
                </a:path>
                <a:path w="175260" h="527685">
                  <a:moveTo>
                    <a:pt x="67056" y="460248"/>
                  </a:moveTo>
                  <a:lnTo>
                    <a:pt x="67056" y="19812"/>
                  </a:lnTo>
                  <a:lnTo>
                    <a:pt x="56388" y="19812"/>
                  </a:lnTo>
                  <a:lnTo>
                    <a:pt x="56388" y="438912"/>
                  </a:lnTo>
                  <a:lnTo>
                    <a:pt x="45720" y="449580"/>
                  </a:lnTo>
                  <a:lnTo>
                    <a:pt x="45720" y="456010"/>
                  </a:lnTo>
                  <a:lnTo>
                    <a:pt x="49856" y="460248"/>
                  </a:lnTo>
                  <a:lnTo>
                    <a:pt x="67056" y="460248"/>
                  </a:lnTo>
                  <a:close/>
                </a:path>
                <a:path w="175260" h="527685">
                  <a:moveTo>
                    <a:pt x="67056" y="19812"/>
                  </a:moveTo>
                  <a:lnTo>
                    <a:pt x="67056" y="9144"/>
                  </a:lnTo>
                  <a:lnTo>
                    <a:pt x="56388" y="19812"/>
                  </a:lnTo>
                  <a:lnTo>
                    <a:pt x="67056" y="19812"/>
                  </a:lnTo>
                  <a:close/>
                </a:path>
                <a:path w="175260" h="527685">
                  <a:moveTo>
                    <a:pt x="94488" y="505968"/>
                  </a:moveTo>
                  <a:lnTo>
                    <a:pt x="87630" y="498942"/>
                  </a:lnTo>
                  <a:lnTo>
                    <a:pt x="80772" y="505968"/>
                  </a:lnTo>
                  <a:lnTo>
                    <a:pt x="94488" y="505968"/>
                  </a:lnTo>
                  <a:close/>
                </a:path>
                <a:path w="175260" h="527685">
                  <a:moveTo>
                    <a:pt x="94488" y="519684"/>
                  </a:moveTo>
                  <a:lnTo>
                    <a:pt x="94488" y="505968"/>
                  </a:lnTo>
                  <a:lnTo>
                    <a:pt x="80772" y="505968"/>
                  </a:lnTo>
                  <a:lnTo>
                    <a:pt x="80772" y="521101"/>
                  </a:lnTo>
                  <a:lnTo>
                    <a:pt x="86868" y="527304"/>
                  </a:lnTo>
                  <a:lnTo>
                    <a:pt x="94488" y="519684"/>
                  </a:lnTo>
                  <a:close/>
                </a:path>
                <a:path w="175260" h="527685">
                  <a:moveTo>
                    <a:pt x="150876" y="463296"/>
                  </a:moveTo>
                  <a:lnTo>
                    <a:pt x="150876" y="460248"/>
                  </a:lnTo>
                  <a:lnTo>
                    <a:pt x="125403" y="460248"/>
                  </a:lnTo>
                  <a:lnTo>
                    <a:pt x="87630" y="498942"/>
                  </a:lnTo>
                  <a:lnTo>
                    <a:pt x="94488" y="505968"/>
                  </a:lnTo>
                  <a:lnTo>
                    <a:pt x="94488" y="519684"/>
                  </a:lnTo>
                  <a:lnTo>
                    <a:pt x="150876" y="463296"/>
                  </a:lnTo>
                  <a:close/>
                </a:path>
                <a:path w="175260" h="527685">
                  <a:moveTo>
                    <a:pt x="118872" y="19812"/>
                  </a:moveTo>
                  <a:lnTo>
                    <a:pt x="108204" y="9144"/>
                  </a:lnTo>
                  <a:lnTo>
                    <a:pt x="108204" y="19812"/>
                  </a:lnTo>
                  <a:lnTo>
                    <a:pt x="118872" y="19812"/>
                  </a:lnTo>
                  <a:close/>
                </a:path>
                <a:path w="175260" h="527685">
                  <a:moveTo>
                    <a:pt x="129540" y="456010"/>
                  </a:moveTo>
                  <a:lnTo>
                    <a:pt x="129540" y="449580"/>
                  </a:lnTo>
                  <a:lnTo>
                    <a:pt x="118872" y="438912"/>
                  </a:lnTo>
                  <a:lnTo>
                    <a:pt x="118872" y="19812"/>
                  </a:lnTo>
                  <a:lnTo>
                    <a:pt x="108204" y="19812"/>
                  </a:lnTo>
                  <a:lnTo>
                    <a:pt x="108204" y="460248"/>
                  </a:lnTo>
                  <a:lnTo>
                    <a:pt x="125403" y="460248"/>
                  </a:lnTo>
                  <a:lnTo>
                    <a:pt x="129540" y="456010"/>
                  </a:lnTo>
                  <a:close/>
                </a:path>
                <a:path w="175260" h="527685">
                  <a:moveTo>
                    <a:pt x="175260" y="438912"/>
                  </a:moveTo>
                  <a:lnTo>
                    <a:pt x="118872" y="438912"/>
                  </a:lnTo>
                  <a:lnTo>
                    <a:pt x="129540" y="449580"/>
                  </a:lnTo>
                  <a:lnTo>
                    <a:pt x="129540" y="456010"/>
                  </a:lnTo>
                  <a:lnTo>
                    <a:pt x="143256" y="441960"/>
                  </a:lnTo>
                  <a:lnTo>
                    <a:pt x="150876" y="460248"/>
                  </a:lnTo>
                  <a:lnTo>
                    <a:pt x="150876" y="463296"/>
                  </a:lnTo>
                  <a:lnTo>
                    <a:pt x="175260" y="438912"/>
                  </a:lnTo>
                  <a:close/>
                </a:path>
                <a:path w="175260" h="527685">
                  <a:moveTo>
                    <a:pt x="150876" y="460248"/>
                  </a:moveTo>
                  <a:lnTo>
                    <a:pt x="143256" y="441960"/>
                  </a:lnTo>
                  <a:lnTo>
                    <a:pt x="125403" y="460248"/>
                  </a:lnTo>
                  <a:lnTo>
                    <a:pt x="150876" y="460248"/>
                  </a:lnTo>
                  <a:close/>
                </a:path>
              </a:pathLst>
            </a:custGeom>
            <a:solidFill>
              <a:srgbClr val="222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93749" y="3853007"/>
            <a:ext cx="1753447" cy="106396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309849" y="3853020"/>
            <a:ext cx="1656206" cy="1091142"/>
            <a:chOff x="1446269" y="4431791"/>
            <a:chExt cx="2131060" cy="140398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6269" y="4431791"/>
              <a:ext cx="2130551" cy="14036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775203" y="4616195"/>
              <a:ext cx="44450" cy="641985"/>
            </a:xfrm>
            <a:custGeom>
              <a:avLst/>
              <a:gdLst/>
              <a:ahLst/>
              <a:cxnLst/>
              <a:rect l="l" t="t" r="r" b="b"/>
              <a:pathLst>
                <a:path w="44450" h="641985">
                  <a:moveTo>
                    <a:pt x="44195" y="0"/>
                  </a:moveTo>
                  <a:lnTo>
                    <a:pt x="1523" y="0"/>
                  </a:lnTo>
                  <a:lnTo>
                    <a:pt x="0" y="641603"/>
                  </a:lnTo>
                  <a:lnTo>
                    <a:pt x="42671" y="641603"/>
                  </a:lnTo>
                  <a:lnTo>
                    <a:pt x="441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A7DC8A5-2DA4-9C2A-B9BC-DA5B9977F6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186</a:t>
            </a:fld>
            <a:endParaRPr lang="en-US" spc="-16" dirty="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9413" y="3494144"/>
            <a:ext cx="1172570" cy="7734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1392" y="3699399"/>
            <a:ext cx="1112480" cy="9075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45821" y="4368677"/>
            <a:ext cx="1167641" cy="9885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7187" y="3678913"/>
            <a:ext cx="1269691" cy="107189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9615" y="3530861"/>
            <a:ext cx="823168" cy="10517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95636" y="4626254"/>
            <a:ext cx="1092434" cy="27260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63433" y="1754462"/>
            <a:ext cx="5109760" cy="1610385"/>
          </a:xfrm>
          <a:prstGeom prst="rect">
            <a:avLst/>
          </a:prstGeom>
        </p:spPr>
        <p:txBody>
          <a:bodyPr vert="horz" wrap="square" lIns="0" tIns="116467" rIns="0" bIns="0" rtlCol="0">
            <a:spAutoFit/>
          </a:bodyPr>
          <a:lstStyle/>
          <a:p>
            <a:pPr marL="47378" algn="just">
              <a:spcBef>
                <a:spcPts val="917"/>
              </a:spcBef>
            </a:pPr>
            <a:r>
              <a:rPr sz="1282" b="1" dirty="0">
                <a:solidFill>
                  <a:srgbClr val="323299"/>
                </a:solidFill>
                <a:latin typeface="Arial"/>
                <a:cs typeface="Arial"/>
              </a:rPr>
              <a:t>Zero</a:t>
            </a:r>
            <a:r>
              <a:rPr sz="1282" b="1" spc="-23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1282" b="1" dirty="0">
                <a:solidFill>
                  <a:srgbClr val="323299"/>
                </a:solidFill>
                <a:latin typeface="Arial"/>
                <a:cs typeface="Arial"/>
              </a:rPr>
              <a:t>Force</a:t>
            </a:r>
            <a:r>
              <a:rPr sz="1282" b="1" spc="-15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1282" b="1" dirty="0">
                <a:solidFill>
                  <a:srgbClr val="323299"/>
                </a:solidFill>
                <a:latin typeface="Arial"/>
                <a:cs typeface="Arial"/>
              </a:rPr>
              <a:t>Members:</a:t>
            </a:r>
            <a:r>
              <a:rPr sz="1282" b="1" spc="-43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1282" b="1" spc="-4" dirty="0">
                <a:solidFill>
                  <a:srgbClr val="323299"/>
                </a:solidFill>
                <a:latin typeface="Arial"/>
                <a:cs typeface="Arial"/>
              </a:rPr>
              <a:t>Conditions</a:t>
            </a:r>
            <a:endParaRPr sz="1282">
              <a:latin typeface="Arial"/>
              <a:cs typeface="Arial"/>
            </a:endParaRPr>
          </a:p>
          <a:p>
            <a:pPr marL="9871" marR="208266" algn="just">
              <a:lnSpc>
                <a:spcPct val="102400"/>
              </a:lnSpc>
              <a:spcBef>
                <a:spcPts val="746"/>
              </a:spcBef>
            </a:pPr>
            <a:r>
              <a:rPr sz="1127" spc="4" dirty="0">
                <a:latin typeface="Arial MT"/>
                <a:cs typeface="Arial MT"/>
              </a:rPr>
              <a:t>If </a:t>
            </a:r>
            <a:r>
              <a:rPr sz="1127" spc="12" dirty="0">
                <a:latin typeface="Arial MT"/>
                <a:cs typeface="Arial MT"/>
              </a:rPr>
              <a:t>only </a:t>
            </a:r>
            <a:r>
              <a:rPr sz="1127" spc="8" dirty="0">
                <a:latin typeface="Arial MT"/>
                <a:cs typeface="Arial MT"/>
              </a:rPr>
              <a:t>two </a:t>
            </a:r>
            <a:r>
              <a:rPr sz="1127" spc="12" dirty="0">
                <a:latin typeface="Arial MT"/>
                <a:cs typeface="Arial MT"/>
              </a:rPr>
              <a:t>non-collinear </a:t>
            </a:r>
            <a:r>
              <a:rPr sz="1127" spc="15" dirty="0">
                <a:latin typeface="Arial MT"/>
                <a:cs typeface="Arial MT"/>
              </a:rPr>
              <a:t>members </a:t>
            </a:r>
            <a:r>
              <a:rPr sz="1127" spc="12" dirty="0">
                <a:latin typeface="Arial MT"/>
                <a:cs typeface="Arial MT"/>
              </a:rPr>
              <a:t>form </a:t>
            </a:r>
            <a:r>
              <a:rPr sz="1127" spc="15" dirty="0">
                <a:latin typeface="Arial MT"/>
                <a:cs typeface="Arial MT"/>
              </a:rPr>
              <a:t>a </a:t>
            </a:r>
            <a:r>
              <a:rPr sz="1127" spc="8" dirty="0">
                <a:latin typeface="Arial MT"/>
                <a:cs typeface="Arial MT"/>
              </a:rPr>
              <a:t>truss </a:t>
            </a:r>
            <a:r>
              <a:rPr sz="1127" spc="12" dirty="0">
                <a:latin typeface="Arial MT"/>
                <a:cs typeface="Arial MT"/>
              </a:rPr>
              <a:t>joint </a:t>
            </a:r>
            <a:r>
              <a:rPr sz="1127" spc="15" dirty="0">
                <a:latin typeface="Arial MT"/>
                <a:cs typeface="Arial MT"/>
              </a:rPr>
              <a:t>and no </a:t>
            </a:r>
            <a:r>
              <a:rPr sz="1127" spc="8" dirty="0">
                <a:latin typeface="Arial MT"/>
                <a:cs typeface="Arial MT"/>
              </a:rPr>
              <a:t>external </a:t>
            </a:r>
            <a:r>
              <a:rPr sz="1127" spc="12" dirty="0">
                <a:latin typeface="Arial MT"/>
                <a:cs typeface="Arial MT"/>
              </a:rPr>
              <a:t>load or </a:t>
            </a:r>
            <a:r>
              <a:rPr sz="1127" spc="-303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support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reaction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is</a:t>
            </a:r>
            <a:r>
              <a:rPr sz="1127" spc="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applied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to</a:t>
            </a:r>
            <a:r>
              <a:rPr sz="1127" spc="15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joint,</a:t>
            </a:r>
            <a:r>
              <a:rPr sz="1127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 two</a:t>
            </a:r>
            <a:r>
              <a:rPr sz="1127" spc="15" dirty="0">
                <a:latin typeface="Arial MT"/>
                <a:cs typeface="Arial MT"/>
              </a:rPr>
              <a:t> members</a:t>
            </a:r>
            <a:r>
              <a:rPr sz="1127" spc="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must</a:t>
            </a:r>
            <a:r>
              <a:rPr sz="1127" spc="-4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be</a:t>
            </a:r>
            <a:r>
              <a:rPr sz="1127" spc="8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zero</a:t>
            </a:r>
            <a:r>
              <a:rPr sz="1127" spc="8" dirty="0">
                <a:latin typeface="Arial MT"/>
                <a:cs typeface="Arial MT"/>
              </a:rPr>
              <a:t> force </a:t>
            </a:r>
            <a:r>
              <a:rPr sz="1127" spc="-303" dirty="0">
                <a:latin typeface="Arial MT"/>
                <a:cs typeface="Arial MT"/>
              </a:rPr>
              <a:t> </a:t>
            </a:r>
            <a:r>
              <a:rPr sz="1127" spc="15" dirty="0">
                <a:latin typeface="Arial MT"/>
                <a:cs typeface="Arial MT"/>
              </a:rPr>
              <a:t>members</a:t>
            </a:r>
            <a:endParaRPr sz="1127">
              <a:latin typeface="Arial MT"/>
              <a:cs typeface="Arial MT"/>
            </a:endParaRPr>
          </a:p>
          <a:p>
            <a:pPr>
              <a:spcBef>
                <a:spcPts val="27"/>
              </a:spcBef>
            </a:pPr>
            <a:endParaRPr sz="1011">
              <a:latin typeface="Arial MT"/>
              <a:cs typeface="Arial MT"/>
            </a:endParaRPr>
          </a:p>
          <a:p>
            <a:pPr marL="9871" marR="3948" algn="just">
              <a:lnSpc>
                <a:spcPct val="102400"/>
              </a:lnSpc>
            </a:pPr>
            <a:r>
              <a:rPr sz="1127" spc="4" dirty="0">
                <a:latin typeface="Arial MT"/>
                <a:cs typeface="Arial MT"/>
              </a:rPr>
              <a:t>If </a:t>
            </a:r>
            <a:r>
              <a:rPr sz="1127" spc="8" dirty="0">
                <a:latin typeface="Arial MT"/>
                <a:cs typeface="Arial MT"/>
              </a:rPr>
              <a:t>three </a:t>
            </a:r>
            <a:r>
              <a:rPr sz="1127" spc="15" dirty="0">
                <a:latin typeface="Arial MT"/>
                <a:cs typeface="Arial MT"/>
              </a:rPr>
              <a:t>members </a:t>
            </a:r>
            <a:r>
              <a:rPr sz="1127" spc="12" dirty="0">
                <a:latin typeface="Arial MT"/>
                <a:cs typeface="Arial MT"/>
              </a:rPr>
              <a:t>form </a:t>
            </a:r>
            <a:r>
              <a:rPr sz="1127" spc="15" dirty="0">
                <a:latin typeface="Arial MT"/>
                <a:cs typeface="Arial MT"/>
              </a:rPr>
              <a:t>a </a:t>
            </a:r>
            <a:r>
              <a:rPr sz="1127" spc="8" dirty="0">
                <a:latin typeface="Arial MT"/>
                <a:cs typeface="Arial MT"/>
              </a:rPr>
              <a:t>truss </a:t>
            </a:r>
            <a:r>
              <a:rPr sz="1127" spc="12" dirty="0">
                <a:latin typeface="Arial MT"/>
                <a:cs typeface="Arial MT"/>
              </a:rPr>
              <a:t>joint </a:t>
            </a:r>
            <a:r>
              <a:rPr sz="1127" spc="8" dirty="0">
                <a:latin typeface="Arial MT"/>
                <a:cs typeface="Arial MT"/>
              </a:rPr>
              <a:t>for </a:t>
            </a:r>
            <a:r>
              <a:rPr sz="1127" spc="12" dirty="0">
                <a:latin typeface="Arial MT"/>
                <a:cs typeface="Arial MT"/>
              </a:rPr>
              <a:t>which </a:t>
            </a:r>
            <a:r>
              <a:rPr sz="1127" spc="8" dirty="0">
                <a:latin typeface="Arial MT"/>
                <a:cs typeface="Arial MT"/>
              </a:rPr>
              <a:t>two </a:t>
            </a:r>
            <a:r>
              <a:rPr sz="1127" spc="12" dirty="0">
                <a:latin typeface="Arial MT"/>
                <a:cs typeface="Arial MT"/>
              </a:rPr>
              <a:t>of </a:t>
            </a:r>
            <a:r>
              <a:rPr sz="1127" spc="8" dirty="0">
                <a:latin typeface="Arial MT"/>
                <a:cs typeface="Arial MT"/>
              </a:rPr>
              <a:t>the </a:t>
            </a:r>
            <a:r>
              <a:rPr sz="1127" spc="15" dirty="0">
                <a:latin typeface="Arial MT"/>
                <a:cs typeface="Arial MT"/>
              </a:rPr>
              <a:t>members </a:t>
            </a:r>
            <a:r>
              <a:rPr sz="1127" spc="12" dirty="0">
                <a:latin typeface="Arial MT"/>
                <a:cs typeface="Arial MT"/>
              </a:rPr>
              <a:t>are </a:t>
            </a:r>
            <a:r>
              <a:rPr sz="1127" spc="4" dirty="0">
                <a:latin typeface="Arial MT"/>
                <a:cs typeface="Arial MT"/>
              </a:rPr>
              <a:t>collinear, </a:t>
            </a:r>
            <a:r>
              <a:rPr sz="1127" spc="-303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 third </a:t>
            </a:r>
            <a:r>
              <a:rPr sz="1127" spc="15" dirty="0">
                <a:latin typeface="Arial MT"/>
                <a:cs typeface="Arial MT"/>
              </a:rPr>
              <a:t>member </a:t>
            </a:r>
            <a:r>
              <a:rPr sz="1127" spc="12" dirty="0">
                <a:latin typeface="Arial MT"/>
                <a:cs typeface="Arial MT"/>
              </a:rPr>
              <a:t>is </a:t>
            </a:r>
            <a:r>
              <a:rPr sz="1127" spc="15" dirty="0">
                <a:latin typeface="Arial MT"/>
                <a:cs typeface="Arial MT"/>
              </a:rPr>
              <a:t>a </a:t>
            </a:r>
            <a:r>
              <a:rPr sz="1127" spc="8" dirty="0">
                <a:latin typeface="Arial MT"/>
                <a:cs typeface="Arial MT"/>
              </a:rPr>
              <a:t>zero-force </a:t>
            </a:r>
            <a:r>
              <a:rPr sz="1127" spc="15" dirty="0">
                <a:latin typeface="Arial MT"/>
                <a:cs typeface="Arial MT"/>
              </a:rPr>
              <a:t>member </a:t>
            </a:r>
            <a:r>
              <a:rPr sz="1127" spc="12" dirty="0">
                <a:latin typeface="Arial MT"/>
                <a:cs typeface="Arial MT"/>
              </a:rPr>
              <a:t>provided </a:t>
            </a:r>
            <a:r>
              <a:rPr sz="1127" spc="15" dirty="0">
                <a:latin typeface="Arial MT"/>
                <a:cs typeface="Arial MT"/>
              </a:rPr>
              <a:t>no </a:t>
            </a:r>
            <a:r>
              <a:rPr sz="1127" spc="8" dirty="0">
                <a:latin typeface="Arial MT"/>
                <a:cs typeface="Arial MT"/>
              </a:rPr>
              <a:t>external force </a:t>
            </a:r>
            <a:r>
              <a:rPr sz="1127" spc="12" dirty="0">
                <a:latin typeface="Arial MT"/>
                <a:cs typeface="Arial MT"/>
              </a:rPr>
              <a:t>or support </a:t>
            </a:r>
            <a:r>
              <a:rPr sz="1127" spc="-303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reaction</a:t>
            </a:r>
            <a:r>
              <a:rPr sz="1127" spc="-12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is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applied</a:t>
            </a:r>
            <a:r>
              <a:rPr sz="1127" spc="-15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to</a:t>
            </a:r>
            <a:r>
              <a:rPr sz="1127" spc="12" dirty="0">
                <a:latin typeface="Arial MT"/>
                <a:cs typeface="Arial MT"/>
              </a:rPr>
              <a:t> </a:t>
            </a:r>
            <a:r>
              <a:rPr sz="1127" spc="8" dirty="0">
                <a:latin typeface="Arial MT"/>
                <a:cs typeface="Arial MT"/>
              </a:rPr>
              <a:t>the</a:t>
            </a:r>
            <a:r>
              <a:rPr sz="1127" spc="4" dirty="0">
                <a:latin typeface="Arial MT"/>
                <a:cs typeface="Arial MT"/>
              </a:rPr>
              <a:t> </a:t>
            </a:r>
            <a:r>
              <a:rPr sz="1127" spc="12" dirty="0">
                <a:latin typeface="Arial MT"/>
                <a:cs typeface="Arial MT"/>
              </a:rPr>
              <a:t>joint</a:t>
            </a:r>
            <a:endParaRPr sz="1127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1"/>
            <a:ext cx="414150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2293" spc="4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-155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2293" spc="-1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2293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2293" spc="-5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2293" spc="-78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2293" spc="8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7852" y="3234756"/>
            <a:ext cx="2198273" cy="17706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18592" y="1860441"/>
            <a:ext cx="4907423" cy="885952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13325">
              <a:spcBef>
                <a:spcPts val="101"/>
              </a:spcBef>
            </a:pP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Special</a:t>
            </a:r>
            <a:r>
              <a:rPr sz="1516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Condition</a:t>
            </a:r>
            <a:endParaRPr sz="1516">
              <a:latin typeface="Arial MT"/>
              <a:cs typeface="Arial MT"/>
            </a:endParaRPr>
          </a:p>
          <a:p>
            <a:pPr>
              <a:spcBef>
                <a:spcPts val="31"/>
              </a:spcBef>
            </a:pPr>
            <a:endParaRPr sz="1593">
              <a:latin typeface="Arial MT"/>
              <a:cs typeface="Arial MT"/>
            </a:endParaRPr>
          </a:p>
          <a:p>
            <a:pPr marL="9871" marR="3948"/>
            <a:r>
              <a:rPr sz="1282" dirty="0">
                <a:latin typeface="Arial MT"/>
                <a:cs typeface="Arial MT"/>
              </a:rPr>
              <a:t>When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spc="-4" dirty="0">
                <a:latin typeface="Arial MT"/>
                <a:cs typeface="Arial MT"/>
              </a:rPr>
              <a:t>two</a:t>
            </a:r>
            <a:r>
              <a:rPr sz="1282" spc="4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pairs</a:t>
            </a:r>
            <a:r>
              <a:rPr sz="1282" spc="-23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of</a:t>
            </a:r>
            <a:r>
              <a:rPr sz="1282" spc="-15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collinear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members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are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joined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as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shown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</a:t>
            </a:r>
            <a:r>
              <a:rPr sz="1282" spc="4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figure, </a:t>
            </a:r>
            <a:r>
              <a:rPr sz="1282" spc="-346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the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forces</a:t>
            </a:r>
            <a:r>
              <a:rPr sz="1282" spc="-31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in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each</a:t>
            </a:r>
            <a:r>
              <a:rPr sz="1282" spc="-19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pair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must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be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equal</a:t>
            </a:r>
            <a:r>
              <a:rPr sz="1282" spc="-27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and</a:t>
            </a:r>
            <a:r>
              <a:rPr sz="1282" spc="-12" dirty="0">
                <a:latin typeface="Arial MT"/>
                <a:cs typeface="Arial MT"/>
              </a:rPr>
              <a:t> </a:t>
            </a:r>
            <a:r>
              <a:rPr sz="1282" dirty="0">
                <a:latin typeface="Arial MT"/>
                <a:cs typeface="Arial MT"/>
              </a:rPr>
              <a:t>opposite.</a:t>
            </a:r>
            <a:endParaRPr sz="128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2" y="1364172"/>
            <a:ext cx="3475762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293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293" spc="-2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2293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9315" y="1830830"/>
            <a:ext cx="6660849" cy="246225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516" spc="8" dirty="0">
                <a:latin typeface="Arial MT"/>
                <a:cs typeface="Arial MT"/>
              </a:rPr>
              <a:t>Determine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the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force</a:t>
            </a:r>
            <a:r>
              <a:rPr sz="1516" spc="-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in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each</a:t>
            </a:r>
            <a:r>
              <a:rPr sz="1516" spc="8" dirty="0">
                <a:latin typeface="Arial MT"/>
                <a:cs typeface="Arial MT"/>
              </a:rPr>
              <a:t> member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of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the loaded truss</a:t>
            </a:r>
            <a:r>
              <a:rPr sz="1516" dirty="0">
                <a:latin typeface="Arial MT"/>
                <a:cs typeface="Arial MT"/>
              </a:rPr>
              <a:t> </a:t>
            </a:r>
            <a:r>
              <a:rPr sz="1516" spc="12" dirty="0">
                <a:latin typeface="Arial MT"/>
                <a:cs typeface="Arial MT"/>
              </a:rPr>
              <a:t>by</a:t>
            </a:r>
            <a:r>
              <a:rPr sz="1516" spc="8" dirty="0">
                <a:latin typeface="Arial MT"/>
                <a:cs typeface="Arial MT"/>
              </a:rPr>
              <a:t> Method</a:t>
            </a:r>
            <a:r>
              <a:rPr sz="1516" spc="15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of</a:t>
            </a:r>
            <a:r>
              <a:rPr sz="1516" spc="4" dirty="0">
                <a:latin typeface="Arial MT"/>
                <a:cs typeface="Arial MT"/>
              </a:rPr>
              <a:t> </a:t>
            </a:r>
            <a:r>
              <a:rPr sz="1516" spc="8" dirty="0">
                <a:latin typeface="Arial MT"/>
                <a:cs typeface="Arial MT"/>
              </a:rPr>
              <a:t>Joints.</a:t>
            </a:r>
            <a:endParaRPr sz="1516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99315" y="4035025"/>
            <a:ext cx="4192333" cy="862665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9871" marR="330165">
              <a:lnSpc>
                <a:spcPct val="122100"/>
              </a:lnSpc>
              <a:spcBef>
                <a:spcPts val="70"/>
              </a:spcBef>
            </a:pPr>
            <a:r>
              <a:rPr sz="1516" spc="8" dirty="0">
                <a:latin typeface="Arial MT"/>
                <a:cs typeface="Arial MT"/>
              </a:rPr>
              <a:t>Is the truss statically determinant externally? </a:t>
            </a:r>
            <a:r>
              <a:rPr sz="1516" spc="-412" dirty="0"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Is</a:t>
            </a:r>
            <a:r>
              <a:rPr sz="151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the</a:t>
            </a:r>
            <a:r>
              <a:rPr sz="151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1516" spc="-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statically</a:t>
            </a:r>
            <a:r>
              <a:rPr sz="1516" spc="-15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determinant</a:t>
            </a:r>
            <a:r>
              <a:rPr sz="1516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internally?</a:t>
            </a:r>
            <a:endParaRPr sz="1516">
              <a:latin typeface="Arial MT"/>
              <a:cs typeface="Arial MT"/>
            </a:endParaRPr>
          </a:p>
          <a:p>
            <a:pPr marL="9871">
              <a:spcBef>
                <a:spcPts val="392"/>
              </a:spcBef>
            </a:pP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Are</a:t>
            </a:r>
            <a:r>
              <a:rPr sz="1516" spc="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there</a:t>
            </a:r>
            <a:r>
              <a:rPr sz="1516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any</a:t>
            </a:r>
            <a:r>
              <a:rPr sz="151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Zero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Force</a:t>
            </a:r>
            <a:r>
              <a:rPr sz="151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Members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in</a:t>
            </a:r>
            <a:r>
              <a:rPr sz="151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8" dirty="0">
                <a:solidFill>
                  <a:srgbClr val="FF0000"/>
                </a:solidFill>
                <a:latin typeface="Arial MT"/>
                <a:cs typeface="Arial MT"/>
              </a:rPr>
              <a:t>the</a:t>
            </a:r>
            <a:r>
              <a:rPr sz="1516" spc="-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truss?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7186" y="2380228"/>
            <a:ext cx="4317414" cy="172826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884849" y="4286120"/>
            <a:ext cx="342493" cy="812577"/>
          </a:xfrm>
          <a:prstGeom prst="rect">
            <a:avLst/>
          </a:prstGeom>
        </p:spPr>
        <p:txBody>
          <a:bodyPr vert="horz" wrap="square" lIns="0" tIns="4935" rIns="0" bIns="0" rtlCol="0">
            <a:spAutoFit/>
          </a:bodyPr>
          <a:lstStyle/>
          <a:p>
            <a:pPr marL="13325" marR="3948" indent="-3948" algn="just">
              <a:lnSpc>
                <a:spcPct val="119200"/>
              </a:lnSpc>
              <a:spcBef>
                <a:spcPts val="39"/>
              </a:spcBef>
            </a:pPr>
            <a:r>
              <a:rPr sz="1516" spc="-128" dirty="0">
                <a:latin typeface="Arial MT"/>
                <a:cs typeface="Arial MT"/>
              </a:rPr>
              <a:t>Y</a:t>
            </a:r>
            <a:r>
              <a:rPr sz="1516" spc="12" dirty="0">
                <a:latin typeface="Arial MT"/>
                <a:cs typeface="Arial MT"/>
              </a:rPr>
              <a:t>e</a:t>
            </a:r>
            <a:r>
              <a:rPr sz="1516" spc="8" dirty="0">
                <a:latin typeface="Arial MT"/>
                <a:cs typeface="Arial MT"/>
              </a:rPr>
              <a:t>s  </a:t>
            </a:r>
            <a:r>
              <a:rPr sz="1516" spc="-128" dirty="0">
                <a:solidFill>
                  <a:srgbClr val="323299"/>
                </a:solidFill>
                <a:latin typeface="Arial MT"/>
                <a:cs typeface="Arial MT"/>
              </a:rPr>
              <a:t>Y</a:t>
            </a:r>
            <a:r>
              <a:rPr sz="1516" spc="12" dirty="0">
                <a:solidFill>
                  <a:srgbClr val="323299"/>
                </a:solidFill>
                <a:latin typeface="Arial MT"/>
                <a:cs typeface="Arial MT"/>
              </a:rPr>
              <a:t>e</a:t>
            </a:r>
            <a:r>
              <a:rPr sz="1516" spc="8" dirty="0">
                <a:solidFill>
                  <a:srgbClr val="323299"/>
                </a:solidFill>
                <a:latin typeface="Arial MT"/>
                <a:cs typeface="Arial MT"/>
              </a:rPr>
              <a:t>s  </a:t>
            </a:r>
            <a:r>
              <a:rPr sz="1516" spc="12" dirty="0">
                <a:solidFill>
                  <a:srgbClr val="FF0000"/>
                </a:solidFill>
                <a:latin typeface="Arial MT"/>
                <a:cs typeface="Arial MT"/>
              </a:rPr>
              <a:t>No</a:t>
            </a:r>
            <a:endParaRPr sz="1516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CF6A4-04DD-8588-6CB5-5FDC013E21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19</a:t>
            </a:fld>
            <a:endParaRPr lang="en-US" spc="-16" dirty="0"/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1C5ECFDA-309D-4B49-B6C7-7F9B4C36B7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3812" y="914400"/>
            <a:ext cx="9677400" cy="5446762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762" y="1364172"/>
            <a:ext cx="347576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293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293" spc="-2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2293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9316" y="1830830"/>
            <a:ext cx="727921" cy="246225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516" spc="8" dirty="0">
                <a:latin typeface="Arial MT"/>
                <a:cs typeface="Arial MT"/>
              </a:rPr>
              <a:t>Solution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1359" y="1908681"/>
            <a:ext cx="1743786" cy="12038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1099" y="2142506"/>
            <a:ext cx="1797591" cy="9465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0024" y="3295609"/>
            <a:ext cx="3921774" cy="9648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4110" y="4357876"/>
            <a:ext cx="4233109" cy="7816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57340" y="1280473"/>
            <a:ext cx="1908091" cy="81842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2366F-E32B-2865-FE73-BFAE437646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190</a:t>
            </a:fld>
            <a:endParaRPr lang="en-US" spc="-16" dirty="0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762" y="1364172"/>
            <a:ext cx="3475762" cy="718163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12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293" spc="-4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293" spc="-2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2293" spc="-3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293" spc="8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9316" y="1830830"/>
            <a:ext cx="727921" cy="246225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516" spc="8" dirty="0">
                <a:latin typeface="Arial MT"/>
                <a:cs typeface="Arial MT"/>
              </a:rPr>
              <a:t>Solution</a:t>
            </a:r>
            <a:endParaRPr sz="1516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1456" y="1908681"/>
            <a:ext cx="1744863" cy="12038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0075" y="3191439"/>
            <a:ext cx="4183638" cy="9225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3970" y="4192690"/>
            <a:ext cx="3121160" cy="10260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57340" y="1280473"/>
            <a:ext cx="1908091" cy="81842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98F74F-8D9F-C2D7-AC1D-3A7895AA33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191</a:t>
            </a:fld>
            <a:endParaRPr lang="en-US" spc="-16" dirty="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8795" y="2271838"/>
            <a:ext cx="357792" cy="213194"/>
          </a:xfrm>
          <a:custGeom>
            <a:avLst/>
            <a:gdLst/>
            <a:ahLst/>
            <a:cxnLst/>
            <a:rect l="l" t="t" r="r" b="b"/>
            <a:pathLst>
              <a:path w="460375" h="274319">
                <a:moveTo>
                  <a:pt x="460260" y="131064"/>
                </a:moveTo>
                <a:lnTo>
                  <a:pt x="455688" y="126492"/>
                </a:lnTo>
                <a:lnTo>
                  <a:pt x="389420" y="126492"/>
                </a:lnTo>
                <a:lnTo>
                  <a:pt x="356425" y="99910"/>
                </a:lnTo>
                <a:lnTo>
                  <a:pt x="356425" y="126492"/>
                </a:lnTo>
                <a:lnTo>
                  <a:pt x="103835" y="126492"/>
                </a:lnTo>
                <a:lnTo>
                  <a:pt x="224040" y="29629"/>
                </a:lnTo>
                <a:lnTo>
                  <a:pt x="230136" y="24714"/>
                </a:lnTo>
                <a:lnTo>
                  <a:pt x="236232" y="29629"/>
                </a:lnTo>
                <a:lnTo>
                  <a:pt x="356425" y="126492"/>
                </a:lnTo>
                <a:lnTo>
                  <a:pt x="356425" y="99910"/>
                </a:lnTo>
                <a:lnTo>
                  <a:pt x="236232" y="3048"/>
                </a:lnTo>
                <a:lnTo>
                  <a:pt x="233184" y="0"/>
                </a:lnTo>
                <a:lnTo>
                  <a:pt x="227088" y="0"/>
                </a:lnTo>
                <a:lnTo>
                  <a:pt x="224040" y="3048"/>
                </a:lnTo>
                <a:lnTo>
                  <a:pt x="69354" y="126492"/>
                </a:lnTo>
                <a:lnTo>
                  <a:pt x="4572" y="126492"/>
                </a:lnTo>
                <a:lnTo>
                  <a:pt x="0" y="131064"/>
                </a:lnTo>
                <a:lnTo>
                  <a:pt x="0" y="268224"/>
                </a:lnTo>
                <a:lnTo>
                  <a:pt x="4572" y="274320"/>
                </a:lnTo>
                <a:lnTo>
                  <a:pt x="10668" y="274320"/>
                </a:lnTo>
                <a:lnTo>
                  <a:pt x="19812" y="274320"/>
                </a:lnTo>
                <a:lnTo>
                  <a:pt x="438924" y="274320"/>
                </a:lnTo>
                <a:lnTo>
                  <a:pt x="449592" y="274320"/>
                </a:lnTo>
                <a:lnTo>
                  <a:pt x="455688" y="274320"/>
                </a:lnTo>
                <a:lnTo>
                  <a:pt x="460260" y="268224"/>
                </a:lnTo>
                <a:lnTo>
                  <a:pt x="460260" y="131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488702" y="1796876"/>
            <a:ext cx="1663115" cy="694362"/>
            <a:chOff x="1676400" y="1786127"/>
            <a:chExt cx="2139950" cy="893444"/>
          </a:xfrm>
        </p:grpSpPr>
        <p:sp>
          <p:nvSpPr>
            <p:cNvPr id="4" name="object 4"/>
            <p:cNvSpPr/>
            <p:nvPr/>
          </p:nvSpPr>
          <p:spPr>
            <a:xfrm>
              <a:off x="3355848" y="2532900"/>
              <a:ext cx="460375" cy="146685"/>
            </a:xfrm>
            <a:custGeom>
              <a:avLst/>
              <a:gdLst/>
              <a:ahLst/>
              <a:cxnLst/>
              <a:rect l="l" t="t" r="r" b="b"/>
              <a:pathLst>
                <a:path w="460375" h="146685">
                  <a:moveTo>
                    <a:pt x="460248" y="4572"/>
                  </a:moveTo>
                  <a:lnTo>
                    <a:pt x="455676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9812" y="146304"/>
                  </a:lnTo>
                  <a:lnTo>
                    <a:pt x="438912" y="146304"/>
                  </a:lnTo>
                  <a:lnTo>
                    <a:pt x="449580" y="146304"/>
                  </a:lnTo>
                  <a:lnTo>
                    <a:pt x="455676" y="146304"/>
                  </a:lnTo>
                  <a:lnTo>
                    <a:pt x="460248" y="141732"/>
                  </a:lnTo>
                  <a:lnTo>
                    <a:pt x="46024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2820" y="2395727"/>
              <a:ext cx="146304" cy="1463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76400" y="1786140"/>
              <a:ext cx="1971039" cy="622300"/>
            </a:xfrm>
            <a:custGeom>
              <a:avLst/>
              <a:gdLst/>
              <a:ahLst/>
              <a:cxnLst/>
              <a:rect l="l" t="t" r="r" b="b"/>
              <a:pathLst>
                <a:path w="1971039" h="622300">
                  <a:moveTo>
                    <a:pt x="1339596" y="103632"/>
                  </a:moveTo>
                  <a:lnTo>
                    <a:pt x="1199388" y="0"/>
                  </a:lnTo>
                  <a:lnTo>
                    <a:pt x="999731" y="272110"/>
                  </a:lnTo>
                  <a:lnTo>
                    <a:pt x="926592" y="217932"/>
                  </a:lnTo>
                  <a:lnTo>
                    <a:pt x="934212" y="267919"/>
                  </a:lnTo>
                  <a:lnTo>
                    <a:pt x="964692" y="467868"/>
                  </a:lnTo>
                  <a:lnTo>
                    <a:pt x="972312" y="466699"/>
                  </a:lnTo>
                  <a:lnTo>
                    <a:pt x="984504" y="464845"/>
                  </a:lnTo>
                  <a:lnTo>
                    <a:pt x="1187196" y="433946"/>
                  </a:lnTo>
                  <a:lnTo>
                    <a:pt x="1214628" y="429768"/>
                  </a:lnTo>
                  <a:lnTo>
                    <a:pt x="1140561" y="374904"/>
                  </a:lnTo>
                  <a:lnTo>
                    <a:pt x="1319784" y="130632"/>
                  </a:lnTo>
                  <a:lnTo>
                    <a:pt x="1339596" y="103632"/>
                  </a:lnTo>
                  <a:close/>
                </a:path>
                <a:path w="1971039" h="622300">
                  <a:moveTo>
                    <a:pt x="1970532" y="480060"/>
                  </a:moveTo>
                  <a:lnTo>
                    <a:pt x="1965960" y="475488"/>
                  </a:lnTo>
                  <a:lnTo>
                    <a:pt x="1949196" y="475488"/>
                  </a:lnTo>
                  <a:lnTo>
                    <a:pt x="1949196" y="495300"/>
                  </a:lnTo>
                  <a:lnTo>
                    <a:pt x="1949196" y="600456"/>
                  </a:lnTo>
                  <a:lnTo>
                    <a:pt x="21336" y="600456"/>
                  </a:lnTo>
                  <a:lnTo>
                    <a:pt x="21336" y="495300"/>
                  </a:lnTo>
                  <a:lnTo>
                    <a:pt x="1949196" y="495300"/>
                  </a:lnTo>
                  <a:lnTo>
                    <a:pt x="1949196" y="475488"/>
                  </a:lnTo>
                  <a:lnTo>
                    <a:pt x="4572" y="475488"/>
                  </a:lnTo>
                  <a:lnTo>
                    <a:pt x="0" y="480060"/>
                  </a:lnTo>
                  <a:lnTo>
                    <a:pt x="0" y="617220"/>
                  </a:lnTo>
                  <a:lnTo>
                    <a:pt x="4572" y="621792"/>
                  </a:lnTo>
                  <a:lnTo>
                    <a:pt x="10668" y="621792"/>
                  </a:lnTo>
                  <a:lnTo>
                    <a:pt x="21336" y="621792"/>
                  </a:lnTo>
                  <a:lnTo>
                    <a:pt x="1949196" y="621792"/>
                  </a:lnTo>
                  <a:lnTo>
                    <a:pt x="1959864" y="621792"/>
                  </a:lnTo>
                  <a:lnTo>
                    <a:pt x="1965960" y="621792"/>
                  </a:lnTo>
                  <a:lnTo>
                    <a:pt x="1970532" y="617220"/>
                  </a:lnTo>
                  <a:lnTo>
                    <a:pt x="1970532" y="480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177634" y="1717126"/>
            <a:ext cx="132260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155" dirty="0">
                <a:latin typeface="Cambria Math"/>
                <a:cs typeface="Cambria Math"/>
              </a:rPr>
              <a:t>P</a:t>
            </a:r>
            <a:endParaRPr sz="1282">
              <a:latin typeface="Cambria Math"/>
              <a:cs typeface="Cambria Math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51303" y="4721196"/>
            <a:ext cx="1823998" cy="329662"/>
            <a:chOff x="1499609" y="5548884"/>
            <a:chExt cx="2346960" cy="424180"/>
          </a:xfrm>
        </p:grpSpPr>
        <p:sp>
          <p:nvSpPr>
            <p:cNvPr id="9" name="object 9"/>
            <p:cNvSpPr/>
            <p:nvPr/>
          </p:nvSpPr>
          <p:spPr>
            <a:xfrm>
              <a:off x="2442972" y="5826264"/>
              <a:ext cx="460375" cy="146685"/>
            </a:xfrm>
            <a:custGeom>
              <a:avLst/>
              <a:gdLst/>
              <a:ahLst/>
              <a:cxnLst/>
              <a:rect l="l" t="t" r="r" b="b"/>
              <a:pathLst>
                <a:path w="460375" h="146685">
                  <a:moveTo>
                    <a:pt x="460248" y="4572"/>
                  </a:moveTo>
                  <a:lnTo>
                    <a:pt x="455676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9144" y="146304"/>
                  </a:lnTo>
                  <a:lnTo>
                    <a:pt x="19812" y="146304"/>
                  </a:lnTo>
                  <a:lnTo>
                    <a:pt x="438912" y="146304"/>
                  </a:lnTo>
                  <a:lnTo>
                    <a:pt x="449580" y="146304"/>
                  </a:lnTo>
                  <a:lnTo>
                    <a:pt x="455676" y="146304"/>
                  </a:lnTo>
                  <a:lnTo>
                    <a:pt x="460248" y="141732"/>
                  </a:lnTo>
                  <a:lnTo>
                    <a:pt x="46024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9944" y="5687568"/>
              <a:ext cx="146304" cy="1478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99603" y="5686056"/>
              <a:ext cx="2347595" cy="281940"/>
            </a:xfrm>
            <a:custGeom>
              <a:avLst/>
              <a:gdLst/>
              <a:ahLst/>
              <a:cxnLst/>
              <a:rect l="l" t="t" r="r" b="b"/>
              <a:pathLst>
                <a:path w="2347595" h="281939">
                  <a:moveTo>
                    <a:pt x="461784" y="131064"/>
                  </a:moveTo>
                  <a:lnTo>
                    <a:pt x="455688" y="126492"/>
                  </a:lnTo>
                  <a:lnTo>
                    <a:pt x="392811" y="126492"/>
                  </a:lnTo>
                  <a:lnTo>
                    <a:pt x="358317" y="99034"/>
                  </a:lnTo>
                  <a:lnTo>
                    <a:pt x="358317" y="126492"/>
                  </a:lnTo>
                  <a:lnTo>
                    <a:pt x="102171" y="126492"/>
                  </a:lnTo>
                  <a:lnTo>
                    <a:pt x="224040" y="29222"/>
                  </a:lnTo>
                  <a:lnTo>
                    <a:pt x="230860" y="23787"/>
                  </a:lnTo>
                  <a:lnTo>
                    <a:pt x="237756" y="29337"/>
                  </a:lnTo>
                  <a:lnTo>
                    <a:pt x="358317" y="126492"/>
                  </a:lnTo>
                  <a:lnTo>
                    <a:pt x="358317" y="99034"/>
                  </a:lnTo>
                  <a:lnTo>
                    <a:pt x="237756" y="3048"/>
                  </a:lnTo>
                  <a:lnTo>
                    <a:pt x="233184" y="0"/>
                  </a:lnTo>
                  <a:lnTo>
                    <a:pt x="228612" y="0"/>
                  </a:lnTo>
                  <a:lnTo>
                    <a:pt x="224040" y="3048"/>
                  </a:lnTo>
                  <a:lnTo>
                    <a:pt x="68973" y="126492"/>
                  </a:lnTo>
                  <a:lnTo>
                    <a:pt x="4572" y="126492"/>
                  </a:lnTo>
                  <a:lnTo>
                    <a:pt x="0" y="131064"/>
                  </a:lnTo>
                  <a:lnTo>
                    <a:pt x="0" y="268224"/>
                  </a:lnTo>
                  <a:lnTo>
                    <a:pt x="4572" y="272796"/>
                  </a:lnTo>
                  <a:lnTo>
                    <a:pt x="10668" y="272796"/>
                  </a:lnTo>
                  <a:lnTo>
                    <a:pt x="21336" y="272796"/>
                  </a:lnTo>
                  <a:lnTo>
                    <a:pt x="440448" y="272796"/>
                  </a:lnTo>
                  <a:lnTo>
                    <a:pt x="451116" y="272796"/>
                  </a:lnTo>
                  <a:lnTo>
                    <a:pt x="455688" y="272796"/>
                  </a:lnTo>
                  <a:lnTo>
                    <a:pt x="461784" y="268224"/>
                  </a:lnTo>
                  <a:lnTo>
                    <a:pt x="461784" y="131064"/>
                  </a:lnTo>
                  <a:close/>
                </a:path>
                <a:path w="2347595" h="281939">
                  <a:moveTo>
                    <a:pt x="2346972" y="138684"/>
                  </a:moveTo>
                  <a:lnTo>
                    <a:pt x="2342400" y="134112"/>
                  </a:lnTo>
                  <a:lnTo>
                    <a:pt x="1889772" y="134112"/>
                  </a:lnTo>
                  <a:lnTo>
                    <a:pt x="1885200" y="138684"/>
                  </a:lnTo>
                  <a:lnTo>
                    <a:pt x="1885200" y="275844"/>
                  </a:lnTo>
                  <a:lnTo>
                    <a:pt x="1889772" y="281940"/>
                  </a:lnTo>
                  <a:lnTo>
                    <a:pt x="1895868" y="281940"/>
                  </a:lnTo>
                  <a:lnTo>
                    <a:pt x="1906536" y="281940"/>
                  </a:lnTo>
                  <a:lnTo>
                    <a:pt x="2325636" y="281940"/>
                  </a:lnTo>
                  <a:lnTo>
                    <a:pt x="2336304" y="281940"/>
                  </a:lnTo>
                  <a:lnTo>
                    <a:pt x="2342400" y="281940"/>
                  </a:lnTo>
                  <a:lnTo>
                    <a:pt x="2346972" y="275844"/>
                  </a:lnTo>
                  <a:lnTo>
                    <a:pt x="2346972" y="1386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1776" y="5682996"/>
              <a:ext cx="146304" cy="1463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06880" y="5548884"/>
              <a:ext cx="1969135" cy="146685"/>
            </a:xfrm>
            <a:custGeom>
              <a:avLst/>
              <a:gdLst/>
              <a:ahLst/>
              <a:cxnLst/>
              <a:rect l="l" t="t" r="r" b="b"/>
              <a:pathLst>
                <a:path w="1969135" h="146685">
                  <a:moveTo>
                    <a:pt x="1969008" y="141732"/>
                  </a:moveTo>
                  <a:lnTo>
                    <a:pt x="1969008" y="4572"/>
                  </a:lnTo>
                  <a:lnTo>
                    <a:pt x="1964436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0668" y="21336"/>
                  </a:lnTo>
                  <a:lnTo>
                    <a:pt x="21336" y="10668"/>
                  </a:lnTo>
                  <a:lnTo>
                    <a:pt x="21336" y="21336"/>
                  </a:lnTo>
                  <a:lnTo>
                    <a:pt x="1949196" y="21336"/>
                  </a:lnTo>
                  <a:lnTo>
                    <a:pt x="1949196" y="10668"/>
                  </a:lnTo>
                  <a:lnTo>
                    <a:pt x="1958340" y="21336"/>
                  </a:lnTo>
                  <a:lnTo>
                    <a:pt x="1958340" y="146304"/>
                  </a:lnTo>
                  <a:lnTo>
                    <a:pt x="1964436" y="146304"/>
                  </a:lnTo>
                  <a:lnTo>
                    <a:pt x="1969008" y="141732"/>
                  </a:lnTo>
                  <a:close/>
                </a:path>
                <a:path w="1969135" h="146685">
                  <a:moveTo>
                    <a:pt x="21336" y="21336"/>
                  </a:moveTo>
                  <a:lnTo>
                    <a:pt x="21336" y="10668"/>
                  </a:lnTo>
                  <a:lnTo>
                    <a:pt x="10668" y="21336"/>
                  </a:lnTo>
                  <a:lnTo>
                    <a:pt x="21336" y="21336"/>
                  </a:lnTo>
                  <a:close/>
                </a:path>
                <a:path w="1969135" h="146685">
                  <a:moveTo>
                    <a:pt x="21336" y="124968"/>
                  </a:moveTo>
                  <a:lnTo>
                    <a:pt x="21336" y="21336"/>
                  </a:lnTo>
                  <a:lnTo>
                    <a:pt x="10668" y="21336"/>
                  </a:lnTo>
                  <a:lnTo>
                    <a:pt x="10668" y="124968"/>
                  </a:lnTo>
                  <a:lnTo>
                    <a:pt x="21336" y="124968"/>
                  </a:lnTo>
                  <a:close/>
                </a:path>
                <a:path w="1969135" h="146685">
                  <a:moveTo>
                    <a:pt x="1958340" y="124968"/>
                  </a:moveTo>
                  <a:lnTo>
                    <a:pt x="10668" y="124968"/>
                  </a:lnTo>
                  <a:lnTo>
                    <a:pt x="21336" y="135636"/>
                  </a:lnTo>
                  <a:lnTo>
                    <a:pt x="21336" y="146304"/>
                  </a:lnTo>
                  <a:lnTo>
                    <a:pt x="1949196" y="146304"/>
                  </a:lnTo>
                  <a:lnTo>
                    <a:pt x="1949196" y="135636"/>
                  </a:lnTo>
                  <a:lnTo>
                    <a:pt x="1958340" y="124968"/>
                  </a:lnTo>
                  <a:close/>
                </a:path>
                <a:path w="1969135" h="146685">
                  <a:moveTo>
                    <a:pt x="21336" y="146304"/>
                  </a:moveTo>
                  <a:lnTo>
                    <a:pt x="21336" y="135636"/>
                  </a:lnTo>
                  <a:lnTo>
                    <a:pt x="10668" y="124968"/>
                  </a:lnTo>
                  <a:lnTo>
                    <a:pt x="10668" y="146304"/>
                  </a:lnTo>
                  <a:lnTo>
                    <a:pt x="21336" y="146304"/>
                  </a:lnTo>
                  <a:close/>
                </a:path>
                <a:path w="1969135" h="146685">
                  <a:moveTo>
                    <a:pt x="1958340" y="21336"/>
                  </a:moveTo>
                  <a:lnTo>
                    <a:pt x="1949196" y="10668"/>
                  </a:lnTo>
                  <a:lnTo>
                    <a:pt x="1949196" y="21336"/>
                  </a:lnTo>
                  <a:lnTo>
                    <a:pt x="1958340" y="21336"/>
                  </a:lnTo>
                  <a:close/>
                </a:path>
                <a:path w="1969135" h="146685">
                  <a:moveTo>
                    <a:pt x="1958340" y="124968"/>
                  </a:moveTo>
                  <a:lnTo>
                    <a:pt x="1958340" y="21336"/>
                  </a:lnTo>
                  <a:lnTo>
                    <a:pt x="1949196" y="21336"/>
                  </a:lnTo>
                  <a:lnTo>
                    <a:pt x="1949196" y="124968"/>
                  </a:lnTo>
                  <a:lnTo>
                    <a:pt x="1958340" y="124968"/>
                  </a:lnTo>
                  <a:close/>
                </a:path>
                <a:path w="1969135" h="146685">
                  <a:moveTo>
                    <a:pt x="1958340" y="146304"/>
                  </a:moveTo>
                  <a:lnTo>
                    <a:pt x="1958340" y="124968"/>
                  </a:lnTo>
                  <a:lnTo>
                    <a:pt x="1949196" y="135636"/>
                  </a:lnTo>
                  <a:lnTo>
                    <a:pt x="1949196" y="146304"/>
                  </a:lnTo>
                  <a:lnTo>
                    <a:pt x="1958340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200139" y="4271906"/>
            <a:ext cx="132260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155" dirty="0">
                <a:latin typeface="Cambria Math"/>
                <a:cs typeface="Cambria Math"/>
              </a:rPr>
              <a:t>P</a:t>
            </a:r>
            <a:endParaRPr sz="1282">
              <a:latin typeface="Cambria Math"/>
              <a:cs typeface="Cambria Math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915212" y="2154572"/>
            <a:ext cx="1691738" cy="330649"/>
            <a:chOff x="6085332" y="2246376"/>
            <a:chExt cx="2176780" cy="425450"/>
          </a:xfrm>
        </p:grpSpPr>
        <p:sp>
          <p:nvSpPr>
            <p:cNvPr id="16" name="object 16"/>
            <p:cNvSpPr/>
            <p:nvPr/>
          </p:nvSpPr>
          <p:spPr>
            <a:xfrm>
              <a:off x="6085332" y="2383548"/>
              <a:ext cx="1952625" cy="288290"/>
            </a:xfrm>
            <a:custGeom>
              <a:avLst/>
              <a:gdLst/>
              <a:ahLst/>
              <a:cxnLst/>
              <a:rect l="l" t="t" r="r" b="b"/>
              <a:pathLst>
                <a:path w="1952625" h="288289">
                  <a:moveTo>
                    <a:pt x="460248" y="131064"/>
                  </a:moveTo>
                  <a:lnTo>
                    <a:pt x="455676" y="126492"/>
                  </a:lnTo>
                  <a:lnTo>
                    <a:pt x="391274" y="126492"/>
                  </a:lnTo>
                  <a:lnTo>
                    <a:pt x="358305" y="100253"/>
                  </a:lnTo>
                  <a:lnTo>
                    <a:pt x="358305" y="126492"/>
                  </a:lnTo>
                  <a:lnTo>
                    <a:pt x="101942" y="126492"/>
                  </a:lnTo>
                  <a:lnTo>
                    <a:pt x="224028" y="28105"/>
                  </a:lnTo>
                  <a:lnTo>
                    <a:pt x="230124" y="23190"/>
                  </a:lnTo>
                  <a:lnTo>
                    <a:pt x="236220" y="28105"/>
                  </a:lnTo>
                  <a:lnTo>
                    <a:pt x="358305" y="126492"/>
                  </a:lnTo>
                  <a:lnTo>
                    <a:pt x="358305" y="100253"/>
                  </a:lnTo>
                  <a:lnTo>
                    <a:pt x="236220" y="3048"/>
                  </a:lnTo>
                  <a:lnTo>
                    <a:pt x="233172" y="0"/>
                  </a:lnTo>
                  <a:lnTo>
                    <a:pt x="227076" y="0"/>
                  </a:lnTo>
                  <a:lnTo>
                    <a:pt x="224028" y="3048"/>
                  </a:lnTo>
                  <a:lnTo>
                    <a:pt x="68961" y="126492"/>
                  </a:lnTo>
                  <a:lnTo>
                    <a:pt x="4572" y="126492"/>
                  </a:lnTo>
                  <a:lnTo>
                    <a:pt x="0" y="131064"/>
                  </a:lnTo>
                  <a:lnTo>
                    <a:pt x="0" y="268224"/>
                  </a:lnTo>
                  <a:lnTo>
                    <a:pt x="4572" y="272796"/>
                  </a:lnTo>
                  <a:lnTo>
                    <a:pt x="10668" y="272796"/>
                  </a:lnTo>
                  <a:lnTo>
                    <a:pt x="19812" y="272796"/>
                  </a:lnTo>
                  <a:lnTo>
                    <a:pt x="438912" y="272796"/>
                  </a:lnTo>
                  <a:lnTo>
                    <a:pt x="449580" y="272796"/>
                  </a:lnTo>
                  <a:lnTo>
                    <a:pt x="455676" y="272796"/>
                  </a:lnTo>
                  <a:lnTo>
                    <a:pt x="460248" y="268224"/>
                  </a:lnTo>
                  <a:lnTo>
                    <a:pt x="460248" y="131064"/>
                  </a:lnTo>
                  <a:close/>
                </a:path>
                <a:path w="1952625" h="288289">
                  <a:moveTo>
                    <a:pt x="1952244" y="144780"/>
                  </a:moveTo>
                  <a:lnTo>
                    <a:pt x="1947672" y="140208"/>
                  </a:lnTo>
                  <a:lnTo>
                    <a:pt x="1495044" y="140208"/>
                  </a:lnTo>
                  <a:lnTo>
                    <a:pt x="1490472" y="144780"/>
                  </a:lnTo>
                  <a:lnTo>
                    <a:pt x="1490472" y="281940"/>
                  </a:lnTo>
                  <a:lnTo>
                    <a:pt x="1495044" y="288036"/>
                  </a:lnTo>
                  <a:lnTo>
                    <a:pt x="1501140" y="288036"/>
                  </a:lnTo>
                  <a:lnTo>
                    <a:pt x="1511808" y="288036"/>
                  </a:lnTo>
                  <a:lnTo>
                    <a:pt x="1930908" y="288036"/>
                  </a:lnTo>
                  <a:lnTo>
                    <a:pt x="1941576" y="288036"/>
                  </a:lnTo>
                  <a:lnTo>
                    <a:pt x="1947672" y="288036"/>
                  </a:lnTo>
                  <a:lnTo>
                    <a:pt x="1952244" y="281940"/>
                  </a:lnTo>
                  <a:lnTo>
                    <a:pt x="1952244" y="144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32776" y="2386584"/>
              <a:ext cx="147828" cy="1463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91072" y="2246376"/>
              <a:ext cx="1971039" cy="146685"/>
            </a:xfrm>
            <a:custGeom>
              <a:avLst/>
              <a:gdLst/>
              <a:ahLst/>
              <a:cxnLst/>
              <a:rect l="l" t="t" r="r" b="b"/>
              <a:pathLst>
                <a:path w="1971040" h="146685">
                  <a:moveTo>
                    <a:pt x="1970532" y="141732"/>
                  </a:moveTo>
                  <a:lnTo>
                    <a:pt x="1970532" y="4572"/>
                  </a:lnTo>
                  <a:lnTo>
                    <a:pt x="196596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0668" y="21336"/>
                  </a:lnTo>
                  <a:lnTo>
                    <a:pt x="21336" y="10668"/>
                  </a:lnTo>
                  <a:lnTo>
                    <a:pt x="21336" y="21336"/>
                  </a:lnTo>
                  <a:lnTo>
                    <a:pt x="1949196" y="21336"/>
                  </a:lnTo>
                  <a:lnTo>
                    <a:pt x="1949196" y="10668"/>
                  </a:lnTo>
                  <a:lnTo>
                    <a:pt x="1959864" y="21336"/>
                  </a:lnTo>
                  <a:lnTo>
                    <a:pt x="1959864" y="146304"/>
                  </a:lnTo>
                  <a:lnTo>
                    <a:pt x="1965960" y="146304"/>
                  </a:lnTo>
                  <a:lnTo>
                    <a:pt x="1970532" y="141732"/>
                  </a:lnTo>
                  <a:close/>
                </a:path>
                <a:path w="1971040" h="146685">
                  <a:moveTo>
                    <a:pt x="21336" y="21336"/>
                  </a:moveTo>
                  <a:lnTo>
                    <a:pt x="21336" y="10668"/>
                  </a:lnTo>
                  <a:lnTo>
                    <a:pt x="10668" y="21336"/>
                  </a:lnTo>
                  <a:lnTo>
                    <a:pt x="21336" y="21336"/>
                  </a:lnTo>
                  <a:close/>
                </a:path>
                <a:path w="1971040" h="146685">
                  <a:moveTo>
                    <a:pt x="21336" y="124968"/>
                  </a:moveTo>
                  <a:lnTo>
                    <a:pt x="21336" y="21336"/>
                  </a:lnTo>
                  <a:lnTo>
                    <a:pt x="10668" y="21336"/>
                  </a:lnTo>
                  <a:lnTo>
                    <a:pt x="10668" y="124968"/>
                  </a:lnTo>
                  <a:lnTo>
                    <a:pt x="21336" y="124968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0668" y="124968"/>
                  </a:lnTo>
                  <a:lnTo>
                    <a:pt x="21336" y="135636"/>
                  </a:lnTo>
                  <a:lnTo>
                    <a:pt x="21336" y="146304"/>
                  </a:lnTo>
                  <a:lnTo>
                    <a:pt x="1949196" y="146304"/>
                  </a:lnTo>
                  <a:lnTo>
                    <a:pt x="1949196" y="135636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21336" y="146304"/>
                  </a:moveTo>
                  <a:lnTo>
                    <a:pt x="21336" y="135636"/>
                  </a:lnTo>
                  <a:lnTo>
                    <a:pt x="10668" y="124968"/>
                  </a:lnTo>
                  <a:lnTo>
                    <a:pt x="10668" y="146304"/>
                  </a:lnTo>
                  <a:lnTo>
                    <a:pt x="21336" y="146304"/>
                  </a:lnTo>
                  <a:close/>
                </a:path>
                <a:path w="1971040" h="146685">
                  <a:moveTo>
                    <a:pt x="1959864" y="21336"/>
                  </a:moveTo>
                  <a:lnTo>
                    <a:pt x="1949196" y="10668"/>
                  </a:lnTo>
                  <a:lnTo>
                    <a:pt x="1949196" y="21336"/>
                  </a:lnTo>
                  <a:lnTo>
                    <a:pt x="1959864" y="21336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959864" y="21336"/>
                  </a:lnTo>
                  <a:lnTo>
                    <a:pt x="1949196" y="21336"/>
                  </a:lnTo>
                  <a:lnTo>
                    <a:pt x="1949196" y="124968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1959864" y="146304"/>
                  </a:moveTo>
                  <a:lnTo>
                    <a:pt x="1959864" y="124968"/>
                  </a:lnTo>
                  <a:lnTo>
                    <a:pt x="1949196" y="135636"/>
                  </a:lnTo>
                  <a:lnTo>
                    <a:pt x="1949196" y="146304"/>
                  </a:lnTo>
                  <a:lnTo>
                    <a:pt x="1959864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531540" y="1706466"/>
            <a:ext cx="132260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155" dirty="0">
                <a:latin typeface="Cambria Math"/>
                <a:cs typeface="Cambria Math"/>
              </a:rPr>
              <a:t>P</a:t>
            </a:r>
            <a:endParaRPr sz="1282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76800" y="3449136"/>
            <a:ext cx="1764777" cy="428857"/>
            <a:chOff x="6164580" y="3912108"/>
            <a:chExt cx="2270760" cy="551815"/>
          </a:xfrm>
        </p:grpSpPr>
        <p:sp>
          <p:nvSpPr>
            <p:cNvPr id="21" name="object 21"/>
            <p:cNvSpPr/>
            <p:nvPr/>
          </p:nvSpPr>
          <p:spPr>
            <a:xfrm>
              <a:off x="6164580" y="3912120"/>
              <a:ext cx="2270760" cy="551815"/>
            </a:xfrm>
            <a:custGeom>
              <a:avLst/>
              <a:gdLst/>
              <a:ahLst/>
              <a:cxnLst/>
              <a:rect l="l" t="t" r="r" b="b"/>
              <a:pathLst>
                <a:path w="2270759" h="551814">
                  <a:moveTo>
                    <a:pt x="147828" y="4572"/>
                  </a:moveTo>
                  <a:lnTo>
                    <a:pt x="143256" y="0"/>
                  </a:lnTo>
                  <a:lnTo>
                    <a:pt x="6096" y="0"/>
                  </a:lnTo>
                  <a:lnTo>
                    <a:pt x="0" y="4572"/>
                  </a:lnTo>
                  <a:lnTo>
                    <a:pt x="0" y="455676"/>
                  </a:lnTo>
                  <a:lnTo>
                    <a:pt x="6096" y="460248"/>
                  </a:lnTo>
                  <a:lnTo>
                    <a:pt x="10668" y="460248"/>
                  </a:lnTo>
                  <a:lnTo>
                    <a:pt x="21336" y="460248"/>
                  </a:lnTo>
                  <a:lnTo>
                    <a:pt x="126492" y="460248"/>
                  </a:lnTo>
                  <a:lnTo>
                    <a:pt x="137160" y="460248"/>
                  </a:lnTo>
                  <a:lnTo>
                    <a:pt x="143256" y="460248"/>
                  </a:lnTo>
                  <a:lnTo>
                    <a:pt x="147828" y="455676"/>
                  </a:lnTo>
                  <a:lnTo>
                    <a:pt x="147828" y="4572"/>
                  </a:lnTo>
                  <a:close/>
                </a:path>
                <a:path w="2270759" h="551814">
                  <a:moveTo>
                    <a:pt x="2270760" y="409956"/>
                  </a:moveTo>
                  <a:lnTo>
                    <a:pt x="2266188" y="405384"/>
                  </a:lnTo>
                  <a:lnTo>
                    <a:pt x="1813560" y="405384"/>
                  </a:lnTo>
                  <a:lnTo>
                    <a:pt x="1808988" y="409956"/>
                  </a:lnTo>
                  <a:lnTo>
                    <a:pt x="1808988" y="547116"/>
                  </a:lnTo>
                  <a:lnTo>
                    <a:pt x="1813560" y="551688"/>
                  </a:lnTo>
                  <a:lnTo>
                    <a:pt x="1819656" y="551688"/>
                  </a:lnTo>
                  <a:lnTo>
                    <a:pt x="1830324" y="551688"/>
                  </a:lnTo>
                  <a:lnTo>
                    <a:pt x="2249424" y="551688"/>
                  </a:lnTo>
                  <a:lnTo>
                    <a:pt x="2260092" y="551688"/>
                  </a:lnTo>
                  <a:lnTo>
                    <a:pt x="2266188" y="551688"/>
                  </a:lnTo>
                  <a:lnTo>
                    <a:pt x="2270760" y="547116"/>
                  </a:lnTo>
                  <a:lnTo>
                    <a:pt x="2270760" y="409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0540" y="4178808"/>
              <a:ext cx="147828" cy="1478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07836" y="4053840"/>
              <a:ext cx="1971039" cy="146685"/>
            </a:xfrm>
            <a:custGeom>
              <a:avLst/>
              <a:gdLst/>
              <a:ahLst/>
              <a:cxnLst/>
              <a:rect l="l" t="t" r="r" b="b"/>
              <a:pathLst>
                <a:path w="1971040" h="146685">
                  <a:moveTo>
                    <a:pt x="1970532" y="141732"/>
                  </a:moveTo>
                  <a:lnTo>
                    <a:pt x="1970532" y="4572"/>
                  </a:lnTo>
                  <a:lnTo>
                    <a:pt x="196596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0668" y="21336"/>
                  </a:lnTo>
                  <a:lnTo>
                    <a:pt x="21336" y="10668"/>
                  </a:lnTo>
                  <a:lnTo>
                    <a:pt x="21336" y="21336"/>
                  </a:lnTo>
                  <a:lnTo>
                    <a:pt x="1949196" y="21336"/>
                  </a:lnTo>
                  <a:lnTo>
                    <a:pt x="1949196" y="10668"/>
                  </a:lnTo>
                  <a:lnTo>
                    <a:pt x="1959864" y="21336"/>
                  </a:lnTo>
                  <a:lnTo>
                    <a:pt x="1959864" y="146304"/>
                  </a:lnTo>
                  <a:lnTo>
                    <a:pt x="1965960" y="146304"/>
                  </a:lnTo>
                  <a:lnTo>
                    <a:pt x="1970532" y="141732"/>
                  </a:lnTo>
                  <a:close/>
                </a:path>
                <a:path w="1971040" h="146685">
                  <a:moveTo>
                    <a:pt x="21336" y="21336"/>
                  </a:moveTo>
                  <a:lnTo>
                    <a:pt x="21336" y="10668"/>
                  </a:lnTo>
                  <a:lnTo>
                    <a:pt x="10668" y="21336"/>
                  </a:lnTo>
                  <a:lnTo>
                    <a:pt x="21336" y="21336"/>
                  </a:lnTo>
                  <a:close/>
                </a:path>
                <a:path w="1971040" h="146685">
                  <a:moveTo>
                    <a:pt x="21336" y="124968"/>
                  </a:moveTo>
                  <a:lnTo>
                    <a:pt x="21336" y="21336"/>
                  </a:lnTo>
                  <a:lnTo>
                    <a:pt x="10668" y="21336"/>
                  </a:lnTo>
                  <a:lnTo>
                    <a:pt x="10668" y="124968"/>
                  </a:lnTo>
                  <a:lnTo>
                    <a:pt x="21336" y="124968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0668" y="124968"/>
                  </a:lnTo>
                  <a:lnTo>
                    <a:pt x="21336" y="135636"/>
                  </a:lnTo>
                  <a:lnTo>
                    <a:pt x="21336" y="146304"/>
                  </a:lnTo>
                  <a:lnTo>
                    <a:pt x="1949196" y="146304"/>
                  </a:lnTo>
                  <a:lnTo>
                    <a:pt x="1949196" y="135636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21336" y="146304"/>
                  </a:moveTo>
                  <a:lnTo>
                    <a:pt x="21336" y="135636"/>
                  </a:lnTo>
                  <a:lnTo>
                    <a:pt x="10668" y="124968"/>
                  </a:lnTo>
                  <a:lnTo>
                    <a:pt x="10668" y="146304"/>
                  </a:lnTo>
                  <a:lnTo>
                    <a:pt x="21336" y="146304"/>
                  </a:lnTo>
                  <a:close/>
                </a:path>
                <a:path w="1971040" h="146685">
                  <a:moveTo>
                    <a:pt x="1959864" y="21336"/>
                  </a:moveTo>
                  <a:lnTo>
                    <a:pt x="1949196" y="10668"/>
                  </a:lnTo>
                  <a:lnTo>
                    <a:pt x="1949196" y="21336"/>
                  </a:lnTo>
                  <a:lnTo>
                    <a:pt x="1959864" y="21336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959864" y="21336"/>
                  </a:lnTo>
                  <a:lnTo>
                    <a:pt x="1949196" y="21336"/>
                  </a:lnTo>
                  <a:lnTo>
                    <a:pt x="1949196" y="124968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1959864" y="146304"/>
                  </a:moveTo>
                  <a:lnTo>
                    <a:pt x="1959864" y="124968"/>
                  </a:lnTo>
                  <a:lnTo>
                    <a:pt x="1949196" y="135636"/>
                  </a:lnTo>
                  <a:lnTo>
                    <a:pt x="1949196" y="146304"/>
                  </a:lnTo>
                  <a:lnTo>
                    <a:pt x="1959864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6991014" y="4338640"/>
            <a:ext cx="1641894" cy="604051"/>
          </a:xfrm>
          <a:custGeom>
            <a:avLst/>
            <a:gdLst/>
            <a:ahLst/>
            <a:cxnLst/>
            <a:rect l="l" t="t" r="r" b="b"/>
            <a:pathLst>
              <a:path w="2112645" h="777239">
                <a:moveTo>
                  <a:pt x="2112264" y="463296"/>
                </a:moveTo>
                <a:lnTo>
                  <a:pt x="2107692" y="457200"/>
                </a:lnTo>
                <a:lnTo>
                  <a:pt x="2090928" y="457200"/>
                </a:lnTo>
                <a:lnTo>
                  <a:pt x="2090928" y="478536"/>
                </a:lnTo>
                <a:lnTo>
                  <a:pt x="2090928" y="583692"/>
                </a:lnTo>
                <a:lnTo>
                  <a:pt x="163068" y="583692"/>
                </a:lnTo>
                <a:lnTo>
                  <a:pt x="163068" y="478536"/>
                </a:lnTo>
                <a:lnTo>
                  <a:pt x="2090928" y="478536"/>
                </a:lnTo>
                <a:lnTo>
                  <a:pt x="2090928" y="457200"/>
                </a:lnTo>
                <a:lnTo>
                  <a:pt x="1153502" y="457200"/>
                </a:lnTo>
                <a:lnTo>
                  <a:pt x="1304544" y="434174"/>
                </a:lnTo>
                <a:lnTo>
                  <a:pt x="1333500" y="429768"/>
                </a:lnTo>
                <a:lnTo>
                  <a:pt x="1259433" y="374904"/>
                </a:lnTo>
                <a:lnTo>
                  <a:pt x="1437132" y="132702"/>
                </a:lnTo>
                <a:lnTo>
                  <a:pt x="1458468" y="103632"/>
                </a:lnTo>
                <a:lnTo>
                  <a:pt x="1318260" y="0"/>
                </a:lnTo>
                <a:lnTo>
                  <a:pt x="1118069" y="272834"/>
                </a:lnTo>
                <a:lnTo>
                  <a:pt x="1043940" y="217932"/>
                </a:lnTo>
                <a:lnTo>
                  <a:pt x="1053084" y="275602"/>
                </a:lnTo>
                <a:lnTo>
                  <a:pt x="1081862" y="457200"/>
                </a:lnTo>
                <a:lnTo>
                  <a:pt x="147828" y="457200"/>
                </a:lnTo>
                <a:lnTo>
                  <a:pt x="146304" y="459232"/>
                </a:lnTo>
                <a:lnTo>
                  <a:pt x="146304" y="321564"/>
                </a:lnTo>
                <a:lnTo>
                  <a:pt x="141732" y="316992"/>
                </a:lnTo>
                <a:lnTo>
                  <a:pt x="4572" y="316992"/>
                </a:lnTo>
                <a:lnTo>
                  <a:pt x="0" y="321564"/>
                </a:lnTo>
                <a:lnTo>
                  <a:pt x="0" y="772668"/>
                </a:lnTo>
                <a:lnTo>
                  <a:pt x="4572" y="777240"/>
                </a:lnTo>
                <a:lnTo>
                  <a:pt x="10668" y="777240"/>
                </a:lnTo>
                <a:lnTo>
                  <a:pt x="19812" y="777240"/>
                </a:lnTo>
                <a:lnTo>
                  <a:pt x="124968" y="777240"/>
                </a:lnTo>
                <a:lnTo>
                  <a:pt x="135636" y="777240"/>
                </a:lnTo>
                <a:lnTo>
                  <a:pt x="141732" y="777240"/>
                </a:lnTo>
                <a:lnTo>
                  <a:pt x="146304" y="772668"/>
                </a:lnTo>
                <a:lnTo>
                  <a:pt x="146304" y="603504"/>
                </a:lnTo>
                <a:lnTo>
                  <a:pt x="147828" y="605028"/>
                </a:lnTo>
                <a:lnTo>
                  <a:pt x="152400" y="605028"/>
                </a:lnTo>
                <a:lnTo>
                  <a:pt x="163068" y="605028"/>
                </a:lnTo>
                <a:lnTo>
                  <a:pt x="2090928" y="605028"/>
                </a:lnTo>
                <a:lnTo>
                  <a:pt x="2101596" y="605028"/>
                </a:lnTo>
                <a:lnTo>
                  <a:pt x="2107692" y="605028"/>
                </a:lnTo>
                <a:lnTo>
                  <a:pt x="2112264" y="600456"/>
                </a:lnTo>
                <a:lnTo>
                  <a:pt x="2112264" y="463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72629" y="3559296"/>
            <a:ext cx="1851634" cy="318804"/>
          </a:xfrm>
          <a:custGeom>
            <a:avLst/>
            <a:gdLst/>
            <a:ahLst/>
            <a:cxnLst/>
            <a:rect l="l" t="t" r="r" b="b"/>
            <a:pathLst>
              <a:path w="2382520" h="410210">
                <a:moveTo>
                  <a:pt x="2382012" y="268224"/>
                </a:moveTo>
                <a:lnTo>
                  <a:pt x="2377440" y="263652"/>
                </a:lnTo>
                <a:lnTo>
                  <a:pt x="2313038" y="263652"/>
                </a:lnTo>
                <a:lnTo>
                  <a:pt x="2278545" y="236194"/>
                </a:lnTo>
                <a:lnTo>
                  <a:pt x="2278545" y="263652"/>
                </a:lnTo>
                <a:lnTo>
                  <a:pt x="2023706" y="263652"/>
                </a:lnTo>
                <a:lnTo>
                  <a:pt x="2144268" y="166497"/>
                </a:lnTo>
                <a:lnTo>
                  <a:pt x="2151126" y="160972"/>
                </a:lnTo>
                <a:lnTo>
                  <a:pt x="2157984" y="166497"/>
                </a:lnTo>
                <a:lnTo>
                  <a:pt x="2278545" y="263652"/>
                </a:lnTo>
                <a:lnTo>
                  <a:pt x="2278545" y="236194"/>
                </a:lnTo>
                <a:lnTo>
                  <a:pt x="2165629" y="146304"/>
                </a:lnTo>
                <a:lnTo>
                  <a:pt x="2167128" y="146304"/>
                </a:lnTo>
                <a:lnTo>
                  <a:pt x="2171700" y="146304"/>
                </a:lnTo>
                <a:lnTo>
                  <a:pt x="2177796" y="141732"/>
                </a:lnTo>
                <a:lnTo>
                  <a:pt x="2177796" y="4572"/>
                </a:lnTo>
                <a:lnTo>
                  <a:pt x="2171700" y="0"/>
                </a:lnTo>
                <a:lnTo>
                  <a:pt x="2156460" y="0"/>
                </a:lnTo>
                <a:lnTo>
                  <a:pt x="2156460" y="21336"/>
                </a:lnTo>
                <a:lnTo>
                  <a:pt x="2156460" y="124968"/>
                </a:lnTo>
                <a:lnTo>
                  <a:pt x="228600" y="124968"/>
                </a:lnTo>
                <a:lnTo>
                  <a:pt x="228600" y="21336"/>
                </a:lnTo>
                <a:lnTo>
                  <a:pt x="2156460" y="21336"/>
                </a:lnTo>
                <a:lnTo>
                  <a:pt x="2156460" y="0"/>
                </a:lnTo>
                <a:lnTo>
                  <a:pt x="211836" y="0"/>
                </a:lnTo>
                <a:lnTo>
                  <a:pt x="207264" y="4572"/>
                </a:lnTo>
                <a:lnTo>
                  <a:pt x="207264" y="141732"/>
                </a:lnTo>
                <a:lnTo>
                  <a:pt x="211836" y="146304"/>
                </a:lnTo>
                <a:lnTo>
                  <a:pt x="216369" y="146304"/>
                </a:lnTo>
                <a:lnTo>
                  <a:pt x="68961" y="263652"/>
                </a:lnTo>
                <a:lnTo>
                  <a:pt x="4572" y="263652"/>
                </a:lnTo>
                <a:lnTo>
                  <a:pt x="0" y="268224"/>
                </a:lnTo>
                <a:lnTo>
                  <a:pt x="0" y="405384"/>
                </a:lnTo>
                <a:lnTo>
                  <a:pt x="4572" y="409956"/>
                </a:lnTo>
                <a:lnTo>
                  <a:pt x="10668" y="409956"/>
                </a:lnTo>
                <a:lnTo>
                  <a:pt x="21336" y="409956"/>
                </a:lnTo>
                <a:lnTo>
                  <a:pt x="440436" y="409956"/>
                </a:lnTo>
                <a:lnTo>
                  <a:pt x="451104" y="409956"/>
                </a:lnTo>
                <a:lnTo>
                  <a:pt x="457200" y="409956"/>
                </a:lnTo>
                <a:lnTo>
                  <a:pt x="461772" y="405384"/>
                </a:lnTo>
                <a:lnTo>
                  <a:pt x="461772" y="268224"/>
                </a:lnTo>
                <a:lnTo>
                  <a:pt x="457200" y="263652"/>
                </a:lnTo>
                <a:lnTo>
                  <a:pt x="392798" y="263652"/>
                </a:lnTo>
                <a:lnTo>
                  <a:pt x="358305" y="236194"/>
                </a:lnTo>
                <a:lnTo>
                  <a:pt x="358305" y="263652"/>
                </a:lnTo>
                <a:lnTo>
                  <a:pt x="103454" y="263652"/>
                </a:lnTo>
                <a:lnTo>
                  <a:pt x="224028" y="166497"/>
                </a:lnTo>
                <a:lnTo>
                  <a:pt x="230886" y="160972"/>
                </a:lnTo>
                <a:lnTo>
                  <a:pt x="237744" y="166497"/>
                </a:lnTo>
                <a:lnTo>
                  <a:pt x="358305" y="263652"/>
                </a:lnTo>
                <a:lnTo>
                  <a:pt x="358305" y="236194"/>
                </a:lnTo>
                <a:lnTo>
                  <a:pt x="245389" y="146304"/>
                </a:lnTo>
                <a:lnTo>
                  <a:pt x="2136610" y="146304"/>
                </a:lnTo>
                <a:lnTo>
                  <a:pt x="1989201" y="263652"/>
                </a:lnTo>
                <a:lnTo>
                  <a:pt x="1924812" y="263652"/>
                </a:lnTo>
                <a:lnTo>
                  <a:pt x="1920240" y="268224"/>
                </a:lnTo>
                <a:lnTo>
                  <a:pt x="1920240" y="405384"/>
                </a:lnTo>
                <a:lnTo>
                  <a:pt x="1924812" y="409956"/>
                </a:lnTo>
                <a:lnTo>
                  <a:pt x="1930908" y="409956"/>
                </a:lnTo>
                <a:lnTo>
                  <a:pt x="1941576" y="409956"/>
                </a:lnTo>
                <a:lnTo>
                  <a:pt x="2360676" y="409956"/>
                </a:lnTo>
                <a:lnTo>
                  <a:pt x="2371344" y="409956"/>
                </a:lnTo>
                <a:lnTo>
                  <a:pt x="2377440" y="409956"/>
                </a:lnTo>
                <a:lnTo>
                  <a:pt x="2382012" y="405384"/>
                </a:lnTo>
                <a:lnTo>
                  <a:pt x="2382012" y="268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10798" y="3069726"/>
            <a:ext cx="132260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155" dirty="0">
                <a:latin typeface="Cambria Math"/>
                <a:cs typeface="Cambria Math"/>
              </a:rPr>
              <a:t>P</a:t>
            </a:r>
            <a:endParaRPr sz="1282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90841" y="2501208"/>
            <a:ext cx="1063012" cy="186901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8" dirty="0">
                <a:latin typeface="Arial MT"/>
                <a:cs typeface="Arial MT"/>
              </a:rPr>
              <a:t>DETERMINATE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94394" y="3871574"/>
            <a:ext cx="1210077" cy="186901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8" dirty="0">
                <a:latin typeface="Arial MT"/>
                <a:cs typeface="Arial MT"/>
              </a:rPr>
              <a:t>INDETERMINATE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38727" y="5116393"/>
            <a:ext cx="1210077" cy="186901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8" dirty="0">
                <a:latin typeface="Arial MT"/>
                <a:cs typeface="Arial MT"/>
              </a:rPr>
              <a:t>INDETERMINATE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16331" y="5118762"/>
            <a:ext cx="1063012" cy="186901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8" dirty="0">
                <a:latin typeface="Arial MT"/>
                <a:cs typeface="Arial MT"/>
              </a:rPr>
              <a:t>DETERMINATE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27500" y="3869205"/>
            <a:ext cx="1210077" cy="186901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8" dirty="0">
                <a:latin typeface="Arial MT"/>
                <a:cs typeface="Arial MT"/>
              </a:rPr>
              <a:t>INDETERMINATE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27500" y="2501208"/>
            <a:ext cx="1063012" cy="186901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</a:pPr>
            <a:r>
              <a:rPr sz="1127" spc="8" dirty="0">
                <a:latin typeface="Arial MT"/>
                <a:cs typeface="Arial MT"/>
              </a:rPr>
              <a:t>DETERMINATE</a:t>
            </a:r>
            <a:endParaRPr sz="1127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24223" y="3188575"/>
            <a:ext cx="322259" cy="363714"/>
          </a:xfrm>
          <a:custGeom>
            <a:avLst/>
            <a:gdLst/>
            <a:ahLst/>
            <a:cxnLst/>
            <a:rect l="l" t="t" r="r" b="b"/>
            <a:pathLst>
              <a:path w="414655" h="467995">
                <a:moveTo>
                  <a:pt x="414528" y="103632"/>
                </a:moveTo>
                <a:lnTo>
                  <a:pt x="274320" y="0"/>
                </a:lnTo>
                <a:lnTo>
                  <a:pt x="74129" y="272834"/>
                </a:lnTo>
                <a:lnTo>
                  <a:pt x="0" y="217932"/>
                </a:lnTo>
                <a:lnTo>
                  <a:pt x="9144" y="275602"/>
                </a:lnTo>
                <a:lnTo>
                  <a:pt x="39624" y="467868"/>
                </a:lnTo>
                <a:lnTo>
                  <a:pt x="45720" y="466928"/>
                </a:lnTo>
                <a:lnTo>
                  <a:pt x="57912" y="465074"/>
                </a:lnTo>
                <a:lnTo>
                  <a:pt x="260604" y="434174"/>
                </a:lnTo>
                <a:lnTo>
                  <a:pt x="289560" y="429768"/>
                </a:lnTo>
                <a:lnTo>
                  <a:pt x="215493" y="374904"/>
                </a:lnTo>
                <a:lnTo>
                  <a:pt x="393192" y="132702"/>
                </a:lnTo>
                <a:lnTo>
                  <a:pt x="414528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47910" y="4370620"/>
            <a:ext cx="321272" cy="363714"/>
          </a:xfrm>
          <a:custGeom>
            <a:avLst/>
            <a:gdLst/>
            <a:ahLst/>
            <a:cxnLst/>
            <a:rect l="l" t="t" r="r" b="b"/>
            <a:pathLst>
              <a:path w="413385" h="467995">
                <a:moveTo>
                  <a:pt x="413004" y="103632"/>
                </a:moveTo>
                <a:lnTo>
                  <a:pt x="272796" y="0"/>
                </a:lnTo>
                <a:lnTo>
                  <a:pt x="73139" y="272110"/>
                </a:lnTo>
                <a:lnTo>
                  <a:pt x="0" y="217932"/>
                </a:lnTo>
                <a:lnTo>
                  <a:pt x="7620" y="267919"/>
                </a:lnTo>
                <a:lnTo>
                  <a:pt x="38100" y="467868"/>
                </a:lnTo>
                <a:lnTo>
                  <a:pt x="45720" y="466699"/>
                </a:lnTo>
                <a:lnTo>
                  <a:pt x="57912" y="464845"/>
                </a:lnTo>
                <a:lnTo>
                  <a:pt x="260604" y="433946"/>
                </a:lnTo>
                <a:lnTo>
                  <a:pt x="288036" y="429768"/>
                </a:lnTo>
                <a:lnTo>
                  <a:pt x="214922" y="375615"/>
                </a:lnTo>
                <a:lnTo>
                  <a:pt x="393192" y="130835"/>
                </a:lnTo>
                <a:lnTo>
                  <a:pt x="413004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73391" y="1776753"/>
            <a:ext cx="321272" cy="363714"/>
          </a:xfrm>
          <a:custGeom>
            <a:avLst/>
            <a:gdLst/>
            <a:ahLst/>
            <a:cxnLst/>
            <a:rect l="l" t="t" r="r" b="b"/>
            <a:pathLst>
              <a:path w="413384" h="467994">
                <a:moveTo>
                  <a:pt x="413004" y="103632"/>
                </a:moveTo>
                <a:lnTo>
                  <a:pt x="272796" y="0"/>
                </a:lnTo>
                <a:lnTo>
                  <a:pt x="73139" y="272110"/>
                </a:lnTo>
                <a:lnTo>
                  <a:pt x="0" y="217932"/>
                </a:lnTo>
                <a:lnTo>
                  <a:pt x="7620" y="267919"/>
                </a:lnTo>
                <a:lnTo>
                  <a:pt x="38100" y="467868"/>
                </a:lnTo>
                <a:lnTo>
                  <a:pt x="44196" y="466928"/>
                </a:lnTo>
                <a:lnTo>
                  <a:pt x="56388" y="465074"/>
                </a:lnTo>
                <a:lnTo>
                  <a:pt x="259080" y="434174"/>
                </a:lnTo>
                <a:lnTo>
                  <a:pt x="288036" y="429768"/>
                </a:lnTo>
                <a:lnTo>
                  <a:pt x="213969" y="374904"/>
                </a:lnTo>
                <a:lnTo>
                  <a:pt x="391668" y="132702"/>
                </a:lnTo>
                <a:lnTo>
                  <a:pt x="413004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53267" y="3187390"/>
            <a:ext cx="321272" cy="363714"/>
          </a:xfrm>
          <a:custGeom>
            <a:avLst/>
            <a:gdLst/>
            <a:ahLst/>
            <a:cxnLst/>
            <a:rect l="l" t="t" r="r" b="b"/>
            <a:pathLst>
              <a:path w="413384" h="467995">
                <a:moveTo>
                  <a:pt x="413004" y="103632"/>
                </a:moveTo>
                <a:lnTo>
                  <a:pt x="272796" y="0"/>
                </a:lnTo>
                <a:lnTo>
                  <a:pt x="73787" y="271221"/>
                </a:lnTo>
                <a:lnTo>
                  <a:pt x="0" y="217932"/>
                </a:lnTo>
                <a:lnTo>
                  <a:pt x="7620" y="267919"/>
                </a:lnTo>
                <a:lnTo>
                  <a:pt x="38100" y="467868"/>
                </a:lnTo>
                <a:lnTo>
                  <a:pt x="45720" y="466648"/>
                </a:lnTo>
                <a:lnTo>
                  <a:pt x="56388" y="464959"/>
                </a:lnTo>
                <a:lnTo>
                  <a:pt x="259080" y="432828"/>
                </a:lnTo>
                <a:lnTo>
                  <a:pt x="288036" y="428244"/>
                </a:lnTo>
                <a:lnTo>
                  <a:pt x="213334" y="374281"/>
                </a:lnTo>
                <a:lnTo>
                  <a:pt x="393192" y="130479"/>
                </a:lnTo>
                <a:lnTo>
                  <a:pt x="413004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173846" y="2979711"/>
            <a:ext cx="132260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155" dirty="0">
                <a:latin typeface="Cambria Math"/>
                <a:cs typeface="Cambria Math"/>
              </a:rPr>
              <a:t>P</a:t>
            </a:r>
            <a:endParaRPr sz="1282">
              <a:latin typeface="Cambria Math"/>
              <a:cs typeface="Cambria Math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106335" y="4165309"/>
            <a:ext cx="132260" cy="207763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</a:pPr>
            <a:r>
              <a:rPr sz="1282" spc="155" dirty="0">
                <a:latin typeface="Cambria Math"/>
                <a:cs typeface="Cambria Math"/>
              </a:rPr>
              <a:t>P</a:t>
            </a:r>
            <a:endParaRPr sz="1282">
              <a:latin typeface="Cambria Math"/>
              <a:cs typeface="Cambria Math"/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E8716F7-A1DA-6AED-C7AC-448E2F895C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192</a:t>
            </a:fld>
            <a:endParaRPr lang="en-US" spc="-16" dirty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1" y="1365356"/>
            <a:ext cx="1162700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latin typeface="Arial MT"/>
                <a:cs typeface="Arial MT"/>
              </a:rPr>
              <a:t>Exa</a:t>
            </a:r>
            <a:r>
              <a:rPr sz="2293" spc="19" dirty="0">
                <a:latin typeface="Arial MT"/>
                <a:cs typeface="Arial MT"/>
              </a:rPr>
              <a:t>m</a:t>
            </a:r>
            <a:r>
              <a:rPr sz="2293" spc="8" dirty="0">
                <a:latin typeface="Arial MT"/>
                <a:cs typeface="Arial MT"/>
              </a:rPr>
              <a:t>p</a:t>
            </a:r>
            <a:r>
              <a:rPr sz="2293" dirty="0">
                <a:latin typeface="Arial MT"/>
                <a:cs typeface="Arial MT"/>
              </a:rPr>
              <a:t>l</a:t>
            </a:r>
            <a:r>
              <a:rPr sz="2293" spc="8" dirty="0">
                <a:latin typeface="Arial MT"/>
                <a:cs typeface="Arial MT"/>
              </a:rPr>
              <a:t>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7765" y="4127409"/>
            <a:ext cx="2485296" cy="40506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 marR="3948">
              <a:spcBef>
                <a:spcPts val="81"/>
              </a:spcBef>
            </a:pPr>
            <a:r>
              <a:rPr sz="1282" dirty="0">
                <a:latin typeface="Times New Roman"/>
                <a:cs typeface="Times New Roman"/>
              </a:rPr>
              <a:t>Using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method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of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joints,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determine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force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in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each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</a:t>
            </a:r>
            <a:r>
              <a:rPr sz="1282" dirty="0">
                <a:latin typeface="Times New Roman"/>
                <a:cs typeface="Times New Roman"/>
              </a:rPr>
              <a:t> of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truss.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46640" y="1784164"/>
            <a:ext cx="2915139" cy="1740715"/>
          </a:xfrm>
          <a:prstGeom prst="rect">
            <a:avLst/>
          </a:prstGeom>
        </p:spPr>
        <p:txBody>
          <a:bodyPr vert="horz" wrap="square" lIns="0" tIns="106598" rIns="0" bIns="0" rtlCol="0">
            <a:spAutoFit/>
          </a:bodyPr>
          <a:lstStyle/>
          <a:p>
            <a:pPr marL="9871">
              <a:spcBef>
                <a:spcPts val="839"/>
              </a:spcBef>
            </a:pPr>
            <a:r>
              <a:rPr sz="1282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</a:t>
            </a:r>
            <a:r>
              <a:rPr sz="1282" dirty="0">
                <a:latin typeface="Times New Roman"/>
                <a:cs typeface="Times New Roman"/>
              </a:rPr>
              <a:t>:</a:t>
            </a:r>
            <a:endParaRPr sz="1282">
              <a:latin typeface="Times New Roman"/>
              <a:cs typeface="Times New Roman"/>
            </a:endParaRPr>
          </a:p>
          <a:p>
            <a:pPr marL="155459" marR="268969" indent="-146082">
              <a:spcBef>
                <a:spcPts val="766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Based on a </a:t>
            </a:r>
            <a:r>
              <a:rPr sz="1282" spc="-4" dirty="0">
                <a:latin typeface="Times New Roman"/>
                <a:cs typeface="Times New Roman"/>
              </a:rPr>
              <a:t>free-body </a:t>
            </a:r>
            <a:r>
              <a:rPr sz="1282" dirty="0">
                <a:latin typeface="Times New Roman"/>
                <a:cs typeface="Times New Roman"/>
              </a:rPr>
              <a:t>diagram of the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entire </a:t>
            </a:r>
            <a:r>
              <a:rPr sz="1282" dirty="0">
                <a:latin typeface="Times New Roman"/>
                <a:cs typeface="Times New Roman"/>
              </a:rPr>
              <a:t>truss, solve the 3 equilibrium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equations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for</a:t>
            </a:r>
            <a:r>
              <a:rPr sz="1282" dirty="0">
                <a:latin typeface="Times New Roman"/>
                <a:cs typeface="Times New Roman"/>
              </a:rPr>
              <a:t> the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reactions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at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i="1" dirty="0">
                <a:latin typeface="Times New Roman"/>
                <a:cs typeface="Times New Roman"/>
              </a:rPr>
              <a:t>E</a:t>
            </a:r>
            <a:r>
              <a:rPr sz="1282" i="1" spc="-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and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i="1" dirty="0">
                <a:latin typeface="Times New Roman"/>
                <a:cs typeface="Times New Roman"/>
              </a:rPr>
              <a:t>C</a:t>
            </a:r>
            <a:r>
              <a:rPr sz="1282" dirty="0">
                <a:latin typeface="Times New Roman"/>
                <a:cs typeface="Times New Roman"/>
              </a:rPr>
              <a:t>.</a:t>
            </a:r>
            <a:endParaRPr sz="1282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  <a:buFont typeface="Times New Roman"/>
              <a:buChar char="•"/>
            </a:pPr>
            <a:endParaRPr sz="971">
              <a:latin typeface="Times New Roman"/>
              <a:cs typeface="Times New Roman"/>
            </a:endParaRPr>
          </a:p>
          <a:p>
            <a:pPr marL="155459" marR="3948" indent="-146082"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Joint </a:t>
            </a:r>
            <a:r>
              <a:rPr sz="1282" i="1" dirty="0">
                <a:latin typeface="Times New Roman"/>
                <a:cs typeface="Times New Roman"/>
              </a:rPr>
              <a:t>A </a:t>
            </a:r>
            <a:r>
              <a:rPr sz="1282" spc="-4" dirty="0">
                <a:latin typeface="Times New Roman"/>
                <a:cs typeface="Times New Roman"/>
              </a:rPr>
              <a:t>is subjected </a:t>
            </a:r>
            <a:r>
              <a:rPr sz="1282" dirty="0">
                <a:latin typeface="Times New Roman"/>
                <a:cs typeface="Times New Roman"/>
              </a:rPr>
              <a:t>to only two unknown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 forces.</a:t>
            </a:r>
            <a:r>
              <a:rPr sz="128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Determine </a:t>
            </a:r>
            <a:r>
              <a:rPr sz="1282" dirty="0">
                <a:latin typeface="Times New Roman"/>
                <a:cs typeface="Times New Roman"/>
              </a:rPr>
              <a:t>these </a:t>
            </a:r>
            <a:r>
              <a:rPr sz="1282" spc="-4" dirty="0">
                <a:latin typeface="Times New Roman"/>
                <a:cs typeface="Times New Roman"/>
              </a:rPr>
              <a:t>from </a:t>
            </a:r>
            <a:r>
              <a:rPr sz="1282" dirty="0">
                <a:latin typeface="Times New Roman"/>
                <a:cs typeface="Times New Roman"/>
              </a:rPr>
              <a:t>the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requirements.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46640" y="3639430"/>
            <a:ext cx="2849009" cy="602359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marR="3948" indent="-146082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In succession, </a:t>
            </a:r>
            <a:r>
              <a:rPr sz="1282" spc="-4" dirty="0">
                <a:latin typeface="Times New Roman"/>
                <a:cs typeface="Times New Roman"/>
              </a:rPr>
              <a:t>determine </a:t>
            </a:r>
            <a:r>
              <a:rPr sz="1282" dirty="0">
                <a:latin typeface="Times New Roman"/>
                <a:cs typeface="Times New Roman"/>
              </a:rPr>
              <a:t>unknown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 forces at joints </a:t>
            </a:r>
            <a:r>
              <a:rPr sz="1282" i="1" dirty="0">
                <a:latin typeface="Times New Roman"/>
                <a:cs typeface="Times New Roman"/>
              </a:rPr>
              <a:t>D</a:t>
            </a:r>
            <a:r>
              <a:rPr sz="1282" dirty="0">
                <a:latin typeface="Times New Roman"/>
                <a:cs typeface="Times New Roman"/>
              </a:rPr>
              <a:t>, </a:t>
            </a:r>
            <a:r>
              <a:rPr sz="1282" i="1" dirty="0">
                <a:latin typeface="Times New Roman"/>
                <a:cs typeface="Times New Roman"/>
              </a:rPr>
              <a:t>B</a:t>
            </a:r>
            <a:r>
              <a:rPr sz="1282" dirty="0">
                <a:latin typeface="Times New Roman"/>
                <a:cs typeface="Times New Roman"/>
              </a:rPr>
              <a:t>, and </a:t>
            </a:r>
            <a:r>
              <a:rPr sz="1282" i="1" dirty="0">
                <a:latin typeface="Times New Roman"/>
                <a:cs typeface="Times New Roman"/>
              </a:rPr>
              <a:t>E </a:t>
            </a:r>
            <a:r>
              <a:rPr sz="1282" spc="-4" dirty="0">
                <a:latin typeface="Times New Roman"/>
                <a:cs typeface="Times New Roman"/>
              </a:rPr>
              <a:t>from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requirements.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46639" y="4372582"/>
            <a:ext cx="2847036" cy="799656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marR="3948" indent="-146082" algn="just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All </a:t>
            </a:r>
            <a:r>
              <a:rPr sz="1282" spc="-4" dirty="0">
                <a:latin typeface="Times New Roman"/>
                <a:cs typeface="Times New Roman"/>
              </a:rPr>
              <a:t>member forces </a:t>
            </a:r>
            <a:r>
              <a:rPr sz="1282" dirty="0">
                <a:latin typeface="Times New Roman"/>
                <a:cs typeface="Times New Roman"/>
              </a:rPr>
              <a:t>and support </a:t>
            </a:r>
            <a:r>
              <a:rPr sz="1282" spc="-4" dirty="0">
                <a:latin typeface="Times New Roman"/>
                <a:cs typeface="Times New Roman"/>
              </a:rPr>
              <a:t>reactions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are known </a:t>
            </a:r>
            <a:r>
              <a:rPr sz="1282" spc="-4" dirty="0">
                <a:latin typeface="Times New Roman"/>
                <a:cs typeface="Times New Roman"/>
              </a:rPr>
              <a:t>at </a:t>
            </a:r>
            <a:r>
              <a:rPr sz="1282" dirty="0">
                <a:latin typeface="Times New Roman"/>
                <a:cs typeface="Times New Roman"/>
              </a:rPr>
              <a:t>joint </a:t>
            </a:r>
            <a:r>
              <a:rPr sz="1282" i="1" dirty="0">
                <a:latin typeface="Times New Roman"/>
                <a:cs typeface="Times New Roman"/>
              </a:rPr>
              <a:t>C</a:t>
            </a:r>
            <a:r>
              <a:rPr sz="1282" dirty="0">
                <a:latin typeface="Times New Roman"/>
                <a:cs typeface="Times New Roman"/>
              </a:rPr>
              <a:t>.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spc="-8" dirty="0">
                <a:latin typeface="Times New Roman"/>
                <a:cs typeface="Times New Roman"/>
              </a:rPr>
              <a:t>However, </a:t>
            </a:r>
            <a:r>
              <a:rPr sz="1282" dirty="0">
                <a:latin typeface="Times New Roman"/>
                <a:cs typeface="Times New Roman"/>
              </a:rPr>
              <a:t>the joint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</a:t>
            </a:r>
            <a:r>
              <a:rPr sz="1282" spc="-31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requirements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may</a:t>
            </a:r>
            <a:r>
              <a:rPr sz="1282" dirty="0">
                <a:latin typeface="Times New Roman"/>
                <a:cs typeface="Times New Roman"/>
              </a:rPr>
              <a:t> be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applied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to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check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results.</a:t>
            </a:r>
            <a:endParaRPr sz="1282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5742" y="2034745"/>
            <a:ext cx="2223647" cy="1706597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1" y="1365356"/>
            <a:ext cx="1162700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latin typeface="Arial MT"/>
                <a:cs typeface="Arial MT"/>
              </a:rPr>
              <a:t>Exa</a:t>
            </a:r>
            <a:r>
              <a:rPr sz="2293" spc="19" dirty="0">
                <a:latin typeface="Arial MT"/>
                <a:cs typeface="Arial MT"/>
              </a:rPr>
              <a:t>m</a:t>
            </a:r>
            <a:r>
              <a:rPr sz="2293" spc="8" dirty="0">
                <a:latin typeface="Arial MT"/>
                <a:cs typeface="Arial MT"/>
              </a:rPr>
              <a:t>p</a:t>
            </a:r>
            <a:r>
              <a:rPr sz="2293" dirty="0">
                <a:latin typeface="Arial MT"/>
                <a:cs typeface="Arial MT"/>
              </a:rPr>
              <a:t>l</a:t>
            </a:r>
            <a:r>
              <a:rPr sz="2293" spc="8" dirty="0">
                <a:latin typeface="Arial MT"/>
                <a:cs typeface="Arial MT"/>
              </a:rPr>
              <a:t>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0355" y="1784164"/>
            <a:ext cx="3429372" cy="999422"/>
          </a:xfrm>
          <a:prstGeom prst="rect">
            <a:avLst/>
          </a:prstGeom>
        </p:spPr>
        <p:txBody>
          <a:bodyPr vert="horz" wrap="square" lIns="0" tIns="106598" rIns="0" bIns="0" rtlCol="0">
            <a:spAutoFit/>
          </a:bodyPr>
          <a:lstStyle/>
          <a:p>
            <a:pPr marL="9871">
              <a:spcBef>
                <a:spcPts val="839"/>
              </a:spcBef>
            </a:pPr>
            <a:r>
              <a:rPr sz="1282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</a:t>
            </a:r>
            <a:r>
              <a:rPr sz="1282" dirty="0">
                <a:latin typeface="Times New Roman"/>
                <a:cs typeface="Times New Roman"/>
              </a:rPr>
              <a:t>:</a:t>
            </a:r>
            <a:endParaRPr sz="1282">
              <a:latin typeface="Times New Roman"/>
              <a:cs typeface="Times New Roman"/>
            </a:endParaRPr>
          </a:p>
          <a:p>
            <a:pPr marL="155459" marR="3948" indent="-146082">
              <a:spcBef>
                <a:spcPts val="766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Based on a </a:t>
            </a:r>
            <a:r>
              <a:rPr sz="1282" spc="-4" dirty="0">
                <a:latin typeface="Times New Roman"/>
                <a:cs typeface="Times New Roman"/>
              </a:rPr>
              <a:t>free-body </a:t>
            </a:r>
            <a:r>
              <a:rPr sz="1282" dirty="0">
                <a:latin typeface="Times New Roman"/>
                <a:cs typeface="Times New Roman"/>
              </a:rPr>
              <a:t>diagram of the </a:t>
            </a:r>
            <a:r>
              <a:rPr sz="1282" spc="-4" dirty="0">
                <a:latin typeface="Times New Roman"/>
                <a:cs typeface="Times New Roman"/>
              </a:rPr>
              <a:t>entire </a:t>
            </a:r>
            <a:r>
              <a:rPr sz="1282" dirty="0">
                <a:latin typeface="Times New Roman"/>
                <a:cs typeface="Times New Roman"/>
              </a:rPr>
              <a:t>truss,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solve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3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equations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for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reactions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at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i="1" dirty="0">
                <a:latin typeface="Times New Roman"/>
                <a:cs typeface="Times New Roman"/>
              </a:rPr>
              <a:t>E </a:t>
            </a:r>
            <a:r>
              <a:rPr sz="1282" dirty="0">
                <a:latin typeface="Times New Roman"/>
                <a:cs typeface="Times New Roman"/>
              </a:rPr>
              <a:t>and</a:t>
            </a:r>
            <a:r>
              <a:rPr sz="1282" spc="-4" dirty="0">
                <a:latin typeface="Times New Roman"/>
                <a:cs typeface="Times New Roman"/>
              </a:rPr>
              <a:t> </a:t>
            </a:r>
            <a:r>
              <a:rPr sz="1282" i="1" dirty="0">
                <a:latin typeface="Times New Roman"/>
                <a:cs typeface="Times New Roman"/>
              </a:rPr>
              <a:t>C</a:t>
            </a:r>
            <a:r>
              <a:rPr sz="1282" dirty="0">
                <a:latin typeface="Times New Roman"/>
                <a:cs typeface="Times New Roman"/>
              </a:rPr>
              <a:t>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2323" y="2833337"/>
            <a:ext cx="2674309" cy="764936"/>
          </a:xfrm>
          <a:prstGeom prst="rect">
            <a:avLst/>
          </a:prstGeom>
        </p:spPr>
        <p:txBody>
          <a:bodyPr vert="horz" wrap="square" lIns="0" tIns="22208" rIns="0" bIns="0" rtlCol="0">
            <a:spAutoFit/>
          </a:bodyPr>
          <a:lstStyle/>
          <a:p>
            <a:pPr marL="9871">
              <a:spcBef>
                <a:spcPts val="175"/>
              </a:spcBef>
            </a:pPr>
            <a:r>
              <a:rPr sz="1205" spc="-4" dirty="0">
                <a:latin typeface="Symbol"/>
                <a:cs typeface="Symbol"/>
              </a:rPr>
              <a:t></a:t>
            </a:r>
            <a:r>
              <a:rPr sz="1205" spc="43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Times New Roman"/>
                <a:cs typeface="Times New Roman"/>
              </a:rPr>
              <a:t>0</a:t>
            </a:r>
            <a:endParaRPr sz="1205">
              <a:latin typeface="Times New Roman"/>
              <a:cs typeface="Times New Roman"/>
            </a:endParaRPr>
          </a:p>
          <a:p>
            <a:pPr marR="9377" algn="r">
              <a:spcBef>
                <a:spcPts val="164"/>
              </a:spcBef>
            </a:pPr>
            <a:r>
              <a:rPr sz="1205" spc="-4" dirty="0">
                <a:latin typeface="Symbol"/>
                <a:cs typeface="Symbol"/>
              </a:rPr>
              <a:t></a:t>
            </a:r>
            <a:r>
              <a:rPr sz="1205" spc="74" dirty="0">
                <a:latin typeface="Times New Roman"/>
                <a:cs typeface="Times New Roman"/>
              </a:rPr>
              <a:t> </a:t>
            </a:r>
            <a:r>
              <a:rPr sz="1554" spc="-241" dirty="0">
                <a:latin typeface="Symbol"/>
                <a:cs typeface="Symbol"/>
              </a:rPr>
              <a:t></a:t>
            </a:r>
            <a:r>
              <a:rPr sz="1205" dirty="0">
                <a:latin typeface="Times New Roman"/>
                <a:cs typeface="Times New Roman"/>
              </a:rPr>
              <a:t>1</a:t>
            </a:r>
            <a:r>
              <a:rPr sz="1205" spc="-4" dirty="0">
                <a:latin typeface="Times New Roman"/>
                <a:cs typeface="Times New Roman"/>
              </a:rPr>
              <a:t>0</a:t>
            </a:r>
            <a:r>
              <a:rPr sz="1205" spc="113" dirty="0">
                <a:latin typeface="Times New Roman"/>
                <a:cs typeface="Times New Roman"/>
              </a:rPr>
              <a:t> </a:t>
            </a:r>
            <a:r>
              <a:rPr sz="1205" dirty="0">
                <a:latin typeface="Times New Roman"/>
                <a:cs typeface="Times New Roman"/>
              </a:rPr>
              <a:t>k</a:t>
            </a:r>
            <a:r>
              <a:rPr sz="1205" spc="-4" dirty="0">
                <a:latin typeface="Times New Roman"/>
                <a:cs typeface="Times New Roman"/>
              </a:rPr>
              <a:t>N</a:t>
            </a:r>
            <a:r>
              <a:rPr sz="1205" spc="-31" dirty="0">
                <a:latin typeface="Times New Roman"/>
                <a:cs typeface="Times New Roman"/>
              </a:rPr>
              <a:t> </a:t>
            </a:r>
            <a:r>
              <a:rPr sz="1554" spc="-167" dirty="0">
                <a:latin typeface="Symbol"/>
                <a:cs typeface="Symbol"/>
              </a:rPr>
              <a:t></a:t>
            </a:r>
            <a:r>
              <a:rPr sz="1554" spc="-241" dirty="0">
                <a:latin typeface="Symbol"/>
                <a:cs typeface="Symbol"/>
              </a:rPr>
              <a:t></a:t>
            </a:r>
            <a:r>
              <a:rPr sz="1205" dirty="0">
                <a:latin typeface="Times New Roman"/>
                <a:cs typeface="Times New Roman"/>
              </a:rPr>
              <a:t>1</a:t>
            </a:r>
            <a:r>
              <a:rPr sz="1205" spc="-4" dirty="0">
                <a:latin typeface="Times New Roman"/>
                <a:cs typeface="Times New Roman"/>
              </a:rPr>
              <a:t>2</a:t>
            </a:r>
            <a:r>
              <a:rPr sz="1205" spc="113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Times New Roman"/>
                <a:cs typeface="Times New Roman"/>
              </a:rPr>
              <a:t>m</a:t>
            </a:r>
            <a:r>
              <a:rPr sz="1205" spc="-109" dirty="0">
                <a:latin typeface="Times New Roman"/>
                <a:cs typeface="Times New Roman"/>
              </a:rPr>
              <a:t> </a:t>
            </a:r>
            <a:r>
              <a:rPr sz="1554" spc="51" dirty="0">
                <a:latin typeface="Symbol"/>
                <a:cs typeface="Symbol"/>
              </a:rPr>
              <a:t></a:t>
            </a:r>
            <a:r>
              <a:rPr sz="1205" spc="-4" dirty="0">
                <a:latin typeface="Symbol"/>
                <a:cs typeface="Symbol"/>
              </a:rPr>
              <a:t></a:t>
            </a:r>
            <a:r>
              <a:rPr sz="1205" spc="15" dirty="0">
                <a:latin typeface="Times New Roman"/>
                <a:cs typeface="Times New Roman"/>
              </a:rPr>
              <a:t> </a:t>
            </a:r>
            <a:r>
              <a:rPr sz="1554" spc="-136" dirty="0">
                <a:latin typeface="Symbol"/>
                <a:cs typeface="Symbol"/>
              </a:rPr>
              <a:t></a:t>
            </a:r>
            <a:r>
              <a:rPr sz="1205" spc="-4" dirty="0">
                <a:latin typeface="Times New Roman"/>
                <a:cs typeface="Times New Roman"/>
              </a:rPr>
              <a:t>5</a:t>
            </a:r>
            <a:r>
              <a:rPr sz="1205" spc="12" dirty="0">
                <a:latin typeface="Times New Roman"/>
                <a:cs typeface="Times New Roman"/>
              </a:rPr>
              <a:t> </a:t>
            </a:r>
            <a:r>
              <a:rPr sz="1205" dirty="0">
                <a:latin typeface="Times New Roman"/>
                <a:cs typeface="Times New Roman"/>
              </a:rPr>
              <a:t>k</a:t>
            </a:r>
            <a:r>
              <a:rPr sz="1205" spc="-4" dirty="0">
                <a:latin typeface="Times New Roman"/>
                <a:cs typeface="Times New Roman"/>
              </a:rPr>
              <a:t>N</a:t>
            </a:r>
            <a:r>
              <a:rPr sz="1205" spc="-23" dirty="0">
                <a:latin typeface="Times New Roman"/>
                <a:cs typeface="Times New Roman"/>
              </a:rPr>
              <a:t> </a:t>
            </a:r>
            <a:r>
              <a:rPr sz="1554" spc="-167" dirty="0">
                <a:latin typeface="Symbol"/>
                <a:cs typeface="Symbol"/>
              </a:rPr>
              <a:t></a:t>
            </a:r>
            <a:r>
              <a:rPr sz="1554" spc="-121" dirty="0">
                <a:latin typeface="Symbol"/>
                <a:cs typeface="Symbol"/>
              </a:rPr>
              <a:t></a:t>
            </a:r>
            <a:r>
              <a:rPr sz="1205" spc="-4" dirty="0">
                <a:latin typeface="Times New Roman"/>
                <a:cs typeface="Times New Roman"/>
              </a:rPr>
              <a:t>6</a:t>
            </a:r>
            <a:r>
              <a:rPr sz="1205" spc="39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Times New Roman"/>
                <a:cs typeface="Times New Roman"/>
              </a:rPr>
              <a:t>m</a:t>
            </a:r>
            <a:r>
              <a:rPr sz="1205" spc="-109" dirty="0">
                <a:latin typeface="Times New Roman"/>
                <a:cs typeface="Times New Roman"/>
              </a:rPr>
              <a:t> </a:t>
            </a:r>
            <a:r>
              <a:rPr sz="1554" spc="51" dirty="0">
                <a:latin typeface="Symbol"/>
                <a:cs typeface="Symbol"/>
              </a:rPr>
              <a:t></a:t>
            </a:r>
            <a:r>
              <a:rPr sz="1205" spc="-4" dirty="0">
                <a:latin typeface="Symbol"/>
                <a:cs typeface="Symbol"/>
              </a:rPr>
              <a:t></a:t>
            </a:r>
            <a:r>
              <a:rPr sz="1205" spc="62" dirty="0">
                <a:latin typeface="Times New Roman"/>
                <a:cs typeface="Times New Roman"/>
              </a:rPr>
              <a:t> </a:t>
            </a:r>
            <a:r>
              <a:rPr sz="1205" i="1" spc="-4" dirty="0">
                <a:latin typeface="Times New Roman"/>
                <a:cs typeface="Times New Roman"/>
              </a:rPr>
              <a:t>E</a:t>
            </a:r>
            <a:r>
              <a:rPr sz="1205" i="1" spc="-124" dirty="0">
                <a:latin typeface="Times New Roman"/>
                <a:cs typeface="Times New Roman"/>
              </a:rPr>
              <a:t> </a:t>
            </a:r>
            <a:r>
              <a:rPr sz="1554" spc="-136" dirty="0">
                <a:latin typeface="Symbol"/>
                <a:cs typeface="Symbol"/>
              </a:rPr>
              <a:t></a:t>
            </a:r>
            <a:r>
              <a:rPr sz="1205" spc="-4" dirty="0">
                <a:latin typeface="Times New Roman"/>
                <a:cs typeface="Times New Roman"/>
              </a:rPr>
              <a:t>3</a:t>
            </a:r>
            <a:r>
              <a:rPr sz="1205" spc="-8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Times New Roman"/>
                <a:cs typeface="Times New Roman"/>
              </a:rPr>
              <a:t>m</a:t>
            </a:r>
            <a:r>
              <a:rPr sz="1205" spc="-109" dirty="0">
                <a:latin typeface="Times New Roman"/>
                <a:cs typeface="Times New Roman"/>
              </a:rPr>
              <a:t> </a:t>
            </a:r>
            <a:r>
              <a:rPr sz="1554" spc="-70" dirty="0">
                <a:latin typeface="Symbol"/>
                <a:cs typeface="Symbol"/>
              </a:rPr>
              <a:t></a:t>
            </a:r>
            <a:endParaRPr sz="1554">
              <a:latin typeface="Symbol"/>
              <a:cs typeface="Symbol"/>
            </a:endParaRPr>
          </a:p>
          <a:p>
            <a:pPr marR="3948" algn="r">
              <a:spcBef>
                <a:spcPts val="641"/>
              </a:spcBef>
            </a:pPr>
            <a:r>
              <a:rPr sz="1399" i="1" spc="12" dirty="0">
                <a:latin typeface="Times New Roman"/>
                <a:cs typeface="Times New Roman"/>
              </a:rPr>
              <a:t>E</a:t>
            </a:r>
            <a:r>
              <a:rPr sz="1399" i="1" spc="39" dirty="0">
                <a:latin typeface="Times New Roman"/>
                <a:cs typeface="Times New Roman"/>
              </a:rPr>
              <a:t> </a:t>
            </a:r>
            <a:r>
              <a:rPr sz="1399" spc="12" dirty="0">
                <a:latin typeface="Symbol"/>
                <a:cs typeface="Symbol"/>
              </a:rPr>
              <a:t></a:t>
            </a:r>
            <a:r>
              <a:rPr sz="1399" spc="-70" dirty="0">
                <a:latin typeface="Times New Roman"/>
                <a:cs typeface="Times New Roman"/>
              </a:rPr>
              <a:t> </a:t>
            </a:r>
            <a:r>
              <a:rPr sz="1399" spc="8" dirty="0">
                <a:latin typeface="Times New Roman"/>
                <a:cs typeface="Times New Roman"/>
              </a:rPr>
              <a:t>5</a:t>
            </a:r>
            <a:r>
              <a:rPr sz="1399" spc="27" dirty="0">
                <a:latin typeface="Times New Roman"/>
                <a:cs typeface="Times New Roman"/>
              </a:rPr>
              <a:t>0</a:t>
            </a:r>
            <a:r>
              <a:rPr sz="1399" spc="8" dirty="0">
                <a:latin typeface="Times New Roman"/>
                <a:cs typeface="Times New Roman"/>
              </a:rPr>
              <a:t>k</a:t>
            </a:r>
            <a:r>
              <a:rPr sz="1399" spc="15" dirty="0">
                <a:latin typeface="Times New Roman"/>
                <a:cs typeface="Times New Roman"/>
              </a:rPr>
              <a:t>N</a:t>
            </a:r>
            <a:r>
              <a:rPr sz="1399" spc="-93" dirty="0">
                <a:latin typeface="Times New Roman"/>
                <a:cs typeface="Times New Roman"/>
              </a:rPr>
              <a:t> </a:t>
            </a:r>
            <a:r>
              <a:rPr sz="1399" spc="12" dirty="0">
                <a:latin typeface="Symbol"/>
                <a:cs typeface="Symbol"/>
              </a:rPr>
              <a:t></a:t>
            </a:r>
            <a:endParaRPr sz="1399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66838" y="2808222"/>
            <a:ext cx="492025" cy="286103"/>
          </a:xfrm>
          <a:prstGeom prst="rect">
            <a:avLst/>
          </a:prstGeom>
        </p:spPr>
        <p:txBody>
          <a:bodyPr vert="horz" wrap="square" lIns="0" tIns="10857" rIns="0" bIns="0" rtlCol="0">
            <a:spAutoFit/>
          </a:bodyPr>
          <a:lstStyle/>
          <a:p>
            <a:pPr marL="29611">
              <a:spcBef>
                <a:spcPts val="85"/>
              </a:spcBef>
            </a:pPr>
            <a:r>
              <a:rPr sz="1788" spc="15" dirty="0">
                <a:latin typeface="Cambria"/>
                <a:cs typeface="Cambria"/>
              </a:rPr>
              <a:t>∑</a:t>
            </a:r>
            <a:r>
              <a:rPr sz="1788" spc="-51" dirty="0">
                <a:latin typeface="Cambria"/>
                <a:cs typeface="Cambria"/>
              </a:rPr>
              <a:t> </a:t>
            </a:r>
            <a:r>
              <a:rPr sz="1807" i="1" spc="-5" baseline="14336" dirty="0">
                <a:latin typeface="Times New Roman"/>
                <a:cs typeface="Times New Roman"/>
              </a:rPr>
              <a:t>M</a:t>
            </a:r>
            <a:r>
              <a:rPr sz="1807" i="1" spc="-76" baseline="14336" dirty="0">
                <a:latin typeface="Times New Roman"/>
                <a:cs typeface="Times New Roman"/>
              </a:rPr>
              <a:t> </a:t>
            </a:r>
            <a:r>
              <a:rPr sz="700" i="1" dirty="0">
                <a:latin typeface="Times New Roman"/>
                <a:cs typeface="Times New Roman"/>
              </a:rPr>
              <a:t>C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76447" y="3354383"/>
            <a:ext cx="913479" cy="252675"/>
          </a:xfrm>
          <a:custGeom>
            <a:avLst/>
            <a:gdLst/>
            <a:ahLst/>
            <a:cxnLst/>
            <a:rect l="l" t="t" r="r" b="b"/>
            <a:pathLst>
              <a:path w="1175384" h="325120">
                <a:moveTo>
                  <a:pt x="1175004" y="324612"/>
                </a:moveTo>
                <a:lnTo>
                  <a:pt x="1175004" y="0"/>
                </a:lnTo>
                <a:lnTo>
                  <a:pt x="0" y="0"/>
                </a:lnTo>
                <a:lnTo>
                  <a:pt x="0" y="324612"/>
                </a:lnTo>
                <a:lnTo>
                  <a:pt x="4572" y="324612"/>
                </a:lnTo>
                <a:lnTo>
                  <a:pt x="4572" y="7620"/>
                </a:lnTo>
                <a:lnTo>
                  <a:pt x="9144" y="4572"/>
                </a:lnTo>
                <a:lnTo>
                  <a:pt x="9144" y="7620"/>
                </a:lnTo>
                <a:lnTo>
                  <a:pt x="1167384" y="7620"/>
                </a:lnTo>
                <a:lnTo>
                  <a:pt x="1167384" y="4572"/>
                </a:lnTo>
                <a:lnTo>
                  <a:pt x="1171956" y="7620"/>
                </a:lnTo>
                <a:lnTo>
                  <a:pt x="1171956" y="324612"/>
                </a:lnTo>
                <a:lnTo>
                  <a:pt x="1175004" y="324612"/>
                </a:lnTo>
                <a:close/>
              </a:path>
              <a:path w="1175384" h="325120">
                <a:moveTo>
                  <a:pt x="9144" y="7620"/>
                </a:moveTo>
                <a:lnTo>
                  <a:pt x="9144" y="4572"/>
                </a:lnTo>
                <a:lnTo>
                  <a:pt x="4572" y="7620"/>
                </a:lnTo>
                <a:lnTo>
                  <a:pt x="9144" y="7620"/>
                </a:lnTo>
                <a:close/>
              </a:path>
              <a:path w="1175384" h="325120">
                <a:moveTo>
                  <a:pt x="9144" y="316992"/>
                </a:moveTo>
                <a:lnTo>
                  <a:pt x="9144" y="7620"/>
                </a:lnTo>
                <a:lnTo>
                  <a:pt x="4572" y="7620"/>
                </a:lnTo>
                <a:lnTo>
                  <a:pt x="4572" y="316992"/>
                </a:lnTo>
                <a:lnTo>
                  <a:pt x="9144" y="316992"/>
                </a:lnTo>
                <a:close/>
              </a:path>
              <a:path w="1175384" h="325120">
                <a:moveTo>
                  <a:pt x="1171956" y="316992"/>
                </a:moveTo>
                <a:lnTo>
                  <a:pt x="4572" y="316992"/>
                </a:lnTo>
                <a:lnTo>
                  <a:pt x="9144" y="321564"/>
                </a:lnTo>
                <a:lnTo>
                  <a:pt x="9144" y="324612"/>
                </a:lnTo>
                <a:lnTo>
                  <a:pt x="1167384" y="324612"/>
                </a:lnTo>
                <a:lnTo>
                  <a:pt x="1167384" y="321564"/>
                </a:lnTo>
                <a:lnTo>
                  <a:pt x="1171956" y="316992"/>
                </a:lnTo>
                <a:close/>
              </a:path>
              <a:path w="1175384" h="325120">
                <a:moveTo>
                  <a:pt x="9144" y="324612"/>
                </a:moveTo>
                <a:lnTo>
                  <a:pt x="9144" y="321564"/>
                </a:lnTo>
                <a:lnTo>
                  <a:pt x="4572" y="316992"/>
                </a:lnTo>
                <a:lnTo>
                  <a:pt x="4572" y="324612"/>
                </a:lnTo>
                <a:lnTo>
                  <a:pt x="9144" y="324612"/>
                </a:lnTo>
                <a:close/>
              </a:path>
              <a:path w="1175384" h="325120">
                <a:moveTo>
                  <a:pt x="1171956" y="7620"/>
                </a:moveTo>
                <a:lnTo>
                  <a:pt x="1167384" y="4572"/>
                </a:lnTo>
                <a:lnTo>
                  <a:pt x="1167384" y="7620"/>
                </a:lnTo>
                <a:lnTo>
                  <a:pt x="1171956" y="7620"/>
                </a:lnTo>
                <a:close/>
              </a:path>
              <a:path w="1175384" h="325120">
                <a:moveTo>
                  <a:pt x="1171956" y="316992"/>
                </a:moveTo>
                <a:lnTo>
                  <a:pt x="1171956" y="7620"/>
                </a:lnTo>
                <a:lnTo>
                  <a:pt x="1167384" y="7620"/>
                </a:lnTo>
                <a:lnTo>
                  <a:pt x="1167384" y="316992"/>
                </a:lnTo>
                <a:lnTo>
                  <a:pt x="1171956" y="316992"/>
                </a:lnTo>
                <a:close/>
              </a:path>
              <a:path w="1175384" h="325120">
                <a:moveTo>
                  <a:pt x="1171956" y="324612"/>
                </a:moveTo>
                <a:lnTo>
                  <a:pt x="1171956" y="316992"/>
                </a:lnTo>
                <a:lnTo>
                  <a:pt x="1167384" y="321564"/>
                </a:lnTo>
                <a:lnTo>
                  <a:pt x="1167384" y="324612"/>
                </a:lnTo>
                <a:lnTo>
                  <a:pt x="1171956" y="3246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89851" y="3762248"/>
            <a:ext cx="994908" cy="245165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29611">
              <a:spcBef>
                <a:spcPts val="93"/>
              </a:spcBef>
            </a:pPr>
            <a:r>
              <a:rPr sz="2273" spc="29" baseline="-7122" dirty="0">
                <a:latin typeface="Cambria"/>
                <a:cs typeface="Cambria"/>
              </a:rPr>
              <a:t>∑</a:t>
            </a:r>
            <a:r>
              <a:rPr sz="2273" spc="-157" baseline="-7122" dirty="0">
                <a:latin typeface="Cambria"/>
                <a:cs typeface="Cambria"/>
              </a:rPr>
              <a:t> </a:t>
            </a:r>
            <a:r>
              <a:rPr sz="1282" i="1" spc="-23" dirty="0">
                <a:latin typeface="Times New Roman"/>
                <a:cs typeface="Times New Roman"/>
              </a:rPr>
              <a:t>F</a:t>
            </a:r>
            <a:r>
              <a:rPr sz="1516" i="1" spc="5" baseline="-17094" dirty="0">
                <a:latin typeface="Times New Roman"/>
                <a:cs typeface="Times New Roman"/>
              </a:rPr>
              <a:t>x</a:t>
            </a:r>
            <a:r>
              <a:rPr sz="1516" i="1" baseline="-17094" dirty="0">
                <a:latin typeface="Times New Roman"/>
                <a:cs typeface="Times New Roman"/>
              </a:rPr>
              <a:t> </a:t>
            </a:r>
            <a:r>
              <a:rPr sz="1516" i="1" spc="-29" baseline="-1709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Symbol"/>
                <a:cs typeface="Symbol"/>
              </a:rPr>
              <a:t>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0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Symbol"/>
                <a:cs typeface="Symbol"/>
              </a:rPr>
              <a:t></a:t>
            </a:r>
            <a:r>
              <a:rPr sz="1282" spc="-35" dirty="0">
                <a:latin typeface="Times New Roman"/>
                <a:cs typeface="Times New Roman"/>
              </a:rPr>
              <a:t> </a:t>
            </a:r>
            <a:r>
              <a:rPr sz="1282" i="1" spc="81" dirty="0">
                <a:latin typeface="Times New Roman"/>
                <a:cs typeface="Times New Roman"/>
              </a:rPr>
              <a:t>C</a:t>
            </a:r>
            <a:r>
              <a:rPr sz="1516" i="1" spc="5" baseline="-17094" dirty="0">
                <a:latin typeface="Times New Roman"/>
                <a:cs typeface="Times New Roman"/>
              </a:rPr>
              <a:t>x</a:t>
            </a:r>
            <a:endParaRPr sz="1516" baseline="-1709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81692" y="3794681"/>
            <a:ext cx="507817" cy="206268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29611">
              <a:spcBef>
                <a:spcPts val="70"/>
              </a:spcBef>
            </a:pPr>
            <a:r>
              <a:rPr sz="1282" i="1" spc="51" dirty="0">
                <a:latin typeface="Times New Roman"/>
                <a:cs typeface="Times New Roman"/>
              </a:rPr>
              <a:t>C</a:t>
            </a:r>
            <a:r>
              <a:rPr sz="1516" i="1" spc="76" baseline="-17094" dirty="0">
                <a:latin typeface="Times New Roman"/>
                <a:cs typeface="Times New Roman"/>
              </a:rPr>
              <a:t>x</a:t>
            </a:r>
            <a:r>
              <a:rPr sz="1516" i="1" spc="285" baseline="-1709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Symbol"/>
                <a:cs typeface="Symbol"/>
              </a:rPr>
              <a:t></a:t>
            </a:r>
            <a:r>
              <a:rPr sz="1282" spc="-43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0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97090" y="3815119"/>
            <a:ext cx="484623" cy="224051"/>
          </a:xfrm>
          <a:custGeom>
            <a:avLst/>
            <a:gdLst/>
            <a:ahLst/>
            <a:cxnLst/>
            <a:rect l="l" t="t" r="r" b="b"/>
            <a:pathLst>
              <a:path w="623570" h="288289">
                <a:moveTo>
                  <a:pt x="623316" y="288036"/>
                </a:moveTo>
                <a:lnTo>
                  <a:pt x="623316" y="0"/>
                </a:lnTo>
                <a:lnTo>
                  <a:pt x="0" y="0"/>
                </a:lnTo>
                <a:lnTo>
                  <a:pt x="0" y="288036"/>
                </a:lnTo>
                <a:lnTo>
                  <a:pt x="3048" y="288036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614172" y="7620"/>
                </a:lnTo>
                <a:lnTo>
                  <a:pt x="614172" y="3048"/>
                </a:lnTo>
                <a:lnTo>
                  <a:pt x="618744" y="7620"/>
                </a:lnTo>
                <a:lnTo>
                  <a:pt x="618744" y="288036"/>
                </a:lnTo>
                <a:lnTo>
                  <a:pt x="623316" y="288036"/>
                </a:lnTo>
                <a:close/>
              </a:path>
              <a:path w="623570" h="288289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623570" h="288289">
                <a:moveTo>
                  <a:pt x="7620" y="278892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278892"/>
                </a:lnTo>
                <a:lnTo>
                  <a:pt x="7620" y="278892"/>
                </a:lnTo>
                <a:close/>
              </a:path>
              <a:path w="623570" h="288289">
                <a:moveTo>
                  <a:pt x="618744" y="278892"/>
                </a:moveTo>
                <a:lnTo>
                  <a:pt x="3048" y="278892"/>
                </a:lnTo>
                <a:lnTo>
                  <a:pt x="7620" y="283464"/>
                </a:lnTo>
                <a:lnTo>
                  <a:pt x="7620" y="288036"/>
                </a:lnTo>
                <a:lnTo>
                  <a:pt x="614172" y="288036"/>
                </a:lnTo>
                <a:lnTo>
                  <a:pt x="614172" y="283464"/>
                </a:lnTo>
                <a:lnTo>
                  <a:pt x="618744" y="278892"/>
                </a:lnTo>
                <a:close/>
              </a:path>
              <a:path w="623570" h="288289">
                <a:moveTo>
                  <a:pt x="7620" y="288036"/>
                </a:moveTo>
                <a:lnTo>
                  <a:pt x="7620" y="283464"/>
                </a:lnTo>
                <a:lnTo>
                  <a:pt x="3048" y="278892"/>
                </a:lnTo>
                <a:lnTo>
                  <a:pt x="3048" y="288036"/>
                </a:lnTo>
                <a:lnTo>
                  <a:pt x="7620" y="288036"/>
                </a:lnTo>
                <a:close/>
              </a:path>
              <a:path w="623570" h="288289">
                <a:moveTo>
                  <a:pt x="618744" y="7620"/>
                </a:moveTo>
                <a:lnTo>
                  <a:pt x="614172" y="3048"/>
                </a:lnTo>
                <a:lnTo>
                  <a:pt x="614172" y="7620"/>
                </a:lnTo>
                <a:lnTo>
                  <a:pt x="618744" y="7620"/>
                </a:lnTo>
                <a:close/>
              </a:path>
              <a:path w="623570" h="288289">
                <a:moveTo>
                  <a:pt x="618744" y="278892"/>
                </a:moveTo>
                <a:lnTo>
                  <a:pt x="618744" y="7620"/>
                </a:lnTo>
                <a:lnTo>
                  <a:pt x="614172" y="7620"/>
                </a:lnTo>
                <a:lnTo>
                  <a:pt x="614172" y="278892"/>
                </a:lnTo>
                <a:lnTo>
                  <a:pt x="618744" y="278892"/>
                </a:lnTo>
                <a:close/>
              </a:path>
              <a:path w="623570" h="288289">
                <a:moveTo>
                  <a:pt x="618744" y="288036"/>
                </a:moveTo>
                <a:lnTo>
                  <a:pt x="618744" y="278892"/>
                </a:lnTo>
                <a:lnTo>
                  <a:pt x="614172" y="283464"/>
                </a:lnTo>
                <a:lnTo>
                  <a:pt x="614172" y="288036"/>
                </a:lnTo>
                <a:lnTo>
                  <a:pt x="618744" y="2880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23014" y="4300453"/>
            <a:ext cx="476233" cy="372143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29611">
              <a:spcBef>
                <a:spcPts val="105"/>
              </a:spcBef>
            </a:pPr>
            <a:r>
              <a:rPr sz="2331" spc="31" dirty="0">
                <a:latin typeface="Cambria"/>
                <a:cs typeface="Cambria"/>
              </a:rPr>
              <a:t>∑</a:t>
            </a:r>
            <a:r>
              <a:rPr sz="2331" spc="-268" dirty="0">
                <a:latin typeface="Cambria"/>
                <a:cs typeface="Cambria"/>
              </a:rPr>
              <a:t> </a:t>
            </a:r>
            <a:r>
              <a:rPr sz="2331" i="1" spc="-17" baseline="13888" dirty="0">
                <a:latin typeface="Times New Roman"/>
                <a:cs typeface="Times New Roman"/>
              </a:rPr>
              <a:t>F</a:t>
            </a:r>
            <a:r>
              <a:rPr sz="894" i="1" spc="8" dirty="0">
                <a:latin typeface="Times New Roman"/>
                <a:cs typeface="Times New Roman"/>
              </a:rPr>
              <a:t>y</a:t>
            </a:r>
            <a:endParaRPr sz="894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09805" y="4350554"/>
            <a:ext cx="2782385" cy="570639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29611">
              <a:spcBef>
                <a:spcPts val="93"/>
              </a:spcBef>
            </a:pPr>
            <a:r>
              <a:rPr sz="1554" spc="12" dirty="0">
                <a:latin typeface="Symbol"/>
                <a:cs typeface="Symbol"/>
              </a:rPr>
              <a:t></a:t>
            </a:r>
            <a:r>
              <a:rPr sz="1554" spc="-62" dirty="0">
                <a:latin typeface="Times New Roman"/>
                <a:cs typeface="Times New Roman"/>
              </a:rPr>
              <a:t> </a:t>
            </a:r>
            <a:r>
              <a:rPr sz="1554" spc="8" dirty="0">
                <a:latin typeface="Times New Roman"/>
                <a:cs typeface="Times New Roman"/>
              </a:rPr>
              <a:t>0</a:t>
            </a:r>
            <a:r>
              <a:rPr sz="1554" spc="-51" dirty="0">
                <a:latin typeface="Times New Roman"/>
                <a:cs typeface="Times New Roman"/>
              </a:rPr>
              <a:t> </a:t>
            </a:r>
            <a:r>
              <a:rPr sz="1554" spc="12" dirty="0">
                <a:latin typeface="Symbol"/>
                <a:cs typeface="Symbol"/>
              </a:rPr>
              <a:t></a:t>
            </a:r>
            <a:r>
              <a:rPr sz="1554" spc="-35" dirty="0">
                <a:latin typeface="Times New Roman"/>
                <a:cs typeface="Times New Roman"/>
              </a:rPr>
              <a:t> </a:t>
            </a:r>
            <a:r>
              <a:rPr sz="1554" spc="4" dirty="0">
                <a:latin typeface="Symbol"/>
                <a:cs typeface="Symbol"/>
              </a:rPr>
              <a:t></a:t>
            </a:r>
            <a:r>
              <a:rPr sz="1554" spc="12" dirty="0">
                <a:latin typeface="Times New Roman"/>
                <a:cs typeface="Times New Roman"/>
              </a:rPr>
              <a:t>10kN</a:t>
            </a:r>
            <a:r>
              <a:rPr sz="1554" spc="-93" dirty="0">
                <a:latin typeface="Times New Roman"/>
                <a:cs typeface="Times New Roman"/>
              </a:rPr>
              <a:t> </a:t>
            </a:r>
            <a:r>
              <a:rPr sz="1554" spc="4" dirty="0">
                <a:latin typeface="Times New Roman"/>
                <a:cs typeface="Times New Roman"/>
              </a:rPr>
              <a:t>-</a:t>
            </a:r>
            <a:r>
              <a:rPr sz="1554" spc="-158" dirty="0">
                <a:latin typeface="Times New Roman"/>
                <a:cs typeface="Times New Roman"/>
              </a:rPr>
              <a:t> </a:t>
            </a:r>
            <a:r>
              <a:rPr sz="1554" spc="8" dirty="0">
                <a:latin typeface="Times New Roman"/>
                <a:cs typeface="Times New Roman"/>
              </a:rPr>
              <a:t>5</a:t>
            </a:r>
            <a:r>
              <a:rPr sz="1554" spc="-124" dirty="0">
                <a:latin typeface="Times New Roman"/>
                <a:cs typeface="Times New Roman"/>
              </a:rPr>
              <a:t> </a:t>
            </a:r>
            <a:r>
              <a:rPr sz="1554" spc="12" dirty="0">
                <a:latin typeface="Times New Roman"/>
                <a:cs typeface="Times New Roman"/>
              </a:rPr>
              <a:t>kN</a:t>
            </a:r>
            <a:r>
              <a:rPr sz="1554" spc="-74" dirty="0">
                <a:latin typeface="Times New Roman"/>
                <a:cs typeface="Times New Roman"/>
              </a:rPr>
              <a:t> </a:t>
            </a:r>
            <a:r>
              <a:rPr sz="1554" spc="12" dirty="0">
                <a:latin typeface="Symbol"/>
                <a:cs typeface="Symbol"/>
              </a:rPr>
              <a:t></a:t>
            </a:r>
            <a:r>
              <a:rPr sz="1554" spc="-109" dirty="0">
                <a:latin typeface="Times New Roman"/>
                <a:cs typeface="Times New Roman"/>
              </a:rPr>
              <a:t> </a:t>
            </a:r>
            <a:r>
              <a:rPr sz="1554" spc="12" dirty="0">
                <a:latin typeface="Times New Roman"/>
                <a:cs typeface="Times New Roman"/>
              </a:rPr>
              <a:t>5</a:t>
            </a:r>
            <a:r>
              <a:rPr sz="1554" spc="8" dirty="0">
                <a:latin typeface="Times New Roman"/>
                <a:cs typeface="Times New Roman"/>
              </a:rPr>
              <a:t>0</a:t>
            </a:r>
            <a:r>
              <a:rPr sz="1554" spc="-105" dirty="0">
                <a:latin typeface="Times New Roman"/>
                <a:cs typeface="Times New Roman"/>
              </a:rPr>
              <a:t> </a:t>
            </a:r>
            <a:r>
              <a:rPr sz="1554" spc="12" dirty="0">
                <a:latin typeface="Times New Roman"/>
                <a:cs typeface="Times New Roman"/>
              </a:rPr>
              <a:t>kN</a:t>
            </a:r>
            <a:r>
              <a:rPr sz="1554" spc="-74" dirty="0">
                <a:latin typeface="Times New Roman"/>
                <a:cs typeface="Times New Roman"/>
              </a:rPr>
              <a:t> </a:t>
            </a:r>
            <a:r>
              <a:rPr sz="1554" spc="12" dirty="0">
                <a:latin typeface="Symbol"/>
                <a:cs typeface="Symbol"/>
              </a:rPr>
              <a:t></a:t>
            </a:r>
            <a:r>
              <a:rPr sz="1554" spc="-109" dirty="0">
                <a:latin typeface="Times New Roman"/>
                <a:cs typeface="Times New Roman"/>
              </a:rPr>
              <a:t> </a:t>
            </a:r>
            <a:r>
              <a:rPr sz="1554" i="1" spc="117" dirty="0">
                <a:latin typeface="Times New Roman"/>
                <a:cs typeface="Times New Roman"/>
              </a:rPr>
              <a:t>C</a:t>
            </a:r>
            <a:r>
              <a:rPr sz="1341" i="1" spc="12" baseline="-24154" dirty="0">
                <a:latin typeface="Times New Roman"/>
                <a:cs typeface="Times New Roman"/>
              </a:rPr>
              <a:t>y</a:t>
            </a:r>
            <a:endParaRPr sz="1341" baseline="-24154">
              <a:latin typeface="Times New Roman"/>
              <a:cs typeface="Times New Roman"/>
            </a:endParaRPr>
          </a:p>
          <a:p>
            <a:pPr marR="23689" algn="r">
              <a:spcBef>
                <a:spcPts val="995"/>
              </a:spcBef>
            </a:pPr>
            <a:r>
              <a:rPr sz="1243" i="1" spc="101" dirty="0">
                <a:latin typeface="Times New Roman"/>
                <a:cs typeface="Times New Roman"/>
              </a:rPr>
              <a:t>C</a:t>
            </a:r>
            <a:r>
              <a:rPr sz="1107" i="1" baseline="-23391" dirty="0">
                <a:latin typeface="Times New Roman"/>
                <a:cs typeface="Times New Roman"/>
              </a:rPr>
              <a:t>y </a:t>
            </a:r>
            <a:r>
              <a:rPr sz="1107" i="1" spc="128" baseline="-23391" dirty="0">
                <a:latin typeface="Times New Roman"/>
                <a:cs typeface="Times New Roman"/>
              </a:rPr>
              <a:t> </a:t>
            </a:r>
            <a:r>
              <a:rPr sz="1243" spc="12" dirty="0">
                <a:latin typeface="Symbol"/>
                <a:cs typeface="Symbol"/>
              </a:rPr>
              <a:t></a:t>
            </a:r>
            <a:r>
              <a:rPr sz="1243" spc="-66" dirty="0">
                <a:latin typeface="Times New Roman"/>
                <a:cs typeface="Times New Roman"/>
              </a:rPr>
              <a:t> </a:t>
            </a:r>
            <a:r>
              <a:rPr sz="1243" spc="12" dirty="0">
                <a:latin typeface="Times New Roman"/>
                <a:cs typeface="Times New Roman"/>
              </a:rPr>
              <a:t>35</a:t>
            </a:r>
            <a:r>
              <a:rPr sz="1243" spc="-97" dirty="0">
                <a:latin typeface="Times New Roman"/>
                <a:cs typeface="Times New Roman"/>
              </a:rPr>
              <a:t> </a:t>
            </a:r>
            <a:r>
              <a:rPr sz="1243" spc="12" dirty="0">
                <a:latin typeface="Times New Roman"/>
                <a:cs typeface="Times New Roman"/>
              </a:rPr>
              <a:t>k</a:t>
            </a:r>
            <a:r>
              <a:rPr sz="1243" spc="15" dirty="0">
                <a:latin typeface="Times New Roman"/>
                <a:cs typeface="Times New Roman"/>
              </a:rPr>
              <a:t>N</a:t>
            </a:r>
            <a:r>
              <a:rPr sz="1243" spc="-88" dirty="0">
                <a:latin typeface="Times New Roman"/>
                <a:cs typeface="Times New Roman"/>
              </a:rPr>
              <a:t> </a:t>
            </a:r>
            <a:r>
              <a:rPr sz="1243" spc="12" dirty="0">
                <a:latin typeface="Symbol"/>
                <a:cs typeface="Symbol"/>
              </a:rPr>
              <a:t></a:t>
            </a:r>
            <a:endParaRPr sz="1243">
              <a:latin typeface="Symbol"/>
              <a:cs typeface="Symbo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89476" y="4703430"/>
            <a:ext cx="907558" cy="279818"/>
          </a:xfrm>
          <a:custGeom>
            <a:avLst/>
            <a:gdLst/>
            <a:ahLst/>
            <a:cxnLst/>
            <a:rect l="l" t="t" r="r" b="b"/>
            <a:pathLst>
              <a:path w="1167765" h="360045">
                <a:moveTo>
                  <a:pt x="1167384" y="359664"/>
                </a:moveTo>
                <a:lnTo>
                  <a:pt x="1167384" y="0"/>
                </a:lnTo>
                <a:lnTo>
                  <a:pt x="0" y="0"/>
                </a:lnTo>
                <a:lnTo>
                  <a:pt x="0" y="359664"/>
                </a:lnTo>
                <a:lnTo>
                  <a:pt x="3048" y="359664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159764" y="7620"/>
                </a:lnTo>
                <a:lnTo>
                  <a:pt x="1159764" y="3048"/>
                </a:lnTo>
                <a:lnTo>
                  <a:pt x="1164336" y="7620"/>
                </a:lnTo>
                <a:lnTo>
                  <a:pt x="1164336" y="359664"/>
                </a:lnTo>
                <a:lnTo>
                  <a:pt x="1167384" y="359664"/>
                </a:lnTo>
                <a:close/>
              </a:path>
              <a:path w="1167765" h="360045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1167765" h="360045">
                <a:moveTo>
                  <a:pt x="7620" y="352044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352044"/>
                </a:lnTo>
                <a:lnTo>
                  <a:pt x="7620" y="352044"/>
                </a:lnTo>
                <a:close/>
              </a:path>
              <a:path w="1167765" h="360045">
                <a:moveTo>
                  <a:pt x="1164336" y="352044"/>
                </a:moveTo>
                <a:lnTo>
                  <a:pt x="3048" y="352044"/>
                </a:lnTo>
                <a:lnTo>
                  <a:pt x="7620" y="356616"/>
                </a:lnTo>
                <a:lnTo>
                  <a:pt x="7620" y="359664"/>
                </a:lnTo>
                <a:lnTo>
                  <a:pt x="1159764" y="359664"/>
                </a:lnTo>
                <a:lnTo>
                  <a:pt x="1159764" y="356616"/>
                </a:lnTo>
                <a:lnTo>
                  <a:pt x="1164336" y="352044"/>
                </a:lnTo>
                <a:close/>
              </a:path>
              <a:path w="1167765" h="360045">
                <a:moveTo>
                  <a:pt x="7620" y="359664"/>
                </a:moveTo>
                <a:lnTo>
                  <a:pt x="7620" y="356616"/>
                </a:lnTo>
                <a:lnTo>
                  <a:pt x="3048" y="352044"/>
                </a:lnTo>
                <a:lnTo>
                  <a:pt x="3048" y="359664"/>
                </a:lnTo>
                <a:lnTo>
                  <a:pt x="7620" y="359664"/>
                </a:lnTo>
                <a:close/>
              </a:path>
              <a:path w="1167765" h="360045">
                <a:moveTo>
                  <a:pt x="1164336" y="7620"/>
                </a:moveTo>
                <a:lnTo>
                  <a:pt x="1159764" y="3048"/>
                </a:lnTo>
                <a:lnTo>
                  <a:pt x="1159764" y="7620"/>
                </a:lnTo>
                <a:lnTo>
                  <a:pt x="1164336" y="7620"/>
                </a:lnTo>
                <a:close/>
              </a:path>
              <a:path w="1167765" h="360045">
                <a:moveTo>
                  <a:pt x="1164336" y="352044"/>
                </a:moveTo>
                <a:lnTo>
                  <a:pt x="1164336" y="7620"/>
                </a:lnTo>
                <a:lnTo>
                  <a:pt x="1159764" y="7620"/>
                </a:lnTo>
                <a:lnTo>
                  <a:pt x="1159764" y="352044"/>
                </a:lnTo>
                <a:lnTo>
                  <a:pt x="1164336" y="352044"/>
                </a:lnTo>
                <a:close/>
              </a:path>
              <a:path w="1167765" h="360045">
                <a:moveTo>
                  <a:pt x="1164336" y="359664"/>
                </a:moveTo>
                <a:lnTo>
                  <a:pt x="1164336" y="352044"/>
                </a:lnTo>
                <a:lnTo>
                  <a:pt x="1159764" y="356616"/>
                </a:lnTo>
                <a:lnTo>
                  <a:pt x="1159764" y="359664"/>
                </a:lnTo>
                <a:lnTo>
                  <a:pt x="1164336" y="3596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7382" y="2092776"/>
            <a:ext cx="1836449" cy="1370134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1" y="1365356"/>
            <a:ext cx="1162700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latin typeface="Arial MT"/>
                <a:cs typeface="Arial MT"/>
              </a:rPr>
              <a:t>Exa</a:t>
            </a:r>
            <a:r>
              <a:rPr sz="2293" spc="19" dirty="0">
                <a:latin typeface="Arial MT"/>
                <a:cs typeface="Arial MT"/>
              </a:rPr>
              <a:t>m</a:t>
            </a:r>
            <a:r>
              <a:rPr sz="2293" spc="8" dirty="0">
                <a:latin typeface="Arial MT"/>
                <a:cs typeface="Arial MT"/>
              </a:rPr>
              <a:t>p</a:t>
            </a:r>
            <a:r>
              <a:rPr sz="2293" dirty="0">
                <a:latin typeface="Arial MT"/>
                <a:cs typeface="Arial MT"/>
              </a:rPr>
              <a:t>l</a:t>
            </a:r>
            <a:r>
              <a:rPr sz="2293" spc="8" dirty="0">
                <a:latin typeface="Arial MT"/>
                <a:cs typeface="Arial MT"/>
              </a:rPr>
              <a:t>e</a:t>
            </a:r>
            <a:endParaRPr sz="2293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3231" y="1857282"/>
            <a:ext cx="1448725" cy="10863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95544" y="2956023"/>
            <a:ext cx="2915139" cy="602359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marR="3948" indent="-146082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Joint </a:t>
            </a:r>
            <a:r>
              <a:rPr sz="1282" i="1" dirty="0">
                <a:latin typeface="Times New Roman"/>
                <a:cs typeface="Times New Roman"/>
              </a:rPr>
              <a:t>A </a:t>
            </a:r>
            <a:r>
              <a:rPr sz="1282" spc="-4" dirty="0">
                <a:latin typeface="Times New Roman"/>
                <a:cs typeface="Times New Roman"/>
              </a:rPr>
              <a:t>is subjected </a:t>
            </a:r>
            <a:r>
              <a:rPr sz="1282" dirty="0">
                <a:latin typeface="Times New Roman"/>
                <a:cs typeface="Times New Roman"/>
              </a:rPr>
              <a:t>to only two unknown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 forces.</a:t>
            </a:r>
            <a:r>
              <a:rPr sz="128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Determine </a:t>
            </a:r>
            <a:r>
              <a:rPr sz="1282" dirty="0">
                <a:latin typeface="Times New Roman"/>
                <a:cs typeface="Times New Roman"/>
              </a:rPr>
              <a:t>these </a:t>
            </a:r>
            <a:r>
              <a:rPr sz="1282" spc="-4" dirty="0">
                <a:latin typeface="Times New Roman"/>
                <a:cs typeface="Times New Roman"/>
              </a:rPr>
              <a:t>from </a:t>
            </a:r>
            <a:r>
              <a:rPr sz="1282" dirty="0">
                <a:latin typeface="Times New Roman"/>
                <a:cs typeface="Times New Roman"/>
              </a:rPr>
              <a:t>the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requirements.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83078" y="3946589"/>
            <a:ext cx="41849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42577" y="3942449"/>
            <a:ext cx="1090155" cy="218258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9871">
              <a:spcBef>
                <a:spcPts val="70"/>
              </a:spcBef>
              <a:tabLst>
                <a:tab pos="536457" algn="l"/>
                <a:tab pos="993952" algn="l"/>
              </a:tabLst>
            </a:pPr>
            <a:r>
              <a:rPr sz="1360" spc="-4" dirty="0">
                <a:latin typeface="Times New Roman"/>
                <a:cs typeface="Times New Roman"/>
              </a:rPr>
              <a:t>4	3	5</a:t>
            </a:r>
            <a:endParaRPr sz="136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6099" y="3699645"/>
            <a:ext cx="1204155" cy="218258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9871">
              <a:spcBef>
                <a:spcPts val="70"/>
              </a:spcBef>
              <a:tabLst>
                <a:tab pos="636149" algn="l"/>
                <a:tab pos="1088708" algn="l"/>
              </a:tabLst>
            </a:pPr>
            <a:r>
              <a:rPr sz="1360" spc="-4" dirty="0">
                <a:latin typeface="Times New Roman"/>
                <a:cs typeface="Times New Roman"/>
              </a:rPr>
              <a:t>10</a:t>
            </a:r>
            <a:r>
              <a:rPr sz="1360" spc="-88" dirty="0">
                <a:latin typeface="Times New Roman"/>
                <a:cs typeface="Times New Roman"/>
              </a:rPr>
              <a:t> </a:t>
            </a:r>
            <a:r>
              <a:rPr sz="1360" spc="-4" dirty="0">
                <a:latin typeface="Times New Roman"/>
                <a:cs typeface="Times New Roman"/>
              </a:rPr>
              <a:t>kN</a:t>
            </a:r>
            <a:r>
              <a:rPr sz="1360" dirty="0">
                <a:latin typeface="Times New Roman"/>
                <a:cs typeface="Times New Roman"/>
              </a:rPr>
              <a:t>	</a:t>
            </a:r>
            <a:r>
              <a:rPr sz="1360" i="1" spc="-4" dirty="0">
                <a:latin typeface="Times New Roman"/>
                <a:cs typeface="Times New Roman"/>
              </a:rPr>
              <a:t>F</a:t>
            </a:r>
            <a:r>
              <a:rPr sz="1360" i="1" dirty="0">
                <a:latin typeface="Times New Roman"/>
                <a:cs typeface="Times New Roman"/>
              </a:rPr>
              <a:t>	</a:t>
            </a:r>
            <a:r>
              <a:rPr sz="1360" i="1" spc="-4" dirty="0">
                <a:latin typeface="Times New Roman"/>
                <a:cs typeface="Times New Roman"/>
              </a:rPr>
              <a:t>F</a:t>
            </a:r>
            <a:endParaRPr sz="136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7755" y="3743468"/>
            <a:ext cx="929765" cy="218258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29611">
              <a:spcBef>
                <a:spcPts val="70"/>
              </a:spcBef>
            </a:pPr>
            <a:r>
              <a:rPr sz="2040" spc="-5" baseline="-20634" dirty="0">
                <a:latin typeface="Symbol"/>
                <a:cs typeface="Symbol"/>
              </a:rPr>
              <a:t></a:t>
            </a:r>
            <a:r>
              <a:rPr sz="1360" u="sng" spc="93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77" i="1" u="sng" spc="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AB</a:t>
            </a:r>
            <a:r>
              <a:rPr sz="777" i="1" spc="8" dirty="0">
                <a:latin typeface="Times New Roman"/>
                <a:cs typeface="Times New Roman"/>
              </a:rPr>
              <a:t> </a:t>
            </a:r>
            <a:r>
              <a:rPr sz="777" i="1" spc="183" dirty="0">
                <a:latin typeface="Times New Roman"/>
                <a:cs typeface="Times New Roman"/>
              </a:rPr>
              <a:t> </a:t>
            </a:r>
            <a:r>
              <a:rPr sz="2040" spc="-5" baseline="-20634" dirty="0">
                <a:latin typeface="Symbol"/>
                <a:cs typeface="Symbol"/>
              </a:rPr>
              <a:t></a:t>
            </a:r>
            <a:r>
              <a:rPr sz="1360" u="sng" spc="9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77" i="1" u="sng" spc="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</a:t>
            </a:r>
            <a:r>
              <a:rPr sz="777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777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38149" y="3978437"/>
            <a:ext cx="131766" cy="111533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9871">
              <a:spcBef>
                <a:spcPts val="78"/>
              </a:spcBef>
            </a:pPr>
            <a:r>
              <a:rPr sz="660" i="1" spc="-4" dirty="0">
                <a:latin typeface="Times New Roman"/>
                <a:cs typeface="Times New Roman"/>
              </a:rPr>
              <a:t>A</a:t>
            </a:r>
            <a:r>
              <a:rPr sz="660" i="1" dirty="0">
                <a:latin typeface="Times New Roman"/>
                <a:cs typeface="Times New Roman"/>
              </a:rPr>
              <a:t>D</a:t>
            </a:r>
            <a:endParaRPr sz="66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52874" y="3881842"/>
            <a:ext cx="974674" cy="183911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9871">
              <a:spcBef>
                <a:spcPts val="81"/>
              </a:spcBef>
              <a:tabLst>
                <a:tab pos="257124" algn="l"/>
              </a:tabLst>
            </a:pPr>
            <a:r>
              <a:rPr sz="1127" i="1" spc="4" dirty="0">
                <a:latin typeface="Times New Roman"/>
                <a:cs typeface="Times New Roman"/>
              </a:rPr>
              <a:t>F	</a:t>
            </a:r>
            <a:r>
              <a:rPr sz="1127" spc="4" dirty="0">
                <a:latin typeface="Symbol"/>
                <a:cs typeface="Symbol"/>
              </a:rPr>
              <a:t></a:t>
            </a:r>
            <a:r>
              <a:rPr sz="1127" spc="-151" dirty="0">
                <a:latin typeface="Times New Roman"/>
                <a:cs typeface="Times New Roman"/>
              </a:rPr>
              <a:t> </a:t>
            </a:r>
            <a:r>
              <a:rPr sz="1127" dirty="0">
                <a:latin typeface="Times New Roman"/>
                <a:cs typeface="Times New Roman"/>
              </a:rPr>
              <a:t>12</a:t>
            </a:r>
            <a:r>
              <a:rPr sz="1127" spc="-4" dirty="0">
                <a:latin typeface="Times New Roman"/>
                <a:cs typeface="Times New Roman"/>
              </a:rPr>
              <a:t>.</a:t>
            </a:r>
            <a:r>
              <a:rPr sz="1127" dirty="0">
                <a:latin typeface="Times New Roman"/>
                <a:cs typeface="Times New Roman"/>
              </a:rPr>
              <a:t>5</a:t>
            </a:r>
            <a:r>
              <a:rPr sz="1127" spc="-85" dirty="0">
                <a:latin typeface="Times New Roman"/>
                <a:cs typeface="Times New Roman"/>
              </a:rPr>
              <a:t> </a:t>
            </a:r>
            <a:r>
              <a:rPr sz="1127" dirty="0">
                <a:latin typeface="Times New Roman"/>
                <a:cs typeface="Times New Roman"/>
              </a:rPr>
              <a:t>k</a:t>
            </a:r>
            <a:r>
              <a:rPr sz="1127" spc="4" dirty="0">
                <a:latin typeface="Times New Roman"/>
                <a:cs typeface="Times New Roman"/>
              </a:rPr>
              <a:t>N</a:t>
            </a:r>
            <a:r>
              <a:rPr sz="1127" dirty="0">
                <a:latin typeface="Times New Roman"/>
                <a:cs typeface="Times New Roman"/>
              </a:rPr>
              <a:t> </a:t>
            </a:r>
            <a:r>
              <a:rPr sz="1127" spc="-78" dirty="0">
                <a:latin typeface="Times New Roman"/>
                <a:cs typeface="Times New Roman"/>
              </a:rPr>
              <a:t> </a:t>
            </a:r>
            <a:r>
              <a:rPr sz="1127" i="1" spc="4" dirty="0">
                <a:latin typeface="Times New Roman"/>
                <a:cs typeface="Times New Roman"/>
              </a:rPr>
              <a:t>C</a:t>
            </a:r>
            <a:endParaRPr sz="1127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33133" y="3663910"/>
            <a:ext cx="925817" cy="183911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29611">
              <a:spcBef>
                <a:spcPts val="81"/>
              </a:spcBef>
            </a:pPr>
            <a:r>
              <a:rPr sz="1127" i="1" spc="-19" dirty="0">
                <a:latin typeface="Times New Roman"/>
                <a:cs typeface="Times New Roman"/>
              </a:rPr>
              <a:t>F</a:t>
            </a:r>
            <a:r>
              <a:rPr sz="991" i="1" spc="-5" baseline="-22875" dirty="0">
                <a:latin typeface="Times New Roman"/>
                <a:cs typeface="Times New Roman"/>
              </a:rPr>
              <a:t>A</a:t>
            </a:r>
            <a:r>
              <a:rPr sz="991" i="1" baseline="-22875" dirty="0">
                <a:latin typeface="Times New Roman"/>
                <a:cs typeface="Times New Roman"/>
              </a:rPr>
              <a:t>B </a:t>
            </a:r>
            <a:r>
              <a:rPr sz="991" i="1" spc="99" baseline="-22875" dirty="0">
                <a:latin typeface="Times New Roman"/>
                <a:cs typeface="Times New Roman"/>
              </a:rPr>
              <a:t> </a:t>
            </a:r>
            <a:r>
              <a:rPr sz="1127" spc="4" dirty="0">
                <a:latin typeface="Symbol"/>
                <a:cs typeface="Symbol"/>
              </a:rPr>
              <a:t></a:t>
            </a:r>
            <a:r>
              <a:rPr sz="1127" spc="-39" dirty="0">
                <a:latin typeface="Times New Roman"/>
                <a:cs typeface="Times New Roman"/>
              </a:rPr>
              <a:t> </a:t>
            </a:r>
            <a:r>
              <a:rPr sz="1127" dirty="0">
                <a:latin typeface="Times New Roman"/>
                <a:cs typeface="Times New Roman"/>
              </a:rPr>
              <a:t>7</a:t>
            </a:r>
            <a:r>
              <a:rPr sz="1127" spc="-4" dirty="0">
                <a:latin typeface="Times New Roman"/>
                <a:cs typeface="Times New Roman"/>
              </a:rPr>
              <a:t>.</a:t>
            </a:r>
            <a:r>
              <a:rPr sz="1127" dirty="0">
                <a:latin typeface="Times New Roman"/>
                <a:cs typeface="Times New Roman"/>
              </a:rPr>
              <a:t>5</a:t>
            </a:r>
            <a:r>
              <a:rPr sz="1127" spc="-85" dirty="0">
                <a:latin typeface="Times New Roman"/>
                <a:cs typeface="Times New Roman"/>
              </a:rPr>
              <a:t> </a:t>
            </a:r>
            <a:r>
              <a:rPr sz="1127" dirty="0">
                <a:latin typeface="Times New Roman"/>
                <a:cs typeface="Times New Roman"/>
              </a:rPr>
              <a:t>k</a:t>
            </a:r>
            <a:r>
              <a:rPr sz="1127" spc="4" dirty="0">
                <a:latin typeface="Times New Roman"/>
                <a:cs typeface="Times New Roman"/>
              </a:rPr>
              <a:t>N</a:t>
            </a:r>
            <a:r>
              <a:rPr sz="1127" dirty="0">
                <a:latin typeface="Times New Roman"/>
                <a:cs typeface="Times New Roman"/>
              </a:rPr>
              <a:t> </a:t>
            </a:r>
            <a:r>
              <a:rPr sz="1127" spc="-117" dirty="0">
                <a:latin typeface="Times New Roman"/>
                <a:cs typeface="Times New Roman"/>
              </a:rPr>
              <a:t> </a:t>
            </a:r>
            <a:r>
              <a:rPr sz="1127" i="1" dirty="0">
                <a:latin typeface="Times New Roman"/>
                <a:cs typeface="Times New Roman"/>
              </a:rPr>
              <a:t>T</a:t>
            </a:r>
            <a:endParaRPr sz="1127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30763" y="3668252"/>
            <a:ext cx="1020077" cy="443168"/>
          </a:xfrm>
          <a:custGeom>
            <a:avLst/>
            <a:gdLst/>
            <a:ahLst/>
            <a:cxnLst/>
            <a:rect l="l" t="t" r="r" b="b"/>
            <a:pathLst>
              <a:path w="1312545" h="570229">
                <a:moveTo>
                  <a:pt x="1312164" y="569976"/>
                </a:moveTo>
                <a:lnTo>
                  <a:pt x="1312164" y="0"/>
                </a:lnTo>
                <a:lnTo>
                  <a:pt x="0" y="0"/>
                </a:lnTo>
                <a:lnTo>
                  <a:pt x="0" y="569976"/>
                </a:lnTo>
                <a:lnTo>
                  <a:pt x="3048" y="569976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304544" y="7620"/>
                </a:lnTo>
                <a:lnTo>
                  <a:pt x="1304544" y="3048"/>
                </a:lnTo>
                <a:lnTo>
                  <a:pt x="1307592" y="7620"/>
                </a:lnTo>
                <a:lnTo>
                  <a:pt x="1307592" y="569976"/>
                </a:lnTo>
                <a:lnTo>
                  <a:pt x="1312164" y="569976"/>
                </a:lnTo>
                <a:close/>
              </a:path>
              <a:path w="1312545" h="570229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1312545" h="570229">
                <a:moveTo>
                  <a:pt x="7620" y="562356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562356"/>
                </a:lnTo>
                <a:lnTo>
                  <a:pt x="7620" y="562356"/>
                </a:lnTo>
                <a:close/>
              </a:path>
              <a:path w="1312545" h="570229">
                <a:moveTo>
                  <a:pt x="1307592" y="562356"/>
                </a:moveTo>
                <a:lnTo>
                  <a:pt x="3048" y="562356"/>
                </a:lnTo>
                <a:lnTo>
                  <a:pt x="7620" y="566928"/>
                </a:lnTo>
                <a:lnTo>
                  <a:pt x="7620" y="569976"/>
                </a:lnTo>
                <a:lnTo>
                  <a:pt x="1304544" y="569976"/>
                </a:lnTo>
                <a:lnTo>
                  <a:pt x="1304544" y="566928"/>
                </a:lnTo>
                <a:lnTo>
                  <a:pt x="1307592" y="562356"/>
                </a:lnTo>
                <a:close/>
              </a:path>
              <a:path w="1312545" h="570229">
                <a:moveTo>
                  <a:pt x="7620" y="569976"/>
                </a:moveTo>
                <a:lnTo>
                  <a:pt x="7620" y="566928"/>
                </a:lnTo>
                <a:lnTo>
                  <a:pt x="3048" y="562356"/>
                </a:lnTo>
                <a:lnTo>
                  <a:pt x="3048" y="569976"/>
                </a:lnTo>
                <a:lnTo>
                  <a:pt x="7620" y="569976"/>
                </a:lnTo>
                <a:close/>
              </a:path>
              <a:path w="1312545" h="570229">
                <a:moveTo>
                  <a:pt x="1307592" y="7620"/>
                </a:moveTo>
                <a:lnTo>
                  <a:pt x="1304544" y="3048"/>
                </a:lnTo>
                <a:lnTo>
                  <a:pt x="1304544" y="7620"/>
                </a:lnTo>
                <a:lnTo>
                  <a:pt x="1307592" y="7620"/>
                </a:lnTo>
                <a:close/>
              </a:path>
              <a:path w="1312545" h="570229">
                <a:moveTo>
                  <a:pt x="1307592" y="562356"/>
                </a:moveTo>
                <a:lnTo>
                  <a:pt x="1307592" y="7620"/>
                </a:lnTo>
                <a:lnTo>
                  <a:pt x="1304544" y="7620"/>
                </a:lnTo>
                <a:lnTo>
                  <a:pt x="1304544" y="562356"/>
                </a:lnTo>
                <a:lnTo>
                  <a:pt x="1307592" y="562356"/>
                </a:lnTo>
                <a:close/>
              </a:path>
              <a:path w="1312545" h="570229">
                <a:moveTo>
                  <a:pt x="1307592" y="569976"/>
                </a:moveTo>
                <a:lnTo>
                  <a:pt x="1307592" y="562356"/>
                </a:lnTo>
                <a:lnTo>
                  <a:pt x="1304544" y="566928"/>
                </a:lnTo>
                <a:lnTo>
                  <a:pt x="1304544" y="569976"/>
                </a:lnTo>
                <a:lnTo>
                  <a:pt x="1307592" y="56997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3302" y="3074453"/>
            <a:ext cx="1980435" cy="97686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800281" y="4373766"/>
            <a:ext cx="2940802" cy="40506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marR="3948" indent="-146082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There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are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now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only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two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unknown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 </a:t>
            </a:r>
            <a:r>
              <a:rPr sz="1282" spc="-311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forces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at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D.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90681" y="5257735"/>
            <a:ext cx="67610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867" y="0"/>
                </a:lnTo>
              </a:path>
            </a:pathLst>
          </a:custGeom>
          <a:ln w="5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83178" y="5232467"/>
            <a:ext cx="85377" cy="167515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</a:pPr>
            <a:r>
              <a:rPr sz="1011" spc="8" dirty="0">
                <a:latin typeface="Times New Roman"/>
                <a:cs typeface="Times New Roman"/>
              </a:rPr>
              <a:t>5</a:t>
            </a:r>
            <a:endParaRPr sz="1011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68865" y="5013225"/>
            <a:ext cx="1044259" cy="344303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29611">
              <a:spcBef>
                <a:spcPts val="74"/>
              </a:spcBef>
            </a:pPr>
            <a:r>
              <a:rPr sz="1282" i="1" spc="-31" dirty="0">
                <a:latin typeface="Times New Roman"/>
                <a:cs typeface="Times New Roman"/>
              </a:rPr>
              <a:t>F</a:t>
            </a:r>
            <a:r>
              <a:rPr sz="1516" i="1" spc="5" baseline="-17094" dirty="0">
                <a:latin typeface="Times New Roman"/>
                <a:cs typeface="Times New Roman"/>
              </a:rPr>
              <a:t>D</a:t>
            </a:r>
            <a:r>
              <a:rPr sz="1516" i="1" spc="12" baseline="-17094" dirty="0">
                <a:latin typeface="Times New Roman"/>
                <a:cs typeface="Times New Roman"/>
              </a:rPr>
              <a:t>E</a:t>
            </a:r>
            <a:r>
              <a:rPr sz="1516" i="1" baseline="-17094" dirty="0">
                <a:latin typeface="Times New Roman"/>
                <a:cs typeface="Times New Roman"/>
              </a:rPr>
              <a:t> </a:t>
            </a:r>
            <a:r>
              <a:rPr sz="1516" i="1" spc="17" baseline="-1709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Symbol"/>
                <a:cs typeface="Symbol"/>
              </a:rPr>
              <a:t></a:t>
            </a:r>
            <a:r>
              <a:rPr sz="1282" spc="-4" dirty="0">
                <a:latin typeface="Times New Roman"/>
                <a:cs typeface="Times New Roman"/>
              </a:rPr>
              <a:t> </a:t>
            </a:r>
            <a:r>
              <a:rPr sz="1282" spc="8" dirty="0">
                <a:latin typeface="Times New Roman"/>
                <a:cs typeface="Times New Roman"/>
              </a:rPr>
              <a:t>2</a:t>
            </a:r>
            <a:r>
              <a:rPr sz="2176" spc="-354" dirty="0">
                <a:latin typeface="Symbol"/>
                <a:cs typeface="Symbol"/>
              </a:rPr>
              <a:t></a:t>
            </a:r>
            <a:r>
              <a:rPr sz="1516" spc="12" baseline="25641" dirty="0">
                <a:latin typeface="Times New Roman"/>
                <a:cs typeface="Times New Roman"/>
              </a:rPr>
              <a:t>3</a:t>
            </a:r>
            <a:r>
              <a:rPr sz="1516" spc="-245" baseline="25641" dirty="0">
                <a:latin typeface="Times New Roman"/>
                <a:cs typeface="Times New Roman"/>
              </a:rPr>
              <a:t> </a:t>
            </a:r>
            <a:r>
              <a:rPr sz="2176" spc="-392" dirty="0">
                <a:latin typeface="Symbol"/>
                <a:cs typeface="Symbol"/>
              </a:rPr>
              <a:t></a:t>
            </a:r>
            <a:r>
              <a:rPr sz="1282" i="1" spc="-31" dirty="0">
                <a:latin typeface="Times New Roman"/>
                <a:cs typeface="Times New Roman"/>
              </a:rPr>
              <a:t>F</a:t>
            </a:r>
            <a:r>
              <a:rPr sz="1516" i="1" spc="5" baseline="-17094" dirty="0">
                <a:latin typeface="Times New Roman"/>
                <a:cs typeface="Times New Roman"/>
              </a:rPr>
              <a:t>D</a:t>
            </a:r>
            <a:r>
              <a:rPr sz="1516" i="1" spc="12" baseline="-17094" dirty="0">
                <a:latin typeface="Times New Roman"/>
                <a:cs typeface="Times New Roman"/>
              </a:rPr>
              <a:t>A</a:t>
            </a:r>
            <a:endParaRPr sz="1516" baseline="-17094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68863" y="4886984"/>
            <a:ext cx="795531" cy="207328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29611">
              <a:spcBef>
                <a:spcPts val="78"/>
              </a:spcBef>
            </a:pPr>
            <a:r>
              <a:rPr sz="1924" i="1" spc="-12" baseline="13468" dirty="0">
                <a:latin typeface="Times New Roman"/>
                <a:cs typeface="Times New Roman"/>
              </a:rPr>
              <a:t>F</a:t>
            </a:r>
            <a:r>
              <a:rPr sz="1011" i="1" spc="-8" dirty="0">
                <a:latin typeface="Times New Roman"/>
                <a:cs typeface="Times New Roman"/>
              </a:rPr>
              <a:t>DB</a:t>
            </a:r>
            <a:r>
              <a:rPr sz="1011" i="1" spc="210" dirty="0">
                <a:latin typeface="Times New Roman"/>
                <a:cs typeface="Times New Roman"/>
              </a:rPr>
              <a:t> </a:t>
            </a:r>
            <a:r>
              <a:rPr sz="1924" baseline="13468" dirty="0">
                <a:latin typeface="Symbol"/>
                <a:cs typeface="Symbol"/>
              </a:rPr>
              <a:t></a:t>
            </a:r>
            <a:r>
              <a:rPr sz="1924" spc="29" baseline="13468" dirty="0">
                <a:latin typeface="Times New Roman"/>
                <a:cs typeface="Times New Roman"/>
              </a:rPr>
              <a:t> </a:t>
            </a:r>
            <a:r>
              <a:rPr sz="1924" i="1" spc="-12" baseline="13468" dirty="0">
                <a:latin typeface="Times New Roman"/>
                <a:cs typeface="Times New Roman"/>
              </a:rPr>
              <a:t>F</a:t>
            </a:r>
            <a:r>
              <a:rPr sz="1011" i="1" spc="-8" dirty="0">
                <a:latin typeface="Times New Roman"/>
                <a:cs typeface="Times New Roman"/>
              </a:rPr>
              <a:t>DA</a:t>
            </a:r>
            <a:endParaRPr sz="1011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02847" y="4798102"/>
            <a:ext cx="1141479" cy="497729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29611" marR="23689">
              <a:lnSpc>
                <a:spcPct val="126499"/>
              </a:lnSpc>
              <a:spcBef>
                <a:spcPts val="78"/>
              </a:spcBef>
            </a:pPr>
            <a:r>
              <a:rPr sz="1322" i="1" spc="-78" dirty="0">
                <a:latin typeface="Times New Roman"/>
                <a:cs typeface="Times New Roman"/>
              </a:rPr>
              <a:t>F</a:t>
            </a:r>
            <a:r>
              <a:rPr sz="1107" i="1" spc="17" baseline="-26315" dirty="0">
                <a:latin typeface="Times New Roman"/>
                <a:cs typeface="Times New Roman"/>
              </a:rPr>
              <a:t>D</a:t>
            </a:r>
            <a:r>
              <a:rPr sz="1107" i="1" spc="29" baseline="-26315" dirty="0">
                <a:latin typeface="Times New Roman"/>
                <a:cs typeface="Times New Roman"/>
              </a:rPr>
              <a:t>B</a:t>
            </a:r>
            <a:r>
              <a:rPr sz="1107" i="1" baseline="-26315" dirty="0">
                <a:latin typeface="Times New Roman"/>
                <a:cs typeface="Times New Roman"/>
              </a:rPr>
              <a:t>  </a:t>
            </a:r>
            <a:r>
              <a:rPr sz="1107" i="1" spc="-139" baseline="-26315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Symbol"/>
                <a:cs typeface="Symbol"/>
              </a:rPr>
              <a:t></a:t>
            </a:r>
            <a:r>
              <a:rPr sz="1322" spc="-171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Times New Roman"/>
                <a:cs typeface="Times New Roman"/>
              </a:rPr>
              <a:t>12</a:t>
            </a:r>
            <a:r>
              <a:rPr sz="1322" spc="-8" dirty="0">
                <a:latin typeface="Times New Roman"/>
                <a:cs typeface="Times New Roman"/>
              </a:rPr>
              <a:t>.</a:t>
            </a:r>
            <a:r>
              <a:rPr sz="1322" spc="-4" dirty="0">
                <a:latin typeface="Times New Roman"/>
                <a:cs typeface="Times New Roman"/>
              </a:rPr>
              <a:t>5</a:t>
            </a:r>
            <a:r>
              <a:rPr sz="1322" spc="-105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Times New Roman"/>
                <a:cs typeface="Times New Roman"/>
              </a:rPr>
              <a:t>kN</a:t>
            </a:r>
            <a:r>
              <a:rPr sz="1322" dirty="0">
                <a:latin typeface="Times New Roman"/>
                <a:cs typeface="Times New Roman"/>
              </a:rPr>
              <a:t> </a:t>
            </a:r>
            <a:r>
              <a:rPr sz="1322" spc="-132" dirty="0">
                <a:latin typeface="Times New Roman"/>
                <a:cs typeface="Times New Roman"/>
              </a:rPr>
              <a:t> </a:t>
            </a:r>
            <a:r>
              <a:rPr sz="1322" i="1" spc="-4" dirty="0">
                <a:latin typeface="Times New Roman"/>
                <a:cs typeface="Times New Roman"/>
              </a:rPr>
              <a:t>T  </a:t>
            </a:r>
            <a:r>
              <a:rPr sz="1322" i="1" spc="-78" dirty="0">
                <a:latin typeface="Times New Roman"/>
                <a:cs typeface="Times New Roman"/>
              </a:rPr>
              <a:t>F</a:t>
            </a:r>
            <a:r>
              <a:rPr sz="1107" i="1" spc="17" baseline="-23391" dirty="0">
                <a:latin typeface="Times New Roman"/>
                <a:cs typeface="Times New Roman"/>
              </a:rPr>
              <a:t>D</a:t>
            </a:r>
            <a:r>
              <a:rPr sz="1107" i="1" spc="29" baseline="-23391" dirty="0">
                <a:latin typeface="Times New Roman"/>
                <a:cs typeface="Times New Roman"/>
              </a:rPr>
              <a:t>E</a:t>
            </a:r>
            <a:r>
              <a:rPr sz="1107" i="1" baseline="-23391" dirty="0">
                <a:latin typeface="Times New Roman"/>
                <a:cs typeface="Times New Roman"/>
              </a:rPr>
              <a:t>  </a:t>
            </a:r>
            <a:r>
              <a:rPr sz="1107" i="1" spc="-99" baseline="-23391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Symbol"/>
                <a:cs typeface="Symbol"/>
              </a:rPr>
              <a:t></a:t>
            </a:r>
            <a:r>
              <a:rPr sz="1322" spc="-171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Times New Roman"/>
                <a:cs typeface="Times New Roman"/>
              </a:rPr>
              <a:t>15</a:t>
            </a:r>
            <a:r>
              <a:rPr sz="1322" spc="-105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Times New Roman"/>
                <a:cs typeface="Times New Roman"/>
              </a:rPr>
              <a:t>kN</a:t>
            </a:r>
            <a:r>
              <a:rPr sz="1322" dirty="0">
                <a:latin typeface="Times New Roman"/>
                <a:cs typeface="Times New Roman"/>
              </a:rPr>
              <a:t> </a:t>
            </a:r>
            <a:r>
              <a:rPr sz="1322" spc="-97" dirty="0">
                <a:latin typeface="Times New Roman"/>
                <a:cs typeface="Times New Roman"/>
              </a:rPr>
              <a:t> </a:t>
            </a:r>
            <a:r>
              <a:rPr sz="1322" i="1" spc="-4" dirty="0">
                <a:latin typeface="Times New Roman"/>
                <a:cs typeface="Times New Roman"/>
              </a:rPr>
              <a:t>C</a:t>
            </a:r>
            <a:endParaRPr sz="1322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95740" y="4856219"/>
            <a:ext cx="1171583" cy="514233"/>
          </a:xfrm>
          <a:custGeom>
            <a:avLst/>
            <a:gdLst/>
            <a:ahLst/>
            <a:cxnLst/>
            <a:rect l="l" t="t" r="r" b="b"/>
            <a:pathLst>
              <a:path w="1507490" h="661670">
                <a:moveTo>
                  <a:pt x="1507236" y="661416"/>
                </a:moveTo>
                <a:lnTo>
                  <a:pt x="1507236" y="0"/>
                </a:lnTo>
                <a:lnTo>
                  <a:pt x="0" y="0"/>
                </a:lnTo>
                <a:lnTo>
                  <a:pt x="0" y="661416"/>
                </a:lnTo>
                <a:lnTo>
                  <a:pt x="4572" y="661416"/>
                </a:lnTo>
                <a:lnTo>
                  <a:pt x="4572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498092" y="7620"/>
                </a:lnTo>
                <a:lnTo>
                  <a:pt x="1498092" y="3048"/>
                </a:lnTo>
                <a:lnTo>
                  <a:pt x="1502664" y="7620"/>
                </a:lnTo>
                <a:lnTo>
                  <a:pt x="1502664" y="661416"/>
                </a:lnTo>
                <a:lnTo>
                  <a:pt x="1507236" y="661416"/>
                </a:lnTo>
                <a:close/>
              </a:path>
              <a:path w="1507490" h="661670">
                <a:moveTo>
                  <a:pt x="7620" y="7620"/>
                </a:moveTo>
                <a:lnTo>
                  <a:pt x="7620" y="3048"/>
                </a:lnTo>
                <a:lnTo>
                  <a:pt x="4572" y="7620"/>
                </a:lnTo>
                <a:lnTo>
                  <a:pt x="7620" y="7620"/>
                </a:lnTo>
                <a:close/>
              </a:path>
              <a:path w="1507490" h="661670">
                <a:moveTo>
                  <a:pt x="7620" y="653796"/>
                </a:moveTo>
                <a:lnTo>
                  <a:pt x="7620" y="7620"/>
                </a:lnTo>
                <a:lnTo>
                  <a:pt x="4572" y="7620"/>
                </a:lnTo>
                <a:lnTo>
                  <a:pt x="4572" y="653796"/>
                </a:lnTo>
                <a:lnTo>
                  <a:pt x="7620" y="653796"/>
                </a:lnTo>
                <a:close/>
              </a:path>
              <a:path w="1507490" h="661670">
                <a:moveTo>
                  <a:pt x="1502664" y="653796"/>
                </a:moveTo>
                <a:lnTo>
                  <a:pt x="4572" y="653796"/>
                </a:lnTo>
                <a:lnTo>
                  <a:pt x="7620" y="656844"/>
                </a:lnTo>
                <a:lnTo>
                  <a:pt x="7620" y="661416"/>
                </a:lnTo>
                <a:lnTo>
                  <a:pt x="1498092" y="661416"/>
                </a:lnTo>
                <a:lnTo>
                  <a:pt x="1498092" y="656844"/>
                </a:lnTo>
                <a:lnTo>
                  <a:pt x="1502664" y="653796"/>
                </a:lnTo>
                <a:close/>
              </a:path>
              <a:path w="1507490" h="661670">
                <a:moveTo>
                  <a:pt x="7620" y="661416"/>
                </a:moveTo>
                <a:lnTo>
                  <a:pt x="7620" y="656844"/>
                </a:lnTo>
                <a:lnTo>
                  <a:pt x="4572" y="653796"/>
                </a:lnTo>
                <a:lnTo>
                  <a:pt x="4572" y="661416"/>
                </a:lnTo>
                <a:lnTo>
                  <a:pt x="7620" y="661416"/>
                </a:lnTo>
                <a:close/>
              </a:path>
              <a:path w="1507490" h="661670">
                <a:moveTo>
                  <a:pt x="1502664" y="7620"/>
                </a:moveTo>
                <a:lnTo>
                  <a:pt x="1498092" y="3048"/>
                </a:lnTo>
                <a:lnTo>
                  <a:pt x="1498092" y="7620"/>
                </a:lnTo>
                <a:lnTo>
                  <a:pt x="1502664" y="7620"/>
                </a:lnTo>
                <a:close/>
              </a:path>
              <a:path w="1507490" h="661670">
                <a:moveTo>
                  <a:pt x="1502664" y="653796"/>
                </a:moveTo>
                <a:lnTo>
                  <a:pt x="1502664" y="7620"/>
                </a:lnTo>
                <a:lnTo>
                  <a:pt x="1498092" y="7620"/>
                </a:lnTo>
                <a:lnTo>
                  <a:pt x="1498092" y="653796"/>
                </a:lnTo>
                <a:lnTo>
                  <a:pt x="1502664" y="653796"/>
                </a:lnTo>
                <a:close/>
              </a:path>
              <a:path w="1507490" h="661670">
                <a:moveTo>
                  <a:pt x="1502664" y="661416"/>
                </a:moveTo>
                <a:lnTo>
                  <a:pt x="1502664" y="653796"/>
                </a:lnTo>
                <a:lnTo>
                  <a:pt x="1498092" y="656844"/>
                </a:lnTo>
                <a:lnTo>
                  <a:pt x="1498092" y="661416"/>
                </a:lnTo>
                <a:lnTo>
                  <a:pt x="1502664" y="6614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2914" y="4399035"/>
            <a:ext cx="2223787" cy="704726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1" y="1365356"/>
            <a:ext cx="1162700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latin typeface="Arial MT"/>
                <a:cs typeface="Arial MT"/>
              </a:rPr>
              <a:t>Exa</a:t>
            </a:r>
            <a:r>
              <a:rPr sz="2293" spc="19" dirty="0">
                <a:latin typeface="Arial MT"/>
                <a:cs typeface="Arial MT"/>
              </a:rPr>
              <a:t>m</a:t>
            </a:r>
            <a:r>
              <a:rPr sz="2293" spc="8" dirty="0">
                <a:latin typeface="Arial MT"/>
                <a:cs typeface="Arial MT"/>
              </a:rPr>
              <a:t>p</a:t>
            </a:r>
            <a:r>
              <a:rPr sz="2293" dirty="0">
                <a:latin typeface="Arial MT"/>
                <a:cs typeface="Arial MT"/>
              </a:rPr>
              <a:t>l</a:t>
            </a:r>
            <a:r>
              <a:rPr sz="2293" spc="8" dirty="0">
                <a:latin typeface="Arial MT"/>
                <a:cs typeface="Arial MT"/>
              </a:rPr>
              <a:t>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48168" y="2150622"/>
            <a:ext cx="3134256" cy="40506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marR="3948" indent="-146082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There are now only two unknown </a:t>
            </a:r>
            <a:r>
              <a:rPr sz="1282" spc="-4" dirty="0">
                <a:latin typeface="Times New Roman"/>
                <a:cs typeface="Times New Roman"/>
              </a:rPr>
              <a:t>member </a:t>
            </a:r>
            <a:r>
              <a:rPr sz="128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forces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at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19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B.</a:t>
            </a:r>
            <a:r>
              <a:rPr sz="1282" spc="245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Assume</a:t>
            </a:r>
            <a:r>
              <a:rPr sz="1282" spc="-27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both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are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in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tension.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6644" y="2869935"/>
            <a:ext cx="1128154" cy="198392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29611">
              <a:spcBef>
                <a:spcPts val="101"/>
              </a:spcBef>
            </a:pPr>
            <a:r>
              <a:rPr sz="1205" i="1" spc="-4" dirty="0">
                <a:latin typeface="Times New Roman"/>
                <a:cs typeface="Times New Roman"/>
              </a:rPr>
              <a:t>F</a:t>
            </a:r>
            <a:r>
              <a:rPr sz="1049" i="1" spc="-5" baseline="-24691" dirty="0">
                <a:latin typeface="Times New Roman"/>
                <a:cs typeface="Times New Roman"/>
              </a:rPr>
              <a:t>BE</a:t>
            </a:r>
            <a:r>
              <a:rPr sz="1049" i="1" spc="215" baseline="-24691" dirty="0">
                <a:latin typeface="Times New Roman"/>
                <a:cs typeface="Times New Roman"/>
              </a:rPr>
              <a:t> </a:t>
            </a:r>
            <a:r>
              <a:rPr sz="1205" spc="12" dirty="0">
                <a:latin typeface="Symbol"/>
                <a:cs typeface="Symbol"/>
              </a:rPr>
              <a:t></a:t>
            </a:r>
            <a:r>
              <a:rPr sz="1205" spc="15" dirty="0">
                <a:latin typeface="Times New Roman"/>
                <a:cs typeface="Times New Roman"/>
              </a:rPr>
              <a:t> </a:t>
            </a:r>
            <a:r>
              <a:rPr sz="1205" spc="23" dirty="0">
                <a:latin typeface="Symbol"/>
                <a:cs typeface="Symbol"/>
              </a:rPr>
              <a:t></a:t>
            </a:r>
            <a:r>
              <a:rPr sz="1205" spc="23" dirty="0">
                <a:latin typeface="Times New Roman"/>
                <a:cs typeface="Times New Roman"/>
              </a:rPr>
              <a:t>18.75</a:t>
            </a:r>
            <a:r>
              <a:rPr sz="1205" spc="-43" dirty="0">
                <a:latin typeface="Times New Roman"/>
                <a:cs typeface="Times New Roman"/>
              </a:rPr>
              <a:t> </a:t>
            </a:r>
            <a:r>
              <a:rPr sz="1205" spc="15" dirty="0">
                <a:latin typeface="Times New Roman"/>
                <a:cs typeface="Times New Roman"/>
              </a:rPr>
              <a:t>kN</a:t>
            </a:r>
            <a:endParaRPr sz="120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39310" y="2624608"/>
            <a:ext cx="77480" cy="119681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</a:pPr>
            <a:r>
              <a:rPr sz="700" u="sng" spc="-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00" u="sng" spc="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9988" y="2624608"/>
            <a:ext cx="78468" cy="119681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</a:pPr>
            <a:r>
              <a:rPr sz="700" u="sng" spc="-7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00" u="sng" spc="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1176" y="2722915"/>
            <a:ext cx="312389" cy="119681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  <a:tabLst>
                <a:tab pos="190993" algn="l"/>
              </a:tabLst>
            </a:pPr>
            <a:r>
              <a:rPr sz="700" spc="8" dirty="0">
                <a:latin typeface="Times New Roman"/>
                <a:cs typeface="Times New Roman"/>
              </a:rPr>
              <a:t>5	</a:t>
            </a:r>
            <a:r>
              <a:rPr sz="1049" i="1" spc="5" baseline="3086" dirty="0">
                <a:latin typeface="Times New Roman"/>
                <a:cs typeface="Times New Roman"/>
              </a:rPr>
              <a:t>B</a:t>
            </a:r>
            <a:r>
              <a:rPr sz="1049" i="1" spc="12" baseline="3086" dirty="0">
                <a:latin typeface="Times New Roman"/>
                <a:cs typeface="Times New Roman"/>
              </a:rPr>
              <a:t>E</a:t>
            </a:r>
            <a:endParaRPr sz="1049" baseline="3086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63384" y="2722915"/>
            <a:ext cx="1064986" cy="119681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9871">
              <a:spcBef>
                <a:spcPts val="93"/>
              </a:spcBef>
              <a:tabLst>
                <a:tab pos="1009251" algn="l"/>
              </a:tabLst>
            </a:pPr>
            <a:r>
              <a:rPr sz="1049" i="1" spc="12" baseline="3086" dirty="0">
                <a:latin typeface="Times New Roman"/>
                <a:cs typeface="Times New Roman"/>
              </a:rPr>
              <a:t>y	</a:t>
            </a:r>
            <a:r>
              <a:rPr sz="700" spc="8" dirty="0">
                <a:latin typeface="Times New Roman"/>
                <a:cs typeface="Times New Roman"/>
              </a:rPr>
              <a:t>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7920" y="2562960"/>
            <a:ext cx="778752" cy="258587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  <a:tabLst>
                <a:tab pos="672669" algn="l"/>
              </a:tabLst>
            </a:pPr>
            <a:r>
              <a:rPr sz="1205" spc="12" dirty="0">
                <a:latin typeface="Times New Roman"/>
                <a:cs typeface="Times New Roman"/>
              </a:rPr>
              <a:t>1</a:t>
            </a:r>
            <a:r>
              <a:rPr sz="1205" spc="85" dirty="0">
                <a:latin typeface="Times New Roman"/>
                <a:cs typeface="Times New Roman"/>
              </a:rPr>
              <a:t>2</a:t>
            </a:r>
            <a:r>
              <a:rPr sz="1205" spc="12" dirty="0">
                <a:latin typeface="Times New Roman"/>
                <a:cs typeface="Times New Roman"/>
              </a:rPr>
              <a:t>k</a:t>
            </a:r>
            <a:r>
              <a:rPr sz="1205" spc="151" dirty="0">
                <a:latin typeface="Times New Roman"/>
                <a:cs typeface="Times New Roman"/>
              </a:rPr>
              <a:t>N</a:t>
            </a:r>
            <a:r>
              <a:rPr sz="1593" spc="-4" dirty="0">
                <a:latin typeface="Symbol"/>
                <a:cs typeface="Symbol"/>
              </a:rPr>
              <a:t></a:t>
            </a:r>
            <a:r>
              <a:rPr sz="1205" spc="12" dirty="0">
                <a:latin typeface="Symbol"/>
                <a:cs typeface="Symbol"/>
              </a:rPr>
              <a:t></a:t>
            </a:r>
            <a:r>
              <a:rPr sz="1205" dirty="0">
                <a:latin typeface="Times New Roman"/>
                <a:cs typeface="Times New Roman"/>
              </a:rPr>
              <a:t>	</a:t>
            </a:r>
            <a:r>
              <a:rPr sz="1205" i="1" spc="15" dirty="0">
                <a:latin typeface="Times New Roman"/>
                <a:cs typeface="Times New Roman"/>
              </a:rPr>
              <a:t>F</a:t>
            </a:r>
            <a:endParaRPr sz="120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5176" y="2534937"/>
            <a:ext cx="1482985" cy="293062"/>
          </a:xfrm>
          <a:prstGeom prst="rect">
            <a:avLst/>
          </a:prstGeom>
        </p:spPr>
        <p:txBody>
          <a:bodyPr vert="horz" wrap="square" lIns="0" tIns="11844" rIns="0" bIns="0" rtlCol="0">
            <a:spAutoFit/>
          </a:bodyPr>
          <a:lstStyle/>
          <a:p>
            <a:pPr marL="29611">
              <a:spcBef>
                <a:spcPts val="93"/>
              </a:spcBef>
              <a:tabLst>
                <a:tab pos="427389" algn="l"/>
                <a:tab pos="1409002" algn="l"/>
              </a:tabLst>
            </a:pPr>
            <a:r>
              <a:rPr sz="2740" spc="29" baseline="-8274" dirty="0">
                <a:latin typeface="Cambria"/>
                <a:cs typeface="Cambria"/>
              </a:rPr>
              <a:t>∑</a:t>
            </a:r>
            <a:r>
              <a:rPr sz="2740" spc="-215" baseline="-8274" dirty="0">
                <a:latin typeface="Cambria"/>
                <a:cs typeface="Cambria"/>
              </a:rPr>
              <a:t> </a:t>
            </a:r>
            <a:r>
              <a:rPr sz="1205" i="1" spc="15" dirty="0">
                <a:latin typeface="Times New Roman"/>
                <a:cs typeface="Times New Roman"/>
              </a:rPr>
              <a:t>F	</a:t>
            </a:r>
            <a:r>
              <a:rPr sz="1205" spc="12" dirty="0">
                <a:latin typeface="Symbol"/>
                <a:cs typeface="Symbol"/>
              </a:rPr>
              <a:t></a:t>
            </a:r>
            <a:r>
              <a:rPr sz="1205" spc="12" dirty="0">
                <a:latin typeface="Times New Roman"/>
                <a:cs typeface="Times New Roman"/>
              </a:rPr>
              <a:t> 0</a:t>
            </a:r>
            <a:r>
              <a:rPr sz="1205" spc="-4" dirty="0">
                <a:latin typeface="Times New Roman"/>
                <a:cs typeface="Times New Roman"/>
              </a:rPr>
              <a:t> </a:t>
            </a:r>
            <a:r>
              <a:rPr sz="1205" spc="12" dirty="0">
                <a:latin typeface="Symbol"/>
                <a:cs typeface="Symbol"/>
              </a:rPr>
              <a:t></a:t>
            </a:r>
            <a:r>
              <a:rPr sz="1205" spc="31" dirty="0">
                <a:latin typeface="Times New Roman"/>
                <a:cs typeface="Times New Roman"/>
              </a:rPr>
              <a:t> </a:t>
            </a:r>
            <a:r>
              <a:rPr sz="1205" spc="27" dirty="0">
                <a:latin typeface="Symbol"/>
                <a:cs typeface="Symbol"/>
              </a:rPr>
              <a:t></a:t>
            </a:r>
            <a:r>
              <a:rPr sz="1205" spc="27" dirty="0">
                <a:latin typeface="Times New Roman"/>
                <a:cs typeface="Times New Roman"/>
              </a:rPr>
              <a:t>5kN</a:t>
            </a:r>
            <a:r>
              <a:rPr sz="1205" spc="-8" dirty="0">
                <a:latin typeface="Times New Roman"/>
                <a:cs typeface="Times New Roman"/>
              </a:rPr>
              <a:t> </a:t>
            </a:r>
            <a:r>
              <a:rPr sz="1205" spc="12" dirty="0">
                <a:latin typeface="Symbol"/>
                <a:cs typeface="Symbol"/>
              </a:rPr>
              <a:t></a:t>
            </a:r>
            <a:r>
              <a:rPr sz="1205" spc="12" dirty="0">
                <a:latin typeface="Times New Roman"/>
                <a:cs typeface="Times New Roman"/>
              </a:rPr>
              <a:t>	</a:t>
            </a:r>
            <a:r>
              <a:rPr sz="1593" spc="-276" dirty="0">
                <a:latin typeface="Symbol"/>
                <a:cs typeface="Symbol"/>
              </a:rPr>
              <a:t></a:t>
            </a:r>
            <a:endParaRPr sz="1593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58116" y="3005212"/>
            <a:ext cx="134234" cy="123524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9871">
              <a:spcBef>
                <a:spcPts val="78"/>
              </a:spcBef>
            </a:pPr>
            <a:r>
              <a:rPr sz="738" i="1" spc="-8" dirty="0">
                <a:latin typeface="Times New Roman"/>
                <a:cs typeface="Times New Roman"/>
              </a:rPr>
              <a:t>B</a:t>
            </a:r>
            <a:r>
              <a:rPr sz="738" i="1" dirty="0">
                <a:latin typeface="Times New Roman"/>
                <a:cs typeface="Times New Roman"/>
              </a:rPr>
              <a:t>E</a:t>
            </a:r>
            <a:endParaRPr sz="738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66923" y="2897709"/>
            <a:ext cx="1160726" cy="204726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  <a:tabLst>
                <a:tab pos="274891" algn="l"/>
              </a:tabLst>
            </a:pPr>
            <a:r>
              <a:rPr sz="1243" i="1" spc="15" dirty="0">
                <a:latin typeface="Times New Roman"/>
                <a:cs typeface="Times New Roman"/>
              </a:rPr>
              <a:t>F	</a:t>
            </a:r>
            <a:r>
              <a:rPr sz="1243" spc="15" dirty="0">
                <a:latin typeface="Symbol"/>
                <a:cs typeface="Symbol"/>
              </a:rPr>
              <a:t></a:t>
            </a:r>
            <a:r>
              <a:rPr sz="1243" spc="-155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Times New Roman"/>
                <a:cs typeface="Times New Roman"/>
              </a:rPr>
              <a:t>18.7</a:t>
            </a:r>
            <a:r>
              <a:rPr sz="1243" spc="12" dirty="0">
                <a:latin typeface="Times New Roman"/>
                <a:cs typeface="Times New Roman"/>
              </a:rPr>
              <a:t>5</a:t>
            </a:r>
            <a:r>
              <a:rPr sz="1243" spc="-88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Times New Roman"/>
                <a:cs typeface="Times New Roman"/>
              </a:rPr>
              <a:t>k</a:t>
            </a:r>
            <a:r>
              <a:rPr sz="1243" spc="19" dirty="0">
                <a:latin typeface="Times New Roman"/>
                <a:cs typeface="Times New Roman"/>
              </a:rPr>
              <a:t>N</a:t>
            </a:r>
            <a:r>
              <a:rPr sz="1243" dirty="0">
                <a:latin typeface="Times New Roman"/>
                <a:cs typeface="Times New Roman"/>
              </a:rPr>
              <a:t> </a:t>
            </a:r>
            <a:r>
              <a:rPr sz="1243" spc="-70" dirty="0">
                <a:latin typeface="Times New Roman"/>
                <a:cs typeface="Times New Roman"/>
              </a:rPr>
              <a:t> </a:t>
            </a:r>
            <a:r>
              <a:rPr sz="1243" i="1" spc="19" dirty="0">
                <a:latin typeface="Times New Roman"/>
                <a:cs typeface="Times New Roman"/>
              </a:rPr>
              <a:t>C</a:t>
            </a:r>
            <a:endParaRPr sz="124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41258" y="2901936"/>
            <a:ext cx="1225869" cy="240831"/>
          </a:xfrm>
          <a:custGeom>
            <a:avLst/>
            <a:gdLst/>
            <a:ahLst/>
            <a:cxnLst/>
            <a:rect l="l" t="t" r="r" b="b"/>
            <a:pathLst>
              <a:path w="1577340" h="309879">
                <a:moveTo>
                  <a:pt x="1577340" y="309372"/>
                </a:moveTo>
                <a:lnTo>
                  <a:pt x="1577340" y="0"/>
                </a:lnTo>
                <a:lnTo>
                  <a:pt x="0" y="0"/>
                </a:lnTo>
                <a:lnTo>
                  <a:pt x="0" y="309372"/>
                </a:lnTo>
                <a:lnTo>
                  <a:pt x="3048" y="309372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568196" y="7620"/>
                </a:lnTo>
                <a:lnTo>
                  <a:pt x="1568196" y="3048"/>
                </a:lnTo>
                <a:lnTo>
                  <a:pt x="1572768" y="7620"/>
                </a:lnTo>
                <a:lnTo>
                  <a:pt x="1572768" y="309372"/>
                </a:lnTo>
                <a:lnTo>
                  <a:pt x="1577340" y="309372"/>
                </a:lnTo>
                <a:close/>
              </a:path>
              <a:path w="1577340" h="309879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1577340" h="309879">
                <a:moveTo>
                  <a:pt x="7620" y="301752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301752"/>
                </a:lnTo>
                <a:lnTo>
                  <a:pt x="7620" y="301752"/>
                </a:lnTo>
                <a:close/>
              </a:path>
              <a:path w="1577340" h="309879">
                <a:moveTo>
                  <a:pt x="1572768" y="301752"/>
                </a:moveTo>
                <a:lnTo>
                  <a:pt x="3048" y="301752"/>
                </a:lnTo>
                <a:lnTo>
                  <a:pt x="7620" y="306324"/>
                </a:lnTo>
                <a:lnTo>
                  <a:pt x="7620" y="309372"/>
                </a:lnTo>
                <a:lnTo>
                  <a:pt x="1568196" y="309372"/>
                </a:lnTo>
                <a:lnTo>
                  <a:pt x="1568196" y="306324"/>
                </a:lnTo>
                <a:lnTo>
                  <a:pt x="1572768" y="301752"/>
                </a:lnTo>
                <a:close/>
              </a:path>
              <a:path w="1577340" h="309879">
                <a:moveTo>
                  <a:pt x="7620" y="309372"/>
                </a:moveTo>
                <a:lnTo>
                  <a:pt x="7620" y="306324"/>
                </a:lnTo>
                <a:lnTo>
                  <a:pt x="3048" y="301752"/>
                </a:lnTo>
                <a:lnTo>
                  <a:pt x="3048" y="309372"/>
                </a:lnTo>
                <a:lnTo>
                  <a:pt x="7620" y="309372"/>
                </a:lnTo>
                <a:close/>
              </a:path>
              <a:path w="1577340" h="309879">
                <a:moveTo>
                  <a:pt x="1572768" y="7620"/>
                </a:moveTo>
                <a:lnTo>
                  <a:pt x="1568196" y="3048"/>
                </a:lnTo>
                <a:lnTo>
                  <a:pt x="1568196" y="7620"/>
                </a:lnTo>
                <a:lnTo>
                  <a:pt x="1572768" y="7620"/>
                </a:lnTo>
                <a:close/>
              </a:path>
              <a:path w="1577340" h="309879">
                <a:moveTo>
                  <a:pt x="1572768" y="301752"/>
                </a:moveTo>
                <a:lnTo>
                  <a:pt x="1572768" y="7620"/>
                </a:lnTo>
                <a:lnTo>
                  <a:pt x="1568196" y="7620"/>
                </a:lnTo>
                <a:lnTo>
                  <a:pt x="1568196" y="301752"/>
                </a:lnTo>
                <a:lnTo>
                  <a:pt x="1572768" y="301752"/>
                </a:lnTo>
                <a:close/>
              </a:path>
              <a:path w="1577340" h="309879">
                <a:moveTo>
                  <a:pt x="1572768" y="309372"/>
                </a:moveTo>
                <a:lnTo>
                  <a:pt x="1572768" y="301752"/>
                </a:lnTo>
                <a:lnTo>
                  <a:pt x="1568196" y="306324"/>
                </a:lnTo>
                <a:lnTo>
                  <a:pt x="1568196" y="309372"/>
                </a:lnTo>
                <a:lnTo>
                  <a:pt x="1572768" y="3093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986235" y="3244458"/>
            <a:ext cx="2764127" cy="297437"/>
          </a:xfrm>
          <a:prstGeom prst="rect">
            <a:avLst/>
          </a:prstGeom>
        </p:spPr>
        <p:txBody>
          <a:bodyPr vert="horz" wrap="square" lIns="0" tIns="11350" rIns="0" bIns="0" rtlCol="0">
            <a:spAutoFit/>
          </a:bodyPr>
          <a:lstStyle/>
          <a:p>
            <a:pPr marL="39482">
              <a:lnSpc>
                <a:spcPts val="1671"/>
              </a:lnSpc>
              <a:spcBef>
                <a:spcPts val="88"/>
              </a:spcBef>
              <a:tabLst>
                <a:tab pos="947560" algn="l"/>
              </a:tabLst>
            </a:pPr>
            <a:r>
              <a:rPr sz="2506" spc="23" baseline="-9043" dirty="0">
                <a:latin typeface="Cambria"/>
                <a:cs typeface="Cambria"/>
              </a:rPr>
              <a:t>∑</a:t>
            </a:r>
            <a:r>
              <a:rPr sz="2506" spc="-262" baseline="-9043" dirty="0">
                <a:latin typeface="Cambria"/>
                <a:cs typeface="Cambria"/>
              </a:rPr>
              <a:t> </a:t>
            </a:r>
            <a:r>
              <a:rPr sz="1127" i="1" spc="-4" dirty="0">
                <a:latin typeface="Times New Roman"/>
                <a:cs typeface="Times New Roman"/>
              </a:rPr>
              <a:t>F</a:t>
            </a:r>
            <a:r>
              <a:rPr sz="1127" i="1" dirty="0">
                <a:latin typeface="Times New Roman"/>
                <a:cs typeface="Times New Roman"/>
              </a:rPr>
              <a:t> </a:t>
            </a:r>
            <a:r>
              <a:rPr sz="1127" i="1" spc="81" dirty="0">
                <a:latin typeface="Times New Roman"/>
                <a:cs typeface="Times New Roman"/>
              </a:rPr>
              <a:t> </a:t>
            </a:r>
            <a:r>
              <a:rPr sz="1127" spc="-4" dirty="0">
                <a:latin typeface="Symbol"/>
                <a:cs typeface="Symbol"/>
              </a:rPr>
              <a:t></a:t>
            </a:r>
            <a:r>
              <a:rPr sz="1127" spc="-35" dirty="0">
                <a:latin typeface="Times New Roman"/>
                <a:cs typeface="Times New Roman"/>
              </a:rPr>
              <a:t> </a:t>
            </a:r>
            <a:r>
              <a:rPr sz="1127" spc="-4" dirty="0">
                <a:latin typeface="Times New Roman"/>
                <a:cs typeface="Times New Roman"/>
              </a:rPr>
              <a:t>0</a:t>
            </a:r>
            <a:r>
              <a:rPr sz="1127" spc="-35" dirty="0">
                <a:latin typeface="Times New Roman"/>
                <a:cs typeface="Times New Roman"/>
              </a:rPr>
              <a:t> </a:t>
            </a:r>
            <a:r>
              <a:rPr sz="1127" spc="-4" dirty="0">
                <a:latin typeface="Symbol"/>
                <a:cs typeface="Symbol"/>
              </a:rPr>
              <a:t></a:t>
            </a:r>
            <a:r>
              <a:rPr sz="1127" spc="12" dirty="0">
                <a:latin typeface="Times New Roman"/>
                <a:cs typeface="Times New Roman"/>
              </a:rPr>
              <a:t> </a:t>
            </a:r>
            <a:r>
              <a:rPr sz="1127" i="1" spc="-4" dirty="0">
                <a:latin typeface="Times New Roman"/>
                <a:cs typeface="Times New Roman"/>
              </a:rPr>
              <a:t>F</a:t>
            </a:r>
            <a:r>
              <a:rPr sz="1127" i="1" dirty="0">
                <a:latin typeface="Times New Roman"/>
                <a:cs typeface="Times New Roman"/>
              </a:rPr>
              <a:t>	</a:t>
            </a:r>
            <a:r>
              <a:rPr sz="1127" spc="-4" dirty="0">
                <a:latin typeface="Symbol"/>
                <a:cs typeface="Symbol"/>
              </a:rPr>
              <a:t></a:t>
            </a:r>
            <a:r>
              <a:rPr sz="1127" spc="-109" dirty="0">
                <a:latin typeface="Times New Roman"/>
                <a:cs typeface="Times New Roman"/>
              </a:rPr>
              <a:t> </a:t>
            </a:r>
            <a:r>
              <a:rPr sz="1127" dirty="0">
                <a:latin typeface="Times New Roman"/>
                <a:cs typeface="Times New Roman"/>
              </a:rPr>
              <a:t>7</a:t>
            </a:r>
            <a:r>
              <a:rPr sz="1127" spc="-8" dirty="0">
                <a:latin typeface="Times New Roman"/>
                <a:cs typeface="Times New Roman"/>
              </a:rPr>
              <a:t>.</a:t>
            </a:r>
            <a:r>
              <a:rPr sz="1127" dirty="0">
                <a:latin typeface="Times New Roman"/>
                <a:cs typeface="Times New Roman"/>
              </a:rPr>
              <a:t>5</a:t>
            </a:r>
            <a:r>
              <a:rPr sz="1127" spc="-8" dirty="0">
                <a:latin typeface="Times New Roman"/>
                <a:cs typeface="Times New Roman"/>
              </a:rPr>
              <a:t>k</a:t>
            </a:r>
            <a:r>
              <a:rPr sz="1127" spc="-4" dirty="0">
                <a:latin typeface="Times New Roman"/>
                <a:cs typeface="Times New Roman"/>
              </a:rPr>
              <a:t>N</a:t>
            </a:r>
            <a:r>
              <a:rPr sz="1127" spc="-70" dirty="0">
                <a:latin typeface="Times New Roman"/>
                <a:cs typeface="Times New Roman"/>
              </a:rPr>
              <a:t> </a:t>
            </a:r>
            <a:r>
              <a:rPr sz="1127" spc="-4" dirty="0">
                <a:latin typeface="Symbol"/>
                <a:cs typeface="Symbol"/>
              </a:rPr>
              <a:t></a:t>
            </a:r>
            <a:r>
              <a:rPr sz="1127" spc="-70" dirty="0">
                <a:latin typeface="Times New Roman"/>
                <a:cs typeface="Times New Roman"/>
              </a:rPr>
              <a:t> </a:t>
            </a:r>
            <a:r>
              <a:rPr sz="991" u="sng" spc="-139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91" u="sng" spc="-5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991" spc="81" baseline="32679" dirty="0">
                <a:latin typeface="Times New Roman"/>
                <a:cs typeface="Times New Roman"/>
              </a:rPr>
              <a:t> </a:t>
            </a:r>
            <a:r>
              <a:rPr sz="1477" spc="-272" dirty="0">
                <a:latin typeface="Symbol"/>
                <a:cs typeface="Symbol"/>
              </a:rPr>
              <a:t></a:t>
            </a:r>
            <a:r>
              <a:rPr sz="1127" spc="-8" dirty="0">
                <a:latin typeface="Times New Roman"/>
                <a:cs typeface="Times New Roman"/>
              </a:rPr>
              <a:t>1</a:t>
            </a:r>
            <a:r>
              <a:rPr sz="1127" spc="12" dirty="0">
                <a:latin typeface="Times New Roman"/>
                <a:cs typeface="Times New Roman"/>
              </a:rPr>
              <a:t>2</a:t>
            </a:r>
            <a:r>
              <a:rPr sz="1127" spc="-8" dirty="0">
                <a:latin typeface="Times New Roman"/>
                <a:cs typeface="Times New Roman"/>
              </a:rPr>
              <a:t>.5k</a:t>
            </a:r>
            <a:r>
              <a:rPr sz="1127" spc="78" dirty="0">
                <a:latin typeface="Times New Roman"/>
                <a:cs typeface="Times New Roman"/>
              </a:rPr>
              <a:t>N</a:t>
            </a:r>
            <a:r>
              <a:rPr sz="1477" spc="-31" dirty="0">
                <a:latin typeface="Symbol"/>
                <a:cs typeface="Symbol"/>
              </a:rPr>
              <a:t></a:t>
            </a:r>
            <a:r>
              <a:rPr sz="1127" spc="-4" dirty="0">
                <a:latin typeface="Symbol"/>
                <a:cs typeface="Symbol"/>
              </a:rPr>
              <a:t></a:t>
            </a:r>
            <a:r>
              <a:rPr sz="1127" spc="-70" dirty="0">
                <a:latin typeface="Times New Roman"/>
                <a:cs typeface="Times New Roman"/>
              </a:rPr>
              <a:t> </a:t>
            </a:r>
            <a:r>
              <a:rPr sz="991" u="sng" spc="-139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91" u="sng" spc="-5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991" spc="81" baseline="32679" dirty="0">
                <a:latin typeface="Times New Roman"/>
                <a:cs typeface="Times New Roman"/>
              </a:rPr>
              <a:t> </a:t>
            </a:r>
            <a:r>
              <a:rPr sz="1477" spc="-272" dirty="0">
                <a:latin typeface="Symbol"/>
                <a:cs typeface="Symbol"/>
              </a:rPr>
              <a:t></a:t>
            </a:r>
            <a:r>
              <a:rPr sz="1127" spc="-8" dirty="0">
                <a:latin typeface="Times New Roman"/>
                <a:cs typeface="Times New Roman"/>
              </a:rPr>
              <a:t>1</a:t>
            </a:r>
            <a:r>
              <a:rPr sz="1127" spc="12" dirty="0">
                <a:latin typeface="Times New Roman"/>
                <a:cs typeface="Times New Roman"/>
              </a:rPr>
              <a:t>8</a:t>
            </a:r>
            <a:r>
              <a:rPr sz="1127" spc="-8" dirty="0">
                <a:latin typeface="Times New Roman"/>
                <a:cs typeface="Times New Roman"/>
              </a:rPr>
              <a:t>.7</a:t>
            </a:r>
            <a:r>
              <a:rPr sz="1127" spc="19" dirty="0">
                <a:latin typeface="Times New Roman"/>
                <a:cs typeface="Times New Roman"/>
              </a:rPr>
              <a:t>5</a:t>
            </a:r>
            <a:r>
              <a:rPr sz="1477" spc="-124" dirty="0">
                <a:latin typeface="Symbol"/>
                <a:cs typeface="Symbol"/>
              </a:rPr>
              <a:t></a:t>
            </a:r>
            <a:endParaRPr sz="1477">
              <a:latin typeface="Symbol"/>
              <a:cs typeface="Symbol"/>
            </a:endParaRPr>
          </a:p>
          <a:p>
            <a:pPr marL="298581">
              <a:lnSpc>
                <a:spcPts val="458"/>
              </a:lnSpc>
              <a:tabLst>
                <a:tab pos="796049" algn="l"/>
                <a:tab pos="1543240" algn="l"/>
                <a:tab pos="2251937" algn="l"/>
              </a:tabLst>
            </a:pPr>
            <a:r>
              <a:rPr sz="991" i="1" spc="-5" baseline="3267" dirty="0">
                <a:latin typeface="Times New Roman"/>
                <a:cs typeface="Times New Roman"/>
              </a:rPr>
              <a:t>x	BC	</a:t>
            </a:r>
            <a:r>
              <a:rPr sz="660" spc="-4" dirty="0">
                <a:latin typeface="Times New Roman"/>
                <a:cs typeface="Times New Roman"/>
              </a:rPr>
              <a:t>5	5</a:t>
            </a:r>
            <a:endParaRPr sz="66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1517" y="3549043"/>
            <a:ext cx="1013168" cy="182415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29611">
              <a:spcBef>
                <a:spcPts val="70"/>
              </a:spcBef>
            </a:pPr>
            <a:r>
              <a:rPr sz="1127" i="1" spc="-51" dirty="0">
                <a:latin typeface="Times New Roman"/>
                <a:cs typeface="Times New Roman"/>
              </a:rPr>
              <a:t>F</a:t>
            </a:r>
            <a:r>
              <a:rPr sz="991" i="1" spc="-5" baseline="-22875" dirty="0">
                <a:latin typeface="Times New Roman"/>
                <a:cs typeface="Times New Roman"/>
              </a:rPr>
              <a:t>BC</a:t>
            </a:r>
            <a:r>
              <a:rPr sz="991" i="1" baseline="-22875" dirty="0">
                <a:latin typeface="Times New Roman"/>
                <a:cs typeface="Times New Roman"/>
              </a:rPr>
              <a:t>  </a:t>
            </a:r>
            <a:r>
              <a:rPr sz="991" i="1" spc="-117" baseline="-22875" dirty="0">
                <a:latin typeface="Times New Roman"/>
                <a:cs typeface="Times New Roman"/>
              </a:rPr>
              <a:t> </a:t>
            </a:r>
            <a:r>
              <a:rPr sz="1127" spc="-4" dirty="0">
                <a:latin typeface="Symbol"/>
                <a:cs typeface="Symbol"/>
              </a:rPr>
              <a:t></a:t>
            </a:r>
            <a:r>
              <a:rPr sz="1127" spc="-23" dirty="0">
                <a:latin typeface="Times New Roman"/>
                <a:cs typeface="Times New Roman"/>
              </a:rPr>
              <a:t> </a:t>
            </a:r>
            <a:r>
              <a:rPr sz="1127" dirty="0">
                <a:latin typeface="Symbol"/>
                <a:cs typeface="Symbol"/>
              </a:rPr>
              <a:t></a:t>
            </a:r>
            <a:r>
              <a:rPr sz="1127" spc="-8" dirty="0">
                <a:latin typeface="Times New Roman"/>
                <a:cs typeface="Times New Roman"/>
              </a:rPr>
              <a:t>2</a:t>
            </a:r>
            <a:r>
              <a:rPr sz="1127" dirty="0">
                <a:latin typeface="Times New Roman"/>
                <a:cs typeface="Times New Roman"/>
              </a:rPr>
              <a:t>6</a:t>
            </a:r>
            <a:r>
              <a:rPr sz="1127" spc="-8" dirty="0">
                <a:latin typeface="Times New Roman"/>
                <a:cs typeface="Times New Roman"/>
              </a:rPr>
              <a:t>.2</a:t>
            </a:r>
            <a:r>
              <a:rPr sz="1127" spc="-4" dirty="0">
                <a:latin typeface="Times New Roman"/>
                <a:cs typeface="Times New Roman"/>
              </a:rPr>
              <a:t>5</a:t>
            </a:r>
            <a:r>
              <a:rPr sz="1127" spc="-81" dirty="0">
                <a:latin typeface="Times New Roman"/>
                <a:cs typeface="Times New Roman"/>
              </a:rPr>
              <a:t> </a:t>
            </a:r>
            <a:r>
              <a:rPr sz="1127" spc="-8" dirty="0">
                <a:latin typeface="Times New Roman"/>
                <a:cs typeface="Times New Roman"/>
              </a:rPr>
              <a:t>k</a:t>
            </a:r>
            <a:r>
              <a:rPr sz="1127" spc="-4" dirty="0">
                <a:latin typeface="Times New Roman"/>
                <a:cs typeface="Times New Roman"/>
              </a:rPr>
              <a:t>N</a:t>
            </a:r>
            <a:endParaRPr sz="1127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53104" y="3552576"/>
            <a:ext cx="1238700" cy="212921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29611">
              <a:spcBef>
                <a:spcPts val="74"/>
              </a:spcBef>
            </a:pPr>
            <a:r>
              <a:rPr sz="1322" i="1" spc="-78" dirty="0">
                <a:latin typeface="Times New Roman"/>
                <a:cs typeface="Times New Roman"/>
              </a:rPr>
              <a:t>F</a:t>
            </a:r>
            <a:r>
              <a:rPr sz="1107" i="1" spc="17" baseline="-26315" dirty="0">
                <a:latin typeface="Times New Roman"/>
                <a:cs typeface="Times New Roman"/>
              </a:rPr>
              <a:t>B</a:t>
            </a:r>
            <a:r>
              <a:rPr sz="1107" i="1" spc="29" baseline="-26315" dirty="0">
                <a:latin typeface="Times New Roman"/>
                <a:cs typeface="Times New Roman"/>
              </a:rPr>
              <a:t>C</a:t>
            </a:r>
            <a:r>
              <a:rPr sz="1107" i="1" baseline="-26315" dirty="0">
                <a:latin typeface="Times New Roman"/>
                <a:cs typeface="Times New Roman"/>
              </a:rPr>
              <a:t>  </a:t>
            </a:r>
            <a:r>
              <a:rPr sz="1107" i="1" spc="-105" baseline="-26315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Symbol"/>
                <a:cs typeface="Symbol"/>
              </a:rPr>
              <a:t></a:t>
            </a:r>
            <a:r>
              <a:rPr sz="1322" spc="-31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Times New Roman"/>
                <a:cs typeface="Times New Roman"/>
              </a:rPr>
              <a:t>2</a:t>
            </a:r>
            <a:r>
              <a:rPr sz="1322" spc="-12" dirty="0">
                <a:latin typeface="Times New Roman"/>
                <a:cs typeface="Times New Roman"/>
              </a:rPr>
              <a:t>6</a:t>
            </a:r>
            <a:r>
              <a:rPr sz="1322" spc="-8" dirty="0">
                <a:latin typeface="Times New Roman"/>
                <a:cs typeface="Times New Roman"/>
              </a:rPr>
              <a:t>.</a:t>
            </a:r>
            <a:r>
              <a:rPr sz="1322" spc="-4" dirty="0">
                <a:latin typeface="Times New Roman"/>
                <a:cs typeface="Times New Roman"/>
              </a:rPr>
              <a:t>25</a:t>
            </a:r>
            <a:r>
              <a:rPr sz="1322" spc="-105" dirty="0">
                <a:latin typeface="Times New Roman"/>
                <a:cs typeface="Times New Roman"/>
              </a:rPr>
              <a:t> </a:t>
            </a:r>
            <a:r>
              <a:rPr sz="1322" spc="-4" dirty="0">
                <a:latin typeface="Times New Roman"/>
                <a:cs typeface="Times New Roman"/>
              </a:rPr>
              <a:t>kN</a:t>
            </a:r>
            <a:r>
              <a:rPr sz="1322" dirty="0">
                <a:latin typeface="Times New Roman"/>
                <a:cs typeface="Times New Roman"/>
              </a:rPr>
              <a:t> </a:t>
            </a:r>
            <a:r>
              <a:rPr sz="1322" spc="-144" dirty="0">
                <a:latin typeface="Times New Roman"/>
                <a:cs typeface="Times New Roman"/>
              </a:rPr>
              <a:t> </a:t>
            </a:r>
            <a:r>
              <a:rPr sz="1322" i="1" spc="-4" dirty="0">
                <a:latin typeface="Times New Roman"/>
                <a:cs typeface="Times New Roman"/>
              </a:rPr>
              <a:t>T</a:t>
            </a:r>
            <a:endParaRPr sz="1322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45995" y="3556917"/>
            <a:ext cx="1263869" cy="263038"/>
          </a:xfrm>
          <a:custGeom>
            <a:avLst/>
            <a:gdLst/>
            <a:ahLst/>
            <a:cxnLst/>
            <a:rect l="l" t="t" r="r" b="b"/>
            <a:pathLst>
              <a:path w="1626234" h="338454">
                <a:moveTo>
                  <a:pt x="1626108" y="338328"/>
                </a:moveTo>
                <a:lnTo>
                  <a:pt x="1626108" y="0"/>
                </a:lnTo>
                <a:lnTo>
                  <a:pt x="0" y="0"/>
                </a:lnTo>
                <a:lnTo>
                  <a:pt x="0" y="338328"/>
                </a:lnTo>
                <a:lnTo>
                  <a:pt x="4572" y="338328"/>
                </a:lnTo>
                <a:lnTo>
                  <a:pt x="4572" y="7620"/>
                </a:lnTo>
                <a:lnTo>
                  <a:pt x="7620" y="4572"/>
                </a:lnTo>
                <a:lnTo>
                  <a:pt x="7620" y="7620"/>
                </a:lnTo>
                <a:lnTo>
                  <a:pt x="1618488" y="7620"/>
                </a:lnTo>
                <a:lnTo>
                  <a:pt x="1618488" y="4572"/>
                </a:lnTo>
                <a:lnTo>
                  <a:pt x="1623060" y="7620"/>
                </a:lnTo>
                <a:lnTo>
                  <a:pt x="1623060" y="338328"/>
                </a:lnTo>
                <a:lnTo>
                  <a:pt x="1626108" y="338328"/>
                </a:lnTo>
                <a:close/>
              </a:path>
              <a:path w="1626234" h="338454">
                <a:moveTo>
                  <a:pt x="7620" y="7620"/>
                </a:moveTo>
                <a:lnTo>
                  <a:pt x="7620" y="4572"/>
                </a:lnTo>
                <a:lnTo>
                  <a:pt x="4572" y="7620"/>
                </a:lnTo>
                <a:lnTo>
                  <a:pt x="7620" y="7620"/>
                </a:lnTo>
                <a:close/>
              </a:path>
              <a:path w="1626234" h="338454">
                <a:moveTo>
                  <a:pt x="7620" y="330708"/>
                </a:moveTo>
                <a:lnTo>
                  <a:pt x="7620" y="7620"/>
                </a:lnTo>
                <a:lnTo>
                  <a:pt x="4572" y="7620"/>
                </a:lnTo>
                <a:lnTo>
                  <a:pt x="4572" y="330708"/>
                </a:lnTo>
                <a:lnTo>
                  <a:pt x="7620" y="330708"/>
                </a:lnTo>
                <a:close/>
              </a:path>
              <a:path w="1626234" h="338454">
                <a:moveTo>
                  <a:pt x="1623060" y="330708"/>
                </a:moveTo>
                <a:lnTo>
                  <a:pt x="4572" y="330708"/>
                </a:lnTo>
                <a:lnTo>
                  <a:pt x="7620" y="333756"/>
                </a:lnTo>
                <a:lnTo>
                  <a:pt x="7620" y="338328"/>
                </a:lnTo>
                <a:lnTo>
                  <a:pt x="1618488" y="338328"/>
                </a:lnTo>
                <a:lnTo>
                  <a:pt x="1618488" y="333756"/>
                </a:lnTo>
                <a:lnTo>
                  <a:pt x="1623060" y="330708"/>
                </a:lnTo>
                <a:close/>
              </a:path>
              <a:path w="1626234" h="338454">
                <a:moveTo>
                  <a:pt x="7620" y="338328"/>
                </a:moveTo>
                <a:lnTo>
                  <a:pt x="7620" y="333756"/>
                </a:lnTo>
                <a:lnTo>
                  <a:pt x="4572" y="330708"/>
                </a:lnTo>
                <a:lnTo>
                  <a:pt x="4572" y="338328"/>
                </a:lnTo>
                <a:lnTo>
                  <a:pt x="7620" y="338328"/>
                </a:lnTo>
                <a:close/>
              </a:path>
              <a:path w="1626234" h="338454">
                <a:moveTo>
                  <a:pt x="1623060" y="7620"/>
                </a:moveTo>
                <a:lnTo>
                  <a:pt x="1618488" y="4572"/>
                </a:lnTo>
                <a:lnTo>
                  <a:pt x="1618488" y="7620"/>
                </a:lnTo>
                <a:lnTo>
                  <a:pt x="1623060" y="7620"/>
                </a:lnTo>
                <a:close/>
              </a:path>
              <a:path w="1626234" h="338454">
                <a:moveTo>
                  <a:pt x="1623060" y="330708"/>
                </a:moveTo>
                <a:lnTo>
                  <a:pt x="1623060" y="7620"/>
                </a:lnTo>
                <a:lnTo>
                  <a:pt x="1618488" y="7620"/>
                </a:lnTo>
                <a:lnTo>
                  <a:pt x="1618488" y="330708"/>
                </a:lnTo>
                <a:lnTo>
                  <a:pt x="1623060" y="330708"/>
                </a:lnTo>
                <a:close/>
              </a:path>
              <a:path w="1626234" h="338454">
                <a:moveTo>
                  <a:pt x="1623060" y="338328"/>
                </a:moveTo>
                <a:lnTo>
                  <a:pt x="1623060" y="330708"/>
                </a:lnTo>
                <a:lnTo>
                  <a:pt x="1618488" y="333756"/>
                </a:lnTo>
                <a:lnTo>
                  <a:pt x="1618488" y="338328"/>
                </a:lnTo>
                <a:lnTo>
                  <a:pt x="1623060" y="3383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3231" y="1857282"/>
            <a:ext cx="1448725" cy="108630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4858" y="3054726"/>
            <a:ext cx="1703508" cy="100319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748167" y="4284937"/>
            <a:ext cx="3062204" cy="405060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indent="-146082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There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is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one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unknown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</a:t>
            </a:r>
            <a:r>
              <a:rPr sz="128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force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at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endParaRPr sz="1282">
              <a:latin typeface="Times New Roman"/>
              <a:cs typeface="Times New Roman"/>
            </a:endParaRPr>
          </a:p>
          <a:p>
            <a:pPr marL="155459"/>
            <a:r>
              <a:rPr sz="1282" i="1" dirty="0">
                <a:latin typeface="Times New Roman"/>
                <a:cs typeface="Times New Roman"/>
              </a:rPr>
              <a:t>E</a:t>
            </a:r>
            <a:r>
              <a:rPr sz="1282" dirty="0">
                <a:latin typeface="Times New Roman"/>
                <a:cs typeface="Times New Roman"/>
              </a:rPr>
              <a:t>.</a:t>
            </a:r>
            <a:r>
              <a:rPr sz="1282" spc="241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Assume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member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is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in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tension.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76902" y="4889019"/>
            <a:ext cx="64649" cy="117688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9871">
              <a:spcBef>
                <a:spcPts val="78"/>
              </a:spcBef>
            </a:pPr>
            <a:r>
              <a:rPr sz="700" dirty="0">
                <a:latin typeface="Times New Roman"/>
                <a:cs typeface="Times New Roman"/>
              </a:rPr>
              <a:t>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56614" y="4790713"/>
            <a:ext cx="986025" cy="117688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9871">
              <a:spcBef>
                <a:spcPts val="78"/>
              </a:spcBef>
              <a:tabLst>
                <a:tab pos="920417" algn="l"/>
              </a:tabLst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700" dirty="0">
                <a:latin typeface="Times New Roman"/>
                <a:cs typeface="Times New Roman"/>
              </a:rPr>
              <a:t>	</a:t>
            </a:r>
            <a:r>
              <a:rPr sz="700" u="sng" spc="-9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18379" y="4889019"/>
            <a:ext cx="749636" cy="117688"/>
          </a:xfrm>
          <a:prstGeom prst="rect">
            <a:avLst/>
          </a:prstGeom>
        </p:spPr>
        <p:txBody>
          <a:bodyPr vert="horz" wrap="square" lIns="0" tIns="9870" rIns="0" bIns="0" rtlCol="0">
            <a:spAutoFit/>
          </a:bodyPr>
          <a:lstStyle/>
          <a:p>
            <a:pPr marL="9871">
              <a:spcBef>
                <a:spcPts val="78"/>
              </a:spcBef>
              <a:tabLst>
                <a:tab pos="457494" algn="l"/>
                <a:tab pos="625291" algn="l"/>
              </a:tabLst>
            </a:pPr>
            <a:r>
              <a:rPr sz="1049" i="1" baseline="3086" dirty="0">
                <a:latin typeface="Times New Roman"/>
                <a:cs typeface="Times New Roman"/>
              </a:rPr>
              <a:t>x	</a:t>
            </a:r>
            <a:r>
              <a:rPr sz="700" dirty="0">
                <a:latin typeface="Times New Roman"/>
                <a:cs typeface="Times New Roman"/>
              </a:rPr>
              <a:t>5	</a:t>
            </a:r>
            <a:r>
              <a:rPr sz="1049" i="1" baseline="3086" dirty="0">
                <a:latin typeface="Times New Roman"/>
                <a:cs typeface="Times New Roman"/>
              </a:rPr>
              <a:t>EC</a:t>
            </a:r>
            <a:endParaRPr sz="1049" baseline="3086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31918" y="4733009"/>
            <a:ext cx="2158101" cy="252623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  <a:tabLst>
                <a:tab pos="625291" algn="l"/>
                <a:tab pos="872052" algn="l"/>
                <a:tab pos="1529421" algn="l"/>
              </a:tabLst>
            </a:pPr>
            <a:r>
              <a:rPr sz="1205" i="1" spc="-4" dirty="0">
                <a:latin typeface="Times New Roman"/>
                <a:cs typeface="Times New Roman"/>
              </a:rPr>
              <a:t>F</a:t>
            </a:r>
            <a:r>
              <a:rPr sz="1205" i="1" spc="373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Symbol"/>
                <a:cs typeface="Symbol"/>
              </a:rPr>
              <a:t></a:t>
            </a:r>
            <a:r>
              <a:rPr sz="1205" spc="-47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Times New Roman"/>
                <a:cs typeface="Times New Roman"/>
              </a:rPr>
              <a:t>0</a:t>
            </a:r>
            <a:r>
              <a:rPr sz="1205" spc="-47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Symbol"/>
                <a:cs typeface="Symbol"/>
              </a:rPr>
              <a:t></a:t>
            </a:r>
            <a:r>
              <a:rPr sz="1205" spc="-4" dirty="0">
                <a:latin typeface="Times New Roman"/>
                <a:cs typeface="Times New Roman"/>
              </a:rPr>
              <a:t>	</a:t>
            </a:r>
            <a:r>
              <a:rPr sz="1205" i="1" spc="-4" dirty="0">
                <a:latin typeface="Times New Roman"/>
                <a:cs typeface="Times New Roman"/>
              </a:rPr>
              <a:t>F	</a:t>
            </a:r>
            <a:r>
              <a:rPr sz="1205" spc="12" dirty="0">
                <a:latin typeface="Symbol"/>
                <a:cs typeface="Symbol"/>
              </a:rPr>
              <a:t></a:t>
            </a:r>
            <a:r>
              <a:rPr sz="1205" spc="12" dirty="0">
                <a:latin typeface="Times New Roman"/>
                <a:cs typeface="Times New Roman"/>
              </a:rPr>
              <a:t>15kN</a:t>
            </a:r>
            <a:r>
              <a:rPr sz="1205" spc="-85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Symbol"/>
                <a:cs typeface="Symbol"/>
              </a:rPr>
              <a:t></a:t>
            </a:r>
            <a:r>
              <a:rPr sz="1205" spc="-4" dirty="0">
                <a:latin typeface="Times New Roman"/>
                <a:cs typeface="Times New Roman"/>
              </a:rPr>
              <a:t>	</a:t>
            </a:r>
            <a:r>
              <a:rPr sz="1554" spc="-43" dirty="0">
                <a:latin typeface="Symbol"/>
                <a:cs typeface="Symbol"/>
              </a:rPr>
              <a:t></a:t>
            </a:r>
            <a:r>
              <a:rPr sz="1205" spc="-43" dirty="0">
                <a:latin typeface="Times New Roman"/>
                <a:cs typeface="Times New Roman"/>
              </a:rPr>
              <a:t>18.75kN</a:t>
            </a:r>
            <a:r>
              <a:rPr sz="1554" spc="-43" dirty="0">
                <a:latin typeface="Symbol"/>
                <a:cs typeface="Symbol"/>
              </a:rPr>
              <a:t></a:t>
            </a:r>
            <a:endParaRPr sz="1554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43596" y="4740000"/>
            <a:ext cx="183091" cy="286103"/>
          </a:xfrm>
          <a:prstGeom prst="rect">
            <a:avLst/>
          </a:prstGeom>
        </p:spPr>
        <p:txBody>
          <a:bodyPr vert="horz" wrap="square" lIns="0" tIns="10857" rIns="0" bIns="0" rtlCol="0">
            <a:spAutoFit/>
          </a:bodyPr>
          <a:lstStyle/>
          <a:p>
            <a:pPr marL="9871">
              <a:spcBef>
                <a:spcPts val="85"/>
              </a:spcBef>
            </a:pPr>
            <a:r>
              <a:rPr sz="1788" spc="15" dirty="0">
                <a:latin typeface="Cambria"/>
                <a:cs typeface="Cambria"/>
              </a:rPr>
              <a:t>∑</a:t>
            </a:r>
            <a:endParaRPr sz="1788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36374" y="5030496"/>
            <a:ext cx="1070908" cy="194405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29611">
              <a:spcBef>
                <a:spcPts val="70"/>
              </a:spcBef>
            </a:pPr>
            <a:r>
              <a:rPr sz="1205" i="1" spc="-70" dirty="0">
                <a:latin typeface="Times New Roman"/>
                <a:cs typeface="Times New Roman"/>
              </a:rPr>
              <a:t>F</a:t>
            </a:r>
            <a:r>
              <a:rPr sz="1049" i="1" baseline="-24691" dirty="0">
                <a:latin typeface="Times New Roman"/>
                <a:cs typeface="Times New Roman"/>
              </a:rPr>
              <a:t>EC  </a:t>
            </a:r>
            <a:r>
              <a:rPr sz="1049" i="1" spc="-133" baseline="-24691" dirty="0">
                <a:latin typeface="Times New Roman"/>
                <a:cs typeface="Times New Roman"/>
              </a:rPr>
              <a:t> </a:t>
            </a:r>
            <a:r>
              <a:rPr sz="1205" spc="-4" dirty="0">
                <a:latin typeface="Symbol"/>
                <a:cs typeface="Symbol"/>
              </a:rPr>
              <a:t></a:t>
            </a:r>
            <a:r>
              <a:rPr sz="1205" spc="-31" dirty="0">
                <a:latin typeface="Times New Roman"/>
                <a:cs typeface="Times New Roman"/>
              </a:rPr>
              <a:t> </a:t>
            </a:r>
            <a:r>
              <a:rPr sz="1205" spc="-12" dirty="0">
                <a:latin typeface="Symbol"/>
                <a:cs typeface="Symbol"/>
              </a:rPr>
              <a:t></a:t>
            </a:r>
            <a:r>
              <a:rPr sz="1205" dirty="0">
                <a:latin typeface="Times New Roman"/>
                <a:cs typeface="Times New Roman"/>
              </a:rPr>
              <a:t>4</a:t>
            </a:r>
            <a:r>
              <a:rPr sz="1205" spc="-8" dirty="0">
                <a:latin typeface="Times New Roman"/>
                <a:cs typeface="Times New Roman"/>
              </a:rPr>
              <a:t>3.</a:t>
            </a:r>
            <a:r>
              <a:rPr sz="1205" dirty="0">
                <a:latin typeface="Times New Roman"/>
                <a:cs typeface="Times New Roman"/>
              </a:rPr>
              <a:t>7</a:t>
            </a:r>
            <a:r>
              <a:rPr sz="1205" spc="-4" dirty="0">
                <a:latin typeface="Times New Roman"/>
                <a:cs typeface="Times New Roman"/>
              </a:rPr>
              <a:t>5</a:t>
            </a:r>
            <a:r>
              <a:rPr sz="1205" spc="-113" dirty="0">
                <a:latin typeface="Times New Roman"/>
                <a:cs typeface="Times New Roman"/>
              </a:rPr>
              <a:t> </a:t>
            </a:r>
            <a:r>
              <a:rPr sz="1205" dirty="0">
                <a:latin typeface="Times New Roman"/>
                <a:cs typeface="Times New Roman"/>
              </a:rPr>
              <a:t>k</a:t>
            </a:r>
            <a:r>
              <a:rPr sz="1205" spc="-4" dirty="0">
                <a:latin typeface="Times New Roman"/>
                <a:cs typeface="Times New Roman"/>
              </a:rPr>
              <a:t>N</a:t>
            </a:r>
            <a:endParaRPr sz="1205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18522" y="5194106"/>
            <a:ext cx="136701" cy="120179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700" i="1" spc="8" dirty="0">
                <a:latin typeface="Times New Roman"/>
                <a:cs typeface="Times New Roman"/>
              </a:rPr>
              <a:t>E</a:t>
            </a:r>
            <a:r>
              <a:rPr sz="700" i="1" spc="15" dirty="0">
                <a:latin typeface="Times New Roman"/>
                <a:cs typeface="Times New Roman"/>
              </a:rPr>
              <a:t>C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29694" y="5089550"/>
            <a:ext cx="1154310" cy="200241"/>
          </a:xfrm>
          <a:prstGeom prst="rect">
            <a:avLst/>
          </a:prstGeom>
        </p:spPr>
        <p:txBody>
          <a:bodyPr vert="horz" wrap="square" lIns="0" tIns="8883" rIns="0" bIns="0" rtlCol="0">
            <a:spAutoFit/>
          </a:bodyPr>
          <a:lstStyle/>
          <a:p>
            <a:pPr marL="9871">
              <a:spcBef>
                <a:spcPts val="70"/>
              </a:spcBef>
              <a:tabLst>
                <a:tab pos="273904" algn="l"/>
              </a:tabLst>
            </a:pPr>
            <a:r>
              <a:rPr sz="1243" i="1" spc="-4" dirty="0">
                <a:latin typeface="Times New Roman"/>
                <a:cs typeface="Times New Roman"/>
              </a:rPr>
              <a:t>F	</a:t>
            </a:r>
            <a:r>
              <a:rPr sz="1243" spc="-4" dirty="0">
                <a:latin typeface="Symbol"/>
                <a:cs typeface="Symbol"/>
              </a:rPr>
              <a:t></a:t>
            </a:r>
            <a:r>
              <a:rPr sz="1243" spc="-23" dirty="0">
                <a:latin typeface="Times New Roman"/>
                <a:cs typeface="Times New Roman"/>
              </a:rPr>
              <a:t> </a:t>
            </a:r>
            <a:r>
              <a:rPr sz="1243" dirty="0">
                <a:latin typeface="Times New Roman"/>
                <a:cs typeface="Times New Roman"/>
              </a:rPr>
              <a:t>4</a:t>
            </a:r>
            <a:r>
              <a:rPr sz="1243" spc="-12" dirty="0">
                <a:latin typeface="Times New Roman"/>
                <a:cs typeface="Times New Roman"/>
              </a:rPr>
              <a:t>3</a:t>
            </a:r>
            <a:r>
              <a:rPr sz="1243" spc="-8" dirty="0">
                <a:latin typeface="Times New Roman"/>
                <a:cs typeface="Times New Roman"/>
              </a:rPr>
              <a:t>.</a:t>
            </a:r>
            <a:r>
              <a:rPr sz="1243" dirty="0">
                <a:latin typeface="Times New Roman"/>
                <a:cs typeface="Times New Roman"/>
              </a:rPr>
              <a:t>7</a:t>
            </a:r>
            <a:r>
              <a:rPr sz="1243" spc="-4" dirty="0">
                <a:latin typeface="Times New Roman"/>
                <a:cs typeface="Times New Roman"/>
              </a:rPr>
              <a:t>5</a:t>
            </a:r>
            <a:r>
              <a:rPr sz="1243" spc="-101" dirty="0">
                <a:latin typeface="Times New Roman"/>
                <a:cs typeface="Times New Roman"/>
              </a:rPr>
              <a:t> </a:t>
            </a:r>
            <a:r>
              <a:rPr sz="1243" dirty="0">
                <a:latin typeface="Times New Roman"/>
                <a:cs typeface="Times New Roman"/>
              </a:rPr>
              <a:t>k</a:t>
            </a:r>
            <a:r>
              <a:rPr sz="1243" spc="-4" dirty="0">
                <a:latin typeface="Times New Roman"/>
                <a:cs typeface="Times New Roman"/>
              </a:rPr>
              <a:t>N</a:t>
            </a:r>
            <a:r>
              <a:rPr sz="1243" dirty="0">
                <a:latin typeface="Times New Roman"/>
                <a:cs typeface="Times New Roman"/>
              </a:rPr>
              <a:t> </a:t>
            </a:r>
            <a:r>
              <a:rPr sz="1243" spc="-93" dirty="0">
                <a:latin typeface="Times New Roman"/>
                <a:cs typeface="Times New Roman"/>
              </a:rPr>
              <a:t> </a:t>
            </a:r>
            <a:r>
              <a:rPr sz="1243" i="1" spc="-4" dirty="0">
                <a:latin typeface="Times New Roman"/>
                <a:cs typeface="Times New Roman"/>
              </a:rPr>
              <a:t>C</a:t>
            </a:r>
            <a:endParaRPr sz="124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05216" y="5093103"/>
            <a:ext cx="1206128" cy="248727"/>
          </a:xfrm>
          <a:custGeom>
            <a:avLst/>
            <a:gdLst/>
            <a:ahLst/>
            <a:cxnLst/>
            <a:rect l="l" t="t" r="r" b="b"/>
            <a:pathLst>
              <a:path w="1551940" h="320039">
                <a:moveTo>
                  <a:pt x="1551432" y="320040"/>
                </a:moveTo>
                <a:lnTo>
                  <a:pt x="1551432" y="0"/>
                </a:lnTo>
                <a:lnTo>
                  <a:pt x="0" y="0"/>
                </a:lnTo>
                <a:lnTo>
                  <a:pt x="0" y="320040"/>
                </a:lnTo>
                <a:lnTo>
                  <a:pt x="4572" y="320040"/>
                </a:lnTo>
                <a:lnTo>
                  <a:pt x="4572" y="7620"/>
                </a:lnTo>
                <a:lnTo>
                  <a:pt x="7620" y="4572"/>
                </a:lnTo>
                <a:lnTo>
                  <a:pt x="7620" y="7620"/>
                </a:lnTo>
                <a:lnTo>
                  <a:pt x="1543812" y="7620"/>
                </a:lnTo>
                <a:lnTo>
                  <a:pt x="1543812" y="4572"/>
                </a:lnTo>
                <a:lnTo>
                  <a:pt x="1548384" y="7620"/>
                </a:lnTo>
                <a:lnTo>
                  <a:pt x="1548384" y="320040"/>
                </a:lnTo>
                <a:lnTo>
                  <a:pt x="1551432" y="320040"/>
                </a:lnTo>
                <a:close/>
              </a:path>
              <a:path w="1551940" h="320039">
                <a:moveTo>
                  <a:pt x="7620" y="7620"/>
                </a:moveTo>
                <a:lnTo>
                  <a:pt x="7620" y="4572"/>
                </a:lnTo>
                <a:lnTo>
                  <a:pt x="4572" y="7620"/>
                </a:lnTo>
                <a:lnTo>
                  <a:pt x="7620" y="7620"/>
                </a:lnTo>
                <a:close/>
              </a:path>
              <a:path w="1551940" h="320039">
                <a:moveTo>
                  <a:pt x="7620" y="310896"/>
                </a:moveTo>
                <a:lnTo>
                  <a:pt x="7620" y="7620"/>
                </a:lnTo>
                <a:lnTo>
                  <a:pt x="4572" y="7620"/>
                </a:lnTo>
                <a:lnTo>
                  <a:pt x="4572" y="310896"/>
                </a:lnTo>
                <a:lnTo>
                  <a:pt x="7620" y="310896"/>
                </a:lnTo>
                <a:close/>
              </a:path>
              <a:path w="1551940" h="320039">
                <a:moveTo>
                  <a:pt x="1548384" y="310896"/>
                </a:moveTo>
                <a:lnTo>
                  <a:pt x="4572" y="310896"/>
                </a:lnTo>
                <a:lnTo>
                  <a:pt x="7620" y="315468"/>
                </a:lnTo>
                <a:lnTo>
                  <a:pt x="7620" y="320040"/>
                </a:lnTo>
                <a:lnTo>
                  <a:pt x="1543812" y="320040"/>
                </a:lnTo>
                <a:lnTo>
                  <a:pt x="1543812" y="315468"/>
                </a:lnTo>
                <a:lnTo>
                  <a:pt x="1548384" y="310896"/>
                </a:lnTo>
                <a:close/>
              </a:path>
              <a:path w="1551940" h="320039">
                <a:moveTo>
                  <a:pt x="7620" y="320040"/>
                </a:moveTo>
                <a:lnTo>
                  <a:pt x="7620" y="315468"/>
                </a:lnTo>
                <a:lnTo>
                  <a:pt x="4572" y="310896"/>
                </a:lnTo>
                <a:lnTo>
                  <a:pt x="4572" y="320040"/>
                </a:lnTo>
                <a:lnTo>
                  <a:pt x="7620" y="320040"/>
                </a:lnTo>
                <a:close/>
              </a:path>
              <a:path w="1551940" h="320039">
                <a:moveTo>
                  <a:pt x="1548384" y="7620"/>
                </a:moveTo>
                <a:lnTo>
                  <a:pt x="1543812" y="4572"/>
                </a:lnTo>
                <a:lnTo>
                  <a:pt x="1543812" y="7620"/>
                </a:lnTo>
                <a:lnTo>
                  <a:pt x="1548384" y="7620"/>
                </a:lnTo>
                <a:close/>
              </a:path>
              <a:path w="1551940" h="320039">
                <a:moveTo>
                  <a:pt x="1548384" y="310896"/>
                </a:moveTo>
                <a:lnTo>
                  <a:pt x="1548384" y="7620"/>
                </a:lnTo>
                <a:lnTo>
                  <a:pt x="1543812" y="7620"/>
                </a:lnTo>
                <a:lnTo>
                  <a:pt x="1543812" y="310896"/>
                </a:lnTo>
                <a:lnTo>
                  <a:pt x="1548384" y="310896"/>
                </a:lnTo>
                <a:close/>
              </a:path>
              <a:path w="1551940" h="320039">
                <a:moveTo>
                  <a:pt x="1548384" y="320040"/>
                </a:moveTo>
                <a:lnTo>
                  <a:pt x="1548384" y="310896"/>
                </a:lnTo>
                <a:lnTo>
                  <a:pt x="1543812" y="315468"/>
                </a:lnTo>
                <a:lnTo>
                  <a:pt x="1543812" y="320040"/>
                </a:lnTo>
                <a:lnTo>
                  <a:pt x="1548384" y="3200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5812" y="4231391"/>
            <a:ext cx="1468445" cy="1173212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761" y="1365356"/>
            <a:ext cx="1162700" cy="36531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9871">
              <a:spcBef>
                <a:spcPts val="97"/>
              </a:spcBef>
            </a:pPr>
            <a:r>
              <a:rPr sz="2293" spc="8" dirty="0">
                <a:latin typeface="Arial MT"/>
                <a:cs typeface="Arial MT"/>
              </a:rPr>
              <a:t>Exa</a:t>
            </a:r>
            <a:r>
              <a:rPr sz="2293" spc="19" dirty="0">
                <a:latin typeface="Arial MT"/>
                <a:cs typeface="Arial MT"/>
              </a:rPr>
              <a:t>m</a:t>
            </a:r>
            <a:r>
              <a:rPr sz="2293" spc="8" dirty="0">
                <a:latin typeface="Arial MT"/>
                <a:cs typeface="Arial MT"/>
              </a:rPr>
              <a:t>p</a:t>
            </a:r>
            <a:r>
              <a:rPr sz="2293" dirty="0">
                <a:latin typeface="Arial MT"/>
                <a:cs typeface="Arial MT"/>
              </a:rPr>
              <a:t>l</a:t>
            </a:r>
            <a:r>
              <a:rPr sz="2293" spc="8" dirty="0">
                <a:latin typeface="Arial MT"/>
                <a:cs typeface="Arial MT"/>
              </a:rPr>
              <a:t>e</a:t>
            </a:r>
            <a:endParaRPr sz="2293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53248" y="1927952"/>
            <a:ext cx="3387918" cy="602359"/>
          </a:xfrm>
          <a:prstGeom prst="rect">
            <a:avLst/>
          </a:prstGeom>
        </p:spPr>
        <p:txBody>
          <a:bodyPr vert="horz" wrap="square" lIns="0" tIns="10364" rIns="0" bIns="0" rtlCol="0">
            <a:spAutoFit/>
          </a:bodyPr>
          <a:lstStyle/>
          <a:p>
            <a:pPr marL="155459" marR="3948" indent="-146082">
              <a:spcBef>
                <a:spcPts val="81"/>
              </a:spcBef>
              <a:buChar char="•"/>
              <a:tabLst>
                <a:tab pos="155953" algn="l"/>
              </a:tabLst>
            </a:pPr>
            <a:r>
              <a:rPr sz="1282" dirty="0">
                <a:latin typeface="Times New Roman"/>
                <a:cs typeface="Times New Roman"/>
              </a:rPr>
              <a:t>All </a:t>
            </a:r>
            <a:r>
              <a:rPr sz="1282" spc="-4" dirty="0">
                <a:latin typeface="Times New Roman"/>
                <a:cs typeface="Times New Roman"/>
              </a:rPr>
              <a:t>member forces </a:t>
            </a:r>
            <a:r>
              <a:rPr sz="1282" dirty="0">
                <a:latin typeface="Times New Roman"/>
                <a:cs typeface="Times New Roman"/>
              </a:rPr>
              <a:t>and support </a:t>
            </a:r>
            <a:r>
              <a:rPr sz="1282" spc="-4" dirty="0">
                <a:latin typeface="Times New Roman"/>
                <a:cs typeface="Times New Roman"/>
              </a:rPr>
              <a:t>reactions </a:t>
            </a:r>
            <a:r>
              <a:rPr sz="1282" dirty="0">
                <a:latin typeface="Times New Roman"/>
                <a:cs typeface="Times New Roman"/>
              </a:rPr>
              <a:t>are 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known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at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i="1" dirty="0">
                <a:latin typeface="Times New Roman"/>
                <a:cs typeface="Times New Roman"/>
              </a:rPr>
              <a:t>C</a:t>
            </a:r>
            <a:r>
              <a:rPr sz="1282" dirty="0">
                <a:latin typeface="Times New Roman"/>
                <a:cs typeface="Times New Roman"/>
              </a:rPr>
              <a:t>.</a:t>
            </a:r>
            <a:r>
              <a:rPr sz="1282" spc="311" dirty="0">
                <a:latin typeface="Times New Roman"/>
                <a:cs typeface="Times New Roman"/>
              </a:rPr>
              <a:t> </a:t>
            </a:r>
            <a:r>
              <a:rPr sz="1282" spc="-8" dirty="0">
                <a:latin typeface="Times New Roman"/>
                <a:cs typeface="Times New Roman"/>
              </a:rPr>
              <a:t>However,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joint</a:t>
            </a:r>
            <a:r>
              <a:rPr sz="1282" spc="-12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equilibrium </a:t>
            </a:r>
            <a:r>
              <a:rPr sz="1282" spc="-307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requirements</a:t>
            </a:r>
            <a:r>
              <a:rPr sz="1282" spc="-23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may</a:t>
            </a:r>
            <a:r>
              <a:rPr sz="1282" spc="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be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spc="-4" dirty="0">
                <a:latin typeface="Times New Roman"/>
                <a:cs typeface="Times New Roman"/>
              </a:rPr>
              <a:t>applied</a:t>
            </a:r>
            <a:r>
              <a:rPr sz="1282" spc="-15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to</a:t>
            </a:r>
            <a:r>
              <a:rPr sz="1282" spc="-4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check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the</a:t>
            </a:r>
            <a:r>
              <a:rPr sz="1282" spc="-8" dirty="0">
                <a:latin typeface="Times New Roman"/>
                <a:cs typeface="Times New Roman"/>
              </a:rPr>
              <a:t> </a:t>
            </a:r>
            <a:r>
              <a:rPr sz="1282" dirty="0">
                <a:latin typeface="Times New Roman"/>
                <a:cs typeface="Times New Roman"/>
              </a:rPr>
              <a:t>results.</a:t>
            </a:r>
            <a:endParaRPr sz="1282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4785" y="3161224"/>
            <a:ext cx="66623" cy="123025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>
              <a:spcBef>
                <a:spcPts val="74"/>
              </a:spcBef>
            </a:pPr>
            <a:r>
              <a:rPr sz="738" spc="-4" dirty="0">
                <a:latin typeface="Times New Roman"/>
                <a:cs typeface="Times New Roman"/>
              </a:rPr>
              <a:t>5</a:t>
            </a:r>
            <a:endParaRPr sz="73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22941" y="3059364"/>
            <a:ext cx="79948" cy="123025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>
              <a:spcBef>
                <a:spcPts val="74"/>
              </a:spcBef>
            </a:pPr>
            <a:r>
              <a:rPr sz="738" u="sng" spc="-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38" u="sng" spc="-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endParaRPr sz="73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5610" y="2779842"/>
            <a:ext cx="66623" cy="123025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>
              <a:spcBef>
                <a:spcPts val="74"/>
              </a:spcBef>
            </a:pPr>
            <a:r>
              <a:rPr sz="738" u="sng" spc="-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endParaRPr sz="73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6254" y="2997192"/>
            <a:ext cx="1349244" cy="264614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  <a:tabLst>
                <a:tab pos="798517" algn="l"/>
              </a:tabLst>
            </a:pPr>
            <a:r>
              <a:rPr sz="1243" spc="-15" dirty="0">
                <a:latin typeface="Times New Roman"/>
                <a:cs typeface="Times New Roman"/>
              </a:rPr>
              <a:t>43.75</a:t>
            </a:r>
            <a:r>
              <a:rPr sz="1632" spc="-15" dirty="0">
                <a:latin typeface="Symbol"/>
                <a:cs typeface="Symbol"/>
              </a:rPr>
              <a:t></a:t>
            </a:r>
            <a:r>
              <a:rPr sz="1632" spc="-217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</a:t>
            </a:r>
            <a:r>
              <a:rPr sz="1243" spc="-47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Times New Roman"/>
                <a:cs typeface="Times New Roman"/>
              </a:rPr>
              <a:t>0	</a:t>
            </a:r>
            <a:r>
              <a:rPr sz="1632" spc="-31" dirty="0">
                <a:latin typeface="Symbol"/>
                <a:cs typeface="Symbol"/>
              </a:rPr>
              <a:t></a:t>
            </a:r>
            <a:r>
              <a:rPr sz="1243" spc="-31" dirty="0">
                <a:latin typeface="Times New Roman"/>
                <a:cs typeface="Times New Roman"/>
              </a:rPr>
              <a:t>checks</a:t>
            </a:r>
            <a:r>
              <a:rPr sz="1632" spc="-31" dirty="0">
                <a:latin typeface="Symbol"/>
                <a:cs typeface="Symbol"/>
              </a:rPr>
              <a:t></a:t>
            </a:r>
            <a:endParaRPr sz="1632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2101" y="2997192"/>
            <a:ext cx="466856" cy="264614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  <a:tabLst>
                <a:tab pos="404194" algn="l"/>
              </a:tabLst>
            </a:pPr>
            <a:r>
              <a:rPr sz="1243" spc="8" dirty="0">
                <a:latin typeface="Times New Roman"/>
                <a:cs typeface="Times New Roman"/>
              </a:rPr>
              <a:t>35</a:t>
            </a:r>
            <a:r>
              <a:rPr sz="1243" spc="-140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</a:t>
            </a:r>
            <a:r>
              <a:rPr sz="1243" dirty="0">
                <a:latin typeface="Times New Roman"/>
                <a:cs typeface="Times New Roman"/>
              </a:rPr>
              <a:t>	</a:t>
            </a:r>
            <a:r>
              <a:rPr sz="1632" spc="-132" dirty="0">
                <a:latin typeface="Symbol"/>
                <a:cs typeface="Symbol"/>
              </a:rPr>
              <a:t></a:t>
            </a:r>
            <a:endParaRPr sz="1632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16865" y="2726839"/>
            <a:ext cx="191479" cy="299958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9871">
              <a:spcBef>
                <a:spcPts val="101"/>
              </a:spcBef>
            </a:pPr>
            <a:r>
              <a:rPr sz="1865" spc="27" dirty="0">
                <a:latin typeface="Cambria"/>
                <a:cs typeface="Cambria"/>
              </a:rPr>
              <a:t>∑</a:t>
            </a:r>
            <a:endParaRPr sz="1865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10597" y="3155301"/>
            <a:ext cx="61688" cy="123025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>
              <a:spcBef>
                <a:spcPts val="74"/>
              </a:spcBef>
            </a:pPr>
            <a:r>
              <a:rPr sz="738" i="1" spc="-4" dirty="0">
                <a:latin typeface="Times New Roman"/>
                <a:cs typeface="Times New Roman"/>
              </a:rPr>
              <a:t>y</a:t>
            </a:r>
            <a:endParaRPr sz="738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07045" y="2882886"/>
            <a:ext cx="904103" cy="123025"/>
          </a:xfrm>
          <a:prstGeom prst="rect">
            <a:avLst/>
          </a:prstGeom>
        </p:spPr>
        <p:txBody>
          <a:bodyPr vert="horz" wrap="square" lIns="0" tIns="9376" rIns="0" bIns="0" rtlCol="0">
            <a:spAutoFit/>
          </a:bodyPr>
          <a:lstStyle/>
          <a:p>
            <a:pPr marL="9871">
              <a:spcBef>
                <a:spcPts val="74"/>
              </a:spcBef>
              <a:tabLst>
                <a:tab pos="846882" algn="l"/>
              </a:tabLst>
            </a:pPr>
            <a:r>
              <a:rPr sz="1107" i="1" spc="-5" baseline="2923" dirty="0">
                <a:latin typeface="Times New Roman"/>
                <a:cs typeface="Times New Roman"/>
              </a:rPr>
              <a:t>x	</a:t>
            </a:r>
            <a:r>
              <a:rPr sz="738" spc="-4" dirty="0">
                <a:latin typeface="Times New Roman"/>
                <a:cs typeface="Times New Roman"/>
              </a:rPr>
              <a:t>5</a:t>
            </a:r>
            <a:endParaRPr sz="738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7123" y="2968459"/>
            <a:ext cx="665246" cy="300023"/>
          </a:xfrm>
          <a:prstGeom prst="rect">
            <a:avLst/>
          </a:prstGeom>
        </p:spPr>
        <p:txBody>
          <a:bodyPr vert="horz" wrap="square" lIns="0" tIns="12831" rIns="0" bIns="0" rtlCol="0">
            <a:spAutoFit/>
          </a:bodyPr>
          <a:lstStyle/>
          <a:p>
            <a:pPr marL="29611">
              <a:spcBef>
                <a:spcPts val="101"/>
              </a:spcBef>
            </a:pPr>
            <a:r>
              <a:rPr sz="2798" spc="40" baseline="-8101" dirty="0">
                <a:latin typeface="Cambria"/>
                <a:cs typeface="Cambria"/>
              </a:rPr>
              <a:t>∑</a:t>
            </a:r>
            <a:r>
              <a:rPr sz="2798" spc="-308" baseline="-8101" dirty="0">
                <a:latin typeface="Cambria"/>
                <a:cs typeface="Cambria"/>
              </a:rPr>
              <a:t> </a:t>
            </a:r>
            <a:r>
              <a:rPr sz="1243" i="1" spc="8" dirty="0">
                <a:latin typeface="Times New Roman"/>
                <a:cs typeface="Times New Roman"/>
              </a:rPr>
              <a:t>F</a:t>
            </a:r>
            <a:r>
              <a:rPr sz="1243" i="1" dirty="0">
                <a:latin typeface="Times New Roman"/>
                <a:cs typeface="Times New Roman"/>
              </a:rPr>
              <a:t> </a:t>
            </a:r>
            <a:r>
              <a:rPr sz="1243" i="1" spc="136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</a:t>
            </a:r>
            <a:r>
              <a:rPr sz="1243" spc="-15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</a:t>
            </a:r>
            <a:endParaRPr sz="1243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14660" y="2718854"/>
            <a:ext cx="2408309" cy="264614"/>
          </a:xfrm>
          <a:prstGeom prst="rect">
            <a:avLst/>
          </a:prstGeom>
        </p:spPr>
        <p:txBody>
          <a:bodyPr vert="horz" wrap="square" lIns="0" tIns="13325" rIns="0" bIns="0" rtlCol="0">
            <a:spAutoFit/>
          </a:bodyPr>
          <a:lstStyle/>
          <a:p>
            <a:pPr marL="9871">
              <a:spcBef>
                <a:spcPts val="105"/>
              </a:spcBef>
              <a:tabLst>
                <a:tab pos="1018628" algn="l"/>
                <a:tab pos="1857120" algn="l"/>
              </a:tabLst>
            </a:pPr>
            <a:r>
              <a:rPr sz="1243" i="1" spc="8" dirty="0">
                <a:latin typeface="Times New Roman"/>
                <a:cs typeface="Times New Roman"/>
              </a:rPr>
              <a:t>F </a:t>
            </a:r>
            <a:r>
              <a:rPr sz="1243" i="1" spc="85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</a:t>
            </a:r>
            <a:r>
              <a:rPr sz="1243" spc="-97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</a:t>
            </a:r>
            <a:r>
              <a:rPr sz="1243" spc="-97" dirty="0">
                <a:latin typeface="Times New Roman"/>
                <a:cs typeface="Times New Roman"/>
              </a:rPr>
              <a:t> </a:t>
            </a:r>
            <a:r>
              <a:rPr sz="1243" spc="4" dirty="0">
                <a:latin typeface="Times New Roman"/>
                <a:cs typeface="Times New Roman"/>
              </a:rPr>
              <a:t>26.25</a:t>
            </a:r>
            <a:r>
              <a:rPr sz="1243" spc="-140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</a:t>
            </a:r>
            <a:r>
              <a:rPr sz="1243" spc="8" dirty="0">
                <a:latin typeface="Times New Roman"/>
                <a:cs typeface="Times New Roman"/>
              </a:rPr>
              <a:t>	</a:t>
            </a:r>
            <a:r>
              <a:rPr sz="1632" spc="-35" dirty="0">
                <a:latin typeface="Symbol"/>
                <a:cs typeface="Symbol"/>
              </a:rPr>
              <a:t></a:t>
            </a:r>
            <a:r>
              <a:rPr sz="1243" spc="-35" dirty="0">
                <a:latin typeface="Times New Roman"/>
                <a:cs typeface="Times New Roman"/>
              </a:rPr>
              <a:t>43.75</a:t>
            </a:r>
            <a:r>
              <a:rPr sz="1632" spc="-35" dirty="0">
                <a:latin typeface="Symbol"/>
                <a:cs typeface="Symbol"/>
              </a:rPr>
              <a:t></a:t>
            </a:r>
            <a:r>
              <a:rPr sz="1632" spc="-217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Symbol"/>
                <a:cs typeface="Symbol"/>
              </a:rPr>
              <a:t></a:t>
            </a:r>
            <a:r>
              <a:rPr sz="1243" spc="-43" dirty="0">
                <a:latin typeface="Times New Roman"/>
                <a:cs typeface="Times New Roman"/>
              </a:rPr>
              <a:t> </a:t>
            </a:r>
            <a:r>
              <a:rPr sz="1243" spc="8" dirty="0">
                <a:latin typeface="Times New Roman"/>
                <a:cs typeface="Times New Roman"/>
              </a:rPr>
              <a:t>0	</a:t>
            </a:r>
            <a:r>
              <a:rPr sz="1632" spc="-31" dirty="0">
                <a:latin typeface="Symbol"/>
                <a:cs typeface="Symbol"/>
              </a:rPr>
              <a:t></a:t>
            </a:r>
            <a:r>
              <a:rPr sz="1243" spc="-31" dirty="0">
                <a:latin typeface="Times New Roman"/>
                <a:cs typeface="Times New Roman"/>
              </a:rPr>
              <a:t>checks</a:t>
            </a:r>
            <a:r>
              <a:rPr sz="1632" spc="-31" dirty="0">
                <a:latin typeface="Symbol"/>
                <a:cs typeface="Symbol"/>
              </a:rPr>
              <a:t></a:t>
            </a:r>
            <a:endParaRPr sz="1632">
              <a:latin typeface="Symbol"/>
              <a:cs typeface="Symbo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8971" y="1973168"/>
            <a:ext cx="1654827" cy="121590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3471" y="3685697"/>
            <a:ext cx="1793845" cy="1234481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45923" y="4509949"/>
            <a:ext cx="3153949" cy="1832312"/>
            <a:chOff x="5173825" y="7052135"/>
            <a:chExt cx="5568950" cy="3235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3825" y="7052135"/>
              <a:ext cx="5568326" cy="3234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9439" y="9934716"/>
              <a:ext cx="178941" cy="1789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9439" y="9680944"/>
              <a:ext cx="177314" cy="17894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05884" y="6092736"/>
            <a:ext cx="95815" cy="967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06805" y="5939799"/>
            <a:ext cx="94893" cy="948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06805" y="5796997"/>
            <a:ext cx="93972" cy="939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96672" y="6240143"/>
            <a:ext cx="93972" cy="921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09571" y="5656039"/>
            <a:ext cx="89365" cy="875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22468" y="5513239"/>
            <a:ext cx="83838" cy="856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80302" y="4384652"/>
            <a:ext cx="81995" cy="819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7556" y="6234615"/>
            <a:ext cx="82916" cy="819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36579" y="4384650"/>
            <a:ext cx="81995" cy="8291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57556" y="6090891"/>
            <a:ext cx="82916" cy="8291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23390" y="5371358"/>
            <a:ext cx="81074" cy="8291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91936" y="4374517"/>
            <a:ext cx="81995" cy="8291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68612" y="5947170"/>
            <a:ext cx="81995" cy="819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049133" y="4374517"/>
            <a:ext cx="80153" cy="8291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624023" y="4385574"/>
            <a:ext cx="81995" cy="810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69534" y="5803448"/>
            <a:ext cx="81074" cy="810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906334" y="4375440"/>
            <a:ext cx="79231" cy="810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569533" y="5660646"/>
            <a:ext cx="80153" cy="8015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779723" y="4385573"/>
            <a:ext cx="78310" cy="80153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725231" y="5229481"/>
            <a:ext cx="78310" cy="7738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054796" y="6156304"/>
            <a:ext cx="76468" cy="7646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053875" y="6011662"/>
            <a:ext cx="76468" cy="7738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763534" y="4377281"/>
            <a:ext cx="77389" cy="7738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054796" y="6299105"/>
            <a:ext cx="75546" cy="4289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572297" y="5519688"/>
            <a:ext cx="75546" cy="7554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053874" y="5868862"/>
            <a:ext cx="75546" cy="7370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926210" y="4401236"/>
            <a:ext cx="73704" cy="6909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069536" y="5728822"/>
            <a:ext cx="67254" cy="6633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423970" y="6242907"/>
            <a:ext cx="64490" cy="6449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615206" y="4373596"/>
            <a:ext cx="65412" cy="6633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423048" y="6099185"/>
            <a:ext cx="65412" cy="6541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587040" y="5379652"/>
            <a:ext cx="65412" cy="6633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498729" y="4250144"/>
            <a:ext cx="65412" cy="6449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433183" y="5954541"/>
            <a:ext cx="65412" cy="6541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075458" y="4404000"/>
            <a:ext cx="63569" cy="6449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643372" y="4251065"/>
            <a:ext cx="63568" cy="6356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434104" y="5812660"/>
            <a:ext cx="65412" cy="6264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344872" y="4240008"/>
            <a:ext cx="63568" cy="6449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731683" y="5093129"/>
            <a:ext cx="65412" cy="6541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057427" y="4240931"/>
            <a:ext cx="64490" cy="63568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913704" y="4240929"/>
            <a:ext cx="62648" cy="62648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435025" y="5668939"/>
            <a:ext cx="62648" cy="6172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071381" y="5586023"/>
            <a:ext cx="63568" cy="6356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202069" y="4240009"/>
            <a:ext cx="62648" cy="6541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588882" y="5236850"/>
            <a:ext cx="61727" cy="6264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473326" y="4374519"/>
            <a:ext cx="60805" cy="6172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071381" y="5444143"/>
            <a:ext cx="60805" cy="6080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788936" y="4251985"/>
            <a:ext cx="60805" cy="6080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744579" y="4941113"/>
            <a:ext cx="59884" cy="5988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770905" y="4241849"/>
            <a:ext cx="61727" cy="59884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206809" y="6019031"/>
            <a:ext cx="59884" cy="60805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435024" y="5526138"/>
            <a:ext cx="60805" cy="6080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7206809" y="6173808"/>
            <a:ext cx="59884" cy="5988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221024" y="4405841"/>
            <a:ext cx="58963" cy="6080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7206810" y="5875309"/>
            <a:ext cx="58963" cy="60805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7208242" y="6317532"/>
            <a:ext cx="56461" cy="24815"/>
          </a:xfrm>
          <a:custGeom>
            <a:avLst/>
            <a:gdLst/>
            <a:ahLst/>
            <a:cxnLst/>
            <a:rect l="l" t="t" r="r" b="b"/>
            <a:pathLst>
              <a:path w="99695" h="43815">
                <a:moveTo>
                  <a:pt x="99278" y="43203"/>
                </a:moveTo>
                <a:lnTo>
                  <a:pt x="0" y="43203"/>
                </a:lnTo>
                <a:lnTo>
                  <a:pt x="1234" y="37287"/>
                </a:lnTo>
                <a:lnTo>
                  <a:pt x="12927" y="19724"/>
                </a:lnTo>
                <a:lnTo>
                  <a:pt x="29499" y="6125"/>
                </a:lnTo>
                <a:lnTo>
                  <a:pt x="47902" y="0"/>
                </a:lnTo>
                <a:lnTo>
                  <a:pt x="65669" y="3761"/>
                </a:lnTo>
                <a:lnTo>
                  <a:pt x="82673" y="15454"/>
                </a:lnTo>
                <a:lnTo>
                  <a:pt x="95712" y="32026"/>
                </a:lnTo>
                <a:lnTo>
                  <a:pt x="99278" y="4320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pic>
        <p:nvPicPr>
          <p:cNvPr id="62" name="object 6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933580" y="4252907"/>
            <a:ext cx="57120" cy="5712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7075065" y="5292128"/>
            <a:ext cx="56199" cy="56199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332366" y="4377280"/>
            <a:ext cx="56199" cy="55278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593488" y="5086679"/>
            <a:ext cx="54357" cy="55278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630868" y="4234479"/>
            <a:ext cx="53435" cy="5527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7220630" y="5734351"/>
            <a:ext cx="52514" cy="54357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449766" y="5375965"/>
            <a:ext cx="54357" cy="52514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289459" y="6252119"/>
            <a:ext cx="46064" cy="46064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372117" y="4414134"/>
            <a:ext cx="45143" cy="45143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289459" y="6109316"/>
            <a:ext cx="46064" cy="46064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508056" y="4116208"/>
            <a:ext cx="45834" cy="4468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288768" y="5966865"/>
            <a:ext cx="47793" cy="41112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299595" y="5821874"/>
            <a:ext cx="45143" cy="43301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223970" y="5596501"/>
            <a:ext cx="46986" cy="44107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069404" y="4105153"/>
            <a:ext cx="42380" cy="4272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3751721" y="4804070"/>
            <a:ext cx="44567" cy="4502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364952" y="4105745"/>
            <a:ext cx="46252" cy="45589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085594" y="4269489"/>
            <a:ext cx="43762" cy="46526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210133" y="4106765"/>
            <a:ext cx="45373" cy="4203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652586" y="4117476"/>
            <a:ext cx="44221" cy="41458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4924760" y="4107340"/>
            <a:ext cx="42380" cy="4183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300515" y="5668018"/>
            <a:ext cx="42380" cy="42380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4492673" y="4240930"/>
            <a:ext cx="42380" cy="4145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196938" y="4384650"/>
            <a:ext cx="40536" cy="42379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092571" y="5154855"/>
            <a:ext cx="41458" cy="42380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456214" y="5236850"/>
            <a:ext cx="41458" cy="4237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225237" y="5453356"/>
            <a:ext cx="41458" cy="40536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5799072" y="4118398"/>
            <a:ext cx="40536" cy="40536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599937" y="4950328"/>
            <a:ext cx="40536" cy="40536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6230236" y="4272254"/>
            <a:ext cx="39616" cy="40536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360669" y="6184865"/>
            <a:ext cx="38695" cy="3777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4782880" y="4099972"/>
            <a:ext cx="37773" cy="37773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7360666" y="6040222"/>
            <a:ext cx="38694" cy="38695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304202" y="5527057"/>
            <a:ext cx="36851" cy="38694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7362546" y="6328586"/>
            <a:ext cx="34524" cy="13666"/>
          </a:xfrm>
          <a:custGeom>
            <a:avLst/>
            <a:gdLst/>
            <a:ahLst/>
            <a:cxnLst/>
            <a:rect l="l" t="t" r="r" b="b"/>
            <a:pathLst>
              <a:path w="60959" h="24129">
                <a:moveTo>
                  <a:pt x="60627" y="23682"/>
                </a:moveTo>
                <a:lnTo>
                  <a:pt x="0" y="23682"/>
                </a:lnTo>
                <a:lnTo>
                  <a:pt x="7257" y="13420"/>
                </a:lnTo>
                <a:lnTo>
                  <a:pt x="18898" y="3965"/>
                </a:lnTo>
                <a:lnTo>
                  <a:pt x="30845" y="0"/>
                </a:lnTo>
                <a:lnTo>
                  <a:pt x="42105" y="3279"/>
                </a:lnTo>
                <a:lnTo>
                  <a:pt x="52602" y="11590"/>
                </a:lnTo>
                <a:lnTo>
                  <a:pt x="60355" y="22647"/>
                </a:lnTo>
                <a:lnTo>
                  <a:pt x="60627" y="2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97" name="object 97"/>
          <p:cNvSpPr/>
          <p:nvPr/>
        </p:nvSpPr>
        <p:spPr>
          <a:xfrm>
            <a:off x="6519696" y="4429794"/>
            <a:ext cx="35963" cy="38840"/>
          </a:xfrm>
          <a:custGeom>
            <a:avLst/>
            <a:gdLst/>
            <a:ahLst/>
            <a:cxnLst/>
            <a:rect l="l" t="t" r="r" b="b"/>
            <a:pathLst>
              <a:path w="63500" h="68579">
                <a:moveTo>
                  <a:pt x="33856" y="68323"/>
                </a:moveTo>
                <a:lnTo>
                  <a:pt x="18707" y="57088"/>
                </a:lnTo>
                <a:lnTo>
                  <a:pt x="6608" y="46768"/>
                </a:lnTo>
                <a:lnTo>
                  <a:pt x="0" y="35839"/>
                </a:lnTo>
                <a:lnTo>
                  <a:pt x="1321" y="22774"/>
                </a:lnTo>
                <a:lnTo>
                  <a:pt x="6862" y="14411"/>
                </a:lnTo>
                <a:lnTo>
                  <a:pt x="15148" y="7117"/>
                </a:lnTo>
                <a:lnTo>
                  <a:pt x="24655" y="1957"/>
                </a:lnTo>
                <a:lnTo>
                  <a:pt x="33856" y="0"/>
                </a:lnTo>
                <a:lnTo>
                  <a:pt x="43007" y="2465"/>
                </a:lnTo>
                <a:lnTo>
                  <a:pt x="52157" y="8743"/>
                </a:lnTo>
                <a:lnTo>
                  <a:pt x="59477" y="17157"/>
                </a:lnTo>
                <a:lnTo>
                  <a:pt x="63137" y="26027"/>
                </a:lnTo>
                <a:lnTo>
                  <a:pt x="63366" y="40643"/>
                </a:lnTo>
                <a:lnTo>
                  <a:pt x="55207" y="50225"/>
                </a:lnTo>
                <a:lnTo>
                  <a:pt x="43693" y="58283"/>
                </a:lnTo>
                <a:lnTo>
                  <a:pt x="33856" y="6832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98" name="object 98"/>
          <p:cNvSpPr/>
          <p:nvPr/>
        </p:nvSpPr>
        <p:spPr>
          <a:xfrm>
            <a:off x="4343423" y="4247380"/>
            <a:ext cx="31647" cy="37041"/>
          </a:xfrm>
          <a:custGeom>
            <a:avLst/>
            <a:gdLst/>
            <a:ahLst/>
            <a:cxnLst/>
            <a:rect l="l" t="t" r="r" b="b"/>
            <a:pathLst>
              <a:path w="55879" h="65404">
                <a:moveTo>
                  <a:pt x="26027" y="65069"/>
                </a:moveTo>
                <a:lnTo>
                  <a:pt x="17157" y="52513"/>
                </a:lnTo>
                <a:lnTo>
                  <a:pt x="8743" y="41481"/>
                </a:lnTo>
                <a:lnTo>
                  <a:pt x="2465" y="31670"/>
                </a:lnTo>
                <a:lnTo>
                  <a:pt x="29281" y="0"/>
                </a:lnTo>
                <a:lnTo>
                  <a:pt x="37694" y="2923"/>
                </a:lnTo>
                <a:lnTo>
                  <a:pt x="46565" y="9963"/>
                </a:lnTo>
                <a:lnTo>
                  <a:pt x="53301" y="18529"/>
                </a:lnTo>
                <a:lnTo>
                  <a:pt x="55309" y="26027"/>
                </a:lnTo>
                <a:lnTo>
                  <a:pt x="52792" y="34644"/>
                </a:lnTo>
                <a:lnTo>
                  <a:pt x="46158" y="43718"/>
                </a:lnTo>
                <a:lnTo>
                  <a:pt x="26027" y="6506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99" name="object 99"/>
          <p:cNvSpPr/>
          <p:nvPr/>
        </p:nvSpPr>
        <p:spPr>
          <a:xfrm>
            <a:off x="5946347" y="4123924"/>
            <a:ext cx="38840" cy="30568"/>
          </a:xfrm>
          <a:custGeom>
            <a:avLst/>
            <a:gdLst/>
            <a:ahLst/>
            <a:cxnLst/>
            <a:rect l="l" t="t" r="r" b="b"/>
            <a:pathLst>
              <a:path w="68579" h="53975">
                <a:moveTo>
                  <a:pt x="29509" y="53682"/>
                </a:moveTo>
                <a:lnTo>
                  <a:pt x="228" y="29281"/>
                </a:lnTo>
                <a:lnTo>
                  <a:pt x="0" y="20130"/>
                </a:lnTo>
                <a:lnTo>
                  <a:pt x="6938" y="9760"/>
                </a:lnTo>
                <a:lnTo>
                  <a:pt x="17843" y="1830"/>
                </a:lnTo>
                <a:lnTo>
                  <a:pt x="29509" y="0"/>
                </a:lnTo>
                <a:lnTo>
                  <a:pt x="37897" y="3583"/>
                </a:lnTo>
                <a:lnTo>
                  <a:pt x="46590" y="9150"/>
                </a:lnTo>
                <a:lnTo>
                  <a:pt x="56503" y="16241"/>
                </a:lnTo>
                <a:lnTo>
                  <a:pt x="68551" y="24401"/>
                </a:lnTo>
                <a:lnTo>
                  <a:pt x="56503" y="34237"/>
                </a:lnTo>
                <a:lnTo>
                  <a:pt x="46590" y="43311"/>
                </a:lnTo>
                <a:lnTo>
                  <a:pt x="37897" y="50250"/>
                </a:lnTo>
                <a:lnTo>
                  <a:pt x="29509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0" name="object 100"/>
          <p:cNvSpPr/>
          <p:nvPr/>
        </p:nvSpPr>
        <p:spPr>
          <a:xfrm>
            <a:off x="3460016" y="5096813"/>
            <a:ext cx="31287" cy="34165"/>
          </a:xfrm>
          <a:custGeom>
            <a:avLst/>
            <a:gdLst/>
            <a:ahLst/>
            <a:cxnLst/>
            <a:rect l="l" t="t" r="r" b="b"/>
            <a:pathLst>
              <a:path w="55245" h="60325">
                <a:moveTo>
                  <a:pt x="30704" y="60189"/>
                </a:moveTo>
                <a:lnTo>
                  <a:pt x="0" y="25392"/>
                </a:lnTo>
                <a:lnTo>
                  <a:pt x="5896" y="15250"/>
                </a:lnTo>
                <a:lnTo>
                  <a:pt x="16064" y="7244"/>
                </a:lnTo>
                <a:lnTo>
                  <a:pt x="27451" y="0"/>
                </a:lnTo>
                <a:lnTo>
                  <a:pt x="40668" y="6557"/>
                </a:lnTo>
                <a:lnTo>
                  <a:pt x="50225" y="14640"/>
                </a:lnTo>
                <a:lnTo>
                  <a:pt x="54902" y="25163"/>
                </a:lnTo>
                <a:lnTo>
                  <a:pt x="53479" y="39041"/>
                </a:lnTo>
                <a:lnTo>
                  <a:pt x="49463" y="46692"/>
                </a:lnTo>
                <a:lnTo>
                  <a:pt x="43311" y="53885"/>
                </a:lnTo>
                <a:lnTo>
                  <a:pt x="36550" y="58943"/>
                </a:lnTo>
                <a:lnTo>
                  <a:pt x="30704" y="6018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1" name="object 101"/>
          <p:cNvSpPr/>
          <p:nvPr/>
        </p:nvSpPr>
        <p:spPr>
          <a:xfrm>
            <a:off x="7376331" y="5890971"/>
            <a:ext cx="29489" cy="35963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27654" y="63442"/>
                </a:moveTo>
                <a:lnTo>
                  <a:pt x="18072" y="52360"/>
                </a:lnTo>
                <a:lnTo>
                  <a:pt x="9557" y="43108"/>
                </a:lnTo>
                <a:lnTo>
                  <a:pt x="3177" y="35076"/>
                </a:lnTo>
                <a:lnTo>
                  <a:pt x="0" y="27654"/>
                </a:lnTo>
                <a:lnTo>
                  <a:pt x="152" y="16470"/>
                </a:lnTo>
                <a:lnTo>
                  <a:pt x="4880" y="7727"/>
                </a:lnTo>
                <a:lnTo>
                  <a:pt x="13268" y="2033"/>
                </a:lnTo>
                <a:lnTo>
                  <a:pt x="24401" y="0"/>
                </a:lnTo>
                <a:lnTo>
                  <a:pt x="35813" y="1067"/>
                </a:lnTo>
                <a:lnTo>
                  <a:pt x="44938" y="6100"/>
                </a:lnTo>
                <a:lnTo>
                  <a:pt x="50708" y="14183"/>
                </a:lnTo>
                <a:lnTo>
                  <a:pt x="52055" y="24401"/>
                </a:lnTo>
                <a:lnTo>
                  <a:pt x="49158" y="32788"/>
                </a:lnTo>
                <a:lnTo>
                  <a:pt x="43515" y="41481"/>
                </a:lnTo>
                <a:lnTo>
                  <a:pt x="36042" y="51394"/>
                </a:lnTo>
                <a:lnTo>
                  <a:pt x="27654" y="634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2" name="object 102"/>
          <p:cNvSpPr/>
          <p:nvPr/>
        </p:nvSpPr>
        <p:spPr>
          <a:xfrm>
            <a:off x="7231687" y="5314212"/>
            <a:ext cx="37041" cy="31647"/>
          </a:xfrm>
          <a:custGeom>
            <a:avLst/>
            <a:gdLst/>
            <a:ahLst/>
            <a:cxnLst/>
            <a:rect l="l" t="t" r="r" b="b"/>
            <a:pathLst>
              <a:path w="65404" h="55879">
                <a:moveTo>
                  <a:pt x="24401" y="55359"/>
                </a:moveTo>
                <a:lnTo>
                  <a:pt x="14869" y="54216"/>
                </a:lnTo>
                <a:lnTo>
                  <a:pt x="6710" y="47429"/>
                </a:lnTo>
                <a:lnTo>
                  <a:pt x="1296" y="37287"/>
                </a:lnTo>
                <a:lnTo>
                  <a:pt x="0" y="26078"/>
                </a:lnTo>
                <a:lnTo>
                  <a:pt x="3634" y="15149"/>
                </a:lnTo>
                <a:lnTo>
                  <a:pt x="10777" y="5744"/>
                </a:lnTo>
                <a:lnTo>
                  <a:pt x="19444" y="0"/>
                </a:lnTo>
                <a:lnTo>
                  <a:pt x="27654" y="50"/>
                </a:lnTo>
                <a:lnTo>
                  <a:pt x="36703" y="5566"/>
                </a:lnTo>
                <a:lnTo>
                  <a:pt x="45142" y="12454"/>
                </a:lnTo>
                <a:lnTo>
                  <a:pt x="65069" y="30958"/>
                </a:lnTo>
                <a:lnTo>
                  <a:pt x="52995" y="39117"/>
                </a:lnTo>
                <a:lnTo>
                  <a:pt x="42905" y="46209"/>
                </a:lnTo>
                <a:lnTo>
                  <a:pt x="33729" y="51776"/>
                </a:lnTo>
                <a:lnTo>
                  <a:pt x="24401" y="5535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3" name="object 103"/>
          <p:cNvSpPr/>
          <p:nvPr/>
        </p:nvSpPr>
        <p:spPr>
          <a:xfrm>
            <a:off x="3762084" y="4668412"/>
            <a:ext cx="25173" cy="27332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27908" y="48242"/>
                </a:moveTo>
                <a:lnTo>
                  <a:pt x="0" y="24400"/>
                </a:lnTo>
                <a:lnTo>
                  <a:pt x="2541" y="18071"/>
                </a:lnTo>
                <a:lnTo>
                  <a:pt x="6913" y="11590"/>
                </a:lnTo>
                <a:lnTo>
                  <a:pt x="16267" y="0"/>
                </a:lnTo>
                <a:lnTo>
                  <a:pt x="30425" y="3634"/>
                </a:lnTo>
                <a:lnTo>
                  <a:pt x="39245" y="9557"/>
                </a:lnTo>
                <a:lnTo>
                  <a:pt x="43489" y="17614"/>
                </a:lnTo>
                <a:lnTo>
                  <a:pt x="43921" y="27654"/>
                </a:lnTo>
                <a:lnTo>
                  <a:pt x="41227" y="37567"/>
                </a:lnTo>
                <a:lnTo>
                  <a:pt x="35788" y="44735"/>
                </a:lnTo>
                <a:lnTo>
                  <a:pt x="27908" y="482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4" name="object 104"/>
          <p:cNvSpPr/>
          <p:nvPr/>
        </p:nvSpPr>
        <p:spPr>
          <a:xfrm>
            <a:off x="3309671" y="5389785"/>
            <a:ext cx="25173" cy="25173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249" y="43921"/>
                </a:moveTo>
                <a:lnTo>
                  <a:pt x="0" y="12810"/>
                </a:lnTo>
                <a:lnTo>
                  <a:pt x="4168" y="5286"/>
                </a:lnTo>
                <a:lnTo>
                  <a:pt x="11997" y="813"/>
                </a:lnTo>
                <a:lnTo>
                  <a:pt x="22876" y="0"/>
                </a:lnTo>
                <a:lnTo>
                  <a:pt x="32636" y="1626"/>
                </a:lnTo>
                <a:lnTo>
                  <a:pt x="39143" y="9760"/>
                </a:lnTo>
                <a:lnTo>
                  <a:pt x="44023" y="13014"/>
                </a:lnTo>
                <a:lnTo>
                  <a:pt x="42523" y="27908"/>
                </a:lnTo>
                <a:lnTo>
                  <a:pt x="38126" y="38228"/>
                </a:lnTo>
                <a:lnTo>
                  <a:pt x="30984" y="43667"/>
                </a:lnTo>
                <a:lnTo>
                  <a:pt x="21249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5" name="object 105"/>
          <p:cNvSpPr/>
          <p:nvPr/>
        </p:nvSpPr>
        <p:spPr>
          <a:xfrm>
            <a:off x="7100862" y="5020146"/>
            <a:ext cx="31647" cy="24455"/>
          </a:xfrm>
          <a:custGeom>
            <a:avLst/>
            <a:gdLst/>
            <a:ahLst/>
            <a:cxnLst/>
            <a:rect l="l" t="t" r="r" b="b"/>
            <a:pathLst>
              <a:path w="55879" h="43179">
                <a:moveTo>
                  <a:pt x="19521" y="42651"/>
                </a:moveTo>
                <a:lnTo>
                  <a:pt x="10980" y="42549"/>
                </a:lnTo>
                <a:lnTo>
                  <a:pt x="4880" y="38177"/>
                </a:lnTo>
                <a:lnTo>
                  <a:pt x="1220" y="30755"/>
                </a:lnTo>
                <a:lnTo>
                  <a:pt x="0" y="21503"/>
                </a:lnTo>
                <a:lnTo>
                  <a:pt x="1499" y="10878"/>
                </a:lnTo>
                <a:lnTo>
                  <a:pt x="5896" y="3609"/>
                </a:lnTo>
                <a:lnTo>
                  <a:pt x="13039" y="0"/>
                </a:lnTo>
                <a:lnTo>
                  <a:pt x="22774" y="355"/>
                </a:lnTo>
                <a:lnTo>
                  <a:pt x="29688" y="2745"/>
                </a:lnTo>
                <a:lnTo>
                  <a:pt x="36602" y="7269"/>
                </a:lnTo>
                <a:lnTo>
                  <a:pt x="44735" y="13623"/>
                </a:lnTo>
                <a:lnTo>
                  <a:pt x="55309" y="21503"/>
                </a:lnTo>
                <a:lnTo>
                  <a:pt x="44227" y="29382"/>
                </a:lnTo>
                <a:lnTo>
                  <a:pt x="34975" y="35737"/>
                </a:lnTo>
                <a:lnTo>
                  <a:pt x="26943" y="40261"/>
                </a:lnTo>
                <a:lnTo>
                  <a:pt x="19521" y="4265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6" name="object 106"/>
          <p:cNvSpPr/>
          <p:nvPr/>
        </p:nvSpPr>
        <p:spPr>
          <a:xfrm>
            <a:off x="7378172" y="5743563"/>
            <a:ext cx="25173" cy="30568"/>
          </a:xfrm>
          <a:custGeom>
            <a:avLst/>
            <a:gdLst/>
            <a:ahLst/>
            <a:cxnLst/>
            <a:rect l="l" t="t" r="r" b="b"/>
            <a:pathLst>
              <a:path w="44450" h="53975">
                <a:moveTo>
                  <a:pt x="21147" y="53682"/>
                </a:moveTo>
                <a:lnTo>
                  <a:pt x="12124" y="52207"/>
                </a:lnTo>
                <a:lnTo>
                  <a:pt x="5083" y="47988"/>
                </a:lnTo>
                <a:lnTo>
                  <a:pt x="787" y="41329"/>
                </a:lnTo>
                <a:lnTo>
                  <a:pt x="0" y="32534"/>
                </a:lnTo>
                <a:lnTo>
                  <a:pt x="2389" y="25621"/>
                </a:lnTo>
                <a:lnTo>
                  <a:pt x="6913" y="18707"/>
                </a:lnTo>
                <a:lnTo>
                  <a:pt x="13268" y="10573"/>
                </a:lnTo>
                <a:lnTo>
                  <a:pt x="21147" y="0"/>
                </a:lnTo>
                <a:lnTo>
                  <a:pt x="29281" y="9633"/>
                </a:lnTo>
                <a:lnTo>
                  <a:pt x="36194" y="17284"/>
                </a:lnTo>
                <a:lnTo>
                  <a:pt x="41278" y="24019"/>
                </a:lnTo>
                <a:lnTo>
                  <a:pt x="43921" y="30907"/>
                </a:lnTo>
                <a:lnTo>
                  <a:pt x="44023" y="41557"/>
                </a:lnTo>
                <a:lnTo>
                  <a:pt x="39854" y="49005"/>
                </a:lnTo>
                <a:lnTo>
                  <a:pt x="32026" y="53097"/>
                </a:lnTo>
                <a:lnTo>
                  <a:pt x="21147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7" name="object 107"/>
          <p:cNvSpPr/>
          <p:nvPr/>
        </p:nvSpPr>
        <p:spPr>
          <a:xfrm>
            <a:off x="6383733" y="4281468"/>
            <a:ext cx="29130" cy="22297"/>
          </a:xfrm>
          <a:custGeom>
            <a:avLst/>
            <a:gdLst/>
            <a:ahLst/>
            <a:cxnLst/>
            <a:rect l="l" t="t" r="r" b="b"/>
            <a:pathLst>
              <a:path w="51434" h="39370">
                <a:moveTo>
                  <a:pt x="18529" y="39041"/>
                </a:moveTo>
                <a:lnTo>
                  <a:pt x="9099" y="38253"/>
                </a:lnTo>
                <a:lnTo>
                  <a:pt x="2872" y="33958"/>
                </a:lnTo>
                <a:lnTo>
                  <a:pt x="0" y="26917"/>
                </a:lnTo>
                <a:lnTo>
                  <a:pt x="635" y="17894"/>
                </a:lnTo>
                <a:lnTo>
                  <a:pt x="2262" y="11387"/>
                </a:lnTo>
                <a:lnTo>
                  <a:pt x="12022" y="1626"/>
                </a:lnTo>
                <a:lnTo>
                  <a:pt x="18529" y="0"/>
                </a:lnTo>
                <a:lnTo>
                  <a:pt x="23841" y="1677"/>
                </a:lnTo>
                <a:lnTo>
                  <a:pt x="30526" y="6100"/>
                </a:lnTo>
                <a:lnTo>
                  <a:pt x="39346" y="12352"/>
                </a:lnTo>
                <a:lnTo>
                  <a:pt x="51064" y="19520"/>
                </a:lnTo>
                <a:lnTo>
                  <a:pt x="39575" y="27374"/>
                </a:lnTo>
                <a:lnTo>
                  <a:pt x="31136" y="33551"/>
                </a:lnTo>
                <a:lnTo>
                  <a:pt x="24528" y="37592"/>
                </a:lnTo>
                <a:lnTo>
                  <a:pt x="18529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8" name="object 108"/>
          <p:cNvSpPr/>
          <p:nvPr/>
        </p:nvSpPr>
        <p:spPr>
          <a:xfrm>
            <a:off x="3618649" y="4815819"/>
            <a:ext cx="23016" cy="22297"/>
          </a:xfrm>
          <a:custGeom>
            <a:avLst/>
            <a:gdLst/>
            <a:ahLst/>
            <a:cxnLst/>
            <a:rect l="l" t="t" r="r" b="b"/>
            <a:pathLst>
              <a:path w="40639" h="39370">
                <a:moveTo>
                  <a:pt x="17385" y="39041"/>
                </a:moveTo>
                <a:lnTo>
                  <a:pt x="7523" y="37084"/>
                </a:lnTo>
                <a:lnTo>
                  <a:pt x="1931" y="31924"/>
                </a:lnTo>
                <a:lnTo>
                  <a:pt x="0" y="24629"/>
                </a:lnTo>
                <a:lnTo>
                  <a:pt x="1118" y="16267"/>
                </a:lnTo>
                <a:lnTo>
                  <a:pt x="3710" y="11209"/>
                </a:lnTo>
                <a:lnTo>
                  <a:pt x="8438" y="6303"/>
                </a:lnTo>
                <a:lnTo>
                  <a:pt x="14386" y="2313"/>
                </a:lnTo>
                <a:lnTo>
                  <a:pt x="20639" y="0"/>
                </a:lnTo>
                <a:lnTo>
                  <a:pt x="30094" y="559"/>
                </a:lnTo>
                <a:lnTo>
                  <a:pt x="36499" y="4473"/>
                </a:lnTo>
                <a:lnTo>
                  <a:pt x="39855" y="11438"/>
                </a:lnTo>
                <a:lnTo>
                  <a:pt x="40160" y="21147"/>
                </a:lnTo>
                <a:lnTo>
                  <a:pt x="38660" y="30348"/>
                </a:lnTo>
                <a:lnTo>
                  <a:pt x="34263" y="36194"/>
                </a:lnTo>
                <a:lnTo>
                  <a:pt x="27120" y="38990"/>
                </a:lnTo>
                <a:lnTo>
                  <a:pt x="17385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9" name="object 109"/>
          <p:cNvSpPr/>
          <p:nvPr/>
        </p:nvSpPr>
        <p:spPr>
          <a:xfrm>
            <a:off x="4062211" y="4384650"/>
            <a:ext cx="26972" cy="20499"/>
          </a:xfrm>
          <a:custGeom>
            <a:avLst/>
            <a:gdLst/>
            <a:ahLst/>
            <a:cxnLst/>
            <a:rect l="l" t="t" r="r" b="b"/>
            <a:pathLst>
              <a:path w="47625" h="36195">
                <a:moveTo>
                  <a:pt x="19902" y="35788"/>
                </a:moveTo>
                <a:lnTo>
                  <a:pt x="13395" y="35788"/>
                </a:lnTo>
                <a:lnTo>
                  <a:pt x="2007" y="27654"/>
                </a:lnTo>
                <a:lnTo>
                  <a:pt x="381" y="21147"/>
                </a:lnTo>
                <a:lnTo>
                  <a:pt x="0" y="12124"/>
                </a:lnTo>
                <a:lnTo>
                  <a:pt x="3431" y="5083"/>
                </a:lnTo>
                <a:lnTo>
                  <a:pt x="10217" y="787"/>
                </a:lnTo>
                <a:lnTo>
                  <a:pt x="19902" y="0"/>
                </a:lnTo>
                <a:lnTo>
                  <a:pt x="24909" y="2109"/>
                </a:lnTo>
                <a:lnTo>
                  <a:pt x="30679" y="5896"/>
                </a:lnTo>
                <a:lnTo>
                  <a:pt x="37974" y="11209"/>
                </a:lnTo>
                <a:lnTo>
                  <a:pt x="47556" y="17894"/>
                </a:lnTo>
                <a:lnTo>
                  <a:pt x="37974" y="24807"/>
                </a:lnTo>
                <a:lnTo>
                  <a:pt x="30679" y="30501"/>
                </a:lnTo>
                <a:lnTo>
                  <a:pt x="24909" y="34364"/>
                </a:lnTo>
                <a:lnTo>
                  <a:pt x="19902" y="3578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0" name="object 110"/>
          <p:cNvSpPr/>
          <p:nvPr/>
        </p:nvSpPr>
        <p:spPr>
          <a:xfrm>
            <a:off x="7380720" y="5608046"/>
            <a:ext cx="26972" cy="19779"/>
          </a:xfrm>
          <a:custGeom>
            <a:avLst/>
            <a:gdLst/>
            <a:ahLst/>
            <a:cxnLst/>
            <a:rect l="l" t="t" r="r" b="b"/>
            <a:pathLst>
              <a:path w="47625" h="34925">
                <a:moveTo>
                  <a:pt x="19902" y="34313"/>
                </a:moveTo>
                <a:lnTo>
                  <a:pt x="13395" y="34313"/>
                </a:lnTo>
                <a:lnTo>
                  <a:pt x="2008" y="26180"/>
                </a:lnTo>
                <a:lnTo>
                  <a:pt x="381" y="19673"/>
                </a:lnTo>
                <a:lnTo>
                  <a:pt x="0" y="10675"/>
                </a:lnTo>
                <a:lnTo>
                  <a:pt x="3431" y="3812"/>
                </a:lnTo>
                <a:lnTo>
                  <a:pt x="10218" y="0"/>
                </a:lnTo>
                <a:lnTo>
                  <a:pt x="19902" y="152"/>
                </a:lnTo>
                <a:lnTo>
                  <a:pt x="24909" y="1550"/>
                </a:lnTo>
                <a:lnTo>
                  <a:pt x="30679" y="5235"/>
                </a:lnTo>
                <a:lnTo>
                  <a:pt x="37974" y="10446"/>
                </a:lnTo>
                <a:lnTo>
                  <a:pt x="47557" y="16419"/>
                </a:lnTo>
                <a:lnTo>
                  <a:pt x="37974" y="23333"/>
                </a:lnTo>
                <a:lnTo>
                  <a:pt x="30679" y="29026"/>
                </a:lnTo>
                <a:lnTo>
                  <a:pt x="24909" y="32890"/>
                </a:lnTo>
                <a:lnTo>
                  <a:pt x="19902" y="343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1" name="object 111"/>
          <p:cNvSpPr/>
          <p:nvPr/>
        </p:nvSpPr>
        <p:spPr>
          <a:xfrm>
            <a:off x="4646528" y="4106420"/>
            <a:ext cx="30568" cy="23376"/>
          </a:xfrm>
          <a:custGeom>
            <a:avLst/>
            <a:gdLst/>
            <a:ahLst/>
            <a:cxnLst/>
            <a:rect l="l" t="t" r="r" b="b"/>
            <a:pathLst>
              <a:path w="53975" h="41275">
                <a:moveTo>
                  <a:pt x="12353" y="41049"/>
                </a:moveTo>
                <a:lnTo>
                  <a:pt x="5693" y="37618"/>
                </a:lnTo>
                <a:lnTo>
                  <a:pt x="1474" y="30831"/>
                </a:lnTo>
                <a:lnTo>
                  <a:pt x="0" y="21147"/>
                </a:lnTo>
                <a:lnTo>
                  <a:pt x="1220" y="11437"/>
                </a:lnTo>
                <a:lnTo>
                  <a:pt x="4880" y="4473"/>
                </a:lnTo>
                <a:lnTo>
                  <a:pt x="10980" y="559"/>
                </a:lnTo>
                <a:lnTo>
                  <a:pt x="19520" y="0"/>
                </a:lnTo>
                <a:lnTo>
                  <a:pt x="25773" y="2363"/>
                </a:lnTo>
                <a:lnTo>
                  <a:pt x="32941" y="6710"/>
                </a:lnTo>
                <a:lnTo>
                  <a:pt x="41939" y="12581"/>
                </a:lnTo>
                <a:lnTo>
                  <a:pt x="53682" y="19520"/>
                </a:lnTo>
                <a:lnTo>
                  <a:pt x="42879" y="27400"/>
                </a:lnTo>
                <a:lnTo>
                  <a:pt x="34364" y="33754"/>
                </a:lnTo>
                <a:lnTo>
                  <a:pt x="27374" y="38279"/>
                </a:lnTo>
                <a:lnTo>
                  <a:pt x="21147" y="40668"/>
                </a:lnTo>
                <a:lnTo>
                  <a:pt x="12353" y="4104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2" name="object 112"/>
          <p:cNvSpPr/>
          <p:nvPr/>
        </p:nvSpPr>
        <p:spPr>
          <a:xfrm>
            <a:off x="3157584" y="6265938"/>
            <a:ext cx="26253" cy="19420"/>
          </a:xfrm>
          <a:custGeom>
            <a:avLst/>
            <a:gdLst/>
            <a:ahLst/>
            <a:cxnLst/>
            <a:rect l="l" t="t" r="r" b="b"/>
            <a:pathLst>
              <a:path w="46354" h="34290">
                <a:moveTo>
                  <a:pt x="14869" y="34161"/>
                </a:moveTo>
                <a:lnTo>
                  <a:pt x="6659" y="32229"/>
                </a:lnTo>
                <a:lnTo>
                  <a:pt x="1652" y="27247"/>
                </a:lnTo>
                <a:lnTo>
                  <a:pt x="0" y="20435"/>
                </a:lnTo>
                <a:lnTo>
                  <a:pt x="1855" y="13013"/>
                </a:lnTo>
                <a:lnTo>
                  <a:pt x="5108" y="6506"/>
                </a:lnTo>
                <a:lnTo>
                  <a:pt x="16496" y="0"/>
                </a:lnTo>
                <a:lnTo>
                  <a:pt x="23003" y="0"/>
                </a:lnTo>
                <a:lnTo>
                  <a:pt x="27705" y="1956"/>
                </a:lnTo>
                <a:lnTo>
                  <a:pt x="32560" y="7116"/>
                </a:lnTo>
                <a:lnTo>
                  <a:pt x="38330" y="14411"/>
                </a:lnTo>
                <a:lnTo>
                  <a:pt x="45777" y="22773"/>
                </a:lnTo>
                <a:lnTo>
                  <a:pt x="35915" y="26611"/>
                </a:lnTo>
                <a:lnTo>
                  <a:pt x="27883" y="30297"/>
                </a:lnTo>
                <a:lnTo>
                  <a:pt x="21071" y="33068"/>
                </a:lnTo>
                <a:lnTo>
                  <a:pt x="14869" y="3416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3" name="object 113"/>
          <p:cNvSpPr/>
          <p:nvPr/>
        </p:nvSpPr>
        <p:spPr>
          <a:xfrm>
            <a:off x="4207617" y="4253585"/>
            <a:ext cx="21577" cy="16903"/>
          </a:xfrm>
          <a:custGeom>
            <a:avLst/>
            <a:gdLst/>
            <a:ahLst/>
            <a:cxnLst/>
            <a:rect l="l" t="t" r="r" b="b"/>
            <a:pathLst>
              <a:path w="38100" h="29845">
                <a:moveTo>
                  <a:pt x="16928" y="29713"/>
                </a:moveTo>
                <a:lnTo>
                  <a:pt x="10421" y="29713"/>
                </a:lnTo>
                <a:lnTo>
                  <a:pt x="2287" y="21579"/>
                </a:lnTo>
                <a:lnTo>
                  <a:pt x="660" y="16699"/>
                </a:lnTo>
                <a:lnTo>
                  <a:pt x="0" y="8896"/>
                </a:lnTo>
                <a:lnTo>
                  <a:pt x="2694" y="3075"/>
                </a:lnTo>
                <a:lnTo>
                  <a:pt x="8438" y="0"/>
                </a:lnTo>
                <a:lnTo>
                  <a:pt x="16928" y="432"/>
                </a:lnTo>
                <a:lnTo>
                  <a:pt x="21605" y="1575"/>
                </a:lnTo>
                <a:lnTo>
                  <a:pt x="26282" y="4702"/>
                </a:lnTo>
                <a:lnTo>
                  <a:pt x="38075" y="15072"/>
                </a:lnTo>
                <a:lnTo>
                  <a:pt x="31340" y="20105"/>
                </a:lnTo>
                <a:lnTo>
                  <a:pt x="25671" y="24833"/>
                </a:lnTo>
                <a:lnTo>
                  <a:pt x="20918" y="28340"/>
                </a:lnTo>
                <a:lnTo>
                  <a:pt x="16928" y="297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4" name="object 114"/>
          <p:cNvSpPr/>
          <p:nvPr/>
        </p:nvSpPr>
        <p:spPr>
          <a:xfrm>
            <a:off x="3158635" y="6120921"/>
            <a:ext cx="20499" cy="26253"/>
          </a:xfrm>
          <a:custGeom>
            <a:avLst/>
            <a:gdLst/>
            <a:ahLst/>
            <a:cxnLst/>
            <a:rect l="l" t="t" r="r" b="b"/>
            <a:pathLst>
              <a:path w="36195" h="46354">
                <a:moveTo>
                  <a:pt x="14640" y="46209"/>
                </a:moveTo>
                <a:lnTo>
                  <a:pt x="4270" y="28518"/>
                </a:lnTo>
                <a:lnTo>
                  <a:pt x="1143" y="22189"/>
                </a:lnTo>
                <a:lnTo>
                  <a:pt x="0" y="16928"/>
                </a:lnTo>
                <a:lnTo>
                  <a:pt x="762" y="8438"/>
                </a:lnTo>
                <a:lnTo>
                  <a:pt x="4880" y="2694"/>
                </a:lnTo>
                <a:lnTo>
                  <a:pt x="11438" y="0"/>
                </a:lnTo>
                <a:lnTo>
                  <a:pt x="19520" y="660"/>
                </a:lnTo>
                <a:lnTo>
                  <a:pt x="24579" y="3253"/>
                </a:lnTo>
                <a:lnTo>
                  <a:pt x="29484" y="7981"/>
                </a:lnTo>
                <a:lnTo>
                  <a:pt x="33475" y="13928"/>
                </a:lnTo>
                <a:lnTo>
                  <a:pt x="35788" y="20181"/>
                </a:lnTo>
                <a:lnTo>
                  <a:pt x="33170" y="25163"/>
                </a:lnTo>
                <a:lnTo>
                  <a:pt x="28264" y="30755"/>
                </a:lnTo>
                <a:lnTo>
                  <a:pt x="21833" y="37567"/>
                </a:lnTo>
                <a:lnTo>
                  <a:pt x="14640" y="4620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5" name="object 115"/>
          <p:cNvSpPr/>
          <p:nvPr/>
        </p:nvSpPr>
        <p:spPr>
          <a:xfrm>
            <a:off x="5233020" y="3968227"/>
            <a:ext cx="19779" cy="26972"/>
          </a:xfrm>
          <a:custGeom>
            <a:avLst/>
            <a:gdLst/>
            <a:ahLst/>
            <a:cxnLst/>
            <a:rect l="l" t="t" r="r" b="b"/>
            <a:pathLst>
              <a:path w="34925" h="47625">
                <a:moveTo>
                  <a:pt x="16928" y="47175"/>
                </a:moveTo>
                <a:lnTo>
                  <a:pt x="8438" y="45955"/>
                </a:lnTo>
                <a:lnTo>
                  <a:pt x="2694" y="42295"/>
                </a:lnTo>
                <a:lnTo>
                  <a:pt x="0" y="36194"/>
                </a:lnTo>
                <a:lnTo>
                  <a:pt x="660" y="27654"/>
                </a:lnTo>
                <a:lnTo>
                  <a:pt x="2770" y="22647"/>
                </a:lnTo>
                <a:lnTo>
                  <a:pt x="6557" y="16877"/>
                </a:lnTo>
                <a:lnTo>
                  <a:pt x="11870" y="9582"/>
                </a:lnTo>
                <a:lnTo>
                  <a:pt x="18555" y="0"/>
                </a:lnTo>
                <a:lnTo>
                  <a:pt x="24299" y="9836"/>
                </a:lnTo>
                <a:lnTo>
                  <a:pt x="29128" y="17690"/>
                </a:lnTo>
                <a:lnTo>
                  <a:pt x="32738" y="24019"/>
                </a:lnTo>
                <a:lnTo>
                  <a:pt x="34822" y="29281"/>
                </a:lnTo>
                <a:lnTo>
                  <a:pt x="34542" y="36881"/>
                </a:lnTo>
                <a:lnTo>
                  <a:pt x="31365" y="42498"/>
                </a:lnTo>
                <a:lnTo>
                  <a:pt x="25443" y="45980"/>
                </a:lnTo>
                <a:lnTo>
                  <a:pt x="16928" y="47175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6" name="object 116"/>
          <p:cNvSpPr/>
          <p:nvPr/>
        </p:nvSpPr>
        <p:spPr>
          <a:xfrm>
            <a:off x="5376196" y="3975596"/>
            <a:ext cx="27692" cy="19779"/>
          </a:xfrm>
          <a:custGeom>
            <a:avLst/>
            <a:gdLst/>
            <a:ahLst/>
            <a:cxnLst/>
            <a:rect l="l" t="t" r="r" b="b"/>
            <a:pathLst>
              <a:path w="48895" h="34925">
                <a:moveTo>
                  <a:pt x="11895" y="34593"/>
                </a:moveTo>
                <a:lnTo>
                  <a:pt x="6100" y="31518"/>
                </a:lnTo>
                <a:lnTo>
                  <a:pt x="2135" y="25697"/>
                </a:lnTo>
                <a:lnTo>
                  <a:pt x="0" y="17894"/>
                </a:lnTo>
                <a:lnTo>
                  <a:pt x="965" y="9379"/>
                </a:lnTo>
                <a:lnTo>
                  <a:pt x="4066" y="3456"/>
                </a:lnTo>
                <a:lnTo>
                  <a:pt x="9607" y="279"/>
                </a:lnTo>
                <a:lnTo>
                  <a:pt x="17894" y="0"/>
                </a:lnTo>
                <a:lnTo>
                  <a:pt x="23867" y="1143"/>
                </a:lnTo>
                <a:lnTo>
                  <a:pt x="30297" y="4270"/>
                </a:lnTo>
                <a:lnTo>
                  <a:pt x="38253" y="8921"/>
                </a:lnTo>
                <a:lnTo>
                  <a:pt x="48802" y="14640"/>
                </a:lnTo>
                <a:lnTo>
                  <a:pt x="39194" y="21579"/>
                </a:lnTo>
                <a:lnTo>
                  <a:pt x="31721" y="27451"/>
                </a:lnTo>
                <a:lnTo>
                  <a:pt x="25468" y="31797"/>
                </a:lnTo>
                <a:lnTo>
                  <a:pt x="19521" y="34161"/>
                </a:lnTo>
                <a:lnTo>
                  <a:pt x="11895" y="3459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7" name="object 117"/>
          <p:cNvSpPr/>
          <p:nvPr/>
        </p:nvSpPr>
        <p:spPr>
          <a:xfrm>
            <a:off x="6095209" y="4132217"/>
            <a:ext cx="20859" cy="26972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24807" y="47353"/>
                </a:moveTo>
                <a:lnTo>
                  <a:pt x="15555" y="47175"/>
                </a:lnTo>
                <a:lnTo>
                  <a:pt x="7320" y="45497"/>
                </a:lnTo>
                <a:lnTo>
                  <a:pt x="2135" y="41075"/>
                </a:lnTo>
                <a:lnTo>
                  <a:pt x="0" y="34822"/>
                </a:lnTo>
                <a:lnTo>
                  <a:pt x="915" y="27654"/>
                </a:lnTo>
                <a:lnTo>
                  <a:pt x="3965" y="21732"/>
                </a:lnTo>
                <a:lnTo>
                  <a:pt x="8235" y="15657"/>
                </a:lnTo>
                <a:lnTo>
                  <a:pt x="20435" y="0"/>
                </a:lnTo>
                <a:lnTo>
                  <a:pt x="26180" y="9607"/>
                </a:lnTo>
                <a:lnTo>
                  <a:pt x="31009" y="17080"/>
                </a:lnTo>
                <a:lnTo>
                  <a:pt x="34618" y="23333"/>
                </a:lnTo>
                <a:lnTo>
                  <a:pt x="36703" y="29281"/>
                </a:lnTo>
                <a:lnTo>
                  <a:pt x="36601" y="39168"/>
                </a:lnTo>
                <a:lnTo>
                  <a:pt x="32229" y="44938"/>
                </a:lnTo>
                <a:lnTo>
                  <a:pt x="24807" y="4735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8" name="object 118"/>
          <p:cNvSpPr/>
          <p:nvPr/>
        </p:nvSpPr>
        <p:spPr>
          <a:xfrm>
            <a:off x="5522683" y="3976517"/>
            <a:ext cx="18700" cy="25173"/>
          </a:xfrm>
          <a:custGeom>
            <a:avLst/>
            <a:gdLst/>
            <a:ahLst/>
            <a:cxnLst/>
            <a:rect l="l" t="t" r="r" b="b"/>
            <a:pathLst>
              <a:path w="33020" h="44450">
                <a:moveTo>
                  <a:pt x="17894" y="43921"/>
                </a:moveTo>
                <a:lnTo>
                  <a:pt x="10980" y="33398"/>
                </a:lnTo>
                <a:lnTo>
                  <a:pt x="5286" y="25621"/>
                </a:lnTo>
                <a:lnTo>
                  <a:pt x="1423" y="19673"/>
                </a:lnTo>
                <a:lnTo>
                  <a:pt x="0" y="14640"/>
                </a:lnTo>
                <a:lnTo>
                  <a:pt x="0" y="9760"/>
                </a:lnTo>
                <a:lnTo>
                  <a:pt x="8133" y="0"/>
                </a:lnTo>
                <a:lnTo>
                  <a:pt x="19520" y="0"/>
                </a:lnTo>
                <a:lnTo>
                  <a:pt x="30907" y="6506"/>
                </a:lnTo>
                <a:lnTo>
                  <a:pt x="32534" y="11387"/>
                </a:lnTo>
                <a:lnTo>
                  <a:pt x="30475" y="16699"/>
                </a:lnTo>
                <a:lnTo>
                  <a:pt x="27044" y="23384"/>
                </a:lnTo>
                <a:lnTo>
                  <a:pt x="22698" y="32204"/>
                </a:lnTo>
                <a:lnTo>
                  <a:pt x="17894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9" name="object 119"/>
          <p:cNvSpPr/>
          <p:nvPr/>
        </p:nvSpPr>
        <p:spPr>
          <a:xfrm>
            <a:off x="4503727" y="4108005"/>
            <a:ext cx="23376" cy="18700"/>
          </a:xfrm>
          <a:custGeom>
            <a:avLst/>
            <a:gdLst/>
            <a:ahLst/>
            <a:cxnLst/>
            <a:rect l="l" t="t" r="r" b="b"/>
            <a:pathLst>
              <a:path w="41275" h="33020">
                <a:moveTo>
                  <a:pt x="17894" y="32992"/>
                </a:moveTo>
                <a:lnTo>
                  <a:pt x="9607" y="32483"/>
                </a:lnTo>
                <a:lnTo>
                  <a:pt x="4066" y="28925"/>
                </a:lnTo>
                <a:lnTo>
                  <a:pt x="965" y="22926"/>
                </a:lnTo>
                <a:lnTo>
                  <a:pt x="0" y="15098"/>
                </a:lnTo>
                <a:lnTo>
                  <a:pt x="1931" y="6405"/>
                </a:lnTo>
                <a:lnTo>
                  <a:pt x="6913" y="1677"/>
                </a:lnTo>
                <a:lnTo>
                  <a:pt x="13725" y="0"/>
                </a:lnTo>
                <a:lnTo>
                  <a:pt x="21147" y="457"/>
                </a:lnTo>
                <a:lnTo>
                  <a:pt x="25799" y="3736"/>
                </a:lnTo>
                <a:lnTo>
                  <a:pt x="30297" y="8387"/>
                </a:lnTo>
                <a:lnTo>
                  <a:pt x="35101" y="13954"/>
                </a:lnTo>
                <a:lnTo>
                  <a:pt x="40668" y="19978"/>
                </a:lnTo>
                <a:lnTo>
                  <a:pt x="28061" y="28925"/>
                </a:lnTo>
                <a:lnTo>
                  <a:pt x="22825" y="31873"/>
                </a:lnTo>
                <a:lnTo>
                  <a:pt x="17894" y="3299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0" name="object 120"/>
          <p:cNvSpPr/>
          <p:nvPr/>
        </p:nvSpPr>
        <p:spPr>
          <a:xfrm>
            <a:off x="3168769" y="5824639"/>
            <a:ext cx="25173" cy="18700"/>
          </a:xfrm>
          <a:custGeom>
            <a:avLst/>
            <a:gdLst/>
            <a:ahLst/>
            <a:cxnLst/>
            <a:rect l="l" t="t" r="r" b="b"/>
            <a:pathLst>
              <a:path w="44450" h="33020">
                <a:moveTo>
                  <a:pt x="14640" y="32534"/>
                </a:moveTo>
                <a:lnTo>
                  <a:pt x="8133" y="30907"/>
                </a:lnTo>
                <a:lnTo>
                  <a:pt x="1626" y="21147"/>
                </a:lnTo>
                <a:lnTo>
                  <a:pt x="0" y="13013"/>
                </a:lnTo>
                <a:lnTo>
                  <a:pt x="0" y="9760"/>
                </a:lnTo>
                <a:lnTo>
                  <a:pt x="9760" y="0"/>
                </a:lnTo>
                <a:lnTo>
                  <a:pt x="16267" y="0"/>
                </a:lnTo>
                <a:lnTo>
                  <a:pt x="21274" y="1423"/>
                </a:lnTo>
                <a:lnTo>
                  <a:pt x="27044" y="5286"/>
                </a:lnTo>
                <a:lnTo>
                  <a:pt x="34339" y="10980"/>
                </a:lnTo>
                <a:lnTo>
                  <a:pt x="43921" y="17894"/>
                </a:lnTo>
                <a:lnTo>
                  <a:pt x="33170" y="23842"/>
                </a:lnTo>
                <a:lnTo>
                  <a:pt x="25011" y="28874"/>
                </a:lnTo>
                <a:lnTo>
                  <a:pt x="18987" y="32077"/>
                </a:lnTo>
                <a:lnTo>
                  <a:pt x="14640" y="3253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1" name="object 121"/>
          <p:cNvSpPr/>
          <p:nvPr/>
        </p:nvSpPr>
        <p:spPr>
          <a:xfrm>
            <a:off x="5090076" y="3974675"/>
            <a:ext cx="25534" cy="19420"/>
          </a:xfrm>
          <a:custGeom>
            <a:avLst/>
            <a:gdLst/>
            <a:ahLst/>
            <a:cxnLst/>
            <a:rect l="l" t="t" r="r" b="b"/>
            <a:pathLst>
              <a:path w="45084" h="34289">
                <a:moveTo>
                  <a:pt x="15555" y="34161"/>
                </a:moveTo>
                <a:lnTo>
                  <a:pt x="7320" y="33398"/>
                </a:lnTo>
                <a:lnTo>
                  <a:pt x="2135" y="29281"/>
                </a:lnTo>
                <a:lnTo>
                  <a:pt x="0" y="22723"/>
                </a:lnTo>
                <a:lnTo>
                  <a:pt x="915" y="14640"/>
                </a:lnTo>
                <a:lnTo>
                  <a:pt x="2541" y="8133"/>
                </a:lnTo>
                <a:lnTo>
                  <a:pt x="10675" y="0"/>
                </a:lnTo>
                <a:lnTo>
                  <a:pt x="15555" y="0"/>
                </a:lnTo>
                <a:lnTo>
                  <a:pt x="21503" y="2109"/>
                </a:lnTo>
                <a:lnTo>
                  <a:pt x="27756" y="5896"/>
                </a:lnTo>
                <a:lnTo>
                  <a:pt x="35229" y="11209"/>
                </a:lnTo>
                <a:lnTo>
                  <a:pt x="44836" y="17894"/>
                </a:lnTo>
                <a:lnTo>
                  <a:pt x="34314" y="24553"/>
                </a:lnTo>
                <a:lnTo>
                  <a:pt x="26536" y="29687"/>
                </a:lnTo>
                <a:lnTo>
                  <a:pt x="20588" y="32992"/>
                </a:lnTo>
                <a:lnTo>
                  <a:pt x="15555" y="3416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2" name="object 122"/>
          <p:cNvSpPr/>
          <p:nvPr/>
        </p:nvSpPr>
        <p:spPr>
          <a:xfrm>
            <a:off x="3467674" y="4963227"/>
            <a:ext cx="21937" cy="16903"/>
          </a:xfrm>
          <a:custGeom>
            <a:avLst/>
            <a:gdLst/>
            <a:ahLst/>
            <a:cxnLst/>
            <a:rect l="l" t="t" r="r" b="b"/>
            <a:pathLst>
              <a:path w="38735" h="29845">
                <a:moveTo>
                  <a:pt x="15555" y="29281"/>
                </a:moveTo>
                <a:lnTo>
                  <a:pt x="7320" y="28544"/>
                </a:lnTo>
                <a:lnTo>
                  <a:pt x="2135" y="24604"/>
                </a:lnTo>
                <a:lnTo>
                  <a:pt x="0" y="18529"/>
                </a:lnTo>
                <a:lnTo>
                  <a:pt x="915" y="11387"/>
                </a:lnTo>
                <a:lnTo>
                  <a:pt x="2541" y="6506"/>
                </a:lnTo>
                <a:lnTo>
                  <a:pt x="12302" y="0"/>
                </a:lnTo>
                <a:lnTo>
                  <a:pt x="18809" y="0"/>
                </a:lnTo>
                <a:lnTo>
                  <a:pt x="22545" y="457"/>
                </a:lnTo>
                <a:lnTo>
                  <a:pt x="26739" y="3660"/>
                </a:lnTo>
                <a:lnTo>
                  <a:pt x="31848" y="8692"/>
                </a:lnTo>
                <a:lnTo>
                  <a:pt x="38330" y="14640"/>
                </a:lnTo>
                <a:lnTo>
                  <a:pt x="31568" y="19444"/>
                </a:lnTo>
                <a:lnTo>
                  <a:pt x="25722" y="23790"/>
                </a:lnTo>
                <a:lnTo>
                  <a:pt x="20486" y="27222"/>
                </a:lnTo>
                <a:lnTo>
                  <a:pt x="15555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3" name="object 123"/>
          <p:cNvSpPr/>
          <p:nvPr/>
        </p:nvSpPr>
        <p:spPr>
          <a:xfrm>
            <a:off x="3157339" y="5967437"/>
            <a:ext cx="20859" cy="25893"/>
          </a:xfrm>
          <a:custGeom>
            <a:avLst/>
            <a:gdLst/>
            <a:ahLst/>
            <a:cxnLst/>
            <a:rect l="l" t="t" r="r" b="b"/>
            <a:pathLst>
              <a:path w="36829" h="45720">
                <a:moveTo>
                  <a:pt x="21808" y="45548"/>
                </a:moveTo>
                <a:lnTo>
                  <a:pt x="8184" y="30094"/>
                </a:lnTo>
                <a:lnTo>
                  <a:pt x="3736" y="24502"/>
                </a:lnTo>
                <a:lnTo>
                  <a:pt x="660" y="19520"/>
                </a:lnTo>
                <a:lnTo>
                  <a:pt x="0" y="11895"/>
                </a:lnTo>
                <a:lnTo>
                  <a:pt x="2694" y="6100"/>
                </a:lnTo>
                <a:lnTo>
                  <a:pt x="8438" y="2135"/>
                </a:lnTo>
                <a:lnTo>
                  <a:pt x="16928" y="0"/>
                </a:lnTo>
                <a:lnTo>
                  <a:pt x="25011" y="711"/>
                </a:lnTo>
                <a:lnTo>
                  <a:pt x="31568" y="3253"/>
                </a:lnTo>
                <a:lnTo>
                  <a:pt x="35686" y="8235"/>
                </a:lnTo>
                <a:lnTo>
                  <a:pt x="36449" y="16267"/>
                </a:lnTo>
                <a:lnTo>
                  <a:pt x="34619" y="22215"/>
                </a:lnTo>
                <a:lnTo>
                  <a:pt x="31568" y="28467"/>
                </a:lnTo>
                <a:lnTo>
                  <a:pt x="21808" y="4554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4" name="object 124"/>
          <p:cNvSpPr/>
          <p:nvPr/>
        </p:nvSpPr>
        <p:spPr>
          <a:xfrm>
            <a:off x="3324470" y="5248583"/>
            <a:ext cx="18700" cy="22657"/>
          </a:xfrm>
          <a:custGeom>
            <a:avLst/>
            <a:gdLst/>
            <a:ahLst/>
            <a:cxnLst/>
            <a:rect l="l" t="t" r="r" b="b"/>
            <a:pathLst>
              <a:path w="33020" h="40004">
                <a:moveTo>
                  <a:pt x="17894" y="39473"/>
                </a:moveTo>
                <a:lnTo>
                  <a:pt x="11437" y="33932"/>
                </a:lnTo>
                <a:lnTo>
                  <a:pt x="5286" y="29306"/>
                </a:lnTo>
                <a:lnTo>
                  <a:pt x="965" y="25290"/>
                </a:lnTo>
                <a:lnTo>
                  <a:pt x="22469" y="0"/>
                </a:lnTo>
                <a:lnTo>
                  <a:pt x="28467" y="3075"/>
                </a:lnTo>
                <a:lnTo>
                  <a:pt x="32026" y="8896"/>
                </a:lnTo>
                <a:lnTo>
                  <a:pt x="32534" y="16699"/>
                </a:lnTo>
                <a:lnTo>
                  <a:pt x="29560" y="21630"/>
                </a:lnTo>
                <a:lnTo>
                  <a:pt x="25824" y="26866"/>
                </a:lnTo>
                <a:lnTo>
                  <a:pt x="21783" y="32712"/>
                </a:lnTo>
                <a:lnTo>
                  <a:pt x="17894" y="3947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5" name="object 125"/>
          <p:cNvSpPr/>
          <p:nvPr/>
        </p:nvSpPr>
        <p:spPr>
          <a:xfrm>
            <a:off x="7249191" y="5178810"/>
            <a:ext cx="19420" cy="16903"/>
          </a:xfrm>
          <a:custGeom>
            <a:avLst/>
            <a:gdLst/>
            <a:ahLst/>
            <a:cxnLst/>
            <a:rect l="l" t="t" r="r" b="b"/>
            <a:pathLst>
              <a:path w="34290" h="29845">
                <a:moveTo>
                  <a:pt x="11387" y="29281"/>
                </a:moveTo>
                <a:lnTo>
                  <a:pt x="4880" y="27654"/>
                </a:lnTo>
                <a:lnTo>
                  <a:pt x="0" y="17894"/>
                </a:lnTo>
                <a:lnTo>
                  <a:pt x="0" y="8133"/>
                </a:lnTo>
                <a:lnTo>
                  <a:pt x="9760" y="0"/>
                </a:lnTo>
                <a:lnTo>
                  <a:pt x="13013" y="0"/>
                </a:lnTo>
                <a:lnTo>
                  <a:pt x="17690" y="2084"/>
                </a:lnTo>
                <a:lnTo>
                  <a:pt x="22367" y="5693"/>
                </a:lnTo>
                <a:lnTo>
                  <a:pt x="27654" y="10522"/>
                </a:lnTo>
                <a:lnTo>
                  <a:pt x="34161" y="16267"/>
                </a:lnTo>
                <a:lnTo>
                  <a:pt x="26485" y="21274"/>
                </a:lnTo>
                <a:lnTo>
                  <a:pt x="20334" y="25824"/>
                </a:lnTo>
                <a:lnTo>
                  <a:pt x="15403" y="28849"/>
                </a:lnTo>
                <a:lnTo>
                  <a:pt x="11387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6" name="object 126"/>
          <p:cNvSpPr/>
          <p:nvPr/>
        </p:nvSpPr>
        <p:spPr>
          <a:xfrm>
            <a:off x="5667323" y="3982047"/>
            <a:ext cx="14744" cy="22297"/>
          </a:xfrm>
          <a:custGeom>
            <a:avLst/>
            <a:gdLst/>
            <a:ahLst/>
            <a:cxnLst/>
            <a:rect l="l" t="t" r="r" b="b"/>
            <a:pathLst>
              <a:path w="26034" h="39370">
                <a:moveTo>
                  <a:pt x="9760" y="39041"/>
                </a:moveTo>
                <a:lnTo>
                  <a:pt x="0" y="29281"/>
                </a:lnTo>
                <a:lnTo>
                  <a:pt x="0" y="24401"/>
                </a:lnTo>
                <a:lnTo>
                  <a:pt x="1093" y="19444"/>
                </a:lnTo>
                <a:lnTo>
                  <a:pt x="3863" y="14030"/>
                </a:lnTo>
                <a:lnTo>
                  <a:pt x="7549" y="7701"/>
                </a:lnTo>
                <a:lnTo>
                  <a:pt x="11387" y="0"/>
                </a:lnTo>
                <a:lnTo>
                  <a:pt x="21757" y="13827"/>
                </a:lnTo>
                <a:lnTo>
                  <a:pt x="24884" y="18758"/>
                </a:lnTo>
                <a:lnTo>
                  <a:pt x="26027" y="22774"/>
                </a:lnTo>
                <a:lnTo>
                  <a:pt x="26027" y="27654"/>
                </a:lnTo>
                <a:lnTo>
                  <a:pt x="17894" y="34161"/>
                </a:lnTo>
                <a:lnTo>
                  <a:pt x="11387" y="37414"/>
                </a:lnTo>
                <a:lnTo>
                  <a:pt x="9760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7" name="object 127"/>
          <p:cNvSpPr/>
          <p:nvPr/>
        </p:nvSpPr>
        <p:spPr>
          <a:xfrm>
            <a:off x="6674922" y="4435323"/>
            <a:ext cx="14385" cy="19779"/>
          </a:xfrm>
          <a:custGeom>
            <a:avLst/>
            <a:gdLst/>
            <a:ahLst/>
            <a:cxnLst/>
            <a:rect l="l" t="t" r="r" b="b"/>
            <a:pathLst>
              <a:path w="25400" h="34925">
                <a:moveTo>
                  <a:pt x="9912" y="34314"/>
                </a:moveTo>
                <a:lnTo>
                  <a:pt x="2363" y="32941"/>
                </a:lnTo>
                <a:lnTo>
                  <a:pt x="0" y="22418"/>
                </a:lnTo>
                <a:lnTo>
                  <a:pt x="533" y="0"/>
                </a:lnTo>
                <a:lnTo>
                  <a:pt x="15784" y="17080"/>
                </a:lnTo>
                <a:lnTo>
                  <a:pt x="20893" y="23333"/>
                </a:lnTo>
                <a:lnTo>
                  <a:pt x="24934" y="29281"/>
                </a:lnTo>
                <a:lnTo>
                  <a:pt x="9912" y="3431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pic>
        <p:nvPicPr>
          <p:cNvPr id="138" name="object 13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264704" y="5291876"/>
            <a:ext cx="4910470" cy="1573498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15749" y="4753989"/>
            <a:ext cx="1418302" cy="1130772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696301" y="1230842"/>
            <a:ext cx="551131" cy="50364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D557B1F-1696-482C-9D87-69456B4166D1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7249190" cy="6864481"/>
          </a:xfrm>
          <a:prstGeom prst="rect">
            <a:avLst/>
          </a:prstGeom>
        </p:spPr>
      </p:pic>
      <p:pic>
        <p:nvPicPr>
          <p:cNvPr id="144" name="Image 2">
            <a:extLst>
              <a:ext uri="{FF2B5EF4-FFF2-40B4-BE49-F238E27FC236}">
                <a16:creationId xmlns:a16="http://schemas.microsoft.com/office/drawing/2014/main" id="{05F8A4BF-54AB-474A-AD06-D1C3F9DA34FD}"/>
              </a:ext>
            </a:extLst>
          </p:cNvPr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1168076" y="116511"/>
            <a:ext cx="820586" cy="1093918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38026A80-2508-44FC-A7B6-A60EBA5BBFA6}"/>
              </a:ext>
            </a:extLst>
          </p:cNvPr>
          <p:cNvSpPr txBox="1"/>
          <p:nvPr/>
        </p:nvSpPr>
        <p:spPr>
          <a:xfrm>
            <a:off x="7288807" y="2971731"/>
            <a:ext cx="4368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1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n-US" sz="3600" b="1" spc="-4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br>
              <a:rPr lang="en-US" sz="3600" b="1" spc="-45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pc="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br>
              <a:rPr lang="en-US" sz="3600" b="1" spc="42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pc="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spc="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sz="3600" b="1" spc="-4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spc="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endParaRPr lang="en-US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1C9B66-5A87-F270-A585-6030C5ECFEE6}"/>
              </a:ext>
            </a:extLst>
          </p:cNvPr>
          <p:cNvSpPr txBox="1"/>
          <p:nvPr/>
        </p:nvSpPr>
        <p:spPr>
          <a:xfrm>
            <a:off x="4384414" y="595290"/>
            <a:ext cx="3224568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6"/>
              </a:lnSpc>
              <a:spcBef>
                <a:spcPct val="0"/>
              </a:spcBef>
            </a:pPr>
            <a:r>
              <a:rPr lang="en-US" sz="1795" b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6EFFC3C-A5D4-E96E-98CE-F27578051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46176"/>
              </p:ext>
            </p:extLst>
          </p:nvPr>
        </p:nvGraphicFramePr>
        <p:xfrm>
          <a:off x="1751012" y="1371601"/>
          <a:ext cx="8763000" cy="5053032"/>
        </p:xfrm>
        <a:graphic>
          <a:graphicData uri="http://schemas.openxmlformats.org/drawingml/2006/table">
            <a:tbl>
              <a:tblPr/>
              <a:tblGrid>
                <a:gridCol w="3046149">
                  <a:extLst>
                    <a:ext uri="{9D8B030D-6E8A-4147-A177-3AD203B41FA5}">
                      <a16:colId xmlns:a16="http://schemas.microsoft.com/office/drawing/2014/main" val="1400201644"/>
                    </a:ext>
                  </a:extLst>
                </a:gridCol>
                <a:gridCol w="5716851">
                  <a:extLst>
                    <a:ext uri="{9D8B030D-6E8A-4147-A177-3AD203B41FA5}">
                      <a16:colId xmlns:a16="http://schemas.microsoft.com/office/drawing/2014/main" val="2667326156"/>
                    </a:ext>
                  </a:extLst>
                </a:gridCol>
              </a:tblGrid>
              <a:tr h="726895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Course Title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Engineering Mechanics</a:t>
                      </a: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51719"/>
                  </a:ext>
                </a:extLst>
              </a:tr>
              <a:tr h="65643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Course Code 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ME 0715-2101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5041"/>
                  </a:ext>
                </a:extLst>
              </a:tr>
              <a:tr h="65643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5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Credits</a:t>
                      </a:r>
                      <a:endParaRPr lang="en-US" sz="150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03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465083"/>
                  </a:ext>
                </a:extLst>
              </a:tr>
              <a:tr h="65643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5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CIE Marks </a:t>
                      </a:r>
                      <a:endParaRPr lang="en-US" sz="150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90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00493"/>
                  </a:ext>
                </a:extLst>
              </a:tr>
              <a:tr h="65643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5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SEE Marks</a:t>
                      </a:r>
                      <a:endParaRPr lang="en-US" sz="150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60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35922"/>
                  </a:ext>
                </a:extLst>
              </a:tr>
              <a:tr h="1043972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5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Exam Hours </a:t>
                      </a:r>
                      <a:endParaRPr lang="en-US" sz="150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 hours (Mid Exam)</a:t>
                      </a:r>
                      <a:endParaRPr lang="en-US" sz="1500" dirty="0"/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30963"/>
                  </a:ext>
                </a:extLst>
              </a:tr>
              <a:tr h="65643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5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Level</a:t>
                      </a:r>
                      <a:endParaRPr lang="en-US" sz="150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</a:t>
                      </a:r>
                      <a:r>
                        <a:rPr lang="en-US" sz="1500" b="1" baseline="30000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rd</a:t>
                      </a:r>
                      <a:r>
                        <a:rPr lang="en-US" sz="15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 Semester</a:t>
                      </a:r>
                      <a:endParaRPr lang="en-US" sz="1500" dirty="0"/>
                    </a:p>
                  </a:txBody>
                  <a:tcPr marL="93223" marR="93223" marT="93223" marB="9322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7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50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497575"/>
            <a:ext cx="7817134" cy="5862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215DE-86F4-C59D-56C7-2CCEBE36F3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20</a:t>
            </a:fld>
            <a:endParaRPr lang="en-US" spc="-16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533401"/>
            <a:ext cx="9753600" cy="58270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256F-DD4C-5073-62C0-2CA1EF0251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21</a:t>
            </a:fld>
            <a:endParaRPr lang="en-US" spc="-16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24" y="838200"/>
            <a:ext cx="9013887" cy="55229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09DA8-C227-43D3-70FA-B08B3C118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22</a:t>
            </a:fld>
            <a:endParaRPr lang="en-US" spc="-16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497575"/>
            <a:ext cx="7817134" cy="5862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A3999-E952-0DD2-05F4-A5C9166097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23</a:t>
            </a:fld>
            <a:endParaRPr lang="en-US" spc="-16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497575"/>
            <a:ext cx="7817134" cy="5862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53D9B-6FF3-0D22-B1AA-5F25B8700A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24</a:t>
            </a:fld>
            <a:endParaRPr lang="en-US" spc="-16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45" y="497575"/>
            <a:ext cx="7817134" cy="5862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289D6-1738-4388-F51E-5CABC55FAA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25</a:t>
            </a:fld>
            <a:endParaRPr lang="en-US" spc="-16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AD2BA-D857-3111-8FB5-ECD7A0CFFF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26</a:t>
            </a:fld>
            <a:endParaRPr lang="en-US" spc="-16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77D99-EDA3-B2C5-4E47-DBAEA387AA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27</a:t>
            </a:fld>
            <a:endParaRPr lang="en-US" spc="-16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8F707-B909-8A93-0B9D-D08E34AFC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28</a:t>
            </a:fld>
            <a:endParaRPr lang="en-US" spc="-16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6442D-3963-EDA6-50BC-FC64822802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29</a:t>
            </a:fld>
            <a:endParaRPr lang="en-US" spc="-16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0130" y="905267"/>
            <a:ext cx="3558301" cy="245082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>
              <a:spcBef>
                <a:spcPts val="64"/>
              </a:spcBef>
            </a:pPr>
            <a:r>
              <a:rPr sz="1539" b="1" dirty="0">
                <a:latin typeface="Times New Roman"/>
                <a:cs typeface="Times New Roman"/>
              </a:rPr>
              <a:t>COURSE</a:t>
            </a:r>
            <a:r>
              <a:rPr sz="1539" b="1" spc="-19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CODE</a:t>
            </a:r>
            <a:r>
              <a:rPr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539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spc="-2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  </a:t>
            </a:r>
            <a:r>
              <a:rPr sz="1539" spc="-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0715-</a:t>
            </a:r>
            <a:r>
              <a:rPr sz="1539" spc="-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2101</a:t>
            </a:r>
            <a:endParaRPr sz="153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1554" y="905266"/>
            <a:ext cx="2149712" cy="1444834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 marR="3257" indent="465386" algn="r">
              <a:lnSpc>
                <a:spcPct val="157800"/>
              </a:lnSpc>
              <a:spcBef>
                <a:spcPts val="64"/>
              </a:spcBef>
            </a:pPr>
            <a:r>
              <a:rPr sz="1539" b="1" spc="-6" dirty="0">
                <a:latin typeface="Times New Roman"/>
                <a:cs typeface="Times New Roman"/>
              </a:rPr>
              <a:t>CREDIT:0</a:t>
            </a:r>
            <a:r>
              <a:rPr lang="en-US" sz="1539" b="1" spc="-6" dirty="0">
                <a:latin typeface="Times New Roman"/>
                <a:cs typeface="Times New Roman"/>
              </a:rPr>
              <a:t>3</a:t>
            </a:r>
            <a:r>
              <a:rPr sz="1539" b="1" spc="-6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TOTAL</a:t>
            </a:r>
            <a:r>
              <a:rPr sz="1539" b="1" spc="-38" dirty="0">
                <a:latin typeface="Times New Roman"/>
                <a:cs typeface="Times New Roman"/>
              </a:rPr>
              <a:t> </a:t>
            </a:r>
            <a:r>
              <a:rPr sz="1539" b="1" spc="-6" dirty="0">
                <a:latin typeface="Times New Roman"/>
                <a:cs typeface="Times New Roman"/>
              </a:rPr>
              <a:t>MARKS:</a:t>
            </a:r>
            <a:r>
              <a:rPr lang="en-US" sz="1539" b="1" spc="-6" dirty="0">
                <a:latin typeface="Times New Roman"/>
                <a:cs typeface="Times New Roman"/>
              </a:rPr>
              <a:t>15</a:t>
            </a:r>
            <a:r>
              <a:rPr sz="1539" b="1" spc="-6" dirty="0">
                <a:latin typeface="Times New Roman"/>
                <a:cs typeface="Times New Roman"/>
              </a:rPr>
              <a:t>0 </a:t>
            </a:r>
            <a:r>
              <a:rPr sz="1539" b="1" dirty="0">
                <a:latin typeface="Times New Roman"/>
                <a:cs typeface="Times New Roman"/>
              </a:rPr>
              <a:t>CIE</a:t>
            </a:r>
            <a:r>
              <a:rPr sz="1539" b="1" spc="-29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MARKS:</a:t>
            </a:r>
            <a:r>
              <a:rPr sz="1539" b="1" spc="-26" dirty="0">
                <a:latin typeface="Times New Roman"/>
                <a:cs typeface="Times New Roman"/>
              </a:rPr>
              <a:t> </a:t>
            </a:r>
            <a:r>
              <a:rPr lang="en-US" sz="1539" b="1" spc="-16" dirty="0">
                <a:latin typeface="Times New Roman"/>
                <a:cs typeface="Times New Roman"/>
              </a:rPr>
              <a:t>9</a:t>
            </a:r>
            <a:r>
              <a:rPr sz="1539" b="1" spc="-16" dirty="0">
                <a:latin typeface="Times New Roman"/>
                <a:cs typeface="Times New Roman"/>
              </a:rPr>
              <a:t>0</a:t>
            </a:r>
            <a:endParaRPr sz="1539" dirty="0">
              <a:latin typeface="Times New Roman"/>
              <a:cs typeface="Times New Roman"/>
            </a:endParaRPr>
          </a:p>
          <a:p>
            <a:pPr marR="3257" algn="r">
              <a:spcBef>
                <a:spcPts val="621"/>
              </a:spcBef>
            </a:pPr>
            <a:r>
              <a:rPr sz="1539" b="1" dirty="0">
                <a:latin typeface="Times New Roman"/>
                <a:cs typeface="Times New Roman"/>
              </a:rPr>
              <a:t>SEE</a:t>
            </a:r>
            <a:r>
              <a:rPr sz="1539" b="1" spc="-32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MARKS:</a:t>
            </a:r>
            <a:r>
              <a:rPr sz="1539" b="1" spc="-29" dirty="0">
                <a:latin typeface="Times New Roman"/>
                <a:cs typeface="Times New Roman"/>
              </a:rPr>
              <a:t> </a:t>
            </a:r>
            <a:r>
              <a:rPr lang="en-US" sz="1539" b="1" spc="-16" dirty="0">
                <a:latin typeface="Times New Roman"/>
                <a:cs typeface="Times New Roman"/>
              </a:rPr>
              <a:t>6</a:t>
            </a:r>
            <a:r>
              <a:rPr sz="1539" b="1" spc="-16" dirty="0">
                <a:latin typeface="Times New Roman"/>
                <a:cs typeface="Times New Roman"/>
              </a:rPr>
              <a:t>0</a:t>
            </a:r>
            <a:endParaRPr sz="1539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0130" y="1253217"/>
            <a:ext cx="3167445" cy="559518"/>
          </a:xfrm>
          <a:prstGeom prst="rect">
            <a:avLst/>
          </a:prstGeom>
        </p:spPr>
        <p:txBody>
          <a:bodyPr vert="horz" wrap="square" lIns="0" tIns="87128" rIns="0" bIns="0" rtlCol="0">
            <a:spAutoFit/>
          </a:bodyPr>
          <a:lstStyle/>
          <a:p>
            <a:pPr marL="8143">
              <a:spcBef>
                <a:spcPts val="686"/>
              </a:spcBef>
              <a:tabLst>
                <a:tab pos="942173" algn="l"/>
              </a:tabLst>
            </a:pPr>
            <a:r>
              <a:rPr sz="1282" b="1" dirty="0">
                <a:latin typeface="Times New Roman"/>
                <a:cs typeface="Times New Roman"/>
              </a:rPr>
              <a:t>Mid</a:t>
            </a:r>
            <a:r>
              <a:rPr sz="1282" b="1" spc="-16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Exam</a:t>
            </a:r>
            <a:r>
              <a:rPr sz="1282" b="1" spc="-13" dirty="0">
                <a:latin typeface="Times New Roman"/>
                <a:cs typeface="Times New Roman"/>
              </a:rPr>
              <a:t> Hours</a:t>
            </a:r>
            <a:r>
              <a:rPr lang="en-US" sz="1282" b="1" spc="-13" dirty="0">
                <a:latin typeface="Times New Roman"/>
                <a:cs typeface="Times New Roman"/>
              </a:rPr>
              <a:t>  </a:t>
            </a:r>
            <a:r>
              <a:rPr sz="1282" b="1" spc="-32" dirty="0">
                <a:latin typeface="Times New Roman"/>
                <a:cs typeface="Times New Roman"/>
              </a:rPr>
              <a:t>2</a:t>
            </a:r>
            <a:endParaRPr sz="1282" dirty="0">
              <a:latin typeface="Times New Roman"/>
              <a:cs typeface="Times New Roman"/>
            </a:endParaRPr>
          </a:p>
          <a:p>
            <a:pPr marL="8143">
              <a:spcBef>
                <a:spcPts val="621"/>
              </a:spcBef>
              <a:tabLst>
                <a:tab pos="1420181" algn="l"/>
              </a:tabLst>
            </a:pPr>
            <a:r>
              <a:rPr sz="1282" b="1" dirty="0">
                <a:latin typeface="Times New Roman"/>
                <a:cs typeface="Times New Roman"/>
              </a:rPr>
              <a:t>Semester</a:t>
            </a:r>
            <a:r>
              <a:rPr sz="1282" b="1" spc="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End</a:t>
            </a:r>
            <a:r>
              <a:rPr sz="1282" b="1" spc="-13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Exam</a:t>
            </a:r>
            <a:r>
              <a:rPr sz="1282" b="1" spc="-16" dirty="0">
                <a:latin typeface="Times New Roman"/>
                <a:cs typeface="Times New Roman"/>
              </a:rPr>
              <a:t> </a:t>
            </a:r>
            <a:r>
              <a:rPr sz="1282" b="1" spc="-6" dirty="0">
                <a:latin typeface="Times New Roman"/>
                <a:cs typeface="Times New Roman"/>
              </a:rPr>
              <a:t>Hours</a:t>
            </a:r>
            <a:r>
              <a:rPr lang="en-US" sz="1282" b="1" spc="-6" dirty="0">
                <a:latin typeface="Times New Roman"/>
                <a:cs typeface="Times New Roman"/>
              </a:rPr>
              <a:t>  </a:t>
            </a:r>
            <a:r>
              <a:rPr sz="1282" b="1" spc="-32" dirty="0">
                <a:latin typeface="Times New Roman"/>
                <a:cs typeface="Times New Roman"/>
              </a:rPr>
              <a:t>3</a:t>
            </a:r>
            <a:endParaRPr sz="1282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77556" y="448718"/>
            <a:ext cx="2141445" cy="245082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 algn="ctr">
              <a:spcBef>
                <a:spcPts val="64"/>
              </a:spcBef>
            </a:pPr>
            <a:r>
              <a:rPr sz="1539" b="1" u="none" spc="-73" dirty="0"/>
              <a:t>Engineering</a:t>
            </a:r>
            <a:r>
              <a:rPr sz="1539" b="1" u="none" spc="32" dirty="0"/>
              <a:t> </a:t>
            </a:r>
            <a:r>
              <a:rPr sz="1539" b="1" u="none" spc="-64" dirty="0"/>
              <a:t>Mechanics</a:t>
            </a:r>
            <a:endParaRPr sz="1539" b="1" dirty="0"/>
          </a:p>
        </p:txBody>
      </p:sp>
      <p:sp>
        <p:nvSpPr>
          <p:cNvPr id="6" name="object 6"/>
          <p:cNvSpPr txBox="1"/>
          <p:nvPr/>
        </p:nvSpPr>
        <p:spPr>
          <a:xfrm rot="10800000" flipV="1">
            <a:off x="2430129" y="3368382"/>
            <a:ext cx="992136" cy="245082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>
              <a:spcBef>
                <a:spcPts val="64"/>
              </a:spcBef>
            </a:pPr>
            <a:r>
              <a:rPr sz="1539" b="1" spc="-6" dirty="0">
                <a:latin typeface="Times New Roman"/>
                <a:cs typeface="Times New Roman"/>
              </a:rPr>
              <a:t>CLO</a:t>
            </a:r>
            <a:r>
              <a:rPr sz="1539" b="1" spc="-51" dirty="0">
                <a:latin typeface="Times New Roman"/>
                <a:cs typeface="Times New Roman"/>
              </a:rPr>
              <a:t> </a:t>
            </a:r>
            <a:r>
              <a:rPr sz="1539" b="1" spc="-32" dirty="0">
                <a:latin typeface="Times New Roman"/>
                <a:cs typeface="Times New Roman"/>
              </a:rPr>
              <a:t>1</a:t>
            </a:r>
            <a:endParaRPr sz="1539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22267" y="3233571"/>
            <a:ext cx="6230446" cy="3136398"/>
          </a:xfrm>
          <a:prstGeom prst="rect">
            <a:avLst/>
          </a:prstGeom>
        </p:spPr>
        <p:txBody>
          <a:bodyPr vert="horz" wrap="square" lIns="0" tIns="76543" rIns="0" bIns="0" rtlCol="0">
            <a:spAutoFit/>
          </a:bodyPr>
          <a:lstStyle/>
          <a:p>
            <a:pPr marL="8143">
              <a:spcBef>
                <a:spcPts val="603"/>
              </a:spcBef>
              <a:tabLst>
                <a:tab pos="3385959" algn="l"/>
              </a:tabLst>
            </a:pPr>
            <a:r>
              <a:rPr sz="1282" b="1" spc="-6" dirty="0">
                <a:latin typeface="Arial"/>
                <a:cs typeface="Arial"/>
              </a:rPr>
              <a:t>Define</a:t>
            </a:r>
            <a:r>
              <a:rPr sz="1282" b="1" spc="80" dirty="0">
                <a:latin typeface="Arial"/>
                <a:cs typeface="Arial"/>
              </a:rPr>
              <a:t> </a:t>
            </a:r>
            <a:r>
              <a:rPr sz="1282" b="1" dirty="0">
                <a:latin typeface="Arial"/>
                <a:cs typeface="Arial"/>
              </a:rPr>
              <a:t>and</a:t>
            </a:r>
            <a:r>
              <a:rPr sz="1282" b="1" spc="87" dirty="0">
                <a:latin typeface="Arial"/>
                <a:cs typeface="Arial"/>
              </a:rPr>
              <a:t> </a:t>
            </a:r>
            <a:r>
              <a:rPr sz="1282" b="1" dirty="0">
                <a:latin typeface="Arial"/>
                <a:cs typeface="Arial"/>
              </a:rPr>
              <a:t>explain</a:t>
            </a:r>
            <a:r>
              <a:rPr sz="1282" b="1" spc="93" dirty="0">
                <a:latin typeface="Arial"/>
                <a:cs typeface="Arial"/>
              </a:rPr>
              <a:t> </a:t>
            </a:r>
            <a:r>
              <a:rPr sz="1282" spc="-19" dirty="0">
                <a:latin typeface="Arial"/>
                <a:cs typeface="Arial"/>
              </a:rPr>
              <a:t>principles</a:t>
            </a:r>
            <a:r>
              <a:rPr sz="1282" spc="103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of</a:t>
            </a:r>
            <a:r>
              <a:rPr sz="1282" spc="122" dirty="0">
                <a:latin typeface="Arial"/>
                <a:cs typeface="Arial"/>
              </a:rPr>
              <a:t> </a:t>
            </a:r>
            <a:r>
              <a:rPr sz="1282" spc="-29" dirty="0">
                <a:latin typeface="Arial"/>
                <a:cs typeface="Arial"/>
              </a:rPr>
              <a:t>engineering</a:t>
            </a:r>
            <a:r>
              <a:rPr sz="1282" spc="96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mechanics</a:t>
            </a:r>
            <a:r>
              <a:rPr sz="1282" spc="90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(example-</a:t>
            </a:r>
            <a:r>
              <a:rPr lang="en-US" sz="1282" spc="-6" dirty="0">
                <a:latin typeface="Arial"/>
                <a:cs typeface="Arial"/>
              </a:rPr>
              <a:t> </a:t>
            </a:r>
            <a:r>
              <a:rPr sz="1282" spc="-29" dirty="0">
                <a:latin typeface="Arial"/>
                <a:cs typeface="Arial"/>
              </a:rPr>
              <a:t>system</a:t>
            </a:r>
            <a:r>
              <a:rPr sz="1282" spc="112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of</a:t>
            </a:r>
            <a:r>
              <a:rPr sz="1282" spc="135" dirty="0">
                <a:latin typeface="Arial"/>
                <a:cs typeface="Arial"/>
              </a:rPr>
              <a:t> </a:t>
            </a:r>
            <a:r>
              <a:rPr sz="1282" spc="-22" dirty="0">
                <a:latin typeface="Arial"/>
                <a:cs typeface="Arial"/>
              </a:rPr>
              <a:t>forces)</a:t>
            </a:r>
            <a:r>
              <a:rPr sz="1282" spc="106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related</a:t>
            </a:r>
            <a:r>
              <a:rPr sz="1282" spc="128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to</a:t>
            </a:r>
            <a:r>
              <a:rPr sz="1282" spc="119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civil</a:t>
            </a:r>
            <a:r>
              <a:rPr lang="en-US" sz="1282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engineering</a:t>
            </a:r>
            <a:r>
              <a:rPr sz="1282" spc="6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domain.</a:t>
            </a:r>
            <a:endParaRPr lang="en-US" sz="1282" spc="-6" dirty="0">
              <a:latin typeface="Arial"/>
              <a:cs typeface="Arial"/>
            </a:endParaRPr>
          </a:p>
          <a:p>
            <a:pPr marL="8143">
              <a:spcBef>
                <a:spcPts val="603"/>
              </a:spcBef>
              <a:tabLst>
                <a:tab pos="3385959" algn="l"/>
              </a:tabLst>
            </a:pPr>
            <a:endParaRPr sz="1282" dirty="0">
              <a:latin typeface="Arial"/>
              <a:cs typeface="Arial"/>
            </a:endParaRPr>
          </a:p>
          <a:p>
            <a:pPr marL="8143">
              <a:spcBef>
                <a:spcPts val="539"/>
              </a:spcBef>
            </a:pPr>
            <a:r>
              <a:rPr sz="1282" b="1" spc="-29" dirty="0">
                <a:latin typeface="Arial"/>
                <a:cs typeface="Arial"/>
              </a:rPr>
              <a:t>Understand</a:t>
            </a:r>
            <a:r>
              <a:rPr sz="1282" b="1" spc="-35" dirty="0">
                <a:latin typeface="Arial"/>
                <a:cs typeface="Arial"/>
              </a:rPr>
              <a:t> </a:t>
            </a:r>
            <a:r>
              <a:rPr sz="1282" spc="-35" dirty="0">
                <a:latin typeface="Arial"/>
                <a:cs typeface="Arial"/>
              </a:rPr>
              <a:t>and</a:t>
            </a:r>
            <a:r>
              <a:rPr sz="1282" spc="-32" dirty="0">
                <a:latin typeface="Arial"/>
                <a:cs typeface="Arial"/>
              </a:rPr>
              <a:t> </a:t>
            </a:r>
            <a:r>
              <a:rPr sz="1282" spc="-16" dirty="0">
                <a:latin typeface="Arial"/>
                <a:cs typeface="Arial"/>
              </a:rPr>
              <a:t>learn</a:t>
            </a:r>
            <a:r>
              <a:rPr sz="1282" spc="-13" dirty="0">
                <a:latin typeface="Arial"/>
                <a:cs typeface="Arial"/>
              </a:rPr>
              <a:t> </a:t>
            </a:r>
            <a:r>
              <a:rPr sz="1282" spc="-26" dirty="0">
                <a:latin typeface="Arial"/>
                <a:cs typeface="Arial"/>
              </a:rPr>
              <a:t>relationship</a:t>
            </a:r>
            <a:r>
              <a:rPr sz="1282" dirty="0">
                <a:latin typeface="Arial"/>
                <a:cs typeface="Arial"/>
              </a:rPr>
              <a:t> </a:t>
            </a:r>
            <a:r>
              <a:rPr sz="1282" spc="-55" dirty="0">
                <a:latin typeface="Arial"/>
                <a:cs typeface="Arial"/>
              </a:rPr>
              <a:t>among</a:t>
            </a:r>
            <a:r>
              <a:rPr sz="1282" spc="-22" dirty="0">
                <a:latin typeface="Arial"/>
                <a:cs typeface="Arial"/>
              </a:rPr>
              <a:t> </a:t>
            </a:r>
            <a:r>
              <a:rPr sz="1282" spc="-48" dirty="0">
                <a:latin typeface="Arial"/>
                <a:cs typeface="Arial"/>
              </a:rPr>
              <a:t>physical</a:t>
            </a:r>
            <a:r>
              <a:rPr sz="1282" dirty="0">
                <a:latin typeface="Arial"/>
                <a:cs typeface="Arial"/>
              </a:rPr>
              <a:t> </a:t>
            </a:r>
            <a:r>
              <a:rPr sz="1282" spc="-61" dirty="0">
                <a:latin typeface="Arial"/>
                <a:cs typeface="Arial"/>
              </a:rPr>
              <a:t>process,</a:t>
            </a:r>
            <a:r>
              <a:rPr sz="1282" spc="13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kinetics</a:t>
            </a:r>
            <a:r>
              <a:rPr sz="1282" spc="-10" dirty="0">
                <a:latin typeface="Arial"/>
                <a:cs typeface="Arial"/>
              </a:rPr>
              <a:t> </a:t>
            </a:r>
            <a:r>
              <a:rPr sz="1282" spc="-58" dirty="0">
                <a:latin typeface="Arial"/>
                <a:cs typeface="Arial"/>
              </a:rPr>
              <a:t>and</a:t>
            </a:r>
            <a:r>
              <a:rPr sz="1282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kinematics.</a:t>
            </a:r>
            <a:endParaRPr sz="1282" dirty="0">
              <a:latin typeface="Arial"/>
              <a:cs typeface="Arial"/>
            </a:endParaRPr>
          </a:p>
          <a:p>
            <a:pPr marL="8143">
              <a:spcBef>
                <a:spcPts val="539"/>
              </a:spcBef>
            </a:pPr>
            <a:endParaRPr lang="en-US" sz="1282" dirty="0">
              <a:latin typeface="Arial"/>
              <a:cs typeface="Arial"/>
            </a:endParaRPr>
          </a:p>
          <a:p>
            <a:pPr marL="8143">
              <a:spcBef>
                <a:spcPts val="539"/>
              </a:spcBef>
            </a:pPr>
            <a:r>
              <a:rPr sz="1282" b="1" dirty="0">
                <a:latin typeface="Arial"/>
                <a:cs typeface="Arial"/>
              </a:rPr>
              <a:t>Differentiate</a:t>
            </a:r>
            <a:r>
              <a:rPr sz="1282" spc="73" dirty="0">
                <a:latin typeface="Arial"/>
                <a:cs typeface="Arial"/>
              </a:rPr>
              <a:t> </a:t>
            </a:r>
            <a:r>
              <a:rPr sz="1282" spc="-32" dirty="0">
                <a:latin typeface="Arial"/>
                <a:cs typeface="Arial"/>
              </a:rPr>
              <a:t>concepts</a:t>
            </a:r>
            <a:r>
              <a:rPr sz="1282" spc="80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of</a:t>
            </a:r>
            <a:r>
              <a:rPr sz="1282" spc="93" dirty="0">
                <a:latin typeface="Arial"/>
                <a:cs typeface="Arial"/>
              </a:rPr>
              <a:t> </a:t>
            </a:r>
            <a:r>
              <a:rPr sz="1282" spc="-19" dirty="0">
                <a:latin typeface="Arial"/>
                <a:cs typeface="Arial"/>
              </a:rPr>
              <a:t>principles</a:t>
            </a:r>
            <a:r>
              <a:rPr sz="1282" spc="83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of</a:t>
            </a:r>
            <a:r>
              <a:rPr sz="1282" spc="103" dirty="0">
                <a:latin typeface="Arial"/>
                <a:cs typeface="Arial"/>
              </a:rPr>
              <a:t> </a:t>
            </a:r>
            <a:r>
              <a:rPr sz="1282" spc="-29" dirty="0">
                <a:latin typeface="Arial"/>
                <a:cs typeface="Arial"/>
              </a:rPr>
              <a:t>engineering</a:t>
            </a:r>
            <a:r>
              <a:rPr sz="1282" spc="80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mechanics</a:t>
            </a:r>
            <a:r>
              <a:rPr sz="1282" spc="71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(i.e.</a:t>
            </a:r>
            <a:r>
              <a:rPr sz="1282" spc="83" dirty="0">
                <a:latin typeface="Arial"/>
                <a:cs typeface="Arial"/>
              </a:rPr>
              <a:t> </a:t>
            </a:r>
            <a:r>
              <a:rPr sz="1282" spc="-19" dirty="0">
                <a:latin typeface="Arial"/>
                <a:cs typeface="Arial"/>
              </a:rPr>
              <a:t>statics</a:t>
            </a:r>
            <a:r>
              <a:rPr sz="1282" spc="87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and</a:t>
            </a:r>
            <a:r>
              <a:rPr sz="1282" spc="83" dirty="0">
                <a:latin typeface="Arial"/>
                <a:cs typeface="Arial"/>
              </a:rPr>
              <a:t> </a:t>
            </a:r>
            <a:r>
              <a:rPr sz="1282" spc="-35" dirty="0">
                <a:latin typeface="Arial"/>
                <a:cs typeface="Arial"/>
              </a:rPr>
              <a:t>dynamics)</a:t>
            </a:r>
            <a:r>
              <a:rPr sz="1282" spc="87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for</a:t>
            </a:r>
            <a:r>
              <a:rPr sz="1282" spc="83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different</a:t>
            </a:r>
            <a:endParaRPr sz="1282" dirty="0">
              <a:latin typeface="Arial"/>
              <a:cs typeface="Arial"/>
            </a:endParaRPr>
          </a:p>
          <a:p>
            <a:pPr marL="8143" algn="just">
              <a:spcBef>
                <a:spcPts val="539"/>
              </a:spcBef>
            </a:pPr>
            <a:r>
              <a:rPr sz="1282" spc="-45" dirty="0">
                <a:latin typeface="Arial"/>
                <a:cs typeface="Arial"/>
              </a:rPr>
              <a:t>simple</a:t>
            </a:r>
            <a:r>
              <a:rPr sz="1282" spc="13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situations..</a:t>
            </a:r>
            <a:endParaRPr sz="1282" dirty="0">
              <a:latin typeface="Arial"/>
              <a:cs typeface="Arial"/>
            </a:endParaRPr>
          </a:p>
          <a:p>
            <a:pPr marL="10586" marR="30130" indent="-2850" algn="just">
              <a:lnSpc>
                <a:spcPct val="150000"/>
              </a:lnSpc>
            </a:pPr>
            <a:endParaRPr lang="en-US" sz="1282" b="1" spc="-51" dirty="0">
              <a:latin typeface="Arial"/>
              <a:cs typeface="Arial"/>
            </a:endParaRPr>
          </a:p>
          <a:p>
            <a:pPr marL="10586" marR="30130" indent="-2850" algn="just">
              <a:lnSpc>
                <a:spcPct val="150000"/>
              </a:lnSpc>
            </a:pPr>
            <a:r>
              <a:rPr sz="1282" b="1" spc="-51" dirty="0">
                <a:latin typeface="Arial"/>
                <a:cs typeface="Arial"/>
              </a:rPr>
              <a:t>Prepare</a:t>
            </a:r>
            <a:r>
              <a:rPr sz="1282" b="1" spc="-13" dirty="0">
                <a:latin typeface="Arial"/>
                <a:cs typeface="Arial"/>
              </a:rPr>
              <a:t> </a:t>
            </a:r>
            <a:r>
              <a:rPr sz="1282" spc="-22" dirty="0">
                <a:latin typeface="Arial"/>
                <a:cs typeface="Arial"/>
              </a:rPr>
              <a:t>free</a:t>
            </a:r>
            <a:r>
              <a:rPr sz="1282" spc="-38" dirty="0">
                <a:latin typeface="Arial"/>
                <a:cs typeface="Arial"/>
              </a:rPr>
              <a:t> body</a:t>
            </a:r>
            <a:r>
              <a:rPr sz="1282" spc="-26" dirty="0">
                <a:latin typeface="Arial"/>
                <a:cs typeface="Arial"/>
              </a:rPr>
              <a:t> </a:t>
            </a:r>
            <a:r>
              <a:rPr sz="1282" spc="-55" dirty="0">
                <a:latin typeface="Arial"/>
                <a:cs typeface="Arial"/>
              </a:rPr>
              <a:t>diagrams</a:t>
            </a:r>
            <a:r>
              <a:rPr sz="1282" spc="-6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of</a:t>
            </a:r>
            <a:r>
              <a:rPr sz="1282" spc="-61" dirty="0">
                <a:latin typeface="Arial"/>
                <a:cs typeface="Arial"/>
              </a:rPr>
              <a:t> </a:t>
            </a:r>
            <a:r>
              <a:rPr sz="1282" spc="-32" dirty="0">
                <a:latin typeface="Arial"/>
                <a:cs typeface="Arial"/>
              </a:rPr>
              <a:t>real</a:t>
            </a:r>
            <a:r>
              <a:rPr sz="1282" spc="-6" dirty="0">
                <a:latin typeface="Arial"/>
                <a:cs typeface="Arial"/>
              </a:rPr>
              <a:t> </a:t>
            </a:r>
            <a:r>
              <a:rPr sz="1282" spc="-103" dirty="0">
                <a:latin typeface="Arial"/>
                <a:cs typeface="Arial"/>
              </a:rPr>
              <a:t>case</a:t>
            </a:r>
            <a:r>
              <a:rPr sz="1282" spc="38" dirty="0">
                <a:latin typeface="Arial"/>
                <a:cs typeface="Arial"/>
              </a:rPr>
              <a:t> </a:t>
            </a:r>
            <a:r>
              <a:rPr sz="1282" spc="-35" dirty="0">
                <a:latin typeface="Arial"/>
                <a:cs typeface="Arial"/>
              </a:rPr>
              <a:t>phenomenon</a:t>
            </a:r>
            <a:r>
              <a:rPr sz="1282" spc="-6" dirty="0">
                <a:latin typeface="Arial"/>
                <a:cs typeface="Arial"/>
              </a:rPr>
              <a:t> </a:t>
            </a:r>
            <a:r>
              <a:rPr sz="1282" spc="-38" dirty="0">
                <a:latin typeface="Arial"/>
                <a:cs typeface="Arial"/>
              </a:rPr>
              <a:t>considering</a:t>
            </a:r>
            <a:r>
              <a:rPr sz="1282" spc="-6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engineering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spc="-61" dirty="0">
                <a:latin typeface="Arial"/>
                <a:cs typeface="Arial"/>
              </a:rPr>
              <a:t>mechanics</a:t>
            </a:r>
            <a:r>
              <a:rPr sz="1282" spc="-3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point</a:t>
            </a:r>
            <a:r>
              <a:rPr sz="1282" spc="3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of</a:t>
            </a:r>
            <a:r>
              <a:rPr sz="1282" spc="-10" dirty="0">
                <a:latin typeface="Arial"/>
                <a:cs typeface="Arial"/>
              </a:rPr>
              <a:t> </a:t>
            </a:r>
            <a:r>
              <a:rPr sz="1282" spc="-29" dirty="0">
                <a:latin typeface="Arial"/>
                <a:cs typeface="Arial"/>
              </a:rPr>
              <a:t>view</a:t>
            </a:r>
            <a:r>
              <a:rPr sz="1282" spc="10" dirty="0">
                <a:latin typeface="Arial"/>
                <a:cs typeface="Arial"/>
              </a:rPr>
              <a:t> </a:t>
            </a:r>
            <a:r>
              <a:rPr sz="1282" spc="-16" dirty="0">
                <a:latin typeface="Arial"/>
                <a:cs typeface="Arial"/>
              </a:rPr>
              <a:t>and </a:t>
            </a:r>
            <a:r>
              <a:rPr sz="1282" spc="-6" dirty="0">
                <a:latin typeface="Arial"/>
                <a:cs typeface="Arial"/>
              </a:rPr>
              <a:t>formulate</a:t>
            </a:r>
            <a:r>
              <a:rPr sz="1282" spc="-26" dirty="0">
                <a:latin typeface="Arial"/>
                <a:cs typeface="Arial"/>
              </a:rPr>
              <a:t> </a:t>
            </a:r>
            <a:r>
              <a:rPr sz="1282" spc="-35" dirty="0">
                <a:latin typeface="Arial"/>
                <a:cs typeface="Arial"/>
              </a:rPr>
              <a:t>Load</a:t>
            </a:r>
            <a:r>
              <a:rPr sz="1282" spc="-19" dirty="0">
                <a:latin typeface="Arial"/>
                <a:cs typeface="Arial"/>
              </a:rPr>
              <a:t> acting</a:t>
            </a:r>
            <a:r>
              <a:rPr sz="1282" spc="-32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on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a</a:t>
            </a:r>
            <a:r>
              <a:rPr sz="1282" spc="-22" dirty="0">
                <a:latin typeface="Arial"/>
                <a:cs typeface="Arial"/>
              </a:rPr>
              <a:t> </a:t>
            </a:r>
            <a:r>
              <a:rPr sz="1282" spc="-13" dirty="0">
                <a:latin typeface="Arial"/>
                <a:cs typeface="Arial"/>
              </a:rPr>
              <a:t>body,</a:t>
            </a:r>
            <a:r>
              <a:rPr sz="1282" spc="-26" dirty="0">
                <a:latin typeface="Arial"/>
                <a:cs typeface="Arial"/>
              </a:rPr>
              <a:t> Resultant</a:t>
            </a:r>
            <a:r>
              <a:rPr sz="1282" spc="-10" dirty="0">
                <a:latin typeface="Arial"/>
                <a:cs typeface="Arial"/>
              </a:rPr>
              <a:t> </a:t>
            </a:r>
            <a:r>
              <a:rPr sz="1282" spc="-19" dirty="0">
                <a:latin typeface="Arial"/>
                <a:cs typeface="Arial"/>
              </a:rPr>
              <a:t>forces</a:t>
            </a:r>
            <a:r>
              <a:rPr sz="1282" spc="-22" dirty="0">
                <a:latin typeface="Arial"/>
                <a:cs typeface="Arial"/>
              </a:rPr>
              <a:t> </a:t>
            </a:r>
            <a:r>
              <a:rPr sz="1282" spc="-19" dirty="0">
                <a:latin typeface="Arial"/>
                <a:cs typeface="Arial"/>
              </a:rPr>
              <a:t>acting</a:t>
            </a:r>
            <a:r>
              <a:rPr sz="1282" spc="-32" dirty="0">
                <a:latin typeface="Arial"/>
                <a:cs typeface="Arial"/>
              </a:rPr>
              <a:t> </a:t>
            </a:r>
            <a:r>
              <a:rPr sz="1282" dirty="0">
                <a:latin typeface="Arial"/>
                <a:cs typeface="Arial"/>
              </a:rPr>
              <a:t>on</a:t>
            </a:r>
            <a:r>
              <a:rPr sz="1282" spc="-29" dirty="0">
                <a:latin typeface="Arial"/>
                <a:cs typeface="Arial"/>
              </a:rPr>
              <a:t> </a:t>
            </a:r>
            <a:r>
              <a:rPr sz="1282" spc="-13" dirty="0">
                <a:latin typeface="Arial"/>
                <a:cs typeface="Arial"/>
              </a:rPr>
              <a:t>body,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direction,</a:t>
            </a:r>
            <a:r>
              <a:rPr sz="1282" spc="-19" dirty="0">
                <a:latin typeface="Arial"/>
                <a:cs typeface="Arial"/>
              </a:rPr>
              <a:t> magnitude</a:t>
            </a:r>
            <a:r>
              <a:rPr sz="1282" spc="-10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and</a:t>
            </a:r>
            <a:r>
              <a:rPr sz="1282" spc="-26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position</a:t>
            </a:r>
            <a:r>
              <a:rPr sz="1282" spc="-22" dirty="0">
                <a:latin typeface="Arial"/>
                <a:cs typeface="Arial"/>
              </a:rPr>
              <a:t> </a:t>
            </a:r>
            <a:r>
              <a:rPr sz="1282" spc="-16" dirty="0">
                <a:latin typeface="Arial"/>
                <a:cs typeface="Arial"/>
              </a:rPr>
              <a:t>of </a:t>
            </a:r>
            <a:r>
              <a:rPr sz="1282" spc="-45" dirty="0">
                <a:latin typeface="Arial"/>
                <a:cs typeface="Arial"/>
              </a:rPr>
              <a:t>forces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spc="-38" dirty="0">
                <a:latin typeface="Arial"/>
                <a:cs typeface="Arial"/>
              </a:rPr>
              <a:t>acting</a:t>
            </a:r>
            <a:r>
              <a:rPr sz="1282" spc="-26" dirty="0">
                <a:latin typeface="Arial"/>
                <a:cs typeface="Arial"/>
              </a:rPr>
              <a:t> </a:t>
            </a:r>
            <a:r>
              <a:rPr sz="1282" spc="-32" dirty="0">
                <a:latin typeface="Arial"/>
                <a:cs typeface="Arial"/>
              </a:rPr>
              <a:t>on</a:t>
            </a:r>
            <a:r>
              <a:rPr sz="1282" spc="-6" dirty="0">
                <a:latin typeface="Arial"/>
                <a:cs typeface="Arial"/>
              </a:rPr>
              <a:t> </a:t>
            </a:r>
            <a:r>
              <a:rPr sz="1282" spc="-115" dirty="0">
                <a:latin typeface="Arial"/>
                <a:cs typeface="Arial"/>
              </a:rPr>
              <a:t>a</a:t>
            </a:r>
            <a:r>
              <a:rPr sz="1282" spc="-13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body.</a:t>
            </a:r>
            <a:endParaRPr sz="1282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10800000" flipV="1">
            <a:off x="2430129" y="3926843"/>
            <a:ext cx="879429" cy="928934"/>
          </a:xfrm>
          <a:prstGeom prst="rect">
            <a:avLst/>
          </a:prstGeom>
        </p:spPr>
        <p:txBody>
          <a:bodyPr vert="horz" wrap="square" lIns="0" tIns="76543" rIns="0" bIns="0" rtlCol="0">
            <a:spAutoFit/>
          </a:bodyPr>
          <a:lstStyle/>
          <a:p>
            <a:pPr marL="8143">
              <a:spcBef>
                <a:spcPts val="603"/>
              </a:spcBef>
            </a:pPr>
            <a:r>
              <a:rPr sz="1539" b="1" dirty="0">
                <a:latin typeface="Times New Roman"/>
                <a:cs typeface="Times New Roman"/>
              </a:rPr>
              <a:t>CLO</a:t>
            </a:r>
            <a:r>
              <a:rPr sz="1539" b="1" spc="-19" dirty="0">
                <a:latin typeface="Times New Roman"/>
                <a:cs typeface="Times New Roman"/>
              </a:rPr>
              <a:t> </a:t>
            </a:r>
            <a:r>
              <a:rPr sz="1539" b="1" spc="-32" dirty="0">
                <a:latin typeface="Times New Roman"/>
                <a:cs typeface="Times New Roman"/>
              </a:rPr>
              <a:t>2</a:t>
            </a:r>
            <a:endParaRPr lang="en-US" sz="1539" b="1" spc="-32" dirty="0">
              <a:latin typeface="Times New Roman"/>
              <a:cs typeface="Times New Roman"/>
            </a:endParaRPr>
          </a:p>
          <a:p>
            <a:pPr marL="8143">
              <a:spcBef>
                <a:spcPts val="603"/>
              </a:spcBef>
            </a:pPr>
            <a:endParaRPr sz="1539" dirty="0">
              <a:latin typeface="Times New Roman"/>
              <a:cs typeface="Times New Roman"/>
            </a:endParaRPr>
          </a:p>
          <a:p>
            <a:pPr marL="8143">
              <a:spcBef>
                <a:spcPts val="539"/>
              </a:spcBef>
            </a:pPr>
            <a:r>
              <a:rPr sz="1539" b="1" dirty="0">
                <a:latin typeface="Times New Roman"/>
                <a:cs typeface="Times New Roman"/>
              </a:rPr>
              <a:t>CLO</a:t>
            </a:r>
            <a:r>
              <a:rPr sz="1539" b="1" spc="-19" dirty="0">
                <a:latin typeface="Times New Roman"/>
                <a:cs typeface="Times New Roman"/>
              </a:rPr>
              <a:t> </a:t>
            </a:r>
            <a:r>
              <a:rPr sz="1539" b="1" spc="-32" dirty="0">
                <a:latin typeface="Times New Roman"/>
                <a:cs typeface="Times New Roman"/>
              </a:rPr>
              <a:t>3</a:t>
            </a:r>
            <a:endParaRPr sz="1539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30130" y="5480997"/>
            <a:ext cx="992137" cy="245082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>
              <a:spcBef>
                <a:spcPts val="64"/>
              </a:spcBef>
            </a:pPr>
            <a:r>
              <a:rPr sz="1539" b="1" dirty="0">
                <a:latin typeface="Times New Roman"/>
                <a:cs typeface="Times New Roman"/>
              </a:rPr>
              <a:t>CLO</a:t>
            </a:r>
            <a:r>
              <a:rPr sz="1539" b="1" spc="-19" dirty="0">
                <a:latin typeface="Times New Roman"/>
                <a:cs typeface="Times New Roman"/>
              </a:rPr>
              <a:t> </a:t>
            </a:r>
            <a:r>
              <a:rPr sz="1539" b="1" spc="-32" dirty="0">
                <a:latin typeface="Times New Roman"/>
                <a:cs typeface="Times New Roman"/>
              </a:rPr>
              <a:t>4</a:t>
            </a:r>
            <a:endParaRPr sz="1539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30129" y="2444375"/>
            <a:ext cx="5569709" cy="481942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>
              <a:spcBef>
                <a:spcPts val="64"/>
              </a:spcBef>
            </a:pPr>
            <a:r>
              <a:rPr sz="1539" b="1" dirty="0">
                <a:latin typeface="Times New Roman"/>
                <a:cs typeface="Times New Roman"/>
              </a:rPr>
              <a:t>Course</a:t>
            </a:r>
            <a:r>
              <a:rPr sz="1539" b="1" spc="-26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Learning</a:t>
            </a:r>
            <a:r>
              <a:rPr sz="1539" b="1" spc="-22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Outcomes</a:t>
            </a:r>
            <a:r>
              <a:rPr sz="1539" b="1" spc="-22" dirty="0">
                <a:latin typeface="Times New Roman"/>
                <a:cs typeface="Times New Roman"/>
              </a:rPr>
              <a:t> </a:t>
            </a:r>
            <a:r>
              <a:rPr sz="1539" b="1" dirty="0">
                <a:latin typeface="Times New Roman"/>
                <a:cs typeface="Times New Roman"/>
              </a:rPr>
              <a:t>(CLOs):</a:t>
            </a:r>
            <a:r>
              <a:rPr sz="1539" b="1" spc="-16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After</a:t>
            </a:r>
            <a:r>
              <a:rPr sz="1539" spc="-22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completing</a:t>
            </a:r>
            <a:r>
              <a:rPr sz="1539" spc="-22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this</a:t>
            </a:r>
            <a:r>
              <a:rPr sz="1539" spc="-22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course</a:t>
            </a:r>
            <a:r>
              <a:rPr sz="1539" spc="-26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successfully,</a:t>
            </a:r>
            <a:r>
              <a:rPr sz="1539" spc="-19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the</a:t>
            </a:r>
            <a:r>
              <a:rPr sz="1539" spc="-26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students</a:t>
            </a:r>
            <a:r>
              <a:rPr sz="1539" spc="-26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will</a:t>
            </a:r>
            <a:r>
              <a:rPr sz="1539" spc="-22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be</a:t>
            </a:r>
            <a:r>
              <a:rPr sz="1539" spc="-26" dirty="0">
                <a:latin typeface="Times New Roman"/>
                <a:cs typeface="Times New Roman"/>
              </a:rPr>
              <a:t> </a:t>
            </a:r>
            <a:r>
              <a:rPr sz="1539" dirty="0">
                <a:latin typeface="Times New Roman"/>
                <a:cs typeface="Times New Roman"/>
              </a:rPr>
              <a:t>able</a:t>
            </a:r>
            <a:r>
              <a:rPr sz="1539" spc="-22" dirty="0">
                <a:latin typeface="Times New Roman"/>
                <a:cs typeface="Times New Roman"/>
              </a:rPr>
              <a:t> </a:t>
            </a:r>
            <a:r>
              <a:rPr sz="1539" spc="-16" dirty="0">
                <a:latin typeface="Times New Roman"/>
                <a:cs typeface="Times New Roman"/>
              </a:rPr>
              <a:t>to-</a:t>
            </a:r>
            <a:endParaRPr sz="1539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8BC30-50D6-C980-B4D1-58C8A79167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30</a:t>
            </a:fld>
            <a:endParaRPr lang="en-US" spc="-16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846" y="793602"/>
            <a:ext cx="6810785" cy="291072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52212" cy="6781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38CAC-6DBD-3A26-8C51-75B0CBF16C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31</a:t>
            </a:fld>
            <a:endParaRPr lang="en-US" spc="-16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012" y="282460"/>
            <a:ext cx="10896600" cy="62930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3C8DA-FD6A-420B-1B00-BF4C1B99BB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32</a:t>
            </a:fld>
            <a:endParaRPr lang="en-US" spc="-16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3812" y="0"/>
            <a:ext cx="9753599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789FE-DF56-3764-2143-1155AD121E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33</a:t>
            </a:fld>
            <a:endParaRPr lang="en-US" spc="-16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812" y="0"/>
            <a:ext cx="8762999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364E7-05E0-46EA-BA13-4CBE8B1259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34</a:t>
            </a:fld>
            <a:endParaRPr lang="en-US" spc="-16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0C41CD-3F32-5D5A-4853-25D3E59F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12" y="0"/>
            <a:ext cx="84582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B5B40-00C3-FB8E-7E14-BF6DAB588E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35</a:t>
            </a:fld>
            <a:endParaRPr lang="en-US" spc="-16" dirty="0"/>
          </a:p>
        </p:txBody>
      </p:sp>
    </p:spTree>
    <p:extLst>
      <p:ext uri="{BB962C8B-B14F-4D97-AF65-F5344CB8AC3E}">
        <p14:creationId xmlns:p14="http://schemas.microsoft.com/office/powerpoint/2010/main" val="1305227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lang="en-US" sz="5126" u="none" spc="-6" dirty="0"/>
              <a:t>2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188986" y="2151250"/>
            <a:ext cx="3908567" cy="1907109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spc="-71" dirty="0">
                <a:latin typeface="Arial"/>
                <a:cs typeface="Arial"/>
              </a:rPr>
              <a:t>Force</a:t>
            </a:r>
            <a:r>
              <a:rPr lang="en-US" sz="2052" b="1" spc="-10" dirty="0">
                <a:latin typeface="Arial"/>
                <a:cs typeface="Arial"/>
              </a:rPr>
              <a:t> </a:t>
            </a:r>
            <a:r>
              <a:rPr lang="en-US" sz="2052" b="1" spc="-6" dirty="0">
                <a:latin typeface="Arial"/>
                <a:cs typeface="Arial"/>
              </a:rPr>
              <a:t>Components</a:t>
            </a:r>
            <a:r>
              <a:rPr lang="en-US" sz="2052" b="1" spc="-115" dirty="0">
                <a:latin typeface="Arial"/>
                <a:cs typeface="Arial"/>
              </a:rPr>
              <a:t> </a:t>
            </a:r>
            <a:r>
              <a:rPr lang="en-US" sz="2052" b="1" dirty="0">
                <a:latin typeface="Arial"/>
                <a:cs typeface="Arial"/>
              </a:rPr>
              <a:t>&amp;</a:t>
            </a:r>
            <a:r>
              <a:rPr lang="en-US" sz="2052" b="1" spc="-26" dirty="0">
                <a:latin typeface="Arial"/>
                <a:cs typeface="Arial"/>
              </a:rPr>
              <a:t> </a:t>
            </a:r>
            <a:r>
              <a:rPr lang="en-US" sz="2052" b="1" spc="-48" dirty="0">
                <a:latin typeface="Arial"/>
                <a:cs typeface="Arial"/>
              </a:rPr>
              <a:t>Resultant</a:t>
            </a:r>
            <a:r>
              <a:rPr lang="en-US" sz="2052" b="1" spc="13" dirty="0">
                <a:latin typeface="Arial"/>
                <a:cs typeface="Arial"/>
              </a:rPr>
              <a:t> </a:t>
            </a:r>
            <a:r>
              <a:rPr lang="en-US" sz="2052" b="1" spc="-13" dirty="0">
                <a:latin typeface="Arial"/>
                <a:cs typeface="Arial"/>
              </a:rPr>
              <a:t>Force</a:t>
            </a:r>
            <a:endParaRPr lang="en-US" sz="205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(36-53)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4520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5559" y="497576"/>
            <a:ext cx="6937706" cy="54773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8E5DDD-FA43-E50D-73B0-36BFE897CA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37</a:t>
            </a:fld>
            <a:endParaRPr lang="en-US" spc="-16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8988" y="360925"/>
            <a:ext cx="6937706" cy="5852929"/>
            <a:chOff x="1618625" y="561574"/>
            <a:chExt cx="8954770" cy="5735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4888" y="651441"/>
              <a:ext cx="8421275" cy="56060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8625" y="561574"/>
              <a:ext cx="8954749" cy="573485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C6932-B883-BBC3-4C34-7403B76375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38</a:t>
            </a:fld>
            <a:endParaRPr lang="en-US" spc="-16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8701" y="324600"/>
            <a:ext cx="6204850" cy="59869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EF39E-56F8-4B23-4C5E-6F332CC453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39</a:t>
            </a:fld>
            <a:endParaRPr lang="en-US" spc="-16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01139"/>
              </p:ext>
            </p:extLst>
          </p:nvPr>
        </p:nvGraphicFramePr>
        <p:xfrm>
          <a:off x="1217612" y="533400"/>
          <a:ext cx="9906000" cy="54011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9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2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SL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Content</a:t>
                      </a:r>
                      <a:r>
                        <a:rPr sz="13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3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Course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Hrs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300" spc="-9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13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System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5" dirty="0">
                          <a:latin typeface="Arial"/>
                          <a:cs typeface="Arial"/>
                        </a:rPr>
                        <a:t>Resultant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0" dirty="0">
                          <a:latin typeface="Arial"/>
                          <a:cs typeface="Arial"/>
                        </a:rPr>
                        <a:t>Force: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4" dirty="0">
                          <a:latin typeface="Arial"/>
                          <a:cs typeface="Arial"/>
                        </a:rPr>
                        <a:t>Types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acting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System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(parallel,</a:t>
                      </a:r>
                      <a:r>
                        <a:rPr sz="13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colinear,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concurrent),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300" spc="-65" dirty="0">
                          <a:latin typeface="Arial"/>
                          <a:cs typeface="Arial"/>
                        </a:rPr>
                        <a:t>Parallelogram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Theory,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Method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Resolution,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Varignon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Theorem,</a:t>
                      </a:r>
                      <a:r>
                        <a:rPr sz="13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20" dirty="0">
                          <a:latin typeface="Arial"/>
                          <a:cs typeface="Arial"/>
                        </a:rPr>
                        <a:t>Law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Triangle,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Problem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69850" marR="160020" indent="-1905">
                        <a:lnSpc>
                          <a:spcPct val="100000"/>
                        </a:lnSpc>
                      </a:pPr>
                      <a:r>
                        <a:rPr sz="1300" spc="-8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Parallelogram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Theory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5" dirty="0">
                          <a:latin typeface="Arial"/>
                          <a:cs typeface="Arial"/>
                        </a:rPr>
                        <a:t>&amp;amp;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Triangle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Theory,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Problem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Varignon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method,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Problem</a:t>
                      </a:r>
                      <a:r>
                        <a:rPr sz="13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method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resolution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35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284480" indent="-254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300" spc="-85" dirty="0">
                          <a:latin typeface="Arial"/>
                          <a:cs typeface="Arial"/>
                        </a:rPr>
                        <a:t>Free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body 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diagram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Understanding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forces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Drawing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75" dirty="0">
                          <a:latin typeface="Arial"/>
                          <a:cs typeface="Arial"/>
                        </a:rPr>
                        <a:t>FBD,</a:t>
                      </a:r>
                      <a:r>
                        <a:rPr sz="13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75" dirty="0">
                          <a:latin typeface="Arial"/>
                          <a:cs typeface="Arial"/>
                        </a:rPr>
                        <a:t>FBD,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5" dirty="0">
                          <a:latin typeface="Arial"/>
                          <a:cs typeface="Arial"/>
                        </a:rPr>
                        <a:t>Decomposing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forces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into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components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,Applying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95" dirty="0">
                          <a:latin typeface="Arial"/>
                          <a:cs typeface="Arial"/>
                        </a:rPr>
                        <a:t>FBDs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complex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situations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multiple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objects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forces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5" dirty="0">
                          <a:latin typeface="Arial"/>
                          <a:cs typeface="Arial"/>
                        </a:rPr>
                        <a:t>,Using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95" dirty="0">
                          <a:latin typeface="Arial"/>
                          <a:cs typeface="Arial"/>
                        </a:rPr>
                        <a:t>FBDs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conjunction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with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0" dirty="0">
                          <a:latin typeface="Arial"/>
                          <a:cs typeface="Arial"/>
                        </a:rPr>
                        <a:t>energy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concepts.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6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35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9364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300" spc="-60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Gravity: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Centroid,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Methods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Gravity,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by</a:t>
                      </a:r>
                      <a:endParaRPr sz="1300" dirty="0">
                        <a:latin typeface="Arial"/>
                        <a:cs typeface="Arial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300" spc="-60" dirty="0">
                          <a:latin typeface="Arial"/>
                          <a:cs typeface="Arial"/>
                        </a:rPr>
                        <a:t>Geometrical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Considerations,</a:t>
                      </a:r>
                      <a:endParaRPr sz="1300" dirty="0">
                        <a:latin typeface="Arial"/>
                        <a:cs typeface="Arial"/>
                      </a:endParaRPr>
                    </a:p>
                    <a:p>
                      <a:pPr marL="71120" marR="665480" indent="-1270">
                        <a:lnSpc>
                          <a:spcPct val="100000"/>
                        </a:lnSpc>
                      </a:pPr>
                      <a:r>
                        <a:rPr sz="1300" spc="-105" dirty="0">
                          <a:latin typeface="Arial"/>
                          <a:cs typeface="Arial"/>
                        </a:rPr>
                        <a:t>Axis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0" dirty="0">
                          <a:latin typeface="Arial"/>
                          <a:cs typeface="Arial"/>
                        </a:rPr>
                        <a:t>Reference,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Symmetrical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Sections,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Unsymmetrical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Sections,</a:t>
                      </a:r>
                      <a:endParaRPr sz="13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3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Solid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Bodies.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7945" marR="13525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CLO2,CLO3,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8590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7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35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sz="1300" spc="-50" dirty="0">
                          <a:latin typeface="Arial"/>
                          <a:cs typeface="Arial"/>
                        </a:rPr>
                        <a:t>Friction: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Static,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Dynamic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75" dirty="0">
                          <a:latin typeface="Arial"/>
                          <a:cs typeface="Arial"/>
                        </a:rPr>
                        <a:t>Co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efficient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25" dirty="0">
                          <a:latin typeface="Arial"/>
                          <a:cs typeface="Arial"/>
                        </a:rPr>
                        <a:t>Law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Static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Dynamic</a:t>
                      </a:r>
                      <a:endParaRPr sz="1300" dirty="0">
                        <a:latin typeface="Arial"/>
                        <a:cs typeface="Arial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3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5" dirty="0">
                          <a:latin typeface="Arial"/>
                          <a:cs typeface="Arial"/>
                        </a:rPr>
                        <a:t>Ladder,Wedge</a:t>
                      </a:r>
                      <a:r>
                        <a:rPr sz="13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4" dirty="0">
                          <a:latin typeface="Arial"/>
                          <a:cs typeface="Arial"/>
                        </a:rPr>
                        <a:t>Screw</a:t>
                      </a:r>
                      <a:r>
                        <a:rPr sz="13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Problems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Friction.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1155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lang="en-US" sz="1300" spc="-50" dirty="0">
                          <a:latin typeface="Arial"/>
                          <a:cs typeface="Arial"/>
                        </a:rPr>
                        <a:t>10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6473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7945" marR="13525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CLO2,CLO3,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750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75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30416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300" spc="-95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Introduction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0" dirty="0">
                          <a:latin typeface="Arial"/>
                          <a:cs typeface="Arial"/>
                        </a:rPr>
                        <a:t>loads,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components,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Simple</a:t>
                      </a:r>
                      <a:r>
                        <a:rPr sz="13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0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analysis,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consideration.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315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pc="-50" dirty="0">
                          <a:latin typeface="Arial"/>
                          <a:cs typeface="Arial"/>
                        </a:rPr>
                        <a:t>4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05104" indent="-63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CLO2,CLO3,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78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544438" y="6067283"/>
            <a:ext cx="4845374" cy="621984"/>
          </a:xfrm>
          <a:prstGeom prst="rect">
            <a:avLst/>
          </a:prstGeom>
        </p:spPr>
        <p:txBody>
          <a:bodyPr vert="horz" wrap="square" lIns="0" tIns="17100" rIns="0" bIns="0" rtlCol="0">
            <a:spAutoFit/>
          </a:bodyPr>
          <a:lstStyle/>
          <a:p>
            <a:pPr marL="8143">
              <a:spcBef>
                <a:spcPts val="135"/>
              </a:spcBef>
            </a:pPr>
            <a:r>
              <a:rPr sz="1282" b="1" dirty="0">
                <a:latin typeface="Times New Roman"/>
                <a:cs typeface="Times New Roman"/>
              </a:rPr>
              <a:t>Text</a:t>
            </a:r>
            <a:r>
              <a:rPr sz="1282" b="1" spc="-42" dirty="0">
                <a:latin typeface="Times New Roman"/>
                <a:cs typeface="Times New Roman"/>
              </a:rPr>
              <a:t> </a:t>
            </a:r>
            <a:r>
              <a:rPr sz="1282" b="1" spc="-6" dirty="0">
                <a:latin typeface="Times New Roman"/>
                <a:cs typeface="Times New Roman"/>
              </a:rPr>
              <a:t>Book</a:t>
            </a:r>
            <a:r>
              <a:rPr sz="1282" spc="-6" dirty="0">
                <a:latin typeface="Times New Roman"/>
                <a:cs typeface="Times New Roman"/>
              </a:rPr>
              <a:t>:</a:t>
            </a:r>
            <a:endParaRPr sz="1282" dirty="0">
              <a:latin typeface="Times New Roman"/>
              <a:cs typeface="Times New Roman"/>
            </a:endParaRPr>
          </a:p>
          <a:p>
            <a:pPr marL="8143">
              <a:spcBef>
                <a:spcPts val="61"/>
              </a:spcBef>
            </a:pPr>
            <a:r>
              <a:rPr lang="en-US" sz="1282" spc="-38" dirty="0">
                <a:latin typeface="Times New Roman"/>
                <a:cs typeface="Times New Roman"/>
              </a:rPr>
              <a:t>1</a:t>
            </a:r>
            <a:r>
              <a:rPr sz="1282" spc="-38" dirty="0">
                <a:latin typeface="Arial"/>
                <a:cs typeface="Arial"/>
              </a:rPr>
              <a:t>)</a:t>
            </a:r>
            <a:r>
              <a:rPr sz="1282" spc="-22" dirty="0">
                <a:latin typeface="Arial"/>
                <a:cs typeface="Arial"/>
              </a:rPr>
              <a:t> </a:t>
            </a:r>
            <a:r>
              <a:rPr sz="1282" spc="-93" dirty="0">
                <a:latin typeface="Arial"/>
                <a:cs typeface="Arial"/>
              </a:rPr>
              <a:t>A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Textbook</a:t>
            </a:r>
            <a:r>
              <a:rPr sz="1282" spc="-3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of </a:t>
            </a:r>
            <a:r>
              <a:rPr sz="1282" spc="-38" dirty="0">
                <a:latin typeface="Arial"/>
                <a:cs typeface="Arial"/>
              </a:rPr>
              <a:t>Engineering</a:t>
            </a:r>
            <a:r>
              <a:rPr sz="1282" dirty="0">
                <a:latin typeface="Arial"/>
                <a:cs typeface="Arial"/>
              </a:rPr>
              <a:t> </a:t>
            </a:r>
            <a:r>
              <a:rPr sz="1282" spc="-45" dirty="0">
                <a:latin typeface="Arial"/>
                <a:cs typeface="Arial"/>
              </a:rPr>
              <a:t>Mechanics-</a:t>
            </a:r>
            <a:r>
              <a:rPr sz="1282" spc="-35" dirty="0">
                <a:latin typeface="Arial"/>
                <a:cs typeface="Arial"/>
              </a:rPr>
              <a:t> </a:t>
            </a:r>
            <a:r>
              <a:rPr sz="1282" spc="-115" dirty="0">
                <a:latin typeface="Arial"/>
                <a:cs typeface="Arial"/>
              </a:rPr>
              <a:t>R.S</a:t>
            </a:r>
            <a:r>
              <a:rPr sz="1282" spc="-10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Khurmi</a:t>
            </a:r>
            <a:endParaRPr sz="1282" dirty="0">
              <a:latin typeface="Arial"/>
              <a:cs typeface="Arial"/>
            </a:endParaRPr>
          </a:p>
          <a:p>
            <a:pPr marL="8143"/>
            <a:r>
              <a:rPr sz="1282" spc="-38" dirty="0">
                <a:latin typeface="Arial"/>
                <a:cs typeface="Arial"/>
              </a:rPr>
              <a:t>2)</a:t>
            </a:r>
            <a:r>
              <a:rPr sz="1282" spc="-22" dirty="0">
                <a:latin typeface="Arial"/>
                <a:cs typeface="Arial"/>
              </a:rPr>
              <a:t> </a:t>
            </a:r>
            <a:r>
              <a:rPr sz="1282" spc="-32" dirty="0">
                <a:latin typeface="Arial"/>
                <a:cs typeface="Arial"/>
              </a:rPr>
              <a:t>Vector</a:t>
            </a:r>
            <a:r>
              <a:rPr sz="1282" spc="13" dirty="0">
                <a:latin typeface="Arial"/>
                <a:cs typeface="Arial"/>
              </a:rPr>
              <a:t> </a:t>
            </a:r>
            <a:r>
              <a:rPr sz="1282" spc="-45" dirty="0">
                <a:latin typeface="Arial"/>
                <a:cs typeface="Arial"/>
              </a:rPr>
              <a:t>Mechanics</a:t>
            </a:r>
            <a:r>
              <a:rPr sz="1282" spc="-3" dirty="0">
                <a:latin typeface="Arial"/>
                <a:cs typeface="Arial"/>
              </a:rPr>
              <a:t> </a:t>
            </a:r>
            <a:r>
              <a:rPr sz="1282" spc="-6" dirty="0">
                <a:latin typeface="Arial"/>
                <a:cs typeface="Arial"/>
              </a:rPr>
              <a:t>for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spc="-51" dirty="0">
                <a:latin typeface="Arial"/>
                <a:cs typeface="Arial"/>
              </a:rPr>
              <a:t>Engineers</a:t>
            </a:r>
            <a:r>
              <a:rPr sz="1282" spc="-19" dirty="0">
                <a:latin typeface="Arial"/>
                <a:cs typeface="Arial"/>
              </a:rPr>
              <a:t> </a:t>
            </a:r>
            <a:r>
              <a:rPr sz="1282" spc="-26" dirty="0">
                <a:latin typeface="Arial"/>
                <a:cs typeface="Arial"/>
              </a:rPr>
              <a:t>( </a:t>
            </a:r>
            <a:r>
              <a:rPr sz="1282" spc="-42" dirty="0">
                <a:latin typeface="Arial"/>
                <a:cs typeface="Arial"/>
              </a:rPr>
              <a:t>Statics)-</a:t>
            </a:r>
            <a:r>
              <a:rPr sz="1282" spc="-29" dirty="0">
                <a:latin typeface="Arial"/>
                <a:cs typeface="Arial"/>
              </a:rPr>
              <a:t> </a:t>
            </a:r>
            <a:r>
              <a:rPr sz="1282" spc="-42" dirty="0">
                <a:latin typeface="Arial"/>
                <a:cs typeface="Arial"/>
              </a:rPr>
              <a:t>Beer&amp;</a:t>
            </a:r>
            <a:r>
              <a:rPr sz="1282" spc="-19" dirty="0">
                <a:latin typeface="Arial"/>
                <a:cs typeface="Arial"/>
              </a:rPr>
              <a:t> Johnston</a:t>
            </a:r>
            <a:endParaRPr sz="128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4416" y="17301"/>
            <a:ext cx="6595707" cy="62454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7F380-D73E-AFB9-CE68-9A256C4F43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40</a:t>
            </a:fld>
            <a:endParaRPr lang="en-US" spc="-16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7845" y="304799"/>
            <a:ext cx="9660980" cy="62510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7648E-9F87-F339-E518-43B5596B3B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41</a:t>
            </a:fld>
            <a:endParaRPr lang="en-US" spc="-16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3412" y="253289"/>
            <a:ext cx="9220200" cy="61071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96CD1-0D67-53DE-D33C-5DBFF909C0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42</a:t>
            </a:fld>
            <a:endParaRPr lang="en-US" spc="-16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8845" y="380999"/>
            <a:ext cx="6791135" cy="61105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BE973-3A78-EF19-F168-7329199F58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43</a:t>
            </a:fld>
            <a:endParaRPr lang="en-US" spc="-16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7845" y="253290"/>
            <a:ext cx="6937706" cy="64979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98FE0B-CAD7-F3B3-EB61-6BF3DD12B9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44</a:t>
            </a:fld>
            <a:endParaRPr lang="en-US" spc="-16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2012" y="609600"/>
            <a:ext cx="8153399" cy="57379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EFBD6-A932-3F5A-D479-436C9A8541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45</a:t>
            </a:fld>
            <a:endParaRPr lang="en-US" spc="-16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2274" y="457199"/>
            <a:ext cx="7084277" cy="59602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6F6541-7457-1A46-FB53-8C03BA0352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46</a:t>
            </a:fld>
            <a:endParaRPr lang="en-US" spc="-16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4416" y="696865"/>
            <a:ext cx="6791135" cy="5419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94D189-7678-B40C-0CAF-B90AE324F2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47</a:t>
            </a:fld>
            <a:endParaRPr lang="en-US" spc="-16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612" y="838200"/>
            <a:ext cx="8458200" cy="55710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F21DC5-9E36-3E75-580E-66698678E4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48</a:t>
            </a:fld>
            <a:endParaRPr lang="en-US" spc="-16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7212" y="609599"/>
            <a:ext cx="8762999" cy="56531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72F9C-23ED-DC6F-1188-00F6C44577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49</a:t>
            </a:fld>
            <a:endParaRPr lang="en-US" spc="-16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897452-7A9B-4D33-9539-EE232A789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774659"/>
              </p:ext>
            </p:extLst>
          </p:nvPr>
        </p:nvGraphicFramePr>
        <p:xfrm>
          <a:off x="1598612" y="1463653"/>
          <a:ext cx="9067799" cy="531814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11298">
                  <a:extLst>
                    <a:ext uri="{9D8B030D-6E8A-4147-A177-3AD203B41FA5}">
                      <a16:colId xmlns:a16="http://schemas.microsoft.com/office/drawing/2014/main" val="2446112588"/>
                    </a:ext>
                  </a:extLst>
                </a:gridCol>
                <a:gridCol w="1476952">
                  <a:extLst>
                    <a:ext uri="{9D8B030D-6E8A-4147-A177-3AD203B41FA5}">
                      <a16:colId xmlns:a16="http://schemas.microsoft.com/office/drawing/2014/main" val="1042560709"/>
                    </a:ext>
                  </a:extLst>
                </a:gridCol>
                <a:gridCol w="1545649">
                  <a:extLst>
                    <a:ext uri="{9D8B030D-6E8A-4147-A177-3AD203B41FA5}">
                      <a16:colId xmlns:a16="http://schemas.microsoft.com/office/drawing/2014/main" val="3370675427"/>
                    </a:ext>
                  </a:extLst>
                </a:gridCol>
                <a:gridCol w="1442604">
                  <a:extLst>
                    <a:ext uri="{9D8B030D-6E8A-4147-A177-3AD203B41FA5}">
                      <a16:colId xmlns:a16="http://schemas.microsoft.com/office/drawing/2014/main" val="1080516800"/>
                    </a:ext>
                  </a:extLst>
                </a:gridCol>
                <a:gridCol w="1022531">
                  <a:extLst>
                    <a:ext uri="{9D8B030D-6E8A-4147-A177-3AD203B41FA5}">
                      <a16:colId xmlns:a16="http://schemas.microsoft.com/office/drawing/2014/main" val="3855107175"/>
                    </a:ext>
                  </a:extLst>
                </a:gridCol>
                <a:gridCol w="2068765">
                  <a:extLst>
                    <a:ext uri="{9D8B030D-6E8A-4147-A177-3AD203B41FA5}">
                      <a16:colId xmlns:a16="http://schemas.microsoft.com/office/drawing/2014/main" val="2882959891"/>
                    </a:ext>
                  </a:extLst>
                </a:gridCol>
              </a:tblGrid>
              <a:tr h="2127653">
                <a:tc>
                  <a:txBody>
                    <a:bodyPr/>
                    <a:lstStyle/>
                    <a:p>
                      <a:pPr marL="68580" marR="14160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900" spc="-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r>
                        <a:rPr lang="en-US" sz="9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Marks</a:t>
                      </a:r>
                      <a:r>
                        <a:rPr lang="en-US" sz="9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(out</a:t>
                      </a:r>
                      <a:r>
                        <a:rPr lang="en-US" sz="9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9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607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Tests (45)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r>
                        <a:rPr lang="en-US" sz="9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(20)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8455" marR="205105" indent="-11747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</a:t>
                      </a:r>
                      <a:r>
                        <a:rPr lang="en-US" sz="9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0" indent="165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</a:t>
                      </a:r>
                      <a:r>
                        <a:rPr lang="en-US" sz="9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Participation</a:t>
                      </a:r>
                      <a:r>
                        <a:rPr lang="en-US" sz="9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</a:p>
                    <a:p>
                      <a:pPr marL="411480" marR="0" indent="-3200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Curricular/Co-Curricular</a:t>
                      </a:r>
                      <a:r>
                        <a:rPr lang="en-US" sz="9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en-US" sz="9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1634597"/>
                  </a:ext>
                </a:extLst>
              </a:tr>
              <a:tr h="531749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 marR="2038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0318455"/>
                  </a:ext>
                </a:extLst>
              </a:tr>
              <a:tr h="531749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62284872"/>
                  </a:ext>
                </a:extLst>
              </a:tr>
              <a:tr h="531749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2653551"/>
                  </a:ext>
                </a:extLst>
              </a:tr>
              <a:tr h="531749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74483031"/>
                  </a:ext>
                </a:extLst>
              </a:tr>
              <a:tr h="531749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1154524"/>
                  </a:ext>
                </a:extLst>
              </a:tr>
              <a:tr h="531749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918892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3AD32E-ECA3-43DD-9FA1-1D7B0AB048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75012" y="677300"/>
            <a:ext cx="4772525" cy="49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594" tIns="29297" rIns="58594" bIns="29297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85961"/>
            <a:r>
              <a:rPr lang="en-US" altLang="en-US" sz="1025" b="1" dirty="0">
                <a:ea typeface="Times New Roman" panose="02020603050405020304" pitchFamily="18" charset="0"/>
              </a:rPr>
              <a:t> </a:t>
            </a:r>
            <a:r>
              <a:rPr lang="en-US" altLang="en-US" sz="1400" b="1" dirty="0">
                <a:ea typeface="Times New Roman" panose="02020603050405020304" pitchFamily="18" charset="0"/>
              </a:rPr>
              <a:t>ASSESSMENT PATTERN</a:t>
            </a:r>
            <a:endParaRPr lang="en-US" altLang="en-US" sz="1400" dirty="0"/>
          </a:p>
          <a:p>
            <a:pPr algn="ctr" defTabSz="585961"/>
            <a:r>
              <a:rPr lang="en-US" altLang="en-US" sz="1400" b="1" dirty="0">
                <a:ea typeface="Times New Roman" panose="02020603050405020304" pitchFamily="18" charset="0"/>
              </a:rPr>
              <a:t>      CIE- Continuous Internal Evaluation (90 Marks)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89788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7212" y="685799"/>
            <a:ext cx="8762999" cy="57723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CC17D-9649-2635-2D60-CD93C12AA4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50</a:t>
            </a:fld>
            <a:endParaRPr lang="en-US" spc="-16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8612" y="914400"/>
            <a:ext cx="9144000" cy="56495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6C355-39E6-A6ED-CED5-CE7AA94577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51</a:t>
            </a:fld>
            <a:endParaRPr lang="en-US" spc="-16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413" y="521273"/>
            <a:ext cx="10058400" cy="63367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3B4CF-CC04-95DC-B3F4-55353DD9AD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52</a:t>
            </a:fld>
            <a:endParaRPr lang="en-US" spc="-16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9989" y="595289"/>
            <a:ext cx="6888848" cy="53760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08C1B-9ECF-1FDA-48C3-3743EDDC30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53</a:t>
            </a:fld>
            <a:endParaRPr lang="en-US" spc="-16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lang="en-US" sz="5126" u="none" spc="-6" dirty="0"/>
              <a:t>3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188986" y="2151250"/>
            <a:ext cx="3908567" cy="1907109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spc="-71" dirty="0">
                <a:latin typeface="Arial"/>
                <a:cs typeface="Arial"/>
              </a:rPr>
              <a:t>Force</a:t>
            </a:r>
            <a:r>
              <a:rPr lang="en-US" sz="2052" b="1" spc="-10" dirty="0">
                <a:latin typeface="Arial"/>
                <a:cs typeface="Arial"/>
              </a:rPr>
              <a:t> </a:t>
            </a:r>
            <a:r>
              <a:rPr lang="en-US" sz="2052" b="1" spc="-6" dirty="0">
                <a:latin typeface="Arial"/>
                <a:cs typeface="Arial"/>
              </a:rPr>
              <a:t>Components</a:t>
            </a:r>
            <a:r>
              <a:rPr lang="en-US" sz="2052" b="1" spc="-115" dirty="0">
                <a:latin typeface="Arial"/>
                <a:cs typeface="Arial"/>
              </a:rPr>
              <a:t> </a:t>
            </a:r>
            <a:r>
              <a:rPr lang="en-US" sz="2052" b="1" dirty="0">
                <a:latin typeface="Arial"/>
                <a:cs typeface="Arial"/>
              </a:rPr>
              <a:t>&amp;</a:t>
            </a:r>
            <a:r>
              <a:rPr lang="en-US" sz="2052" b="1" spc="-26" dirty="0">
                <a:latin typeface="Arial"/>
                <a:cs typeface="Arial"/>
              </a:rPr>
              <a:t> </a:t>
            </a:r>
            <a:r>
              <a:rPr lang="en-US" sz="2052" b="1" spc="-48" dirty="0">
                <a:latin typeface="Arial"/>
                <a:cs typeface="Arial"/>
              </a:rPr>
              <a:t>Resultant</a:t>
            </a:r>
            <a:r>
              <a:rPr lang="en-US" sz="2052" b="1" spc="13" dirty="0">
                <a:latin typeface="Arial"/>
                <a:cs typeface="Arial"/>
              </a:rPr>
              <a:t> </a:t>
            </a:r>
            <a:r>
              <a:rPr lang="en-US" sz="2052" b="1" spc="-13" dirty="0">
                <a:latin typeface="Arial"/>
                <a:cs typeface="Arial"/>
              </a:rPr>
              <a:t>Force</a:t>
            </a:r>
            <a:endParaRPr lang="en-US" sz="205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(54-61)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8279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1055" y="4399874"/>
            <a:ext cx="0" cy="305588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7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2886" y="4399874"/>
            <a:ext cx="0" cy="305588"/>
          </a:xfrm>
          <a:custGeom>
            <a:avLst/>
            <a:gdLst/>
            <a:ahLst/>
            <a:cxnLst/>
            <a:rect l="l" t="t" r="r" b="b"/>
            <a:pathLst>
              <a:path h="448309">
                <a:moveTo>
                  <a:pt x="0" y="0"/>
                </a:moveTo>
                <a:lnTo>
                  <a:pt x="0" y="448056"/>
                </a:lnTo>
              </a:path>
            </a:pathLst>
          </a:custGeom>
          <a:ln w="7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95170" y="4522716"/>
            <a:ext cx="251916" cy="192382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5971">
              <a:spcBef>
                <a:spcPts val="68"/>
              </a:spcBef>
            </a:pPr>
            <a:r>
              <a:rPr sz="1790" spc="-21" baseline="-6349" dirty="0">
                <a:latin typeface="Symbol"/>
                <a:cs typeface="Symbol"/>
              </a:rPr>
              <a:t></a:t>
            </a:r>
            <a:r>
              <a:rPr sz="1790" spc="-250" baseline="-6349" dirty="0">
                <a:latin typeface="Times New Roman"/>
                <a:cs typeface="Times New Roman"/>
              </a:rPr>
              <a:t> </a:t>
            </a:r>
            <a:r>
              <a:rPr sz="818" i="1" spc="-34" dirty="0">
                <a:latin typeface="Times New Roman"/>
                <a:cs typeface="Times New Roman"/>
              </a:rPr>
              <a:t>H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9761" y="746569"/>
            <a:ext cx="2740347" cy="34729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1100" b="1" dirty="0">
                <a:latin typeface="Times New Roman"/>
                <a:cs typeface="Times New Roman"/>
              </a:rPr>
              <a:t>Example</a:t>
            </a:r>
            <a:r>
              <a:rPr sz="1100" b="1" spc="-28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1: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-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Find</a:t>
            </a:r>
            <a:r>
              <a:rPr sz="1100" b="1" spc="-2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resultant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of</a:t>
            </a:r>
            <a:r>
              <a:rPr sz="1100" b="1" spc="-21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force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system</a:t>
            </a:r>
            <a:r>
              <a:rPr sz="1100" b="1" spc="-3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shown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in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spc="-7" dirty="0">
                <a:latin typeface="Times New Roman"/>
                <a:cs typeface="Times New Roman"/>
              </a:rPr>
              <a:t>Figure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9761" y="2326022"/>
            <a:ext cx="388695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Answer: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35585" y="2463408"/>
            <a:ext cx="678268" cy="627762"/>
          </a:xfrm>
          <a:prstGeom prst="rect">
            <a:avLst/>
          </a:prstGeom>
        </p:spPr>
        <p:txBody>
          <a:bodyPr vert="horz" wrap="square" lIns="0" tIns="10821" rIns="0" bIns="0" rtlCol="0">
            <a:spAutoFit/>
          </a:bodyPr>
          <a:lstStyle/>
          <a:p>
            <a:pPr marL="206039" marR="3463" indent="-197381">
              <a:lnSpc>
                <a:spcPct val="98300"/>
              </a:lnSpc>
              <a:spcBef>
                <a:spcPts val="85"/>
              </a:spcBef>
            </a:pPr>
            <a:r>
              <a:rPr sz="818" b="1" dirty="0">
                <a:latin typeface="Times New Roman"/>
                <a:cs typeface="Times New Roman"/>
              </a:rPr>
              <a:t>1)</a:t>
            </a:r>
            <a:r>
              <a:rPr sz="818" b="1" spc="3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Given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Data </a:t>
            </a:r>
            <a:r>
              <a:rPr sz="818" dirty="0">
                <a:latin typeface="Times New Roman"/>
                <a:cs typeface="Times New Roman"/>
              </a:rPr>
              <a:t>P1 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8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kN </a:t>
            </a:r>
            <a:r>
              <a:rPr sz="818" dirty="0">
                <a:latin typeface="Times New Roman"/>
                <a:cs typeface="Times New Roman"/>
              </a:rPr>
              <a:t>P2</a:t>
            </a:r>
            <a:r>
              <a:rPr sz="818" spc="-4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-4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10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kN </a:t>
            </a:r>
            <a:r>
              <a:rPr sz="818" dirty="0">
                <a:latin typeface="Times New Roman"/>
                <a:cs typeface="Times New Roman"/>
              </a:rPr>
              <a:t>P3 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7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kN </a:t>
            </a:r>
            <a:r>
              <a:rPr sz="818" dirty="0">
                <a:latin typeface="Times New Roman"/>
                <a:cs typeface="Times New Roman"/>
              </a:rPr>
              <a:t>P4 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5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kN</a:t>
            </a:r>
            <a:endParaRPr sz="818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2579" y="2584743"/>
            <a:ext cx="319007" cy="322865"/>
          </a:xfrm>
          <a:prstGeom prst="rect">
            <a:avLst/>
          </a:prstGeom>
        </p:spPr>
        <p:txBody>
          <a:bodyPr vert="horz" wrap="square" lIns="0" tIns="34628" rIns="0" bIns="0" rtlCol="0">
            <a:spAutoFit/>
          </a:bodyPr>
          <a:lstStyle/>
          <a:p>
            <a:pPr marL="8657">
              <a:spcBef>
                <a:spcPts val="273"/>
              </a:spcBef>
            </a:pP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1</a:t>
            </a:r>
            <a:r>
              <a:rPr sz="545" spc="28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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spc="-51" baseline="4629" dirty="0">
                <a:latin typeface="Times New Roman"/>
                <a:cs typeface="Times New Roman"/>
              </a:rPr>
              <a:t>0</a:t>
            </a:r>
            <a:endParaRPr sz="1227" baseline="4629">
              <a:latin typeface="Times New Roman"/>
              <a:cs typeface="Times New Roman"/>
            </a:endParaRPr>
          </a:p>
          <a:p>
            <a:pPr marL="8657">
              <a:spcBef>
                <a:spcPts val="205"/>
              </a:spcBef>
            </a:pP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2</a:t>
            </a:r>
            <a:r>
              <a:rPr sz="545" spc="126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</a:t>
            </a:r>
            <a:r>
              <a:rPr sz="1227" spc="-71" baseline="4629" dirty="0">
                <a:latin typeface="Times New Roman"/>
                <a:cs typeface="Times New Roman"/>
              </a:rPr>
              <a:t> </a:t>
            </a:r>
            <a:r>
              <a:rPr sz="1227" spc="-25" baseline="4629" dirty="0">
                <a:latin typeface="Times New Roman"/>
                <a:cs typeface="Times New Roman"/>
              </a:rPr>
              <a:t>60</a:t>
            </a:r>
            <a:endParaRPr sz="1227" baseline="4629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8676" y="2959968"/>
            <a:ext cx="51942" cy="91736"/>
          </a:xfrm>
          <a:prstGeom prst="rect">
            <a:avLst/>
          </a:prstGeom>
        </p:spPr>
        <p:txBody>
          <a:bodyPr vert="horz" wrap="square" lIns="0" tIns="7791" rIns="0" bIns="0" rtlCol="0">
            <a:spAutoFit/>
          </a:bodyPr>
          <a:lstStyle/>
          <a:p>
            <a:pPr marL="8657">
              <a:spcBef>
                <a:spcPts val="62"/>
              </a:spcBef>
            </a:pPr>
            <a:r>
              <a:rPr sz="545" spc="-34" dirty="0">
                <a:latin typeface="Times New Roman"/>
                <a:cs typeface="Times New Roman"/>
              </a:rPr>
              <a:t>3</a:t>
            </a:r>
            <a:endParaRPr sz="54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82578" y="2912182"/>
            <a:ext cx="312515" cy="139430"/>
          </a:xfrm>
          <a:prstGeom prst="rect">
            <a:avLst/>
          </a:prstGeom>
        </p:spPr>
        <p:txBody>
          <a:bodyPr vert="horz" wrap="square" lIns="0" tIns="8224" rIns="0" bIns="0" rtlCol="0">
            <a:spAutoFit/>
          </a:bodyPr>
          <a:lstStyle/>
          <a:p>
            <a:pPr marL="8657">
              <a:spcBef>
                <a:spcPts val="65"/>
              </a:spcBef>
            </a:pPr>
            <a:r>
              <a:rPr sz="852" dirty="0">
                <a:latin typeface="Symbol"/>
                <a:cs typeface="Symbol"/>
              </a:rPr>
              <a:t></a:t>
            </a:r>
            <a:r>
              <a:rPr sz="852" spc="27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</a:t>
            </a:r>
            <a:r>
              <a:rPr sz="818" spc="-51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90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18272" y="4183573"/>
            <a:ext cx="1596768" cy="426951"/>
          </a:xfrm>
          <a:prstGeom prst="rect">
            <a:avLst/>
          </a:prstGeom>
        </p:spPr>
        <p:txBody>
          <a:bodyPr vert="horz" wrap="square" lIns="0" tIns="52807" rIns="0" bIns="0" rtlCol="0">
            <a:spAutoFit/>
          </a:bodyPr>
          <a:lstStyle/>
          <a:p>
            <a:pPr marL="25971">
              <a:spcBef>
                <a:spcPts val="415"/>
              </a:spcBef>
            </a:pPr>
            <a:r>
              <a:rPr sz="818" b="1" dirty="0">
                <a:latin typeface="Times New Roman"/>
                <a:cs typeface="Times New Roman"/>
              </a:rPr>
              <a:t>5)</a:t>
            </a:r>
            <a:r>
              <a:rPr sz="818" b="1" spc="3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resultant</a:t>
            </a:r>
            <a:endParaRPr sz="818" dirty="0">
              <a:latin typeface="Times New Roman"/>
              <a:cs typeface="Times New Roman"/>
            </a:endParaRPr>
          </a:p>
          <a:p>
            <a:pPr marL="674387">
              <a:spcBef>
                <a:spcPts val="508"/>
              </a:spcBef>
            </a:pPr>
            <a:r>
              <a:rPr sz="818" dirty="0">
                <a:latin typeface="Times New Roman"/>
                <a:cs typeface="Times New Roman"/>
              </a:rPr>
              <a:t>tan</a:t>
            </a:r>
            <a:r>
              <a:rPr sz="852" dirty="0">
                <a:latin typeface="Symbol"/>
                <a:cs typeface="Symbol"/>
              </a:rPr>
              <a:t></a:t>
            </a:r>
            <a:r>
              <a:rPr sz="852" spc="65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266" dirty="0">
                <a:latin typeface="Times New Roman"/>
                <a:cs typeface="Times New Roman"/>
              </a:rPr>
              <a:t> </a:t>
            </a:r>
            <a:r>
              <a:rPr sz="1790" u="sng" baseline="19047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</a:t>
            </a:r>
            <a:r>
              <a:rPr sz="1227" i="1" u="sng" baseline="3472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1227" i="1" u="sng" spc="138" baseline="3472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27" i="1" spc="205" baseline="34722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</a:t>
            </a:r>
            <a:r>
              <a:rPr sz="818" spc="-116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1.518</a:t>
            </a:r>
            <a:endParaRPr sz="818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81418" y="4703731"/>
            <a:ext cx="416398" cy="144624"/>
          </a:xfrm>
          <a:prstGeom prst="rect">
            <a:avLst/>
          </a:prstGeom>
        </p:spPr>
        <p:txBody>
          <a:bodyPr vert="horz" wrap="square" lIns="0" tIns="8224" rIns="0" bIns="0" rtlCol="0">
            <a:spAutoFit/>
          </a:bodyPr>
          <a:lstStyle/>
          <a:p>
            <a:pPr marL="8657">
              <a:spcBef>
                <a:spcPts val="65"/>
              </a:spcBef>
            </a:pPr>
            <a:r>
              <a:rPr sz="886" dirty="0">
                <a:latin typeface="Symbol"/>
                <a:cs typeface="Symbol"/>
              </a:rPr>
              <a:t></a:t>
            </a:r>
            <a:r>
              <a:rPr sz="886" spc="55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</a:t>
            </a:r>
            <a:r>
              <a:rPr sz="818" spc="-65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56.62</a:t>
            </a:r>
            <a:endParaRPr sz="818" dirty="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3012" y="4866740"/>
            <a:ext cx="2241652" cy="138166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766442" y="4026760"/>
            <a:ext cx="829332" cy="199109"/>
            <a:chOff x="1938020" y="5906134"/>
            <a:chExt cx="1216660" cy="292100"/>
          </a:xfrm>
        </p:grpSpPr>
        <p:sp>
          <p:nvSpPr>
            <p:cNvPr id="15" name="object 15"/>
            <p:cNvSpPr/>
            <p:nvPr/>
          </p:nvSpPr>
          <p:spPr>
            <a:xfrm>
              <a:off x="1946148" y="5915786"/>
              <a:ext cx="1208405" cy="280670"/>
            </a:xfrm>
            <a:custGeom>
              <a:avLst/>
              <a:gdLst/>
              <a:ahLst/>
              <a:cxnLst/>
              <a:rect l="l" t="t" r="r" b="b"/>
              <a:pathLst>
                <a:path w="1208405" h="280670">
                  <a:moveTo>
                    <a:pt x="0" y="188467"/>
                  </a:moveTo>
                  <a:lnTo>
                    <a:pt x="15239" y="173989"/>
                  </a:lnTo>
                </a:path>
                <a:path w="1208405" h="280670">
                  <a:moveTo>
                    <a:pt x="15239" y="173989"/>
                  </a:moveTo>
                  <a:lnTo>
                    <a:pt x="52324" y="280415"/>
                  </a:lnTo>
                </a:path>
                <a:path w="1208405" h="280670">
                  <a:moveTo>
                    <a:pt x="52324" y="280670"/>
                  </a:moveTo>
                  <a:lnTo>
                    <a:pt x="93090" y="635"/>
                  </a:lnTo>
                </a:path>
                <a:path w="1208405" h="280670">
                  <a:moveTo>
                    <a:pt x="93090" y="0"/>
                  </a:moveTo>
                  <a:lnTo>
                    <a:pt x="12084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8020" y="5906134"/>
              <a:ext cx="1210945" cy="284480"/>
            </a:xfrm>
            <a:custGeom>
              <a:avLst/>
              <a:gdLst/>
              <a:ahLst/>
              <a:cxnLst/>
              <a:rect l="l" t="t" r="r" b="b"/>
              <a:pathLst>
                <a:path w="1210945" h="284479">
                  <a:moveTo>
                    <a:pt x="1210437" y="0"/>
                  </a:moveTo>
                  <a:lnTo>
                    <a:pt x="91693" y="0"/>
                  </a:lnTo>
                  <a:lnTo>
                    <a:pt x="54102" y="259714"/>
                  </a:lnTo>
                  <a:lnTo>
                    <a:pt x="21336" y="171068"/>
                  </a:lnTo>
                  <a:lnTo>
                    <a:pt x="0" y="190626"/>
                  </a:lnTo>
                  <a:lnTo>
                    <a:pt x="3682" y="194182"/>
                  </a:lnTo>
                  <a:lnTo>
                    <a:pt x="12318" y="184657"/>
                  </a:lnTo>
                  <a:lnTo>
                    <a:pt x="50292" y="284225"/>
                  </a:lnTo>
                  <a:lnTo>
                    <a:pt x="57785" y="284225"/>
                  </a:lnTo>
                  <a:lnTo>
                    <a:pt x="98298" y="7492"/>
                  </a:lnTo>
                  <a:lnTo>
                    <a:pt x="1210437" y="7492"/>
                  </a:lnTo>
                  <a:lnTo>
                    <a:pt x="1210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883643" y="3055395"/>
            <a:ext cx="3274046" cy="1155158"/>
          </a:xfrm>
          <a:prstGeom prst="rect">
            <a:avLst/>
          </a:prstGeom>
        </p:spPr>
        <p:txBody>
          <a:bodyPr vert="horz" wrap="square" lIns="0" tIns="29434" rIns="0" bIns="0" rtlCol="0">
            <a:spAutoFit/>
          </a:bodyPr>
          <a:lstStyle/>
          <a:p>
            <a:pPr marL="1307219">
              <a:spcBef>
                <a:spcPts val="231"/>
              </a:spcBef>
            </a:pP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4</a:t>
            </a:r>
            <a:r>
              <a:rPr sz="545" spc="75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Symbol"/>
                <a:cs typeface="Symbol"/>
              </a:rPr>
              <a:t></a:t>
            </a:r>
            <a:r>
              <a:rPr sz="1227" spc="-3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270</a:t>
            </a:r>
            <a:r>
              <a:rPr sz="1227" spc="-148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Symbol"/>
                <a:cs typeface="Symbol"/>
              </a:rPr>
              <a:t></a:t>
            </a:r>
            <a:r>
              <a:rPr sz="1227" spc="-122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60</a:t>
            </a:r>
            <a:r>
              <a:rPr sz="1227" spc="-66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Symbol"/>
                <a:cs typeface="Symbol"/>
              </a:rPr>
              <a:t>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spc="-25" baseline="4629" dirty="0">
                <a:latin typeface="Times New Roman"/>
                <a:cs typeface="Times New Roman"/>
              </a:rPr>
              <a:t>210</a:t>
            </a:r>
            <a:endParaRPr sz="1227" baseline="4629" dirty="0">
              <a:latin typeface="Times New Roman"/>
              <a:cs typeface="Times New Roman"/>
            </a:endParaRPr>
          </a:p>
          <a:p>
            <a:pPr marL="215994" indent="-155395">
              <a:lnSpc>
                <a:spcPts val="948"/>
              </a:lnSpc>
              <a:spcBef>
                <a:spcPts val="156"/>
              </a:spcBef>
              <a:buAutoNum type="arabicParenR" startAt="2"/>
              <a:tabLst>
                <a:tab pos="215994" algn="l"/>
              </a:tabLst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horizontal</a:t>
            </a:r>
            <a:r>
              <a:rPr sz="818" b="1" spc="-13" dirty="0">
                <a:latin typeface="Times New Roman"/>
                <a:cs typeface="Times New Roman"/>
              </a:rPr>
              <a:t> force</a:t>
            </a:r>
            <a:endParaRPr sz="818" dirty="0">
              <a:latin typeface="Times New Roman"/>
              <a:cs typeface="Times New Roman"/>
            </a:endParaRPr>
          </a:p>
          <a:p>
            <a:pPr marL="706851">
              <a:lnSpc>
                <a:spcPts val="1438"/>
              </a:lnSpc>
            </a:pPr>
            <a:r>
              <a:rPr sz="1840" baseline="-4629" dirty="0">
                <a:latin typeface="Symbol"/>
                <a:cs typeface="Symbol"/>
              </a:rPr>
              <a:t></a:t>
            </a:r>
            <a:r>
              <a:rPr sz="1227" i="1" baseline="4629" dirty="0">
                <a:latin typeface="Times New Roman"/>
                <a:cs typeface="Times New Roman"/>
              </a:rPr>
              <a:t>H</a:t>
            </a:r>
            <a:r>
              <a:rPr sz="1227" i="1" spc="30" baseline="4629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</a:t>
            </a:r>
            <a:r>
              <a:rPr sz="1227" spc="-71" baseline="4629" dirty="0">
                <a:latin typeface="Times New Roman"/>
                <a:cs typeface="Times New Roman"/>
              </a:rPr>
              <a:t> </a:t>
            </a:r>
            <a:r>
              <a:rPr sz="1227" i="1" spc="-21" baseline="4629" dirty="0">
                <a:latin typeface="Times New Roman"/>
                <a:cs typeface="Times New Roman"/>
              </a:rPr>
              <a:t>P</a:t>
            </a:r>
            <a:r>
              <a:rPr sz="716" spc="-21" baseline="-11904" dirty="0">
                <a:latin typeface="Times New Roman"/>
                <a:cs typeface="Times New Roman"/>
              </a:rPr>
              <a:t>1</a:t>
            </a:r>
            <a:r>
              <a:rPr sz="716" spc="-66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cos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1</a:t>
            </a:r>
            <a:r>
              <a:rPr sz="545" spc="34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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i="1" spc="-10" baseline="4629" dirty="0">
                <a:latin typeface="Times New Roman"/>
                <a:cs typeface="Times New Roman"/>
              </a:rPr>
              <a:t>P</a:t>
            </a:r>
            <a:r>
              <a:rPr sz="716" spc="-10" baseline="-11904" dirty="0">
                <a:latin typeface="Times New Roman"/>
                <a:cs typeface="Times New Roman"/>
              </a:rPr>
              <a:t>2</a:t>
            </a:r>
            <a:r>
              <a:rPr sz="716" spc="-21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cos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2</a:t>
            </a:r>
            <a:r>
              <a:rPr sz="545" spc="37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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i="1" spc="-21" baseline="4629" dirty="0">
                <a:latin typeface="Times New Roman"/>
                <a:cs typeface="Times New Roman"/>
              </a:rPr>
              <a:t>P</a:t>
            </a:r>
            <a:r>
              <a:rPr sz="716" spc="-21" baseline="-11904" dirty="0">
                <a:latin typeface="Times New Roman"/>
                <a:cs typeface="Times New Roman"/>
              </a:rPr>
              <a:t>3</a:t>
            </a:r>
            <a:r>
              <a:rPr sz="716" spc="-46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cos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3</a:t>
            </a:r>
            <a:r>
              <a:rPr sz="545" spc="37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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i="1" baseline="4629" dirty="0">
                <a:latin typeface="Times New Roman"/>
                <a:cs typeface="Times New Roman"/>
              </a:rPr>
              <a:t>P</a:t>
            </a:r>
            <a:r>
              <a:rPr sz="716" baseline="-11904" dirty="0">
                <a:latin typeface="Times New Roman"/>
                <a:cs typeface="Times New Roman"/>
              </a:rPr>
              <a:t>4</a:t>
            </a:r>
            <a:r>
              <a:rPr sz="716" spc="25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cos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4</a:t>
            </a:r>
            <a:r>
              <a:rPr sz="545" spc="88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</a:t>
            </a:r>
            <a:r>
              <a:rPr sz="1227" spc="-122" baseline="4629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Times New Roman"/>
                <a:cs typeface="Times New Roman"/>
              </a:rPr>
              <a:t>8.67</a:t>
            </a:r>
            <a:r>
              <a:rPr sz="1227" i="1" spc="-10" baseline="4629" dirty="0">
                <a:latin typeface="Times New Roman"/>
                <a:cs typeface="Times New Roman"/>
              </a:rPr>
              <a:t>kN</a:t>
            </a:r>
            <a:r>
              <a:rPr sz="1227" spc="-10" baseline="4629" dirty="0">
                <a:latin typeface="Times New Roman"/>
                <a:cs typeface="Times New Roman"/>
              </a:rPr>
              <a:t>(</a:t>
            </a:r>
            <a:r>
              <a:rPr sz="1227" spc="-10" baseline="4629" dirty="0">
                <a:latin typeface="Symbol"/>
                <a:cs typeface="Symbol"/>
              </a:rPr>
              <a:t></a:t>
            </a:r>
            <a:r>
              <a:rPr sz="1227" spc="-10" baseline="4629" dirty="0">
                <a:latin typeface="Times New Roman"/>
                <a:cs typeface="Times New Roman"/>
              </a:rPr>
              <a:t>)</a:t>
            </a:r>
            <a:endParaRPr sz="1227" baseline="4629" dirty="0">
              <a:latin typeface="Times New Roman"/>
              <a:cs typeface="Times New Roman"/>
            </a:endParaRPr>
          </a:p>
          <a:p>
            <a:pPr marL="215994" indent="-155395">
              <a:lnSpc>
                <a:spcPts val="958"/>
              </a:lnSpc>
              <a:spcBef>
                <a:spcPts val="65"/>
              </a:spcBef>
              <a:buAutoNum type="arabicParenR" startAt="3"/>
              <a:tabLst>
                <a:tab pos="215994" algn="l"/>
              </a:tabLst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vertical</a:t>
            </a:r>
            <a:r>
              <a:rPr sz="818" b="1" spc="-31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 dirty="0">
              <a:latin typeface="Times New Roman"/>
              <a:cs typeface="Times New Roman"/>
            </a:endParaRPr>
          </a:p>
          <a:p>
            <a:pPr marL="706851">
              <a:lnSpc>
                <a:spcPts val="1448"/>
              </a:lnSpc>
            </a:pPr>
            <a:r>
              <a:rPr sz="1840" baseline="-4629" dirty="0">
                <a:latin typeface="Symbol"/>
                <a:cs typeface="Symbol"/>
              </a:rPr>
              <a:t></a:t>
            </a:r>
            <a:r>
              <a:rPr sz="1227" i="1" baseline="4629" dirty="0">
                <a:latin typeface="Times New Roman"/>
                <a:cs typeface="Times New Roman"/>
              </a:rPr>
              <a:t>V</a:t>
            </a:r>
            <a:r>
              <a:rPr sz="1227" i="1" spc="-76" baseline="4629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</a:t>
            </a:r>
            <a:r>
              <a:rPr sz="1227" spc="-71" baseline="4629" dirty="0">
                <a:latin typeface="Times New Roman"/>
                <a:cs typeface="Times New Roman"/>
              </a:rPr>
              <a:t> </a:t>
            </a:r>
            <a:r>
              <a:rPr sz="1227" i="1" spc="-21" baseline="4629" dirty="0">
                <a:latin typeface="Times New Roman"/>
                <a:cs typeface="Times New Roman"/>
              </a:rPr>
              <a:t>P</a:t>
            </a:r>
            <a:r>
              <a:rPr sz="716" spc="-21" baseline="-11904" dirty="0">
                <a:latin typeface="Times New Roman"/>
                <a:cs typeface="Times New Roman"/>
              </a:rPr>
              <a:t>1</a:t>
            </a:r>
            <a:r>
              <a:rPr sz="716" spc="-46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1 </a:t>
            </a:r>
            <a:r>
              <a:rPr sz="1227" spc="-10" baseline="4629" dirty="0">
                <a:latin typeface="Symbol"/>
                <a:cs typeface="Symbol"/>
              </a:rPr>
              <a:t>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i="1" baseline="4629" dirty="0">
                <a:latin typeface="Times New Roman"/>
                <a:cs typeface="Times New Roman"/>
              </a:rPr>
              <a:t>P</a:t>
            </a:r>
            <a:r>
              <a:rPr sz="716" baseline="-11904" dirty="0">
                <a:latin typeface="Times New Roman"/>
                <a:cs typeface="Times New Roman"/>
              </a:rPr>
              <a:t>2</a:t>
            </a:r>
            <a:r>
              <a:rPr sz="716" spc="15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2</a:t>
            </a:r>
            <a:r>
              <a:rPr sz="545" spc="41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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i="1" baseline="4629" dirty="0">
                <a:latin typeface="Times New Roman"/>
                <a:cs typeface="Times New Roman"/>
              </a:rPr>
              <a:t>P</a:t>
            </a:r>
            <a:r>
              <a:rPr sz="716" baseline="-11904" dirty="0">
                <a:latin typeface="Times New Roman"/>
                <a:cs typeface="Times New Roman"/>
              </a:rPr>
              <a:t>3</a:t>
            </a:r>
            <a:r>
              <a:rPr sz="716" spc="-4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3</a:t>
            </a:r>
            <a:r>
              <a:rPr sz="545" spc="24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</a:t>
            </a:r>
            <a:r>
              <a:rPr sz="1227" spc="-76" baseline="4629" dirty="0">
                <a:latin typeface="Times New Roman"/>
                <a:cs typeface="Times New Roman"/>
              </a:rPr>
              <a:t> </a:t>
            </a:r>
            <a:r>
              <a:rPr sz="1227" i="1" baseline="4629" dirty="0">
                <a:latin typeface="Times New Roman"/>
                <a:cs typeface="Times New Roman"/>
              </a:rPr>
              <a:t>P</a:t>
            </a:r>
            <a:r>
              <a:rPr sz="716" baseline="-11904" dirty="0">
                <a:latin typeface="Times New Roman"/>
                <a:cs typeface="Times New Roman"/>
              </a:rPr>
              <a:t>4</a:t>
            </a:r>
            <a:r>
              <a:rPr sz="716" spc="-4" baseline="-1190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78" baseline="4444" dirty="0">
                <a:latin typeface="Symbol"/>
                <a:cs typeface="Symbol"/>
              </a:rPr>
              <a:t></a:t>
            </a:r>
            <a:r>
              <a:rPr sz="545" dirty="0">
                <a:latin typeface="Times New Roman"/>
                <a:cs typeface="Times New Roman"/>
              </a:rPr>
              <a:t>4</a:t>
            </a:r>
            <a:r>
              <a:rPr sz="545" spc="85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Symbol"/>
                <a:cs typeface="Symbol"/>
              </a:rPr>
              <a:t></a:t>
            </a:r>
            <a:r>
              <a:rPr sz="1227" spc="-194" baseline="4629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Times New Roman"/>
                <a:cs typeface="Times New Roman"/>
              </a:rPr>
              <a:t>13.16</a:t>
            </a:r>
            <a:r>
              <a:rPr sz="1227" i="1" spc="-10" baseline="4629" dirty="0">
                <a:latin typeface="Times New Roman"/>
                <a:cs typeface="Times New Roman"/>
              </a:rPr>
              <a:t>kN</a:t>
            </a:r>
            <a:r>
              <a:rPr sz="1227" spc="-10" baseline="4629" dirty="0">
                <a:latin typeface="Times New Roman"/>
                <a:cs typeface="Times New Roman"/>
              </a:rPr>
              <a:t>(</a:t>
            </a:r>
            <a:r>
              <a:rPr sz="1227" spc="-10" baseline="4629" dirty="0">
                <a:latin typeface="Symbol"/>
                <a:cs typeface="Symbol"/>
              </a:rPr>
              <a:t></a:t>
            </a:r>
            <a:r>
              <a:rPr sz="1227" spc="-10" baseline="4629" dirty="0">
                <a:latin typeface="Times New Roman"/>
                <a:cs typeface="Times New Roman"/>
              </a:rPr>
              <a:t>)</a:t>
            </a:r>
            <a:endParaRPr sz="1227" baseline="4629" dirty="0">
              <a:latin typeface="Times New Roman"/>
              <a:cs typeface="Times New Roman"/>
            </a:endParaRPr>
          </a:p>
          <a:p>
            <a:pPr marL="215994" indent="-155395">
              <a:spcBef>
                <a:spcPts val="68"/>
              </a:spcBef>
              <a:buAutoNum type="arabicParenR" startAt="4"/>
              <a:tabLst>
                <a:tab pos="215994" algn="l"/>
              </a:tabLst>
            </a:pP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 dirty="0">
              <a:latin typeface="Times New Roman"/>
              <a:cs typeface="Times New Roman"/>
            </a:endParaRPr>
          </a:p>
          <a:p>
            <a:pPr marL="710745">
              <a:spcBef>
                <a:spcPts val="246"/>
              </a:spcBef>
              <a:tabLst>
                <a:tab pos="950114" algn="l"/>
              </a:tabLst>
            </a:pPr>
            <a:r>
              <a:rPr sz="1227" i="1" baseline="2314" dirty="0">
                <a:latin typeface="Times New Roman"/>
                <a:cs typeface="Times New Roman"/>
              </a:rPr>
              <a:t>R</a:t>
            </a:r>
            <a:r>
              <a:rPr sz="1227" i="1" spc="-15" baseline="2314" dirty="0">
                <a:latin typeface="Times New Roman"/>
                <a:cs typeface="Times New Roman"/>
              </a:rPr>
              <a:t> </a:t>
            </a:r>
            <a:r>
              <a:rPr sz="1227" spc="-51" baseline="2314" dirty="0">
                <a:latin typeface="Symbol"/>
                <a:cs typeface="Symbol"/>
              </a:rPr>
              <a:t></a:t>
            </a:r>
            <a:r>
              <a:rPr sz="1227" baseline="2314" dirty="0">
                <a:latin typeface="Times New Roman"/>
                <a:cs typeface="Times New Roman"/>
              </a:rPr>
              <a:t>	</a:t>
            </a:r>
            <a:r>
              <a:rPr sz="1840" spc="-10" baseline="-4629" dirty="0">
                <a:latin typeface="Symbol"/>
                <a:cs typeface="Symbol"/>
              </a:rPr>
              <a:t></a:t>
            </a:r>
            <a:r>
              <a:rPr sz="1790" spc="-10" baseline="-6349" dirty="0">
                <a:latin typeface="Symbol"/>
                <a:cs typeface="Symbol"/>
              </a:rPr>
              <a:t></a:t>
            </a:r>
            <a:r>
              <a:rPr sz="818" i="1" spc="-7" dirty="0">
                <a:latin typeface="Times New Roman"/>
                <a:cs typeface="Times New Roman"/>
              </a:rPr>
              <a:t>H</a:t>
            </a:r>
            <a:r>
              <a:rPr sz="818" i="1" spc="-62" dirty="0">
                <a:latin typeface="Times New Roman"/>
                <a:cs typeface="Times New Roman"/>
              </a:rPr>
              <a:t> </a:t>
            </a:r>
            <a:r>
              <a:rPr sz="1840" baseline="-4629" dirty="0">
                <a:latin typeface="Symbol"/>
                <a:cs typeface="Symbol"/>
              </a:rPr>
              <a:t></a:t>
            </a:r>
            <a:r>
              <a:rPr sz="665" baseline="72649" dirty="0">
                <a:latin typeface="Times New Roman"/>
                <a:cs typeface="Times New Roman"/>
              </a:rPr>
              <a:t>2</a:t>
            </a:r>
            <a:r>
              <a:rPr sz="665" spc="117" baseline="72649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</a:t>
            </a:r>
            <a:r>
              <a:rPr sz="818" spc="-99" dirty="0">
                <a:latin typeface="Times New Roman"/>
                <a:cs typeface="Times New Roman"/>
              </a:rPr>
              <a:t> </a:t>
            </a:r>
            <a:r>
              <a:rPr sz="1840" spc="-10" baseline="-4629" dirty="0">
                <a:latin typeface="Symbol"/>
                <a:cs typeface="Symbol"/>
              </a:rPr>
              <a:t></a:t>
            </a:r>
            <a:r>
              <a:rPr sz="1790" spc="-10" baseline="-6349" dirty="0">
                <a:latin typeface="Symbol"/>
                <a:cs typeface="Symbol"/>
              </a:rPr>
              <a:t></a:t>
            </a:r>
            <a:r>
              <a:rPr sz="818" i="1" spc="-7" dirty="0">
                <a:latin typeface="Times New Roman"/>
                <a:cs typeface="Times New Roman"/>
              </a:rPr>
              <a:t>V</a:t>
            </a:r>
            <a:r>
              <a:rPr sz="818" i="1" spc="-51" dirty="0">
                <a:latin typeface="Times New Roman"/>
                <a:cs typeface="Times New Roman"/>
              </a:rPr>
              <a:t> </a:t>
            </a:r>
            <a:r>
              <a:rPr sz="1840" baseline="-4629" dirty="0">
                <a:latin typeface="Symbol"/>
                <a:cs typeface="Symbol"/>
              </a:rPr>
              <a:t></a:t>
            </a:r>
            <a:r>
              <a:rPr sz="665" baseline="72649" dirty="0">
                <a:latin typeface="Times New Roman"/>
                <a:cs typeface="Times New Roman"/>
              </a:rPr>
              <a:t>2</a:t>
            </a:r>
            <a:r>
              <a:rPr sz="665" spc="250" baseline="72649" dirty="0">
                <a:latin typeface="Times New Roman"/>
                <a:cs typeface="Times New Roman"/>
              </a:rPr>
              <a:t> </a:t>
            </a:r>
            <a:r>
              <a:rPr sz="1227" spc="-10" baseline="2314" dirty="0">
                <a:latin typeface="Symbol"/>
                <a:cs typeface="Symbol"/>
              </a:rPr>
              <a:t></a:t>
            </a:r>
            <a:r>
              <a:rPr sz="1227" spc="-173" baseline="2314" dirty="0">
                <a:latin typeface="Times New Roman"/>
                <a:cs typeface="Times New Roman"/>
              </a:rPr>
              <a:t> </a:t>
            </a:r>
            <a:r>
              <a:rPr sz="1227" spc="-10" baseline="2314" dirty="0">
                <a:latin typeface="Times New Roman"/>
                <a:cs typeface="Times New Roman"/>
              </a:rPr>
              <a:t>15.76</a:t>
            </a:r>
            <a:r>
              <a:rPr sz="1227" i="1" spc="-10" baseline="2314" dirty="0">
                <a:latin typeface="Times New Roman"/>
                <a:cs typeface="Times New Roman"/>
              </a:rPr>
              <a:t>kN</a:t>
            </a:r>
            <a:endParaRPr sz="1227" baseline="2314" dirty="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697" y="1187071"/>
            <a:ext cx="1741685" cy="97152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17303" y="982988"/>
            <a:ext cx="2320309" cy="147764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7022" y="4157828"/>
            <a:ext cx="258409" cy="305588"/>
            <a:chOff x="3890028" y="6098413"/>
            <a:chExt cx="379095" cy="448309"/>
          </a:xfrm>
        </p:grpSpPr>
        <p:sp>
          <p:nvSpPr>
            <p:cNvPr id="3" name="object 3"/>
            <p:cNvSpPr/>
            <p:nvPr/>
          </p:nvSpPr>
          <p:spPr>
            <a:xfrm>
              <a:off x="3893819" y="6098413"/>
              <a:ext cx="371475" cy="448309"/>
            </a:xfrm>
            <a:custGeom>
              <a:avLst/>
              <a:gdLst/>
              <a:ahLst/>
              <a:cxnLst/>
              <a:rect l="l" t="t" r="r" b="b"/>
              <a:pathLst>
                <a:path w="371475" h="448309">
                  <a:moveTo>
                    <a:pt x="20827" y="224027"/>
                  </a:moveTo>
                  <a:lnTo>
                    <a:pt x="352678" y="224027"/>
                  </a:lnTo>
                </a:path>
                <a:path w="371475" h="448309">
                  <a:moveTo>
                    <a:pt x="0" y="0"/>
                  </a:moveTo>
                  <a:lnTo>
                    <a:pt x="0" y="448056"/>
                  </a:lnTo>
                </a:path>
                <a:path w="371475" h="448309">
                  <a:moveTo>
                    <a:pt x="371347" y="0"/>
                  </a:moveTo>
                  <a:lnTo>
                    <a:pt x="371347" y="448056"/>
                  </a:lnTo>
                </a:path>
              </a:pathLst>
            </a:custGeom>
            <a:ln w="75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2968" y="6117082"/>
              <a:ext cx="157098" cy="1870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2546" y="6156579"/>
              <a:ext cx="95757" cy="10325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87799" y="746569"/>
            <a:ext cx="4432341" cy="34729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1100" b="1" dirty="0">
                <a:latin typeface="Times New Roman"/>
                <a:cs typeface="Times New Roman"/>
              </a:rPr>
              <a:t>Example</a:t>
            </a:r>
            <a:r>
              <a:rPr sz="1100" b="1" spc="-1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2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Find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magnitude</a:t>
            </a:r>
            <a:r>
              <a:rPr sz="1100" b="1" spc="-31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and</a:t>
            </a:r>
            <a:r>
              <a:rPr sz="1100" b="1" spc="-2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direction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of</a:t>
            </a:r>
            <a:r>
              <a:rPr sz="1100" b="1" spc="-2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resultant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for</a:t>
            </a:r>
            <a:r>
              <a:rPr sz="1100" b="1" spc="-3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concurrent</a:t>
            </a:r>
            <a:r>
              <a:rPr sz="1100" b="1" spc="-7" dirty="0">
                <a:latin typeface="Times New Roman"/>
                <a:cs typeface="Times New Roman"/>
              </a:rPr>
              <a:t> force</a:t>
            </a:r>
            <a:r>
              <a:rPr sz="1100" b="1" spc="-31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system</a:t>
            </a:r>
            <a:r>
              <a:rPr sz="1100" b="1" spc="-3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shown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in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-7" dirty="0">
                <a:latin typeface="Times New Roman"/>
                <a:cs typeface="Times New Roman"/>
              </a:rPr>
              <a:t>Figure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7799" y="2313557"/>
            <a:ext cx="1678143" cy="44238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lnSpc>
                <a:spcPts val="958"/>
              </a:lnSpc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</a:t>
            </a:r>
            <a:endParaRPr sz="818" dirty="0">
              <a:latin typeface="Times New Roman"/>
              <a:cs typeface="Times New Roman"/>
            </a:endParaRPr>
          </a:p>
          <a:p>
            <a:pPr marL="164484">
              <a:lnSpc>
                <a:spcPts val="958"/>
              </a:lnSpc>
            </a:pPr>
            <a:r>
              <a:rPr sz="818" b="1" dirty="0">
                <a:latin typeface="Times New Roman"/>
                <a:cs typeface="Times New Roman"/>
              </a:rPr>
              <a:t>1)</a:t>
            </a:r>
            <a:r>
              <a:rPr sz="818" b="1" spc="3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horizontal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 dirty="0">
              <a:latin typeface="Times New Roman"/>
              <a:cs typeface="Times New Roman"/>
            </a:endParaRPr>
          </a:p>
          <a:p>
            <a:pPr marL="1109837">
              <a:spcBef>
                <a:spcPts val="375"/>
              </a:spcBef>
            </a:pPr>
            <a:r>
              <a:rPr sz="818" dirty="0">
                <a:latin typeface="Symbol"/>
                <a:cs typeface="Symbol"/>
              </a:rPr>
              <a:t></a:t>
            </a:r>
            <a:r>
              <a:rPr sz="818" spc="88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(+Ve)</a:t>
            </a:r>
            <a:endParaRPr sz="818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9125" y="2604688"/>
            <a:ext cx="35320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13" dirty="0">
                <a:latin typeface="Symbol"/>
                <a:cs typeface="Symbol"/>
              </a:rPr>
              <a:t></a:t>
            </a:r>
            <a:r>
              <a:rPr sz="818" spc="-106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(-</a:t>
            </a:r>
            <a:r>
              <a:rPr sz="818" b="1" spc="-17" dirty="0">
                <a:latin typeface="Times New Roman"/>
                <a:cs typeface="Times New Roman"/>
              </a:rPr>
              <a:t>Ve)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2884" y="990600"/>
            <a:ext cx="2595728" cy="15239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629103" y="3697278"/>
            <a:ext cx="828900" cy="199109"/>
            <a:chOff x="3203575" y="5422772"/>
            <a:chExt cx="1216025" cy="292100"/>
          </a:xfrm>
        </p:grpSpPr>
        <p:sp>
          <p:nvSpPr>
            <p:cNvPr id="11" name="object 11"/>
            <p:cNvSpPr/>
            <p:nvPr/>
          </p:nvSpPr>
          <p:spPr>
            <a:xfrm>
              <a:off x="3211449" y="5432424"/>
              <a:ext cx="1208405" cy="280670"/>
            </a:xfrm>
            <a:custGeom>
              <a:avLst/>
              <a:gdLst/>
              <a:ahLst/>
              <a:cxnLst/>
              <a:rect l="l" t="t" r="r" b="b"/>
              <a:pathLst>
                <a:path w="1208404" h="280670">
                  <a:moveTo>
                    <a:pt x="0" y="188467"/>
                  </a:moveTo>
                  <a:lnTo>
                    <a:pt x="14858" y="173989"/>
                  </a:lnTo>
                </a:path>
                <a:path w="1208404" h="280670">
                  <a:moveTo>
                    <a:pt x="15112" y="173989"/>
                  </a:moveTo>
                  <a:lnTo>
                    <a:pt x="52197" y="280288"/>
                  </a:lnTo>
                </a:path>
                <a:path w="1208404" h="280670">
                  <a:moveTo>
                    <a:pt x="52197" y="280670"/>
                  </a:moveTo>
                  <a:lnTo>
                    <a:pt x="93345" y="508"/>
                  </a:lnTo>
                </a:path>
                <a:path w="1208404" h="280670">
                  <a:moveTo>
                    <a:pt x="93345" y="0"/>
                  </a:moveTo>
                  <a:lnTo>
                    <a:pt x="12078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03575" y="5422772"/>
              <a:ext cx="1210310" cy="284480"/>
            </a:xfrm>
            <a:custGeom>
              <a:avLst/>
              <a:gdLst/>
              <a:ahLst/>
              <a:cxnLst/>
              <a:rect l="l" t="t" r="r" b="b"/>
              <a:pathLst>
                <a:path w="1210310" h="284479">
                  <a:moveTo>
                    <a:pt x="1209802" y="0"/>
                  </a:moveTo>
                  <a:lnTo>
                    <a:pt x="91439" y="0"/>
                  </a:lnTo>
                  <a:lnTo>
                    <a:pt x="53721" y="259587"/>
                  </a:lnTo>
                  <a:lnTo>
                    <a:pt x="20955" y="170941"/>
                  </a:lnTo>
                  <a:lnTo>
                    <a:pt x="0" y="190500"/>
                  </a:lnTo>
                  <a:lnTo>
                    <a:pt x="3682" y="194055"/>
                  </a:lnTo>
                  <a:lnTo>
                    <a:pt x="12318" y="184657"/>
                  </a:lnTo>
                  <a:lnTo>
                    <a:pt x="50037" y="284225"/>
                  </a:lnTo>
                  <a:lnTo>
                    <a:pt x="57785" y="284225"/>
                  </a:lnTo>
                  <a:lnTo>
                    <a:pt x="97916" y="7365"/>
                  </a:lnTo>
                  <a:lnTo>
                    <a:pt x="1209802" y="7365"/>
                  </a:lnTo>
                  <a:lnTo>
                    <a:pt x="12098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944588" y="2729348"/>
            <a:ext cx="4338846" cy="2147653"/>
          </a:xfrm>
          <a:prstGeom prst="rect">
            <a:avLst/>
          </a:prstGeom>
        </p:spPr>
        <p:txBody>
          <a:bodyPr vert="horz" wrap="square" lIns="0" tIns="58434" rIns="0" bIns="0" rtlCol="0">
            <a:spAutoFit/>
          </a:bodyPr>
          <a:lstStyle/>
          <a:p>
            <a:pPr marL="43285">
              <a:spcBef>
                <a:spcPts val="460"/>
              </a:spcBef>
            </a:pP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H</a:t>
            </a:r>
            <a:r>
              <a:rPr sz="818" spc="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+15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Cos</a:t>
            </a:r>
            <a:r>
              <a:rPr sz="818" spc="-2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15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100Cos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(</a:t>
            </a:r>
            <a:r>
              <a:rPr sz="818" dirty="0">
                <a:latin typeface="Cambria Math"/>
                <a:cs typeface="Cambria Math"/>
              </a:rPr>
              <a:t>63.43</a:t>
            </a:r>
            <a:r>
              <a:rPr sz="1227" baseline="2314" dirty="0">
                <a:latin typeface="Cambria Math"/>
                <a:cs typeface="Cambria Math"/>
              </a:rPr>
              <a:t>)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80Cos20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100Sin30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75Cos45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19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8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+87.08</a:t>
            </a:r>
            <a:r>
              <a:rPr sz="818" spc="-2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kN</a:t>
            </a:r>
            <a:r>
              <a:rPr sz="818" spc="3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(→</a:t>
            </a:r>
            <a:r>
              <a:rPr sz="818" spc="-4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262743" indent="-155395">
              <a:spcBef>
                <a:spcPts val="392"/>
              </a:spcBef>
              <a:buFont typeface="Times New Roman"/>
              <a:buAutoNum type="arabicParenR" startAt="2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vertical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  <a:p>
            <a:pPr marR="1798508" algn="r">
              <a:spcBef>
                <a:spcPts val="494"/>
              </a:spcBef>
              <a:tabLst>
                <a:tab pos="1161779" algn="l"/>
              </a:tabLst>
            </a:pPr>
            <a:r>
              <a:rPr sz="784" dirty="0">
                <a:latin typeface="Symbol"/>
                <a:cs typeface="Symbol"/>
              </a:rPr>
              <a:t></a:t>
            </a:r>
            <a:r>
              <a:rPr sz="784" spc="19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(+Ve)</a:t>
            </a:r>
            <a:r>
              <a:rPr sz="818" b="1" dirty="0">
                <a:latin typeface="Times New Roman"/>
                <a:cs typeface="Times New Roman"/>
              </a:rPr>
              <a:t>	</a:t>
            </a:r>
            <a:r>
              <a:rPr sz="784" dirty="0">
                <a:latin typeface="Symbol"/>
                <a:cs typeface="Symbol"/>
              </a:rPr>
              <a:t></a:t>
            </a:r>
            <a:r>
              <a:rPr sz="784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(-</a:t>
            </a:r>
            <a:r>
              <a:rPr sz="818" b="1" spc="-17" dirty="0">
                <a:latin typeface="Times New Roman"/>
                <a:cs typeface="Times New Roman"/>
              </a:rPr>
              <a:t>Ve)</a:t>
            </a:r>
            <a:endParaRPr sz="818">
              <a:latin typeface="Times New Roman"/>
              <a:cs typeface="Times New Roman"/>
            </a:endParaRPr>
          </a:p>
          <a:p>
            <a:pPr marL="43285">
              <a:spcBef>
                <a:spcPts val="375"/>
              </a:spcBef>
            </a:pP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V</a:t>
            </a:r>
            <a:r>
              <a:rPr sz="818" spc="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+15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Sin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15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100Sin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1227" spc="-10" baseline="2314" dirty="0">
                <a:latin typeface="Cambria Math"/>
                <a:cs typeface="Cambria Math"/>
              </a:rPr>
              <a:t>(</a:t>
            </a:r>
            <a:r>
              <a:rPr sz="818" spc="-7" dirty="0">
                <a:latin typeface="Cambria Math"/>
                <a:cs typeface="Cambria Math"/>
              </a:rPr>
              <a:t>63.43</a:t>
            </a:r>
            <a:r>
              <a:rPr sz="1227" spc="-10" baseline="2314" dirty="0">
                <a:latin typeface="Cambria Math"/>
                <a:cs typeface="Cambria Math"/>
              </a:rPr>
              <a:t>)</a:t>
            </a:r>
            <a:r>
              <a:rPr sz="818" spc="-7" dirty="0">
                <a:latin typeface="Times New Roman"/>
                <a:cs typeface="Times New Roman"/>
              </a:rPr>
              <a:t>º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80Sin20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100Cos30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75Sin45</a:t>
            </a:r>
            <a:r>
              <a:rPr sz="818" dirty="0">
                <a:latin typeface="Times New Roman"/>
                <a:cs typeface="Times New Roman"/>
              </a:rPr>
              <a:t>º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−73.68</a:t>
            </a:r>
            <a:r>
              <a:rPr sz="818" spc="-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kN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↓</a:t>
            </a:r>
            <a:r>
              <a:rPr sz="818" spc="-4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262743" indent="-155395">
              <a:spcBef>
                <a:spcPts val="375"/>
              </a:spcBef>
              <a:buFont typeface="Times New Roman"/>
              <a:buAutoNum type="arabicParenR" startAt="3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  <a:p>
            <a:pPr marL="175306" algn="ctr">
              <a:spcBef>
                <a:spcPts val="508"/>
              </a:spcBef>
              <a:tabLst>
                <a:tab pos="414241" algn="l"/>
              </a:tabLst>
            </a:pPr>
            <a:r>
              <a:rPr sz="1227" i="1" baseline="2314" dirty="0">
                <a:latin typeface="Times New Roman"/>
                <a:cs typeface="Times New Roman"/>
              </a:rPr>
              <a:t>R</a:t>
            </a:r>
            <a:r>
              <a:rPr sz="1227" i="1" spc="-15" baseline="2314" dirty="0">
                <a:latin typeface="Times New Roman"/>
                <a:cs typeface="Times New Roman"/>
              </a:rPr>
              <a:t> </a:t>
            </a:r>
            <a:r>
              <a:rPr sz="1227" spc="-51" baseline="2314" dirty="0">
                <a:latin typeface="Symbol"/>
                <a:cs typeface="Symbol"/>
              </a:rPr>
              <a:t></a:t>
            </a:r>
            <a:r>
              <a:rPr sz="1227" baseline="2314" dirty="0">
                <a:latin typeface="Times New Roman"/>
                <a:cs typeface="Times New Roman"/>
              </a:rPr>
              <a:t>	</a:t>
            </a:r>
            <a:r>
              <a:rPr sz="1840" spc="-10" baseline="-4629" dirty="0">
                <a:latin typeface="Symbol"/>
                <a:cs typeface="Symbol"/>
              </a:rPr>
              <a:t></a:t>
            </a:r>
            <a:r>
              <a:rPr sz="1790" spc="-10" baseline="-6349" dirty="0">
                <a:latin typeface="Symbol"/>
                <a:cs typeface="Symbol"/>
              </a:rPr>
              <a:t></a:t>
            </a:r>
            <a:r>
              <a:rPr sz="818" i="1" spc="-7" dirty="0">
                <a:latin typeface="Times New Roman"/>
                <a:cs typeface="Times New Roman"/>
              </a:rPr>
              <a:t>H</a:t>
            </a:r>
            <a:r>
              <a:rPr sz="818" i="1" spc="-62" dirty="0">
                <a:latin typeface="Times New Roman"/>
                <a:cs typeface="Times New Roman"/>
              </a:rPr>
              <a:t> </a:t>
            </a:r>
            <a:r>
              <a:rPr sz="1840" baseline="-4629" dirty="0">
                <a:latin typeface="Symbol"/>
                <a:cs typeface="Symbol"/>
              </a:rPr>
              <a:t></a:t>
            </a:r>
            <a:r>
              <a:rPr sz="665" baseline="72649" dirty="0">
                <a:latin typeface="Times New Roman"/>
                <a:cs typeface="Times New Roman"/>
              </a:rPr>
              <a:t>2</a:t>
            </a:r>
            <a:r>
              <a:rPr sz="665" spc="138" baseline="72649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</a:t>
            </a:r>
            <a:r>
              <a:rPr sz="818" spc="-99" dirty="0">
                <a:latin typeface="Times New Roman"/>
                <a:cs typeface="Times New Roman"/>
              </a:rPr>
              <a:t> </a:t>
            </a:r>
            <a:r>
              <a:rPr sz="1840" spc="-10" baseline="-4629" dirty="0">
                <a:latin typeface="Symbol"/>
                <a:cs typeface="Symbol"/>
              </a:rPr>
              <a:t></a:t>
            </a:r>
            <a:r>
              <a:rPr sz="1790" spc="-10" baseline="-6349" dirty="0">
                <a:latin typeface="Symbol"/>
                <a:cs typeface="Symbol"/>
              </a:rPr>
              <a:t></a:t>
            </a:r>
            <a:r>
              <a:rPr sz="818" i="1" spc="-7" dirty="0">
                <a:latin typeface="Times New Roman"/>
                <a:cs typeface="Times New Roman"/>
              </a:rPr>
              <a:t>V</a:t>
            </a:r>
            <a:r>
              <a:rPr sz="818" i="1" spc="-51" dirty="0">
                <a:latin typeface="Times New Roman"/>
                <a:cs typeface="Times New Roman"/>
              </a:rPr>
              <a:t> </a:t>
            </a:r>
            <a:r>
              <a:rPr sz="1840" baseline="-4629" dirty="0">
                <a:latin typeface="Symbol"/>
                <a:cs typeface="Symbol"/>
              </a:rPr>
              <a:t></a:t>
            </a:r>
            <a:r>
              <a:rPr sz="665" baseline="72649" dirty="0">
                <a:latin typeface="Times New Roman"/>
                <a:cs typeface="Times New Roman"/>
              </a:rPr>
              <a:t>2</a:t>
            </a:r>
            <a:r>
              <a:rPr sz="665" spc="266" baseline="72649" dirty="0">
                <a:latin typeface="Times New Roman"/>
                <a:cs typeface="Times New Roman"/>
              </a:rPr>
              <a:t> </a:t>
            </a:r>
            <a:r>
              <a:rPr sz="1227" spc="-10" baseline="2314" dirty="0">
                <a:latin typeface="Symbol"/>
                <a:cs typeface="Symbol"/>
              </a:rPr>
              <a:t></a:t>
            </a:r>
            <a:r>
              <a:rPr sz="1227" spc="-169" baseline="2314" dirty="0">
                <a:latin typeface="Times New Roman"/>
                <a:cs typeface="Times New Roman"/>
              </a:rPr>
              <a:t> </a:t>
            </a:r>
            <a:r>
              <a:rPr sz="1227" spc="-10" baseline="2314" dirty="0">
                <a:latin typeface="Times New Roman"/>
                <a:cs typeface="Times New Roman"/>
              </a:rPr>
              <a:t>114.07</a:t>
            </a:r>
            <a:r>
              <a:rPr sz="1227" i="1" spc="-10" baseline="2314" dirty="0">
                <a:latin typeface="Times New Roman"/>
                <a:cs typeface="Times New Roman"/>
              </a:rPr>
              <a:t>kN</a:t>
            </a:r>
            <a:endParaRPr sz="1227" baseline="2314">
              <a:latin typeface="Times New Roman"/>
              <a:cs typeface="Times New Roman"/>
            </a:endParaRPr>
          </a:p>
          <a:p>
            <a:pPr marL="262743" indent="-155395">
              <a:spcBef>
                <a:spcPts val="689"/>
              </a:spcBef>
              <a:buAutoNum type="arabicParenR" startAt="4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resultant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205"/>
              </a:spcBef>
              <a:buFont typeface="Times New Roman"/>
              <a:buAutoNum type="arabicParenR" startAt="4"/>
            </a:pPr>
            <a:endParaRPr sz="818">
              <a:latin typeface="Times New Roman"/>
              <a:cs typeface="Times New Roman"/>
            </a:endParaRPr>
          </a:p>
          <a:p>
            <a:pPr marL="253652" algn="ctr">
              <a:lnSpc>
                <a:spcPts val="750"/>
              </a:lnSpc>
              <a:tabLst>
                <a:tab pos="850125" algn="l"/>
              </a:tabLst>
            </a:pPr>
            <a:r>
              <a:rPr sz="818" dirty="0">
                <a:latin typeface="Times New Roman"/>
                <a:cs typeface="Times New Roman"/>
              </a:rPr>
              <a:t>tan</a:t>
            </a:r>
            <a:r>
              <a:rPr sz="852" dirty="0">
                <a:latin typeface="Symbol"/>
                <a:cs typeface="Symbol"/>
              </a:rPr>
              <a:t></a:t>
            </a:r>
            <a:r>
              <a:rPr sz="852" spc="96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Symbol"/>
                <a:cs typeface="Symbol"/>
              </a:rPr>
              <a:t></a:t>
            </a:r>
            <a:r>
              <a:rPr sz="818" dirty="0">
                <a:latin typeface="Times New Roman"/>
                <a:cs typeface="Times New Roman"/>
              </a:rPr>
              <a:t>	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0.846</a:t>
            </a:r>
            <a:endParaRPr sz="818">
              <a:latin typeface="Times New Roman"/>
              <a:cs typeface="Times New Roman"/>
            </a:endParaRPr>
          </a:p>
          <a:p>
            <a:pPr marL="214696" algn="ctr">
              <a:lnSpc>
                <a:spcPts val="1159"/>
              </a:lnSpc>
            </a:pPr>
            <a:r>
              <a:rPr sz="1790" spc="-21" baseline="-6349" dirty="0">
                <a:latin typeface="Symbol"/>
                <a:cs typeface="Symbol"/>
              </a:rPr>
              <a:t></a:t>
            </a:r>
            <a:r>
              <a:rPr sz="1790" spc="-225" baseline="-6349" dirty="0">
                <a:latin typeface="Times New Roman"/>
                <a:cs typeface="Times New Roman"/>
              </a:rPr>
              <a:t> </a:t>
            </a:r>
            <a:r>
              <a:rPr sz="818" i="1" spc="-34" dirty="0">
                <a:latin typeface="Times New Roman"/>
                <a:cs typeface="Times New Roman"/>
              </a:rPr>
              <a:t>H</a:t>
            </a:r>
            <a:endParaRPr sz="818">
              <a:latin typeface="Times New Roman"/>
              <a:cs typeface="Times New Roman"/>
            </a:endParaRPr>
          </a:p>
          <a:p>
            <a:pPr marR="1829240" algn="r">
              <a:spcBef>
                <a:spcPts val="378"/>
              </a:spcBef>
            </a:pPr>
            <a:r>
              <a:rPr sz="886" dirty="0">
                <a:latin typeface="Symbol"/>
                <a:cs typeface="Symbol"/>
              </a:rPr>
              <a:t></a:t>
            </a:r>
            <a:r>
              <a:rPr sz="886" spc="5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</a:t>
            </a:r>
            <a:r>
              <a:rPr sz="818" spc="-5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40.24</a:t>
            </a:r>
            <a:endParaRPr sz="818">
              <a:latin typeface="Times New Roman"/>
              <a:cs typeface="Times New Roman"/>
            </a:endParaRPr>
          </a:p>
          <a:p>
            <a:pPr marL="155395" marR="1867332" indent="-155395" algn="r">
              <a:spcBef>
                <a:spcPts val="382"/>
              </a:spcBef>
              <a:buFont typeface="Times New Roman"/>
              <a:buAutoNum type="arabicParenR" startAt="5"/>
              <a:tabLst>
                <a:tab pos="155395" algn="l"/>
              </a:tabLst>
            </a:pP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with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respect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to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positive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x</a:t>
            </a:r>
            <a:r>
              <a:rPr sz="818" b="1" spc="-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–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axis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9012" y="4916649"/>
            <a:ext cx="2044050" cy="84279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7595" y="2215905"/>
            <a:ext cx="102584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240" y="0"/>
                </a:lnTo>
              </a:path>
            </a:pathLst>
          </a:custGeom>
          <a:ln w="74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040322" y="4053337"/>
            <a:ext cx="258409" cy="306022"/>
            <a:chOff x="3806847" y="5945123"/>
            <a:chExt cx="379095" cy="448945"/>
          </a:xfrm>
        </p:grpSpPr>
        <p:sp>
          <p:nvSpPr>
            <p:cNvPr id="4" name="object 4"/>
            <p:cNvSpPr/>
            <p:nvPr/>
          </p:nvSpPr>
          <p:spPr>
            <a:xfrm>
              <a:off x="3810634" y="5945123"/>
              <a:ext cx="371475" cy="448945"/>
            </a:xfrm>
            <a:custGeom>
              <a:avLst/>
              <a:gdLst/>
              <a:ahLst/>
              <a:cxnLst/>
              <a:rect l="l" t="t" r="r" b="b"/>
              <a:pathLst>
                <a:path w="371475" h="448945">
                  <a:moveTo>
                    <a:pt x="21081" y="224027"/>
                  </a:moveTo>
                  <a:lnTo>
                    <a:pt x="352425" y="224027"/>
                  </a:lnTo>
                </a:path>
                <a:path w="371475" h="448945">
                  <a:moveTo>
                    <a:pt x="0" y="0"/>
                  </a:moveTo>
                  <a:lnTo>
                    <a:pt x="0" y="448437"/>
                  </a:lnTo>
                </a:path>
                <a:path w="371475" h="448945">
                  <a:moveTo>
                    <a:pt x="371093" y="0"/>
                  </a:moveTo>
                  <a:lnTo>
                    <a:pt x="371093" y="448437"/>
                  </a:lnTo>
                </a:path>
              </a:pathLst>
            </a:custGeom>
            <a:ln w="7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60672" y="5964681"/>
              <a:ext cx="157099" cy="1870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0250" y="6004178"/>
              <a:ext cx="95758" cy="1032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779760" y="748646"/>
            <a:ext cx="4310279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b="1" dirty="0">
                <a:latin typeface="Times New Roman"/>
                <a:cs typeface="Times New Roman"/>
              </a:rPr>
              <a:t>Example</a:t>
            </a:r>
            <a:r>
              <a:rPr sz="818" b="1" spc="-3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3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Determine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magnitude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and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direction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force</a:t>
            </a:r>
            <a:r>
              <a:rPr sz="818" b="1" spc="-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force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system</a:t>
            </a:r>
            <a:r>
              <a:rPr sz="818" b="1" spc="-3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shown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fig.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79760" y="1941656"/>
            <a:ext cx="356665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5129" y="2043461"/>
            <a:ext cx="121197" cy="12941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84" spc="-17" dirty="0">
                <a:latin typeface="Times New Roman"/>
                <a:cs typeface="Times New Roman"/>
              </a:rPr>
              <a:t>12</a:t>
            </a:r>
            <a:endParaRPr sz="784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5585" y="2099557"/>
            <a:ext cx="1983732" cy="553571"/>
          </a:xfrm>
          <a:prstGeom prst="rect">
            <a:avLst/>
          </a:prstGeom>
        </p:spPr>
        <p:txBody>
          <a:bodyPr vert="horz" wrap="square" lIns="0" tIns="29866" rIns="0" bIns="0" rtlCol="0">
            <a:spAutoFit/>
          </a:bodyPr>
          <a:lstStyle/>
          <a:p>
            <a:pPr marL="1675577" marR="3463" indent="-355806">
              <a:lnSpc>
                <a:spcPts val="852"/>
              </a:lnSpc>
              <a:spcBef>
                <a:spcPts val="235"/>
              </a:spcBef>
              <a:tabLst>
                <a:tab pos="1770805" algn="l"/>
              </a:tabLst>
            </a:pPr>
            <a:r>
              <a:rPr sz="784" dirty="0">
                <a:latin typeface="Times New Roman"/>
                <a:cs typeface="Times New Roman"/>
              </a:rPr>
              <a:t>tan</a:t>
            </a:r>
            <a:r>
              <a:rPr sz="784" spc="-41" dirty="0">
                <a:latin typeface="Times New Roman"/>
                <a:cs typeface="Times New Roman"/>
              </a:rPr>
              <a:t> </a:t>
            </a:r>
            <a:r>
              <a:rPr sz="852" dirty="0">
                <a:latin typeface="Symbol"/>
                <a:cs typeface="Symbol"/>
              </a:rPr>
              <a:t></a:t>
            </a:r>
            <a:r>
              <a:rPr sz="852" spc="82" dirty="0">
                <a:latin typeface="Times New Roman"/>
                <a:cs typeface="Times New Roman"/>
              </a:rPr>
              <a:t> </a:t>
            </a:r>
            <a:r>
              <a:rPr sz="784" spc="-34" dirty="0">
                <a:latin typeface="Symbol"/>
                <a:cs typeface="Symbol"/>
              </a:rPr>
              <a:t></a:t>
            </a:r>
            <a:r>
              <a:rPr sz="784" dirty="0">
                <a:latin typeface="Times New Roman"/>
                <a:cs typeface="Times New Roman"/>
              </a:rPr>
              <a:t>		</a:t>
            </a:r>
            <a:r>
              <a:rPr sz="784" dirty="0">
                <a:latin typeface="Symbol"/>
                <a:cs typeface="Symbol"/>
              </a:rPr>
              <a:t></a:t>
            </a:r>
            <a:r>
              <a:rPr sz="784" spc="-3" dirty="0">
                <a:latin typeface="Times New Roman"/>
                <a:cs typeface="Times New Roman"/>
              </a:rPr>
              <a:t> </a:t>
            </a:r>
            <a:r>
              <a:rPr sz="784" spc="-17" dirty="0">
                <a:latin typeface="Times New Roman"/>
                <a:cs typeface="Times New Roman"/>
              </a:rPr>
              <a:t>2.4 </a:t>
            </a:r>
            <a:r>
              <a:rPr sz="784" spc="-34" dirty="0">
                <a:latin typeface="Times New Roman"/>
                <a:cs typeface="Times New Roman"/>
              </a:rPr>
              <a:t>5</a:t>
            </a:r>
            <a:endParaRPr sz="784">
              <a:latin typeface="Times New Roman"/>
              <a:cs typeface="Times New Roman"/>
            </a:endParaRPr>
          </a:p>
          <a:p>
            <a:pPr marL="8657">
              <a:lnSpc>
                <a:spcPts val="924"/>
              </a:lnSpc>
            </a:pPr>
            <a:r>
              <a:rPr sz="818" b="1" dirty="0">
                <a:latin typeface="Times New Roman"/>
                <a:cs typeface="Times New Roman"/>
              </a:rPr>
              <a:t>1)</a:t>
            </a:r>
            <a:r>
              <a:rPr sz="818" b="1" spc="3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horizontal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  <a:p>
            <a:pPr marL="954010">
              <a:spcBef>
                <a:spcPts val="378"/>
              </a:spcBef>
            </a:pPr>
            <a:r>
              <a:rPr sz="818" dirty="0">
                <a:latin typeface="Symbol"/>
                <a:cs typeface="Symbol"/>
              </a:rPr>
              <a:t></a:t>
            </a:r>
            <a:r>
              <a:rPr sz="818" spc="88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(+Ve)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00100" y="2124490"/>
            <a:ext cx="587371" cy="139430"/>
          </a:xfrm>
          <a:prstGeom prst="rect">
            <a:avLst/>
          </a:prstGeom>
        </p:spPr>
        <p:txBody>
          <a:bodyPr vert="horz" wrap="square" lIns="0" tIns="8224" rIns="0" bIns="0" rtlCol="0">
            <a:spAutoFit/>
          </a:bodyPr>
          <a:lstStyle/>
          <a:p>
            <a:pPr marL="25971">
              <a:spcBef>
                <a:spcPts val="65"/>
              </a:spcBef>
            </a:pPr>
            <a:r>
              <a:rPr sz="818" dirty="0">
                <a:latin typeface="Symbol"/>
                <a:cs typeface="Symbol"/>
              </a:rPr>
              <a:t></a:t>
            </a:r>
            <a:r>
              <a:rPr sz="852" dirty="0">
                <a:latin typeface="Symbol"/>
                <a:cs typeface="Symbol"/>
              </a:rPr>
              <a:t></a:t>
            </a:r>
            <a:r>
              <a:rPr sz="852" spc="106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67.38</a:t>
            </a:r>
            <a:r>
              <a:rPr sz="818" spc="-10" baseline="31250" dirty="0">
                <a:latin typeface="Times New Roman"/>
                <a:cs typeface="Times New Roman"/>
              </a:rPr>
              <a:t>0</a:t>
            </a:r>
            <a:endParaRPr sz="818" baseline="3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1087" y="2502883"/>
            <a:ext cx="35320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13" dirty="0">
                <a:latin typeface="Symbol"/>
                <a:cs typeface="Symbol"/>
              </a:rPr>
              <a:t></a:t>
            </a:r>
            <a:r>
              <a:rPr sz="818" spc="-106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(-</a:t>
            </a:r>
            <a:r>
              <a:rPr sz="818" b="1" spc="-17" dirty="0">
                <a:latin typeface="Times New Roman"/>
                <a:cs typeface="Times New Roman"/>
              </a:rPr>
              <a:t>Ve)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4836" y="917109"/>
            <a:ext cx="1126265" cy="102350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3153" y="921957"/>
            <a:ext cx="1178639" cy="99719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599670" y="3594087"/>
            <a:ext cx="828467" cy="198677"/>
            <a:chOff x="3160395" y="5271389"/>
            <a:chExt cx="1215390" cy="291465"/>
          </a:xfrm>
        </p:grpSpPr>
        <p:sp>
          <p:nvSpPr>
            <p:cNvPr id="16" name="object 16"/>
            <p:cNvSpPr/>
            <p:nvPr/>
          </p:nvSpPr>
          <p:spPr>
            <a:xfrm>
              <a:off x="3168523" y="5281041"/>
              <a:ext cx="1207135" cy="280670"/>
            </a:xfrm>
            <a:custGeom>
              <a:avLst/>
              <a:gdLst/>
              <a:ahLst/>
              <a:cxnLst/>
              <a:rect l="l" t="t" r="r" b="b"/>
              <a:pathLst>
                <a:path w="1207135" h="280670">
                  <a:moveTo>
                    <a:pt x="0" y="188213"/>
                  </a:moveTo>
                  <a:lnTo>
                    <a:pt x="14604" y="173736"/>
                  </a:lnTo>
                </a:path>
                <a:path w="1207135" h="280670">
                  <a:moveTo>
                    <a:pt x="15112" y="173736"/>
                  </a:moveTo>
                  <a:lnTo>
                    <a:pt x="52196" y="279908"/>
                  </a:lnTo>
                </a:path>
                <a:path w="1207135" h="280670">
                  <a:moveTo>
                    <a:pt x="52196" y="280162"/>
                  </a:moveTo>
                  <a:lnTo>
                    <a:pt x="92963" y="635"/>
                  </a:lnTo>
                </a:path>
                <a:path w="1207135" h="280670">
                  <a:moveTo>
                    <a:pt x="92963" y="0"/>
                  </a:moveTo>
                  <a:lnTo>
                    <a:pt x="12070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60395" y="5271389"/>
              <a:ext cx="1209040" cy="283845"/>
            </a:xfrm>
            <a:custGeom>
              <a:avLst/>
              <a:gdLst/>
              <a:ahLst/>
              <a:cxnLst/>
              <a:rect l="l" t="t" r="r" b="b"/>
              <a:pathLst>
                <a:path w="1209039" h="283845">
                  <a:moveTo>
                    <a:pt x="1209040" y="0"/>
                  </a:moveTo>
                  <a:lnTo>
                    <a:pt x="91693" y="0"/>
                  </a:lnTo>
                  <a:lnTo>
                    <a:pt x="53975" y="259207"/>
                  </a:lnTo>
                  <a:lnTo>
                    <a:pt x="21336" y="170814"/>
                  </a:lnTo>
                  <a:lnTo>
                    <a:pt x="0" y="190246"/>
                  </a:lnTo>
                  <a:lnTo>
                    <a:pt x="3682" y="193801"/>
                  </a:lnTo>
                  <a:lnTo>
                    <a:pt x="12318" y="184403"/>
                  </a:lnTo>
                  <a:lnTo>
                    <a:pt x="50292" y="283718"/>
                  </a:lnTo>
                  <a:lnTo>
                    <a:pt x="57657" y="283718"/>
                  </a:lnTo>
                  <a:lnTo>
                    <a:pt x="98170" y="7493"/>
                  </a:lnTo>
                  <a:lnTo>
                    <a:pt x="1209040" y="7493"/>
                  </a:lnTo>
                  <a:lnTo>
                    <a:pt x="1209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36550" y="2627544"/>
            <a:ext cx="3866612" cy="2145468"/>
          </a:xfrm>
          <a:prstGeom prst="rect">
            <a:avLst/>
          </a:prstGeom>
        </p:spPr>
        <p:txBody>
          <a:bodyPr vert="horz" wrap="square" lIns="0" tIns="56270" rIns="0" bIns="0" rtlCol="0">
            <a:spAutoFit/>
          </a:bodyPr>
          <a:lstStyle/>
          <a:p>
            <a:pPr marL="43285">
              <a:spcBef>
                <a:spcPts val="443"/>
              </a:spcBef>
            </a:pP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H</a:t>
            </a:r>
            <a:r>
              <a:rPr sz="818" spc="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97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+50</a:t>
            </a:r>
            <a:r>
              <a:rPr sz="750" spc="137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+</a:t>
            </a:r>
            <a:r>
              <a:rPr sz="750" spc="13" dirty="0">
                <a:latin typeface="Cambria Math"/>
                <a:cs typeface="Cambria Math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100</a:t>
            </a:r>
            <a:r>
              <a:rPr sz="750" spc="-17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Cos</a:t>
            </a:r>
            <a:r>
              <a:rPr sz="750" spc="-7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60º</a:t>
            </a:r>
            <a:r>
              <a:rPr sz="750" spc="-3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−</a:t>
            </a:r>
            <a:r>
              <a:rPr sz="750" spc="13" dirty="0">
                <a:latin typeface="Cambria Math"/>
                <a:cs typeface="Cambria Math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130Cos</a:t>
            </a:r>
            <a:r>
              <a:rPr sz="750" spc="-21" dirty="0">
                <a:latin typeface="Cambria Math"/>
                <a:cs typeface="Cambria Math"/>
              </a:rPr>
              <a:t> </a:t>
            </a:r>
            <a:r>
              <a:rPr sz="1227" spc="-10" baseline="2314" dirty="0">
                <a:latin typeface="Cambria Math"/>
                <a:cs typeface="Cambria Math"/>
              </a:rPr>
              <a:t>(</a:t>
            </a:r>
            <a:r>
              <a:rPr sz="750" spc="-7" dirty="0">
                <a:latin typeface="Cambria Math"/>
                <a:cs typeface="Cambria Math"/>
              </a:rPr>
              <a:t>67.38</a:t>
            </a:r>
            <a:r>
              <a:rPr sz="1227" spc="-10" baseline="2314" dirty="0">
                <a:latin typeface="Cambria Math"/>
                <a:cs typeface="Cambria Math"/>
              </a:rPr>
              <a:t>)</a:t>
            </a:r>
            <a:r>
              <a:rPr sz="750" spc="-7" dirty="0">
                <a:latin typeface="Cambria Math"/>
                <a:cs typeface="Cambria Math"/>
              </a:rPr>
              <a:t>º </a:t>
            </a:r>
            <a:r>
              <a:rPr sz="750" dirty="0">
                <a:latin typeface="Cambria Math"/>
                <a:cs typeface="Cambria Math"/>
              </a:rPr>
              <a:t>+</a:t>
            </a:r>
            <a:r>
              <a:rPr sz="750" spc="13" dirty="0">
                <a:latin typeface="Cambria Math"/>
                <a:cs typeface="Cambria Math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100Cos30º</a:t>
            </a:r>
            <a:r>
              <a:rPr sz="750" spc="13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+ 100Cos60º</a:t>
            </a:r>
            <a:r>
              <a:rPr sz="750" spc="99" dirty="0">
                <a:latin typeface="Cambria Math"/>
                <a:cs typeface="Cambria Math"/>
              </a:rPr>
              <a:t> 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5" dirty="0">
                <a:latin typeface="Cambria Math"/>
                <a:cs typeface="Cambria Math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+100</a:t>
            </a:r>
            <a:r>
              <a:rPr sz="750" spc="-34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N</a:t>
            </a:r>
            <a:r>
              <a:rPr sz="750" spc="13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(→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262743" indent="-155395">
              <a:spcBef>
                <a:spcPts val="375"/>
              </a:spcBef>
              <a:buFont typeface="Times New Roman"/>
              <a:buAutoNum type="arabicParenR" startAt="2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vertical</a:t>
            </a:r>
            <a:r>
              <a:rPr sz="818" b="1" spc="-31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  <a:p>
            <a:pPr marL="1067851">
              <a:spcBef>
                <a:spcPts val="491"/>
              </a:spcBef>
              <a:tabLst>
                <a:tab pos="2229631" algn="l"/>
              </a:tabLst>
            </a:pPr>
            <a:r>
              <a:rPr sz="784" dirty="0">
                <a:latin typeface="Symbol"/>
                <a:cs typeface="Symbol"/>
              </a:rPr>
              <a:t></a:t>
            </a:r>
            <a:r>
              <a:rPr sz="784" spc="19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(+Ve)</a:t>
            </a:r>
            <a:r>
              <a:rPr sz="818" b="1" dirty="0">
                <a:latin typeface="Times New Roman"/>
                <a:cs typeface="Times New Roman"/>
              </a:rPr>
              <a:t>	</a:t>
            </a:r>
            <a:r>
              <a:rPr sz="784" dirty="0">
                <a:latin typeface="Symbol"/>
                <a:cs typeface="Symbol"/>
              </a:rPr>
              <a:t></a:t>
            </a:r>
            <a:r>
              <a:rPr sz="784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(-</a:t>
            </a:r>
            <a:r>
              <a:rPr sz="818" b="1" spc="-17" dirty="0">
                <a:latin typeface="Times New Roman"/>
                <a:cs typeface="Times New Roman"/>
              </a:rPr>
              <a:t>Ve)</a:t>
            </a:r>
            <a:endParaRPr sz="818">
              <a:latin typeface="Times New Roman"/>
              <a:cs typeface="Times New Roman"/>
            </a:endParaRPr>
          </a:p>
          <a:p>
            <a:pPr marL="43285">
              <a:spcBef>
                <a:spcPts val="378"/>
              </a:spcBef>
            </a:pP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V</a:t>
            </a:r>
            <a:r>
              <a:rPr sz="818" spc="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1" dirty="0">
                <a:latin typeface="Cambria Math"/>
                <a:cs typeface="Cambria Math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+100Sin60º </a:t>
            </a:r>
            <a:r>
              <a:rPr sz="750" dirty="0">
                <a:latin typeface="Cambria Math"/>
                <a:cs typeface="Cambria Math"/>
              </a:rPr>
              <a:t>+</a:t>
            </a:r>
            <a:r>
              <a:rPr sz="750" spc="7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120</a:t>
            </a:r>
            <a:r>
              <a:rPr sz="750" spc="-3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+ 130Sin</a:t>
            </a:r>
            <a:r>
              <a:rPr sz="750" spc="-17" dirty="0">
                <a:latin typeface="Cambria Math"/>
                <a:cs typeface="Cambria Math"/>
              </a:rPr>
              <a:t> </a:t>
            </a:r>
            <a:r>
              <a:rPr sz="1227" spc="-10" baseline="2314" dirty="0">
                <a:latin typeface="Cambria Math"/>
                <a:cs typeface="Cambria Math"/>
              </a:rPr>
              <a:t>(</a:t>
            </a:r>
            <a:r>
              <a:rPr sz="750" spc="-7" dirty="0">
                <a:latin typeface="Cambria Math"/>
                <a:cs typeface="Cambria Math"/>
              </a:rPr>
              <a:t>67.38</a:t>
            </a:r>
            <a:r>
              <a:rPr sz="1227" spc="-10" baseline="2314" dirty="0">
                <a:latin typeface="Cambria Math"/>
                <a:cs typeface="Cambria Math"/>
              </a:rPr>
              <a:t>)</a:t>
            </a:r>
            <a:r>
              <a:rPr sz="750" spc="-7" dirty="0">
                <a:latin typeface="Cambria Math"/>
                <a:cs typeface="Cambria Math"/>
              </a:rPr>
              <a:t>º</a:t>
            </a:r>
            <a:r>
              <a:rPr sz="750" spc="-3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−</a:t>
            </a:r>
            <a:r>
              <a:rPr sz="750" spc="-3" dirty="0">
                <a:latin typeface="Cambria Math"/>
                <a:cs typeface="Cambria Math"/>
              </a:rPr>
              <a:t> </a:t>
            </a:r>
            <a:r>
              <a:rPr sz="750" spc="-7" dirty="0">
                <a:latin typeface="Cambria Math"/>
                <a:cs typeface="Cambria Math"/>
              </a:rPr>
              <a:t>100Sin60º</a:t>
            </a:r>
            <a:r>
              <a:rPr sz="750" spc="-3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−</a:t>
            </a:r>
            <a:r>
              <a:rPr sz="750" spc="3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100Sin60º</a:t>
            </a:r>
            <a:r>
              <a:rPr sz="750" spc="4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84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+240</a:t>
            </a:r>
            <a:r>
              <a:rPr sz="750" spc="-17" dirty="0">
                <a:latin typeface="Cambria Math"/>
                <a:cs typeface="Cambria Math"/>
              </a:rPr>
              <a:t> </a:t>
            </a:r>
            <a:r>
              <a:rPr sz="750" dirty="0">
                <a:latin typeface="Cambria Math"/>
                <a:cs typeface="Cambria Math"/>
              </a:rPr>
              <a:t>N</a:t>
            </a:r>
            <a:r>
              <a:rPr sz="750" spc="137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↑</a:t>
            </a:r>
            <a:r>
              <a:rPr sz="818" spc="-4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262743" indent="-155395">
              <a:spcBef>
                <a:spcPts val="392"/>
              </a:spcBef>
              <a:buFont typeface="Times New Roman"/>
              <a:buAutoNum type="arabicParenR" startAt="3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  <a:p>
            <a:pPr marL="1589440">
              <a:spcBef>
                <a:spcPts val="491"/>
              </a:spcBef>
              <a:tabLst>
                <a:tab pos="1830539" algn="l"/>
              </a:tabLst>
            </a:pPr>
            <a:r>
              <a:rPr sz="784" i="1" dirty="0">
                <a:latin typeface="Times New Roman"/>
                <a:cs typeface="Times New Roman"/>
              </a:rPr>
              <a:t>R</a:t>
            </a:r>
            <a:r>
              <a:rPr sz="784" i="1" spc="10" dirty="0">
                <a:latin typeface="Times New Roman"/>
                <a:cs typeface="Times New Roman"/>
              </a:rPr>
              <a:t> </a:t>
            </a:r>
            <a:r>
              <a:rPr sz="784" spc="-41" dirty="0">
                <a:latin typeface="Symbol"/>
                <a:cs typeface="Symbol"/>
              </a:rPr>
              <a:t></a:t>
            </a:r>
            <a:r>
              <a:rPr sz="784" dirty="0">
                <a:latin typeface="Times New Roman"/>
                <a:cs typeface="Times New Roman"/>
              </a:rPr>
              <a:t>	</a:t>
            </a:r>
            <a:r>
              <a:rPr sz="1840" baseline="-4629" dirty="0">
                <a:latin typeface="Symbol"/>
                <a:cs typeface="Symbol"/>
              </a:rPr>
              <a:t></a:t>
            </a:r>
            <a:r>
              <a:rPr sz="1790" baseline="-6349" dirty="0">
                <a:latin typeface="Symbol"/>
                <a:cs typeface="Symbol"/>
              </a:rPr>
              <a:t></a:t>
            </a:r>
            <a:r>
              <a:rPr sz="784" i="1" dirty="0">
                <a:latin typeface="Times New Roman"/>
                <a:cs typeface="Times New Roman"/>
              </a:rPr>
              <a:t>H</a:t>
            </a:r>
            <a:r>
              <a:rPr sz="784" i="1" spc="-21" dirty="0">
                <a:latin typeface="Times New Roman"/>
                <a:cs typeface="Times New Roman"/>
              </a:rPr>
              <a:t> </a:t>
            </a:r>
            <a:r>
              <a:rPr sz="1840" baseline="-4629" dirty="0">
                <a:latin typeface="Symbol"/>
                <a:cs typeface="Symbol"/>
              </a:rPr>
              <a:t></a:t>
            </a:r>
            <a:r>
              <a:rPr sz="665" baseline="72649" dirty="0">
                <a:latin typeface="Times New Roman"/>
                <a:cs typeface="Times New Roman"/>
              </a:rPr>
              <a:t>2</a:t>
            </a:r>
            <a:r>
              <a:rPr sz="665" spc="97" baseline="72649" dirty="0">
                <a:latin typeface="Times New Roman"/>
                <a:cs typeface="Times New Roman"/>
              </a:rPr>
              <a:t> </a:t>
            </a:r>
            <a:r>
              <a:rPr sz="784" dirty="0">
                <a:latin typeface="Symbol"/>
                <a:cs typeface="Symbol"/>
              </a:rPr>
              <a:t></a:t>
            </a:r>
            <a:r>
              <a:rPr sz="784" spc="-85" dirty="0">
                <a:latin typeface="Times New Roman"/>
                <a:cs typeface="Times New Roman"/>
              </a:rPr>
              <a:t> </a:t>
            </a:r>
            <a:r>
              <a:rPr sz="1840" spc="-10" baseline="-4629" dirty="0">
                <a:latin typeface="Symbol"/>
                <a:cs typeface="Symbol"/>
              </a:rPr>
              <a:t></a:t>
            </a:r>
            <a:r>
              <a:rPr sz="1790" spc="-10" baseline="-6349" dirty="0">
                <a:latin typeface="Symbol"/>
                <a:cs typeface="Symbol"/>
              </a:rPr>
              <a:t></a:t>
            </a:r>
            <a:r>
              <a:rPr sz="784" i="1" spc="-7" dirty="0">
                <a:latin typeface="Times New Roman"/>
                <a:cs typeface="Times New Roman"/>
              </a:rPr>
              <a:t>V</a:t>
            </a:r>
            <a:r>
              <a:rPr sz="784" i="1" spc="-65" dirty="0">
                <a:latin typeface="Times New Roman"/>
                <a:cs typeface="Times New Roman"/>
              </a:rPr>
              <a:t> </a:t>
            </a:r>
            <a:r>
              <a:rPr sz="1840" baseline="-4629" dirty="0">
                <a:latin typeface="Symbol"/>
                <a:cs typeface="Symbol"/>
              </a:rPr>
              <a:t></a:t>
            </a:r>
            <a:r>
              <a:rPr sz="665" baseline="72649" dirty="0">
                <a:latin typeface="Times New Roman"/>
                <a:cs typeface="Times New Roman"/>
              </a:rPr>
              <a:t>2</a:t>
            </a:r>
            <a:r>
              <a:rPr sz="665" spc="301" baseline="72649" dirty="0">
                <a:latin typeface="Times New Roman"/>
                <a:cs typeface="Times New Roman"/>
              </a:rPr>
              <a:t> </a:t>
            </a:r>
            <a:r>
              <a:rPr sz="784" dirty="0">
                <a:latin typeface="Symbol"/>
                <a:cs typeface="Symbol"/>
              </a:rPr>
              <a:t></a:t>
            </a:r>
            <a:r>
              <a:rPr sz="784" spc="7" dirty="0">
                <a:latin typeface="Times New Roman"/>
                <a:cs typeface="Times New Roman"/>
              </a:rPr>
              <a:t> </a:t>
            </a:r>
            <a:r>
              <a:rPr sz="784" spc="-13" dirty="0">
                <a:latin typeface="Times New Roman"/>
                <a:cs typeface="Times New Roman"/>
              </a:rPr>
              <a:t>260</a:t>
            </a:r>
            <a:r>
              <a:rPr sz="784" i="1" spc="-13" dirty="0">
                <a:latin typeface="Times New Roman"/>
                <a:cs typeface="Times New Roman"/>
              </a:rPr>
              <a:t>N</a:t>
            </a:r>
            <a:endParaRPr sz="784">
              <a:latin typeface="Times New Roman"/>
              <a:cs typeface="Times New Roman"/>
            </a:endParaRPr>
          </a:p>
          <a:p>
            <a:pPr marL="262743" indent="-155395">
              <a:spcBef>
                <a:spcPts val="705"/>
              </a:spcBef>
              <a:buAutoNum type="arabicParenR" startAt="4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resultant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205"/>
              </a:spcBef>
              <a:buFont typeface="Times New Roman"/>
              <a:buAutoNum type="arabicParenR" startAt="4"/>
            </a:pPr>
            <a:endParaRPr sz="818">
              <a:latin typeface="Times New Roman"/>
              <a:cs typeface="Times New Roman"/>
            </a:endParaRPr>
          </a:p>
          <a:p>
            <a:pPr marL="1897199">
              <a:lnSpc>
                <a:spcPts val="750"/>
              </a:lnSpc>
              <a:tabLst>
                <a:tab pos="2491507" algn="l"/>
              </a:tabLst>
            </a:pPr>
            <a:r>
              <a:rPr sz="818" dirty="0">
                <a:latin typeface="Times New Roman"/>
                <a:cs typeface="Times New Roman"/>
              </a:rPr>
              <a:t>tan</a:t>
            </a:r>
            <a:r>
              <a:rPr sz="852" dirty="0">
                <a:latin typeface="Symbol"/>
                <a:cs typeface="Symbol"/>
              </a:rPr>
              <a:t></a:t>
            </a:r>
            <a:r>
              <a:rPr sz="852" spc="82" dirty="0">
                <a:latin typeface="Times New Roman"/>
                <a:cs typeface="Times New Roman"/>
              </a:rPr>
              <a:t> </a:t>
            </a:r>
            <a:r>
              <a:rPr sz="818" spc="-41" dirty="0">
                <a:latin typeface="Symbol"/>
                <a:cs typeface="Symbol"/>
              </a:rPr>
              <a:t></a:t>
            </a:r>
            <a:r>
              <a:rPr sz="818" dirty="0">
                <a:latin typeface="Times New Roman"/>
                <a:cs typeface="Times New Roman"/>
              </a:rPr>
              <a:t>	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2.4</a:t>
            </a:r>
            <a:endParaRPr sz="818">
              <a:latin typeface="Times New Roman"/>
              <a:cs typeface="Times New Roman"/>
            </a:endParaRPr>
          </a:p>
          <a:p>
            <a:pPr marL="790824" algn="ctr">
              <a:lnSpc>
                <a:spcPts val="1159"/>
              </a:lnSpc>
            </a:pPr>
            <a:r>
              <a:rPr sz="1790" spc="-21" baseline="-6349" dirty="0">
                <a:latin typeface="Symbol"/>
                <a:cs typeface="Symbol"/>
              </a:rPr>
              <a:t></a:t>
            </a:r>
            <a:r>
              <a:rPr sz="1790" spc="-225" baseline="-6349" dirty="0">
                <a:latin typeface="Times New Roman"/>
                <a:cs typeface="Times New Roman"/>
              </a:rPr>
              <a:t> </a:t>
            </a:r>
            <a:r>
              <a:rPr sz="818" i="1" spc="-34" dirty="0">
                <a:latin typeface="Times New Roman"/>
                <a:cs typeface="Times New Roman"/>
              </a:rPr>
              <a:t>H</a:t>
            </a:r>
            <a:endParaRPr sz="818">
              <a:latin typeface="Times New Roman"/>
              <a:cs typeface="Times New Roman"/>
            </a:endParaRPr>
          </a:p>
          <a:p>
            <a:pPr marL="2073803">
              <a:spcBef>
                <a:spcPts val="382"/>
              </a:spcBef>
            </a:pPr>
            <a:r>
              <a:rPr sz="886" dirty="0">
                <a:latin typeface="Symbol"/>
                <a:cs typeface="Symbol"/>
              </a:rPr>
              <a:t></a:t>
            </a:r>
            <a:r>
              <a:rPr sz="886" spc="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67.38º</a:t>
            </a:r>
            <a:endParaRPr sz="818">
              <a:latin typeface="Times New Roman"/>
              <a:cs typeface="Times New Roman"/>
            </a:endParaRPr>
          </a:p>
          <a:p>
            <a:pPr marL="262743" indent="-155395">
              <a:spcBef>
                <a:spcPts val="378"/>
              </a:spcBef>
              <a:buFont typeface="Times New Roman"/>
              <a:buAutoNum type="arabicParenR" startAt="5"/>
              <a:tabLst>
                <a:tab pos="262743" algn="l"/>
              </a:tabLst>
            </a:pP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with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respect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to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positive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x</a:t>
            </a:r>
            <a:r>
              <a:rPr sz="818" b="1" spc="-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–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axis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02699" y="4798958"/>
            <a:ext cx="1062203" cy="90153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9812" y="328310"/>
            <a:ext cx="4809929" cy="252547"/>
          </a:xfrm>
          <a:prstGeom prst="rect">
            <a:avLst/>
          </a:prstGeom>
        </p:spPr>
        <p:txBody>
          <a:bodyPr vert="horz" wrap="square" lIns="0" tIns="17314" rIns="0" bIns="0" rtlCol="0">
            <a:spAutoFit/>
          </a:bodyPr>
          <a:lstStyle/>
          <a:p>
            <a:pPr marL="8657" marR="3463">
              <a:lnSpc>
                <a:spcPts val="934"/>
              </a:lnSpc>
              <a:spcBef>
                <a:spcPts val="137"/>
              </a:spcBef>
            </a:pPr>
            <a:r>
              <a:rPr sz="1100" b="1" dirty="0">
                <a:latin typeface="Times New Roman"/>
                <a:cs typeface="Times New Roman"/>
              </a:rPr>
              <a:t>Example: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4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system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of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four</a:t>
            </a:r>
            <a:r>
              <a:rPr sz="1100" b="1" spc="-2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forces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shown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in Fig.</a:t>
            </a:r>
            <a:r>
              <a:rPr sz="1100" b="1" spc="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has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-7" dirty="0">
                <a:latin typeface="Times New Roman"/>
                <a:cs typeface="Times New Roman"/>
              </a:rPr>
              <a:t>resultant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50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kN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along</a:t>
            </a:r>
            <a:r>
              <a:rPr sz="1100" b="1" spc="-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+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X</a:t>
            </a:r>
            <a:r>
              <a:rPr sz="1100" b="1" spc="28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-</a:t>
            </a:r>
            <a:r>
              <a:rPr sz="1100" b="1" spc="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axis. </a:t>
            </a:r>
            <a:r>
              <a:rPr sz="1100" b="1" spc="-7" dirty="0">
                <a:latin typeface="Times New Roman"/>
                <a:cs typeface="Times New Roman"/>
              </a:rPr>
              <a:t>Determine </a:t>
            </a:r>
            <a:r>
              <a:rPr sz="1100" b="1" spc="-13" dirty="0">
                <a:latin typeface="Times New Roman"/>
                <a:cs typeface="Times New Roman"/>
              </a:rPr>
              <a:t>mag- </a:t>
            </a:r>
            <a:r>
              <a:rPr sz="1100" b="1" dirty="0">
                <a:latin typeface="Times New Roman"/>
                <a:cs typeface="Times New Roman"/>
              </a:rPr>
              <a:t>nitude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and</a:t>
            </a:r>
            <a:r>
              <a:rPr sz="1100" b="1" spc="-1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inclination</a:t>
            </a:r>
            <a:r>
              <a:rPr sz="1100" b="1" spc="-7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of</a:t>
            </a:r>
            <a:r>
              <a:rPr sz="1100" b="1" spc="-24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unknown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-7" dirty="0">
                <a:latin typeface="Times New Roman"/>
                <a:cs typeface="Times New Roman"/>
              </a:rPr>
              <a:t>force</a:t>
            </a:r>
            <a:r>
              <a:rPr sz="1100" b="1" spc="-17" dirty="0">
                <a:latin typeface="Times New Roman"/>
                <a:cs typeface="Times New Roman"/>
              </a:rPr>
              <a:t> P.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8890" y="2311479"/>
            <a:ext cx="3502588" cy="1348275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17314">
              <a:lnSpc>
                <a:spcPts val="941"/>
              </a:lnSpc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</a:t>
            </a:r>
            <a:endParaRPr sz="818" dirty="0">
              <a:latin typeface="Times New Roman"/>
              <a:cs typeface="Times New Roman"/>
            </a:endParaRPr>
          </a:p>
          <a:p>
            <a:pPr marL="386971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R=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50N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&amp;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directed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along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+ X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–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axis.</a:t>
            </a:r>
            <a:endParaRPr sz="818" dirty="0">
              <a:latin typeface="Times New Roman"/>
              <a:cs typeface="Times New Roman"/>
            </a:endParaRPr>
          </a:p>
          <a:p>
            <a:pPr marL="1887676">
              <a:spcBef>
                <a:spcPts val="194"/>
              </a:spcBef>
            </a:pPr>
            <a:r>
              <a:rPr sz="1840" spc="82" baseline="-6172" dirty="0">
                <a:latin typeface="Symbol"/>
                <a:cs typeface="Symbol"/>
              </a:rPr>
              <a:t></a:t>
            </a:r>
            <a:r>
              <a:rPr sz="818" i="1" spc="55" dirty="0">
                <a:latin typeface="Times New Roman"/>
                <a:cs typeface="Times New Roman"/>
              </a:rPr>
              <a:t>H</a:t>
            </a:r>
            <a:r>
              <a:rPr sz="818" i="1" spc="8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ymbol"/>
                <a:cs typeface="Symbol"/>
              </a:rPr>
              <a:t></a:t>
            </a:r>
            <a:r>
              <a:rPr sz="818" dirty="0">
                <a:latin typeface="Times New Roman"/>
                <a:cs typeface="Times New Roman"/>
              </a:rPr>
              <a:t>50</a:t>
            </a:r>
            <a:r>
              <a:rPr sz="818" i="1" dirty="0">
                <a:latin typeface="Times New Roman"/>
                <a:cs typeface="Times New Roman"/>
              </a:rPr>
              <a:t>N</a:t>
            </a:r>
            <a:r>
              <a:rPr sz="818" i="1" spc="17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139" dirty="0">
                <a:latin typeface="Times New Roman"/>
                <a:cs typeface="Times New Roman"/>
              </a:rPr>
              <a:t> </a:t>
            </a:r>
            <a:r>
              <a:rPr sz="1840" baseline="-6172" dirty="0">
                <a:latin typeface="Symbol"/>
                <a:cs typeface="Symbol"/>
              </a:rPr>
              <a:t></a:t>
            </a:r>
            <a:r>
              <a:rPr sz="818" i="1" dirty="0">
                <a:latin typeface="Times New Roman"/>
                <a:cs typeface="Times New Roman"/>
              </a:rPr>
              <a:t>V</a:t>
            </a:r>
            <a:r>
              <a:rPr sz="818" i="1" spc="96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ymbol"/>
                <a:cs typeface="Symbol"/>
              </a:rPr>
              <a:t>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0</a:t>
            </a:r>
            <a:r>
              <a:rPr sz="818" i="1" spc="-17" dirty="0">
                <a:latin typeface="Times New Roman"/>
                <a:cs typeface="Times New Roman"/>
              </a:rPr>
              <a:t>N</a:t>
            </a:r>
            <a:endParaRPr sz="818" dirty="0">
              <a:latin typeface="Times New Roman"/>
              <a:cs typeface="Times New Roman"/>
            </a:endParaRPr>
          </a:p>
          <a:p>
            <a:pPr marL="384807">
              <a:spcBef>
                <a:spcPts val="508"/>
              </a:spcBef>
            </a:pPr>
            <a:r>
              <a:rPr sz="818" dirty="0">
                <a:latin typeface="Times New Roman"/>
                <a:cs typeface="Times New Roman"/>
              </a:rPr>
              <a:t>Now,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𝐻</a:t>
            </a:r>
            <a:r>
              <a:rPr sz="818" spc="58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9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+150</a:t>
            </a:r>
            <a:r>
              <a:rPr sz="818" spc="17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16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P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Cos</a:t>
            </a:r>
            <a:r>
              <a:rPr sz="818" spc="-7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15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16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</a:t>
            </a:r>
            <a:r>
              <a:rPr sz="818" spc="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Sin 30</a:t>
            </a:r>
            <a:r>
              <a:rPr sz="818" dirty="0">
                <a:latin typeface="Times New Roman"/>
                <a:cs typeface="Times New Roman"/>
              </a:rPr>
              <a:t>°</a:t>
            </a:r>
            <a:r>
              <a:rPr sz="818" spc="13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16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200 Cos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60</a:t>
            </a:r>
            <a:r>
              <a:rPr sz="818" dirty="0">
                <a:latin typeface="Times New Roman"/>
                <a:cs typeface="Times New Roman"/>
              </a:rPr>
              <a:t>°</a:t>
            </a:r>
            <a:r>
              <a:rPr sz="818" spc="19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50</a:t>
            </a:r>
            <a:r>
              <a:rPr sz="818" spc="3" dirty="0">
                <a:latin typeface="Cambria Math"/>
                <a:cs typeface="Cambria Math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N</a:t>
            </a:r>
            <a:endParaRPr sz="818" dirty="0">
              <a:latin typeface="Cambria Math"/>
              <a:cs typeface="Cambria Math"/>
            </a:endParaRPr>
          </a:p>
          <a:p>
            <a:pPr marL="384807" marR="585218" indent="1180393">
              <a:lnSpc>
                <a:spcPct val="138500"/>
              </a:lnSpc>
              <a:spcBef>
                <a:spcPts val="31"/>
              </a:spcBef>
              <a:tabLst>
                <a:tab pos="2727413" algn="l"/>
              </a:tabLst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4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P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Cos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34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50</a:t>
            </a:r>
            <a:r>
              <a:rPr sz="818" u="sng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	</a:t>
            </a:r>
            <a:r>
              <a:rPr sz="818" spc="-99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spc="-21" dirty="0">
                <a:latin typeface="Times New Roman"/>
                <a:cs typeface="Times New Roman"/>
              </a:rPr>
              <a:t>) </a:t>
            </a:r>
            <a:r>
              <a:rPr sz="818" dirty="0">
                <a:latin typeface="Times New Roman"/>
                <a:cs typeface="Times New Roman"/>
              </a:rPr>
              <a:t>Now,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V</a:t>
            </a:r>
            <a:r>
              <a:rPr sz="818" spc="4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8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+P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Sin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13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16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</a:t>
            </a:r>
            <a:r>
              <a:rPr sz="818" spc="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Cos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30</a:t>
            </a:r>
            <a:r>
              <a:rPr sz="818" dirty="0">
                <a:latin typeface="Times New Roman"/>
                <a:cs typeface="Times New Roman"/>
              </a:rPr>
              <a:t>°</a:t>
            </a:r>
            <a:r>
              <a:rPr sz="818" spc="14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16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200 Sin 60</a:t>
            </a:r>
            <a:r>
              <a:rPr sz="818" dirty="0">
                <a:latin typeface="Times New Roman"/>
                <a:cs typeface="Times New Roman"/>
              </a:rPr>
              <a:t>°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1" dirty="0">
                <a:latin typeface="Cambria Math"/>
                <a:cs typeface="Cambria Math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0</a:t>
            </a:r>
            <a:endParaRPr sz="818" dirty="0">
              <a:latin typeface="Cambria Math"/>
              <a:cs typeface="Cambria Math"/>
            </a:endParaRPr>
          </a:p>
          <a:p>
            <a:pPr marL="1584246">
              <a:spcBef>
                <a:spcPts val="378"/>
              </a:spcBef>
              <a:tabLst>
                <a:tab pos="2872852" algn="l"/>
              </a:tabLst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4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P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Sin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19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1" dirty="0">
                <a:latin typeface="Cambria Math"/>
                <a:cs typeface="Cambria Math"/>
              </a:rPr>
              <a:t> </a:t>
            </a:r>
            <a:r>
              <a:rPr sz="818" spc="-13" dirty="0">
                <a:latin typeface="Cambria Math"/>
                <a:cs typeface="Cambria Math"/>
              </a:rPr>
              <a:t>86.60</a:t>
            </a:r>
            <a:r>
              <a:rPr sz="818" u="sng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	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2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 dirty="0">
              <a:latin typeface="Times New Roman"/>
              <a:cs typeface="Times New Roman"/>
            </a:endParaRPr>
          </a:p>
          <a:p>
            <a:pPr marL="376583">
              <a:spcBef>
                <a:spcPts val="358"/>
              </a:spcBef>
            </a:pPr>
            <a:r>
              <a:rPr sz="818" dirty="0">
                <a:latin typeface="Times New Roman"/>
                <a:cs typeface="Times New Roman"/>
              </a:rPr>
              <a:t>From</a:t>
            </a:r>
            <a:r>
              <a:rPr sz="818" spc="-5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Equation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(1)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&amp;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(2).</a:t>
            </a:r>
            <a:endParaRPr sz="818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3787" y="3762118"/>
            <a:ext cx="334157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tan</a:t>
            </a:r>
            <a:r>
              <a:rPr sz="818" spc="-47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24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=</a:t>
            </a:r>
            <a:endParaRPr sz="818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3008" y="3685245"/>
            <a:ext cx="266200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86.60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1570" y="3836914"/>
            <a:ext cx="129854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17" dirty="0">
                <a:latin typeface="Cambria Math"/>
                <a:cs typeface="Cambria Math"/>
              </a:rPr>
              <a:t>50</a:t>
            </a:r>
            <a:endParaRPr sz="818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 flipV="1">
            <a:off x="5484813" y="4473721"/>
            <a:ext cx="1025910" cy="534830"/>
          </a:xfrm>
          <a:prstGeom prst="rect">
            <a:avLst/>
          </a:prstGeom>
        </p:spPr>
        <p:txBody>
          <a:bodyPr vert="horz" wrap="square" lIns="0" tIns="54106" rIns="0" bIns="0" rtlCol="0">
            <a:spAutoFit/>
          </a:bodyPr>
          <a:lstStyle/>
          <a:p>
            <a:pPr marL="12553">
              <a:spcBef>
                <a:spcPts val="426"/>
              </a:spcBef>
            </a:pPr>
            <a:r>
              <a:rPr sz="818" spc="-7" dirty="0">
                <a:latin typeface="Cambria Math"/>
                <a:cs typeface="Cambria Math"/>
              </a:rPr>
              <a:t>tan</a:t>
            </a:r>
            <a:r>
              <a:rPr sz="818" spc="-65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37" dirty="0">
                <a:latin typeface="Cambria Math"/>
                <a:cs typeface="Cambria Math"/>
              </a:rPr>
              <a:t> </a:t>
            </a:r>
            <a:r>
              <a:rPr sz="818" spc="-7" dirty="0">
                <a:latin typeface="Cambria Math"/>
                <a:cs typeface="Cambria Math"/>
              </a:rPr>
              <a:t>1.732</a:t>
            </a:r>
            <a:endParaRPr sz="818" dirty="0">
              <a:latin typeface="Cambria Math"/>
              <a:cs typeface="Cambria Math"/>
            </a:endParaRPr>
          </a:p>
          <a:p>
            <a:pPr marL="8657">
              <a:spcBef>
                <a:spcPts val="361"/>
              </a:spcBef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112" dirty="0">
                <a:latin typeface="Cambria Math"/>
                <a:cs typeface="Cambria Math"/>
              </a:rPr>
              <a:t> 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156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60º</a:t>
            </a:r>
            <a:endParaRPr sz="818" dirty="0">
              <a:latin typeface="Times New Roman"/>
              <a:cs typeface="Times New Roman"/>
            </a:endParaRPr>
          </a:p>
          <a:p>
            <a:pPr marL="35494">
              <a:spcBef>
                <a:spcPts val="426"/>
              </a:spcBef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4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P</a:t>
            </a:r>
            <a:r>
              <a:rPr sz="818" spc="3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3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</a:t>
            </a:r>
            <a:r>
              <a:rPr sz="818" spc="13" dirty="0">
                <a:latin typeface="Cambria Math"/>
                <a:cs typeface="Cambria Math"/>
              </a:rPr>
              <a:t> </a:t>
            </a:r>
            <a:r>
              <a:rPr sz="818" spc="-41" dirty="0">
                <a:latin typeface="Cambria Math"/>
                <a:cs typeface="Cambria Math"/>
              </a:rPr>
              <a:t>N</a:t>
            </a:r>
            <a:endParaRPr sz="818" dirty="0">
              <a:latin typeface="Cambria Math"/>
              <a:cs typeface="Cambria Math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1212" y="1056312"/>
            <a:ext cx="2385237" cy="124573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0413" y="1142276"/>
            <a:ext cx="2179328" cy="109068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258894" y="3840637"/>
            <a:ext cx="251483" cy="7359"/>
          </a:xfrm>
          <a:custGeom>
            <a:avLst/>
            <a:gdLst/>
            <a:ahLst/>
            <a:cxnLst/>
            <a:rect l="l" t="t" r="r" b="b"/>
            <a:pathLst>
              <a:path w="368935" h="10795">
                <a:moveTo>
                  <a:pt x="368808" y="0"/>
                </a:moveTo>
                <a:lnTo>
                  <a:pt x="0" y="0"/>
                </a:lnTo>
                <a:lnTo>
                  <a:pt x="0" y="10667"/>
                </a:lnTo>
                <a:lnTo>
                  <a:pt x="368808" y="10667"/>
                </a:lnTo>
                <a:lnTo>
                  <a:pt x="3688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9217" y="4167868"/>
            <a:ext cx="220319" cy="0"/>
          </a:xfrm>
          <a:custGeom>
            <a:avLst/>
            <a:gdLst/>
            <a:ahLst/>
            <a:cxnLst/>
            <a:rect l="l" t="t" r="r" b="b"/>
            <a:pathLst>
              <a:path w="323214">
                <a:moveTo>
                  <a:pt x="0" y="0"/>
                </a:moveTo>
                <a:lnTo>
                  <a:pt x="322834" y="0"/>
                </a:lnTo>
              </a:path>
            </a:pathLst>
          </a:custGeom>
          <a:ln w="7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20345" y="4167868"/>
            <a:ext cx="203871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831" y="0"/>
                </a:lnTo>
              </a:path>
            </a:pathLst>
          </a:custGeom>
          <a:ln w="7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61567" y="4502111"/>
            <a:ext cx="333291" cy="7359"/>
          </a:xfrm>
          <a:custGeom>
            <a:avLst/>
            <a:gdLst/>
            <a:ahLst/>
            <a:cxnLst/>
            <a:rect l="l" t="t" r="r" b="b"/>
            <a:pathLst>
              <a:path w="488950" h="10795">
                <a:moveTo>
                  <a:pt x="488569" y="0"/>
                </a:moveTo>
                <a:lnTo>
                  <a:pt x="0" y="0"/>
                </a:lnTo>
                <a:lnTo>
                  <a:pt x="0" y="10668"/>
                </a:lnTo>
                <a:lnTo>
                  <a:pt x="488569" y="10668"/>
                </a:lnTo>
                <a:lnTo>
                  <a:pt x="488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52206" y="746568"/>
            <a:ext cx="4400744" cy="248316"/>
          </a:xfrm>
          <a:prstGeom prst="rect">
            <a:avLst/>
          </a:prstGeom>
        </p:spPr>
        <p:txBody>
          <a:bodyPr vert="horz" wrap="square" lIns="0" tIns="17314" rIns="0" bIns="0" rtlCol="0">
            <a:spAutoFit/>
          </a:bodyPr>
          <a:lstStyle/>
          <a:p>
            <a:pPr marL="8657" marR="3463">
              <a:lnSpc>
                <a:spcPts val="934"/>
              </a:lnSpc>
              <a:spcBef>
                <a:spcPts val="137"/>
              </a:spcBef>
            </a:pPr>
            <a:r>
              <a:rPr sz="818" b="1" dirty="0">
                <a:latin typeface="Times New Roman"/>
                <a:cs typeface="Times New Roman"/>
              </a:rPr>
              <a:t>Example: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5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Find</a:t>
            </a:r>
            <a:r>
              <a:rPr sz="818" b="1" spc="4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magnitude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3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force</a:t>
            </a:r>
            <a:r>
              <a:rPr sz="818" b="1" spc="4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P,</a:t>
            </a:r>
            <a:r>
              <a:rPr sz="818" b="1" spc="5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required</a:t>
            </a:r>
            <a:r>
              <a:rPr sz="818" b="1" spc="4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to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keep</a:t>
            </a:r>
            <a:r>
              <a:rPr sz="818" b="1" spc="4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100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kg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mass</a:t>
            </a:r>
            <a:r>
              <a:rPr sz="818" b="1" spc="3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position</a:t>
            </a:r>
            <a:r>
              <a:rPr sz="818" b="1" spc="47" dirty="0">
                <a:latin typeface="Times New Roman"/>
                <a:cs typeface="Times New Roman"/>
              </a:rPr>
              <a:t> </a:t>
            </a:r>
            <a:r>
              <a:rPr sz="818" b="1" spc="-17" dirty="0">
                <a:latin typeface="Times New Roman"/>
                <a:cs typeface="Times New Roman"/>
              </a:rPr>
              <a:t>by </a:t>
            </a:r>
            <a:r>
              <a:rPr sz="818" b="1" dirty="0">
                <a:latin typeface="Times New Roman"/>
                <a:cs typeface="Times New Roman"/>
              </a:rPr>
              <a:t>strings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as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shown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 the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Figure</a:t>
            </a:r>
            <a:endParaRPr sz="818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2207" y="2296935"/>
            <a:ext cx="388695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Answer: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52206" y="3722644"/>
            <a:ext cx="4468700" cy="248752"/>
          </a:xfrm>
          <a:prstGeom prst="rect">
            <a:avLst/>
          </a:prstGeom>
        </p:spPr>
        <p:txBody>
          <a:bodyPr vert="horz" wrap="square" lIns="0" tIns="17746" rIns="0" bIns="0" rtlCol="0">
            <a:spAutoFit/>
          </a:bodyPr>
          <a:lstStyle/>
          <a:p>
            <a:pPr marL="8657" marR="3463">
              <a:lnSpc>
                <a:spcPts val="934"/>
              </a:lnSpc>
              <a:spcBef>
                <a:spcPts val="139"/>
              </a:spcBef>
            </a:pPr>
            <a:r>
              <a:rPr sz="818" dirty="0">
                <a:latin typeface="Times New Roman"/>
                <a:cs typeface="Times New Roman"/>
              </a:rPr>
              <a:t>Free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Body</a:t>
            </a:r>
            <a:r>
              <a:rPr sz="818" spc="-72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Diagram</a:t>
            </a:r>
            <a:r>
              <a:rPr sz="818" spc="-55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will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be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show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fig.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and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are</a:t>
            </a:r>
            <a:r>
              <a:rPr sz="818" spc="-4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three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coplanar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concurrent forces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which</a:t>
            </a:r>
            <a:r>
              <a:rPr sz="818" spc="-4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equili- </a:t>
            </a:r>
            <a:r>
              <a:rPr sz="818" dirty="0">
                <a:latin typeface="Times New Roman"/>
                <a:cs typeface="Times New Roman"/>
              </a:rPr>
              <a:t>brium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</a:t>
            </a:r>
            <a:r>
              <a:rPr sz="818" spc="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apply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lami‟s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theorem.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9532" y="4082251"/>
            <a:ext cx="40471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338925" algn="l"/>
              </a:tabLst>
            </a:pPr>
            <a:r>
              <a:rPr sz="818" spc="-34" dirty="0">
                <a:latin typeface="Symbol"/>
                <a:cs typeface="Symbol"/>
              </a:rPr>
              <a:t></a:t>
            </a:r>
            <a:r>
              <a:rPr sz="818" dirty="0">
                <a:latin typeface="Times New Roman"/>
                <a:cs typeface="Times New Roman"/>
              </a:rPr>
              <a:t>	</a:t>
            </a:r>
            <a:r>
              <a:rPr sz="818" spc="-34" dirty="0">
                <a:latin typeface="Symbol"/>
                <a:cs typeface="Symbol"/>
              </a:rPr>
              <a:t></a:t>
            </a:r>
            <a:endParaRPr sz="818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4583" y="4006017"/>
            <a:ext cx="845781" cy="294730"/>
          </a:xfrm>
          <a:prstGeom prst="rect">
            <a:avLst/>
          </a:prstGeom>
        </p:spPr>
        <p:txBody>
          <a:bodyPr vert="horz" wrap="square" lIns="0" tIns="24672" rIns="0" bIns="0" rtlCol="0">
            <a:spAutoFit/>
          </a:bodyPr>
          <a:lstStyle/>
          <a:p>
            <a:pPr marL="24673" algn="ctr">
              <a:spcBef>
                <a:spcPts val="194"/>
              </a:spcBef>
              <a:tabLst>
                <a:tab pos="342820" algn="l"/>
                <a:tab pos="673088" algn="l"/>
              </a:tabLst>
            </a:pPr>
            <a:r>
              <a:rPr sz="818" i="1" spc="-34" dirty="0">
                <a:latin typeface="Times New Roman"/>
                <a:cs typeface="Times New Roman"/>
              </a:rPr>
              <a:t>P</a:t>
            </a:r>
            <a:r>
              <a:rPr sz="818" i="1" dirty="0">
                <a:latin typeface="Times New Roman"/>
                <a:cs typeface="Times New Roman"/>
              </a:rPr>
              <a:t>	</a:t>
            </a:r>
            <a:r>
              <a:rPr sz="818" i="1" spc="-34" dirty="0">
                <a:latin typeface="Times New Roman"/>
                <a:cs typeface="Times New Roman"/>
              </a:rPr>
              <a:t>Q</a:t>
            </a:r>
            <a:r>
              <a:rPr sz="818" i="1" dirty="0">
                <a:latin typeface="Times New Roman"/>
                <a:cs typeface="Times New Roman"/>
              </a:rPr>
              <a:t>	</a:t>
            </a:r>
            <a:r>
              <a:rPr sz="818" i="1" spc="-34" dirty="0">
                <a:latin typeface="Times New Roman"/>
                <a:cs typeface="Times New Roman"/>
              </a:rPr>
              <a:t>R</a:t>
            </a:r>
            <a:endParaRPr sz="818" dirty="0">
              <a:latin typeface="Times New Roman"/>
              <a:cs typeface="Times New Roman"/>
            </a:endParaRPr>
          </a:p>
          <a:p>
            <a:pPr algn="ctr">
              <a:spcBef>
                <a:spcPts val="130"/>
              </a:spcBef>
              <a:tabLst>
                <a:tab pos="319879" algn="l"/>
                <a:tab pos="650146" algn="l"/>
              </a:tabLst>
            </a:pPr>
            <a:r>
              <a:rPr sz="818" spc="-13" dirty="0">
                <a:latin typeface="Times New Roman"/>
                <a:cs typeface="Times New Roman"/>
              </a:rPr>
              <a:t>sin</a:t>
            </a:r>
            <a:r>
              <a:rPr sz="852" spc="-13" dirty="0">
                <a:latin typeface="Symbol"/>
                <a:cs typeface="Symbol"/>
              </a:rPr>
              <a:t></a:t>
            </a:r>
            <a:r>
              <a:rPr sz="852" dirty="0">
                <a:latin typeface="Times New Roman"/>
                <a:cs typeface="Times New Roman"/>
              </a:rPr>
              <a:t>	</a:t>
            </a:r>
            <a:r>
              <a:rPr sz="818" spc="-7" dirty="0">
                <a:latin typeface="Times New Roman"/>
                <a:cs typeface="Times New Roman"/>
              </a:rPr>
              <a:t>sin</a:t>
            </a:r>
            <a:r>
              <a:rPr sz="818" spc="-55" dirty="0">
                <a:latin typeface="Times New Roman"/>
                <a:cs typeface="Times New Roman"/>
              </a:rPr>
              <a:t> </a:t>
            </a:r>
            <a:r>
              <a:rPr sz="852" spc="-34" dirty="0">
                <a:latin typeface="Symbol"/>
                <a:cs typeface="Symbol"/>
              </a:rPr>
              <a:t></a:t>
            </a:r>
            <a:r>
              <a:rPr sz="852" dirty="0">
                <a:latin typeface="Times New Roman"/>
                <a:cs typeface="Times New Roman"/>
              </a:rPr>
              <a:t>	</a:t>
            </a:r>
            <a:r>
              <a:rPr sz="818" spc="-13" dirty="0">
                <a:latin typeface="Times New Roman"/>
                <a:cs typeface="Times New Roman"/>
              </a:rPr>
              <a:t>sin</a:t>
            </a:r>
            <a:r>
              <a:rPr sz="852" spc="-13" dirty="0">
                <a:latin typeface="Symbol"/>
                <a:cs typeface="Symbol"/>
              </a:rPr>
              <a:t></a:t>
            </a:r>
            <a:endParaRPr sz="852" dirty="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45737" y="4387667"/>
            <a:ext cx="131585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5971">
              <a:spcBef>
                <a:spcPts val="68"/>
              </a:spcBef>
            </a:pPr>
            <a:r>
              <a:rPr sz="818" dirty="0">
                <a:latin typeface="Cambria Math"/>
                <a:cs typeface="Cambria Math"/>
              </a:rPr>
              <a:t>.</a:t>
            </a:r>
            <a:r>
              <a:rPr sz="818" baseline="31250" dirty="0">
                <a:latin typeface="Times New Roman"/>
                <a:cs typeface="Times New Roman"/>
              </a:rPr>
              <a:t>′</a:t>
            </a:r>
            <a:r>
              <a:rPr sz="818" spc="35" baseline="31250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.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7827" y="4308716"/>
            <a:ext cx="76614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34" dirty="0">
                <a:latin typeface="Cambria Math"/>
                <a:cs typeface="Cambria Math"/>
              </a:rPr>
              <a:t>P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7046" y="4327415"/>
            <a:ext cx="607715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430257" algn="l"/>
              </a:tabLst>
            </a:pPr>
            <a:r>
              <a:rPr sz="818" spc="-17" dirty="0">
                <a:latin typeface="Cambria Math"/>
                <a:cs typeface="Cambria Math"/>
              </a:rPr>
              <a:t>TAB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spc="-17" dirty="0">
                <a:latin typeface="Cambria Math"/>
                <a:cs typeface="Cambria Math"/>
              </a:rPr>
              <a:t>100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05765" y="4406366"/>
            <a:ext cx="483489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396927" algn="l"/>
              </a:tabLst>
            </a:pPr>
            <a:r>
              <a:rPr sz="818" spc="-34" dirty="0">
                <a:latin typeface="Cambria Math"/>
                <a:cs typeface="Cambria Math"/>
              </a:rPr>
              <a:t>=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spc="-34" dirty="0">
                <a:latin typeface="Cambria Math"/>
                <a:cs typeface="Cambria Math"/>
              </a:rPr>
              <a:t>=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58623" y="4472591"/>
            <a:ext cx="1179072" cy="48804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309923" marR="3463" indent="-301699">
              <a:lnSpc>
                <a:spcPct val="120200"/>
              </a:lnSpc>
              <a:spcBef>
                <a:spcPts val="68"/>
              </a:spcBef>
              <a:tabLst>
                <a:tab pos="451034" algn="l"/>
                <a:tab pos="839737" algn="l"/>
              </a:tabLst>
            </a:pPr>
            <a:r>
              <a:rPr sz="818" dirty="0">
                <a:latin typeface="Cambria Math"/>
                <a:cs typeface="Cambria Math"/>
              </a:rPr>
              <a:t>Sin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150</a:t>
            </a:r>
            <a:r>
              <a:rPr sz="818" dirty="0">
                <a:latin typeface="Cambria Math"/>
                <a:cs typeface="Cambria Math"/>
              </a:rPr>
              <a:t>	Sin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90</a:t>
            </a:r>
            <a:r>
              <a:rPr sz="818" dirty="0">
                <a:latin typeface="Cambria Math"/>
                <a:cs typeface="Cambria Math"/>
              </a:rPr>
              <a:t>	Sin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spc="-21" dirty="0">
                <a:latin typeface="Cambria Math"/>
                <a:cs typeface="Cambria Math"/>
              </a:rPr>
              <a:t>120 </a:t>
            </a:r>
            <a:r>
              <a:rPr sz="818" dirty="0">
                <a:latin typeface="Cambria Math"/>
                <a:cs typeface="Cambria Math"/>
              </a:rPr>
              <a:t>P</a:t>
            </a:r>
            <a:r>
              <a:rPr sz="818" spc="212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4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566.38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N</a:t>
            </a:r>
            <a:endParaRPr sz="818" dirty="0">
              <a:latin typeface="Cambria Math"/>
              <a:cs typeface="Cambria Math"/>
            </a:endParaRPr>
          </a:p>
          <a:p>
            <a:pPr marL="184828">
              <a:spcBef>
                <a:spcPts val="375"/>
              </a:spcBef>
            </a:pPr>
            <a:r>
              <a:rPr sz="1227" baseline="4629" dirty="0">
                <a:latin typeface="Times New Roman"/>
                <a:cs typeface="Times New Roman"/>
              </a:rPr>
              <a:t>T</a:t>
            </a:r>
            <a:r>
              <a:rPr sz="545" dirty="0">
                <a:latin typeface="Times New Roman"/>
                <a:cs typeface="Times New Roman"/>
              </a:rPr>
              <a:t>AB</a:t>
            </a:r>
            <a:r>
              <a:rPr sz="545" spc="147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-56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1132.76</a:t>
            </a:r>
            <a:r>
              <a:rPr sz="1227" spc="-41" baseline="4629" dirty="0">
                <a:latin typeface="Times New Roman"/>
                <a:cs typeface="Times New Roman"/>
              </a:rPr>
              <a:t> </a:t>
            </a:r>
            <a:r>
              <a:rPr sz="1227" spc="-51" baseline="4629" dirty="0">
                <a:latin typeface="Times New Roman"/>
                <a:cs typeface="Times New Roman"/>
              </a:rPr>
              <a:t>N</a:t>
            </a:r>
            <a:endParaRPr sz="1227" baseline="4629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61988" y="4173062"/>
            <a:ext cx="216856" cy="0"/>
          </a:xfrm>
          <a:custGeom>
            <a:avLst/>
            <a:gdLst/>
            <a:ahLst/>
            <a:cxnLst/>
            <a:rect l="l" t="t" r="r" b="b"/>
            <a:pathLst>
              <a:path w="318135">
                <a:moveTo>
                  <a:pt x="0" y="0"/>
                </a:moveTo>
                <a:lnTo>
                  <a:pt x="317880" y="0"/>
                </a:lnTo>
              </a:path>
            </a:pathLst>
          </a:custGeom>
          <a:ln w="7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06966" y="4502111"/>
            <a:ext cx="276588" cy="7359"/>
          </a:xfrm>
          <a:custGeom>
            <a:avLst/>
            <a:gdLst/>
            <a:ahLst/>
            <a:cxnLst/>
            <a:rect l="l" t="t" r="r" b="b"/>
            <a:pathLst>
              <a:path w="405764" h="10795">
                <a:moveTo>
                  <a:pt x="405688" y="0"/>
                </a:moveTo>
                <a:lnTo>
                  <a:pt x="0" y="0"/>
                </a:lnTo>
                <a:lnTo>
                  <a:pt x="0" y="10668"/>
                </a:lnTo>
                <a:lnTo>
                  <a:pt x="405688" y="10668"/>
                </a:lnTo>
                <a:lnTo>
                  <a:pt x="4056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95660" y="4502111"/>
            <a:ext cx="333291" cy="7359"/>
          </a:xfrm>
          <a:custGeom>
            <a:avLst/>
            <a:gdLst/>
            <a:ahLst/>
            <a:cxnLst/>
            <a:rect l="l" t="t" r="r" b="b"/>
            <a:pathLst>
              <a:path w="488950" h="10795">
                <a:moveTo>
                  <a:pt x="488569" y="0"/>
                </a:moveTo>
                <a:lnTo>
                  <a:pt x="0" y="0"/>
                </a:lnTo>
                <a:lnTo>
                  <a:pt x="0" y="10668"/>
                </a:lnTo>
                <a:lnTo>
                  <a:pt x="488569" y="10668"/>
                </a:lnTo>
                <a:lnTo>
                  <a:pt x="488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3616" y="1080379"/>
            <a:ext cx="1276462" cy="120738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6911" y="2487559"/>
            <a:ext cx="929234" cy="117907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4387" y="2504904"/>
            <a:ext cx="960052" cy="9906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72DA01-F800-45AC-8AE8-9AAF7C5CF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696712"/>
              </p:ext>
            </p:extLst>
          </p:nvPr>
        </p:nvGraphicFramePr>
        <p:xfrm>
          <a:off x="2513012" y="1447800"/>
          <a:ext cx="6858000" cy="52526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68052">
                  <a:extLst>
                    <a:ext uri="{9D8B030D-6E8A-4147-A177-3AD203B41FA5}">
                      <a16:colId xmlns:a16="http://schemas.microsoft.com/office/drawing/2014/main" val="1795703366"/>
                    </a:ext>
                  </a:extLst>
                </a:gridCol>
                <a:gridCol w="3789948">
                  <a:extLst>
                    <a:ext uri="{9D8B030D-6E8A-4147-A177-3AD203B41FA5}">
                      <a16:colId xmlns:a16="http://schemas.microsoft.com/office/drawing/2014/main" val="3109733147"/>
                    </a:ext>
                  </a:extLst>
                </a:gridCol>
              </a:tblGrid>
              <a:tr h="164111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96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80282846"/>
                  </a:ext>
                </a:extLst>
              </a:tr>
              <a:tr h="394092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58928631"/>
                  </a:ext>
                </a:extLst>
              </a:tr>
              <a:tr h="809765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62678712"/>
                  </a:ext>
                </a:extLst>
              </a:tr>
              <a:tr h="809765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34496612"/>
                  </a:ext>
                </a:extLst>
              </a:tr>
              <a:tr h="809765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05898650"/>
                  </a:ext>
                </a:extLst>
              </a:tr>
              <a:tr h="394092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2359017"/>
                  </a:ext>
                </a:extLst>
              </a:tr>
              <a:tr h="394092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484873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B5439918-4CF8-4F23-AC45-533E4E7665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46612" y="567045"/>
            <a:ext cx="2720288" cy="54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0335" tIns="94574" rIns="0" bIns="22372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585961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   SEE- Semester End Examination (60 Marks)</a:t>
            </a:r>
          </a:p>
        </p:txBody>
      </p:sp>
    </p:spTree>
    <p:extLst>
      <p:ext uri="{BB962C8B-B14F-4D97-AF65-F5344CB8AC3E}">
        <p14:creationId xmlns:p14="http://schemas.microsoft.com/office/powerpoint/2010/main" val="1425209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0663" y="3611227"/>
            <a:ext cx="219886" cy="0"/>
          </a:xfrm>
          <a:custGeom>
            <a:avLst/>
            <a:gdLst/>
            <a:ahLst/>
            <a:cxnLst/>
            <a:rect l="l" t="t" r="r" b="b"/>
            <a:pathLst>
              <a:path w="322579">
                <a:moveTo>
                  <a:pt x="0" y="0"/>
                </a:moveTo>
                <a:lnTo>
                  <a:pt x="322579" y="0"/>
                </a:lnTo>
              </a:path>
            </a:pathLst>
          </a:custGeom>
          <a:ln w="7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1358" y="3611227"/>
            <a:ext cx="203871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703" y="0"/>
                </a:lnTo>
              </a:path>
            </a:pathLst>
          </a:custGeom>
          <a:ln w="7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07906" y="3895262"/>
            <a:ext cx="333291" cy="7359"/>
          </a:xfrm>
          <a:custGeom>
            <a:avLst/>
            <a:gdLst/>
            <a:ahLst/>
            <a:cxnLst/>
            <a:rect l="l" t="t" r="r" b="b"/>
            <a:pathLst>
              <a:path w="488950" h="10795">
                <a:moveTo>
                  <a:pt x="488569" y="0"/>
                </a:moveTo>
                <a:lnTo>
                  <a:pt x="0" y="0"/>
                </a:lnTo>
                <a:lnTo>
                  <a:pt x="0" y="10667"/>
                </a:lnTo>
                <a:lnTo>
                  <a:pt x="488569" y="10667"/>
                </a:lnTo>
                <a:lnTo>
                  <a:pt x="488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9682" y="5534017"/>
            <a:ext cx="912006" cy="1488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79760" y="746569"/>
            <a:ext cx="4570419" cy="376393"/>
          </a:xfrm>
          <a:prstGeom prst="rect">
            <a:avLst/>
          </a:prstGeom>
        </p:spPr>
        <p:txBody>
          <a:bodyPr vert="horz" wrap="square" lIns="0" tIns="13851" rIns="0" bIns="0" rtlCol="0">
            <a:spAutoFit/>
          </a:bodyPr>
          <a:lstStyle/>
          <a:p>
            <a:pPr marL="8657" marR="3463" algn="just">
              <a:lnSpc>
                <a:spcPct val="95900"/>
              </a:lnSpc>
              <a:spcBef>
                <a:spcPts val="109"/>
              </a:spcBef>
            </a:pPr>
            <a:r>
              <a:rPr sz="818" b="1" dirty="0">
                <a:latin typeface="Times New Roman"/>
                <a:cs typeface="Times New Roman"/>
              </a:rPr>
              <a:t>Example:</a:t>
            </a:r>
            <a:r>
              <a:rPr sz="818" b="1" spc="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6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cylindrical</a:t>
            </a:r>
            <a:r>
              <a:rPr sz="818" b="1" spc="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roller</a:t>
            </a:r>
            <a:r>
              <a:rPr sz="818" b="1" spc="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600mm</a:t>
            </a:r>
            <a:r>
              <a:rPr sz="818" b="1" spc="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diameter</a:t>
            </a:r>
            <a:r>
              <a:rPr sz="818" b="1" spc="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and</a:t>
            </a:r>
            <a:r>
              <a:rPr sz="818" b="1" spc="4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weighing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1000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N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is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resting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on</a:t>
            </a:r>
            <a:r>
              <a:rPr sz="818" b="1" spc="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smooth</a:t>
            </a:r>
            <a:r>
              <a:rPr sz="818" b="1" spc="28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inclined </a:t>
            </a:r>
            <a:r>
              <a:rPr sz="818" b="1" dirty="0">
                <a:latin typeface="Times New Roman"/>
                <a:cs typeface="Times New Roman"/>
              </a:rPr>
              <a:t>surface,</a:t>
            </a:r>
            <a:r>
              <a:rPr sz="818" b="1" spc="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tied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firmly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by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rope</a:t>
            </a:r>
            <a:r>
              <a:rPr sz="818" b="1" spc="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AC</a:t>
            </a:r>
            <a:r>
              <a:rPr sz="818" b="1" spc="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length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600mm</a:t>
            </a:r>
            <a:r>
              <a:rPr sz="818" b="1" spc="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as</a:t>
            </a:r>
            <a:r>
              <a:rPr sz="818" b="1" spc="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shown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fig.</a:t>
            </a:r>
            <a:r>
              <a:rPr sz="818" b="1" spc="28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Find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tension</a:t>
            </a:r>
            <a:r>
              <a:rPr sz="818" b="1" spc="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2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rope</a:t>
            </a:r>
            <a:r>
              <a:rPr sz="818" b="1" spc="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and</a:t>
            </a:r>
            <a:r>
              <a:rPr sz="818" b="1" spc="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reaction </a:t>
            </a:r>
            <a:r>
              <a:rPr sz="818" b="1" dirty="0">
                <a:latin typeface="Times New Roman"/>
                <a:cs typeface="Times New Roman"/>
              </a:rPr>
              <a:t>at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34" dirty="0">
                <a:latin typeface="Times New Roman"/>
                <a:cs typeface="Times New Roman"/>
              </a:rPr>
              <a:t>B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9761" y="2058004"/>
            <a:ext cx="388695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Answer: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79760" y="3217772"/>
            <a:ext cx="4545747" cy="248752"/>
          </a:xfrm>
          <a:prstGeom prst="rect">
            <a:avLst/>
          </a:prstGeom>
        </p:spPr>
        <p:txBody>
          <a:bodyPr vert="horz" wrap="square" lIns="0" tIns="17746" rIns="0" bIns="0" rtlCol="0">
            <a:spAutoFit/>
          </a:bodyPr>
          <a:lstStyle/>
          <a:p>
            <a:pPr marL="8657" marR="3463">
              <a:lnSpc>
                <a:spcPts val="934"/>
              </a:lnSpc>
              <a:spcBef>
                <a:spcPts val="139"/>
              </a:spcBef>
            </a:pPr>
            <a:r>
              <a:rPr sz="818" dirty="0">
                <a:latin typeface="Times New Roman"/>
                <a:cs typeface="Times New Roman"/>
              </a:rPr>
              <a:t>Free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Body</a:t>
            </a:r>
            <a:r>
              <a:rPr sz="818" spc="-5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Diagram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will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show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fig.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three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coplanar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concurrent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forces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which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 in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equili- </a:t>
            </a:r>
            <a:r>
              <a:rPr sz="818" dirty="0">
                <a:latin typeface="Times New Roman"/>
                <a:cs typeface="Times New Roman"/>
              </a:rPr>
              <a:t>brium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</a:t>
            </a:r>
            <a:r>
              <a:rPr sz="818" spc="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apply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lami‟s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theorem.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06409" y="3465013"/>
            <a:ext cx="41077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326372" algn="l"/>
              </a:tabLst>
            </a:pPr>
            <a:r>
              <a:rPr sz="818" i="1" spc="-34" dirty="0">
                <a:latin typeface="Times New Roman"/>
                <a:cs typeface="Times New Roman"/>
              </a:rPr>
              <a:t>P</a:t>
            </a:r>
            <a:r>
              <a:rPr sz="818" i="1" dirty="0">
                <a:latin typeface="Times New Roman"/>
                <a:cs typeface="Times New Roman"/>
              </a:rPr>
              <a:t>	</a:t>
            </a:r>
            <a:r>
              <a:rPr sz="818" i="1" spc="-34" dirty="0">
                <a:latin typeface="Times New Roman"/>
                <a:cs typeface="Times New Roman"/>
              </a:rPr>
              <a:t>Q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0545" y="3525265"/>
            <a:ext cx="405144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338925" algn="l"/>
              </a:tabLst>
            </a:pPr>
            <a:r>
              <a:rPr sz="818" spc="-34" dirty="0">
                <a:latin typeface="Symbol"/>
                <a:cs typeface="Symbol"/>
              </a:rPr>
              <a:t></a:t>
            </a:r>
            <a:r>
              <a:rPr sz="818" dirty="0">
                <a:latin typeface="Times New Roman"/>
                <a:cs typeface="Times New Roman"/>
              </a:rPr>
              <a:t>	</a:t>
            </a:r>
            <a:r>
              <a:rPr sz="818" spc="-34" dirty="0">
                <a:latin typeface="Symbol"/>
                <a:cs typeface="Symbol"/>
              </a:rPr>
              <a:t></a:t>
            </a:r>
            <a:endParaRPr sz="818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54812" y="3465013"/>
            <a:ext cx="80942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i="1" spc="-34" dirty="0">
                <a:latin typeface="Times New Roman"/>
                <a:cs typeface="Times New Roman"/>
              </a:rPr>
              <a:t>R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7846" y="3606294"/>
            <a:ext cx="843184" cy="139430"/>
          </a:xfrm>
          <a:prstGeom prst="rect">
            <a:avLst/>
          </a:prstGeom>
        </p:spPr>
        <p:txBody>
          <a:bodyPr vert="horz" wrap="square" lIns="0" tIns="8224" rIns="0" bIns="0" rtlCol="0">
            <a:spAutoFit/>
          </a:bodyPr>
          <a:lstStyle/>
          <a:p>
            <a:pPr marL="8657">
              <a:spcBef>
                <a:spcPts val="65"/>
              </a:spcBef>
              <a:tabLst>
                <a:tab pos="326372" algn="l"/>
                <a:tab pos="656639" algn="l"/>
              </a:tabLst>
            </a:pPr>
            <a:r>
              <a:rPr sz="818" spc="-13" dirty="0">
                <a:latin typeface="Times New Roman"/>
                <a:cs typeface="Times New Roman"/>
              </a:rPr>
              <a:t>sin</a:t>
            </a:r>
            <a:r>
              <a:rPr sz="852" spc="-13" dirty="0">
                <a:latin typeface="Symbol"/>
                <a:cs typeface="Symbol"/>
              </a:rPr>
              <a:t></a:t>
            </a:r>
            <a:r>
              <a:rPr sz="852" dirty="0">
                <a:latin typeface="Times New Roman"/>
                <a:cs typeface="Times New Roman"/>
              </a:rPr>
              <a:t>	</a:t>
            </a:r>
            <a:r>
              <a:rPr sz="818" spc="-7" dirty="0">
                <a:latin typeface="Times New Roman"/>
                <a:cs typeface="Times New Roman"/>
              </a:rPr>
              <a:t>sin</a:t>
            </a:r>
            <a:r>
              <a:rPr sz="818" spc="-55" dirty="0">
                <a:latin typeface="Times New Roman"/>
                <a:cs typeface="Times New Roman"/>
              </a:rPr>
              <a:t> </a:t>
            </a:r>
            <a:r>
              <a:rPr sz="852" spc="-34" dirty="0">
                <a:latin typeface="Symbol"/>
                <a:cs typeface="Symbol"/>
              </a:rPr>
              <a:t></a:t>
            </a:r>
            <a:r>
              <a:rPr sz="852" dirty="0">
                <a:latin typeface="Times New Roman"/>
                <a:cs typeface="Times New Roman"/>
              </a:rPr>
              <a:t>	</a:t>
            </a:r>
            <a:r>
              <a:rPr sz="818" spc="-13" dirty="0">
                <a:latin typeface="Times New Roman"/>
                <a:cs typeface="Times New Roman"/>
              </a:rPr>
              <a:t>sin</a:t>
            </a:r>
            <a:r>
              <a:rPr sz="852" spc="-13" dirty="0">
                <a:latin typeface="Symbol"/>
                <a:cs typeface="Symbol"/>
              </a:rPr>
              <a:t></a:t>
            </a:r>
            <a:endParaRPr sz="852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75370" y="3809905"/>
            <a:ext cx="14630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5971">
              <a:spcBef>
                <a:spcPts val="68"/>
              </a:spcBef>
            </a:pPr>
            <a:r>
              <a:rPr sz="818" dirty="0">
                <a:latin typeface="Cambria Math"/>
                <a:cs typeface="Cambria Math"/>
              </a:rPr>
              <a:t>.</a:t>
            </a:r>
            <a:r>
              <a:rPr sz="869" baseline="29411" dirty="0">
                <a:latin typeface="Cambria Math"/>
                <a:cs typeface="Cambria Math"/>
              </a:rPr>
              <a:t>′</a:t>
            </a:r>
            <a:r>
              <a:rPr sz="869" spc="169" baseline="29411" dirty="0">
                <a:latin typeface="Cambria Math"/>
                <a:cs typeface="Cambria Math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.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92138" y="3737186"/>
            <a:ext cx="171407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17" dirty="0">
                <a:latin typeface="Cambria Math"/>
                <a:cs typeface="Cambria Math"/>
              </a:rPr>
              <a:t>Tac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5629" y="3720565"/>
            <a:ext cx="630224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396927" algn="l"/>
              </a:tabLst>
            </a:pPr>
            <a:r>
              <a:rPr sz="818" spc="-17" dirty="0">
                <a:latin typeface="Cambria Math"/>
                <a:cs typeface="Cambria Math"/>
              </a:rPr>
              <a:t>Rb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spc="-13" dirty="0">
                <a:latin typeface="Cambria Math"/>
                <a:cs typeface="Cambria Math"/>
              </a:rPr>
              <a:t>1000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51846" y="3799516"/>
            <a:ext cx="539759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453198" algn="l"/>
              </a:tabLst>
            </a:pPr>
            <a:r>
              <a:rPr sz="818" spc="-34" dirty="0">
                <a:latin typeface="Cambria Math"/>
                <a:cs typeface="Cambria Math"/>
              </a:rPr>
              <a:t>=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spc="-34" dirty="0">
                <a:latin typeface="Cambria Math"/>
                <a:cs typeface="Cambria Math"/>
              </a:rPr>
              <a:t>=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98644" y="3889029"/>
            <a:ext cx="124140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  <a:tabLst>
                <a:tab pos="459258" algn="l"/>
                <a:tab pos="902068" algn="l"/>
              </a:tabLst>
            </a:pPr>
            <a:r>
              <a:rPr sz="1227" spc="-10" baseline="4629" dirty="0">
                <a:latin typeface="Cambria Math"/>
                <a:cs typeface="Cambria Math"/>
              </a:rPr>
              <a:t>Sin</a:t>
            </a:r>
            <a:r>
              <a:rPr sz="1227" spc="-66" baseline="4629" dirty="0">
                <a:latin typeface="Cambria Math"/>
                <a:cs typeface="Cambria Math"/>
              </a:rPr>
              <a:t> </a:t>
            </a:r>
            <a:r>
              <a:rPr sz="1227" spc="-25" baseline="4629" dirty="0">
                <a:latin typeface="Cambria Math"/>
                <a:cs typeface="Cambria Math"/>
              </a:rPr>
              <a:t>120</a:t>
            </a:r>
            <a:r>
              <a:rPr sz="1227" baseline="4629" dirty="0">
                <a:latin typeface="Cambria Math"/>
                <a:cs typeface="Cambria Math"/>
              </a:rPr>
              <a:t>	</a:t>
            </a:r>
            <a:r>
              <a:rPr sz="818" dirty="0">
                <a:latin typeface="Cambria Math"/>
                <a:cs typeface="Cambria Math"/>
              </a:rPr>
              <a:t>Sin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120</a:t>
            </a:r>
            <a:r>
              <a:rPr sz="818" dirty="0">
                <a:latin typeface="Cambria Math"/>
                <a:cs typeface="Cambria Math"/>
              </a:rPr>
              <a:t>	Sin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120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79761" y="3988758"/>
            <a:ext cx="4426714" cy="506507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049563">
              <a:lnSpc>
                <a:spcPts val="975"/>
              </a:lnSpc>
              <a:spcBef>
                <a:spcPts val="68"/>
              </a:spcBef>
            </a:pPr>
            <a:r>
              <a:rPr sz="818" dirty="0">
                <a:latin typeface="Cambria Math"/>
                <a:cs typeface="Cambria Math"/>
              </a:rPr>
              <a:t>Tac</a:t>
            </a:r>
            <a:r>
              <a:rPr sz="818" spc="13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4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1000 </a:t>
            </a:r>
            <a:r>
              <a:rPr sz="818" spc="-34" dirty="0">
                <a:latin typeface="Cambria Math"/>
                <a:cs typeface="Cambria Math"/>
              </a:rPr>
              <a:t>N</a:t>
            </a:r>
            <a:endParaRPr sz="818">
              <a:latin typeface="Cambria Math"/>
              <a:cs typeface="Cambria Math"/>
            </a:endParaRPr>
          </a:p>
          <a:p>
            <a:pPr marL="2018398">
              <a:lnSpc>
                <a:spcPts val="975"/>
              </a:lnSpc>
            </a:pPr>
            <a:r>
              <a:rPr sz="1227" baseline="4629" dirty="0">
                <a:latin typeface="Times New Roman"/>
                <a:cs typeface="Times New Roman"/>
              </a:rPr>
              <a:t>R</a:t>
            </a:r>
            <a:r>
              <a:rPr sz="545" dirty="0">
                <a:latin typeface="Times New Roman"/>
                <a:cs typeface="Times New Roman"/>
              </a:rPr>
              <a:t>B</a:t>
            </a:r>
            <a:r>
              <a:rPr sz="545" spc="167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-5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1000</a:t>
            </a:r>
            <a:r>
              <a:rPr sz="1227" spc="-25" baseline="4629" dirty="0">
                <a:latin typeface="Times New Roman"/>
                <a:cs typeface="Times New Roman"/>
              </a:rPr>
              <a:t> </a:t>
            </a:r>
            <a:r>
              <a:rPr sz="1227" spc="-51" baseline="4629" dirty="0">
                <a:latin typeface="Times New Roman"/>
                <a:cs typeface="Times New Roman"/>
              </a:rPr>
              <a:t>N</a:t>
            </a:r>
            <a:endParaRPr sz="1227" baseline="4629">
              <a:latin typeface="Times New Roman"/>
              <a:cs typeface="Times New Roman"/>
            </a:endParaRPr>
          </a:p>
          <a:p>
            <a:pPr marL="8657">
              <a:spcBef>
                <a:spcPts val="866"/>
              </a:spcBef>
            </a:pPr>
            <a:r>
              <a:rPr sz="818" b="1" dirty="0">
                <a:latin typeface="Times New Roman"/>
                <a:cs typeface="Times New Roman"/>
              </a:rPr>
              <a:t>Example: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7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boat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kept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position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by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two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ropes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as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shown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figure. Find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drag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force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on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the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boat.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79760" y="5254310"/>
            <a:ext cx="1442242" cy="42436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lnSpc>
                <a:spcPts val="958"/>
              </a:lnSpc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Answer:</a:t>
            </a:r>
            <a:endParaRPr sz="818">
              <a:latin typeface="Times New Roman"/>
              <a:cs typeface="Times New Roman"/>
            </a:endParaRPr>
          </a:p>
          <a:p>
            <a:pPr marL="8657">
              <a:lnSpc>
                <a:spcPts val="958"/>
              </a:lnSpc>
            </a:pPr>
            <a:r>
              <a:rPr sz="818" spc="-7" dirty="0">
                <a:latin typeface="Times New Roman"/>
                <a:cs typeface="Times New Roman"/>
              </a:rPr>
              <a:t>According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law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parallelogram</a:t>
            </a:r>
            <a:endParaRPr sz="818">
              <a:latin typeface="Times New Roman"/>
              <a:cs typeface="Times New Roman"/>
            </a:endParaRPr>
          </a:p>
          <a:p>
            <a:pPr marL="868738">
              <a:spcBef>
                <a:spcPts val="310"/>
              </a:spcBef>
            </a:pPr>
            <a:r>
              <a:rPr sz="784" i="1" dirty="0">
                <a:latin typeface="Times New Roman"/>
                <a:cs typeface="Times New Roman"/>
              </a:rPr>
              <a:t>R</a:t>
            </a:r>
            <a:r>
              <a:rPr sz="784" i="1" spc="-7" dirty="0">
                <a:latin typeface="Times New Roman"/>
                <a:cs typeface="Times New Roman"/>
              </a:rPr>
              <a:t> </a:t>
            </a:r>
            <a:r>
              <a:rPr sz="784" dirty="0">
                <a:latin typeface="Symbol"/>
                <a:cs typeface="Symbol"/>
              </a:rPr>
              <a:t></a:t>
            </a:r>
            <a:endParaRPr sz="784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47962" y="5537047"/>
            <a:ext cx="76181" cy="12941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784" dirty="0">
                <a:latin typeface="Symbol"/>
                <a:cs typeface="Symbol"/>
              </a:rPr>
              <a:t></a:t>
            </a:r>
            <a:endParaRPr sz="784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97107" y="5492170"/>
            <a:ext cx="818511" cy="357293"/>
          </a:xfrm>
          <a:prstGeom prst="rect">
            <a:avLst/>
          </a:prstGeom>
        </p:spPr>
        <p:txBody>
          <a:bodyPr vert="horz" wrap="square" lIns="0" tIns="53673" rIns="0" bIns="0" rtlCol="0">
            <a:spAutoFit/>
          </a:bodyPr>
          <a:lstStyle/>
          <a:p>
            <a:pPr marL="399957">
              <a:spcBef>
                <a:spcPts val="423"/>
              </a:spcBef>
            </a:pPr>
            <a:r>
              <a:rPr sz="784" spc="34" dirty="0">
                <a:latin typeface="Symbol"/>
                <a:cs typeface="Symbol"/>
              </a:rPr>
              <a:t></a:t>
            </a:r>
            <a:r>
              <a:rPr sz="784" spc="-21" dirty="0">
                <a:latin typeface="Times New Roman"/>
                <a:cs typeface="Times New Roman"/>
              </a:rPr>
              <a:t> </a:t>
            </a:r>
            <a:r>
              <a:rPr sz="784" spc="-7" dirty="0">
                <a:latin typeface="Times New Roman"/>
                <a:cs typeface="Times New Roman"/>
              </a:rPr>
              <a:t>45.51</a:t>
            </a:r>
            <a:r>
              <a:rPr sz="784" i="1" spc="-7" dirty="0">
                <a:latin typeface="Times New Roman"/>
                <a:cs typeface="Times New Roman"/>
              </a:rPr>
              <a:t>N</a:t>
            </a:r>
            <a:endParaRPr sz="784">
              <a:latin typeface="Times New Roman"/>
              <a:cs typeface="Times New Roman"/>
            </a:endParaRPr>
          </a:p>
          <a:p>
            <a:pPr marL="25971">
              <a:spcBef>
                <a:spcPts val="382"/>
              </a:spcBef>
            </a:pPr>
            <a:r>
              <a:rPr sz="784" dirty="0">
                <a:latin typeface="Symbol"/>
                <a:cs typeface="Symbol"/>
              </a:rPr>
              <a:t></a:t>
            </a:r>
            <a:r>
              <a:rPr sz="852" dirty="0">
                <a:latin typeface="Symbol"/>
                <a:cs typeface="Symbol"/>
              </a:rPr>
              <a:t></a:t>
            </a:r>
            <a:r>
              <a:rPr sz="852" spc="72" dirty="0">
                <a:latin typeface="Times New Roman"/>
                <a:cs typeface="Times New Roman"/>
              </a:rPr>
              <a:t> </a:t>
            </a:r>
            <a:r>
              <a:rPr sz="784" dirty="0">
                <a:latin typeface="Symbol"/>
                <a:cs typeface="Symbol"/>
              </a:rPr>
              <a:t></a:t>
            </a:r>
            <a:r>
              <a:rPr sz="784" spc="-34" dirty="0">
                <a:latin typeface="Times New Roman"/>
                <a:cs typeface="Times New Roman"/>
              </a:rPr>
              <a:t> </a:t>
            </a:r>
            <a:r>
              <a:rPr sz="784" spc="-7" dirty="0">
                <a:latin typeface="Times New Roman"/>
                <a:cs typeface="Times New Roman"/>
              </a:rPr>
              <a:t>30.32</a:t>
            </a:r>
            <a:r>
              <a:rPr sz="767" spc="-10" baseline="33333" dirty="0">
                <a:latin typeface="Times New Roman"/>
                <a:cs typeface="Times New Roman"/>
              </a:rPr>
              <a:t>0</a:t>
            </a:r>
            <a:endParaRPr sz="767" baseline="3333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34225" y="5654226"/>
            <a:ext cx="1530543" cy="322865"/>
          </a:xfrm>
          <a:prstGeom prst="rect">
            <a:avLst/>
          </a:prstGeom>
        </p:spPr>
        <p:txBody>
          <a:bodyPr vert="horz" wrap="square" lIns="0" tIns="34628" rIns="0" bIns="0" rtlCol="0">
            <a:spAutoFit/>
          </a:bodyPr>
          <a:lstStyle/>
          <a:p>
            <a:pPr marL="43285">
              <a:spcBef>
                <a:spcPts val="273"/>
              </a:spcBef>
              <a:tabLst>
                <a:tab pos="832811" algn="l"/>
                <a:tab pos="1050969" algn="l"/>
              </a:tabLst>
            </a:pPr>
            <a:r>
              <a:rPr sz="1227" baseline="-32407" dirty="0">
                <a:latin typeface="Times New Roman"/>
                <a:cs typeface="Times New Roman"/>
              </a:rPr>
              <a:t>tan</a:t>
            </a:r>
            <a:r>
              <a:rPr sz="1278" baseline="-31111" dirty="0">
                <a:latin typeface="Symbol"/>
                <a:cs typeface="Symbol"/>
              </a:rPr>
              <a:t></a:t>
            </a:r>
            <a:r>
              <a:rPr sz="1278" spc="66" baseline="-31111" dirty="0">
                <a:latin typeface="Times New Roman"/>
                <a:cs typeface="Times New Roman"/>
              </a:rPr>
              <a:t> </a:t>
            </a:r>
            <a:r>
              <a:rPr sz="1227" baseline="-32407" dirty="0">
                <a:latin typeface="Symbol"/>
                <a:cs typeface="Symbol"/>
              </a:rPr>
              <a:t></a:t>
            </a:r>
            <a:r>
              <a:rPr sz="1227" spc="-4" baseline="-32407" dirty="0">
                <a:latin typeface="Times New Roman"/>
                <a:cs typeface="Times New Roman"/>
              </a:rPr>
              <a:t> </a:t>
            </a:r>
            <a:r>
              <a:rPr sz="818" i="1" u="sng" spc="18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818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</a:t>
            </a:r>
            <a:r>
              <a:rPr sz="818" i="1" u="sng" spc="-10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18" u="sng" spc="-1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sin</a:t>
            </a:r>
            <a:r>
              <a:rPr sz="852" u="sng" spc="-1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852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852" dirty="0">
                <a:latin typeface="Times New Roman"/>
                <a:cs typeface="Times New Roman"/>
              </a:rPr>
              <a:t> </a:t>
            </a:r>
            <a:r>
              <a:rPr sz="1227" baseline="-32407" dirty="0">
                <a:latin typeface="Symbol"/>
                <a:cs typeface="Symbol"/>
              </a:rPr>
              <a:t></a:t>
            </a:r>
            <a:r>
              <a:rPr sz="1227" baseline="-32407" dirty="0">
                <a:latin typeface="Times New Roman"/>
                <a:cs typeface="Times New Roman"/>
              </a:rPr>
              <a:t>	</a:t>
            </a:r>
            <a:r>
              <a:rPr sz="818" spc="-7" dirty="0">
                <a:latin typeface="Times New Roman"/>
                <a:cs typeface="Times New Roman"/>
              </a:rPr>
              <a:t>30sin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50</a:t>
            </a:r>
            <a:endParaRPr sz="818">
              <a:latin typeface="Times New Roman"/>
              <a:cs typeface="Times New Roman"/>
            </a:endParaRPr>
          </a:p>
          <a:p>
            <a:pPr marL="371389">
              <a:spcBef>
                <a:spcPts val="205"/>
              </a:spcBef>
              <a:tabLst>
                <a:tab pos="949249" algn="l"/>
              </a:tabLst>
            </a:pPr>
            <a:r>
              <a:rPr sz="818" i="1" spc="-7" dirty="0">
                <a:latin typeface="Times New Roman"/>
                <a:cs typeface="Times New Roman"/>
              </a:rPr>
              <a:t>P</a:t>
            </a:r>
            <a:r>
              <a:rPr sz="818" i="1" spc="-5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</a:t>
            </a:r>
            <a:r>
              <a:rPr sz="818" spc="-82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Q</a:t>
            </a:r>
            <a:r>
              <a:rPr sz="818" i="1" spc="-88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cos</a:t>
            </a:r>
            <a:r>
              <a:rPr sz="852" spc="-13" dirty="0">
                <a:latin typeface="Symbol"/>
                <a:cs typeface="Symbol"/>
              </a:rPr>
              <a:t></a:t>
            </a:r>
            <a:r>
              <a:rPr sz="852" dirty="0">
                <a:latin typeface="Times New Roman"/>
                <a:cs typeface="Times New Roman"/>
              </a:rPr>
              <a:t>	</a:t>
            </a:r>
            <a:r>
              <a:rPr sz="818" dirty="0">
                <a:latin typeface="Times New Roman"/>
                <a:cs typeface="Times New Roman"/>
              </a:rPr>
              <a:t>20</a:t>
            </a:r>
            <a:r>
              <a:rPr sz="818" spc="-72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Symbol"/>
                <a:cs typeface="Symbol"/>
              </a:rPr>
              <a:t></a:t>
            </a:r>
            <a:r>
              <a:rPr sz="818" spc="-7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30</a:t>
            </a:r>
            <a:r>
              <a:rPr sz="818" spc="-122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cos</a:t>
            </a:r>
            <a:r>
              <a:rPr sz="818" spc="-126" dirty="0">
                <a:latin typeface="Times New Roman"/>
                <a:cs typeface="Times New Roman"/>
              </a:rPr>
              <a:t> </a:t>
            </a:r>
            <a:r>
              <a:rPr sz="818" spc="-24" dirty="0">
                <a:latin typeface="Times New Roman"/>
                <a:cs typeface="Times New Roman"/>
              </a:rPr>
              <a:t>50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6244" y="2240407"/>
            <a:ext cx="1326326" cy="9003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5934" y="2193226"/>
            <a:ext cx="960484" cy="99061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7869" y="4513539"/>
            <a:ext cx="1859246" cy="75626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5782764" y="5837613"/>
            <a:ext cx="571357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72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33433" y="3616336"/>
            <a:ext cx="216856" cy="0"/>
          </a:xfrm>
          <a:custGeom>
            <a:avLst/>
            <a:gdLst/>
            <a:ahLst/>
            <a:cxnLst/>
            <a:rect l="l" t="t" r="r" b="b"/>
            <a:pathLst>
              <a:path w="318135">
                <a:moveTo>
                  <a:pt x="0" y="0"/>
                </a:moveTo>
                <a:lnTo>
                  <a:pt x="317753" y="0"/>
                </a:lnTo>
              </a:path>
            </a:pathLst>
          </a:custGeom>
          <a:ln w="7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54603" y="3895262"/>
            <a:ext cx="333291" cy="7359"/>
          </a:xfrm>
          <a:custGeom>
            <a:avLst/>
            <a:gdLst/>
            <a:ahLst/>
            <a:cxnLst/>
            <a:rect l="l" t="t" r="r" b="b"/>
            <a:pathLst>
              <a:path w="488950" h="10795">
                <a:moveTo>
                  <a:pt x="488873" y="0"/>
                </a:moveTo>
                <a:lnTo>
                  <a:pt x="0" y="0"/>
                </a:lnTo>
                <a:lnTo>
                  <a:pt x="0" y="10667"/>
                </a:lnTo>
                <a:lnTo>
                  <a:pt x="488873" y="10667"/>
                </a:lnTo>
                <a:lnTo>
                  <a:pt x="488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00434" y="3895262"/>
            <a:ext cx="333291" cy="7359"/>
          </a:xfrm>
          <a:custGeom>
            <a:avLst/>
            <a:gdLst/>
            <a:ahLst/>
            <a:cxnLst/>
            <a:rect l="l" t="t" r="r" b="b"/>
            <a:pathLst>
              <a:path w="488950" h="10795">
                <a:moveTo>
                  <a:pt x="488569" y="0"/>
                </a:moveTo>
                <a:lnTo>
                  <a:pt x="0" y="0"/>
                </a:lnTo>
                <a:lnTo>
                  <a:pt x="0" y="10667"/>
                </a:lnTo>
                <a:lnTo>
                  <a:pt x="488569" y="10667"/>
                </a:lnTo>
                <a:lnTo>
                  <a:pt x="488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38168" y="5533843"/>
            <a:ext cx="1234563" cy="12803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37466" y="1138380"/>
            <a:ext cx="856602" cy="89772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9760" y="746568"/>
            <a:ext cx="4566523" cy="248316"/>
          </a:xfrm>
          <a:prstGeom prst="rect">
            <a:avLst/>
          </a:prstGeom>
        </p:spPr>
        <p:txBody>
          <a:bodyPr vert="horz" wrap="square" lIns="0" tIns="17314" rIns="0" bIns="0" rtlCol="0">
            <a:spAutoFit/>
          </a:bodyPr>
          <a:lstStyle/>
          <a:p>
            <a:pPr marL="8657" marR="3463">
              <a:lnSpc>
                <a:spcPts val="934"/>
              </a:lnSpc>
              <a:spcBef>
                <a:spcPts val="137"/>
              </a:spcBef>
            </a:pPr>
            <a:r>
              <a:rPr sz="818" b="1" dirty="0">
                <a:latin typeface="Times New Roman"/>
                <a:cs typeface="Times New Roman"/>
              </a:rPr>
              <a:t>Example: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8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coplanar,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non-concurrent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force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system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shown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Fig.</a:t>
            </a:r>
            <a:r>
              <a:rPr sz="818" b="1" spc="-7" dirty="0">
                <a:latin typeface="Times New Roman"/>
                <a:cs typeface="Times New Roman"/>
              </a:rPr>
              <a:t> determine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magnitude,</a:t>
            </a:r>
            <a:r>
              <a:rPr sz="818" b="1" spc="-7" dirty="0">
                <a:latin typeface="Times New Roman"/>
                <a:cs typeface="Times New Roman"/>
              </a:rPr>
              <a:t> direction </a:t>
            </a:r>
            <a:r>
              <a:rPr sz="818" b="1" dirty="0">
                <a:latin typeface="Times New Roman"/>
                <a:cs typeface="Times New Roman"/>
              </a:rPr>
              <a:t>and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position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with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reference </a:t>
            </a:r>
            <a:r>
              <a:rPr sz="818" b="1" dirty="0">
                <a:latin typeface="Times New Roman"/>
                <a:cs typeface="Times New Roman"/>
              </a:rPr>
              <a:t>to point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</a:t>
            </a:r>
            <a:r>
              <a:rPr sz="818" b="1" spc="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resultant </a:t>
            </a:r>
            <a:r>
              <a:rPr sz="818" b="1" spc="-7" dirty="0">
                <a:latin typeface="Times New Roman"/>
                <a:cs typeface="Times New Roman"/>
              </a:rPr>
              <a:t>force.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9760" y="2423932"/>
            <a:ext cx="3843238" cy="847626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lnSpc>
                <a:spcPts val="948"/>
              </a:lnSpc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</a:t>
            </a:r>
            <a:endParaRPr sz="818">
              <a:latin typeface="Times New Roman"/>
              <a:cs typeface="Times New Roman"/>
            </a:endParaRPr>
          </a:p>
          <a:p>
            <a:pPr marL="378314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out</a:t>
            </a:r>
            <a:r>
              <a:rPr sz="818" spc="-7" dirty="0">
                <a:latin typeface="Times New Roman"/>
                <a:cs typeface="Times New Roman"/>
              </a:rPr>
              <a:t> magnitude </a:t>
            </a:r>
            <a:r>
              <a:rPr sz="818" dirty="0">
                <a:latin typeface="Times New Roman"/>
                <a:cs typeface="Times New Roman"/>
              </a:rPr>
              <a:t>&amp;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direction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34" dirty="0">
                <a:latin typeface="Times New Roman"/>
                <a:cs typeface="Times New Roman"/>
              </a:rPr>
              <a:t> R</a:t>
            </a:r>
            <a:endParaRPr sz="818">
              <a:latin typeface="Times New Roman"/>
              <a:cs typeface="Times New Roman"/>
            </a:endParaRPr>
          </a:p>
          <a:p>
            <a:pPr marL="378314">
              <a:lnSpc>
                <a:spcPts val="964"/>
              </a:lnSpc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horizontal</a:t>
            </a:r>
            <a:r>
              <a:rPr sz="818" b="1" spc="-13" dirty="0">
                <a:latin typeface="Times New Roman"/>
                <a:cs typeface="Times New Roman"/>
              </a:rPr>
              <a:t> force</a:t>
            </a:r>
            <a:endParaRPr sz="818">
              <a:latin typeface="Times New Roman"/>
              <a:cs typeface="Times New Roman"/>
            </a:endParaRPr>
          </a:p>
          <a:p>
            <a:pPr marL="1155720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Σ</a:t>
            </a:r>
            <a:r>
              <a:rPr sz="818" dirty="0">
                <a:latin typeface="Cambria Math"/>
                <a:cs typeface="Cambria Math"/>
              </a:rPr>
              <a:t>H</a:t>
            </a:r>
            <a:r>
              <a:rPr sz="818" spc="3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9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+500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Sin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45º</a:t>
            </a:r>
            <a:r>
              <a:rPr sz="818" spc="-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800Cos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30º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1000</a:t>
            </a:r>
            <a:r>
              <a:rPr sz="818" spc="6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+660.73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N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(→)</a:t>
            </a:r>
            <a:endParaRPr sz="818">
              <a:latin typeface="Cambria Math"/>
              <a:cs typeface="Cambria Math"/>
            </a:endParaRPr>
          </a:p>
          <a:p>
            <a:pPr marL="378314">
              <a:lnSpc>
                <a:spcPts val="941"/>
              </a:lnSpc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vertical</a:t>
            </a:r>
            <a:r>
              <a:rPr sz="818" b="1" spc="-31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  <a:p>
            <a:pPr marL="941457">
              <a:lnSpc>
                <a:spcPts val="964"/>
              </a:lnSpc>
              <a:tabLst>
                <a:tab pos="3527326" algn="l"/>
              </a:tabLst>
            </a:pPr>
            <a:r>
              <a:rPr sz="1227" baseline="2314" dirty="0">
                <a:latin typeface="Cambria Math"/>
                <a:cs typeface="Cambria Math"/>
              </a:rPr>
              <a:t>∑</a:t>
            </a:r>
            <a:r>
              <a:rPr sz="1227" spc="-87" baseline="2314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V</a:t>
            </a:r>
            <a:r>
              <a:rPr sz="818" spc="3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9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−500 Cos45º</a:t>
            </a:r>
            <a:r>
              <a:rPr sz="818" spc="-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850 +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800Sin30º</a:t>
            </a:r>
            <a:r>
              <a:rPr sz="818" spc="21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8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+896.45</a:t>
            </a:r>
            <a:r>
              <a:rPr sz="818" spc="3" dirty="0">
                <a:latin typeface="Cambria Math"/>
                <a:cs typeface="Cambria Math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N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dirty="0">
                <a:latin typeface="Times New Roman"/>
                <a:cs typeface="Times New Roman"/>
              </a:rPr>
              <a:t>(↑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378314">
              <a:lnSpc>
                <a:spcPts val="975"/>
              </a:lnSpc>
            </a:pP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0136" y="3332043"/>
            <a:ext cx="165779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i="1" dirty="0">
                <a:latin typeface="Times New Roman"/>
                <a:cs typeface="Times New Roman"/>
              </a:rPr>
              <a:t>R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Symbol"/>
                <a:cs typeface="Symbol"/>
              </a:rPr>
              <a:t></a:t>
            </a:r>
            <a:endParaRPr sz="818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7506" y="3506566"/>
            <a:ext cx="806392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resultant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0288" y="3595905"/>
            <a:ext cx="322037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896.45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8991" y="3679012"/>
            <a:ext cx="340650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tan</a:t>
            </a:r>
            <a:r>
              <a:rPr sz="818" spc="-47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θ</a:t>
            </a:r>
            <a:r>
              <a:rPr sz="818" spc="41" dirty="0">
                <a:latin typeface="Cambria Math"/>
                <a:cs typeface="Cambria Math"/>
              </a:rPr>
              <a:t> </a:t>
            </a:r>
            <a:r>
              <a:rPr sz="818" spc="-41" dirty="0">
                <a:latin typeface="Cambria Math"/>
                <a:cs typeface="Cambria Math"/>
              </a:rPr>
              <a:t>=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2367" y="3755886"/>
            <a:ext cx="322037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660.73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47556" y="3862018"/>
            <a:ext cx="4626689" cy="1432208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050429">
              <a:lnSpc>
                <a:spcPts val="958"/>
              </a:lnSpc>
              <a:spcBef>
                <a:spcPts val="68"/>
              </a:spcBef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112" dirty="0">
                <a:latin typeface="Cambria Math"/>
                <a:cs typeface="Cambria Math"/>
              </a:rPr>
              <a:t>  </a:t>
            </a:r>
            <a:r>
              <a:rPr sz="818" dirty="0">
                <a:latin typeface="Cambria Math"/>
                <a:cs typeface="Cambria Math"/>
              </a:rPr>
              <a:t>θ</a:t>
            </a:r>
            <a:r>
              <a:rPr sz="818" spc="171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53.61º</a:t>
            </a:r>
            <a:endParaRPr sz="818">
              <a:latin typeface="Times New Roman"/>
              <a:cs typeface="Times New Roman"/>
            </a:endParaRPr>
          </a:p>
          <a:p>
            <a:pPr marL="188292" marR="29434" indent="-154096">
              <a:lnSpc>
                <a:spcPts val="934"/>
              </a:lnSpc>
              <a:spcBef>
                <a:spcPts val="44"/>
              </a:spcBef>
            </a:pPr>
            <a:r>
              <a:rPr sz="818" dirty="0">
                <a:latin typeface="Times New Roman"/>
                <a:cs typeface="Times New Roman"/>
              </a:rPr>
              <a:t>Here,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have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also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locate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„R‟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@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pt.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Let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„R‟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located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dist</a:t>
            </a:r>
            <a:r>
              <a:rPr sz="818" baseline="31250" dirty="0">
                <a:latin typeface="Times New Roman"/>
                <a:cs typeface="Times New Roman"/>
              </a:rPr>
              <a:t>n</a:t>
            </a:r>
            <a:r>
              <a:rPr sz="818" spc="82" baseline="3125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x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from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horizontal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direc- tion.</a:t>
            </a:r>
            <a:endParaRPr sz="818">
              <a:latin typeface="Times New Roman"/>
              <a:cs typeface="Times New Roman"/>
            </a:endParaRPr>
          </a:p>
          <a:p>
            <a:pPr marL="40688" marR="1933991" indent="-6493">
              <a:lnSpc>
                <a:spcPts val="934"/>
              </a:lnSpc>
              <a:spcBef>
                <a:spcPts val="13"/>
              </a:spcBef>
            </a:pPr>
            <a:r>
              <a:rPr sz="818" dirty="0">
                <a:latin typeface="Times New Roman"/>
                <a:cs typeface="Times New Roman"/>
              </a:rPr>
              <a:t>Now</a:t>
            </a:r>
            <a:r>
              <a:rPr sz="818" spc="-55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this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dist</a:t>
            </a:r>
            <a:r>
              <a:rPr sz="818" baseline="31250" dirty="0">
                <a:latin typeface="Times New Roman"/>
                <a:cs typeface="Times New Roman"/>
              </a:rPr>
              <a:t>n</a:t>
            </a:r>
            <a:r>
              <a:rPr sz="818" spc="92" baseline="31250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„X‟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be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achived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6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using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varignon‟s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principle. </a:t>
            </a:r>
            <a:r>
              <a:rPr sz="818" dirty="0">
                <a:latin typeface="Times New Roman"/>
                <a:cs typeface="Times New Roman"/>
              </a:rPr>
              <a:t>First,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Take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moment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@</a:t>
            </a:r>
            <a:r>
              <a:rPr sz="818" spc="-2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forces.</a:t>
            </a:r>
            <a:endParaRPr sz="818">
              <a:latin typeface="Times New Roman"/>
              <a:cs typeface="Times New Roman"/>
            </a:endParaRPr>
          </a:p>
          <a:p>
            <a:pPr marL="56271" algn="ctr">
              <a:lnSpc>
                <a:spcPts val="951"/>
              </a:lnSpc>
            </a:pPr>
            <a:r>
              <a:rPr sz="1227" b="1" baseline="4629" dirty="0">
                <a:latin typeface="Times New Roman"/>
                <a:cs typeface="Times New Roman"/>
              </a:rPr>
              <a:t>M</a:t>
            </a:r>
            <a:r>
              <a:rPr sz="545" dirty="0">
                <a:latin typeface="Times New Roman"/>
                <a:cs typeface="Times New Roman"/>
              </a:rPr>
              <a:t>ALL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317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 (500</a:t>
            </a:r>
            <a:r>
              <a:rPr sz="1227" spc="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45°</a:t>
            </a:r>
            <a:r>
              <a:rPr sz="1227" spc="-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1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1.4</a:t>
            </a:r>
            <a:r>
              <a:rPr sz="1227" spc="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)</a:t>
            </a:r>
            <a:r>
              <a:rPr sz="1227" spc="-1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</a:t>
            </a:r>
            <a:r>
              <a:rPr sz="1227" spc="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850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1.8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)</a:t>
            </a:r>
            <a:r>
              <a:rPr sz="1227" spc="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</a:t>
            </a:r>
            <a:r>
              <a:rPr sz="1227" spc="-3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800</a:t>
            </a:r>
            <a:r>
              <a:rPr sz="1227" spc="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27" spc="-1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30°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 1.8</a:t>
            </a:r>
            <a:r>
              <a:rPr sz="1227" spc="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)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4" baseline="4629" dirty="0">
                <a:latin typeface="Times New Roman"/>
                <a:cs typeface="Times New Roman"/>
              </a:rPr>
              <a:t> </a:t>
            </a:r>
            <a:r>
              <a:rPr sz="1227" spc="-25" baseline="4629" dirty="0">
                <a:latin typeface="Times New Roman"/>
                <a:cs typeface="Times New Roman"/>
              </a:rPr>
              <a:t>400</a:t>
            </a:r>
            <a:endParaRPr sz="1227" baseline="4629">
              <a:latin typeface="Times New Roman"/>
              <a:cs typeface="Times New Roman"/>
            </a:endParaRPr>
          </a:p>
          <a:p>
            <a:pPr marL="57570" algn="ctr">
              <a:lnSpc>
                <a:spcPts val="927"/>
              </a:lnSpc>
              <a:tabLst>
                <a:tab pos="1347041" algn="l"/>
              </a:tabLst>
            </a:pP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19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+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3144.97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N-m</a:t>
            </a:r>
            <a:r>
              <a:rPr sz="818" spc="17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[</a:t>
            </a:r>
            <a:r>
              <a:rPr sz="818" spc="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Segoe UI Symbol"/>
                <a:cs typeface="Segoe UI Symbol"/>
              </a:rPr>
              <a:t>⮧</a:t>
            </a:r>
            <a:r>
              <a:rPr sz="818" spc="-21" dirty="0">
                <a:latin typeface="Segoe UI Symbol"/>
                <a:cs typeface="Segoe UI Symbol"/>
              </a:rPr>
              <a:t> </a:t>
            </a:r>
            <a:r>
              <a:rPr sz="818" dirty="0">
                <a:latin typeface="Times New Roman"/>
                <a:cs typeface="Times New Roman"/>
              </a:rPr>
              <a:t>]</a:t>
            </a:r>
            <a:r>
              <a:rPr sz="818" spc="-119" dirty="0">
                <a:latin typeface="Times New Roman"/>
                <a:cs typeface="Times New Roman"/>
              </a:rPr>
              <a:t> </a:t>
            </a:r>
            <a:r>
              <a:rPr sz="818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818" spc="-72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40688">
              <a:lnSpc>
                <a:spcPts val="948"/>
              </a:lnSpc>
            </a:pPr>
            <a:r>
              <a:rPr sz="818" dirty="0">
                <a:latin typeface="Times New Roman"/>
                <a:cs typeface="Times New Roman"/>
              </a:rPr>
              <a:t>Now</a:t>
            </a:r>
            <a:r>
              <a:rPr sz="818" spc="-44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moment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„R‟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@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point „</a:t>
            </a:r>
            <a:r>
              <a:rPr sz="818" spc="-4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„</a:t>
            </a:r>
            <a:endParaRPr sz="818">
              <a:latin typeface="Times New Roman"/>
              <a:cs typeface="Times New Roman"/>
            </a:endParaRPr>
          </a:p>
          <a:p>
            <a:pPr marL="40688">
              <a:lnSpc>
                <a:spcPts val="924"/>
              </a:lnSpc>
              <a:spcBef>
                <a:spcPts val="51"/>
              </a:spcBef>
              <a:tabLst>
                <a:tab pos="2399742" algn="l"/>
              </a:tabLst>
            </a:pPr>
            <a:r>
              <a:rPr sz="1227" b="1" baseline="4629" dirty="0">
                <a:latin typeface="Times New Roman"/>
                <a:cs typeface="Times New Roman"/>
              </a:rPr>
              <a:t>M</a:t>
            </a:r>
            <a:r>
              <a:rPr sz="545" dirty="0">
                <a:latin typeface="Times New Roman"/>
                <a:cs typeface="Times New Roman"/>
              </a:rPr>
              <a:t>R</a:t>
            </a:r>
            <a:r>
              <a:rPr sz="545" spc="164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317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-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(R </a:t>
            </a:r>
            <a:r>
              <a:rPr sz="1227" spc="-10" baseline="4629" dirty="0">
                <a:latin typeface="Times New Roman"/>
                <a:cs typeface="Times New Roman"/>
              </a:rPr>
              <a:t>Sin</a:t>
            </a:r>
            <a:r>
              <a:rPr sz="1227" spc="-56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𝜃.</a:t>
            </a:r>
            <a:r>
              <a:rPr sz="1227" spc="-51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𝑋</a:t>
            </a:r>
            <a:r>
              <a:rPr sz="1227" baseline="4629" dirty="0">
                <a:latin typeface="Times New Roman"/>
                <a:cs typeface="Times New Roman"/>
              </a:rPr>
              <a:t>)</a:t>
            </a:r>
            <a:r>
              <a:rPr sz="1227" spc="353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= + </a:t>
            </a:r>
            <a:r>
              <a:rPr sz="1227" spc="-10" baseline="4629" dirty="0">
                <a:latin typeface="Times New Roman"/>
                <a:cs typeface="Times New Roman"/>
              </a:rPr>
              <a:t>(∑F</a:t>
            </a:r>
            <a:r>
              <a:rPr sz="1227" spc="-10" baseline="4629" dirty="0">
                <a:latin typeface="Cambria Math"/>
                <a:cs typeface="Cambria Math"/>
              </a:rPr>
              <a:t>𝑦.</a:t>
            </a:r>
            <a:r>
              <a:rPr sz="1227" spc="-76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𝑥</a:t>
            </a:r>
            <a:r>
              <a:rPr sz="1227" spc="35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)</a:t>
            </a:r>
            <a:r>
              <a:rPr sz="1227" spc="82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=</a:t>
            </a:r>
            <a:r>
              <a:rPr sz="1227" spc="71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896.45.</a:t>
            </a:r>
            <a:r>
              <a:rPr sz="1227" spc="-71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𝑥</a:t>
            </a:r>
            <a:r>
              <a:rPr sz="1227" spc="107" baseline="4629" dirty="0">
                <a:latin typeface="Cambria Math"/>
                <a:cs typeface="Cambria Math"/>
              </a:rPr>
              <a:t> </a:t>
            </a:r>
            <a:r>
              <a:rPr sz="1227" u="sng" baseline="46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27" spc="-25" baseline="4629" dirty="0">
                <a:latin typeface="Times New Roman"/>
                <a:cs typeface="Times New Roman"/>
              </a:rPr>
              <a:t>(2)</a:t>
            </a:r>
            <a:endParaRPr sz="1227" baseline="4629">
              <a:latin typeface="Times New Roman"/>
              <a:cs typeface="Times New Roman"/>
            </a:endParaRPr>
          </a:p>
          <a:p>
            <a:pPr marL="871768">
              <a:lnSpc>
                <a:spcPts val="893"/>
              </a:lnSpc>
            </a:pP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)</a:t>
            </a:r>
            <a:r>
              <a:rPr sz="818" spc="106" dirty="0">
                <a:latin typeface="Times New Roman"/>
                <a:cs typeface="Times New Roman"/>
              </a:rPr>
              <a:t> 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96" dirty="0">
                <a:latin typeface="Times New Roman"/>
                <a:cs typeface="Times New Roman"/>
              </a:rPr>
              <a:t>  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2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847095" marR="3110921" indent="-155828">
              <a:lnSpc>
                <a:spcPts val="948"/>
              </a:lnSpc>
              <a:spcBef>
                <a:spcPts val="28"/>
              </a:spcBef>
            </a:pPr>
            <a:r>
              <a:rPr sz="818" dirty="0">
                <a:latin typeface="Times New Roman"/>
                <a:cs typeface="Times New Roman"/>
              </a:rPr>
              <a:t>896.45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X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3144.97 </a:t>
            </a:r>
            <a:r>
              <a:rPr sz="818" dirty="0">
                <a:latin typeface="Times New Roman"/>
                <a:cs typeface="Times New Roman"/>
              </a:rPr>
              <a:t>X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3.51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m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4539" y="1013721"/>
            <a:ext cx="1965120" cy="142839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889677" y="3343210"/>
            <a:ext cx="1008098" cy="7359"/>
          </a:xfrm>
          <a:custGeom>
            <a:avLst/>
            <a:gdLst/>
            <a:ahLst/>
            <a:cxnLst/>
            <a:rect l="l" t="t" r="r" b="b"/>
            <a:pathLst>
              <a:path w="1478914" h="10795">
                <a:moveTo>
                  <a:pt x="1478534" y="0"/>
                </a:moveTo>
                <a:lnTo>
                  <a:pt x="0" y="0"/>
                </a:lnTo>
                <a:lnTo>
                  <a:pt x="0" y="10667"/>
                </a:lnTo>
                <a:lnTo>
                  <a:pt x="1478534" y="10667"/>
                </a:lnTo>
                <a:lnTo>
                  <a:pt x="14785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8792" y="4860249"/>
            <a:ext cx="1732336" cy="108471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4817084" y="3304947"/>
            <a:ext cx="828467" cy="199109"/>
            <a:chOff x="2012314" y="4847209"/>
            <a:chExt cx="1215390" cy="292100"/>
          </a:xfrm>
        </p:grpSpPr>
        <p:sp>
          <p:nvSpPr>
            <p:cNvPr id="14" name="object 14"/>
            <p:cNvSpPr/>
            <p:nvPr/>
          </p:nvSpPr>
          <p:spPr>
            <a:xfrm>
              <a:off x="2020442" y="4856861"/>
              <a:ext cx="1207135" cy="280670"/>
            </a:xfrm>
            <a:custGeom>
              <a:avLst/>
              <a:gdLst/>
              <a:ahLst/>
              <a:cxnLst/>
              <a:rect l="l" t="t" r="r" b="b"/>
              <a:pathLst>
                <a:path w="1207135" h="280670">
                  <a:moveTo>
                    <a:pt x="0" y="188467"/>
                  </a:moveTo>
                  <a:lnTo>
                    <a:pt x="14477" y="173989"/>
                  </a:lnTo>
                </a:path>
                <a:path w="1207135" h="280670">
                  <a:moveTo>
                    <a:pt x="15112" y="173989"/>
                  </a:moveTo>
                  <a:lnTo>
                    <a:pt x="52069" y="280415"/>
                  </a:lnTo>
                </a:path>
                <a:path w="1207135" h="280670">
                  <a:moveTo>
                    <a:pt x="52069" y="280669"/>
                  </a:moveTo>
                  <a:lnTo>
                    <a:pt x="93090" y="635"/>
                  </a:lnTo>
                </a:path>
                <a:path w="1207135" h="280670">
                  <a:moveTo>
                    <a:pt x="93090" y="0"/>
                  </a:moveTo>
                  <a:lnTo>
                    <a:pt x="12068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2314" y="4847209"/>
              <a:ext cx="1209040" cy="284480"/>
            </a:xfrm>
            <a:custGeom>
              <a:avLst/>
              <a:gdLst/>
              <a:ahLst/>
              <a:cxnLst/>
              <a:rect l="l" t="t" r="r" b="b"/>
              <a:pathLst>
                <a:path w="1209039" h="284479">
                  <a:moveTo>
                    <a:pt x="1209040" y="0"/>
                  </a:moveTo>
                  <a:lnTo>
                    <a:pt x="91821" y="0"/>
                  </a:lnTo>
                  <a:lnTo>
                    <a:pt x="53848" y="259587"/>
                  </a:lnTo>
                  <a:lnTo>
                    <a:pt x="21209" y="171068"/>
                  </a:lnTo>
                  <a:lnTo>
                    <a:pt x="0" y="190626"/>
                  </a:lnTo>
                  <a:lnTo>
                    <a:pt x="3683" y="194182"/>
                  </a:lnTo>
                  <a:lnTo>
                    <a:pt x="12318" y="184657"/>
                  </a:lnTo>
                  <a:lnTo>
                    <a:pt x="50165" y="284225"/>
                  </a:lnTo>
                  <a:lnTo>
                    <a:pt x="57912" y="284225"/>
                  </a:lnTo>
                  <a:lnTo>
                    <a:pt x="97917" y="7365"/>
                  </a:lnTo>
                  <a:lnTo>
                    <a:pt x="1209040" y="7365"/>
                  </a:lnTo>
                  <a:lnTo>
                    <a:pt x="1209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855695" y="3298800"/>
            <a:ext cx="2711779" cy="197511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5971">
              <a:spcBef>
                <a:spcPts val="68"/>
              </a:spcBef>
            </a:pPr>
            <a:r>
              <a:rPr sz="1840" baseline="1543" dirty="0">
                <a:latin typeface="Symbol"/>
                <a:cs typeface="Symbol"/>
              </a:rPr>
              <a:t></a:t>
            </a:r>
            <a:r>
              <a:rPr sz="1193" dirty="0">
                <a:latin typeface="Symbol"/>
                <a:cs typeface="Symbol"/>
              </a:rPr>
              <a:t></a:t>
            </a:r>
            <a:r>
              <a:rPr sz="1227" i="1" baseline="9259" dirty="0">
                <a:latin typeface="Times New Roman"/>
                <a:cs typeface="Times New Roman"/>
              </a:rPr>
              <a:t>H</a:t>
            </a:r>
            <a:r>
              <a:rPr sz="1227" i="1" spc="-117" baseline="9259" dirty="0">
                <a:latin typeface="Times New Roman"/>
                <a:cs typeface="Times New Roman"/>
              </a:rPr>
              <a:t> </a:t>
            </a:r>
            <a:r>
              <a:rPr sz="1840" baseline="1543" dirty="0">
                <a:latin typeface="Symbol"/>
                <a:cs typeface="Symbol"/>
              </a:rPr>
              <a:t></a:t>
            </a:r>
            <a:r>
              <a:rPr sz="665" baseline="89743" dirty="0">
                <a:latin typeface="Times New Roman"/>
                <a:cs typeface="Times New Roman"/>
              </a:rPr>
              <a:t>2</a:t>
            </a:r>
            <a:r>
              <a:rPr sz="665" spc="66" baseline="89743" dirty="0">
                <a:latin typeface="Times New Roman"/>
                <a:cs typeface="Times New Roman"/>
              </a:rPr>
              <a:t> </a:t>
            </a:r>
            <a:r>
              <a:rPr sz="1227" spc="-10" baseline="9259" dirty="0">
                <a:latin typeface="Symbol"/>
                <a:cs typeface="Symbol"/>
              </a:rPr>
              <a:t></a:t>
            </a:r>
            <a:r>
              <a:rPr sz="1227" spc="-142" baseline="9259" dirty="0">
                <a:latin typeface="Times New Roman"/>
                <a:cs typeface="Times New Roman"/>
              </a:rPr>
              <a:t> </a:t>
            </a:r>
            <a:r>
              <a:rPr sz="1840" spc="-25" baseline="1543" dirty="0">
                <a:latin typeface="Symbol"/>
                <a:cs typeface="Symbol"/>
              </a:rPr>
              <a:t></a:t>
            </a:r>
            <a:r>
              <a:rPr sz="1193" spc="-17" dirty="0">
                <a:latin typeface="Symbol"/>
                <a:cs typeface="Symbol"/>
              </a:rPr>
              <a:t></a:t>
            </a:r>
            <a:r>
              <a:rPr sz="1227" i="1" spc="-25" baseline="9259" dirty="0">
                <a:latin typeface="Times New Roman"/>
                <a:cs typeface="Times New Roman"/>
              </a:rPr>
              <a:t>V</a:t>
            </a:r>
            <a:r>
              <a:rPr sz="1227" i="1" spc="-76" baseline="9259" dirty="0">
                <a:latin typeface="Times New Roman"/>
                <a:cs typeface="Times New Roman"/>
              </a:rPr>
              <a:t> </a:t>
            </a:r>
            <a:r>
              <a:rPr sz="1840" baseline="1543" dirty="0">
                <a:latin typeface="Symbol"/>
                <a:cs typeface="Symbol"/>
              </a:rPr>
              <a:t></a:t>
            </a:r>
            <a:r>
              <a:rPr sz="665" baseline="89743" dirty="0">
                <a:latin typeface="Times New Roman"/>
                <a:cs typeface="Times New Roman"/>
              </a:rPr>
              <a:t>2</a:t>
            </a:r>
            <a:r>
              <a:rPr sz="665" spc="434" baseline="89743" dirty="0">
                <a:latin typeface="Times New Roman"/>
                <a:cs typeface="Times New Roman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=</a:t>
            </a:r>
            <a:r>
              <a:rPr sz="1227" spc="363" baseline="2314" dirty="0">
                <a:latin typeface="Cambria Math"/>
                <a:cs typeface="Cambria Math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√</a:t>
            </a:r>
            <a:r>
              <a:rPr sz="1227" baseline="4629" dirty="0">
                <a:latin typeface="Cambria Math"/>
                <a:cs typeface="Cambria Math"/>
              </a:rPr>
              <a:t>(</a:t>
            </a:r>
            <a:r>
              <a:rPr sz="1227" baseline="2314" dirty="0">
                <a:latin typeface="Cambria Math"/>
                <a:cs typeface="Cambria Math"/>
              </a:rPr>
              <a:t>660.73</a:t>
            </a:r>
            <a:r>
              <a:rPr sz="1227" baseline="4629" dirty="0">
                <a:latin typeface="Cambria Math"/>
                <a:cs typeface="Cambria Math"/>
              </a:rPr>
              <a:t>)</a:t>
            </a:r>
            <a:r>
              <a:rPr sz="818" baseline="31250" dirty="0">
                <a:latin typeface="Cambria Math"/>
                <a:cs typeface="Cambria Math"/>
              </a:rPr>
              <a:t>2</a:t>
            </a:r>
            <a:r>
              <a:rPr sz="818" spc="153" baseline="31250" dirty="0">
                <a:latin typeface="Cambria Math"/>
                <a:cs typeface="Cambria Math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+</a:t>
            </a:r>
            <a:r>
              <a:rPr sz="1227" spc="21" baseline="2314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(</a:t>
            </a:r>
            <a:r>
              <a:rPr sz="1227" baseline="2314" dirty="0">
                <a:latin typeface="Cambria Math"/>
                <a:cs typeface="Cambria Math"/>
              </a:rPr>
              <a:t>896.45</a:t>
            </a:r>
            <a:r>
              <a:rPr sz="1227" baseline="4629" dirty="0">
                <a:latin typeface="Cambria Math"/>
                <a:cs typeface="Cambria Math"/>
              </a:rPr>
              <a:t>)</a:t>
            </a:r>
            <a:r>
              <a:rPr sz="818" baseline="31250" dirty="0">
                <a:latin typeface="Cambria Math"/>
                <a:cs typeface="Cambria Math"/>
              </a:rPr>
              <a:t>2</a:t>
            </a:r>
            <a:r>
              <a:rPr sz="818" spc="501" baseline="31250" dirty="0">
                <a:latin typeface="Cambria Math"/>
                <a:cs typeface="Cambria Math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=</a:t>
            </a:r>
            <a:r>
              <a:rPr sz="1227" spc="363" baseline="2314" dirty="0">
                <a:latin typeface="Cambria Math"/>
                <a:cs typeface="Cambria Math"/>
              </a:rPr>
              <a:t> </a:t>
            </a:r>
            <a:r>
              <a:rPr sz="1227" baseline="2314" dirty="0">
                <a:latin typeface="Cambria Math"/>
                <a:cs typeface="Cambria Math"/>
              </a:rPr>
              <a:t>1113.64</a:t>
            </a:r>
            <a:r>
              <a:rPr sz="1227" spc="15" baseline="2314" dirty="0">
                <a:latin typeface="Cambria Math"/>
                <a:cs typeface="Cambria Math"/>
              </a:rPr>
              <a:t> </a:t>
            </a:r>
            <a:r>
              <a:rPr sz="1227" spc="-51" baseline="2314" dirty="0">
                <a:latin typeface="Cambria Math"/>
                <a:cs typeface="Cambria Math"/>
              </a:rPr>
              <a:t>𝑁</a:t>
            </a:r>
            <a:endParaRPr sz="1227" baseline="2314">
              <a:latin typeface="Cambria Math"/>
              <a:cs typeface="Cambria Math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87475" y="3773806"/>
            <a:ext cx="308619" cy="7359"/>
          </a:xfrm>
          <a:custGeom>
            <a:avLst/>
            <a:gdLst/>
            <a:ahLst/>
            <a:cxnLst/>
            <a:rect l="l" t="t" r="r" b="b"/>
            <a:pathLst>
              <a:path w="452754" h="10795">
                <a:moveTo>
                  <a:pt x="452627" y="0"/>
                </a:moveTo>
                <a:lnTo>
                  <a:pt x="0" y="0"/>
                </a:lnTo>
                <a:lnTo>
                  <a:pt x="0" y="10667"/>
                </a:lnTo>
                <a:lnTo>
                  <a:pt x="452627" y="10667"/>
                </a:lnTo>
                <a:lnTo>
                  <a:pt x="452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9760" y="746568"/>
            <a:ext cx="4592926" cy="248316"/>
          </a:xfrm>
          <a:prstGeom prst="rect">
            <a:avLst/>
          </a:prstGeom>
        </p:spPr>
        <p:txBody>
          <a:bodyPr vert="horz" wrap="square" lIns="0" tIns="17314" rIns="0" bIns="0" rtlCol="0">
            <a:spAutoFit/>
          </a:bodyPr>
          <a:lstStyle/>
          <a:p>
            <a:pPr marL="8657" marR="3463">
              <a:lnSpc>
                <a:spcPts val="934"/>
              </a:lnSpc>
              <a:spcBef>
                <a:spcPts val="137"/>
              </a:spcBef>
            </a:pPr>
            <a:r>
              <a:rPr sz="818" b="1" dirty="0">
                <a:latin typeface="Times New Roman"/>
                <a:cs typeface="Times New Roman"/>
              </a:rPr>
              <a:t>Example:</a:t>
            </a:r>
            <a:r>
              <a:rPr sz="818" b="1" spc="6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9</a:t>
            </a:r>
            <a:r>
              <a:rPr sz="818" b="1" spc="7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Find</a:t>
            </a:r>
            <a:r>
              <a:rPr sz="818" b="1" spc="4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magnitude,</a:t>
            </a:r>
            <a:r>
              <a:rPr sz="818" b="1" spc="62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direction</a:t>
            </a:r>
            <a:r>
              <a:rPr sz="818" b="1" spc="72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and</a:t>
            </a:r>
            <a:r>
              <a:rPr sz="818" b="1" spc="5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location</a:t>
            </a:r>
            <a:r>
              <a:rPr sz="818" b="1" spc="6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55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85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55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force</a:t>
            </a:r>
            <a:r>
              <a:rPr sz="818" b="1" spc="62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system</a:t>
            </a:r>
            <a:r>
              <a:rPr sz="818" b="1" spc="55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with</a:t>
            </a:r>
            <a:r>
              <a:rPr sz="818" b="1" spc="65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respect</a:t>
            </a:r>
            <a:r>
              <a:rPr sz="818" b="1" spc="68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to</a:t>
            </a:r>
            <a:r>
              <a:rPr sz="818" b="1" spc="65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point </a:t>
            </a:r>
            <a:r>
              <a:rPr sz="818" b="1" dirty="0">
                <a:latin typeface="Times New Roman"/>
                <a:cs typeface="Times New Roman"/>
              </a:rPr>
              <a:t>‘O’</a:t>
            </a:r>
            <a:r>
              <a:rPr sz="818" b="1" spc="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shown</a:t>
            </a:r>
            <a:r>
              <a:rPr sz="818" b="1" spc="-21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 </a:t>
            </a:r>
            <a:r>
              <a:rPr sz="818" b="1" spc="-13" dirty="0">
                <a:latin typeface="Times New Roman"/>
                <a:cs typeface="Times New Roman"/>
              </a:rPr>
              <a:t>fig.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9761" y="2403156"/>
            <a:ext cx="3641532" cy="732209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lnSpc>
                <a:spcPts val="958"/>
              </a:lnSpc>
              <a:spcBef>
                <a:spcPts val="68"/>
              </a:spcBef>
            </a:pPr>
            <a:r>
              <a:rPr sz="818" b="1" spc="-7" dirty="0">
                <a:latin typeface="Times New Roman"/>
                <a:cs typeface="Times New Roman"/>
              </a:rPr>
              <a:t>Answer</a:t>
            </a:r>
            <a:endParaRPr sz="818">
              <a:latin typeface="Times New Roman"/>
              <a:cs typeface="Times New Roman"/>
            </a:endParaRPr>
          </a:p>
          <a:p>
            <a:pPr marL="378314">
              <a:lnSpc>
                <a:spcPts val="948"/>
              </a:lnSpc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horizontal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forces</a:t>
            </a:r>
            <a:endParaRPr sz="818">
              <a:latin typeface="Times New Roman"/>
              <a:cs typeface="Times New Roman"/>
            </a:endParaRPr>
          </a:p>
          <a:p>
            <a:pPr marL="947950">
              <a:lnSpc>
                <a:spcPts val="958"/>
              </a:lnSpc>
              <a:tabLst>
                <a:tab pos="3437726" algn="l"/>
              </a:tabLst>
            </a:pPr>
            <a:r>
              <a:rPr sz="818" dirty="0">
                <a:latin typeface="Cambria Math"/>
                <a:cs typeface="Cambria Math"/>
              </a:rPr>
              <a:t>𝛴𝐻</a:t>
            </a:r>
            <a:r>
              <a:rPr sz="818" spc="5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8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+30 𝐶𝑜𝑠</a:t>
            </a:r>
            <a:r>
              <a:rPr sz="818" spc="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30</a:t>
            </a:r>
            <a:r>
              <a:rPr sz="818" i="1" dirty="0">
                <a:latin typeface="Times New Roman"/>
                <a:cs typeface="Times New Roman"/>
              </a:rPr>
              <a:t>º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-28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50 +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40𝑆𝑖𝑛 45</a:t>
            </a:r>
            <a:r>
              <a:rPr sz="818" i="1" dirty="0">
                <a:latin typeface="Times New Roman"/>
                <a:cs typeface="Times New Roman"/>
              </a:rPr>
              <a:t>º</a:t>
            </a:r>
            <a:r>
              <a:rPr sz="818" i="1" spc="18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12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4.265 </a:t>
            </a:r>
            <a:r>
              <a:rPr sz="818" spc="-17" dirty="0">
                <a:latin typeface="Cambria Math"/>
                <a:cs typeface="Cambria Math"/>
              </a:rPr>
              <a:t>𝐾𝑁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→)</a:t>
            </a:r>
            <a:endParaRPr sz="818">
              <a:latin typeface="Times New Roman"/>
              <a:cs typeface="Times New Roman"/>
            </a:endParaRPr>
          </a:p>
          <a:p>
            <a:pPr marL="378314">
              <a:lnSpc>
                <a:spcPts val="948"/>
              </a:lnSpc>
            </a:pPr>
            <a:r>
              <a:rPr sz="818" b="1" dirty="0">
                <a:latin typeface="Times New Roman"/>
                <a:cs typeface="Times New Roman"/>
              </a:rPr>
              <a:t>Summation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3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vertical</a:t>
            </a:r>
            <a:r>
              <a:rPr sz="818" b="1" spc="-31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forces</a:t>
            </a:r>
            <a:endParaRPr sz="818">
              <a:latin typeface="Times New Roman"/>
              <a:cs typeface="Times New Roman"/>
            </a:endParaRPr>
          </a:p>
          <a:p>
            <a:pPr marL="991236">
              <a:lnSpc>
                <a:spcPts val="948"/>
              </a:lnSpc>
              <a:tabLst>
                <a:tab pos="3446383" algn="l"/>
              </a:tabLst>
            </a:pPr>
            <a:r>
              <a:rPr sz="818" dirty="0">
                <a:latin typeface="Cambria Math"/>
                <a:cs typeface="Cambria Math"/>
              </a:rPr>
              <a:t>𝛴𝑉</a:t>
            </a:r>
            <a:r>
              <a:rPr sz="818" spc="5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205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+30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𝑆𝑖𝑛30</a:t>
            </a:r>
            <a:r>
              <a:rPr sz="818" i="1" dirty="0">
                <a:latin typeface="Times New Roman"/>
                <a:cs typeface="Times New Roman"/>
              </a:rPr>
              <a:t>º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+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60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−</a:t>
            </a:r>
            <a:r>
              <a:rPr sz="818" spc="-13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40 𝐶𝑜𝑠</a:t>
            </a:r>
            <a:r>
              <a:rPr sz="818" spc="-10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45</a:t>
            </a:r>
            <a:r>
              <a:rPr sz="818" i="1" dirty="0">
                <a:latin typeface="Times New Roman"/>
                <a:cs typeface="Times New Roman"/>
              </a:rPr>
              <a:t>º</a:t>
            </a:r>
            <a:r>
              <a:rPr sz="818" i="1" spc="19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Cambria Math"/>
                <a:cs typeface="Cambria Math"/>
              </a:rPr>
              <a:t>=</a:t>
            </a:r>
            <a:r>
              <a:rPr sz="818" spc="191" dirty="0">
                <a:latin typeface="Cambria Math"/>
                <a:cs typeface="Cambria Math"/>
              </a:rPr>
              <a:t> </a:t>
            </a:r>
            <a:r>
              <a:rPr sz="818" dirty="0">
                <a:latin typeface="Cambria Math"/>
                <a:cs typeface="Cambria Math"/>
              </a:rPr>
              <a:t>+46.72</a:t>
            </a:r>
            <a:r>
              <a:rPr sz="818" spc="-3" dirty="0">
                <a:latin typeface="Cambria Math"/>
                <a:cs typeface="Cambria Math"/>
              </a:rPr>
              <a:t> </a:t>
            </a:r>
            <a:r>
              <a:rPr sz="818" spc="-17" dirty="0">
                <a:latin typeface="Cambria Math"/>
                <a:cs typeface="Cambria Math"/>
              </a:rPr>
              <a:t>𝐾𝑁</a:t>
            </a:r>
            <a:r>
              <a:rPr sz="818" dirty="0">
                <a:latin typeface="Cambria Math"/>
                <a:cs typeface="Cambria Math"/>
              </a:rPr>
              <a:t>	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↑)</a:t>
            </a:r>
            <a:endParaRPr sz="818">
              <a:latin typeface="Times New Roman"/>
              <a:cs typeface="Times New Roman"/>
            </a:endParaRPr>
          </a:p>
          <a:p>
            <a:pPr marL="378314">
              <a:lnSpc>
                <a:spcPts val="964"/>
              </a:lnSpc>
            </a:pPr>
            <a:r>
              <a:rPr sz="818" b="1" dirty="0">
                <a:latin typeface="Times New Roman"/>
                <a:cs typeface="Times New Roman"/>
              </a:rPr>
              <a:t>Resultant</a:t>
            </a:r>
            <a:r>
              <a:rPr sz="818" b="1" spc="-34" dirty="0">
                <a:latin typeface="Times New Roman"/>
                <a:cs typeface="Times New Roman"/>
              </a:rPr>
              <a:t> </a:t>
            </a:r>
            <a:r>
              <a:rPr sz="818" b="1" spc="-13" dirty="0">
                <a:latin typeface="Times New Roman"/>
                <a:cs typeface="Times New Roman"/>
              </a:rPr>
              <a:t>force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47506" y="3140898"/>
            <a:ext cx="828900" cy="362036"/>
          </a:xfrm>
          <a:prstGeom prst="rect">
            <a:avLst/>
          </a:prstGeom>
        </p:spPr>
        <p:txBody>
          <a:bodyPr vert="horz" wrap="square" lIns="0" tIns="58434" rIns="0" bIns="0" rtlCol="0">
            <a:spAutoFit/>
          </a:bodyPr>
          <a:lstStyle/>
          <a:p>
            <a:pPr marR="3463" algn="r">
              <a:spcBef>
                <a:spcPts val="460"/>
              </a:spcBef>
            </a:pPr>
            <a:r>
              <a:rPr sz="818" i="1" dirty="0">
                <a:latin typeface="Times New Roman"/>
                <a:cs typeface="Times New Roman"/>
              </a:rPr>
              <a:t>R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Symbol"/>
                <a:cs typeface="Symbol"/>
              </a:rPr>
              <a:t></a:t>
            </a:r>
            <a:endParaRPr sz="818">
              <a:latin typeface="Symbol"/>
              <a:cs typeface="Symbol"/>
            </a:endParaRPr>
          </a:p>
          <a:p>
            <a:pPr marL="8657">
              <a:spcBef>
                <a:spcPts val="392"/>
              </a:spcBef>
            </a:pPr>
            <a:r>
              <a:rPr sz="818" b="1" dirty="0">
                <a:latin typeface="Times New Roman"/>
                <a:cs typeface="Times New Roman"/>
              </a:rPr>
              <a:t>Angle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of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resultant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5221" y="3444236"/>
            <a:ext cx="266200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46.72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2233" y="3533576"/>
            <a:ext cx="334157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tan</a:t>
            </a:r>
            <a:r>
              <a:rPr sz="818" spc="-47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24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Cambria Math"/>
                <a:cs typeface="Cambria Math"/>
              </a:rPr>
              <a:t>=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07299" y="3612527"/>
            <a:ext cx="261871" cy="134610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8657">
              <a:spcBef>
                <a:spcPts val="68"/>
              </a:spcBef>
            </a:pPr>
            <a:r>
              <a:rPr sz="818" spc="-7" dirty="0">
                <a:latin typeface="Cambria Math"/>
                <a:cs typeface="Cambria Math"/>
              </a:rPr>
              <a:t>4.265</a:t>
            </a:r>
            <a:endParaRPr sz="818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59042" y="4346927"/>
            <a:ext cx="467473" cy="0"/>
          </a:xfrm>
          <a:custGeom>
            <a:avLst/>
            <a:gdLst/>
            <a:ahLst/>
            <a:cxnLst/>
            <a:rect l="l" t="t" r="r" b="b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ln w="9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79761" y="3720565"/>
            <a:ext cx="4487312" cy="1509602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034846">
              <a:lnSpc>
                <a:spcPts val="958"/>
              </a:lnSpc>
              <a:spcBef>
                <a:spcPts val="68"/>
              </a:spcBef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112" dirty="0">
                <a:latin typeface="Cambria Math"/>
                <a:cs typeface="Cambria Math"/>
              </a:rPr>
              <a:t>  </a:t>
            </a:r>
            <a:r>
              <a:rPr sz="818" dirty="0">
                <a:latin typeface="Times New Roman"/>
                <a:cs typeface="Times New Roman"/>
              </a:rPr>
              <a:t>θ</a:t>
            </a:r>
            <a:r>
              <a:rPr sz="818" spc="156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84.78</a:t>
            </a:r>
            <a:endParaRPr sz="818">
              <a:latin typeface="Times New Roman"/>
              <a:cs typeface="Times New Roman"/>
            </a:endParaRPr>
          </a:p>
          <a:p>
            <a:pPr marL="164484" marR="3463" indent="-155828">
              <a:lnSpc>
                <a:spcPts val="934"/>
              </a:lnSpc>
              <a:spcBef>
                <a:spcPts val="44"/>
              </a:spcBef>
            </a:pPr>
            <a:r>
              <a:rPr sz="818" dirty="0">
                <a:latin typeface="Times New Roman"/>
                <a:cs typeface="Times New Roman"/>
              </a:rPr>
              <a:t>Now,as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requred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position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„R‟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with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respect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point</a:t>
            </a:r>
            <a:r>
              <a:rPr sz="818" spc="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„O‟.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Take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moment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the </a:t>
            </a:r>
            <a:r>
              <a:rPr sz="818" dirty="0">
                <a:latin typeface="Times New Roman"/>
                <a:cs typeface="Times New Roman"/>
              </a:rPr>
              <a:t>forces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@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point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„O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 </a:t>
            </a:r>
            <a:r>
              <a:rPr sz="818" spc="-13" dirty="0">
                <a:latin typeface="Times New Roman"/>
                <a:cs typeface="Times New Roman"/>
              </a:rPr>
              <a:t>have,</a:t>
            </a:r>
            <a:endParaRPr sz="818">
              <a:latin typeface="Times New Roman"/>
              <a:cs typeface="Times New Roman"/>
            </a:endParaRPr>
          </a:p>
          <a:p>
            <a:pPr marL="128557" algn="ctr">
              <a:spcBef>
                <a:spcPts val="109"/>
              </a:spcBef>
            </a:pPr>
            <a:r>
              <a:rPr sz="1227" baseline="4629" dirty="0">
                <a:latin typeface="Times New Roman"/>
                <a:cs typeface="Times New Roman"/>
              </a:rPr>
              <a:t>M</a:t>
            </a:r>
            <a:r>
              <a:rPr sz="545" dirty="0">
                <a:latin typeface="Times New Roman"/>
                <a:cs typeface="Times New Roman"/>
              </a:rPr>
              <a:t>0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+(30 Cos30°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1)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–</a:t>
            </a:r>
            <a:r>
              <a:rPr sz="1227" spc="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(30</a:t>
            </a:r>
            <a:r>
              <a:rPr sz="1227" spc="-2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Sin30°</a:t>
            </a:r>
            <a:r>
              <a:rPr sz="1227" spc="-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1)</a:t>
            </a:r>
            <a:r>
              <a:rPr sz="1227" spc="1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-2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(60</a:t>
            </a:r>
            <a:r>
              <a:rPr sz="1227" spc="-2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2)+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(50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 </a:t>
            </a:r>
            <a:r>
              <a:rPr sz="1227" spc="-10" baseline="4629" dirty="0">
                <a:latin typeface="Times New Roman"/>
                <a:cs typeface="Times New Roman"/>
              </a:rPr>
              <a:t>2)-</a:t>
            </a:r>
            <a:r>
              <a:rPr sz="1227" baseline="4629" dirty="0">
                <a:latin typeface="Times New Roman"/>
                <a:cs typeface="Times New Roman"/>
              </a:rPr>
              <a:t>(40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Cos45°</a:t>
            </a:r>
            <a:r>
              <a:rPr sz="1227" spc="-21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1)</a:t>
            </a:r>
            <a:r>
              <a:rPr sz="1227" spc="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-3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(40 Sin45°</a:t>
            </a:r>
            <a:r>
              <a:rPr sz="1227" spc="-15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spc="-25" baseline="4629" dirty="0">
                <a:latin typeface="Times New Roman"/>
                <a:cs typeface="Times New Roman"/>
              </a:rPr>
              <a:t>1)</a:t>
            </a:r>
            <a:endParaRPr sz="1227" baseline="4629">
              <a:latin typeface="Times New Roman"/>
              <a:cs typeface="Times New Roman"/>
            </a:endParaRPr>
          </a:p>
          <a:p>
            <a:pPr marL="132453" algn="ctr">
              <a:lnSpc>
                <a:spcPts val="917"/>
              </a:lnSpc>
              <a:tabLst>
                <a:tab pos="1298562" algn="l"/>
                <a:tab pos="1986366" algn="l"/>
              </a:tabLst>
            </a:pPr>
            <a:r>
              <a:rPr sz="1227" b="1" baseline="4629" dirty="0">
                <a:latin typeface="Times New Roman"/>
                <a:cs typeface="Times New Roman"/>
              </a:rPr>
              <a:t>M</a:t>
            </a:r>
            <a:r>
              <a:rPr sz="545" b="1" dirty="0">
                <a:latin typeface="Times New Roman"/>
                <a:cs typeface="Times New Roman"/>
              </a:rPr>
              <a:t>0</a:t>
            </a:r>
            <a:r>
              <a:rPr sz="1227" b="1" baseline="4629" dirty="0">
                <a:latin typeface="Times New Roman"/>
                <a:cs typeface="Times New Roman"/>
              </a:rPr>
              <a:t>= +</a:t>
            </a:r>
            <a:r>
              <a:rPr sz="1227" b="1" spc="-21" baseline="4629" dirty="0">
                <a:latin typeface="Times New Roman"/>
                <a:cs typeface="Times New Roman"/>
              </a:rPr>
              <a:t> </a:t>
            </a:r>
            <a:r>
              <a:rPr sz="1227" b="1" baseline="4629" dirty="0">
                <a:latin typeface="Times New Roman"/>
                <a:cs typeface="Times New Roman"/>
              </a:rPr>
              <a:t>230.98</a:t>
            </a:r>
            <a:r>
              <a:rPr sz="1227" b="1" spc="-35" baseline="4629" dirty="0">
                <a:latin typeface="Times New Roman"/>
                <a:cs typeface="Times New Roman"/>
              </a:rPr>
              <a:t> </a:t>
            </a:r>
            <a:r>
              <a:rPr sz="1227" b="1" baseline="4629" dirty="0">
                <a:latin typeface="Times New Roman"/>
                <a:cs typeface="Times New Roman"/>
              </a:rPr>
              <a:t>KN- </a:t>
            </a:r>
            <a:r>
              <a:rPr sz="1227" b="1" spc="-21" baseline="4629" dirty="0">
                <a:latin typeface="Times New Roman"/>
                <a:cs typeface="Times New Roman"/>
              </a:rPr>
              <a:t>unit</a:t>
            </a:r>
            <a:r>
              <a:rPr sz="1227" b="1" baseline="4629" dirty="0">
                <a:latin typeface="Times New Roman"/>
                <a:cs typeface="Times New Roman"/>
              </a:rPr>
              <a:t>	(</a:t>
            </a:r>
            <a:r>
              <a:rPr sz="1227" b="1" spc="-1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Segoe UI Symbol"/>
                <a:cs typeface="Segoe UI Symbol"/>
              </a:rPr>
              <a:t>⮧</a:t>
            </a:r>
            <a:r>
              <a:rPr sz="1227" spc="-30" baseline="4629" dirty="0">
                <a:latin typeface="Segoe UI Symbol"/>
                <a:cs typeface="Segoe UI Symbol"/>
              </a:rPr>
              <a:t> </a:t>
            </a:r>
            <a:r>
              <a:rPr sz="1227" b="1" spc="-51" baseline="4629" dirty="0">
                <a:latin typeface="Times New Roman"/>
                <a:cs typeface="Times New Roman"/>
              </a:rPr>
              <a:t>)</a:t>
            </a:r>
            <a:r>
              <a:rPr sz="1227" b="1" baseline="4629" dirty="0">
                <a:latin typeface="Times New Roman"/>
                <a:cs typeface="Times New Roman"/>
              </a:rPr>
              <a:t>	</a:t>
            </a:r>
            <a:r>
              <a:rPr sz="1227" b="1" spc="-25" baseline="4629" dirty="0">
                <a:latin typeface="Times New Roman"/>
                <a:cs typeface="Times New Roman"/>
              </a:rPr>
              <a:t>(1)</a:t>
            </a:r>
            <a:endParaRPr sz="1227" baseline="4629">
              <a:latin typeface="Times New Roman"/>
              <a:cs typeface="Times New Roman"/>
            </a:endParaRPr>
          </a:p>
          <a:p>
            <a:pPr marL="8657">
              <a:lnSpc>
                <a:spcPts val="917"/>
              </a:lnSpc>
            </a:pPr>
            <a:r>
              <a:rPr sz="818" dirty="0">
                <a:latin typeface="Times New Roman"/>
                <a:cs typeface="Times New Roman"/>
              </a:rPr>
              <a:t>Now,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moment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„R‟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@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Pt.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„O‟</a:t>
            </a:r>
            <a:endParaRPr sz="818">
              <a:latin typeface="Times New Roman"/>
              <a:cs typeface="Times New Roman"/>
            </a:endParaRPr>
          </a:p>
          <a:p>
            <a:pPr marL="8657">
              <a:spcBef>
                <a:spcPts val="99"/>
              </a:spcBef>
            </a:pPr>
            <a:r>
              <a:rPr sz="818" spc="-7" dirty="0">
                <a:latin typeface="Times New Roman"/>
                <a:cs typeface="Times New Roman"/>
              </a:rPr>
              <a:t>(considering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„R‟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lies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at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distance</a:t>
            </a:r>
            <a:r>
              <a:rPr sz="818" spc="-28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x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from</a:t>
            </a:r>
            <a:r>
              <a:rPr sz="818" spc="-55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point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„O‟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horizontal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direction</a:t>
            </a:r>
            <a:r>
              <a:rPr sz="818" spc="-41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)</a:t>
            </a:r>
            <a:endParaRPr sz="818">
              <a:latin typeface="Times New Roman"/>
              <a:cs typeface="Times New Roman"/>
            </a:endParaRPr>
          </a:p>
          <a:p>
            <a:pPr marL="132453" algn="ctr">
              <a:lnSpc>
                <a:spcPts val="964"/>
              </a:lnSpc>
              <a:spcBef>
                <a:spcPts val="197"/>
              </a:spcBef>
            </a:pPr>
            <a:r>
              <a:rPr sz="1227" baseline="4629" dirty="0">
                <a:latin typeface="Times New Roman"/>
                <a:cs typeface="Times New Roman"/>
              </a:rPr>
              <a:t>M</a:t>
            </a:r>
            <a:r>
              <a:rPr sz="545" dirty="0">
                <a:latin typeface="Times New Roman"/>
                <a:cs typeface="Times New Roman"/>
              </a:rPr>
              <a:t>R</a:t>
            </a:r>
            <a:r>
              <a:rPr sz="545" spc="3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+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(R</a:t>
            </a:r>
            <a:r>
              <a:rPr sz="1227" spc="-3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Sin</a:t>
            </a:r>
            <a:r>
              <a:rPr sz="1227" baseline="4629" dirty="0">
                <a:latin typeface="Cambria Math"/>
                <a:cs typeface="Cambria Math"/>
              </a:rPr>
              <a:t>𝜃</a:t>
            </a:r>
            <a:r>
              <a:rPr sz="1227" spc="266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X</a:t>
            </a:r>
            <a:r>
              <a:rPr sz="1227" spc="-4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)</a:t>
            </a:r>
            <a:r>
              <a:rPr sz="1227" spc="10" baseline="4629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Times New Roman"/>
                <a:cs typeface="Times New Roman"/>
              </a:rPr>
              <a:t>=</a:t>
            </a:r>
            <a:r>
              <a:rPr sz="1227" spc="-30" baseline="4629" dirty="0">
                <a:latin typeface="Times New Roman"/>
                <a:cs typeface="Times New Roman"/>
              </a:rPr>
              <a:t> </a:t>
            </a:r>
            <a:r>
              <a:rPr sz="1227" spc="-10" baseline="4629" dirty="0">
                <a:latin typeface="Times New Roman"/>
                <a:cs typeface="Times New Roman"/>
              </a:rPr>
              <a:t>(∑Fy.x)</a:t>
            </a:r>
            <a:endParaRPr sz="1227" baseline="4629">
              <a:latin typeface="Times New Roman"/>
              <a:cs typeface="Times New Roman"/>
            </a:endParaRPr>
          </a:p>
          <a:p>
            <a:pPr marL="134617" algn="ctr">
              <a:lnSpc>
                <a:spcPts val="907"/>
              </a:lnSpc>
              <a:tabLst>
                <a:tab pos="1465643" algn="l"/>
              </a:tabLst>
            </a:pPr>
            <a:r>
              <a:rPr sz="1227" b="1" baseline="4629" dirty="0">
                <a:latin typeface="Times New Roman"/>
                <a:cs typeface="Times New Roman"/>
              </a:rPr>
              <a:t>M</a:t>
            </a:r>
            <a:r>
              <a:rPr sz="545" b="1" dirty="0">
                <a:latin typeface="Times New Roman"/>
                <a:cs typeface="Times New Roman"/>
              </a:rPr>
              <a:t>R </a:t>
            </a:r>
            <a:r>
              <a:rPr sz="1227" b="1" baseline="4629" dirty="0">
                <a:latin typeface="Times New Roman"/>
                <a:cs typeface="Times New Roman"/>
              </a:rPr>
              <a:t>= +46.72.X</a:t>
            </a:r>
            <a:r>
              <a:rPr sz="1227" b="1" spc="205" baseline="4629" dirty="0">
                <a:latin typeface="Times New Roman"/>
                <a:cs typeface="Times New Roman"/>
              </a:rPr>
              <a:t> </a:t>
            </a:r>
            <a:r>
              <a:rPr sz="1227" b="1" u="sng" baseline="46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27" b="1" spc="-148" baseline="4629" dirty="0">
                <a:latin typeface="Times New Roman"/>
                <a:cs typeface="Times New Roman"/>
              </a:rPr>
              <a:t> </a:t>
            </a:r>
            <a:r>
              <a:rPr sz="1227" b="1" baseline="4629" dirty="0">
                <a:latin typeface="Times New Roman"/>
                <a:cs typeface="Times New Roman"/>
              </a:rPr>
              <a:t>(2)</a:t>
            </a:r>
            <a:endParaRPr sz="1227" baseline="4629">
              <a:latin typeface="Times New Roman"/>
              <a:cs typeface="Times New Roman"/>
            </a:endParaRPr>
          </a:p>
          <a:p>
            <a:pPr marR="2976736" algn="ctr">
              <a:lnSpc>
                <a:spcPts val="917"/>
              </a:lnSpc>
            </a:pPr>
            <a:r>
              <a:rPr sz="818" b="1" dirty="0">
                <a:latin typeface="Times New Roman"/>
                <a:cs typeface="Times New Roman"/>
              </a:rPr>
              <a:t>According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to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varignon’s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spc="-7" dirty="0">
                <a:latin typeface="Times New Roman"/>
                <a:cs typeface="Times New Roman"/>
              </a:rPr>
              <a:t>principle</a:t>
            </a:r>
            <a:endParaRPr sz="818">
              <a:latin typeface="Times New Roman"/>
              <a:cs typeface="Times New Roman"/>
            </a:endParaRPr>
          </a:p>
          <a:p>
            <a:pPr marL="133319" algn="ctr">
              <a:lnSpc>
                <a:spcPts val="964"/>
              </a:lnSpc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21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46.72</a:t>
            </a:r>
            <a:r>
              <a:rPr sz="818" spc="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X</a:t>
            </a:r>
            <a:r>
              <a:rPr sz="818" spc="-1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-7" dirty="0">
                <a:latin typeface="Times New Roman"/>
                <a:cs typeface="Times New Roman"/>
              </a:rPr>
              <a:t> 230.98</a:t>
            </a:r>
            <a:endParaRPr sz="818">
              <a:latin typeface="Times New Roman"/>
              <a:cs typeface="Times New Roman"/>
            </a:endParaRPr>
          </a:p>
          <a:p>
            <a:pPr marL="128990" algn="ctr">
              <a:lnSpc>
                <a:spcPts val="975"/>
              </a:lnSpc>
            </a:pPr>
            <a:r>
              <a:rPr sz="818" dirty="0">
                <a:latin typeface="Cambria Math"/>
                <a:cs typeface="Cambria Math"/>
              </a:rPr>
              <a:t>∴</a:t>
            </a:r>
            <a:r>
              <a:rPr sz="818" spc="184" dirty="0">
                <a:latin typeface="Cambria Math"/>
                <a:cs typeface="Cambria Math"/>
              </a:rPr>
              <a:t> </a:t>
            </a:r>
            <a:r>
              <a:rPr sz="818" dirty="0">
                <a:latin typeface="Times New Roman"/>
                <a:cs typeface="Times New Roman"/>
              </a:rPr>
              <a:t>X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4.94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spc="-13" dirty="0">
                <a:latin typeface="Times New Roman"/>
                <a:cs typeface="Times New Roman"/>
              </a:rPr>
              <a:t>unit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289" y="1040384"/>
            <a:ext cx="1631829" cy="13664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9218" y="5276040"/>
            <a:ext cx="1386751" cy="81972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059352" y="3203228"/>
            <a:ext cx="892528" cy="7359"/>
          </a:xfrm>
          <a:custGeom>
            <a:avLst/>
            <a:gdLst/>
            <a:ahLst/>
            <a:cxnLst/>
            <a:rect l="l" t="t" r="r" b="b"/>
            <a:pathLst>
              <a:path w="1309370" h="10795">
                <a:moveTo>
                  <a:pt x="1309369" y="0"/>
                </a:moveTo>
                <a:lnTo>
                  <a:pt x="0" y="0"/>
                </a:lnTo>
                <a:lnTo>
                  <a:pt x="0" y="10667"/>
                </a:lnTo>
                <a:lnTo>
                  <a:pt x="1309369" y="10667"/>
                </a:lnTo>
                <a:lnTo>
                  <a:pt x="13093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986760" y="3165224"/>
            <a:ext cx="828034" cy="199109"/>
            <a:chOff x="2261235" y="4642230"/>
            <a:chExt cx="1214755" cy="292100"/>
          </a:xfrm>
        </p:grpSpPr>
        <p:sp>
          <p:nvSpPr>
            <p:cNvPr id="14" name="object 14"/>
            <p:cNvSpPr/>
            <p:nvPr/>
          </p:nvSpPr>
          <p:spPr>
            <a:xfrm>
              <a:off x="2269363" y="4651882"/>
              <a:ext cx="1206500" cy="280670"/>
            </a:xfrm>
            <a:custGeom>
              <a:avLst/>
              <a:gdLst/>
              <a:ahLst/>
              <a:cxnLst/>
              <a:rect l="l" t="t" r="r" b="b"/>
              <a:pathLst>
                <a:path w="1206500" h="280670">
                  <a:moveTo>
                    <a:pt x="0" y="188467"/>
                  </a:moveTo>
                  <a:lnTo>
                    <a:pt x="14478" y="173989"/>
                  </a:lnTo>
                </a:path>
                <a:path w="1206500" h="280670">
                  <a:moveTo>
                    <a:pt x="15112" y="173989"/>
                  </a:moveTo>
                  <a:lnTo>
                    <a:pt x="52069" y="280415"/>
                  </a:lnTo>
                </a:path>
                <a:path w="1206500" h="280670">
                  <a:moveTo>
                    <a:pt x="52069" y="280669"/>
                  </a:moveTo>
                  <a:lnTo>
                    <a:pt x="92963" y="634"/>
                  </a:lnTo>
                </a:path>
                <a:path w="1206500" h="280670">
                  <a:moveTo>
                    <a:pt x="92963" y="0"/>
                  </a:moveTo>
                  <a:lnTo>
                    <a:pt x="120637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61235" y="4642230"/>
              <a:ext cx="1209040" cy="284480"/>
            </a:xfrm>
            <a:custGeom>
              <a:avLst/>
              <a:gdLst/>
              <a:ahLst/>
              <a:cxnLst/>
              <a:rect l="l" t="t" r="r" b="b"/>
              <a:pathLst>
                <a:path w="1209039" h="284479">
                  <a:moveTo>
                    <a:pt x="1208531" y="0"/>
                  </a:moveTo>
                  <a:lnTo>
                    <a:pt x="91693" y="0"/>
                  </a:lnTo>
                  <a:lnTo>
                    <a:pt x="53847" y="259715"/>
                  </a:lnTo>
                  <a:lnTo>
                    <a:pt x="21208" y="171069"/>
                  </a:lnTo>
                  <a:lnTo>
                    <a:pt x="0" y="190627"/>
                  </a:lnTo>
                  <a:lnTo>
                    <a:pt x="3682" y="194183"/>
                  </a:lnTo>
                  <a:lnTo>
                    <a:pt x="12318" y="184658"/>
                  </a:lnTo>
                  <a:lnTo>
                    <a:pt x="50164" y="284226"/>
                  </a:lnTo>
                  <a:lnTo>
                    <a:pt x="57912" y="284226"/>
                  </a:lnTo>
                  <a:lnTo>
                    <a:pt x="97916" y="7493"/>
                  </a:lnTo>
                  <a:lnTo>
                    <a:pt x="1208531" y="7493"/>
                  </a:lnTo>
                  <a:lnTo>
                    <a:pt x="12085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026062" y="3159598"/>
            <a:ext cx="2524789" cy="197511"/>
          </a:xfrm>
          <a:prstGeom prst="rect">
            <a:avLst/>
          </a:prstGeom>
        </p:spPr>
        <p:txBody>
          <a:bodyPr vert="horz" wrap="square" lIns="0" tIns="8657" rIns="0" bIns="0" rtlCol="0">
            <a:spAutoFit/>
          </a:bodyPr>
          <a:lstStyle/>
          <a:p>
            <a:pPr marL="25971">
              <a:spcBef>
                <a:spcPts val="68"/>
              </a:spcBef>
            </a:pPr>
            <a:r>
              <a:rPr sz="1840" baseline="1543" dirty="0">
                <a:latin typeface="Symbol"/>
                <a:cs typeface="Symbol"/>
              </a:rPr>
              <a:t></a:t>
            </a:r>
            <a:r>
              <a:rPr sz="1193" dirty="0">
                <a:latin typeface="Symbol"/>
                <a:cs typeface="Symbol"/>
              </a:rPr>
              <a:t></a:t>
            </a:r>
            <a:r>
              <a:rPr sz="1227" i="1" baseline="9259" dirty="0">
                <a:latin typeface="Times New Roman"/>
                <a:cs typeface="Times New Roman"/>
              </a:rPr>
              <a:t>H</a:t>
            </a:r>
            <a:r>
              <a:rPr sz="1227" i="1" spc="-117" baseline="9259" dirty="0">
                <a:latin typeface="Times New Roman"/>
                <a:cs typeface="Times New Roman"/>
              </a:rPr>
              <a:t> </a:t>
            </a:r>
            <a:r>
              <a:rPr sz="1840" baseline="1543" dirty="0">
                <a:latin typeface="Symbol"/>
                <a:cs typeface="Symbol"/>
              </a:rPr>
              <a:t></a:t>
            </a:r>
            <a:r>
              <a:rPr sz="665" baseline="89743" dirty="0">
                <a:latin typeface="Times New Roman"/>
                <a:cs typeface="Times New Roman"/>
              </a:rPr>
              <a:t>2</a:t>
            </a:r>
            <a:r>
              <a:rPr sz="665" spc="35" baseline="89743" dirty="0">
                <a:latin typeface="Times New Roman"/>
                <a:cs typeface="Times New Roman"/>
              </a:rPr>
              <a:t> </a:t>
            </a:r>
            <a:r>
              <a:rPr sz="1227" spc="-10" baseline="9259" dirty="0">
                <a:latin typeface="Symbol"/>
                <a:cs typeface="Symbol"/>
              </a:rPr>
              <a:t></a:t>
            </a:r>
            <a:r>
              <a:rPr sz="1227" spc="-148" baseline="9259" dirty="0">
                <a:latin typeface="Times New Roman"/>
                <a:cs typeface="Times New Roman"/>
              </a:rPr>
              <a:t> </a:t>
            </a:r>
            <a:r>
              <a:rPr sz="1840" spc="-25" baseline="1543" dirty="0">
                <a:latin typeface="Symbol"/>
                <a:cs typeface="Symbol"/>
              </a:rPr>
              <a:t></a:t>
            </a:r>
            <a:r>
              <a:rPr sz="1193" spc="-17" dirty="0">
                <a:latin typeface="Symbol"/>
                <a:cs typeface="Symbol"/>
              </a:rPr>
              <a:t></a:t>
            </a:r>
            <a:r>
              <a:rPr sz="1227" i="1" spc="-25" baseline="9259" dirty="0">
                <a:latin typeface="Times New Roman"/>
                <a:cs typeface="Times New Roman"/>
              </a:rPr>
              <a:t>V</a:t>
            </a:r>
            <a:r>
              <a:rPr sz="1227" i="1" spc="-76" baseline="9259" dirty="0">
                <a:latin typeface="Times New Roman"/>
                <a:cs typeface="Times New Roman"/>
              </a:rPr>
              <a:t> </a:t>
            </a:r>
            <a:r>
              <a:rPr sz="1840" baseline="1543" dirty="0">
                <a:latin typeface="Symbol"/>
                <a:cs typeface="Symbol"/>
              </a:rPr>
              <a:t></a:t>
            </a:r>
            <a:r>
              <a:rPr sz="665" baseline="89743" dirty="0">
                <a:latin typeface="Times New Roman"/>
                <a:cs typeface="Times New Roman"/>
              </a:rPr>
              <a:t>2</a:t>
            </a:r>
            <a:r>
              <a:rPr sz="665" spc="455" baseline="89743" dirty="0">
                <a:latin typeface="Times New Roman"/>
                <a:cs typeface="Times New Roman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=</a:t>
            </a:r>
            <a:r>
              <a:rPr sz="1227" spc="353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√</a:t>
            </a:r>
            <a:r>
              <a:rPr sz="1227" baseline="6944" dirty="0">
                <a:latin typeface="Cambria Math"/>
                <a:cs typeface="Cambria Math"/>
              </a:rPr>
              <a:t>(</a:t>
            </a:r>
            <a:r>
              <a:rPr sz="1227" baseline="4629" dirty="0">
                <a:latin typeface="Cambria Math"/>
                <a:cs typeface="Cambria Math"/>
              </a:rPr>
              <a:t>4.265</a:t>
            </a:r>
            <a:r>
              <a:rPr sz="1227" baseline="6944" dirty="0">
                <a:latin typeface="Cambria Math"/>
                <a:cs typeface="Cambria Math"/>
              </a:rPr>
              <a:t>)</a:t>
            </a:r>
            <a:r>
              <a:rPr sz="818" baseline="31250" dirty="0">
                <a:latin typeface="Cambria Math"/>
                <a:cs typeface="Cambria Math"/>
              </a:rPr>
              <a:t>2</a:t>
            </a:r>
            <a:r>
              <a:rPr sz="818" spc="179" baseline="31250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+</a:t>
            </a:r>
            <a:r>
              <a:rPr sz="1227" spc="15" baseline="4629" dirty="0">
                <a:latin typeface="Cambria Math"/>
                <a:cs typeface="Cambria Math"/>
              </a:rPr>
              <a:t> </a:t>
            </a:r>
            <a:r>
              <a:rPr sz="1227" baseline="6944" dirty="0">
                <a:latin typeface="Cambria Math"/>
                <a:cs typeface="Cambria Math"/>
              </a:rPr>
              <a:t>(</a:t>
            </a:r>
            <a:r>
              <a:rPr sz="1227" baseline="4629" dirty="0">
                <a:latin typeface="Cambria Math"/>
                <a:cs typeface="Cambria Math"/>
              </a:rPr>
              <a:t>46.72</a:t>
            </a:r>
            <a:r>
              <a:rPr sz="1227" baseline="6944" dirty="0">
                <a:latin typeface="Cambria Math"/>
                <a:cs typeface="Cambria Math"/>
              </a:rPr>
              <a:t>)</a:t>
            </a:r>
            <a:r>
              <a:rPr sz="818" baseline="31250" dirty="0">
                <a:latin typeface="Cambria Math"/>
                <a:cs typeface="Cambria Math"/>
              </a:rPr>
              <a:t>2</a:t>
            </a:r>
            <a:r>
              <a:rPr sz="818" spc="250" baseline="31250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=</a:t>
            </a:r>
            <a:r>
              <a:rPr sz="1227" spc="358" baseline="4629" dirty="0">
                <a:latin typeface="Cambria Math"/>
                <a:cs typeface="Cambria Math"/>
              </a:rPr>
              <a:t> </a:t>
            </a:r>
            <a:r>
              <a:rPr sz="1227" baseline="4629" dirty="0">
                <a:latin typeface="Cambria Math"/>
                <a:cs typeface="Cambria Math"/>
              </a:rPr>
              <a:t>46.91</a:t>
            </a:r>
            <a:r>
              <a:rPr sz="1227" spc="30" baseline="4629" dirty="0">
                <a:latin typeface="Cambria Math"/>
                <a:cs typeface="Cambria Math"/>
              </a:rPr>
              <a:t> </a:t>
            </a:r>
            <a:r>
              <a:rPr sz="1227" spc="-25" baseline="4629" dirty="0">
                <a:latin typeface="Cambria Math"/>
                <a:cs typeface="Cambria Math"/>
              </a:rPr>
              <a:t>𝐾𝑁</a:t>
            </a:r>
            <a:endParaRPr sz="1227" baseline="4629">
              <a:latin typeface="Cambria Math"/>
              <a:cs typeface="Cambria Math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12147" y="3631660"/>
            <a:ext cx="251483" cy="7359"/>
          </a:xfrm>
          <a:custGeom>
            <a:avLst/>
            <a:gdLst/>
            <a:ahLst/>
            <a:cxnLst/>
            <a:rect l="l" t="t" r="r" b="b"/>
            <a:pathLst>
              <a:path w="368935" h="10795">
                <a:moveTo>
                  <a:pt x="368808" y="0"/>
                </a:moveTo>
                <a:lnTo>
                  <a:pt x="0" y="0"/>
                </a:lnTo>
                <a:lnTo>
                  <a:pt x="0" y="10667"/>
                </a:lnTo>
                <a:lnTo>
                  <a:pt x="368808" y="10667"/>
                </a:lnTo>
                <a:lnTo>
                  <a:pt x="3688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6700" y="1409145"/>
            <a:ext cx="4169912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 </a:t>
            </a:r>
            <a:r>
              <a:rPr lang="en-US" sz="5126" u="none" spc="-6" dirty="0"/>
              <a:t>4 &amp; 5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286700" y="2647288"/>
            <a:ext cx="3810853" cy="2222901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dirty="0">
                <a:latin typeface="Arial"/>
                <a:cs typeface="Arial"/>
              </a:rPr>
              <a:t>Review on </a:t>
            </a:r>
            <a:r>
              <a:rPr lang="en-US" sz="2052" b="1" dirty="0" err="1">
                <a:latin typeface="Arial"/>
                <a:cs typeface="Arial"/>
              </a:rPr>
              <a:t>Lami</a:t>
            </a:r>
            <a:r>
              <a:rPr lang="en-US" sz="2052" b="1" dirty="0">
                <a:latin typeface="Arial"/>
                <a:cs typeface="Arial"/>
              </a:rPr>
              <a:t>, Method of Resolution and </a:t>
            </a:r>
            <a:r>
              <a:rPr lang="en-US" sz="2052" b="1" dirty="0" err="1">
                <a:latin typeface="Arial"/>
                <a:cs typeface="Arial"/>
              </a:rPr>
              <a:t>Varignons</a:t>
            </a:r>
            <a:r>
              <a:rPr lang="en-US" sz="2052" b="1" dirty="0">
                <a:latin typeface="Arial"/>
                <a:cs typeface="Arial"/>
              </a:rPr>
              <a:t> Theorem</a:t>
            </a: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(64-75)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57845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41388BF4-FF3C-465C-A047-D09FE7556D1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5404" y="483368"/>
            <a:ext cx="7618016" cy="58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18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28162D67-A022-4778-B58E-8CA6BF80857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2415" y="579545"/>
            <a:ext cx="8003995" cy="56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40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964BCF4D-B209-48CA-98C3-8129F63C29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044" y="483368"/>
            <a:ext cx="7922736" cy="58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844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FC362385-6D4A-4462-B498-DFA7C64136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3201" y="642711"/>
            <a:ext cx="7902422" cy="55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6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">
            <a:extLst>
              <a:ext uri="{FF2B5EF4-FFF2-40B4-BE49-F238E27FC236}">
                <a16:creationId xmlns:a16="http://schemas.microsoft.com/office/drawing/2014/main" id="{E55B70A7-C1D9-4904-9883-AFE0049686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9843" y="394491"/>
            <a:ext cx="7529139" cy="60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2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">
            <a:extLst>
              <a:ext uri="{FF2B5EF4-FFF2-40B4-BE49-F238E27FC236}">
                <a16:creationId xmlns:a16="http://schemas.microsoft.com/office/drawing/2014/main" id="{A2476FE5-CAA5-4A4E-9D1B-CCD905B3AC9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0152" y="592242"/>
            <a:ext cx="7408520" cy="56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3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453697"/>
              </p:ext>
            </p:extLst>
          </p:nvPr>
        </p:nvGraphicFramePr>
        <p:xfrm>
          <a:off x="1" y="304800"/>
          <a:ext cx="12188824" cy="65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0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2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2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Topic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Teaching-</a:t>
                      </a:r>
                      <a:r>
                        <a:rPr sz="13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13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13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dirty="0">
                          <a:latin typeface="Times New Roman"/>
                          <a:cs typeface="Times New Roman"/>
                        </a:rPr>
                        <a:t>Corresponding</a:t>
                      </a:r>
                      <a:r>
                        <a:rPr sz="13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spc="-20" dirty="0">
                          <a:latin typeface="Arial"/>
                          <a:cs typeface="Arial"/>
                        </a:rPr>
                        <a:t>Introduction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Engineering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60" dirty="0">
                          <a:latin typeface="Arial"/>
                          <a:cs typeface="Arial"/>
                        </a:rPr>
                        <a:t>Mechanics,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system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principle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of</a:t>
                      </a:r>
                      <a:endParaRPr sz="1300" dirty="0">
                        <a:latin typeface="Arial"/>
                        <a:cs typeface="Arial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moment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50" dirty="0">
                          <a:latin typeface="Times New Roman"/>
                          <a:cs typeface="Times New Roman"/>
                        </a:rPr>
                        <a:t>open Discussion, PPT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Quiz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2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Components</a:t>
                      </a:r>
                      <a:r>
                        <a:rPr sz="13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Resultant</a:t>
                      </a:r>
                      <a:r>
                        <a:rPr sz="13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Force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 Presentation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, Lecture, PPT, Discussion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 exam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Quiz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, CT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4600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Components</a:t>
                      </a:r>
                      <a:r>
                        <a:rPr sz="13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75" dirty="0">
                          <a:latin typeface="Arial"/>
                          <a:cs typeface="Arial"/>
                        </a:rPr>
                        <a:t>Resultant</a:t>
                      </a:r>
                      <a:r>
                        <a:rPr sz="13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Force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8900" algn="l"/>
                        </a:tabLst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Arial"/>
                          <a:cs typeface="Arial"/>
                        </a:rPr>
                        <a:t>Review on </a:t>
                      </a:r>
                      <a:r>
                        <a:rPr lang="en-US" sz="1300" b="0" dirty="0" err="1">
                          <a:latin typeface="Arial"/>
                          <a:cs typeface="Arial"/>
                        </a:rPr>
                        <a:t>Lami</a:t>
                      </a:r>
                      <a:r>
                        <a:rPr lang="en-US" sz="1300" b="0" dirty="0">
                          <a:latin typeface="Arial"/>
                          <a:cs typeface="Arial"/>
                        </a:rPr>
                        <a:t>, Method of Resolution and </a:t>
                      </a:r>
                      <a:r>
                        <a:rPr lang="en-US" sz="1300" b="0" dirty="0" err="1">
                          <a:latin typeface="Arial"/>
                          <a:cs typeface="Arial"/>
                        </a:rPr>
                        <a:t>Varignons</a:t>
                      </a:r>
                      <a:r>
                        <a:rPr lang="en-US" sz="1300" b="0" dirty="0">
                          <a:latin typeface="Arial"/>
                          <a:cs typeface="Arial"/>
                        </a:rPr>
                        <a:t> Theorem</a:t>
                      </a: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2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73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Arial"/>
                          <a:cs typeface="Arial"/>
                        </a:rPr>
                        <a:t>Problem Solving on Resultant Force </a:t>
                      </a: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73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Arial"/>
                          <a:cs typeface="Arial"/>
                        </a:rPr>
                        <a:t>Types</a:t>
                      </a:r>
                      <a:r>
                        <a:rPr lang="en-US" sz="1300" b="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0" dirty="0">
                          <a:latin typeface="Arial"/>
                          <a:cs typeface="Arial"/>
                        </a:rPr>
                        <a:t>of</a:t>
                      </a:r>
                      <a:r>
                        <a:rPr lang="en-US" sz="1300" b="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0" dirty="0">
                          <a:latin typeface="Arial"/>
                          <a:cs typeface="Arial"/>
                        </a:rPr>
                        <a:t>Supports</a:t>
                      </a:r>
                      <a:r>
                        <a:rPr lang="en-US" sz="1300" b="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0" dirty="0"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300" b="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b="0" spc="-10" dirty="0">
                          <a:latin typeface="Arial"/>
                          <a:cs typeface="Arial"/>
                        </a:rPr>
                        <a:t>Structure</a:t>
                      </a:r>
                      <a:endParaRPr lang="en-US" sz="1300" b="0" dirty="0">
                        <a:latin typeface="Arial"/>
                        <a:cs typeface="Arial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CLO 1,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pc="-75" dirty="0">
                          <a:latin typeface="Arial"/>
                          <a:cs typeface="Arial"/>
                        </a:rPr>
                        <a:t>Center</a:t>
                      </a:r>
                      <a:r>
                        <a:rPr lang="en-US"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lang="en-US"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300" spc="-10" dirty="0">
                          <a:latin typeface="Arial"/>
                          <a:cs typeface="Arial"/>
                        </a:rPr>
                        <a:t>gravity related theory</a:t>
                      </a:r>
                      <a:endParaRPr lang="en-US" sz="1300" dirty="0">
                        <a:latin typeface="Arial"/>
                        <a:cs typeface="Arial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8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75" dirty="0">
                          <a:latin typeface="Arial"/>
                          <a:cs typeface="Arial"/>
                        </a:rPr>
                        <a:t>Center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lang="en-US" sz="1300" spc="-10" dirty="0">
                          <a:latin typeface="Arial"/>
                          <a:cs typeface="Arial"/>
                        </a:rPr>
                        <a:t> related Problem Solving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8900" algn="l"/>
                        </a:tabLst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CLO4,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CLO3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9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75" dirty="0">
                          <a:latin typeface="Arial"/>
                          <a:cs typeface="Arial"/>
                        </a:rPr>
                        <a:t>Center</a:t>
                      </a:r>
                      <a:r>
                        <a:rPr sz="13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lang="en-US" sz="1300" spc="-10" dirty="0">
                          <a:latin typeface="Arial"/>
                          <a:cs typeface="Arial"/>
                        </a:rPr>
                        <a:t> related problem Solving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5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CLO4,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 CLO3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600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5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Friction related  theory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600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360613" y="18763"/>
            <a:ext cx="7056082" cy="205521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>
              <a:spcBef>
                <a:spcPts val="64"/>
              </a:spcBef>
            </a:pPr>
            <a:r>
              <a:rPr sz="1282" b="1" dirty="0">
                <a:latin typeface="Times New Roman"/>
                <a:cs typeface="Times New Roman"/>
              </a:rPr>
              <a:t>Couse</a:t>
            </a:r>
            <a:r>
              <a:rPr sz="1282" b="1" spc="-35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plan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specifying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content,</a:t>
            </a:r>
            <a:r>
              <a:rPr sz="1282" b="1" spc="-29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CLOs,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teaching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learning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and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assessment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strategy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mapped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dirty="0">
                <a:latin typeface="Times New Roman"/>
                <a:cs typeface="Times New Roman"/>
              </a:rPr>
              <a:t>with</a:t>
            </a:r>
            <a:r>
              <a:rPr sz="1282" b="1" spc="-32" dirty="0">
                <a:latin typeface="Times New Roman"/>
                <a:cs typeface="Times New Roman"/>
              </a:rPr>
              <a:t> </a:t>
            </a:r>
            <a:r>
              <a:rPr sz="1282" b="1" spc="-13" dirty="0">
                <a:latin typeface="Times New Roman"/>
                <a:cs typeface="Times New Roman"/>
              </a:rPr>
              <a:t>CLOs</a:t>
            </a:r>
            <a:endParaRPr sz="1282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0B2739D4-7276-4B8F-A5B9-40D9A945A8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2257" y="432581"/>
            <a:ext cx="8024310" cy="59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314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6">
            <a:extLst>
              <a:ext uri="{FF2B5EF4-FFF2-40B4-BE49-F238E27FC236}">
                <a16:creationId xmlns:a16="http://schemas.microsoft.com/office/drawing/2014/main" id="{BED1028A-F9B9-4DC4-B93A-79C193B223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1408" y="642711"/>
            <a:ext cx="7206008" cy="55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69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7">
            <a:extLst>
              <a:ext uri="{FF2B5EF4-FFF2-40B4-BE49-F238E27FC236}">
                <a16:creationId xmlns:a16="http://schemas.microsoft.com/office/drawing/2014/main" id="{4D969411-60CF-4341-B3D1-E3F3C351F2A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3201" y="585893"/>
            <a:ext cx="7902422" cy="56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740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8">
            <a:extLst>
              <a:ext uri="{FF2B5EF4-FFF2-40B4-BE49-F238E27FC236}">
                <a16:creationId xmlns:a16="http://schemas.microsoft.com/office/drawing/2014/main" id="{6F2C90BD-A939-48D7-8FC7-FC3374FA9B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9843" y="483368"/>
            <a:ext cx="7529139" cy="58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13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9">
            <a:extLst>
              <a:ext uri="{FF2B5EF4-FFF2-40B4-BE49-F238E27FC236}">
                <a16:creationId xmlns:a16="http://schemas.microsoft.com/office/drawing/2014/main" id="{2872A043-3510-4CDF-BCDD-7A8B1E0674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6978" y="483368"/>
            <a:ext cx="7414869" cy="58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6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0">
            <a:extLst>
              <a:ext uri="{FF2B5EF4-FFF2-40B4-BE49-F238E27FC236}">
                <a16:creationId xmlns:a16="http://schemas.microsoft.com/office/drawing/2014/main" id="{FBAB61E3-C68A-4B14-B833-2BDD61460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6853" y="642711"/>
            <a:ext cx="7915118" cy="55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24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lang="en-US" sz="5126" u="none" spc="-6" dirty="0"/>
              <a:t>6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237843" y="2305286"/>
            <a:ext cx="3859710" cy="159131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dirty="0">
                <a:latin typeface="Arial"/>
                <a:cs typeface="Arial"/>
              </a:rPr>
              <a:t>Types</a:t>
            </a:r>
            <a:r>
              <a:rPr lang="en-US" sz="2052" b="1" spc="-64" dirty="0">
                <a:latin typeface="Arial"/>
                <a:cs typeface="Arial"/>
              </a:rPr>
              <a:t> </a:t>
            </a:r>
            <a:r>
              <a:rPr lang="en-US" sz="2052" b="1" dirty="0">
                <a:latin typeface="Arial"/>
                <a:cs typeface="Arial"/>
              </a:rPr>
              <a:t>of</a:t>
            </a:r>
            <a:r>
              <a:rPr lang="en-US" sz="2052" b="1" spc="-64" dirty="0">
                <a:latin typeface="Arial"/>
                <a:cs typeface="Arial"/>
              </a:rPr>
              <a:t> </a:t>
            </a:r>
            <a:r>
              <a:rPr lang="en-US" sz="2052" b="1" dirty="0">
                <a:latin typeface="Arial"/>
                <a:cs typeface="Arial"/>
              </a:rPr>
              <a:t>Supports</a:t>
            </a:r>
            <a:r>
              <a:rPr lang="en-US" sz="2052" b="1" spc="-61" dirty="0">
                <a:latin typeface="Arial"/>
                <a:cs typeface="Arial"/>
              </a:rPr>
              <a:t> </a:t>
            </a:r>
            <a:r>
              <a:rPr lang="en-US" sz="2052" b="1" dirty="0">
                <a:latin typeface="Arial"/>
                <a:cs typeface="Arial"/>
              </a:rPr>
              <a:t>in</a:t>
            </a:r>
            <a:r>
              <a:rPr lang="en-US" sz="2052" b="1" spc="-61" dirty="0">
                <a:latin typeface="Arial"/>
                <a:cs typeface="Arial"/>
              </a:rPr>
              <a:t> </a:t>
            </a:r>
            <a:r>
              <a:rPr lang="en-US" sz="2052" b="1" spc="-6" dirty="0">
                <a:latin typeface="Arial"/>
                <a:cs typeface="Arial"/>
              </a:rPr>
              <a:t>Structure</a:t>
            </a:r>
            <a:endParaRPr lang="en-US" sz="2052" b="1" dirty="0">
              <a:latin typeface="Arial"/>
              <a:cs typeface="Arial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(77-84)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7122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1218882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6C2E7F-6236-E5D9-D529-5242366DAA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77</a:t>
            </a:fld>
            <a:endParaRPr lang="en-US" spc="-16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F72D2-6C3E-A32C-CDC3-C62F10EEA3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78</a:t>
            </a:fld>
            <a:endParaRPr lang="en-US" spc="-16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EC9AA-E3C6-E061-E871-D788042B3D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79</a:t>
            </a:fld>
            <a:endParaRPr lang="en-US" spc="-16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848480-A11A-B9D5-A40D-62C984469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79161"/>
              </p:ext>
            </p:extLst>
          </p:nvPr>
        </p:nvGraphicFramePr>
        <p:xfrm>
          <a:off x="912812" y="457200"/>
          <a:ext cx="10363200" cy="4295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2549">
                  <a:extLst>
                    <a:ext uri="{9D8B030D-6E8A-4147-A177-3AD203B41FA5}">
                      <a16:colId xmlns:a16="http://schemas.microsoft.com/office/drawing/2014/main" val="253066529"/>
                    </a:ext>
                  </a:extLst>
                </a:gridCol>
                <a:gridCol w="4586383">
                  <a:extLst>
                    <a:ext uri="{9D8B030D-6E8A-4147-A177-3AD203B41FA5}">
                      <a16:colId xmlns:a16="http://schemas.microsoft.com/office/drawing/2014/main" val="828650970"/>
                    </a:ext>
                  </a:extLst>
                </a:gridCol>
                <a:gridCol w="1965137">
                  <a:extLst>
                    <a:ext uri="{9D8B030D-6E8A-4147-A177-3AD203B41FA5}">
                      <a16:colId xmlns:a16="http://schemas.microsoft.com/office/drawing/2014/main" val="2999097529"/>
                    </a:ext>
                  </a:extLst>
                </a:gridCol>
                <a:gridCol w="1899463">
                  <a:extLst>
                    <a:ext uri="{9D8B030D-6E8A-4147-A177-3AD203B41FA5}">
                      <a16:colId xmlns:a16="http://schemas.microsoft.com/office/drawing/2014/main" val="3216955583"/>
                    </a:ext>
                  </a:extLst>
                </a:gridCol>
                <a:gridCol w="1309668">
                  <a:extLst>
                    <a:ext uri="{9D8B030D-6E8A-4147-A177-3AD203B41FA5}">
                      <a16:colId xmlns:a16="http://schemas.microsoft.com/office/drawing/2014/main" val="4059025652"/>
                    </a:ext>
                  </a:extLst>
                </a:gridCol>
              </a:tblGrid>
              <a:tr h="859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11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Friction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related  theory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26561"/>
                  </a:ext>
                </a:extLst>
              </a:tr>
              <a:tr h="859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Friction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related problems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600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526379"/>
                  </a:ext>
                </a:extLst>
              </a:tr>
              <a:tr h="859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Friction related problems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8900" algn="l"/>
                        </a:tabLst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248896"/>
                  </a:ext>
                </a:extLst>
              </a:tr>
              <a:tr h="859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Ladder and Wedge Friction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70830"/>
                  </a:ext>
                </a:extLst>
              </a:tr>
              <a:tr h="859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15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Simple Truss Problems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 Presentation, Lecture, PPT, Discussion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7812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D37AFA-D364-1B0B-B1DB-C6D9B15C3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40917"/>
              </p:ext>
            </p:extLst>
          </p:nvPr>
        </p:nvGraphicFramePr>
        <p:xfrm>
          <a:off x="912812" y="4753115"/>
          <a:ext cx="10363200" cy="1363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2549">
                  <a:extLst>
                    <a:ext uri="{9D8B030D-6E8A-4147-A177-3AD203B41FA5}">
                      <a16:colId xmlns:a16="http://schemas.microsoft.com/office/drawing/2014/main" val="1999273397"/>
                    </a:ext>
                  </a:extLst>
                </a:gridCol>
                <a:gridCol w="4586384">
                  <a:extLst>
                    <a:ext uri="{9D8B030D-6E8A-4147-A177-3AD203B41FA5}">
                      <a16:colId xmlns:a16="http://schemas.microsoft.com/office/drawing/2014/main" val="2461903407"/>
                    </a:ext>
                  </a:extLst>
                </a:gridCol>
                <a:gridCol w="1965137">
                  <a:extLst>
                    <a:ext uri="{9D8B030D-6E8A-4147-A177-3AD203B41FA5}">
                      <a16:colId xmlns:a16="http://schemas.microsoft.com/office/drawing/2014/main" val="2605322587"/>
                    </a:ext>
                  </a:extLst>
                </a:gridCol>
                <a:gridCol w="1899462">
                  <a:extLst>
                    <a:ext uri="{9D8B030D-6E8A-4147-A177-3AD203B41FA5}">
                      <a16:colId xmlns:a16="http://schemas.microsoft.com/office/drawing/2014/main" val="2829649439"/>
                    </a:ext>
                  </a:extLst>
                </a:gridCol>
                <a:gridCol w="1309668">
                  <a:extLst>
                    <a:ext uri="{9D8B030D-6E8A-4147-A177-3AD203B41FA5}">
                      <a16:colId xmlns:a16="http://schemas.microsoft.com/office/drawing/2014/main" val="1909867714"/>
                    </a:ext>
                  </a:extLst>
                </a:gridCol>
              </a:tblGrid>
              <a:tr h="812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16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Simple Truss Problems</a:t>
                      </a: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lang="en-US"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lang="en-US"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300" spc="-20" dirty="0">
                          <a:latin typeface="Times New Roman"/>
                          <a:cs typeface="Times New Roman"/>
                        </a:rPr>
                        <a:t>Quiz, CT</a:t>
                      </a: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CLO3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382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11976"/>
                  </a:ext>
                </a:extLst>
              </a:tr>
              <a:tr h="550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17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1300" spc="-10" dirty="0">
                          <a:latin typeface="Times New Roman"/>
                          <a:cs typeface="Times New Roman"/>
                        </a:rPr>
                        <a:t>Review,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Exercise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1300" dirty="0">
                          <a:latin typeface="Times New Roman"/>
                          <a:cs typeface="Times New Roman"/>
                        </a:rPr>
                        <a:t>Group Discussion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60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68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8262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609600"/>
            <a:ext cx="12188825" cy="624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167DA-96D5-F373-8686-E554B61793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80</a:t>
            </a:fld>
            <a:endParaRPr lang="en-US" spc="-16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838199"/>
            <a:ext cx="12188825" cy="57697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70712-B161-6E5E-56B9-2655CD9B74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4430">
              <a:lnSpc>
                <a:spcPts val="737"/>
              </a:lnSpc>
            </a:pPr>
            <a:fld id="{81D60167-4931-47E6-BA6A-407CBD079E47}" type="slidenum">
              <a:rPr lang="en-US" spc="-16"/>
              <a:pPr marL="24430">
                <a:lnSpc>
                  <a:spcPts val="737"/>
                </a:lnSpc>
              </a:pPr>
              <a:t>81</a:t>
            </a:fld>
            <a:endParaRPr lang="en-US" spc="-16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4147" y="4723418"/>
            <a:ext cx="74175" cy="910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0336" y="1464294"/>
            <a:ext cx="3110850" cy="30736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1" y="741861"/>
            <a:ext cx="12188825" cy="5692177"/>
            <a:chOff x="362711" y="1269491"/>
            <a:chExt cx="6791325" cy="7383780"/>
          </a:xfrm>
        </p:grpSpPr>
        <p:sp>
          <p:nvSpPr>
            <p:cNvPr id="6" name="object 6"/>
            <p:cNvSpPr/>
            <p:nvPr/>
          </p:nvSpPr>
          <p:spPr>
            <a:xfrm>
              <a:off x="362711" y="1277111"/>
              <a:ext cx="6791325" cy="0"/>
            </a:xfrm>
            <a:custGeom>
              <a:avLst/>
              <a:gdLst/>
              <a:ahLst/>
              <a:cxnLst/>
              <a:rect l="l" t="t" r="r" b="b"/>
              <a:pathLst>
                <a:path w="6791325">
                  <a:moveTo>
                    <a:pt x="0" y="0"/>
                  </a:moveTo>
                  <a:lnTo>
                    <a:pt x="67913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95" y="1301737"/>
              <a:ext cx="6264376" cy="73512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791094" y="6170701"/>
            <a:ext cx="303319" cy="1107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430">
              <a:lnSpc>
                <a:spcPts val="737"/>
              </a:lnSpc>
            </a:pPr>
            <a:r>
              <a:rPr lang="en-US" spc="-16" dirty="0"/>
              <a:t>6</a:t>
            </a:r>
            <a:r>
              <a:rPr spc="-16" dirty="0"/>
              <a:t>3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2917" y="4605803"/>
            <a:ext cx="877392" cy="885128"/>
          </a:xfrm>
          <a:custGeom>
            <a:avLst/>
            <a:gdLst/>
            <a:ahLst/>
            <a:cxnLst/>
            <a:rect l="l" t="t" r="r" b="b"/>
            <a:pathLst>
              <a:path w="1368425" h="1380490">
                <a:moveTo>
                  <a:pt x="801497" y="1003973"/>
                </a:moveTo>
                <a:lnTo>
                  <a:pt x="782612" y="960120"/>
                </a:lnTo>
                <a:lnTo>
                  <a:pt x="756132" y="943610"/>
                </a:lnTo>
                <a:lnTo>
                  <a:pt x="751497" y="944245"/>
                </a:lnTo>
                <a:lnTo>
                  <a:pt x="713790" y="974458"/>
                </a:lnTo>
                <a:lnTo>
                  <a:pt x="687832" y="1007237"/>
                </a:lnTo>
                <a:lnTo>
                  <a:pt x="684657" y="1011174"/>
                </a:lnTo>
                <a:lnTo>
                  <a:pt x="679932" y="1015873"/>
                </a:lnTo>
                <a:lnTo>
                  <a:pt x="676757" y="1019810"/>
                </a:lnTo>
                <a:lnTo>
                  <a:pt x="669417" y="1032129"/>
                </a:lnTo>
                <a:lnTo>
                  <a:pt x="664603" y="1039114"/>
                </a:lnTo>
                <a:lnTo>
                  <a:pt x="659892" y="1047369"/>
                </a:lnTo>
                <a:lnTo>
                  <a:pt x="652005" y="1060094"/>
                </a:lnTo>
                <a:lnTo>
                  <a:pt x="632307" y="1093685"/>
                </a:lnTo>
                <a:lnTo>
                  <a:pt x="625449" y="1106424"/>
                </a:lnTo>
                <a:lnTo>
                  <a:pt x="616356" y="1122299"/>
                </a:lnTo>
                <a:lnTo>
                  <a:pt x="610641" y="1133602"/>
                </a:lnTo>
                <a:lnTo>
                  <a:pt x="591312" y="1178496"/>
                </a:lnTo>
                <a:lnTo>
                  <a:pt x="567702" y="1226439"/>
                </a:lnTo>
                <a:lnTo>
                  <a:pt x="544245" y="1258189"/>
                </a:lnTo>
                <a:lnTo>
                  <a:pt x="538975" y="1259459"/>
                </a:lnTo>
                <a:lnTo>
                  <a:pt x="525640" y="1256665"/>
                </a:lnTo>
                <a:lnTo>
                  <a:pt x="478129" y="1209268"/>
                </a:lnTo>
                <a:lnTo>
                  <a:pt x="356654" y="1053719"/>
                </a:lnTo>
                <a:lnTo>
                  <a:pt x="303441" y="987298"/>
                </a:lnTo>
                <a:lnTo>
                  <a:pt x="281279" y="958469"/>
                </a:lnTo>
                <a:lnTo>
                  <a:pt x="221653" y="878852"/>
                </a:lnTo>
                <a:lnTo>
                  <a:pt x="104686" y="719582"/>
                </a:lnTo>
                <a:lnTo>
                  <a:pt x="96520" y="709587"/>
                </a:lnTo>
                <a:lnTo>
                  <a:pt x="66027" y="686181"/>
                </a:lnTo>
                <a:lnTo>
                  <a:pt x="37185" y="676275"/>
                </a:lnTo>
                <a:lnTo>
                  <a:pt x="24218" y="677799"/>
                </a:lnTo>
                <a:lnTo>
                  <a:pt x="12" y="708279"/>
                </a:lnTo>
                <a:lnTo>
                  <a:pt x="0" y="715772"/>
                </a:lnTo>
                <a:lnTo>
                  <a:pt x="1701" y="723938"/>
                </a:lnTo>
                <a:lnTo>
                  <a:pt x="22377" y="760945"/>
                </a:lnTo>
                <a:lnTo>
                  <a:pt x="63512" y="807821"/>
                </a:lnTo>
                <a:lnTo>
                  <a:pt x="103225" y="851916"/>
                </a:lnTo>
                <a:lnTo>
                  <a:pt x="149021" y="906399"/>
                </a:lnTo>
                <a:lnTo>
                  <a:pt x="188760" y="955548"/>
                </a:lnTo>
                <a:lnTo>
                  <a:pt x="228854" y="1006094"/>
                </a:lnTo>
                <a:lnTo>
                  <a:pt x="250837" y="1034351"/>
                </a:lnTo>
                <a:lnTo>
                  <a:pt x="276021" y="1065657"/>
                </a:lnTo>
                <a:lnTo>
                  <a:pt x="313880" y="1113447"/>
                </a:lnTo>
                <a:lnTo>
                  <a:pt x="376796" y="1194562"/>
                </a:lnTo>
                <a:lnTo>
                  <a:pt x="426250" y="1261681"/>
                </a:lnTo>
                <a:lnTo>
                  <a:pt x="463334" y="1309370"/>
                </a:lnTo>
                <a:lnTo>
                  <a:pt x="490093" y="1340739"/>
                </a:lnTo>
                <a:lnTo>
                  <a:pt x="521360" y="1370342"/>
                </a:lnTo>
                <a:lnTo>
                  <a:pt x="550405" y="1379982"/>
                </a:lnTo>
                <a:lnTo>
                  <a:pt x="560489" y="1379499"/>
                </a:lnTo>
                <a:lnTo>
                  <a:pt x="594055" y="1357630"/>
                </a:lnTo>
                <a:lnTo>
                  <a:pt x="615950" y="1323517"/>
                </a:lnTo>
                <a:lnTo>
                  <a:pt x="661619" y="1224470"/>
                </a:lnTo>
                <a:lnTo>
                  <a:pt x="667867" y="1210881"/>
                </a:lnTo>
                <a:lnTo>
                  <a:pt x="687844" y="1170559"/>
                </a:lnTo>
                <a:lnTo>
                  <a:pt x="710692" y="1132205"/>
                </a:lnTo>
                <a:lnTo>
                  <a:pt x="736409" y="1099007"/>
                </a:lnTo>
                <a:lnTo>
                  <a:pt x="751865" y="1083056"/>
                </a:lnTo>
                <a:lnTo>
                  <a:pt x="755497" y="1078484"/>
                </a:lnTo>
                <a:lnTo>
                  <a:pt x="764019" y="1069975"/>
                </a:lnTo>
                <a:lnTo>
                  <a:pt x="768096" y="1065149"/>
                </a:lnTo>
                <a:lnTo>
                  <a:pt x="776541" y="1056767"/>
                </a:lnTo>
                <a:lnTo>
                  <a:pt x="780262" y="1052195"/>
                </a:lnTo>
                <a:lnTo>
                  <a:pt x="795134" y="1037209"/>
                </a:lnTo>
                <a:lnTo>
                  <a:pt x="798576" y="1029970"/>
                </a:lnTo>
                <a:lnTo>
                  <a:pt x="801255" y="1011720"/>
                </a:lnTo>
                <a:lnTo>
                  <a:pt x="801497" y="1003973"/>
                </a:lnTo>
                <a:close/>
              </a:path>
              <a:path w="1368425" h="1380490">
                <a:moveTo>
                  <a:pt x="1368196" y="371259"/>
                </a:moveTo>
                <a:lnTo>
                  <a:pt x="1367599" y="341896"/>
                </a:lnTo>
                <a:lnTo>
                  <a:pt x="1362951" y="264782"/>
                </a:lnTo>
                <a:lnTo>
                  <a:pt x="1361871" y="251333"/>
                </a:lnTo>
                <a:lnTo>
                  <a:pt x="1359077" y="208153"/>
                </a:lnTo>
                <a:lnTo>
                  <a:pt x="1357172" y="189191"/>
                </a:lnTo>
                <a:lnTo>
                  <a:pt x="1353185" y="157975"/>
                </a:lnTo>
                <a:lnTo>
                  <a:pt x="1349121" y="133210"/>
                </a:lnTo>
                <a:lnTo>
                  <a:pt x="1339265" y="70485"/>
                </a:lnTo>
                <a:lnTo>
                  <a:pt x="1329499" y="25387"/>
                </a:lnTo>
                <a:lnTo>
                  <a:pt x="1305102" y="0"/>
                </a:lnTo>
                <a:lnTo>
                  <a:pt x="1302550" y="2667"/>
                </a:lnTo>
                <a:lnTo>
                  <a:pt x="1296619" y="11760"/>
                </a:lnTo>
                <a:lnTo>
                  <a:pt x="1292987" y="24980"/>
                </a:lnTo>
                <a:lnTo>
                  <a:pt x="1291755" y="42405"/>
                </a:lnTo>
                <a:lnTo>
                  <a:pt x="1293025" y="64135"/>
                </a:lnTo>
                <a:lnTo>
                  <a:pt x="1294765" y="78765"/>
                </a:lnTo>
                <a:lnTo>
                  <a:pt x="1299641" y="124587"/>
                </a:lnTo>
                <a:lnTo>
                  <a:pt x="1302981" y="157594"/>
                </a:lnTo>
                <a:lnTo>
                  <a:pt x="1307007" y="192405"/>
                </a:lnTo>
                <a:lnTo>
                  <a:pt x="1310462" y="227215"/>
                </a:lnTo>
                <a:lnTo>
                  <a:pt x="1312608" y="260756"/>
                </a:lnTo>
                <a:lnTo>
                  <a:pt x="1313624" y="292976"/>
                </a:lnTo>
                <a:lnTo>
                  <a:pt x="1313738" y="323850"/>
                </a:lnTo>
                <a:lnTo>
                  <a:pt x="1312494" y="354037"/>
                </a:lnTo>
                <a:lnTo>
                  <a:pt x="1304163" y="410654"/>
                </a:lnTo>
                <a:lnTo>
                  <a:pt x="1288338" y="462368"/>
                </a:lnTo>
                <a:lnTo>
                  <a:pt x="1261757" y="507085"/>
                </a:lnTo>
                <a:lnTo>
                  <a:pt x="1234554" y="533793"/>
                </a:lnTo>
                <a:lnTo>
                  <a:pt x="1207528" y="539216"/>
                </a:lnTo>
                <a:lnTo>
                  <a:pt x="1190548" y="537464"/>
                </a:lnTo>
                <a:lnTo>
                  <a:pt x="1142961" y="517194"/>
                </a:lnTo>
                <a:lnTo>
                  <a:pt x="1113612" y="488683"/>
                </a:lnTo>
                <a:lnTo>
                  <a:pt x="1088009" y="457873"/>
                </a:lnTo>
                <a:lnTo>
                  <a:pt x="1056043" y="413169"/>
                </a:lnTo>
                <a:lnTo>
                  <a:pt x="1028522" y="367372"/>
                </a:lnTo>
                <a:lnTo>
                  <a:pt x="1007491" y="322389"/>
                </a:lnTo>
                <a:lnTo>
                  <a:pt x="989660" y="277228"/>
                </a:lnTo>
                <a:lnTo>
                  <a:pt x="978128" y="233413"/>
                </a:lnTo>
                <a:lnTo>
                  <a:pt x="978230" y="218173"/>
                </a:lnTo>
                <a:lnTo>
                  <a:pt x="981240" y="204152"/>
                </a:lnTo>
                <a:lnTo>
                  <a:pt x="987094" y="191401"/>
                </a:lnTo>
                <a:lnTo>
                  <a:pt x="995629" y="194919"/>
                </a:lnTo>
                <a:lnTo>
                  <a:pt x="1006182" y="199974"/>
                </a:lnTo>
                <a:lnTo>
                  <a:pt x="1018717" y="206540"/>
                </a:lnTo>
                <a:lnTo>
                  <a:pt x="1039926" y="218440"/>
                </a:lnTo>
                <a:lnTo>
                  <a:pt x="1056551" y="228777"/>
                </a:lnTo>
                <a:lnTo>
                  <a:pt x="1061834" y="231787"/>
                </a:lnTo>
                <a:lnTo>
                  <a:pt x="1105484" y="244297"/>
                </a:lnTo>
                <a:lnTo>
                  <a:pt x="1114221" y="235699"/>
                </a:lnTo>
                <a:lnTo>
                  <a:pt x="1114056" y="228942"/>
                </a:lnTo>
                <a:lnTo>
                  <a:pt x="1092657" y="188252"/>
                </a:lnTo>
                <a:lnTo>
                  <a:pt x="1063142" y="160578"/>
                </a:lnTo>
                <a:lnTo>
                  <a:pt x="1016215" y="136055"/>
                </a:lnTo>
                <a:lnTo>
                  <a:pt x="965377" y="117602"/>
                </a:lnTo>
                <a:lnTo>
                  <a:pt x="938479" y="112712"/>
                </a:lnTo>
                <a:lnTo>
                  <a:pt x="929576" y="113855"/>
                </a:lnTo>
                <a:lnTo>
                  <a:pt x="923594" y="117348"/>
                </a:lnTo>
                <a:lnTo>
                  <a:pt x="916317" y="127736"/>
                </a:lnTo>
                <a:lnTo>
                  <a:pt x="911733" y="141693"/>
                </a:lnTo>
                <a:lnTo>
                  <a:pt x="909853" y="159194"/>
                </a:lnTo>
                <a:lnTo>
                  <a:pt x="910767" y="180213"/>
                </a:lnTo>
                <a:lnTo>
                  <a:pt x="916927" y="225399"/>
                </a:lnTo>
                <a:lnTo>
                  <a:pt x="927277" y="268859"/>
                </a:lnTo>
                <a:lnTo>
                  <a:pt x="940460" y="308102"/>
                </a:lnTo>
                <a:lnTo>
                  <a:pt x="955027" y="346163"/>
                </a:lnTo>
                <a:lnTo>
                  <a:pt x="971207" y="383006"/>
                </a:lnTo>
                <a:lnTo>
                  <a:pt x="987628" y="415417"/>
                </a:lnTo>
                <a:lnTo>
                  <a:pt x="989291" y="426224"/>
                </a:lnTo>
                <a:lnTo>
                  <a:pt x="995299" y="474205"/>
                </a:lnTo>
                <a:lnTo>
                  <a:pt x="999820" y="518083"/>
                </a:lnTo>
                <a:lnTo>
                  <a:pt x="1002233" y="565746"/>
                </a:lnTo>
                <a:lnTo>
                  <a:pt x="1002487" y="604012"/>
                </a:lnTo>
                <a:lnTo>
                  <a:pt x="1001915" y="616292"/>
                </a:lnTo>
                <a:lnTo>
                  <a:pt x="1001826" y="618058"/>
                </a:lnTo>
                <a:lnTo>
                  <a:pt x="1001077" y="629043"/>
                </a:lnTo>
                <a:lnTo>
                  <a:pt x="1001052" y="629564"/>
                </a:lnTo>
                <a:lnTo>
                  <a:pt x="996149" y="672909"/>
                </a:lnTo>
                <a:lnTo>
                  <a:pt x="987234" y="712724"/>
                </a:lnTo>
                <a:lnTo>
                  <a:pt x="973251" y="749173"/>
                </a:lnTo>
                <a:lnTo>
                  <a:pt x="945565" y="789051"/>
                </a:lnTo>
                <a:lnTo>
                  <a:pt x="913790" y="810628"/>
                </a:lnTo>
                <a:lnTo>
                  <a:pt x="878128" y="815340"/>
                </a:lnTo>
                <a:lnTo>
                  <a:pt x="859332" y="811542"/>
                </a:lnTo>
                <a:lnTo>
                  <a:pt x="840257" y="803313"/>
                </a:lnTo>
                <a:lnTo>
                  <a:pt x="820940" y="790562"/>
                </a:lnTo>
                <a:lnTo>
                  <a:pt x="801382" y="773176"/>
                </a:lnTo>
                <a:lnTo>
                  <a:pt x="802055" y="753745"/>
                </a:lnTo>
                <a:lnTo>
                  <a:pt x="802157" y="749173"/>
                </a:lnTo>
                <a:lnTo>
                  <a:pt x="802259" y="715759"/>
                </a:lnTo>
                <a:lnTo>
                  <a:pt x="802132" y="713270"/>
                </a:lnTo>
                <a:lnTo>
                  <a:pt x="802106" y="712851"/>
                </a:lnTo>
                <a:lnTo>
                  <a:pt x="801433" y="699643"/>
                </a:lnTo>
                <a:lnTo>
                  <a:pt x="801382" y="698627"/>
                </a:lnTo>
                <a:lnTo>
                  <a:pt x="800252" y="683183"/>
                </a:lnTo>
                <a:lnTo>
                  <a:pt x="798271" y="652856"/>
                </a:lnTo>
                <a:lnTo>
                  <a:pt x="793356" y="598131"/>
                </a:lnTo>
                <a:lnTo>
                  <a:pt x="784745" y="545007"/>
                </a:lnTo>
                <a:lnTo>
                  <a:pt x="772172" y="499999"/>
                </a:lnTo>
                <a:lnTo>
                  <a:pt x="754481" y="462267"/>
                </a:lnTo>
                <a:lnTo>
                  <a:pt x="749604" y="454279"/>
                </a:lnTo>
                <a:lnTo>
                  <a:pt x="747598" y="450977"/>
                </a:lnTo>
                <a:lnTo>
                  <a:pt x="742784" y="444207"/>
                </a:lnTo>
                <a:lnTo>
                  <a:pt x="742784" y="712851"/>
                </a:lnTo>
                <a:lnTo>
                  <a:pt x="730224" y="696074"/>
                </a:lnTo>
                <a:lnTo>
                  <a:pt x="706234" y="662813"/>
                </a:lnTo>
                <a:lnTo>
                  <a:pt x="684250" y="629043"/>
                </a:lnTo>
                <a:lnTo>
                  <a:pt x="661593" y="583806"/>
                </a:lnTo>
                <a:lnTo>
                  <a:pt x="643470" y="536028"/>
                </a:lnTo>
                <a:lnTo>
                  <a:pt x="634250" y="496290"/>
                </a:lnTo>
                <a:lnTo>
                  <a:pt x="634123" y="480606"/>
                </a:lnTo>
                <a:lnTo>
                  <a:pt x="637019" y="467817"/>
                </a:lnTo>
                <a:lnTo>
                  <a:pt x="642734" y="457962"/>
                </a:lnTo>
                <a:lnTo>
                  <a:pt x="645096" y="455676"/>
                </a:lnTo>
                <a:lnTo>
                  <a:pt x="647903" y="454279"/>
                </a:lnTo>
                <a:lnTo>
                  <a:pt x="652538" y="454279"/>
                </a:lnTo>
                <a:lnTo>
                  <a:pt x="689902" y="474726"/>
                </a:lnTo>
                <a:lnTo>
                  <a:pt x="715441" y="510451"/>
                </a:lnTo>
                <a:lnTo>
                  <a:pt x="730008" y="552792"/>
                </a:lnTo>
                <a:lnTo>
                  <a:pt x="737222" y="595922"/>
                </a:lnTo>
                <a:lnTo>
                  <a:pt x="739673" y="616292"/>
                </a:lnTo>
                <a:lnTo>
                  <a:pt x="739724" y="616699"/>
                </a:lnTo>
                <a:lnTo>
                  <a:pt x="740638" y="629043"/>
                </a:lnTo>
                <a:lnTo>
                  <a:pt x="741324" y="642543"/>
                </a:lnTo>
                <a:lnTo>
                  <a:pt x="741413" y="645033"/>
                </a:lnTo>
                <a:lnTo>
                  <a:pt x="741464" y="646430"/>
                </a:lnTo>
                <a:lnTo>
                  <a:pt x="741565" y="649312"/>
                </a:lnTo>
                <a:lnTo>
                  <a:pt x="741692" y="652856"/>
                </a:lnTo>
                <a:lnTo>
                  <a:pt x="741794" y="655574"/>
                </a:lnTo>
                <a:lnTo>
                  <a:pt x="742111" y="668947"/>
                </a:lnTo>
                <a:lnTo>
                  <a:pt x="742226" y="676465"/>
                </a:lnTo>
                <a:lnTo>
                  <a:pt x="742315" y="682650"/>
                </a:lnTo>
                <a:lnTo>
                  <a:pt x="742442" y="691832"/>
                </a:lnTo>
                <a:lnTo>
                  <a:pt x="742683" y="707618"/>
                </a:lnTo>
                <a:lnTo>
                  <a:pt x="742784" y="712851"/>
                </a:lnTo>
                <a:lnTo>
                  <a:pt x="742784" y="444207"/>
                </a:lnTo>
                <a:lnTo>
                  <a:pt x="714209" y="411607"/>
                </a:lnTo>
                <a:lnTo>
                  <a:pt x="678662" y="386588"/>
                </a:lnTo>
                <a:lnTo>
                  <a:pt x="638657" y="372999"/>
                </a:lnTo>
                <a:lnTo>
                  <a:pt x="628954" y="371475"/>
                </a:lnTo>
                <a:lnTo>
                  <a:pt x="618972" y="373253"/>
                </a:lnTo>
                <a:lnTo>
                  <a:pt x="614527" y="374650"/>
                </a:lnTo>
                <a:lnTo>
                  <a:pt x="609993" y="376682"/>
                </a:lnTo>
                <a:lnTo>
                  <a:pt x="601560" y="380365"/>
                </a:lnTo>
                <a:lnTo>
                  <a:pt x="598385" y="382651"/>
                </a:lnTo>
                <a:lnTo>
                  <a:pt x="595299" y="384810"/>
                </a:lnTo>
                <a:lnTo>
                  <a:pt x="592582" y="386842"/>
                </a:lnTo>
                <a:lnTo>
                  <a:pt x="572389" y="426224"/>
                </a:lnTo>
                <a:lnTo>
                  <a:pt x="572312" y="426466"/>
                </a:lnTo>
                <a:lnTo>
                  <a:pt x="567855" y="467817"/>
                </a:lnTo>
                <a:lnTo>
                  <a:pt x="567994" y="470916"/>
                </a:lnTo>
                <a:lnTo>
                  <a:pt x="568071" y="472465"/>
                </a:lnTo>
                <a:lnTo>
                  <a:pt x="568185" y="474726"/>
                </a:lnTo>
                <a:lnTo>
                  <a:pt x="568553" y="480606"/>
                </a:lnTo>
                <a:lnTo>
                  <a:pt x="568591" y="481037"/>
                </a:lnTo>
                <a:lnTo>
                  <a:pt x="568706" y="482892"/>
                </a:lnTo>
                <a:lnTo>
                  <a:pt x="584339" y="551307"/>
                </a:lnTo>
                <a:lnTo>
                  <a:pt x="599389" y="593204"/>
                </a:lnTo>
                <a:lnTo>
                  <a:pt x="617512" y="633171"/>
                </a:lnTo>
                <a:lnTo>
                  <a:pt x="638937" y="671195"/>
                </a:lnTo>
                <a:lnTo>
                  <a:pt x="662914" y="707618"/>
                </a:lnTo>
                <a:lnTo>
                  <a:pt x="688975" y="742632"/>
                </a:lnTo>
                <a:lnTo>
                  <a:pt x="717245" y="776325"/>
                </a:lnTo>
                <a:lnTo>
                  <a:pt x="747877" y="808736"/>
                </a:lnTo>
                <a:lnTo>
                  <a:pt x="785114" y="842657"/>
                </a:lnTo>
                <a:lnTo>
                  <a:pt x="820889" y="868464"/>
                </a:lnTo>
                <a:lnTo>
                  <a:pt x="855091" y="886320"/>
                </a:lnTo>
                <a:lnTo>
                  <a:pt x="918298" y="898715"/>
                </a:lnTo>
                <a:lnTo>
                  <a:pt x="946861" y="893597"/>
                </a:lnTo>
                <a:lnTo>
                  <a:pt x="997889" y="861187"/>
                </a:lnTo>
                <a:lnTo>
                  <a:pt x="1026579" y="822756"/>
                </a:lnTo>
                <a:lnTo>
                  <a:pt x="1040599" y="790562"/>
                </a:lnTo>
                <a:lnTo>
                  <a:pt x="1040676" y="790371"/>
                </a:lnTo>
                <a:lnTo>
                  <a:pt x="1054125" y="733958"/>
                </a:lnTo>
                <a:lnTo>
                  <a:pt x="1058722" y="691832"/>
                </a:lnTo>
                <a:lnTo>
                  <a:pt x="1059624" y="672909"/>
                </a:lnTo>
                <a:lnTo>
                  <a:pt x="1059611" y="638937"/>
                </a:lnTo>
                <a:lnTo>
                  <a:pt x="1057783" y="599427"/>
                </a:lnTo>
                <a:lnTo>
                  <a:pt x="1053147" y="551307"/>
                </a:lnTo>
                <a:lnTo>
                  <a:pt x="1046187" y="504863"/>
                </a:lnTo>
                <a:lnTo>
                  <a:pt x="1054188" y="515023"/>
                </a:lnTo>
                <a:lnTo>
                  <a:pt x="1080058" y="543052"/>
                </a:lnTo>
                <a:lnTo>
                  <a:pt x="1122222" y="578967"/>
                </a:lnTo>
                <a:lnTo>
                  <a:pt x="1166685" y="604431"/>
                </a:lnTo>
                <a:lnTo>
                  <a:pt x="1210157" y="617004"/>
                </a:lnTo>
                <a:lnTo>
                  <a:pt x="1224229" y="618236"/>
                </a:lnTo>
                <a:lnTo>
                  <a:pt x="1237970" y="617855"/>
                </a:lnTo>
                <a:lnTo>
                  <a:pt x="1275969" y="606526"/>
                </a:lnTo>
                <a:lnTo>
                  <a:pt x="1312684" y="572389"/>
                </a:lnTo>
                <a:lnTo>
                  <a:pt x="1337284" y="534530"/>
                </a:lnTo>
                <a:lnTo>
                  <a:pt x="1353693" y="492264"/>
                </a:lnTo>
                <a:lnTo>
                  <a:pt x="1363967" y="447332"/>
                </a:lnTo>
                <a:lnTo>
                  <a:pt x="1367815" y="398564"/>
                </a:lnTo>
                <a:lnTo>
                  <a:pt x="1368196" y="371259"/>
                </a:lnTo>
                <a:close/>
              </a:path>
            </a:pathLst>
          </a:custGeom>
          <a:solidFill>
            <a:srgbClr val="7F7F7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4147" y="4723418"/>
            <a:ext cx="74175" cy="910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0336" y="1464294"/>
            <a:ext cx="3110850" cy="30736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399862"/>
            <a:ext cx="12188825" cy="6253706"/>
            <a:chOff x="362711" y="1269491"/>
            <a:chExt cx="6791325" cy="8150225"/>
          </a:xfrm>
        </p:grpSpPr>
        <p:sp>
          <p:nvSpPr>
            <p:cNvPr id="6" name="object 6"/>
            <p:cNvSpPr/>
            <p:nvPr/>
          </p:nvSpPr>
          <p:spPr>
            <a:xfrm>
              <a:off x="362711" y="1277111"/>
              <a:ext cx="6791325" cy="0"/>
            </a:xfrm>
            <a:custGeom>
              <a:avLst/>
              <a:gdLst/>
              <a:ahLst/>
              <a:cxnLst/>
              <a:rect l="l" t="t" r="r" b="b"/>
              <a:pathLst>
                <a:path w="6791325">
                  <a:moveTo>
                    <a:pt x="0" y="0"/>
                  </a:moveTo>
                  <a:lnTo>
                    <a:pt x="67913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" y="1301660"/>
              <a:ext cx="6560820" cy="81179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791094" y="6170701"/>
            <a:ext cx="303319" cy="1107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430">
              <a:lnSpc>
                <a:spcPts val="737"/>
              </a:lnSpc>
            </a:pPr>
            <a:r>
              <a:rPr lang="en-US" spc="-16" dirty="0"/>
              <a:t>6</a:t>
            </a:r>
            <a:r>
              <a:rPr spc="-16" dirty="0"/>
              <a:t>4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2917" y="4605803"/>
            <a:ext cx="877392" cy="885128"/>
          </a:xfrm>
          <a:custGeom>
            <a:avLst/>
            <a:gdLst/>
            <a:ahLst/>
            <a:cxnLst/>
            <a:rect l="l" t="t" r="r" b="b"/>
            <a:pathLst>
              <a:path w="1368425" h="1380490">
                <a:moveTo>
                  <a:pt x="801497" y="1003973"/>
                </a:moveTo>
                <a:lnTo>
                  <a:pt x="782612" y="960120"/>
                </a:lnTo>
                <a:lnTo>
                  <a:pt x="756132" y="943610"/>
                </a:lnTo>
                <a:lnTo>
                  <a:pt x="751497" y="944245"/>
                </a:lnTo>
                <a:lnTo>
                  <a:pt x="713790" y="974458"/>
                </a:lnTo>
                <a:lnTo>
                  <a:pt x="687832" y="1007237"/>
                </a:lnTo>
                <a:lnTo>
                  <a:pt x="684657" y="1011174"/>
                </a:lnTo>
                <a:lnTo>
                  <a:pt x="679932" y="1015873"/>
                </a:lnTo>
                <a:lnTo>
                  <a:pt x="676757" y="1019810"/>
                </a:lnTo>
                <a:lnTo>
                  <a:pt x="669417" y="1032129"/>
                </a:lnTo>
                <a:lnTo>
                  <a:pt x="664603" y="1039114"/>
                </a:lnTo>
                <a:lnTo>
                  <a:pt x="659892" y="1047369"/>
                </a:lnTo>
                <a:lnTo>
                  <a:pt x="652005" y="1060094"/>
                </a:lnTo>
                <a:lnTo>
                  <a:pt x="632307" y="1093685"/>
                </a:lnTo>
                <a:lnTo>
                  <a:pt x="625449" y="1106424"/>
                </a:lnTo>
                <a:lnTo>
                  <a:pt x="616356" y="1122299"/>
                </a:lnTo>
                <a:lnTo>
                  <a:pt x="610641" y="1133602"/>
                </a:lnTo>
                <a:lnTo>
                  <a:pt x="591312" y="1178496"/>
                </a:lnTo>
                <a:lnTo>
                  <a:pt x="567702" y="1226439"/>
                </a:lnTo>
                <a:lnTo>
                  <a:pt x="544245" y="1258189"/>
                </a:lnTo>
                <a:lnTo>
                  <a:pt x="538975" y="1259459"/>
                </a:lnTo>
                <a:lnTo>
                  <a:pt x="525640" y="1256665"/>
                </a:lnTo>
                <a:lnTo>
                  <a:pt x="478129" y="1209268"/>
                </a:lnTo>
                <a:lnTo>
                  <a:pt x="356654" y="1053719"/>
                </a:lnTo>
                <a:lnTo>
                  <a:pt x="303441" y="987298"/>
                </a:lnTo>
                <a:lnTo>
                  <a:pt x="281279" y="958469"/>
                </a:lnTo>
                <a:lnTo>
                  <a:pt x="221653" y="878852"/>
                </a:lnTo>
                <a:lnTo>
                  <a:pt x="104686" y="719582"/>
                </a:lnTo>
                <a:lnTo>
                  <a:pt x="96520" y="709587"/>
                </a:lnTo>
                <a:lnTo>
                  <a:pt x="66027" y="686181"/>
                </a:lnTo>
                <a:lnTo>
                  <a:pt x="37185" y="676275"/>
                </a:lnTo>
                <a:lnTo>
                  <a:pt x="24218" y="677799"/>
                </a:lnTo>
                <a:lnTo>
                  <a:pt x="12" y="708279"/>
                </a:lnTo>
                <a:lnTo>
                  <a:pt x="0" y="715772"/>
                </a:lnTo>
                <a:lnTo>
                  <a:pt x="1701" y="723938"/>
                </a:lnTo>
                <a:lnTo>
                  <a:pt x="22377" y="760945"/>
                </a:lnTo>
                <a:lnTo>
                  <a:pt x="63512" y="807821"/>
                </a:lnTo>
                <a:lnTo>
                  <a:pt x="103225" y="851916"/>
                </a:lnTo>
                <a:lnTo>
                  <a:pt x="149021" y="906399"/>
                </a:lnTo>
                <a:lnTo>
                  <a:pt x="188760" y="955548"/>
                </a:lnTo>
                <a:lnTo>
                  <a:pt x="228854" y="1006094"/>
                </a:lnTo>
                <a:lnTo>
                  <a:pt x="250837" y="1034351"/>
                </a:lnTo>
                <a:lnTo>
                  <a:pt x="276021" y="1065657"/>
                </a:lnTo>
                <a:lnTo>
                  <a:pt x="313880" y="1113447"/>
                </a:lnTo>
                <a:lnTo>
                  <a:pt x="376796" y="1194562"/>
                </a:lnTo>
                <a:lnTo>
                  <a:pt x="426250" y="1261681"/>
                </a:lnTo>
                <a:lnTo>
                  <a:pt x="463334" y="1309370"/>
                </a:lnTo>
                <a:lnTo>
                  <a:pt x="490093" y="1340739"/>
                </a:lnTo>
                <a:lnTo>
                  <a:pt x="521360" y="1370342"/>
                </a:lnTo>
                <a:lnTo>
                  <a:pt x="550405" y="1379982"/>
                </a:lnTo>
                <a:lnTo>
                  <a:pt x="560489" y="1379499"/>
                </a:lnTo>
                <a:lnTo>
                  <a:pt x="594055" y="1357630"/>
                </a:lnTo>
                <a:lnTo>
                  <a:pt x="615950" y="1323517"/>
                </a:lnTo>
                <a:lnTo>
                  <a:pt x="661619" y="1224470"/>
                </a:lnTo>
                <a:lnTo>
                  <a:pt x="667867" y="1210881"/>
                </a:lnTo>
                <a:lnTo>
                  <a:pt x="687844" y="1170559"/>
                </a:lnTo>
                <a:lnTo>
                  <a:pt x="710692" y="1132205"/>
                </a:lnTo>
                <a:lnTo>
                  <a:pt x="736409" y="1099007"/>
                </a:lnTo>
                <a:lnTo>
                  <a:pt x="751865" y="1083056"/>
                </a:lnTo>
                <a:lnTo>
                  <a:pt x="755497" y="1078484"/>
                </a:lnTo>
                <a:lnTo>
                  <a:pt x="764019" y="1069975"/>
                </a:lnTo>
                <a:lnTo>
                  <a:pt x="768096" y="1065149"/>
                </a:lnTo>
                <a:lnTo>
                  <a:pt x="776541" y="1056767"/>
                </a:lnTo>
                <a:lnTo>
                  <a:pt x="780262" y="1052195"/>
                </a:lnTo>
                <a:lnTo>
                  <a:pt x="795134" y="1037209"/>
                </a:lnTo>
                <a:lnTo>
                  <a:pt x="798576" y="1029970"/>
                </a:lnTo>
                <a:lnTo>
                  <a:pt x="801255" y="1011720"/>
                </a:lnTo>
                <a:lnTo>
                  <a:pt x="801497" y="1003973"/>
                </a:lnTo>
                <a:close/>
              </a:path>
              <a:path w="1368425" h="1380490">
                <a:moveTo>
                  <a:pt x="1368196" y="371259"/>
                </a:moveTo>
                <a:lnTo>
                  <a:pt x="1367599" y="341896"/>
                </a:lnTo>
                <a:lnTo>
                  <a:pt x="1362951" y="264782"/>
                </a:lnTo>
                <a:lnTo>
                  <a:pt x="1361871" y="251333"/>
                </a:lnTo>
                <a:lnTo>
                  <a:pt x="1359077" y="208153"/>
                </a:lnTo>
                <a:lnTo>
                  <a:pt x="1357172" y="189191"/>
                </a:lnTo>
                <a:lnTo>
                  <a:pt x="1353185" y="157975"/>
                </a:lnTo>
                <a:lnTo>
                  <a:pt x="1349121" y="133210"/>
                </a:lnTo>
                <a:lnTo>
                  <a:pt x="1339265" y="70485"/>
                </a:lnTo>
                <a:lnTo>
                  <a:pt x="1329499" y="25387"/>
                </a:lnTo>
                <a:lnTo>
                  <a:pt x="1305102" y="0"/>
                </a:lnTo>
                <a:lnTo>
                  <a:pt x="1302550" y="2667"/>
                </a:lnTo>
                <a:lnTo>
                  <a:pt x="1296619" y="11760"/>
                </a:lnTo>
                <a:lnTo>
                  <a:pt x="1292987" y="24980"/>
                </a:lnTo>
                <a:lnTo>
                  <a:pt x="1291755" y="42405"/>
                </a:lnTo>
                <a:lnTo>
                  <a:pt x="1293025" y="64135"/>
                </a:lnTo>
                <a:lnTo>
                  <a:pt x="1294765" y="78765"/>
                </a:lnTo>
                <a:lnTo>
                  <a:pt x="1299641" y="124587"/>
                </a:lnTo>
                <a:lnTo>
                  <a:pt x="1302981" y="157594"/>
                </a:lnTo>
                <a:lnTo>
                  <a:pt x="1307007" y="192405"/>
                </a:lnTo>
                <a:lnTo>
                  <a:pt x="1310462" y="227215"/>
                </a:lnTo>
                <a:lnTo>
                  <a:pt x="1312608" y="260756"/>
                </a:lnTo>
                <a:lnTo>
                  <a:pt x="1313624" y="292976"/>
                </a:lnTo>
                <a:lnTo>
                  <a:pt x="1313738" y="323850"/>
                </a:lnTo>
                <a:lnTo>
                  <a:pt x="1312494" y="354037"/>
                </a:lnTo>
                <a:lnTo>
                  <a:pt x="1304163" y="410654"/>
                </a:lnTo>
                <a:lnTo>
                  <a:pt x="1288338" y="462368"/>
                </a:lnTo>
                <a:lnTo>
                  <a:pt x="1261757" y="507085"/>
                </a:lnTo>
                <a:lnTo>
                  <a:pt x="1234554" y="533793"/>
                </a:lnTo>
                <a:lnTo>
                  <a:pt x="1207528" y="539216"/>
                </a:lnTo>
                <a:lnTo>
                  <a:pt x="1190548" y="537464"/>
                </a:lnTo>
                <a:lnTo>
                  <a:pt x="1142961" y="517194"/>
                </a:lnTo>
                <a:lnTo>
                  <a:pt x="1113612" y="488683"/>
                </a:lnTo>
                <a:lnTo>
                  <a:pt x="1088009" y="457873"/>
                </a:lnTo>
                <a:lnTo>
                  <a:pt x="1056043" y="413169"/>
                </a:lnTo>
                <a:lnTo>
                  <a:pt x="1028522" y="367372"/>
                </a:lnTo>
                <a:lnTo>
                  <a:pt x="1007491" y="322389"/>
                </a:lnTo>
                <a:lnTo>
                  <a:pt x="989660" y="277228"/>
                </a:lnTo>
                <a:lnTo>
                  <a:pt x="978128" y="233413"/>
                </a:lnTo>
                <a:lnTo>
                  <a:pt x="978230" y="218173"/>
                </a:lnTo>
                <a:lnTo>
                  <a:pt x="981240" y="204152"/>
                </a:lnTo>
                <a:lnTo>
                  <a:pt x="987094" y="191401"/>
                </a:lnTo>
                <a:lnTo>
                  <a:pt x="995629" y="194919"/>
                </a:lnTo>
                <a:lnTo>
                  <a:pt x="1006182" y="199974"/>
                </a:lnTo>
                <a:lnTo>
                  <a:pt x="1018717" y="206540"/>
                </a:lnTo>
                <a:lnTo>
                  <a:pt x="1039926" y="218440"/>
                </a:lnTo>
                <a:lnTo>
                  <a:pt x="1056551" y="228777"/>
                </a:lnTo>
                <a:lnTo>
                  <a:pt x="1061834" y="231787"/>
                </a:lnTo>
                <a:lnTo>
                  <a:pt x="1105484" y="244297"/>
                </a:lnTo>
                <a:lnTo>
                  <a:pt x="1114221" y="235699"/>
                </a:lnTo>
                <a:lnTo>
                  <a:pt x="1114056" y="228942"/>
                </a:lnTo>
                <a:lnTo>
                  <a:pt x="1092657" y="188252"/>
                </a:lnTo>
                <a:lnTo>
                  <a:pt x="1063142" y="160578"/>
                </a:lnTo>
                <a:lnTo>
                  <a:pt x="1016215" y="136055"/>
                </a:lnTo>
                <a:lnTo>
                  <a:pt x="965377" y="117602"/>
                </a:lnTo>
                <a:lnTo>
                  <a:pt x="938479" y="112712"/>
                </a:lnTo>
                <a:lnTo>
                  <a:pt x="929576" y="113855"/>
                </a:lnTo>
                <a:lnTo>
                  <a:pt x="923594" y="117348"/>
                </a:lnTo>
                <a:lnTo>
                  <a:pt x="916317" y="127736"/>
                </a:lnTo>
                <a:lnTo>
                  <a:pt x="911733" y="141693"/>
                </a:lnTo>
                <a:lnTo>
                  <a:pt x="909853" y="159194"/>
                </a:lnTo>
                <a:lnTo>
                  <a:pt x="910767" y="180213"/>
                </a:lnTo>
                <a:lnTo>
                  <a:pt x="916927" y="225399"/>
                </a:lnTo>
                <a:lnTo>
                  <a:pt x="927277" y="268859"/>
                </a:lnTo>
                <a:lnTo>
                  <a:pt x="940460" y="308102"/>
                </a:lnTo>
                <a:lnTo>
                  <a:pt x="955027" y="346163"/>
                </a:lnTo>
                <a:lnTo>
                  <a:pt x="971207" y="383006"/>
                </a:lnTo>
                <a:lnTo>
                  <a:pt x="987628" y="415417"/>
                </a:lnTo>
                <a:lnTo>
                  <a:pt x="989291" y="426224"/>
                </a:lnTo>
                <a:lnTo>
                  <a:pt x="995299" y="474205"/>
                </a:lnTo>
                <a:lnTo>
                  <a:pt x="999820" y="518083"/>
                </a:lnTo>
                <a:lnTo>
                  <a:pt x="1002233" y="565746"/>
                </a:lnTo>
                <a:lnTo>
                  <a:pt x="1002487" y="604012"/>
                </a:lnTo>
                <a:lnTo>
                  <a:pt x="1001915" y="616292"/>
                </a:lnTo>
                <a:lnTo>
                  <a:pt x="1001826" y="618058"/>
                </a:lnTo>
                <a:lnTo>
                  <a:pt x="1001077" y="629043"/>
                </a:lnTo>
                <a:lnTo>
                  <a:pt x="1001052" y="629564"/>
                </a:lnTo>
                <a:lnTo>
                  <a:pt x="996149" y="672909"/>
                </a:lnTo>
                <a:lnTo>
                  <a:pt x="987234" y="712724"/>
                </a:lnTo>
                <a:lnTo>
                  <a:pt x="973251" y="749173"/>
                </a:lnTo>
                <a:lnTo>
                  <a:pt x="945565" y="789051"/>
                </a:lnTo>
                <a:lnTo>
                  <a:pt x="913790" y="810628"/>
                </a:lnTo>
                <a:lnTo>
                  <a:pt x="878128" y="815340"/>
                </a:lnTo>
                <a:lnTo>
                  <a:pt x="859332" y="811542"/>
                </a:lnTo>
                <a:lnTo>
                  <a:pt x="840257" y="803313"/>
                </a:lnTo>
                <a:lnTo>
                  <a:pt x="820940" y="790562"/>
                </a:lnTo>
                <a:lnTo>
                  <a:pt x="801382" y="773176"/>
                </a:lnTo>
                <a:lnTo>
                  <a:pt x="802055" y="753745"/>
                </a:lnTo>
                <a:lnTo>
                  <a:pt x="802157" y="749173"/>
                </a:lnTo>
                <a:lnTo>
                  <a:pt x="802259" y="715759"/>
                </a:lnTo>
                <a:lnTo>
                  <a:pt x="802132" y="713270"/>
                </a:lnTo>
                <a:lnTo>
                  <a:pt x="802106" y="712851"/>
                </a:lnTo>
                <a:lnTo>
                  <a:pt x="801433" y="699643"/>
                </a:lnTo>
                <a:lnTo>
                  <a:pt x="801382" y="698627"/>
                </a:lnTo>
                <a:lnTo>
                  <a:pt x="800252" y="683183"/>
                </a:lnTo>
                <a:lnTo>
                  <a:pt x="798271" y="652856"/>
                </a:lnTo>
                <a:lnTo>
                  <a:pt x="793356" y="598131"/>
                </a:lnTo>
                <a:lnTo>
                  <a:pt x="784745" y="545007"/>
                </a:lnTo>
                <a:lnTo>
                  <a:pt x="772172" y="499999"/>
                </a:lnTo>
                <a:lnTo>
                  <a:pt x="754481" y="462267"/>
                </a:lnTo>
                <a:lnTo>
                  <a:pt x="749604" y="454279"/>
                </a:lnTo>
                <a:lnTo>
                  <a:pt x="747598" y="450977"/>
                </a:lnTo>
                <a:lnTo>
                  <a:pt x="742784" y="444207"/>
                </a:lnTo>
                <a:lnTo>
                  <a:pt x="742784" y="712851"/>
                </a:lnTo>
                <a:lnTo>
                  <a:pt x="730224" y="696074"/>
                </a:lnTo>
                <a:lnTo>
                  <a:pt x="706234" y="662813"/>
                </a:lnTo>
                <a:lnTo>
                  <a:pt x="684250" y="629043"/>
                </a:lnTo>
                <a:lnTo>
                  <a:pt x="661593" y="583806"/>
                </a:lnTo>
                <a:lnTo>
                  <a:pt x="643470" y="536028"/>
                </a:lnTo>
                <a:lnTo>
                  <a:pt x="634250" y="496290"/>
                </a:lnTo>
                <a:lnTo>
                  <a:pt x="634123" y="480606"/>
                </a:lnTo>
                <a:lnTo>
                  <a:pt x="637019" y="467817"/>
                </a:lnTo>
                <a:lnTo>
                  <a:pt x="642734" y="457962"/>
                </a:lnTo>
                <a:lnTo>
                  <a:pt x="645096" y="455676"/>
                </a:lnTo>
                <a:lnTo>
                  <a:pt x="647903" y="454279"/>
                </a:lnTo>
                <a:lnTo>
                  <a:pt x="652538" y="454279"/>
                </a:lnTo>
                <a:lnTo>
                  <a:pt x="689902" y="474726"/>
                </a:lnTo>
                <a:lnTo>
                  <a:pt x="715441" y="510451"/>
                </a:lnTo>
                <a:lnTo>
                  <a:pt x="730008" y="552792"/>
                </a:lnTo>
                <a:lnTo>
                  <a:pt x="737222" y="595922"/>
                </a:lnTo>
                <a:lnTo>
                  <a:pt x="739673" y="616292"/>
                </a:lnTo>
                <a:lnTo>
                  <a:pt x="739724" y="616699"/>
                </a:lnTo>
                <a:lnTo>
                  <a:pt x="740638" y="629043"/>
                </a:lnTo>
                <a:lnTo>
                  <a:pt x="741324" y="642543"/>
                </a:lnTo>
                <a:lnTo>
                  <a:pt x="741413" y="645033"/>
                </a:lnTo>
                <a:lnTo>
                  <a:pt x="741464" y="646430"/>
                </a:lnTo>
                <a:lnTo>
                  <a:pt x="741565" y="649312"/>
                </a:lnTo>
                <a:lnTo>
                  <a:pt x="741692" y="652856"/>
                </a:lnTo>
                <a:lnTo>
                  <a:pt x="741794" y="655574"/>
                </a:lnTo>
                <a:lnTo>
                  <a:pt x="742111" y="668947"/>
                </a:lnTo>
                <a:lnTo>
                  <a:pt x="742226" y="676465"/>
                </a:lnTo>
                <a:lnTo>
                  <a:pt x="742315" y="682650"/>
                </a:lnTo>
                <a:lnTo>
                  <a:pt x="742442" y="691832"/>
                </a:lnTo>
                <a:lnTo>
                  <a:pt x="742683" y="707618"/>
                </a:lnTo>
                <a:lnTo>
                  <a:pt x="742784" y="712851"/>
                </a:lnTo>
                <a:lnTo>
                  <a:pt x="742784" y="444207"/>
                </a:lnTo>
                <a:lnTo>
                  <a:pt x="714209" y="411607"/>
                </a:lnTo>
                <a:lnTo>
                  <a:pt x="678662" y="386588"/>
                </a:lnTo>
                <a:lnTo>
                  <a:pt x="638657" y="372999"/>
                </a:lnTo>
                <a:lnTo>
                  <a:pt x="628954" y="371475"/>
                </a:lnTo>
                <a:lnTo>
                  <a:pt x="618972" y="373253"/>
                </a:lnTo>
                <a:lnTo>
                  <a:pt x="614527" y="374650"/>
                </a:lnTo>
                <a:lnTo>
                  <a:pt x="609993" y="376682"/>
                </a:lnTo>
                <a:lnTo>
                  <a:pt x="601560" y="380365"/>
                </a:lnTo>
                <a:lnTo>
                  <a:pt x="598385" y="382651"/>
                </a:lnTo>
                <a:lnTo>
                  <a:pt x="595299" y="384810"/>
                </a:lnTo>
                <a:lnTo>
                  <a:pt x="592582" y="386842"/>
                </a:lnTo>
                <a:lnTo>
                  <a:pt x="572389" y="426224"/>
                </a:lnTo>
                <a:lnTo>
                  <a:pt x="572312" y="426466"/>
                </a:lnTo>
                <a:lnTo>
                  <a:pt x="567855" y="467817"/>
                </a:lnTo>
                <a:lnTo>
                  <a:pt x="567994" y="470916"/>
                </a:lnTo>
                <a:lnTo>
                  <a:pt x="568071" y="472465"/>
                </a:lnTo>
                <a:lnTo>
                  <a:pt x="568185" y="474726"/>
                </a:lnTo>
                <a:lnTo>
                  <a:pt x="568553" y="480606"/>
                </a:lnTo>
                <a:lnTo>
                  <a:pt x="568591" y="481037"/>
                </a:lnTo>
                <a:lnTo>
                  <a:pt x="568706" y="482892"/>
                </a:lnTo>
                <a:lnTo>
                  <a:pt x="584339" y="551307"/>
                </a:lnTo>
                <a:lnTo>
                  <a:pt x="599389" y="593204"/>
                </a:lnTo>
                <a:lnTo>
                  <a:pt x="617512" y="633171"/>
                </a:lnTo>
                <a:lnTo>
                  <a:pt x="638937" y="671195"/>
                </a:lnTo>
                <a:lnTo>
                  <a:pt x="662914" y="707618"/>
                </a:lnTo>
                <a:lnTo>
                  <a:pt x="688975" y="742632"/>
                </a:lnTo>
                <a:lnTo>
                  <a:pt x="717245" y="776325"/>
                </a:lnTo>
                <a:lnTo>
                  <a:pt x="747877" y="808736"/>
                </a:lnTo>
                <a:lnTo>
                  <a:pt x="785114" y="842657"/>
                </a:lnTo>
                <a:lnTo>
                  <a:pt x="820889" y="868464"/>
                </a:lnTo>
                <a:lnTo>
                  <a:pt x="855091" y="886320"/>
                </a:lnTo>
                <a:lnTo>
                  <a:pt x="918298" y="898715"/>
                </a:lnTo>
                <a:lnTo>
                  <a:pt x="946861" y="893597"/>
                </a:lnTo>
                <a:lnTo>
                  <a:pt x="997889" y="861187"/>
                </a:lnTo>
                <a:lnTo>
                  <a:pt x="1026579" y="822756"/>
                </a:lnTo>
                <a:lnTo>
                  <a:pt x="1040599" y="790562"/>
                </a:lnTo>
                <a:lnTo>
                  <a:pt x="1040676" y="790371"/>
                </a:lnTo>
                <a:lnTo>
                  <a:pt x="1054125" y="733958"/>
                </a:lnTo>
                <a:lnTo>
                  <a:pt x="1058722" y="691832"/>
                </a:lnTo>
                <a:lnTo>
                  <a:pt x="1059624" y="672909"/>
                </a:lnTo>
                <a:lnTo>
                  <a:pt x="1059611" y="638937"/>
                </a:lnTo>
                <a:lnTo>
                  <a:pt x="1057783" y="599427"/>
                </a:lnTo>
                <a:lnTo>
                  <a:pt x="1053147" y="551307"/>
                </a:lnTo>
                <a:lnTo>
                  <a:pt x="1046187" y="504863"/>
                </a:lnTo>
                <a:lnTo>
                  <a:pt x="1054188" y="515023"/>
                </a:lnTo>
                <a:lnTo>
                  <a:pt x="1080058" y="543052"/>
                </a:lnTo>
                <a:lnTo>
                  <a:pt x="1122222" y="578967"/>
                </a:lnTo>
                <a:lnTo>
                  <a:pt x="1166685" y="604431"/>
                </a:lnTo>
                <a:lnTo>
                  <a:pt x="1210157" y="617004"/>
                </a:lnTo>
                <a:lnTo>
                  <a:pt x="1224229" y="618236"/>
                </a:lnTo>
                <a:lnTo>
                  <a:pt x="1237970" y="617855"/>
                </a:lnTo>
                <a:lnTo>
                  <a:pt x="1275969" y="606526"/>
                </a:lnTo>
                <a:lnTo>
                  <a:pt x="1312684" y="572389"/>
                </a:lnTo>
                <a:lnTo>
                  <a:pt x="1337284" y="534530"/>
                </a:lnTo>
                <a:lnTo>
                  <a:pt x="1353693" y="492264"/>
                </a:lnTo>
                <a:lnTo>
                  <a:pt x="1363967" y="447332"/>
                </a:lnTo>
                <a:lnTo>
                  <a:pt x="1367815" y="398564"/>
                </a:lnTo>
                <a:lnTo>
                  <a:pt x="1368196" y="371259"/>
                </a:lnTo>
                <a:close/>
              </a:path>
            </a:pathLst>
          </a:custGeom>
          <a:solidFill>
            <a:srgbClr val="7F7F7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4147" y="4723418"/>
            <a:ext cx="74175" cy="910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0336" y="1464294"/>
            <a:ext cx="3110850" cy="307368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418405" y="819705"/>
            <a:ext cx="4354388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71822" y="816606"/>
            <a:ext cx="1565870" cy="146402"/>
          </a:xfrm>
          <a:prstGeom prst="rect">
            <a:avLst/>
          </a:prstGeom>
        </p:spPr>
        <p:txBody>
          <a:bodyPr vert="horz" wrap="square" lIns="0" tIns="8143" rIns="0" bIns="0" rtlCol="0">
            <a:spAutoFit/>
          </a:bodyPr>
          <a:lstStyle/>
          <a:p>
            <a:pPr marL="8143">
              <a:spcBef>
                <a:spcPts val="64"/>
              </a:spcBef>
            </a:pPr>
            <a:r>
              <a:rPr sz="898" dirty="0">
                <a:latin typeface="Times New Roman"/>
                <a:cs typeface="Times New Roman"/>
              </a:rPr>
              <a:t>Examples</a:t>
            </a:r>
            <a:r>
              <a:rPr sz="898" spc="-13" dirty="0">
                <a:latin typeface="Times New Roman"/>
                <a:cs typeface="Times New Roman"/>
              </a:rPr>
              <a:t> </a:t>
            </a:r>
            <a:r>
              <a:rPr sz="898" dirty="0">
                <a:latin typeface="Times New Roman"/>
                <a:cs typeface="Times New Roman"/>
              </a:rPr>
              <a:t>of</a:t>
            </a:r>
            <a:r>
              <a:rPr sz="898" spc="-16" dirty="0">
                <a:latin typeface="Times New Roman"/>
                <a:cs typeface="Times New Roman"/>
              </a:rPr>
              <a:t> </a:t>
            </a:r>
            <a:r>
              <a:rPr sz="898" dirty="0">
                <a:latin typeface="Times New Roman"/>
                <a:cs typeface="Times New Roman"/>
              </a:rPr>
              <a:t>Free</a:t>
            </a:r>
            <a:r>
              <a:rPr sz="898" spc="-16" dirty="0">
                <a:latin typeface="Times New Roman"/>
                <a:cs typeface="Times New Roman"/>
              </a:rPr>
              <a:t> </a:t>
            </a:r>
            <a:r>
              <a:rPr sz="898" dirty="0">
                <a:latin typeface="Times New Roman"/>
                <a:cs typeface="Times New Roman"/>
              </a:rPr>
              <a:t>Body</a:t>
            </a:r>
            <a:r>
              <a:rPr sz="898" spc="-29" dirty="0">
                <a:latin typeface="Times New Roman"/>
                <a:cs typeface="Times New Roman"/>
              </a:rPr>
              <a:t> </a:t>
            </a:r>
            <a:r>
              <a:rPr sz="898" spc="-6" dirty="0">
                <a:latin typeface="Times New Roman"/>
                <a:cs typeface="Times New Roman"/>
              </a:rPr>
              <a:t>Diagrams</a:t>
            </a:r>
            <a:endParaRPr sz="898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93004"/>
            <a:ext cx="12188825" cy="574327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791094" y="6170701"/>
            <a:ext cx="303319" cy="11073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430">
              <a:lnSpc>
                <a:spcPts val="737"/>
              </a:lnSpc>
            </a:pPr>
            <a:r>
              <a:rPr lang="en-US" spc="-16" dirty="0"/>
              <a:t>6</a:t>
            </a:r>
            <a:r>
              <a:rPr spc="-16" dirty="0"/>
              <a:t>5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lang="en-US" sz="5126" u="none" spc="-6" dirty="0"/>
              <a:t>7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189412" y="2590799"/>
            <a:ext cx="3908141" cy="159131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dirty="0">
                <a:latin typeface="Arial"/>
                <a:cs typeface="Arial"/>
              </a:rPr>
              <a:t>Centroid</a:t>
            </a: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(86-97)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38257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8B222-781D-3124-12A8-40F31286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4" r="104" b="4445"/>
          <a:stretch/>
        </p:blipFill>
        <p:spPr>
          <a:xfrm>
            <a:off x="836612" y="1230431"/>
            <a:ext cx="10591800" cy="51703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68DD6-D6C8-E3B9-D174-BFB18D8D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40352" y="6133858"/>
            <a:ext cx="332633" cy="79996"/>
          </a:xfrm>
        </p:spPr>
        <p:txBody>
          <a:bodyPr/>
          <a:lstStyle/>
          <a:p>
            <a:fld id="{30DDC623-E69D-4153-B941-EAF875B1F871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803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63CF0-6A1D-D4CA-9A2D-A539C895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6667" b="6667"/>
          <a:stretch/>
        </p:blipFill>
        <p:spPr>
          <a:xfrm>
            <a:off x="531812" y="914400"/>
            <a:ext cx="10972800" cy="50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216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4C05C-C570-2AB1-498C-258C72B3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-1113" r="-104" b="6668"/>
          <a:stretch/>
        </p:blipFill>
        <p:spPr>
          <a:xfrm>
            <a:off x="531812" y="762000"/>
            <a:ext cx="11201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38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0FCFA-A0FB-F817-1AF1-477DEA0B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5" t="-9445" r="-8125" b="10556"/>
          <a:stretch/>
        </p:blipFill>
        <p:spPr>
          <a:xfrm>
            <a:off x="684212" y="533400"/>
            <a:ext cx="115824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5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sz="5126" u="none" spc="-6" dirty="0"/>
              <a:t>1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188986" y="2151250"/>
            <a:ext cx="3908567" cy="2301512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35016"/>
            <a:r>
              <a:rPr lang="en-US" sz="1795" spc="-13" dirty="0">
                <a:latin typeface="Arial"/>
                <a:cs typeface="Arial"/>
              </a:rPr>
              <a:t>Introduction</a:t>
            </a:r>
            <a:r>
              <a:rPr lang="en-US" sz="1795" spc="-32" dirty="0">
                <a:latin typeface="Arial"/>
                <a:cs typeface="Arial"/>
              </a:rPr>
              <a:t> </a:t>
            </a:r>
            <a:r>
              <a:rPr lang="en-US" sz="1795" dirty="0">
                <a:latin typeface="Arial"/>
                <a:cs typeface="Arial"/>
              </a:rPr>
              <a:t>to</a:t>
            </a:r>
            <a:r>
              <a:rPr lang="en-US" sz="1795" spc="-38" dirty="0">
                <a:latin typeface="Arial"/>
                <a:cs typeface="Arial"/>
              </a:rPr>
              <a:t> </a:t>
            </a:r>
            <a:r>
              <a:rPr lang="en-US" sz="1795" spc="-42" dirty="0">
                <a:latin typeface="Arial"/>
                <a:cs typeface="Arial"/>
              </a:rPr>
              <a:t>Engineering</a:t>
            </a:r>
            <a:r>
              <a:rPr lang="en-US" sz="1795" spc="-13" dirty="0">
                <a:latin typeface="Arial"/>
                <a:cs typeface="Arial"/>
              </a:rPr>
              <a:t> </a:t>
            </a:r>
            <a:r>
              <a:rPr lang="en-US" sz="1795" spc="-38" dirty="0">
                <a:latin typeface="Arial"/>
                <a:cs typeface="Arial"/>
              </a:rPr>
              <a:t>Mechanics,</a:t>
            </a:r>
            <a:r>
              <a:rPr lang="en-US" sz="1795" spc="-13" dirty="0">
                <a:latin typeface="Arial"/>
                <a:cs typeface="Arial"/>
              </a:rPr>
              <a:t> </a:t>
            </a:r>
            <a:r>
              <a:rPr lang="en-US" sz="1795" dirty="0">
                <a:latin typeface="Arial"/>
                <a:cs typeface="Arial"/>
              </a:rPr>
              <a:t>Force</a:t>
            </a:r>
            <a:r>
              <a:rPr lang="en-US" sz="1795" spc="-10" dirty="0">
                <a:latin typeface="Arial"/>
                <a:cs typeface="Arial"/>
              </a:rPr>
              <a:t> </a:t>
            </a:r>
            <a:r>
              <a:rPr lang="en-US" sz="1795" dirty="0">
                <a:latin typeface="Arial"/>
                <a:cs typeface="Arial"/>
              </a:rPr>
              <a:t>systems, Types of Force &amp; Principle of moment</a:t>
            </a:r>
          </a:p>
          <a:p>
            <a:pPr marL="2442" algn="ctr">
              <a:spcBef>
                <a:spcPts val="679"/>
              </a:spcBef>
            </a:pPr>
            <a:endParaRPr sz="1282" dirty="0">
              <a:latin typeface="Times New Roman"/>
              <a:cs typeface="Times New Roman"/>
            </a:endParaRP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(10-35)</a:t>
            </a:r>
            <a:endParaRPr sz="205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BD45A3-7F6F-8880-1F44-FB8E5A94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836612" y="685800"/>
            <a:ext cx="105155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71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17954B-F67C-D04F-5C4B-54BAADCE4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" t="-10000" r="-208" b="10000"/>
          <a:stretch/>
        </p:blipFill>
        <p:spPr>
          <a:xfrm>
            <a:off x="531812" y="152400"/>
            <a:ext cx="11277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409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C4AA0-3003-3681-83F6-F2D9A0E5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222" b="4444"/>
          <a:stretch/>
        </p:blipFill>
        <p:spPr>
          <a:xfrm>
            <a:off x="760412" y="685800"/>
            <a:ext cx="108965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44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11C74-EF60-1440-8FCC-52575ECD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22"/>
          <a:stretch/>
        </p:blipFill>
        <p:spPr>
          <a:xfrm>
            <a:off x="608012" y="533400"/>
            <a:ext cx="11201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87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90849-E9AF-9107-8B61-7885DADD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608012" y="685800"/>
            <a:ext cx="11125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387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C5EAF4-6AEF-2538-04A5-EEBCD191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33"/>
          <a:stretch/>
        </p:blipFill>
        <p:spPr>
          <a:xfrm>
            <a:off x="684212" y="838200"/>
            <a:ext cx="10667999" cy="55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678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E8975-9C38-B25A-A77A-A4BF7FD9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-4444" r="-104" b="4444"/>
          <a:stretch/>
        </p:blipFill>
        <p:spPr>
          <a:xfrm>
            <a:off x="912812" y="533400"/>
            <a:ext cx="10591800" cy="55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427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376D8-6E02-0D86-2BD7-54E27891A9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22"/>
          <a:stretch/>
        </p:blipFill>
        <p:spPr>
          <a:xfrm>
            <a:off x="1141412" y="914400"/>
            <a:ext cx="102869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200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709" y="1409145"/>
            <a:ext cx="2758298" cy="797023"/>
          </a:xfrm>
          <a:prstGeom prst="rect">
            <a:avLst/>
          </a:prstGeom>
        </p:spPr>
        <p:txBody>
          <a:bodyPr vert="horz" wrap="square" lIns="0" tIns="8138" rIns="0" bIns="0" rtlCol="0">
            <a:spAutoFit/>
          </a:bodyPr>
          <a:lstStyle/>
          <a:p>
            <a:pPr marL="8138">
              <a:spcBef>
                <a:spcPts val="64"/>
              </a:spcBef>
            </a:pPr>
            <a:r>
              <a:rPr sz="5126" u="none" dirty="0"/>
              <a:t>Week</a:t>
            </a:r>
            <a:r>
              <a:rPr sz="5126" u="none" spc="6" dirty="0"/>
              <a:t> </a:t>
            </a:r>
            <a:r>
              <a:rPr lang="en-US" sz="5126" u="none" spc="6" dirty="0"/>
              <a:t>-</a:t>
            </a:r>
            <a:r>
              <a:rPr lang="en-US" sz="5126" u="none" spc="-6" dirty="0"/>
              <a:t>8</a:t>
            </a:r>
            <a:endParaRPr sz="5126" u="none" dirty="0"/>
          </a:p>
        </p:txBody>
      </p:sp>
      <p:sp>
        <p:nvSpPr>
          <p:cNvPr id="3" name="object 3"/>
          <p:cNvSpPr txBox="1"/>
          <p:nvPr/>
        </p:nvSpPr>
        <p:spPr>
          <a:xfrm>
            <a:off x="4237843" y="2207077"/>
            <a:ext cx="3859710" cy="1591318"/>
          </a:xfrm>
          <a:prstGeom prst="rect">
            <a:avLst/>
          </a:prstGeom>
        </p:spPr>
        <p:txBody>
          <a:bodyPr vert="horz" wrap="square" lIns="0" tIns="162354" rIns="0" bIns="0" rtlCol="0">
            <a:spAutoFit/>
          </a:bodyPr>
          <a:lstStyle/>
          <a:p>
            <a:pPr marL="407" algn="ctr">
              <a:spcBef>
                <a:spcPts val="1279"/>
              </a:spcBef>
            </a:pPr>
            <a:r>
              <a:rPr sz="2307" b="1" spc="-6" dirty="0">
                <a:latin typeface="Times New Roman"/>
                <a:cs typeface="Times New Roman"/>
              </a:rPr>
              <a:t>Lecture</a:t>
            </a:r>
            <a:endParaRPr sz="2307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1282" b="1" spc="-16" dirty="0">
                <a:latin typeface="Times New Roman"/>
                <a:cs typeface="Times New Roman"/>
              </a:rPr>
              <a:t>O</a:t>
            </a:r>
            <a:r>
              <a:rPr sz="1282" b="1" spc="-16" dirty="0">
                <a:latin typeface="Times New Roman"/>
                <a:cs typeface="Times New Roman"/>
              </a:rPr>
              <a:t>n</a:t>
            </a:r>
            <a:endParaRPr lang="en-US" sz="1282" b="1" spc="-16" dirty="0">
              <a:latin typeface="Times New Roman"/>
              <a:cs typeface="Times New Roman"/>
            </a:endParaRPr>
          </a:p>
          <a:p>
            <a:pPr marL="2442" algn="ctr">
              <a:spcBef>
                <a:spcPts val="679"/>
              </a:spcBef>
            </a:pPr>
            <a:r>
              <a:rPr lang="en-US" sz="2052" b="1" dirty="0">
                <a:latin typeface="Arial"/>
                <a:cs typeface="Arial"/>
              </a:rPr>
              <a:t>Centroid</a:t>
            </a:r>
          </a:p>
          <a:p>
            <a:pPr algn="ctr">
              <a:spcBef>
                <a:spcPts val="491"/>
              </a:spcBef>
            </a:pPr>
            <a:r>
              <a:rPr lang="en-US" sz="2051" b="1" spc="-6" dirty="0">
                <a:latin typeface="Times New Roman"/>
                <a:cs typeface="Times New Roman"/>
              </a:rPr>
              <a:t> (99-106)</a:t>
            </a:r>
            <a:endParaRPr sz="205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54228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EDB6C-DBBB-5219-955B-3DDC205B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11"/>
          <a:stretch/>
        </p:blipFill>
        <p:spPr>
          <a:xfrm>
            <a:off x="989012" y="990600"/>
            <a:ext cx="10058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75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6913</Words>
  <Application>Microsoft Office PowerPoint</Application>
  <PresentationFormat>Custom</PresentationFormat>
  <Paragraphs>954</Paragraphs>
  <Slides>198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198</vt:i4>
      </vt:variant>
    </vt:vector>
  </HeadingPairs>
  <TitlesOfParts>
    <vt:vector size="213" baseType="lpstr">
      <vt:lpstr>MS UI Gothic</vt:lpstr>
      <vt:lpstr>Arial</vt:lpstr>
      <vt:lpstr>Arial MT</vt:lpstr>
      <vt:lpstr>Calibri</vt:lpstr>
      <vt:lpstr>Cambria</vt:lpstr>
      <vt:lpstr>Cambria Math</vt:lpstr>
      <vt:lpstr>Lato</vt:lpstr>
      <vt:lpstr>Lato Bold</vt:lpstr>
      <vt:lpstr>Microsoft Sans Serif</vt:lpstr>
      <vt:lpstr>Montserrat Bold</vt:lpstr>
      <vt:lpstr>Public Sans Bold</vt:lpstr>
      <vt:lpstr>Segoe UI Symbol</vt:lpstr>
      <vt:lpstr>Symbol</vt:lpstr>
      <vt:lpstr>Times New Roman</vt:lpstr>
      <vt:lpstr>Office Theme</vt:lpstr>
      <vt:lpstr>PowerPoint Presentation</vt:lpstr>
      <vt:lpstr>PowerPoint Presentation</vt:lpstr>
      <vt:lpstr>Engineering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- 4 &amp;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– 10 &amp;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– 12 &amp;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– 14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– 15 </vt:lpstr>
      <vt:lpstr>Equilibrium of rigid body</vt:lpstr>
      <vt:lpstr>Equilibrium of rigid body</vt:lpstr>
      <vt:lpstr>Structural Analysis</vt:lpstr>
      <vt:lpstr>Structural Analysis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Week – 16 </vt:lpstr>
      <vt:lpstr>PowerPoint Presentation</vt:lpstr>
      <vt:lpstr>PowerPoint Presentation</vt:lpstr>
      <vt:lpstr>PowerPoint Presentation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Method of Joints: Example</vt:lpstr>
      <vt:lpstr>PowerPoint Presentation</vt:lpstr>
      <vt:lpstr>PowerPoint Presentation</vt:lpstr>
      <vt:lpstr>PowerPoint Presentation</vt:lpstr>
      <vt:lpstr>Example</vt:lpstr>
      <vt:lpstr>Example</vt:lpstr>
      <vt:lpstr>Example</vt:lpstr>
      <vt:lpstr>Example</vt:lpstr>
      <vt:lpstr>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Hp</cp:lastModifiedBy>
  <cp:revision>46</cp:revision>
  <dcterms:created xsi:type="dcterms:W3CDTF">2024-12-14T20:04:23Z</dcterms:created>
  <dcterms:modified xsi:type="dcterms:W3CDTF">2025-01-15T18:25:26Z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2024-12-14T00:00:00Z</vt:filetime>
  </property>
  <property fmtid="{D5CDD505-2E9C-101B-9397-08002B2CF9AE}" pid="3" name="LastSaved">
    <vt:filetime>2024-12-14T00:00:00Z</vt:filetime>
  </property>
  <property fmtid="{D5CDD505-2E9C-101B-9397-08002B2CF9AE}" pid="4" name="Producer">
    <vt:lpwstr>macOS Version 14.6.1 (Build 23G93) Quartz PDFContext</vt:lpwstr>
  </property>
</Properties>
</file>