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media/image4.jpg" ContentType="image/jpeg"/>
  <Override PartName="/ppt/media/image5.jpg" ContentType="image/png"/>
  <Override PartName="/ppt/theme/themeOverride2.xml" ContentType="application/vnd.openxmlformats-officedocument.themeOverride+xml"/>
  <Override PartName="/ppt/media/image7.jpg" ContentType="image/jpeg"/>
  <Override PartName="/ppt/media/image8.jpg" ContentType="image/pn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ppt/media/image70.jpg" ContentType="image/jpeg"/>
  <Override PartName="/ppt/media/image72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6.jpg" ContentType="image/jpeg"/>
  <Override PartName="/ppt/media/image77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2.jpg" ContentType="image/jpeg"/>
  <Override PartName="/ppt/media/image83.jpg" ContentType="image/jpeg"/>
  <Override PartName="/ppt/media/image84.jpg" ContentType="image/jpeg"/>
  <Override PartName="/ppt/media/image85.jpg" ContentType="image/jpeg"/>
  <Override PartName="/ppt/media/image86.jpg" ContentType="image/jpeg"/>
  <Override PartName="/ppt/media/image95.jpg" ContentType="image/jpeg"/>
  <Override PartName="/ppt/media/image96.jpg" ContentType="image/jpeg"/>
  <Override PartName="/ppt/media/image97.jpg" ContentType="image/jpeg"/>
  <Override PartName="/ppt/media/image98.jpg" ContentType="image/jpeg"/>
  <Override PartName="/ppt/media/image99.jpg" ContentType="image/jpeg"/>
  <Override PartName="/ppt/media/image100.jpg" ContentType="image/jpeg"/>
  <Override PartName="/ppt/media/image101.jpg" ContentType="image/jpeg"/>
  <Override PartName="/ppt/media/image10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8" r:id="rId5"/>
    <p:sldId id="414" r:id="rId6"/>
    <p:sldId id="415" r:id="rId7"/>
    <p:sldId id="417" r:id="rId8"/>
    <p:sldId id="425" r:id="rId9"/>
    <p:sldId id="421" r:id="rId10"/>
    <p:sldId id="422" r:id="rId11"/>
    <p:sldId id="423" r:id="rId12"/>
    <p:sldId id="424" r:id="rId13"/>
    <p:sldId id="416" r:id="rId14"/>
    <p:sldId id="310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332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333" r:id="rId35"/>
    <p:sldId id="257" r:id="rId36"/>
    <p:sldId id="258" r:id="rId37"/>
    <p:sldId id="334" r:id="rId38"/>
    <p:sldId id="331" r:id="rId39"/>
    <p:sldId id="335" r:id="rId40"/>
    <p:sldId id="339" r:id="rId41"/>
    <p:sldId id="340" r:id="rId42"/>
    <p:sldId id="341" r:id="rId43"/>
    <p:sldId id="342" r:id="rId44"/>
    <p:sldId id="343" r:id="rId45"/>
    <p:sldId id="344" r:id="rId46"/>
    <p:sldId id="346" r:id="rId47"/>
    <p:sldId id="288" r:id="rId48"/>
    <p:sldId id="336" r:id="rId49"/>
    <p:sldId id="338" r:id="rId50"/>
    <p:sldId id="279" r:id="rId51"/>
    <p:sldId id="308" r:id="rId52"/>
    <p:sldId id="309" r:id="rId53"/>
    <p:sldId id="353" r:id="rId54"/>
    <p:sldId id="357" r:id="rId55"/>
    <p:sldId id="347" r:id="rId56"/>
    <p:sldId id="348" r:id="rId57"/>
    <p:sldId id="349" r:id="rId58"/>
    <p:sldId id="350" r:id="rId59"/>
    <p:sldId id="351" r:id="rId60"/>
    <p:sldId id="352" r:id="rId61"/>
    <p:sldId id="283" r:id="rId62"/>
    <p:sldId id="284" r:id="rId63"/>
    <p:sldId id="285" r:id="rId64"/>
    <p:sldId id="354" r:id="rId65"/>
    <p:sldId id="356" r:id="rId66"/>
    <p:sldId id="355" r:id="rId67"/>
    <p:sldId id="330" r:id="rId68"/>
    <p:sldId id="329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6" r:id="rId77"/>
    <p:sldId id="367" r:id="rId78"/>
    <p:sldId id="368" r:id="rId79"/>
    <p:sldId id="369" r:id="rId80"/>
    <p:sldId id="370" r:id="rId81"/>
    <p:sldId id="371" r:id="rId82"/>
    <p:sldId id="337" r:id="rId83"/>
    <p:sldId id="385" r:id="rId84"/>
    <p:sldId id="389" r:id="rId85"/>
    <p:sldId id="305" r:id="rId86"/>
    <p:sldId id="391" r:id="rId87"/>
    <p:sldId id="306" r:id="rId88"/>
    <p:sldId id="307" r:id="rId89"/>
    <p:sldId id="372" r:id="rId90"/>
    <p:sldId id="373" r:id="rId91"/>
    <p:sldId id="374" r:id="rId92"/>
    <p:sldId id="375" r:id="rId93"/>
    <p:sldId id="376" r:id="rId94"/>
    <p:sldId id="377" r:id="rId95"/>
    <p:sldId id="378" r:id="rId96"/>
    <p:sldId id="393" r:id="rId97"/>
    <p:sldId id="394" r:id="rId98"/>
    <p:sldId id="396" r:id="rId99"/>
    <p:sldId id="397" r:id="rId100"/>
    <p:sldId id="392" r:id="rId101"/>
    <p:sldId id="379" r:id="rId102"/>
    <p:sldId id="380" r:id="rId103"/>
    <p:sldId id="381" r:id="rId104"/>
    <p:sldId id="382" r:id="rId105"/>
    <p:sldId id="383" r:id="rId106"/>
    <p:sldId id="384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410" r:id="rId120"/>
    <p:sldId id="395" r:id="rId121"/>
    <p:sldId id="411" r:id="rId122"/>
    <p:sldId id="412" r:id="rId123"/>
    <p:sldId id="413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364" autoAdjust="0"/>
  </p:normalViewPr>
  <p:slideViewPr>
    <p:cSldViewPr snapToGrid="0">
      <p:cViewPr varScale="1">
        <p:scale>
          <a:sx n="93" d="100"/>
          <a:sy n="93" d="100"/>
        </p:scale>
        <p:origin x="21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91848" y="349457"/>
            <a:ext cx="2352146" cy="223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15" b="0" i="0">
                <a:solidFill>
                  <a:srgbClr val="BAD162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2757486"/>
            <a:ext cx="85344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08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6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899" y="1260485"/>
            <a:ext cx="5447071" cy="28864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Manual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Testing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8"/>
            <a:ext cx="5463101" cy="209381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464646"/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Prepared By :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Inter Medium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Anisul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 Islam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Lecturer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ter Medium" pitchFamily="34" charset="-122"/>
                <a:cs typeface="Times New Roman" panose="02020603050405020304" pitchFamily="18" charset="0"/>
              </a:rPr>
              <a:t>Department of ME (UGV)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object 8">
            <a:extLst>
              <a:ext uri="{FF2B5EF4-FFF2-40B4-BE49-F238E27FC236}">
                <a16:creationId xmlns:a16="http://schemas.microsoft.com/office/drawing/2014/main" id="{79D8634A-45BE-4569-9AE6-7CA332707DB1}"/>
              </a:ext>
            </a:extLst>
          </p:cNvPr>
          <p:cNvGrpSpPr/>
          <p:nvPr/>
        </p:nvGrpSpPr>
        <p:grpSpPr>
          <a:xfrm>
            <a:off x="6252948" y="0"/>
            <a:ext cx="5939051" cy="6857998"/>
            <a:chOff x="1927860" y="2004060"/>
            <a:chExt cx="5722620" cy="5600700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B39DC733-9EE3-4FFA-AD83-B2C5439E83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7860" y="2004060"/>
              <a:ext cx="5722620" cy="5600700"/>
            </a:xfrm>
            <a:prstGeom prst="rect">
              <a:avLst/>
            </a:prstGeom>
          </p:spPr>
        </p:pic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44ABCC74-5838-41D1-9B7F-3DDF611FC419}"/>
                </a:ext>
              </a:extLst>
            </p:cNvPr>
            <p:cNvSpPr/>
            <p:nvPr/>
          </p:nvSpPr>
          <p:spPr>
            <a:xfrm>
              <a:off x="6695186" y="5773547"/>
              <a:ext cx="304165" cy="356235"/>
            </a:xfrm>
            <a:custGeom>
              <a:avLst/>
              <a:gdLst/>
              <a:ahLst/>
              <a:cxnLst/>
              <a:rect l="l" t="t" r="r" b="b"/>
              <a:pathLst>
                <a:path w="304165" h="356235">
                  <a:moveTo>
                    <a:pt x="0" y="177926"/>
                  </a:moveTo>
                  <a:lnTo>
                    <a:pt x="4064" y="137159"/>
                  </a:lnTo>
                  <a:lnTo>
                    <a:pt x="15494" y="99694"/>
                  </a:lnTo>
                  <a:lnTo>
                    <a:pt x="56896" y="39115"/>
                  </a:lnTo>
                  <a:lnTo>
                    <a:pt x="117094" y="4698"/>
                  </a:lnTo>
                  <a:lnTo>
                    <a:pt x="151892" y="0"/>
                  </a:lnTo>
                  <a:lnTo>
                    <a:pt x="186690" y="4698"/>
                  </a:lnTo>
                  <a:lnTo>
                    <a:pt x="246888" y="39115"/>
                  </a:lnTo>
                  <a:lnTo>
                    <a:pt x="288290" y="99694"/>
                  </a:lnTo>
                  <a:lnTo>
                    <a:pt x="299720" y="137159"/>
                  </a:lnTo>
                  <a:lnTo>
                    <a:pt x="303657" y="177926"/>
                  </a:lnTo>
                  <a:lnTo>
                    <a:pt x="299720" y="218694"/>
                  </a:lnTo>
                  <a:lnTo>
                    <a:pt x="288290" y="256158"/>
                  </a:lnTo>
                  <a:lnTo>
                    <a:pt x="246888" y="316864"/>
                  </a:lnTo>
                  <a:lnTo>
                    <a:pt x="186690" y="351154"/>
                  </a:lnTo>
                  <a:lnTo>
                    <a:pt x="151892" y="355853"/>
                  </a:lnTo>
                  <a:lnTo>
                    <a:pt x="117094" y="351154"/>
                  </a:lnTo>
                  <a:lnTo>
                    <a:pt x="56896" y="316864"/>
                  </a:lnTo>
                  <a:lnTo>
                    <a:pt x="15494" y="256158"/>
                  </a:lnTo>
                  <a:lnTo>
                    <a:pt x="4064" y="218694"/>
                  </a:lnTo>
                  <a:lnTo>
                    <a:pt x="0" y="177926"/>
                  </a:lnTo>
                  <a:close/>
                </a:path>
              </a:pathLst>
            </a:custGeom>
            <a:ln w="762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 2">
            <a:extLst>
              <a:ext uri="{FF2B5EF4-FFF2-40B4-BE49-F238E27FC236}">
                <a16:creationId xmlns:a16="http://schemas.microsoft.com/office/drawing/2014/main" id="{534D7C2E-F4F4-407D-96B7-67330D32D8F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179" y="111119"/>
            <a:ext cx="833951" cy="1072151"/>
          </a:xfrm>
          <a:prstGeom prst="rect">
            <a:avLst/>
          </a:prstGeom>
        </p:spPr>
      </p:pic>
      <p:pic>
        <p:nvPicPr>
          <p:cNvPr id="15" name="object 4">
            <a:hlinkClick r:id="rId5"/>
            <a:extLst>
              <a:ext uri="{FF2B5EF4-FFF2-40B4-BE49-F238E27FC236}">
                <a16:creationId xmlns:a16="http://schemas.microsoft.com/office/drawing/2014/main" id="{938E3D0A-E132-4AEA-BAAA-6785C2DB778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99750" y="6543605"/>
            <a:ext cx="1414399" cy="2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F063D-0CA3-851A-135C-99C81F6A45F1}"/>
              </a:ext>
            </a:extLst>
          </p:cNvPr>
          <p:cNvSpPr/>
          <p:nvPr/>
        </p:nvSpPr>
        <p:spPr>
          <a:xfrm>
            <a:off x="0" y="0"/>
            <a:ext cx="1869989" cy="640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2634E7-06B3-471D-8430-77C5C235E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60443"/>
              </p:ext>
            </p:extLst>
          </p:nvPr>
        </p:nvGraphicFramePr>
        <p:xfrm>
          <a:off x="1869988" y="1235676"/>
          <a:ext cx="10322012" cy="42073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3257">
                  <a:extLst>
                    <a:ext uri="{9D8B030D-6E8A-4147-A177-3AD203B41FA5}">
                      <a16:colId xmlns:a16="http://schemas.microsoft.com/office/drawing/2014/main" val="3314506861"/>
                    </a:ext>
                  </a:extLst>
                </a:gridCol>
                <a:gridCol w="1966593">
                  <a:extLst>
                    <a:ext uri="{9D8B030D-6E8A-4147-A177-3AD203B41FA5}">
                      <a16:colId xmlns:a16="http://schemas.microsoft.com/office/drawing/2014/main" val="2618506460"/>
                    </a:ext>
                  </a:extLst>
                </a:gridCol>
                <a:gridCol w="5475848">
                  <a:extLst>
                    <a:ext uri="{9D8B030D-6E8A-4147-A177-3AD203B41FA5}">
                      <a16:colId xmlns:a16="http://schemas.microsoft.com/office/drawing/2014/main" val="2350650942"/>
                    </a:ext>
                  </a:extLst>
                </a:gridCol>
                <a:gridCol w="1526314">
                  <a:extLst>
                    <a:ext uri="{9D8B030D-6E8A-4147-A177-3AD203B41FA5}">
                      <a16:colId xmlns:a16="http://schemas.microsoft.com/office/drawing/2014/main" val="3761174990"/>
                    </a:ext>
                  </a:extLst>
                </a:gridCol>
              </a:tblGrid>
              <a:tr h="427644">
                <a:tc>
                  <a:txBody>
                    <a:bodyPr/>
                    <a:lstStyle/>
                    <a:p>
                      <a:pPr marL="74930" algn="ctr">
                        <a:lnSpc>
                          <a:spcPts val="1355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Sl.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91490" algn="l">
                        <a:lnSpc>
                          <a:spcPts val="1355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 algn="l">
                        <a:lnSpc>
                          <a:spcPts val="1355"/>
                        </a:lnSpc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Content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ts val="1355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Page</a:t>
                      </a:r>
                      <a:r>
                        <a:rPr sz="14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975367"/>
                  </a:ext>
                </a:extLst>
              </a:tr>
              <a:tr h="849221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8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5895" algn="l">
                        <a:lnSpc>
                          <a:spcPts val="1300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Basic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Introduction</a:t>
                      </a:r>
                      <a:r>
                        <a:rPr sz="1400" b="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Hardness,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  <a:p>
                      <a:pPr marL="2540" marR="178435" algn="l">
                        <a:lnSpc>
                          <a:spcPct val="93800"/>
                        </a:lnSpc>
                        <a:spcBef>
                          <a:spcPts val="45"/>
                        </a:spcBef>
                      </a:pPr>
                      <a:r>
                        <a:rPr lang="en-US" sz="1400" b="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Toughness,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Tension,</a:t>
                      </a:r>
                      <a:r>
                        <a:rPr sz="1400" b="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Compression,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Shear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force,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400" b="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lang="en-US"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sz="1400" b="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spc="-75" dirty="0">
                          <a:latin typeface="Times New Roman"/>
                          <a:cs typeface="Times New Roman"/>
                        </a:rPr>
                        <a:t>      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Properties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ts val="1345"/>
                        </a:lnSpc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30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274454"/>
                  </a:ext>
                </a:extLst>
              </a:tr>
              <a:tr h="486032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00" algn="l">
                        <a:lnSpc>
                          <a:spcPts val="13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02-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6735" marR="0" lvl="0" indent="0" algn="l" defTabSz="914400" rtl="0" eaLnBrk="1" fontAlgn="auto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2C"/>
                          </a:solidFill>
                          <a:latin typeface="Arial"/>
                          <a:cs typeface="Arial"/>
                        </a:rPr>
                        <a:t>Rockwell Hardness Testing</a:t>
                      </a:r>
                      <a:endParaRPr lang="en-US" sz="1400" b="0" dirty="0">
                        <a:latin typeface="Arial"/>
                        <a:cs typeface="Arial"/>
                      </a:endParaRPr>
                    </a:p>
                    <a:p>
                      <a:pPr marL="546735" algn="l">
                        <a:lnSpc>
                          <a:spcPts val="1345"/>
                        </a:lnSpc>
                      </a:pP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ts val="1370"/>
                        </a:lnSpc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35" dirty="0">
                          <a:latin typeface="Times New Roman"/>
                          <a:cs typeface="Times New Roman"/>
                        </a:rPr>
                        <a:t>50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306653"/>
                  </a:ext>
                </a:extLst>
              </a:tr>
              <a:tr h="387178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3769" algn="l">
                        <a:lnSpc>
                          <a:spcPts val="132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5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9745" marR="0" lvl="0" indent="0" algn="l" defTabSz="914400" rtl="0" eaLnBrk="1" fontAlgn="auto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002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Brinell Hardness Testing</a:t>
                      </a:r>
                      <a:endParaRPr 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99745" algn="l">
                        <a:lnSpc>
                          <a:spcPts val="1345"/>
                        </a:lnSpc>
                      </a:pP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ts val="1370"/>
                        </a:lnSpc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51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35" dirty="0">
                          <a:latin typeface="Times New Roman"/>
                          <a:cs typeface="Times New Roman"/>
                        </a:rPr>
                        <a:t>64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461228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5250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lang="en-US"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06-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R="952500" algn="l">
                        <a:lnSpc>
                          <a:spcPts val="132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839" algn="l">
                        <a:lnSpc>
                          <a:spcPts val="1345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        Impact 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9865" marR="0" lvl="0" indent="0" algn="l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65-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79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ts val="138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024926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lang="en-US" sz="14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00" algn="l">
                        <a:lnSpc>
                          <a:spcPts val="132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l">
                        <a:lnSpc>
                          <a:spcPts val="1345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        </a:t>
                      </a:r>
                      <a:r>
                        <a:rPr sz="1400" b="0" dirty="0">
                          <a:latin typeface="Times New Roman"/>
                          <a:cs typeface="Times New Roman"/>
                        </a:rPr>
                        <a:t>Tensi</a:t>
                      </a: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le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ts val="138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96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292174"/>
                  </a:ext>
                </a:extLst>
              </a:tr>
              <a:tr h="354227">
                <a:tc>
                  <a:txBody>
                    <a:bodyPr/>
                    <a:lstStyle/>
                    <a:p>
                      <a:pPr marL="76200" algn="ctr">
                        <a:lnSpc>
                          <a:spcPts val="1345"/>
                        </a:lnSpc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952500" lvl="0" indent="0" algn="l" defTabSz="914400" rtl="0" eaLnBrk="1" fontAlgn="auto" latinLnBrk="0" hangingPunct="1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lang="en-US"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13-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R="952500" algn="l">
                        <a:lnSpc>
                          <a:spcPts val="132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 algn="l">
                        <a:lnSpc>
                          <a:spcPts val="1345"/>
                        </a:lnSpc>
                      </a:pPr>
                      <a:r>
                        <a:rPr lang="en-US" sz="1400" b="0" dirty="0">
                          <a:latin typeface="Times New Roman"/>
                          <a:cs typeface="Times New Roman"/>
                        </a:rPr>
                        <a:t>          Compression</a:t>
                      </a:r>
                      <a:r>
                        <a:rPr lang="en-US" sz="1400" b="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="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 marR="0" lvl="0" indent="0" algn="l" defTabSz="914400" rtl="0" eaLnBrk="1" fontAlgn="auto" latinLnBrk="0" hangingPunct="1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97-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109</a:t>
                      </a:r>
                      <a:endParaRPr lang="en-US" sz="1400" dirty="0">
                        <a:latin typeface="Times New Roman"/>
                        <a:cs typeface="Times New Roman"/>
                      </a:endParaRPr>
                    </a:p>
                    <a:p>
                      <a:pPr marL="189865">
                        <a:lnSpc>
                          <a:spcPts val="138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679486"/>
                  </a:ext>
                </a:extLst>
              </a:tr>
              <a:tr h="991870">
                <a:tc>
                  <a:txBody>
                    <a:bodyPr/>
                    <a:lstStyle/>
                    <a:p>
                      <a:pPr marL="76200" algn="ctr">
                        <a:lnSpc>
                          <a:spcPts val="1355"/>
                        </a:lnSpc>
                      </a:pPr>
                      <a:r>
                        <a:rPr lang="en-US" sz="14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00" algn="l">
                        <a:lnSpc>
                          <a:spcPts val="137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Week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6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8325" algn="l">
                        <a:lnSpc>
                          <a:spcPts val="1355"/>
                        </a:lnSpc>
                      </a:pPr>
                      <a:r>
                        <a:rPr sz="1400" b="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400" b="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4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ts val="138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1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400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305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78AFDA7-161B-4094-A6BD-3A981CCF6E3A}"/>
              </a:ext>
            </a:extLst>
          </p:cNvPr>
          <p:cNvSpPr txBox="1"/>
          <p:nvPr/>
        </p:nvSpPr>
        <p:spPr>
          <a:xfrm>
            <a:off x="6096000" y="457199"/>
            <a:ext cx="1120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800" b="1" spc="-10" dirty="0">
                <a:latin typeface="Times New Roman"/>
                <a:cs typeface="Times New Roman"/>
              </a:rPr>
              <a:t>Indexing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39048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Compression-and-Torsion-Testing-pptx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7910"/>
            <a:ext cx="9144000" cy="544664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Compression-and-Torsion-Testing-pptx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0444"/>
            <a:ext cx="9144000" cy="5406887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Compression-and-Torsion-Testing-pptx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15616"/>
            <a:ext cx="9144000" cy="5383033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Compression-and-Torsion-Testing-pptx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1763"/>
            <a:ext cx="9144000" cy="5375082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6121" y="1033670"/>
            <a:ext cx="7227735" cy="4230093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823" y="1089329"/>
            <a:ext cx="8293210" cy="374506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6508" y="691763"/>
            <a:ext cx="7633252" cy="4707173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3527" y="787178"/>
            <a:ext cx="9422295" cy="4929809"/>
            <a:chOff x="964797" y="279166"/>
            <a:chExt cx="5801360" cy="3964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4797" y="279166"/>
              <a:ext cx="5801241" cy="39646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71720" y="2486317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585190" y="0"/>
                  </a:lnTo>
                </a:path>
              </a:pathLst>
            </a:custGeom>
            <a:ln w="26599">
              <a:solidFill>
                <a:srgbClr val="1C1C1C"/>
              </a:solidFill>
            </a:ln>
          </p:spPr>
          <p:txBody>
            <a:bodyPr wrap="square" lIns="0" tIns="0" rIns="0" bIns="0" rtlCol="0"/>
            <a:lstStyle/>
            <a:p>
              <a:endParaRPr sz="1077"/>
            </a:p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3463" y="3229149"/>
            <a:ext cx="2343118" cy="17210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04550" y="415507"/>
            <a:ext cx="946062" cy="154574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7598">
              <a:spcBef>
                <a:spcPts val="57"/>
              </a:spcBef>
            </a:pPr>
            <a:r>
              <a:rPr sz="957" b="1" dirty="0">
                <a:latin typeface="Times New Roman"/>
                <a:cs typeface="Times New Roman"/>
              </a:rPr>
              <a:t>Compression</a:t>
            </a:r>
            <a:r>
              <a:rPr sz="957" b="1" spc="-36" dirty="0">
                <a:latin typeface="Times New Roman"/>
                <a:cs typeface="Times New Roman"/>
              </a:rPr>
              <a:t> </a:t>
            </a:r>
            <a:r>
              <a:rPr sz="957" b="1" spc="-12" dirty="0">
                <a:latin typeface="Times New Roman"/>
                <a:cs typeface="Times New Roman"/>
              </a:rPr>
              <a:t>Test</a:t>
            </a:r>
            <a:endParaRPr sz="957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1840" y="557910"/>
            <a:ext cx="3658107" cy="261601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lnSpc>
                <a:spcPts val="987"/>
              </a:lnSpc>
              <a:spcBef>
                <a:spcPts val="60"/>
              </a:spcBef>
            </a:pPr>
            <a:r>
              <a:rPr sz="838" b="1" spc="-6" dirty="0">
                <a:latin typeface="Times New Roman"/>
                <a:cs typeface="Times New Roman"/>
              </a:rPr>
              <a:t>Objective:</a:t>
            </a:r>
            <a:endParaRPr sz="838" dirty="0">
              <a:latin typeface="Times New Roman"/>
              <a:cs typeface="Times New Roman"/>
            </a:endParaRPr>
          </a:p>
          <a:p>
            <a:pPr marL="281141">
              <a:lnSpc>
                <a:spcPts val="844"/>
              </a:lnSpc>
            </a:pP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used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to:</a:t>
            </a:r>
            <a:endParaRPr sz="718" dirty="0">
              <a:latin typeface="Times New Roman"/>
              <a:cs typeface="Times New Roman"/>
            </a:endParaRPr>
          </a:p>
          <a:p>
            <a:pPr marL="554684" indent="-136771">
              <a:spcBef>
                <a:spcPts val="30"/>
              </a:spcBef>
              <a:buFont typeface="Symbol"/>
              <a:buChar char=""/>
              <a:tabLst>
                <a:tab pos="554684" algn="l"/>
              </a:tabLst>
            </a:pPr>
            <a:r>
              <a:rPr sz="718" dirty="0">
                <a:latin typeface="Times New Roman"/>
                <a:cs typeface="Times New Roman"/>
              </a:rPr>
              <a:t>Observe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-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behavior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some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metals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under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load.</a:t>
            </a:r>
            <a:endParaRPr sz="718" dirty="0">
              <a:latin typeface="Times New Roman"/>
              <a:cs typeface="Times New Roman"/>
            </a:endParaRPr>
          </a:p>
          <a:p>
            <a:pPr marL="554684" indent="-136771">
              <a:spcBef>
                <a:spcPts val="15"/>
              </a:spcBef>
              <a:buFont typeface="Symbol"/>
              <a:buChar char=""/>
              <a:tabLst>
                <a:tab pos="554684" algn="l"/>
              </a:tabLst>
            </a:pPr>
            <a:r>
              <a:rPr sz="718" dirty="0">
                <a:latin typeface="Times New Roman"/>
                <a:cs typeface="Times New Roman"/>
              </a:rPr>
              <a:t>Determine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strength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other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properties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various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materials.</a:t>
            </a:r>
            <a:endParaRPr sz="718" dirty="0">
              <a:latin typeface="Times New Roman"/>
              <a:cs typeface="Times New Roman"/>
            </a:endParaRPr>
          </a:p>
          <a:p>
            <a:pPr>
              <a:spcBef>
                <a:spcPts val="3"/>
              </a:spcBef>
            </a:pP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</a:pPr>
            <a:r>
              <a:rPr sz="838" b="1" spc="-6" dirty="0">
                <a:latin typeface="Times New Roman"/>
                <a:cs typeface="Times New Roman"/>
              </a:rPr>
              <a:t>Introduction:</a:t>
            </a:r>
            <a:endParaRPr sz="838" dirty="0">
              <a:latin typeface="Times New Roman"/>
              <a:cs typeface="Times New Roman"/>
            </a:endParaRPr>
          </a:p>
          <a:p>
            <a:pPr marL="7598" marR="132212" indent="159567">
              <a:lnSpc>
                <a:spcPts val="832"/>
              </a:lnSpc>
              <a:spcBef>
                <a:spcPts val="33"/>
              </a:spcBef>
            </a:pP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theory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just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opposite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tensile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test.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However,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there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special </a:t>
            </a:r>
            <a:r>
              <a:rPr sz="718" dirty="0">
                <a:latin typeface="Times New Roman"/>
                <a:cs typeface="Times New Roman"/>
              </a:rPr>
              <a:t>limitations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test:</a:t>
            </a:r>
            <a:endParaRPr sz="718" dirty="0">
              <a:latin typeface="Times New Roman"/>
              <a:cs typeface="Times New Roman"/>
            </a:endParaRPr>
          </a:p>
          <a:p>
            <a:pPr marL="438808" indent="-161466">
              <a:lnSpc>
                <a:spcPts val="802"/>
              </a:lnSpc>
              <a:buAutoNum type="arabicPlain"/>
              <a:tabLst>
                <a:tab pos="438808" algn="l"/>
              </a:tabLst>
            </a:pPr>
            <a:r>
              <a:rPr sz="718" dirty="0">
                <a:latin typeface="Times New Roman"/>
                <a:cs typeface="Times New Roman"/>
              </a:rPr>
              <a:t>Appling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truly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axial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difficult.</a:t>
            </a:r>
            <a:endParaRPr sz="718" dirty="0">
              <a:latin typeface="Times New Roman"/>
              <a:cs typeface="Times New Roman"/>
            </a:endParaRPr>
          </a:p>
          <a:p>
            <a:pPr marL="438808" indent="-161466">
              <a:lnSpc>
                <a:spcPts val="838"/>
              </a:lnSpc>
              <a:buAutoNum type="arabicPlain"/>
              <a:tabLst>
                <a:tab pos="438808" algn="l"/>
              </a:tabLst>
            </a:pPr>
            <a:r>
              <a:rPr sz="718" dirty="0">
                <a:latin typeface="Times New Roman"/>
                <a:cs typeface="Times New Roman"/>
              </a:rPr>
              <a:t>There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always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tendency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bending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set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up.</a:t>
            </a:r>
            <a:endParaRPr sz="718" dirty="0">
              <a:latin typeface="Times New Roman"/>
              <a:cs typeface="Times New Roman"/>
            </a:endParaRPr>
          </a:p>
          <a:p>
            <a:pPr marL="438808" marR="19375" indent="-161466">
              <a:lnSpc>
                <a:spcPts val="832"/>
              </a:lnSpc>
              <a:spcBef>
                <a:spcPts val="39"/>
              </a:spcBef>
              <a:buAutoNum type="arabicPlain"/>
              <a:tabLst>
                <a:tab pos="438808" algn="l"/>
              </a:tabLst>
            </a:pPr>
            <a:r>
              <a:rPr sz="718" dirty="0">
                <a:latin typeface="Times New Roman"/>
                <a:cs typeface="Times New Roman"/>
              </a:rPr>
              <a:t>Friction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between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heads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testing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machine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bearing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plates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surfaces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sample.</a:t>
            </a: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  <a:spcBef>
                <a:spcPts val="802"/>
              </a:spcBef>
            </a:pPr>
            <a:r>
              <a:rPr sz="838" b="1" spc="-6" dirty="0">
                <a:latin typeface="Times New Roman"/>
                <a:cs typeface="Times New Roman"/>
              </a:rPr>
              <a:t>Theory:</a:t>
            </a:r>
            <a:endParaRPr sz="838" dirty="0">
              <a:latin typeface="Times New Roman"/>
              <a:cs typeface="Times New Roman"/>
            </a:endParaRPr>
          </a:p>
          <a:p>
            <a:pPr marL="7598" marR="3039" indent="273543">
              <a:lnSpc>
                <a:spcPct val="96700"/>
              </a:lnSpc>
              <a:spcBef>
                <a:spcPts val="9"/>
              </a:spcBef>
            </a:pP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test,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diagrams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different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from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those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for </a:t>
            </a:r>
            <a:r>
              <a:rPr sz="718" dirty="0">
                <a:latin typeface="Times New Roman"/>
                <a:cs typeface="Times New Roman"/>
              </a:rPr>
              <a:t>tension.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Ductile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metals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such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steel,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aluminum,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copper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have</a:t>
            </a:r>
            <a:r>
              <a:rPr sz="718" spc="-30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proportional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limits</a:t>
            </a:r>
            <a:r>
              <a:rPr sz="718" spc="-30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compression </a:t>
            </a:r>
            <a:r>
              <a:rPr sz="718" dirty="0">
                <a:latin typeface="Times New Roman"/>
                <a:cs typeface="Times New Roman"/>
              </a:rPr>
              <a:t>very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close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those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tension;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therefore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initial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regions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their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stain </a:t>
            </a:r>
            <a:r>
              <a:rPr sz="718" dirty="0">
                <a:latin typeface="Times New Roman"/>
                <a:cs typeface="Times New Roman"/>
              </a:rPr>
              <a:t>diagrams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very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similar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diagrams.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However,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when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yielding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begins,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behavior</a:t>
            </a:r>
            <a:r>
              <a:rPr sz="718" spc="-15" dirty="0">
                <a:latin typeface="Times New Roman"/>
                <a:cs typeface="Times New Roman"/>
              </a:rPr>
              <a:t> is </a:t>
            </a:r>
            <a:r>
              <a:rPr sz="718" dirty="0">
                <a:latin typeface="Times New Roman"/>
                <a:cs typeface="Times New Roman"/>
              </a:rPr>
              <a:t>quite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different.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stretched,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necking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may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occur,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fracture </a:t>
            </a:r>
            <a:r>
              <a:rPr sz="718" dirty="0">
                <a:latin typeface="Times New Roman"/>
                <a:cs typeface="Times New Roman"/>
              </a:rPr>
              <a:t>ultimately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takes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place.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When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small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ductile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material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compressed,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begins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bulge </a:t>
            </a:r>
            <a:r>
              <a:rPr sz="718" dirty="0">
                <a:latin typeface="Times New Roman"/>
                <a:cs typeface="Times New Roman"/>
              </a:rPr>
              <a:t>outward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sides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become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barrel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shaped.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With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increasing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flattened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out, </a:t>
            </a:r>
            <a:r>
              <a:rPr sz="718" dirty="0">
                <a:latin typeface="Times New Roman"/>
                <a:cs typeface="Times New Roman"/>
              </a:rPr>
              <a:t>thus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offering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increased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resistance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further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shortening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(which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means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stress-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curve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goes </a:t>
            </a:r>
            <a:r>
              <a:rPr sz="718" dirty="0">
                <a:latin typeface="Times New Roman"/>
                <a:cs typeface="Times New Roman"/>
              </a:rPr>
              <a:t>upward).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These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characteristics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illustrated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Fig.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1,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which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shows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stress-strain </a:t>
            </a:r>
            <a:r>
              <a:rPr sz="718" dirty="0">
                <a:latin typeface="Times New Roman"/>
                <a:cs typeface="Times New Roman"/>
              </a:rPr>
              <a:t>diagram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copper.</a:t>
            </a:r>
            <a:endParaRPr sz="718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1840" y="4982897"/>
            <a:ext cx="3658866" cy="527156"/>
          </a:xfrm>
          <a:prstGeom prst="rect">
            <a:avLst/>
          </a:prstGeom>
        </p:spPr>
        <p:txBody>
          <a:bodyPr vert="horz" wrap="square" lIns="0" tIns="14058" rIns="0" bIns="0" rtlCol="0">
            <a:spAutoFit/>
          </a:bodyPr>
          <a:lstStyle/>
          <a:p>
            <a:pPr marL="7598" marR="3039">
              <a:lnSpc>
                <a:spcPts val="832"/>
              </a:lnSpc>
              <a:spcBef>
                <a:spcPts val="111"/>
              </a:spcBef>
            </a:pPr>
            <a:r>
              <a:rPr sz="718" dirty="0">
                <a:latin typeface="Times New Roman"/>
                <a:cs typeface="Times New Roman"/>
              </a:rPr>
              <a:t>Brittle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materials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typically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initial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linear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region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followed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by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region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which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shortening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increases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higher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rate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than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does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load.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Thus,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stress-strain </a:t>
            </a:r>
            <a:r>
              <a:rPr sz="718" dirty="0">
                <a:latin typeface="Times New Roman"/>
                <a:cs typeface="Times New Roman"/>
              </a:rPr>
              <a:t>diagram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has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similar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shape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tensile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diagram.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However,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brittle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materials </a:t>
            </a:r>
            <a:r>
              <a:rPr sz="718" dirty="0">
                <a:latin typeface="Times New Roman"/>
                <a:cs typeface="Times New Roman"/>
              </a:rPr>
              <a:t>usually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reach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much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higher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ultimate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tension.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Also,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unlike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ductile </a:t>
            </a:r>
            <a:r>
              <a:rPr sz="718" dirty="0">
                <a:latin typeface="Times New Roman"/>
                <a:cs typeface="Times New Roman"/>
              </a:rPr>
              <a:t>materials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compression,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brittle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materials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actually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fracture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break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maximum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load.</a:t>
            </a:r>
            <a:endParaRPr sz="71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90228" y="1808498"/>
            <a:ext cx="689599" cy="461633"/>
            <a:chOff x="3127311" y="3022536"/>
            <a:chExt cx="1152525" cy="771525"/>
          </a:xfrm>
        </p:grpSpPr>
        <p:sp>
          <p:nvSpPr>
            <p:cNvPr id="3" name="object 3"/>
            <p:cNvSpPr/>
            <p:nvPr/>
          </p:nvSpPr>
          <p:spPr>
            <a:xfrm>
              <a:off x="3132073" y="3027298"/>
              <a:ext cx="839469" cy="762000"/>
            </a:xfrm>
            <a:custGeom>
              <a:avLst/>
              <a:gdLst/>
              <a:ahLst/>
              <a:cxnLst/>
              <a:rect l="l" t="t" r="r" b="b"/>
              <a:pathLst>
                <a:path w="839470" h="762000">
                  <a:moveTo>
                    <a:pt x="419100" y="381000"/>
                  </a:moveTo>
                  <a:lnTo>
                    <a:pt x="357250" y="383158"/>
                  </a:lnTo>
                  <a:lnTo>
                    <a:pt x="298068" y="389127"/>
                  </a:lnTo>
                  <a:lnTo>
                    <a:pt x="242442" y="398779"/>
                  </a:lnTo>
                  <a:lnTo>
                    <a:pt x="190880" y="411733"/>
                  </a:lnTo>
                  <a:lnTo>
                    <a:pt x="144145" y="427862"/>
                  </a:lnTo>
                  <a:lnTo>
                    <a:pt x="102743" y="446658"/>
                  </a:lnTo>
                  <a:lnTo>
                    <a:pt x="67563" y="467867"/>
                  </a:lnTo>
                  <a:lnTo>
                    <a:pt x="17780" y="516508"/>
                  </a:lnTo>
                  <a:lnTo>
                    <a:pt x="0" y="571500"/>
                  </a:lnTo>
                  <a:lnTo>
                    <a:pt x="4571" y="599693"/>
                  </a:lnTo>
                  <a:lnTo>
                    <a:pt x="38988" y="651890"/>
                  </a:lnTo>
                  <a:lnTo>
                    <a:pt x="102743" y="696467"/>
                  </a:lnTo>
                  <a:lnTo>
                    <a:pt x="144145" y="715263"/>
                  </a:lnTo>
                  <a:lnTo>
                    <a:pt x="190880" y="731392"/>
                  </a:lnTo>
                  <a:lnTo>
                    <a:pt x="242442" y="744347"/>
                  </a:lnTo>
                  <a:lnTo>
                    <a:pt x="298068" y="753999"/>
                  </a:lnTo>
                  <a:lnTo>
                    <a:pt x="357250" y="759967"/>
                  </a:lnTo>
                  <a:lnTo>
                    <a:pt x="419100" y="762000"/>
                  </a:lnTo>
                  <a:lnTo>
                    <a:pt x="481075" y="759967"/>
                  </a:lnTo>
                  <a:lnTo>
                    <a:pt x="540258" y="753999"/>
                  </a:lnTo>
                  <a:lnTo>
                    <a:pt x="595884" y="744347"/>
                  </a:lnTo>
                  <a:lnTo>
                    <a:pt x="647446" y="731392"/>
                  </a:lnTo>
                  <a:lnTo>
                    <a:pt x="694181" y="715263"/>
                  </a:lnTo>
                  <a:lnTo>
                    <a:pt x="735584" y="696467"/>
                  </a:lnTo>
                  <a:lnTo>
                    <a:pt x="770763" y="675258"/>
                  </a:lnTo>
                  <a:lnTo>
                    <a:pt x="820547" y="626617"/>
                  </a:lnTo>
                  <a:lnTo>
                    <a:pt x="838200" y="571500"/>
                  </a:lnTo>
                  <a:lnTo>
                    <a:pt x="833754" y="543432"/>
                  </a:lnTo>
                  <a:lnTo>
                    <a:pt x="799338" y="491235"/>
                  </a:lnTo>
                  <a:lnTo>
                    <a:pt x="735584" y="446658"/>
                  </a:lnTo>
                  <a:lnTo>
                    <a:pt x="694181" y="427862"/>
                  </a:lnTo>
                  <a:lnTo>
                    <a:pt x="647446" y="411733"/>
                  </a:lnTo>
                  <a:lnTo>
                    <a:pt x="595884" y="398779"/>
                  </a:lnTo>
                  <a:lnTo>
                    <a:pt x="540258" y="389127"/>
                  </a:lnTo>
                  <a:lnTo>
                    <a:pt x="481075" y="383158"/>
                  </a:lnTo>
                  <a:lnTo>
                    <a:pt x="419100" y="381000"/>
                  </a:lnTo>
                  <a:close/>
                </a:path>
                <a:path w="839470" h="762000">
                  <a:moveTo>
                    <a:pt x="419100" y="0"/>
                  </a:moveTo>
                  <a:lnTo>
                    <a:pt x="357250" y="2158"/>
                  </a:lnTo>
                  <a:lnTo>
                    <a:pt x="298068" y="8127"/>
                  </a:lnTo>
                  <a:lnTo>
                    <a:pt x="242442" y="17779"/>
                  </a:lnTo>
                  <a:lnTo>
                    <a:pt x="190880" y="30733"/>
                  </a:lnTo>
                  <a:lnTo>
                    <a:pt x="144145" y="46862"/>
                  </a:lnTo>
                  <a:lnTo>
                    <a:pt x="102743" y="65658"/>
                  </a:lnTo>
                  <a:lnTo>
                    <a:pt x="67563" y="86867"/>
                  </a:lnTo>
                  <a:lnTo>
                    <a:pt x="17780" y="135508"/>
                  </a:lnTo>
                  <a:lnTo>
                    <a:pt x="0" y="190500"/>
                  </a:lnTo>
                  <a:lnTo>
                    <a:pt x="4571" y="218693"/>
                  </a:lnTo>
                  <a:lnTo>
                    <a:pt x="38988" y="270890"/>
                  </a:lnTo>
                  <a:lnTo>
                    <a:pt x="102743" y="315467"/>
                  </a:lnTo>
                  <a:lnTo>
                    <a:pt x="144145" y="334263"/>
                  </a:lnTo>
                  <a:lnTo>
                    <a:pt x="190880" y="350392"/>
                  </a:lnTo>
                  <a:lnTo>
                    <a:pt x="242442" y="363347"/>
                  </a:lnTo>
                  <a:lnTo>
                    <a:pt x="298068" y="372999"/>
                  </a:lnTo>
                  <a:lnTo>
                    <a:pt x="357250" y="378967"/>
                  </a:lnTo>
                  <a:lnTo>
                    <a:pt x="419100" y="381000"/>
                  </a:lnTo>
                  <a:lnTo>
                    <a:pt x="481075" y="378967"/>
                  </a:lnTo>
                  <a:lnTo>
                    <a:pt x="540258" y="372999"/>
                  </a:lnTo>
                  <a:lnTo>
                    <a:pt x="595884" y="363347"/>
                  </a:lnTo>
                  <a:lnTo>
                    <a:pt x="647446" y="350392"/>
                  </a:lnTo>
                  <a:lnTo>
                    <a:pt x="694181" y="334263"/>
                  </a:lnTo>
                  <a:lnTo>
                    <a:pt x="735584" y="315467"/>
                  </a:lnTo>
                  <a:lnTo>
                    <a:pt x="770763" y="294258"/>
                  </a:lnTo>
                  <a:lnTo>
                    <a:pt x="820547" y="245617"/>
                  </a:lnTo>
                  <a:lnTo>
                    <a:pt x="838200" y="190500"/>
                  </a:lnTo>
                  <a:lnTo>
                    <a:pt x="833754" y="162432"/>
                  </a:lnTo>
                  <a:lnTo>
                    <a:pt x="799338" y="110235"/>
                  </a:lnTo>
                  <a:lnTo>
                    <a:pt x="735584" y="65658"/>
                  </a:lnTo>
                  <a:lnTo>
                    <a:pt x="694181" y="46862"/>
                  </a:lnTo>
                  <a:lnTo>
                    <a:pt x="647446" y="30733"/>
                  </a:lnTo>
                  <a:lnTo>
                    <a:pt x="595884" y="17779"/>
                  </a:lnTo>
                  <a:lnTo>
                    <a:pt x="540258" y="8127"/>
                  </a:lnTo>
                  <a:lnTo>
                    <a:pt x="481075" y="2158"/>
                  </a:lnTo>
                  <a:lnTo>
                    <a:pt x="419100" y="0"/>
                  </a:lnTo>
                  <a:close/>
                </a:path>
                <a:path w="839470" h="762000">
                  <a:moveTo>
                    <a:pt x="838200" y="152400"/>
                  </a:moveTo>
                  <a:lnTo>
                    <a:pt x="838962" y="609600"/>
                  </a:lnTo>
                </a:path>
                <a:path w="839470" h="762000">
                  <a:moveTo>
                    <a:pt x="0" y="152400"/>
                  </a:moveTo>
                  <a:lnTo>
                    <a:pt x="762" y="6096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sp>
          <p:nvSpPr>
            <p:cNvPr id="4" name="object 4"/>
            <p:cNvSpPr/>
            <p:nvPr/>
          </p:nvSpPr>
          <p:spPr>
            <a:xfrm>
              <a:off x="3223514" y="3112896"/>
              <a:ext cx="637540" cy="234950"/>
            </a:xfrm>
            <a:custGeom>
              <a:avLst/>
              <a:gdLst/>
              <a:ahLst/>
              <a:cxnLst/>
              <a:rect l="l" t="t" r="r" b="b"/>
              <a:pathLst>
                <a:path w="637539" h="234950">
                  <a:moveTo>
                    <a:pt x="100584" y="227584"/>
                  </a:moveTo>
                  <a:lnTo>
                    <a:pt x="98298" y="225298"/>
                  </a:lnTo>
                  <a:lnTo>
                    <a:pt x="96012" y="224536"/>
                  </a:lnTo>
                  <a:lnTo>
                    <a:pt x="28054" y="210185"/>
                  </a:lnTo>
                  <a:lnTo>
                    <a:pt x="9017" y="216535"/>
                  </a:lnTo>
                  <a:lnTo>
                    <a:pt x="93726" y="233680"/>
                  </a:lnTo>
                  <a:lnTo>
                    <a:pt x="96774" y="234442"/>
                  </a:lnTo>
                  <a:lnTo>
                    <a:pt x="99060" y="232918"/>
                  </a:lnTo>
                  <a:lnTo>
                    <a:pt x="99822" y="230632"/>
                  </a:lnTo>
                  <a:lnTo>
                    <a:pt x="100584" y="227584"/>
                  </a:lnTo>
                  <a:close/>
                </a:path>
                <a:path w="637539" h="234950">
                  <a:moveTo>
                    <a:pt x="637286" y="1905"/>
                  </a:moveTo>
                  <a:lnTo>
                    <a:pt x="628269" y="0"/>
                  </a:lnTo>
                  <a:lnTo>
                    <a:pt x="24003" y="201422"/>
                  </a:lnTo>
                  <a:lnTo>
                    <a:pt x="18161" y="208026"/>
                  </a:lnTo>
                  <a:lnTo>
                    <a:pt x="19685" y="206248"/>
                  </a:lnTo>
                  <a:lnTo>
                    <a:pt x="24003" y="201422"/>
                  </a:lnTo>
                  <a:lnTo>
                    <a:pt x="70853" y="148336"/>
                  </a:lnTo>
                  <a:lnTo>
                    <a:pt x="72377" y="146050"/>
                  </a:lnTo>
                  <a:lnTo>
                    <a:pt x="72377" y="143002"/>
                  </a:lnTo>
                  <a:lnTo>
                    <a:pt x="67818" y="139954"/>
                  </a:lnTo>
                  <a:lnTo>
                    <a:pt x="64770" y="139954"/>
                  </a:lnTo>
                  <a:lnTo>
                    <a:pt x="63246" y="142240"/>
                  </a:lnTo>
                  <a:lnTo>
                    <a:pt x="6604" y="207137"/>
                  </a:lnTo>
                  <a:lnTo>
                    <a:pt x="4572" y="207772"/>
                  </a:lnTo>
                  <a:lnTo>
                    <a:pt x="3175" y="210185"/>
                  </a:lnTo>
                  <a:lnTo>
                    <a:pt x="3302" y="210947"/>
                  </a:lnTo>
                  <a:lnTo>
                    <a:pt x="0" y="214630"/>
                  </a:lnTo>
                  <a:lnTo>
                    <a:pt x="6096" y="215900"/>
                  </a:lnTo>
                  <a:lnTo>
                    <a:pt x="7620" y="216916"/>
                  </a:lnTo>
                  <a:lnTo>
                    <a:pt x="9017" y="216535"/>
                  </a:lnTo>
                  <a:lnTo>
                    <a:pt x="14478" y="214630"/>
                  </a:lnTo>
                  <a:lnTo>
                    <a:pt x="28054" y="210185"/>
                  </a:lnTo>
                  <a:lnTo>
                    <a:pt x="630809" y="9271"/>
                  </a:lnTo>
                  <a:lnTo>
                    <a:pt x="637286" y="19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8249" y="3088258"/>
              <a:ext cx="100584" cy="952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70273" y="3179698"/>
              <a:ext cx="304800" cy="458470"/>
            </a:xfrm>
            <a:custGeom>
              <a:avLst/>
              <a:gdLst/>
              <a:ahLst/>
              <a:cxnLst/>
              <a:rect l="l" t="t" r="r" b="b"/>
              <a:pathLst>
                <a:path w="304800" h="458470">
                  <a:moveTo>
                    <a:pt x="0" y="0"/>
                  </a:moveTo>
                  <a:lnTo>
                    <a:pt x="304800" y="761"/>
                  </a:lnTo>
                </a:path>
                <a:path w="304800" h="458470">
                  <a:moveTo>
                    <a:pt x="0" y="457200"/>
                  </a:moveTo>
                  <a:lnTo>
                    <a:pt x="304800" y="45796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9343" y="3530218"/>
              <a:ext cx="99821" cy="9067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94301" y="3215131"/>
              <a:ext cx="10160" cy="387350"/>
            </a:xfrm>
            <a:custGeom>
              <a:avLst/>
              <a:gdLst/>
              <a:ahLst/>
              <a:cxnLst/>
              <a:rect l="l" t="t" r="r" b="b"/>
              <a:pathLst>
                <a:path w="10160" h="387350">
                  <a:moveTo>
                    <a:pt x="4318" y="0"/>
                  </a:moveTo>
                  <a:lnTo>
                    <a:pt x="0" y="7239"/>
                  </a:lnTo>
                  <a:lnTo>
                    <a:pt x="126" y="378714"/>
                  </a:lnTo>
                  <a:lnTo>
                    <a:pt x="4952" y="387223"/>
                  </a:lnTo>
                  <a:lnTo>
                    <a:pt x="9906" y="378714"/>
                  </a:lnTo>
                  <a:lnTo>
                    <a:pt x="9271" y="8381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77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9343" y="3195700"/>
              <a:ext cx="99059" cy="914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26365" y="418243"/>
            <a:ext cx="3387256" cy="450082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lnSpc>
                <a:spcPts val="987"/>
              </a:lnSpc>
              <a:spcBef>
                <a:spcPts val="60"/>
              </a:spcBef>
            </a:pPr>
            <a:r>
              <a:rPr sz="838" b="1" spc="-6" dirty="0">
                <a:latin typeface="Times New Roman"/>
                <a:cs typeface="Times New Roman"/>
              </a:rPr>
              <a:t>Apparatus:</a:t>
            </a:r>
            <a:endParaRPr sz="838" dirty="0">
              <a:latin typeface="Times New Roman"/>
              <a:cs typeface="Times New Roman"/>
            </a:endParaRPr>
          </a:p>
          <a:p>
            <a:pPr marL="281141" marR="239730">
              <a:lnSpc>
                <a:spcPts val="838"/>
              </a:lnSpc>
              <a:spcBef>
                <a:spcPts val="30"/>
              </a:spcBef>
            </a:pPr>
            <a:r>
              <a:rPr sz="718" dirty="0">
                <a:latin typeface="Times New Roman"/>
                <a:cs typeface="Times New Roman"/>
              </a:rPr>
              <a:t>Same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apparatus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test,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but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clamps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were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replaced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by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the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jig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parts.</a:t>
            </a:r>
            <a:endParaRPr sz="718" dirty="0">
              <a:latin typeface="Times New Roman"/>
              <a:cs typeface="Times New Roman"/>
            </a:endParaRPr>
          </a:p>
          <a:p>
            <a:pPr marL="7598">
              <a:spcBef>
                <a:spcPts val="787"/>
              </a:spcBef>
            </a:pPr>
            <a:r>
              <a:rPr sz="838" b="1" spc="-6" dirty="0">
                <a:latin typeface="Times New Roman"/>
                <a:cs typeface="Times New Roman"/>
              </a:rPr>
              <a:t>Precautions:</a:t>
            </a:r>
            <a:endParaRPr sz="838" dirty="0">
              <a:latin typeface="Times New Roman"/>
              <a:cs typeface="Times New Roman"/>
            </a:endParaRPr>
          </a:p>
          <a:p>
            <a:pPr marL="280761" indent="-136391">
              <a:lnSpc>
                <a:spcPts val="856"/>
              </a:lnSpc>
              <a:spcBef>
                <a:spcPts val="12"/>
              </a:spcBef>
              <a:buAutoNum type="arabicPlain"/>
              <a:tabLst>
                <a:tab pos="280761" algn="l"/>
              </a:tabLst>
            </a:pPr>
            <a:r>
              <a:rPr sz="718" dirty="0">
                <a:latin typeface="Times New Roman"/>
                <a:cs typeface="Times New Roman"/>
              </a:rPr>
              <a:t>Machined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surfaces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should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finished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1.6</a:t>
            </a:r>
            <a:r>
              <a:rPr sz="718" dirty="0">
                <a:latin typeface="Symbol"/>
                <a:cs typeface="Symbol"/>
              </a:rPr>
              <a:t></a:t>
            </a:r>
            <a:r>
              <a:rPr sz="718" dirty="0">
                <a:latin typeface="Times New Roman"/>
                <a:cs typeface="Times New Roman"/>
              </a:rPr>
              <a:t>m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better.</a:t>
            </a:r>
            <a:endParaRPr sz="718" dirty="0">
              <a:latin typeface="Times New Roman"/>
              <a:cs typeface="Times New Roman"/>
            </a:endParaRPr>
          </a:p>
          <a:p>
            <a:pPr marL="280761" indent="-136391">
              <a:lnSpc>
                <a:spcPts val="844"/>
              </a:lnSpc>
              <a:buAutoNum type="arabicPlain"/>
              <a:tabLst>
                <a:tab pos="280761" algn="l"/>
              </a:tabLst>
            </a:pP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ends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should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flat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parallel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within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.0005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in/in.</a:t>
            </a:r>
            <a:endParaRPr sz="718" dirty="0">
              <a:latin typeface="Times New Roman"/>
              <a:cs typeface="Times New Roman"/>
            </a:endParaRPr>
          </a:p>
          <a:p>
            <a:pPr marL="280761" indent="-136391">
              <a:lnSpc>
                <a:spcPts val="850"/>
              </a:lnSpc>
              <a:buAutoNum type="arabicPlain"/>
              <a:tabLst>
                <a:tab pos="280761" algn="l"/>
              </a:tabLst>
            </a:pP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should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loaded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concentrically.</a:t>
            </a: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  <a:spcBef>
                <a:spcPts val="820"/>
              </a:spcBef>
            </a:pPr>
            <a:r>
              <a:rPr sz="838" b="1" spc="-6" dirty="0">
                <a:latin typeface="Times New Roman"/>
                <a:cs typeface="Times New Roman"/>
              </a:rPr>
              <a:t>Procedure:</a:t>
            </a:r>
            <a:endParaRPr sz="838" dirty="0">
              <a:latin typeface="Times New Roman"/>
              <a:cs typeface="Times New Roman"/>
            </a:endParaRPr>
          </a:p>
          <a:p>
            <a:pPr marL="277342" marR="77124" lvl="1" indent="-136771">
              <a:lnSpc>
                <a:spcPts val="832"/>
              </a:lnSpc>
              <a:spcBef>
                <a:spcPts val="33"/>
              </a:spcBef>
              <a:buAutoNum type="arabicPlain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Measure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Do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three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locations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along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circumference,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or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other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dimensions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of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used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specimen.</a:t>
            </a:r>
            <a:endParaRPr sz="718" dirty="0">
              <a:latin typeface="Times New Roman"/>
              <a:cs typeface="Times New Roman"/>
            </a:endParaRPr>
          </a:p>
          <a:p>
            <a:pPr marR="309255" algn="ctr">
              <a:spcBef>
                <a:spcPts val="416"/>
              </a:spcBef>
            </a:pPr>
            <a:r>
              <a:rPr sz="598" spc="-15" dirty="0">
                <a:latin typeface="Times New Roman"/>
                <a:cs typeface="Times New Roman"/>
              </a:rPr>
              <a:t>Do</a:t>
            </a:r>
            <a:endParaRPr sz="598" dirty="0">
              <a:latin typeface="Times New Roman"/>
              <a:cs typeface="Times New Roman"/>
            </a:endParaRPr>
          </a:p>
          <a:p>
            <a:pPr marL="635607" algn="ctr">
              <a:spcBef>
                <a:spcPts val="503"/>
              </a:spcBef>
            </a:pPr>
            <a:r>
              <a:rPr sz="598" spc="-15" dirty="0">
                <a:latin typeface="Times New Roman"/>
                <a:cs typeface="Times New Roman"/>
              </a:rPr>
              <a:t>Lo</a:t>
            </a:r>
            <a:endParaRPr sz="598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598" dirty="0">
              <a:latin typeface="Times New Roman"/>
              <a:cs typeface="Times New Roman"/>
            </a:endParaRPr>
          </a:p>
          <a:p>
            <a:pPr>
              <a:spcBef>
                <a:spcPts val="535"/>
              </a:spcBef>
            </a:pPr>
            <a:endParaRPr sz="598" dirty="0">
              <a:latin typeface="Times New Roman"/>
              <a:cs typeface="Times New Roman"/>
            </a:endParaRPr>
          </a:p>
          <a:p>
            <a:pPr marL="276962" lvl="1" indent="-136391">
              <a:lnSpc>
                <a:spcPts val="847"/>
              </a:lnSpc>
              <a:spcBef>
                <a:spcPts val="3"/>
              </a:spcBef>
              <a:buAutoNum type="arabicPlain" startAt="2"/>
              <a:tabLst>
                <a:tab pos="276962" algn="l"/>
              </a:tabLst>
            </a:pPr>
            <a:r>
              <a:rPr sz="718" dirty="0">
                <a:latin typeface="Times New Roman"/>
                <a:cs typeface="Times New Roman"/>
              </a:rPr>
              <a:t>Lubricate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bearing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surfaces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using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suitable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lubricant.</a:t>
            </a:r>
            <a:endParaRPr sz="718" dirty="0">
              <a:latin typeface="Times New Roman"/>
              <a:cs typeface="Times New Roman"/>
            </a:endParaRPr>
          </a:p>
          <a:p>
            <a:pPr marL="277342" marR="116256" lvl="1" indent="-136771">
              <a:lnSpc>
                <a:spcPts val="832"/>
              </a:lnSpc>
              <a:spcBef>
                <a:spcPts val="36"/>
              </a:spcBef>
              <a:buAutoNum type="arabicPlain" startAt="2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Start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machine,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apply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compressive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force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ends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specimen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until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failure occurs.</a:t>
            </a:r>
            <a:endParaRPr sz="718" dirty="0">
              <a:latin typeface="Times New Roman"/>
              <a:cs typeface="Times New Roman"/>
            </a:endParaRPr>
          </a:p>
          <a:p>
            <a:pPr marL="276962" lvl="1" indent="-136391">
              <a:lnSpc>
                <a:spcPts val="820"/>
              </a:lnSpc>
              <a:buAutoNum type="arabicPlain" startAt="2"/>
              <a:tabLst>
                <a:tab pos="276962" algn="l"/>
              </a:tabLst>
            </a:pP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results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taken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deflection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curve.</a:t>
            </a:r>
            <a:endParaRPr sz="718" dirty="0">
              <a:latin typeface="Times New Roman"/>
              <a:cs typeface="Times New Roman"/>
            </a:endParaRPr>
          </a:p>
          <a:p>
            <a:pPr lvl="1">
              <a:spcBef>
                <a:spcPts val="141"/>
              </a:spcBef>
              <a:buFont typeface="Times New Roman"/>
              <a:buAutoNum type="arabicPlain" startAt="2"/>
            </a:pPr>
            <a:endParaRPr sz="718" dirty="0">
              <a:latin typeface="Times New Roman"/>
              <a:cs typeface="Times New Roman"/>
            </a:endParaRPr>
          </a:p>
          <a:p>
            <a:pPr marL="7598">
              <a:lnSpc>
                <a:spcPts val="987"/>
              </a:lnSpc>
            </a:pPr>
            <a:r>
              <a:rPr sz="838" b="1" dirty="0">
                <a:latin typeface="Times New Roman"/>
                <a:cs typeface="Times New Roman"/>
              </a:rPr>
              <a:t>Results</a:t>
            </a:r>
            <a:r>
              <a:rPr sz="838" b="1" spc="-39" dirty="0">
                <a:latin typeface="Times New Roman"/>
                <a:cs typeface="Times New Roman"/>
              </a:rPr>
              <a:t> </a:t>
            </a:r>
            <a:r>
              <a:rPr sz="838" b="1" dirty="0">
                <a:latin typeface="Times New Roman"/>
                <a:cs typeface="Times New Roman"/>
              </a:rPr>
              <a:t>&amp;</a:t>
            </a:r>
            <a:r>
              <a:rPr sz="838" b="1" spc="-33" dirty="0">
                <a:latin typeface="Times New Roman"/>
                <a:cs typeface="Times New Roman"/>
              </a:rPr>
              <a:t> </a:t>
            </a:r>
            <a:r>
              <a:rPr sz="838" b="1" spc="-6" dirty="0">
                <a:latin typeface="Times New Roman"/>
                <a:cs typeface="Times New Roman"/>
              </a:rPr>
              <a:t>Analysis:</a:t>
            </a:r>
            <a:endParaRPr sz="83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2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From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deflection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curve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construct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curve.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From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–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strain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curve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determine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following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properties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material: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38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Proportional</a:t>
            </a:r>
            <a:r>
              <a:rPr sz="718" spc="-4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limit.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38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Yield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point.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38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Yield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offset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.2%.</a:t>
            </a:r>
            <a:endParaRPr sz="718" dirty="0">
              <a:latin typeface="Times New Roman"/>
              <a:cs typeface="Times New Roman"/>
            </a:endParaRPr>
          </a:p>
          <a:p>
            <a:pPr marL="554304" lvl="3" indent="-136391">
              <a:lnSpc>
                <a:spcPts val="841"/>
              </a:lnSpc>
              <a:buAutoNum type="alphaLcPeriod"/>
              <a:tabLst>
                <a:tab pos="554304" algn="l"/>
              </a:tabLst>
            </a:pPr>
            <a:r>
              <a:rPr sz="718" dirty="0">
                <a:latin typeface="Times New Roman"/>
                <a:cs typeface="Times New Roman"/>
              </a:rPr>
              <a:t>Ultimate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fracture</a:t>
            </a:r>
            <a:r>
              <a:rPr sz="718" spc="-30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stress.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Percentage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elongation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reduction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area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at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fracture.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6" dirty="0">
                <a:latin typeface="Times New Roman"/>
                <a:cs typeface="Times New Roman"/>
              </a:rPr>
              <a:t> Elasticity.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6" dirty="0">
                <a:latin typeface="Times New Roman"/>
                <a:cs typeface="Times New Roman"/>
              </a:rPr>
              <a:t> Resilience.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2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6" dirty="0">
                <a:latin typeface="Times New Roman"/>
                <a:cs typeface="Times New Roman"/>
              </a:rPr>
              <a:t> Toughness.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Shear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elasticity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(G)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38"/>
              </a:lnSpc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Bulk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Modulus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elasticity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(K).</a:t>
            </a:r>
            <a:endParaRPr sz="718" dirty="0">
              <a:latin typeface="Times New Roman"/>
              <a:cs typeface="Times New Roman"/>
            </a:endParaRPr>
          </a:p>
          <a:p>
            <a:pPr marL="277342" marR="8358" lvl="2" indent="-136771">
              <a:lnSpc>
                <a:spcPts val="832"/>
              </a:lnSpc>
              <a:spcBef>
                <a:spcPts val="39"/>
              </a:spcBef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Compare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between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engineering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true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measures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comment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difficulty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spc="-15" dirty="0">
                <a:latin typeface="Times New Roman"/>
                <a:cs typeface="Times New Roman"/>
              </a:rPr>
              <a:t>in </a:t>
            </a:r>
            <a:r>
              <a:rPr sz="718" dirty="0">
                <a:latin typeface="Times New Roman"/>
                <a:cs typeface="Times New Roman"/>
              </a:rPr>
              <a:t>obtaining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uniform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measure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tension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with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engineering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stress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-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strain.</a:t>
            </a:r>
            <a:endParaRPr sz="718" dirty="0">
              <a:latin typeface="Times New Roman"/>
              <a:cs typeface="Times New Roman"/>
            </a:endParaRPr>
          </a:p>
          <a:p>
            <a:pPr marL="277342" lvl="2" indent="-136771">
              <a:lnSpc>
                <a:spcPts val="847"/>
              </a:lnSpc>
              <a:spcBef>
                <a:spcPts val="9"/>
              </a:spcBef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Comment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calculated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values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of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E,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G,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and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Symbol"/>
                <a:cs typeface="Symbol"/>
              </a:rPr>
              <a:t></a:t>
            </a:r>
            <a:r>
              <a:rPr sz="718" spc="-6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compared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known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values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2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tension.</a:t>
            </a:r>
            <a:endParaRPr sz="718" dirty="0">
              <a:latin typeface="Times New Roman"/>
              <a:cs typeface="Times New Roman"/>
            </a:endParaRPr>
          </a:p>
          <a:p>
            <a:pPr marL="277342" marR="3039" lvl="2" indent="-136771">
              <a:lnSpc>
                <a:spcPts val="832"/>
              </a:lnSpc>
              <a:spcBef>
                <a:spcPts val="36"/>
              </a:spcBef>
              <a:buAutoNum type="arabicPeriod"/>
              <a:tabLst>
                <a:tab pos="277342" algn="l"/>
              </a:tabLst>
            </a:pP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compression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greater</a:t>
            </a:r>
            <a:r>
              <a:rPr sz="718" spc="-27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load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is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necessary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to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cause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yielding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that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required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in</a:t>
            </a:r>
            <a:r>
              <a:rPr sz="718" spc="-24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tension </a:t>
            </a:r>
            <a:r>
              <a:rPr sz="718" dirty="0">
                <a:latin typeface="Times New Roman"/>
                <a:cs typeface="Times New Roman"/>
              </a:rPr>
              <a:t>test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for</a:t>
            </a:r>
            <a:r>
              <a:rPr sz="718" spc="-21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same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sample.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State</a:t>
            </a:r>
            <a:r>
              <a:rPr sz="718" spc="-18" dirty="0">
                <a:latin typeface="Times New Roman"/>
                <a:cs typeface="Times New Roman"/>
              </a:rPr>
              <a:t> </a:t>
            </a:r>
            <a:r>
              <a:rPr sz="718" dirty="0">
                <a:latin typeface="Times New Roman"/>
                <a:cs typeface="Times New Roman"/>
              </a:rPr>
              <a:t>the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718" spc="-6" dirty="0">
                <a:latin typeface="Times New Roman"/>
                <a:cs typeface="Times New Roman"/>
              </a:rPr>
              <a:t>reason.</a:t>
            </a:r>
            <a:endParaRPr sz="71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7">
            <a:extLst>
              <a:ext uri="{FF2B5EF4-FFF2-40B4-BE49-F238E27FC236}">
                <a16:creationId xmlns:a16="http://schemas.microsoft.com/office/drawing/2014/main" id="{92F59BC4-906C-4217-89F5-75D6FFE461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758305" cy="6416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0D34E-8257-4A90-BF1A-BA2DB521EE4B}"/>
              </a:ext>
            </a:extLst>
          </p:cNvPr>
          <p:cNvSpPr txBox="1"/>
          <p:nvPr/>
        </p:nvSpPr>
        <p:spPr>
          <a:xfrm>
            <a:off x="8277726" y="2759242"/>
            <a:ext cx="3320716" cy="673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lang="en-US" sz="1800" b="1" dirty="0">
                <a:solidFill>
                  <a:srgbClr val="00002C"/>
                </a:solidFill>
                <a:latin typeface="Arial"/>
                <a:cs typeface="Arial"/>
              </a:rPr>
              <a:t>Mechanical</a:t>
            </a:r>
            <a:r>
              <a:rPr lang="en-US" sz="1800" b="1" spc="-15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lang="en-US" sz="1800" b="1" spc="-10" dirty="0">
                <a:solidFill>
                  <a:srgbClr val="00002C"/>
                </a:solidFill>
                <a:latin typeface="Arial"/>
                <a:cs typeface="Arial"/>
              </a:rPr>
              <a:t>Properties </a:t>
            </a:r>
            <a:r>
              <a:rPr lang="en-US" sz="1800" b="1" spc="-25" dirty="0">
                <a:solidFill>
                  <a:srgbClr val="00002C"/>
                </a:solidFill>
                <a:latin typeface="Arial"/>
                <a:cs typeface="Arial"/>
              </a:rPr>
              <a:t>of</a:t>
            </a:r>
            <a:endParaRPr lang="en-US"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z="1800" b="1" spc="-10" dirty="0">
                <a:solidFill>
                  <a:srgbClr val="00002C"/>
                </a:solidFill>
                <a:latin typeface="Arial"/>
                <a:cs typeface="Arial"/>
              </a:rPr>
              <a:t>Metal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9279-FF9E-43CA-A754-403EE298B102}"/>
              </a:ext>
            </a:extLst>
          </p:cNvPr>
          <p:cNvSpPr txBox="1"/>
          <p:nvPr/>
        </p:nvSpPr>
        <p:spPr>
          <a:xfrm rot="10800000" flipV="1">
            <a:off x="9111916" y="2166337"/>
            <a:ext cx="12272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000" b="1" dirty="0">
                <a:solidFill>
                  <a:srgbClr val="00002C"/>
                </a:solidFill>
                <a:latin typeface="Arial MT"/>
                <a:cs typeface="Arial MT"/>
              </a:rPr>
              <a:t>Week -</a:t>
            </a:r>
            <a:r>
              <a:rPr lang="en-US" sz="2000" b="1" spc="15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lang="en-US" sz="2000" b="1" spc="-50" dirty="0">
                <a:solidFill>
                  <a:srgbClr val="00002C"/>
                </a:solidFill>
                <a:latin typeface="Arial MT"/>
                <a:cs typeface="Arial MT"/>
              </a:rPr>
              <a:t>1</a:t>
            </a:r>
            <a:endParaRPr lang="en-US" sz="2000" b="1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2000" cy="6249028"/>
            <a:chOff x="0" y="-1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00" y="7747633"/>
              <a:ext cx="1700911" cy="40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7868653" y="1646671"/>
            <a:ext cx="2125579" cy="41284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2633" spc="84" dirty="0">
                <a:solidFill>
                  <a:srgbClr val="00002C"/>
                </a:solidFill>
                <a:latin typeface="Arial MT"/>
                <a:cs typeface="Arial MT"/>
              </a:rPr>
              <a:t>Week</a:t>
            </a:r>
            <a:r>
              <a:rPr sz="2633" spc="18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sz="2633" spc="48" dirty="0">
                <a:solidFill>
                  <a:srgbClr val="00002C"/>
                </a:solidFill>
                <a:latin typeface="Arial MT"/>
                <a:cs typeface="Arial MT"/>
              </a:rPr>
              <a:t>(</a:t>
            </a:r>
            <a:r>
              <a:rPr lang="en-US" sz="2633" spc="48" dirty="0">
                <a:solidFill>
                  <a:srgbClr val="00002C"/>
                </a:solidFill>
                <a:latin typeface="Arial MT"/>
                <a:cs typeface="Arial MT"/>
              </a:rPr>
              <a:t>15-16</a:t>
            </a:r>
            <a:r>
              <a:rPr sz="2633" spc="36" dirty="0">
                <a:solidFill>
                  <a:srgbClr val="00002C"/>
                </a:solidFill>
                <a:latin typeface="Arial MT"/>
                <a:cs typeface="Arial MT"/>
              </a:rPr>
              <a:t>)</a:t>
            </a:r>
            <a:endParaRPr sz="2633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2490" y="2313830"/>
            <a:ext cx="3417044" cy="1274879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endParaRPr sz="2633" dirty="0">
              <a:latin typeface="Arial"/>
              <a:cs typeface="Arial"/>
            </a:endParaRPr>
          </a:p>
          <a:p>
            <a:pPr>
              <a:spcBef>
                <a:spcPts val="410"/>
              </a:spcBef>
            </a:pPr>
            <a:endParaRPr sz="2633" dirty="0">
              <a:latin typeface="Arial"/>
              <a:cs typeface="Arial"/>
            </a:endParaRPr>
          </a:p>
          <a:p>
            <a:pPr marL="7598"/>
            <a:r>
              <a:rPr lang="en-US" sz="2633" b="1" spc="-168" dirty="0">
                <a:solidFill>
                  <a:srgbClr val="00002C"/>
                </a:solidFill>
                <a:latin typeface="Arial"/>
                <a:cs typeface="Arial"/>
              </a:rPr>
              <a:t>Torsion</a:t>
            </a:r>
            <a:r>
              <a:rPr sz="2633" b="1" spc="129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sz="2633" b="1" spc="-114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  <a:endParaRPr sz="2633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EDB742-C910-4F86-B388-8BAB6B38D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339263" cy="63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04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Compression-and-Torsion-Testing-pptx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8052"/>
            <a:ext cx="9144000" cy="535917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Compression-and-Torsion-Testing-pptx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55374"/>
            <a:ext cx="9144000" cy="520810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Compression-and-Torsion-Testing-pptx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351228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Compression-and-Torsion-Testing-pptx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79228"/>
            <a:ext cx="9144000" cy="5072932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Compression-and-Torsion-Testing-pptx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79228"/>
            <a:ext cx="9144000" cy="5160396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Compression-and-Torsion-Testing-pptx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2250"/>
            <a:ext cx="9144000" cy="542279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4065" y="500311"/>
            <a:ext cx="3165318" cy="839056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53949" algn="ctr">
              <a:spcBef>
                <a:spcPts val="57"/>
              </a:spcBef>
            </a:pPr>
            <a:r>
              <a:rPr sz="778" b="1" u="sng" spc="-8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78" b="1" u="sng" spc="-1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EXPERIMENT</a:t>
            </a:r>
            <a:r>
              <a:rPr sz="778" b="1" u="sng" spc="-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778" b="1" u="sng" spc="-1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</a:t>
            </a:r>
            <a:r>
              <a:rPr sz="778" b="1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7</a:t>
            </a:r>
            <a:endParaRPr sz="778" dirty="0">
              <a:latin typeface="Times New Roman"/>
              <a:cs typeface="Times New Roman"/>
            </a:endParaRPr>
          </a:p>
          <a:p>
            <a:pPr marL="51669" algn="ctr">
              <a:spcBef>
                <a:spcPts val="871"/>
              </a:spcBef>
            </a:pPr>
            <a:r>
              <a:rPr sz="778" b="1" dirty="0">
                <a:latin typeface="Times New Roman"/>
                <a:cs typeface="Times New Roman"/>
              </a:rPr>
              <a:t>TORSION</a:t>
            </a:r>
            <a:r>
              <a:rPr sz="778" b="1" spc="-36" dirty="0">
                <a:latin typeface="Times New Roman"/>
                <a:cs typeface="Times New Roman"/>
              </a:rPr>
              <a:t> </a:t>
            </a:r>
            <a:r>
              <a:rPr sz="778" b="1" spc="-12" dirty="0">
                <a:latin typeface="Times New Roman"/>
                <a:cs typeface="Times New Roman"/>
              </a:rPr>
              <a:t>TEST</a:t>
            </a:r>
            <a:endParaRPr sz="778" dirty="0">
              <a:latin typeface="Times New Roman"/>
              <a:cs typeface="Times New Roman"/>
            </a:endParaRPr>
          </a:p>
          <a:p>
            <a:pPr>
              <a:spcBef>
                <a:spcPts val="595"/>
              </a:spcBef>
            </a:pPr>
            <a:endParaRPr sz="778" dirty="0">
              <a:latin typeface="Times New Roman"/>
              <a:cs typeface="Times New Roman"/>
            </a:endParaRPr>
          </a:p>
          <a:p>
            <a:pPr marL="11018" marR="3039" indent="-3799">
              <a:lnSpc>
                <a:spcPct val="147300"/>
              </a:lnSpc>
            </a:pPr>
            <a:r>
              <a:rPr sz="658" b="1" dirty="0">
                <a:latin typeface="Times New Roman"/>
                <a:cs typeface="Times New Roman"/>
              </a:rPr>
              <a:t>AIM</a:t>
            </a:r>
            <a:r>
              <a:rPr sz="658" dirty="0">
                <a:latin typeface="Times New Roman"/>
                <a:cs typeface="Times New Roman"/>
              </a:rPr>
              <a:t>: To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conduct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test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on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mild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steel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cast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iron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specimen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find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modulus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6" dirty="0">
                <a:latin typeface="Times New Roman"/>
                <a:cs typeface="Times New Roman"/>
              </a:rPr>
              <a:t> rigidity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find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angle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 of the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materials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which are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subjected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torsion.</a:t>
            </a:r>
            <a:endParaRPr sz="658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7712" y="1480720"/>
            <a:ext cx="542180" cy="10891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spc="-6" dirty="0">
                <a:latin typeface="Times New Roman"/>
                <a:cs typeface="Times New Roman"/>
              </a:rPr>
              <a:t>APPARATUS: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2302" y="1547651"/>
            <a:ext cx="2577164" cy="614117"/>
          </a:xfrm>
          <a:prstGeom prst="rect">
            <a:avLst/>
          </a:prstGeom>
        </p:spPr>
        <p:txBody>
          <a:bodyPr vert="horz" wrap="square" lIns="0" tIns="54712" rIns="0" bIns="0" rtlCol="0">
            <a:spAutoFit/>
          </a:bodyPr>
          <a:lstStyle/>
          <a:p>
            <a:pPr marL="134111" indent="-126513">
              <a:spcBef>
                <a:spcPts val="431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test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machine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along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with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angle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measuring</a:t>
            </a:r>
            <a:r>
              <a:rPr sz="658" spc="-57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attachment.</a:t>
            </a:r>
            <a:endParaRPr sz="658" dirty="0">
              <a:latin typeface="Times New Roman"/>
              <a:cs typeface="Times New Roman"/>
            </a:endParaRPr>
          </a:p>
          <a:p>
            <a:pPr marL="134111" indent="-126513">
              <a:spcBef>
                <a:spcPts val="374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Standard</a:t>
            </a:r>
            <a:r>
              <a:rPr sz="658" spc="2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specimen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mild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steel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cast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iron.</a:t>
            </a:r>
            <a:endParaRPr sz="658" dirty="0">
              <a:latin typeface="Times New Roman"/>
              <a:cs typeface="Times New Roman"/>
            </a:endParaRPr>
          </a:p>
          <a:p>
            <a:pPr marL="134111" indent="-126513">
              <a:spcBef>
                <a:spcPts val="377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Steel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rule.</a:t>
            </a:r>
            <a:endParaRPr sz="658" dirty="0">
              <a:latin typeface="Times New Roman"/>
              <a:cs typeface="Times New Roman"/>
            </a:endParaRPr>
          </a:p>
          <a:p>
            <a:pPr marL="134111" indent="-126513">
              <a:spcBef>
                <a:spcPts val="371"/>
              </a:spcBef>
              <a:buAutoNum type="arabicPeriod"/>
              <a:tabLst>
                <a:tab pos="134111" algn="l"/>
              </a:tabLst>
            </a:pPr>
            <a:r>
              <a:rPr sz="658" dirty="0">
                <a:latin typeface="Times New Roman"/>
                <a:cs typeface="Times New Roman"/>
              </a:rPr>
              <a:t>Vernnier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caliper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micrometer.</a:t>
            </a:r>
            <a:endParaRPr sz="658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7316" y="2272814"/>
            <a:ext cx="3298679" cy="3256446"/>
          </a:xfrm>
          <a:prstGeom prst="rect">
            <a:avLst/>
          </a:prstGeom>
        </p:spPr>
        <p:txBody>
          <a:bodyPr vert="horz" wrap="square" lIns="0" tIns="53952" rIns="0" bIns="0" rtlCol="0">
            <a:spAutoFit/>
          </a:bodyPr>
          <a:lstStyle/>
          <a:p>
            <a:pPr marL="37992">
              <a:spcBef>
                <a:spcPts val="425"/>
              </a:spcBef>
            </a:pPr>
            <a:r>
              <a:rPr sz="658" b="1" spc="-6" dirty="0">
                <a:latin typeface="Times New Roman"/>
                <a:cs typeface="Times New Roman"/>
              </a:rPr>
              <a:t>THEORY:</a:t>
            </a:r>
            <a:endParaRPr sz="658" dirty="0">
              <a:latin typeface="Times New Roman"/>
              <a:cs typeface="Times New Roman"/>
            </a:endParaRPr>
          </a:p>
          <a:p>
            <a:pPr marL="37992" indent="332810" algn="just">
              <a:spcBef>
                <a:spcPts val="365"/>
              </a:spcBef>
            </a:pPr>
            <a:r>
              <a:rPr sz="658" dirty="0">
                <a:latin typeface="Times New Roman"/>
                <a:cs typeface="Times New Roman"/>
              </a:rPr>
              <a:t>For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transmitting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power</a:t>
            </a:r>
            <a:r>
              <a:rPr sz="658" spc="2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through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rotating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11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2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necessary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apply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turning</a:t>
            </a:r>
            <a:endParaRPr sz="658" dirty="0">
              <a:latin typeface="Times New Roman"/>
              <a:cs typeface="Times New Roman"/>
            </a:endParaRPr>
          </a:p>
          <a:p>
            <a:pPr marL="37992" marR="18236" algn="just">
              <a:lnSpc>
                <a:spcPct val="147300"/>
              </a:lnSpc>
              <a:spcBef>
                <a:spcPts val="9"/>
              </a:spcBef>
            </a:pPr>
            <a:r>
              <a:rPr sz="658" dirty="0">
                <a:latin typeface="Times New Roman"/>
                <a:cs typeface="Times New Roman"/>
              </a:rPr>
              <a:t>force.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2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force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2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applied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tangentially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10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11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10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plane</a:t>
            </a:r>
            <a:r>
              <a:rPr sz="658" spc="2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2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transverse</a:t>
            </a:r>
            <a:r>
              <a:rPr sz="658" spc="2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cross</a:t>
            </a:r>
            <a:r>
              <a:rPr sz="658" spc="2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section.</a:t>
            </a:r>
            <a:r>
              <a:rPr sz="658" spc="236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The </a:t>
            </a:r>
            <a:r>
              <a:rPr sz="658" dirty="0">
                <a:latin typeface="Times New Roman"/>
                <a:cs typeface="Times New Roman"/>
              </a:rPr>
              <a:t>torque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twisting</a:t>
            </a:r>
            <a:r>
              <a:rPr sz="658" spc="15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moment</a:t>
            </a:r>
            <a:r>
              <a:rPr sz="658" spc="16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may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calculated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15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multiplying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two</a:t>
            </a:r>
            <a:r>
              <a:rPr sz="658" spc="16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opposite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turning</a:t>
            </a:r>
            <a:r>
              <a:rPr sz="658" spc="15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moments.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said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pure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will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exhibit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tendency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shearing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off</a:t>
            </a:r>
            <a:r>
              <a:rPr sz="658" spc="8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at</a:t>
            </a:r>
            <a:r>
              <a:rPr sz="658" spc="8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every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cross </a:t>
            </a:r>
            <a:r>
              <a:rPr sz="658" dirty="0">
                <a:latin typeface="Times New Roman"/>
                <a:cs typeface="Times New Roman"/>
              </a:rPr>
              <a:t>section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which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perpendicular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longitudinal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axis.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464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37992"/>
            <a:r>
              <a:rPr sz="658" b="1" dirty="0">
                <a:latin typeface="Times New Roman"/>
                <a:cs typeface="Times New Roman"/>
              </a:rPr>
              <a:t>Torsion</a:t>
            </a:r>
            <a:r>
              <a:rPr sz="658" b="1" spc="51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equation: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126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37992"/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equation</a:t>
            </a:r>
            <a:r>
              <a:rPr sz="658" spc="2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given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below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99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70665"/>
            <a:r>
              <a:rPr sz="987" b="1" baseline="5050" dirty="0">
                <a:latin typeface="Times New Roman"/>
                <a:cs typeface="Times New Roman"/>
              </a:rPr>
              <a:t>T</a:t>
            </a:r>
            <a:r>
              <a:rPr sz="987" b="1" spc="-22" baseline="5050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/ I</a:t>
            </a:r>
            <a:r>
              <a:rPr sz="419" b="1" dirty="0">
                <a:latin typeface="Times New Roman"/>
                <a:cs typeface="Times New Roman"/>
              </a:rPr>
              <a:t>P</a:t>
            </a:r>
            <a:r>
              <a:rPr sz="419" b="1" spc="54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=</a:t>
            </a:r>
            <a:r>
              <a:rPr sz="987" b="1" spc="-9" baseline="5050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Cθ/L</a:t>
            </a:r>
            <a:r>
              <a:rPr sz="987" b="1" spc="-13" baseline="5050" dirty="0">
                <a:latin typeface="Times New Roman"/>
                <a:cs typeface="Times New Roman"/>
              </a:rPr>
              <a:t> </a:t>
            </a:r>
            <a:r>
              <a:rPr sz="987" b="1" baseline="5050" dirty="0">
                <a:latin typeface="Times New Roman"/>
                <a:cs typeface="Times New Roman"/>
              </a:rPr>
              <a:t>=</a:t>
            </a:r>
            <a:r>
              <a:rPr sz="987" b="1" spc="-53" baseline="5050" dirty="0">
                <a:latin typeface="Times New Roman"/>
                <a:cs typeface="Times New Roman"/>
              </a:rPr>
              <a:t> </a:t>
            </a:r>
            <a:r>
              <a:rPr sz="987" b="1" spc="-22" baseline="5050" dirty="0">
                <a:latin typeface="Times New Roman"/>
                <a:cs typeface="Times New Roman"/>
              </a:rPr>
              <a:t>τ/R</a:t>
            </a:r>
            <a:endParaRPr sz="987" baseline="5050" dirty="0">
              <a:latin typeface="Times New Roman"/>
              <a:cs typeface="Times New Roman"/>
            </a:endParaRPr>
          </a:p>
          <a:p>
            <a:pPr marL="37992" marR="2241531" algn="just">
              <a:lnSpc>
                <a:spcPct val="146800"/>
              </a:lnSpc>
              <a:spcBef>
                <a:spcPts val="694"/>
              </a:spcBef>
            </a:pPr>
            <a:r>
              <a:rPr sz="658" dirty="0">
                <a:latin typeface="Times New Roman"/>
                <a:cs typeface="Times New Roman"/>
              </a:rPr>
              <a:t>T=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maximum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twisting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torque </a:t>
            </a:r>
            <a:r>
              <a:rPr sz="987" baseline="5050" dirty="0">
                <a:latin typeface="Times New Roman"/>
                <a:cs typeface="Times New Roman"/>
              </a:rPr>
              <a:t>(Nmm)</a:t>
            </a:r>
            <a:r>
              <a:rPr sz="987" spc="117" baseline="5050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I</a:t>
            </a:r>
            <a:r>
              <a:rPr sz="419" dirty="0">
                <a:latin typeface="Times New Roman"/>
                <a:cs typeface="Times New Roman"/>
              </a:rPr>
              <a:t>P</a:t>
            </a:r>
            <a:r>
              <a:rPr sz="419" spc="75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=</a:t>
            </a:r>
            <a:r>
              <a:rPr sz="987" spc="112" baseline="5050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polar</a:t>
            </a:r>
            <a:r>
              <a:rPr sz="987" spc="117" baseline="5050" dirty="0">
                <a:latin typeface="Times New Roman"/>
                <a:cs typeface="Times New Roman"/>
              </a:rPr>
              <a:t> </a:t>
            </a:r>
            <a:r>
              <a:rPr sz="987" baseline="5050" dirty="0">
                <a:latin typeface="Times New Roman"/>
                <a:cs typeface="Times New Roman"/>
              </a:rPr>
              <a:t>moment</a:t>
            </a:r>
            <a:r>
              <a:rPr sz="987" spc="107" baseline="5050" dirty="0">
                <a:latin typeface="Times New Roman"/>
                <a:cs typeface="Times New Roman"/>
              </a:rPr>
              <a:t> </a:t>
            </a:r>
            <a:r>
              <a:rPr sz="987" spc="-22" baseline="5050" dirty="0">
                <a:latin typeface="Times New Roman"/>
                <a:cs typeface="Times New Roman"/>
              </a:rPr>
              <a:t>of </a:t>
            </a:r>
            <a:r>
              <a:rPr sz="658" dirty="0">
                <a:latin typeface="Times New Roman"/>
                <a:cs typeface="Times New Roman"/>
              </a:rPr>
              <a:t>inertia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(mm</a:t>
            </a:r>
            <a:r>
              <a:rPr sz="628" spc="-9" baseline="31746" dirty="0">
                <a:latin typeface="Times New Roman"/>
                <a:cs typeface="Times New Roman"/>
              </a:rPr>
              <a:t>4</a:t>
            </a:r>
            <a:r>
              <a:rPr sz="658" spc="-6" dirty="0">
                <a:latin typeface="Times New Roman"/>
                <a:cs typeface="Times New Roman"/>
              </a:rPr>
              <a:t>)</a:t>
            </a:r>
            <a:endParaRPr sz="658" dirty="0">
              <a:latin typeface="Times New Roman"/>
              <a:cs typeface="Times New Roman"/>
            </a:endParaRPr>
          </a:p>
          <a:p>
            <a:pPr marL="37992" marR="2230133">
              <a:lnSpc>
                <a:spcPct val="147300"/>
              </a:lnSpc>
              <a:spcBef>
                <a:spcPts val="15"/>
              </a:spcBef>
            </a:pPr>
            <a:r>
              <a:rPr sz="658" dirty="0">
                <a:latin typeface="Times New Roman"/>
                <a:cs typeface="Times New Roman"/>
              </a:rPr>
              <a:t>τ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=shear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(N/mm</a:t>
            </a:r>
            <a:r>
              <a:rPr sz="628" spc="-9" baseline="31746" dirty="0">
                <a:latin typeface="Times New Roman"/>
                <a:cs typeface="Times New Roman"/>
              </a:rPr>
              <a:t>2</a:t>
            </a:r>
            <a:r>
              <a:rPr sz="658" spc="-6" dirty="0">
                <a:latin typeface="Times New Roman"/>
                <a:cs typeface="Times New Roman"/>
              </a:rPr>
              <a:t>) </a:t>
            </a:r>
            <a:r>
              <a:rPr sz="658" spc="-12" dirty="0">
                <a:latin typeface="Times New Roman"/>
                <a:cs typeface="Times New Roman"/>
              </a:rPr>
              <a:t>C=modulus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of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rigidity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(N/mm</a:t>
            </a:r>
            <a:r>
              <a:rPr sz="628" spc="-9" baseline="31746" dirty="0">
                <a:latin typeface="Times New Roman"/>
                <a:cs typeface="Times New Roman"/>
              </a:rPr>
              <a:t>2)</a:t>
            </a:r>
            <a:r>
              <a:rPr sz="628" spc="449" baseline="3174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θ=angle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radians</a:t>
            </a:r>
            <a:endParaRPr sz="658" dirty="0">
              <a:latin typeface="Times New Roman"/>
              <a:cs typeface="Times New Roman"/>
            </a:endParaRPr>
          </a:p>
          <a:p>
            <a:pPr marL="37992">
              <a:spcBef>
                <a:spcPts val="338"/>
              </a:spcBef>
            </a:pPr>
            <a:r>
              <a:rPr sz="658" dirty="0">
                <a:latin typeface="Times New Roman"/>
                <a:cs typeface="Times New Roman"/>
              </a:rPr>
              <a:t>L=length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under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(mm)</a:t>
            </a:r>
            <a:endParaRPr sz="658" dirty="0">
              <a:latin typeface="Times New Roman"/>
              <a:cs typeface="Times New Roman"/>
            </a:endParaRPr>
          </a:p>
          <a:p>
            <a:pPr marL="37992">
              <a:spcBef>
                <a:spcPts val="529"/>
              </a:spcBef>
            </a:pPr>
            <a:r>
              <a:rPr sz="658" b="1" dirty="0">
                <a:latin typeface="Times New Roman"/>
                <a:cs typeface="Times New Roman"/>
              </a:rPr>
              <a:t>Assumptions</a:t>
            </a:r>
            <a:r>
              <a:rPr sz="658" b="1" spc="3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made</a:t>
            </a:r>
            <a:r>
              <a:rPr sz="658" b="1" spc="68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for</a:t>
            </a:r>
            <a:r>
              <a:rPr sz="658" b="1" spc="45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getting</a:t>
            </a:r>
            <a:r>
              <a:rPr sz="658" b="1" spc="84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torsion</a:t>
            </a:r>
            <a:r>
              <a:rPr sz="658" b="1" spc="36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equation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99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292539" indent="-128033">
              <a:buAutoNum type="arabicPeriod"/>
              <a:tabLst>
                <a:tab pos="292539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material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uniform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throughout.</a:t>
            </a:r>
            <a:endParaRPr sz="658" dirty="0">
              <a:latin typeface="Times New Roman"/>
              <a:cs typeface="Times New Roman"/>
            </a:endParaRPr>
          </a:p>
          <a:p>
            <a:pPr marL="292539" indent="-128033">
              <a:spcBef>
                <a:spcPts val="380"/>
              </a:spcBef>
              <a:buAutoNum type="arabicPeriod"/>
              <a:tabLst>
                <a:tab pos="292539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shaft,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circular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section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remain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circular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loading.</a:t>
            </a:r>
            <a:endParaRPr sz="65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4187" y="449459"/>
            <a:ext cx="3100348" cy="331184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225673" marR="3039" indent="-129173">
              <a:lnSpc>
                <a:spcPct val="147400"/>
              </a:lnSpc>
              <a:spcBef>
                <a:spcPts val="60"/>
              </a:spcBef>
              <a:buAutoNum type="arabicPeriod" startAt="3"/>
              <a:tabLst>
                <a:tab pos="227952" algn="l"/>
              </a:tabLst>
            </a:pPr>
            <a:r>
              <a:rPr sz="658" dirty="0">
                <a:latin typeface="Times New Roman"/>
                <a:cs typeface="Times New Roman"/>
              </a:rPr>
              <a:t>Plane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sections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normal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its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axis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before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loading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remain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plane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torque 	</a:t>
            </a:r>
            <a:r>
              <a:rPr sz="658" dirty="0">
                <a:latin typeface="Times New Roman"/>
                <a:cs typeface="Times New Roman"/>
              </a:rPr>
              <a:t>have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been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applied.</a:t>
            </a:r>
            <a:endParaRPr sz="658">
              <a:latin typeface="Times New Roman"/>
              <a:cs typeface="Times New Roman"/>
            </a:endParaRPr>
          </a:p>
          <a:p>
            <a:pPr marL="225673" indent="-128033">
              <a:spcBef>
                <a:spcPts val="359"/>
              </a:spcBef>
              <a:buAutoNum type="arabicPeriod" startAt="3"/>
              <a:tabLst>
                <a:tab pos="225673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twist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along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length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uniform</a:t>
            </a:r>
            <a:r>
              <a:rPr sz="658" spc="-3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throughout.</a:t>
            </a:r>
            <a:endParaRPr sz="658">
              <a:latin typeface="Times New Roman"/>
              <a:cs typeface="Times New Roman"/>
            </a:endParaRPr>
          </a:p>
          <a:p>
            <a:pPr marL="225673" marR="3799" indent="-129173">
              <a:lnSpc>
                <a:spcPct val="149100"/>
              </a:lnSpc>
              <a:buAutoNum type="arabicPeriod" startAt="3"/>
              <a:tabLst>
                <a:tab pos="227952" algn="l"/>
              </a:tabLst>
            </a:pP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distance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between</a:t>
            </a:r>
            <a:r>
              <a:rPr sz="658" spc="-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any</a:t>
            </a:r>
            <a:r>
              <a:rPr sz="658" spc="-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two</a:t>
            </a:r>
            <a:r>
              <a:rPr sz="658" spc="-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normal-sections</a:t>
            </a:r>
            <a:r>
              <a:rPr sz="658" spc="-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remains</a:t>
            </a:r>
            <a:r>
              <a:rPr sz="658" spc="10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same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10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application 	</a:t>
            </a:r>
            <a:r>
              <a:rPr sz="658" dirty="0">
                <a:latin typeface="Times New Roman"/>
                <a:cs typeface="Times New Roman"/>
              </a:rPr>
              <a:t>of </a:t>
            </a:r>
            <a:r>
              <a:rPr sz="658" spc="-6" dirty="0">
                <a:latin typeface="Times New Roman"/>
                <a:cs typeface="Times New Roman"/>
              </a:rPr>
              <a:t>torque.</a:t>
            </a:r>
            <a:endParaRPr sz="658">
              <a:latin typeface="Times New Roman"/>
              <a:cs typeface="Times New Roman"/>
            </a:endParaRPr>
          </a:p>
          <a:p>
            <a:pPr marL="225673" marR="174384" indent="-129173">
              <a:lnSpc>
                <a:spcPct val="149100"/>
              </a:lnSpc>
              <a:buAutoNum type="arabicPeriod" startAt="3"/>
              <a:tabLst>
                <a:tab pos="227952" algn="l"/>
              </a:tabLst>
            </a:pPr>
            <a:r>
              <a:rPr sz="658" dirty="0">
                <a:latin typeface="Times New Roman"/>
                <a:cs typeface="Times New Roman"/>
              </a:rPr>
              <a:t>Maximum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shear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induced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shaft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due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application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torque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does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not 	</a:t>
            </a:r>
            <a:r>
              <a:rPr sz="658" dirty="0">
                <a:latin typeface="Times New Roman"/>
                <a:cs typeface="Times New Roman"/>
              </a:rPr>
              <a:t>exceed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its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elastic</a:t>
            </a:r>
            <a:r>
              <a:rPr sz="658" spc="-6" dirty="0">
                <a:latin typeface="Times New Roman"/>
                <a:cs typeface="Times New Roman"/>
              </a:rPr>
              <a:t> limit.</a:t>
            </a:r>
            <a:endParaRPr sz="658">
              <a:latin typeface="Times New Roman"/>
              <a:cs typeface="Times New Roman"/>
            </a:endParaRPr>
          </a:p>
          <a:p>
            <a:pPr marL="7598">
              <a:spcBef>
                <a:spcPts val="422"/>
              </a:spcBef>
            </a:pPr>
            <a:r>
              <a:rPr sz="658" b="1" spc="-6" dirty="0">
                <a:latin typeface="Times New Roman"/>
                <a:cs typeface="Times New Roman"/>
              </a:rPr>
              <a:t>PROCEDURE:</a:t>
            </a:r>
            <a:endParaRPr sz="658">
              <a:latin typeface="Times New Roman"/>
              <a:cs typeface="Times New Roman"/>
            </a:endParaRPr>
          </a:p>
          <a:p>
            <a:pPr marL="262145" marR="53189" lvl="1" indent="-129173">
              <a:lnSpc>
                <a:spcPct val="148400"/>
              </a:lnSpc>
              <a:spcBef>
                <a:spcPts val="135"/>
              </a:spcBef>
              <a:buAutoNum type="arabicPeriod"/>
              <a:tabLst>
                <a:tab pos="264424" algn="l"/>
              </a:tabLst>
            </a:pPr>
            <a:r>
              <a:rPr sz="658" dirty="0">
                <a:latin typeface="Times New Roman"/>
                <a:cs typeface="Times New Roman"/>
              </a:rPr>
              <a:t>Select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suitable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grips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suit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size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specimen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clamp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it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machine 	</a:t>
            </a:r>
            <a:r>
              <a:rPr sz="658" dirty="0">
                <a:latin typeface="Times New Roman"/>
                <a:cs typeface="Times New Roman"/>
              </a:rPr>
              <a:t>by adjusting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sliding</a:t>
            </a:r>
            <a:r>
              <a:rPr sz="658" spc="3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jaw.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4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Measure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diameter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at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about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three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places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takeaverage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value.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65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Choose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6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appropriate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loading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range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depending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upon </a:t>
            </a:r>
            <a:r>
              <a:rPr sz="658" spc="-6" dirty="0">
                <a:latin typeface="Times New Roman"/>
                <a:cs typeface="Times New Roman"/>
              </a:rPr>
              <a:t>specimen.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4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Set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maximum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load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pointer</a:t>
            </a:r>
            <a:r>
              <a:rPr sz="658" spc="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zero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4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Carry</a:t>
            </a:r>
            <a:r>
              <a:rPr sz="658" spc="-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out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straining</a:t>
            </a:r>
            <a:r>
              <a:rPr sz="658" spc="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-2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rotating</a:t>
            </a:r>
            <a:r>
              <a:rPr sz="658" spc="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hand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wheel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switching</a:t>
            </a:r>
            <a:r>
              <a:rPr sz="658" spc="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on</a:t>
            </a:r>
            <a:r>
              <a:rPr sz="658" spc="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motor.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89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Load</a:t>
            </a:r>
            <a:r>
              <a:rPr sz="658" spc="-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members</a:t>
            </a:r>
            <a:r>
              <a:rPr sz="658" spc="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</a:t>
            </a:r>
            <a:r>
              <a:rPr sz="658" spc="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suitable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increments,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observe</a:t>
            </a:r>
            <a:r>
              <a:rPr sz="658" spc="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record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reading.</a:t>
            </a:r>
            <a:endParaRPr sz="658">
              <a:latin typeface="Times New Roman"/>
              <a:cs typeface="Times New Roman"/>
            </a:endParaRPr>
          </a:p>
          <a:p>
            <a:pPr marL="263285" lvl="1" indent="-129173">
              <a:spcBef>
                <a:spcPts val="371"/>
              </a:spcBef>
              <a:buAutoNum type="arabicPeriod"/>
              <a:tabLst>
                <a:tab pos="263285" algn="l"/>
              </a:tabLst>
            </a:pPr>
            <a:r>
              <a:rPr sz="658" dirty="0">
                <a:latin typeface="Times New Roman"/>
                <a:cs typeface="Times New Roman"/>
              </a:rPr>
              <a:t>Continue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till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failure</a:t>
            </a:r>
            <a:r>
              <a:rPr sz="658" spc="4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12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specimen.</a:t>
            </a:r>
            <a:endParaRPr sz="658">
              <a:latin typeface="Times New Roman"/>
              <a:cs typeface="Times New Roman"/>
            </a:endParaRPr>
          </a:p>
          <a:p>
            <a:pPr marL="262524" lvl="1" indent="-99159">
              <a:spcBef>
                <a:spcPts val="374"/>
              </a:spcBef>
              <a:buAutoNum type="arabicPeriod"/>
              <a:tabLst>
                <a:tab pos="262524" algn="l"/>
              </a:tabLst>
            </a:pPr>
            <a:r>
              <a:rPr sz="658" dirty="0">
                <a:latin typeface="Times New Roman"/>
                <a:cs typeface="Times New Roman"/>
              </a:rPr>
              <a:t>Calculate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modulus</a:t>
            </a:r>
            <a:r>
              <a:rPr sz="658" spc="84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of</a:t>
            </a:r>
            <a:r>
              <a:rPr sz="658" spc="-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rigidity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by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using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torsion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equation.</a:t>
            </a:r>
            <a:endParaRPr sz="658">
              <a:latin typeface="Times New Roman"/>
              <a:cs typeface="Times New Roman"/>
            </a:endParaRPr>
          </a:p>
          <a:p>
            <a:pPr marL="262524" lvl="1" indent="-99159">
              <a:spcBef>
                <a:spcPts val="374"/>
              </a:spcBef>
              <a:buAutoNum type="arabicPeriod"/>
              <a:tabLst>
                <a:tab pos="262524" algn="l"/>
              </a:tabLst>
            </a:pPr>
            <a:r>
              <a:rPr sz="658" dirty="0">
                <a:latin typeface="Times New Roman"/>
                <a:cs typeface="Times New Roman"/>
              </a:rPr>
              <a:t>Plot</a:t>
            </a:r>
            <a:r>
              <a:rPr sz="658" spc="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torque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–twist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graph</a:t>
            </a:r>
            <a:r>
              <a:rPr sz="658" spc="3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(T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Vs</a:t>
            </a:r>
            <a:r>
              <a:rPr sz="658" spc="18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θ)</a:t>
            </a:r>
            <a:endParaRPr sz="658">
              <a:latin typeface="Times New Roman"/>
              <a:cs typeface="Times New Roman"/>
            </a:endParaRPr>
          </a:p>
          <a:p>
            <a:pPr>
              <a:spcBef>
                <a:spcPts val="242"/>
              </a:spcBef>
            </a:pPr>
            <a:endParaRPr sz="658">
              <a:latin typeface="Times New Roman"/>
              <a:cs typeface="Times New Roman"/>
            </a:endParaRPr>
          </a:p>
          <a:p>
            <a:pPr marL="7598"/>
            <a:r>
              <a:rPr sz="658" b="1" spc="-6" dirty="0">
                <a:latin typeface="Times New Roman"/>
                <a:cs typeface="Times New Roman"/>
              </a:rPr>
              <a:t>OBSERVATIONS:</a:t>
            </a:r>
            <a:endParaRPr sz="658">
              <a:latin typeface="Times New Roman"/>
              <a:cs typeface="Times New Roman"/>
            </a:endParaRPr>
          </a:p>
          <a:p>
            <a:pPr marL="7598" marR="2125655" indent="112077">
              <a:lnSpc>
                <a:spcPct val="150000"/>
              </a:lnSpc>
              <a:spcBef>
                <a:spcPts val="389"/>
              </a:spcBef>
              <a:tabLst>
                <a:tab pos="915608" algn="l"/>
              </a:tabLst>
            </a:pPr>
            <a:r>
              <a:rPr sz="658" dirty="0">
                <a:latin typeface="Times New Roman"/>
                <a:cs typeface="Times New Roman"/>
              </a:rPr>
              <a:t>Gauge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length</a:t>
            </a:r>
            <a:r>
              <a:rPr sz="658" spc="111" dirty="0">
                <a:latin typeface="Times New Roman"/>
                <a:cs typeface="Times New Roman"/>
              </a:rPr>
              <a:t> </a:t>
            </a:r>
            <a:r>
              <a:rPr sz="658" b="1" spc="-30" dirty="0">
                <a:latin typeface="Times New Roman"/>
                <a:cs typeface="Times New Roman"/>
              </a:rPr>
              <a:t>L</a:t>
            </a:r>
            <a:r>
              <a:rPr sz="658" b="1" dirty="0">
                <a:latin typeface="Times New Roman"/>
                <a:cs typeface="Times New Roman"/>
              </a:rPr>
              <a:t>	</a:t>
            </a:r>
            <a:r>
              <a:rPr sz="658" spc="-30" dirty="0">
                <a:latin typeface="Times New Roman"/>
                <a:cs typeface="Times New Roman"/>
              </a:rPr>
              <a:t>= </a:t>
            </a:r>
            <a:r>
              <a:rPr sz="658" dirty="0">
                <a:latin typeface="Times New Roman"/>
                <a:cs typeface="Times New Roman"/>
              </a:rPr>
              <a:t>Polar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moment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inertia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IP</a:t>
            </a:r>
            <a:r>
              <a:rPr sz="658" b="1" spc="-33" dirty="0">
                <a:latin typeface="Times New Roman"/>
                <a:cs typeface="Times New Roman"/>
              </a:rPr>
              <a:t> </a:t>
            </a:r>
            <a:r>
              <a:rPr sz="658" spc="-30" dirty="0">
                <a:latin typeface="Times New Roman"/>
                <a:cs typeface="Times New Roman"/>
              </a:rPr>
              <a:t>=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4187" y="3852866"/>
            <a:ext cx="670222" cy="109303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r>
              <a:rPr sz="658" dirty="0">
                <a:latin typeface="Times New Roman"/>
                <a:cs typeface="Times New Roman"/>
              </a:rPr>
              <a:t>Modulus</a:t>
            </a:r>
            <a:r>
              <a:rPr sz="658" spc="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of</a:t>
            </a:r>
            <a:r>
              <a:rPr sz="658" spc="9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rigidity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5673" y="3826422"/>
            <a:ext cx="515205" cy="109303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22795">
              <a:spcBef>
                <a:spcPts val="63"/>
              </a:spcBef>
            </a:pPr>
            <a:r>
              <a:rPr sz="658" b="1" dirty="0">
                <a:latin typeface="Times New Roman"/>
                <a:cs typeface="Times New Roman"/>
              </a:rPr>
              <a:t>C</a:t>
            </a:r>
            <a:r>
              <a:rPr sz="658" b="1" spc="-4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=TL/</a:t>
            </a:r>
            <a:r>
              <a:rPr sz="658" b="1" spc="-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I</a:t>
            </a:r>
            <a:r>
              <a:rPr sz="673" b="1" baseline="-11111" dirty="0">
                <a:latin typeface="Times New Roman"/>
                <a:cs typeface="Times New Roman"/>
              </a:rPr>
              <a:t>P</a:t>
            </a:r>
            <a:r>
              <a:rPr sz="673" b="1" spc="-9" baseline="-11111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θ</a:t>
            </a:r>
            <a:r>
              <a:rPr sz="658" b="1" spc="-45" dirty="0">
                <a:latin typeface="Times New Roman"/>
                <a:cs typeface="Times New Roman"/>
              </a:rPr>
              <a:t> </a:t>
            </a:r>
            <a:r>
              <a:rPr sz="658" spc="-30" dirty="0">
                <a:latin typeface="Times New Roman"/>
                <a:cs typeface="Times New Roman"/>
              </a:rPr>
              <a:t>=</a:t>
            </a:r>
            <a:endParaRPr sz="658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15231"/>
              </p:ext>
            </p:extLst>
          </p:nvPr>
        </p:nvGraphicFramePr>
        <p:xfrm>
          <a:off x="2531663" y="4114876"/>
          <a:ext cx="6755459" cy="116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3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797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S.No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7674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10"/>
                        </a:spcBef>
                        <a:tabLst>
                          <a:tab pos="934085" algn="l"/>
                        </a:tabLst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Twisting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Moment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  <a:p>
                      <a:pPr marL="260350">
                        <a:lnSpc>
                          <a:spcPct val="100000"/>
                        </a:lnSpc>
                        <a:spcBef>
                          <a:spcPts val="985"/>
                        </a:spcBef>
                        <a:tabLst>
                          <a:tab pos="1113790" algn="l"/>
                        </a:tabLst>
                      </a:pPr>
                      <a:r>
                        <a:rPr sz="700" spc="-25" dirty="0">
                          <a:latin typeface="Times New Roman"/>
                          <a:cs typeface="Times New Roman"/>
                        </a:rPr>
                        <a:t>Kgf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Nm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674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0">
                        <a:lnSpc>
                          <a:spcPts val="1085"/>
                        </a:lnSpc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Angl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81000" marR="536575">
                        <a:lnSpc>
                          <a:spcPts val="1150"/>
                        </a:lnSpc>
                        <a:spcBef>
                          <a:spcPts val="120"/>
                        </a:spcBef>
                        <a:tabLst>
                          <a:tab pos="765175" algn="l"/>
                        </a:tabLst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40" dirty="0">
                          <a:latin typeface="Times New Roman"/>
                          <a:cs typeface="Times New Roman"/>
                        </a:rPr>
                        <a:t>Twist 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Degr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81000">
                        <a:lnSpc>
                          <a:spcPts val="1185"/>
                        </a:lnSpc>
                        <a:tabLst>
                          <a:tab pos="765175" algn="l"/>
                        </a:tabLst>
                      </a:pPr>
                      <a:r>
                        <a:rPr sz="700" spc="-25" dirty="0">
                          <a:latin typeface="Times New Roman"/>
                          <a:cs typeface="Times New Roman"/>
                        </a:rPr>
                        <a:t>ees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Radians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Modulus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59055" marR="238125">
                        <a:lnSpc>
                          <a:spcPct val="106400"/>
                        </a:lnSpc>
                        <a:spcBef>
                          <a:spcPts val="90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7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rigidity </a:t>
                      </a:r>
                      <a:r>
                        <a:rPr sz="700" spc="-50" dirty="0">
                          <a:latin typeface="Times New Roman"/>
                          <a:cs typeface="Times New Roman"/>
                        </a:rPr>
                        <a:t>C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7674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 marR="381000">
                        <a:lnSpc>
                          <a:spcPct val="173900"/>
                        </a:lnSpc>
                        <a:spcBef>
                          <a:spcPts val="6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Average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7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35" dirty="0">
                          <a:latin typeface="Times New Roman"/>
                          <a:cs typeface="Times New Roman"/>
                        </a:rPr>
                        <a:t>N/mm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7712" y="695603"/>
            <a:ext cx="642486" cy="10891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dirty="0">
                <a:latin typeface="Times New Roman"/>
                <a:cs typeface="Times New Roman"/>
              </a:rPr>
              <a:t>Calculation</a:t>
            </a:r>
            <a:r>
              <a:rPr sz="658" b="1" spc="84" dirty="0">
                <a:latin typeface="Times New Roman"/>
                <a:cs typeface="Times New Roman"/>
              </a:rPr>
              <a:t> </a:t>
            </a:r>
            <a:r>
              <a:rPr sz="658" b="1" spc="-12" dirty="0">
                <a:latin typeface="Times New Roman"/>
                <a:cs typeface="Times New Roman"/>
              </a:rPr>
              <a:t>Part: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4187" y="1717805"/>
            <a:ext cx="372346" cy="10891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spc="-6" dirty="0">
                <a:latin typeface="Times New Roman"/>
                <a:cs typeface="Times New Roman"/>
              </a:rPr>
              <a:t>RESULT:</a:t>
            </a:r>
            <a:endParaRPr sz="65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7712" y="2677682"/>
            <a:ext cx="2940771" cy="403767"/>
          </a:xfrm>
          <a:prstGeom prst="rect">
            <a:avLst/>
          </a:prstGeom>
        </p:spPr>
        <p:txBody>
          <a:bodyPr vert="horz" wrap="square" lIns="0" tIns="44833" rIns="0" bIns="0" rtlCol="0">
            <a:spAutoFit/>
          </a:bodyPr>
          <a:lstStyle/>
          <a:p>
            <a:pPr marL="27354">
              <a:spcBef>
                <a:spcPts val="353"/>
              </a:spcBef>
            </a:pPr>
            <a:r>
              <a:rPr sz="658" b="1" spc="-6" dirty="0">
                <a:latin typeface="Times New Roman"/>
                <a:cs typeface="Times New Roman"/>
              </a:rPr>
              <a:t>Exercise</a:t>
            </a:r>
            <a:endParaRPr sz="658">
              <a:latin typeface="Times New Roman"/>
              <a:cs typeface="Times New Roman"/>
            </a:endParaRPr>
          </a:p>
          <a:p>
            <a:pPr marL="7598" marR="3039">
              <a:lnSpc>
                <a:spcPct val="133600"/>
              </a:lnSpc>
              <a:spcBef>
                <a:spcPts val="30"/>
              </a:spcBef>
            </a:pPr>
            <a:r>
              <a:rPr sz="658" b="1" dirty="0">
                <a:latin typeface="Times New Roman"/>
                <a:cs typeface="Times New Roman"/>
              </a:rPr>
              <a:t>Perform</a:t>
            </a:r>
            <a:r>
              <a:rPr sz="658" b="1" spc="-15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the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same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experiment</a:t>
            </a:r>
            <a:r>
              <a:rPr sz="658" b="1" spc="-21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for</a:t>
            </a:r>
            <a:r>
              <a:rPr sz="658" b="1" spc="-27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two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different</a:t>
            </a:r>
            <a:r>
              <a:rPr sz="658" b="1" spc="-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cross</a:t>
            </a:r>
            <a:r>
              <a:rPr sz="658" b="1" spc="-9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sections</a:t>
            </a:r>
            <a:r>
              <a:rPr sz="658" b="1" spc="-21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on</a:t>
            </a:r>
            <a:r>
              <a:rPr sz="658" b="1" spc="-30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a</a:t>
            </a:r>
            <a:r>
              <a:rPr sz="658" b="1" spc="-15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given</a:t>
            </a:r>
            <a:r>
              <a:rPr sz="658" b="1" spc="-12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specimens </a:t>
            </a:r>
            <a:r>
              <a:rPr sz="658" b="1" dirty="0">
                <a:latin typeface="Times New Roman"/>
                <a:cs typeface="Times New Roman"/>
              </a:rPr>
              <a:t>For</a:t>
            </a:r>
            <a:r>
              <a:rPr sz="658" b="1" spc="-6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Mild</a:t>
            </a:r>
            <a:r>
              <a:rPr sz="658" b="1" spc="-3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Steel and</a:t>
            </a:r>
            <a:r>
              <a:rPr sz="658" b="1" spc="-6" dirty="0">
                <a:latin typeface="Times New Roman"/>
                <a:cs typeface="Times New Roman"/>
              </a:rPr>
              <a:t> Alluminum</a:t>
            </a:r>
            <a:endParaRPr sz="65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echanical-properties-of-materials-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4226" cy="632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AFEAA-65E3-458D-85A5-5B03DEF49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226" y="0"/>
            <a:ext cx="4717774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-Compression-and-Torsion-Testing-pptx-15-2048.jpg">
            <a:extLst>
              <a:ext uri="{FF2B5EF4-FFF2-40B4-BE49-F238E27FC236}">
                <a16:creationId xmlns:a16="http://schemas.microsoft.com/office/drawing/2014/main" id="{AC515643-4734-4BD3-B481-4326E833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87" y="556592"/>
            <a:ext cx="9994792" cy="55392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45778B-2667-4099-A7F1-7CCFC1915D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4237" y="226449"/>
            <a:ext cx="833951" cy="10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2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echanical-properties-of-materials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10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Mechanical-properties-of-materials-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53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Mechanical-properties-of-materials-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30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Mechanical-properties-of-materials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815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Mechanical-properties-of-materials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Mechanical-properties-of-materials-1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92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Mechanical-properties-of-materials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A58B0E-4412-00EE-9025-478B6FEDF2AA}"/>
              </a:ext>
            </a:extLst>
          </p:cNvPr>
          <p:cNvSpPr/>
          <p:nvPr/>
        </p:nvSpPr>
        <p:spPr>
          <a:xfrm>
            <a:off x="1" y="3863546"/>
            <a:ext cx="12192000" cy="3093435"/>
          </a:xfrm>
          <a:prstGeom prst="rect">
            <a:avLst/>
          </a:prstGeom>
          <a:solidFill>
            <a:srgbClr val="1D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C29AF-B71C-3A7B-9F71-64FF32C6923D}"/>
              </a:ext>
            </a:extLst>
          </p:cNvPr>
          <p:cNvSpPr txBox="1"/>
          <p:nvPr/>
        </p:nvSpPr>
        <p:spPr>
          <a:xfrm>
            <a:off x="298513" y="348792"/>
            <a:ext cx="373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INFORMATION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E4E68-D248-138C-0633-A619B436EF8A}"/>
              </a:ext>
            </a:extLst>
          </p:cNvPr>
          <p:cNvSpPr/>
          <p:nvPr/>
        </p:nvSpPr>
        <p:spPr>
          <a:xfrm>
            <a:off x="980303" y="4403025"/>
            <a:ext cx="9531178" cy="1806526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By understanding the properties and behavior of metals through testing, industries can make informed decisions about their usage, leading to safer, more reliable products and structures.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3175F-A0E4-6459-B552-3007C6AB39C5}"/>
              </a:ext>
            </a:extLst>
          </p:cNvPr>
          <p:cNvSpPr txBox="1"/>
          <p:nvPr/>
        </p:nvSpPr>
        <p:spPr>
          <a:xfrm>
            <a:off x="4572000" y="4403024"/>
            <a:ext cx="2034746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b="1" i="0" u="sng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7425F-D677-437F-A3C3-5206281D3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967228"/>
              </p:ext>
            </p:extLst>
          </p:nvPr>
        </p:nvGraphicFramePr>
        <p:xfrm>
          <a:off x="298512" y="1037969"/>
          <a:ext cx="7576862" cy="2718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9800">
                  <a:extLst>
                    <a:ext uri="{9D8B030D-6E8A-4147-A177-3AD203B41FA5}">
                      <a16:colId xmlns:a16="http://schemas.microsoft.com/office/drawing/2014/main" val="2973297144"/>
                    </a:ext>
                  </a:extLst>
                </a:gridCol>
                <a:gridCol w="3657471">
                  <a:extLst>
                    <a:ext uri="{9D8B030D-6E8A-4147-A177-3AD203B41FA5}">
                      <a16:colId xmlns:a16="http://schemas.microsoft.com/office/drawing/2014/main" val="4072590216"/>
                    </a:ext>
                  </a:extLst>
                </a:gridCol>
                <a:gridCol w="1698498">
                  <a:extLst>
                    <a:ext uri="{9D8B030D-6E8A-4147-A177-3AD203B41FA5}">
                      <a16:colId xmlns:a16="http://schemas.microsoft.com/office/drawing/2014/main" val="1410461586"/>
                    </a:ext>
                  </a:extLst>
                </a:gridCol>
                <a:gridCol w="1221093">
                  <a:extLst>
                    <a:ext uri="{9D8B030D-6E8A-4147-A177-3AD203B41FA5}">
                      <a16:colId xmlns:a16="http://schemas.microsoft.com/office/drawing/2014/main" val="4047190457"/>
                    </a:ext>
                  </a:extLst>
                </a:gridCol>
              </a:tblGrid>
              <a:tr h="743197">
                <a:tc gridSpan="4">
                  <a:txBody>
                    <a:bodyPr/>
                    <a:lstStyle/>
                    <a:p>
                      <a:pPr marL="71120">
                        <a:lnSpc>
                          <a:spcPts val="1275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INFORMATION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12388263"/>
                  </a:ext>
                </a:extLst>
              </a:tr>
              <a:tr h="440909">
                <a:tc>
                  <a:txBody>
                    <a:bodyPr/>
                    <a:lstStyle/>
                    <a:p>
                      <a:pPr marR="24130" algn="ctr">
                        <a:lnSpc>
                          <a:spcPts val="124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Title</a:t>
                      </a: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124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Material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 Testing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4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Lecture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Contact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Hours</a:t>
                      </a: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40"/>
                        </a:lnSpc>
                      </a:pP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85</a:t>
                      </a: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792707"/>
                  </a:ext>
                </a:extLst>
              </a:tr>
              <a:tr h="636311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Covered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Lab</a:t>
                      </a: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marR="563245">
                        <a:lnSpc>
                          <a:spcPts val="1270"/>
                        </a:lnSpc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Solid</a:t>
                      </a:r>
                      <a:r>
                        <a:rPr sz="14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Mechanics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Sessional,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Metallic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materials Sessional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2310" marR="83185" indent="348615">
                        <a:lnSpc>
                          <a:spcPts val="1270"/>
                        </a:lnSpc>
                      </a:pP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Credit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Marks</a:t>
                      </a:r>
                      <a:endParaRPr sz="1400" b="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200"/>
                        </a:lnSpc>
                      </a:pP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ts val="1265"/>
                        </a:lnSpc>
                      </a:pP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50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109452"/>
                  </a:ext>
                </a:extLst>
              </a:tr>
              <a:tr h="631002">
                <a:tc gridSpan="4">
                  <a:txBody>
                    <a:bodyPr/>
                    <a:lstStyle/>
                    <a:p>
                      <a:pPr marR="862330" algn="r">
                        <a:lnSpc>
                          <a:spcPts val="1220"/>
                        </a:lnSpc>
                        <a:tabLst>
                          <a:tab pos="5006975" algn="l"/>
                          <a:tab pos="5554345" algn="l"/>
                        </a:tabLst>
                      </a:pP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PRE-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REQUISITE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CIE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20</a:t>
                      </a:r>
                      <a:endParaRPr lang="en-US" sz="1400" b="1" spc="-25" dirty="0">
                        <a:latin typeface="Times New Roman"/>
                        <a:cs typeface="Times New Roman"/>
                      </a:endParaRPr>
                    </a:p>
                    <a:p>
                      <a:pPr marR="862330" algn="r">
                        <a:lnSpc>
                          <a:spcPts val="1220"/>
                        </a:lnSpc>
                        <a:tabLst>
                          <a:tab pos="5006975" algn="l"/>
                          <a:tab pos="5554345" algn="l"/>
                        </a:tabLst>
                      </a:pPr>
                      <a:r>
                        <a:rPr lang="en-US" sz="1400" b="1" spc="-25" dirty="0">
                          <a:latin typeface="Times New Roman"/>
                          <a:cs typeface="Times New Roman"/>
                        </a:rPr>
                        <a:t>                                                                                                            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SEE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30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44900919"/>
                  </a:ext>
                </a:extLst>
              </a:tr>
              <a:tr h="267066">
                <a:tc gridSpan="4">
                  <a:txBody>
                    <a:bodyPr/>
                    <a:lstStyle/>
                    <a:p>
                      <a:pPr marL="71120">
                        <a:lnSpc>
                          <a:spcPts val="1180"/>
                        </a:lnSpc>
                        <a:tabLst>
                          <a:tab pos="4730750" algn="l"/>
                        </a:tabLst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Solid</a:t>
                      </a:r>
                      <a:r>
                        <a:rPr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Mechanics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Theory,</a:t>
                      </a:r>
                      <a:r>
                        <a:rPr sz="1400" b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Metallic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Materials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theory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400" b="1" dirty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SEE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exam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time:</a:t>
                      </a:r>
                      <a:r>
                        <a:rPr sz="14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Hours</a:t>
                      </a:r>
                      <a:endParaRPr sz="1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529112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6290F1C-7BA5-488C-87ED-BE42DAED0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990" y="1037968"/>
            <a:ext cx="3772929" cy="2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9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Mechanical-properties-of-materials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9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Mechanical-properties-of-materials-1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451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Mechanical-properties-of-materials-14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92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Mechanical-properties-of-materials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861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Mechanical-properties-of-materials-1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Mechanical-properties-of-materials-1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Mechanical-properties-of-materials-1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735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Mechanical-properties-of-materials-1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Mechanical-properties-of-materials-2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53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Mechanical-properties-of-materials-2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34C14574-106E-5489-D19D-CC202A2B64DF}"/>
              </a:ext>
            </a:extLst>
          </p:cNvPr>
          <p:cNvSpPr/>
          <p:nvPr/>
        </p:nvSpPr>
        <p:spPr>
          <a:xfrm>
            <a:off x="3524250" y="-152400"/>
            <a:ext cx="5867400" cy="7143750"/>
          </a:xfrm>
          <a:prstGeom prst="parallelogram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FC2CA-7502-711E-598F-05562FF1FECD}"/>
              </a:ext>
            </a:extLst>
          </p:cNvPr>
          <p:cNvSpPr txBox="1"/>
          <p:nvPr/>
        </p:nvSpPr>
        <p:spPr>
          <a:xfrm>
            <a:off x="0" y="123569"/>
            <a:ext cx="579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Learning Outcomes (CLOs)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9DC7F-AEBF-191D-18FC-A1E30485F9F7}"/>
              </a:ext>
            </a:extLst>
          </p:cNvPr>
          <p:cNvSpPr txBox="1"/>
          <p:nvPr/>
        </p:nvSpPr>
        <p:spPr>
          <a:xfrm>
            <a:off x="0" y="753582"/>
            <a:ext cx="115776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learning outcomes that are expected to be attained by the student at the end of the course are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A716BDC-367B-0490-3F9B-CA7EF4201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6221"/>
              </p:ext>
            </p:extLst>
          </p:nvPr>
        </p:nvGraphicFramePr>
        <p:xfrm>
          <a:off x="0" y="1215246"/>
          <a:ext cx="12192000" cy="52226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29858">
                  <a:extLst>
                    <a:ext uri="{9D8B030D-6E8A-4147-A177-3AD203B41FA5}">
                      <a16:colId xmlns:a16="http://schemas.microsoft.com/office/drawing/2014/main" val="857716230"/>
                    </a:ext>
                  </a:extLst>
                </a:gridCol>
                <a:gridCol w="7641704">
                  <a:extLst>
                    <a:ext uri="{9D8B030D-6E8A-4147-A177-3AD203B41FA5}">
                      <a16:colId xmlns:a16="http://schemas.microsoft.com/office/drawing/2014/main" val="2360705600"/>
                    </a:ext>
                  </a:extLst>
                </a:gridCol>
                <a:gridCol w="3120438">
                  <a:extLst>
                    <a:ext uri="{9D8B030D-6E8A-4147-A177-3AD203B41FA5}">
                      <a16:colId xmlns:a16="http://schemas.microsoft.com/office/drawing/2014/main" val="1516447623"/>
                    </a:ext>
                  </a:extLst>
                </a:gridCol>
              </a:tblGrid>
              <a:tr h="100328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Domain of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193893"/>
                  </a:ext>
                </a:extLst>
              </a:tr>
              <a:tr h="9126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Understand</a:t>
                      </a:r>
                      <a:r>
                        <a:rPr lang="en-US" sz="16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concepts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develop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clear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understanding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theoretical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concepts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related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 hardness,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toughness,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tensile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strength,</a:t>
                      </a:r>
                      <a:r>
                        <a:rPr lang="en-US" sz="16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including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their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definitions,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significance,</a:t>
                      </a:r>
                      <a:r>
                        <a:rPr lang="en-US"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interrelationships.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Cognitive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11416"/>
                  </a:ext>
                </a:extLst>
              </a:tr>
              <a:tr h="8085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Analyze</a:t>
                      </a:r>
                      <a:r>
                        <a:rPr lang="en-US" sz="16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experimental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data</a:t>
                      </a:r>
                      <a:r>
                        <a:rPr lang="en-US"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learn</a:t>
                      </a:r>
                      <a:r>
                        <a:rPr lang="en-US" sz="16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how</a:t>
                      </a:r>
                      <a:r>
                        <a:rPr lang="en-US"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collect,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analyze,</a:t>
                      </a:r>
                      <a:r>
                        <a:rPr lang="en-US"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interpret experimental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data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determine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properties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materials.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Psychomotor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51551"/>
                  </a:ext>
                </a:extLst>
              </a:tr>
              <a:tr h="8085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Apply</a:t>
                      </a:r>
                      <a:r>
                        <a:rPr lang="en-US" sz="16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skills</a:t>
                      </a:r>
                      <a:r>
                        <a:rPr lang="en-US" sz="16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lang="en-US" sz="16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Cultivate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critical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thinking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problem-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solving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abilities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troubleshooting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experimental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issues</a:t>
                      </a:r>
                      <a:r>
                        <a:rPr lang="en-US" sz="16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analyzing</a:t>
                      </a:r>
                      <a:r>
                        <a:rPr lang="en-US" sz="16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results.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Psychomotor</a:t>
                      </a:r>
                    </a:p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814157"/>
                  </a:ext>
                </a:extLst>
              </a:tr>
              <a:tr h="65754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/>
                          <a:cs typeface="Times New Roman"/>
                        </a:rPr>
                        <a:t>Evaluate</a:t>
                      </a:r>
                      <a:r>
                        <a:rPr lang="en-US" sz="16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limitations</a:t>
                      </a:r>
                      <a:r>
                        <a:rPr lang="en-US" sz="16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lang="en-US"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lang="en-US" sz="16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testing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methods</a:t>
                      </a:r>
                      <a:r>
                        <a:rPr lang="en-US" sz="16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suggest</a:t>
                      </a:r>
                      <a:r>
                        <a:rPr lang="en-US" sz="16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spc="-10" dirty="0">
                          <a:latin typeface="Times New Roman"/>
                          <a:cs typeface="Times New Roman"/>
                        </a:rPr>
                        <a:t>improvements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Psychomotor,</a:t>
                      </a:r>
                    </a:p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677528"/>
                  </a:ext>
                </a:extLst>
              </a:tr>
              <a:tr h="100328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Manifest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professional responsibilities and norms of engineering practice.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68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07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Mechanical-properties-of-materials-2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30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80D34E-8257-4A90-BF1A-BA2DB521EE4B}"/>
              </a:ext>
            </a:extLst>
          </p:cNvPr>
          <p:cNvSpPr txBox="1"/>
          <p:nvPr/>
        </p:nvSpPr>
        <p:spPr>
          <a:xfrm>
            <a:off x="7243638" y="2759242"/>
            <a:ext cx="4293705" cy="4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lang="en-US" sz="2400" b="1" dirty="0">
                <a:solidFill>
                  <a:srgbClr val="00002C"/>
                </a:solidFill>
                <a:latin typeface="Arial"/>
                <a:cs typeface="Arial"/>
              </a:rPr>
              <a:t>Rockwell Hardness Testing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9279-FF9E-43CA-A754-403EE298B102}"/>
              </a:ext>
            </a:extLst>
          </p:cNvPr>
          <p:cNvSpPr txBox="1"/>
          <p:nvPr/>
        </p:nvSpPr>
        <p:spPr>
          <a:xfrm rot="10800000" flipV="1">
            <a:off x="8364772" y="1909602"/>
            <a:ext cx="1574358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002C"/>
                </a:solidFill>
                <a:latin typeface="Arial MT"/>
                <a:cs typeface="Arial MT"/>
              </a:rPr>
              <a:t> Week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spc="15" dirty="0">
                <a:solidFill>
                  <a:srgbClr val="00002C"/>
                </a:solidFill>
                <a:latin typeface="Arial MT"/>
                <a:cs typeface="Arial MT"/>
              </a:rPr>
              <a:t>  (</a:t>
            </a:r>
            <a:r>
              <a:rPr lang="en-US" sz="2800" b="1" spc="-50" dirty="0">
                <a:solidFill>
                  <a:srgbClr val="00002C"/>
                </a:solidFill>
                <a:latin typeface="Arial MT"/>
                <a:cs typeface="Arial MT"/>
              </a:rPr>
              <a:t>2-3)</a:t>
            </a:r>
            <a:endParaRPr lang="en-US" sz="2800" b="1" dirty="0">
              <a:latin typeface="Arial MT"/>
              <a:cs typeface="Arial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4FA74-9618-47DA-9859-D9AF9197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6560" cy="63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20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Materials-Testing-Lab-Presentation-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30303"/>
            <a:ext cx="9144000" cy="51922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Materials-Testing-Lab-Presentation-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99715"/>
            <a:ext cx="9144000" cy="51762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Materials-Testing-Lab-Presentation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15617"/>
            <a:ext cx="9144000" cy="52160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Materials-Testing-Lab-Presentation-34-638.jpg">
            <a:extLst>
              <a:ext uri="{FF2B5EF4-FFF2-40B4-BE49-F238E27FC236}">
                <a16:creationId xmlns:a16="http://schemas.microsoft.com/office/drawing/2014/main" id="{C827E0B7-48F1-4365-983E-270B507C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29" y="556591"/>
            <a:ext cx="9533613" cy="58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5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Materials-Testing-Lab-Presentation-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0932"/>
            <a:ext cx="9144000" cy="558976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Rockwell-hardnes-testing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7423"/>
            <a:ext cx="9144000" cy="490595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Rockwell-hardnes-testing-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66" y="95415"/>
            <a:ext cx="9144000" cy="52399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Rockwell-hardnes-testing-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18984"/>
            <a:ext cx="9144000" cy="47946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34C14574-106E-5489-D19D-CC202A2B64DF}"/>
              </a:ext>
            </a:extLst>
          </p:cNvPr>
          <p:cNvSpPr/>
          <p:nvPr/>
        </p:nvSpPr>
        <p:spPr>
          <a:xfrm>
            <a:off x="3524250" y="-152400"/>
            <a:ext cx="5867400" cy="7143750"/>
          </a:xfrm>
          <a:prstGeom prst="parallelogram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2500F14-D46F-DFB3-BDE6-B80D9F5E3086}"/>
              </a:ext>
            </a:extLst>
          </p:cNvPr>
          <p:cNvSpPr/>
          <p:nvPr/>
        </p:nvSpPr>
        <p:spPr>
          <a:xfrm>
            <a:off x="9747512" y="-152400"/>
            <a:ext cx="5867400" cy="7143750"/>
          </a:xfrm>
          <a:prstGeom prst="parallelogram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FC2CA-7502-711E-598F-05562FF1FECD}"/>
              </a:ext>
            </a:extLst>
          </p:cNvPr>
          <p:cNvSpPr txBox="1"/>
          <p:nvPr/>
        </p:nvSpPr>
        <p:spPr>
          <a:xfrm>
            <a:off x="304800" y="291917"/>
            <a:ext cx="54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Learning Outcomes (CLOs)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9DC7F-AEBF-191D-18FC-A1E30485F9F7}"/>
              </a:ext>
            </a:extLst>
          </p:cNvPr>
          <p:cNvSpPr txBox="1"/>
          <p:nvPr/>
        </p:nvSpPr>
        <p:spPr>
          <a:xfrm>
            <a:off x="304800" y="753582"/>
            <a:ext cx="11272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learning outcomes that are expected to be attained by the student at the end of the course are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BA716BDC-367B-0490-3F9B-CA7EF4201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50342"/>
              </p:ext>
            </p:extLst>
          </p:nvPr>
        </p:nvGraphicFramePr>
        <p:xfrm>
          <a:off x="0" y="1107350"/>
          <a:ext cx="13153938" cy="57506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94862">
                  <a:extLst>
                    <a:ext uri="{9D8B030D-6E8A-4147-A177-3AD203B41FA5}">
                      <a16:colId xmlns:a16="http://schemas.microsoft.com/office/drawing/2014/main" val="857716230"/>
                    </a:ext>
                  </a:extLst>
                </a:gridCol>
                <a:gridCol w="7454677">
                  <a:extLst>
                    <a:ext uri="{9D8B030D-6E8A-4147-A177-3AD203B41FA5}">
                      <a16:colId xmlns:a16="http://schemas.microsoft.com/office/drawing/2014/main" val="2360705600"/>
                    </a:ext>
                  </a:extLst>
                </a:gridCol>
                <a:gridCol w="1527643">
                  <a:extLst>
                    <a:ext uri="{9D8B030D-6E8A-4147-A177-3AD203B41FA5}">
                      <a16:colId xmlns:a16="http://schemas.microsoft.com/office/drawing/2014/main" val="1516447623"/>
                    </a:ext>
                  </a:extLst>
                </a:gridCol>
                <a:gridCol w="2776756">
                  <a:extLst>
                    <a:ext uri="{9D8B030D-6E8A-4147-A177-3AD203B41FA5}">
                      <a16:colId xmlns:a16="http://schemas.microsoft.com/office/drawing/2014/main" val="788764709"/>
                    </a:ext>
                  </a:extLst>
                </a:gridCol>
              </a:tblGrid>
              <a:tr h="50112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193893"/>
                  </a:ext>
                </a:extLst>
              </a:tr>
              <a:tr h="70649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Basic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 Introduction</a:t>
                      </a:r>
                      <a:r>
                        <a:rPr lang="en-US"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Hardness,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Toughness,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Tension,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Compression,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Shear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force,</a:t>
                      </a:r>
                      <a:r>
                        <a:rPr lang="en-US"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lang="en-US"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Properties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011416"/>
                  </a:ext>
                </a:extLst>
              </a:tr>
              <a:tr h="915824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Hardness</a:t>
                      </a:r>
                      <a:r>
                        <a:rPr lang="en-US"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CLO2, CLO3,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51551"/>
                  </a:ext>
                </a:extLst>
              </a:tr>
              <a:tr h="70649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Toughness</a:t>
                      </a:r>
                      <a:r>
                        <a:rPr lang="en-US"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CLO2, 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814157"/>
                  </a:ext>
                </a:extLst>
              </a:tr>
              <a:tr h="90099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Tension</a:t>
                      </a:r>
                      <a:r>
                        <a:rPr lang="en-US"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Compression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80"/>
                        </a:lnSpc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CLO2,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 marR="213360">
                        <a:lnSpc>
                          <a:spcPct val="110000"/>
                        </a:lnSpc>
                        <a:spcBef>
                          <a:spcPts val="10"/>
                        </a:spcBef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677528"/>
                  </a:ext>
                </a:extLst>
              </a:tr>
              <a:tr h="667059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80"/>
                        </a:lnSpc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CLO2,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 marR="213360">
                        <a:lnSpc>
                          <a:spcPct val="110000"/>
                        </a:lnSpc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447604"/>
                  </a:ext>
                </a:extLst>
              </a:tr>
              <a:tr h="6763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Practice,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Review/Reserved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Day,</a:t>
                      </a:r>
                      <a:r>
                        <a:rPr lang="en-US"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lang="en-US"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lang="en-US"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Self-study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70"/>
                        </a:lnSpc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2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4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765462"/>
                  </a:ext>
                </a:extLst>
              </a:tr>
              <a:tr h="6763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lang="en-US"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lang="en-US"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Quiz,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Overall</a:t>
                      </a:r>
                      <a:r>
                        <a:rPr lang="en-US"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20" dirty="0">
                          <a:latin typeface="Times New Roman"/>
                          <a:cs typeface="Times New Roman"/>
                        </a:rPr>
                        <a:t>Test </a:t>
                      </a:r>
                      <a:r>
                        <a:rPr lang="en-US" sz="1100" spc="-10" dirty="0">
                          <a:latin typeface="Times New Roman"/>
                          <a:cs typeface="Times New Roman"/>
                        </a:rPr>
                        <a:t>(Competency)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During Sessional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355"/>
                        </a:lnSpc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1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pPr marL="762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lang="en-US" sz="1100" spc="-50" dirty="0">
                          <a:latin typeface="Times New Roman"/>
                          <a:cs typeface="Times New Roman"/>
                        </a:rPr>
                        <a:t> 3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68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293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Rockwell-hardnes-testing-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8152"/>
            <a:ext cx="9144000" cy="512859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Rockwell-hardnes-testing-1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7422"/>
            <a:ext cx="9144000" cy="526376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Rockwell-hardnes-testing-1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62108"/>
            <a:ext cx="9144000" cy="492980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Rockwell-hardnes-testing-15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7423"/>
            <a:ext cx="9144000" cy="53909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Materials-Testing-Lab-Presentation-3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74879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Materials-Testing-Lab-Presentation-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0445"/>
            <a:ext cx="9144000" cy="52399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Materials-Testing-Lab-Presentation-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38254"/>
            <a:ext cx="9144000" cy="509678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Materials-Testing-Lab-Presentation-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0931"/>
            <a:ext cx="9144000" cy="566132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417" y="0"/>
            <a:ext cx="11839492" cy="602496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25075" algn="ctr">
              <a:spcBef>
                <a:spcPts val="57"/>
              </a:spcBef>
            </a:pPr>
            <a:r>
              <a:rPr sz="1600" b="1" dirty="0">
                <a:latin typeface="Times New Roman"/>
                <a:cs typeface="Times New Roman"/>
              </a:rPr>
              <a:t>EXPERIMENT</a:t>
            </a:r>
            <a:r>
              <a:rPr sz="1600" b="1" spc="-18" dirty="0">
                <a:latin typeface="Times New Roman"/>
                <a:cs typeface="Times New Roman"/>
              </a:rPr>
              <a:t> </a:t>
            </a:r>
            <a:r>
              <a:rPr sz="1600" b="1" spc="-6" dirty="0">
                <a:latin typeface="Times New Roman"/>
                <a:cs typeface="Times New Roman"/>
              </a:rPr>
              <a:t>-</a:t>
            </a:r>
            <a:r>
              <a:rPr sz="1600" b="1" spc="-30" dirty="0">
                <a:latin typeface="Times New Roman"/>
                <a:cs typeface="Times New Roman"/>
              </a:rPr>
              <a:t>1</a:t>
            </a:r>
            <a:endParaRPr sz="1600" b="1" dirty="0">
              <a:latin typeface="Times New Roman"/>
              <a:cs typeface="Times New Roman"/>
            </a:endParaRPr>
          </a:p>
          <a:p>
            <a:pPr marL="87762" algn="ctr">
              <a:spcBef>
                <a:spcPts val="862"/>
              </a:spcBef>
            </a:pPr>
            <a:r>
              <a:rPr sz="1600" b="1" dirty="0">
                <a:latin typeface="Times New Roman"/>
                <a:cs typeface="Times New Roman"/>
              </a:rPr>
              <a:t>ROCKWELL</a:t>
            </a:r>
            <a:r>
              <a:rPr sz="1600" b="1" spc="-3" dirty="0">
                <a:latin typeface="Times New Roman"/>
                <a:cs typeface="Times New Roman"/>
              </a:rPr>
              <a:t> </a:t>
            </a:r>
            <a:r>
              <a:rPr sz="1600" b="1" spc="-6" dirty="0">
                <a:latin typeface="Times New Roman"/>
                <a:cs typeface="Times New Roman"/>
              </a:rPr>
              <a:t>HARDNESS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sz="1600" b="1" spc="-12" dirty="0">
                <a:latin typeface="Times New Roman"/>
                <a:cs typeface="Times New Roman"/>
              </a:rPr>
              <a:t>TEST</a:t>
            </a:r>
            <a:endParaRPr sz="1600" b="1" dirty="0">
              <a:latin typeface="Times New Roman"/>
              <a:cs typeface="Times New Roman"/>
            </a:endParaRPr>
          </a:p>
          <a:p>
            <a:pPr>
              <a:spcBef>
                <a:spcPts val="512"/>
              </a:spcBef>
            </a:pPr>
            <a:endParaRPr sz="957" dirty="0">
              <a:latin typeface="Times New Roman"/>
              <a:cs typeface="Times New Roman"/>
            </a:endParaRPr>
          </a:p>
          <a:p>
            <a:pPr marL="7598"/>
            <a:r>
              <a:rPr sz="1200" b="1" dirty="0">
                <a:latin typeface="Times New Roman"/>
                <a:cs typeface="Times New Roman"/>
              </a:rPr>
              <a:t>AIM:</a:t>
            </a:r>
            <a:r>
              <a:rPr sz="1200" b="1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determine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Rockwell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given</a:t>
            </a:r>
            <a:r>
              <a:rPr sz="1200" spc="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263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7598"/>
            <a:r>
              <a:rPr sz="1200" b="1" spc="-6" dirty="0">
                <a:latin typeface="Times New Roman"/>
                <a:cs typeface="Times New Roman"/>
              </a:rPr>
              <a:t>APPARATUS:</a:t>
            </a:r>
            <a:endParaRPr lang="en-US" sz="1200" b="1" spc="-6" dirty="0">
              <a:latin typeface="Times New Roman"/>
              <a:cs typeface="Times New Roman"/>
            </a:endParaRPr>
          </a:p>
          <a:p>
            <a:pPr marL="7598"/>
            <a:r>
              <a:rPr sz="1200" dirty="0">
                <a:latin typeface="Times New Roman"/>
                <a:cs typeface="Times New Roman"/>
              </a:rPr>
              <a:t>Rockwell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testing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machine,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specimen.</a:t>
            </a:r>
            <a:endParaRPr sz="1200" dirty="0">
              <a:latin typeface="Times New Roman"/>
              <a:cs typeface="Times New Roman"/>
            </a:endParaRPr>
          </a:p>
          <a:p>
            <a:pPr marL="7598" marR="120055">
              <a:lnSpc>
                <a:spcPct val="149100"/>
              </a:lnSpc>
              <a:spcBef>
                <a:spcPts val="380"/>
              </a:spcBef>
            </a:pPr>
            <a:r>
              <a:rPr sz="1200" b="1" dirty="0">
                <a:latin typeface="Times New Roman"/>
                <a:cs typeface="Times New Roman"/>
              </a:rPr>
              <a:t>THEORY:</a:t>
            </a:r>
            <a:r>
              <a:rPr sz="1200" b="1" spc="114" dirty="0">
                <a:latin typeface="Times New Roman"/>
                <a:cs typeface="Times New Roman"/>
              </a:rPr>
              <a:t> </a:t>
            </a:r>
            <a:endParaRPr lang="en-US" sz="1200" b="1" spc="114" dirty="0">
              <a:latin typeface="Times New Roman"/>
              <a:cs typeface="Times New Roman"/>
            </a:endParaRPr>
          </a:p>
          <a:p>
            <a:pPr marL="7598" marR="120055">
              <a:lnSpc>
                <a:spcPct val="149100"/>
              </a:lnSpc>
              <a:spcBef>
                <a:spcPts val="380"/>
              </a:spcBef>
            </a:pPr>
            <a:r>
              <a:rPr sz="1200" spc="-6" dirty="0">
                <a:latin typeface="Times New Roman"/>
                <a:cs typeface="Times New Roman"/>
              </a:rPr>
              <a:t>Hardness-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resistance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metal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plastic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deformation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against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indentation </a:t>
            </a:r>
            <a:r>
              <a:rPr sz="1200" dirty="0">
                <a:latin typeface="Times New Roman"/>
                <a:cs typeface="Times New Roman"/>
              </a:rPr>
              <a:t>scratching,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abrasion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spc="-6" dirty="0" err="1">
                <a:latin typeface="Times New Roman"/>
                <a:cs typeface="Times New Roman"/>
              </a:rPr>
              <a:t>cutting.</a:t>
            </a:r>
            <a:r>
              <a:rPr sz="1200" dirty="0" err="1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penetration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measures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material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Rockwell’s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14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method.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4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penetration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14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inversely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proportional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37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hardness.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Both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ball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diamond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cone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types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test.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There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three </a:t>
            </a:r>
            <a:r>
              <a:rPr sz="1200" dirty="0">
                <a:latin typeface="Times New Roman"/>
                <a:cs typeface="Times New Roman"/>
              </a:rPr>
              <a:t>scales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taking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readings.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428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7598" marR="233271" algn="just">
              <a:lnSpc>
                <a:spcPct val="145500"/>
              </a:lnSpc>
            </a:pP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„A-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60kgf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 588.8N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diamond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steel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shallow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case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hardened</a:t>
            </a:r>
            <a:r>
              <a:rPr sz="1200" spc="-6" dirty="0">
                <a:latin typeface="Times New Roman"/>
                <a:cs typeface="Times New Roman"/>
              </a:rPr>
              <a:t> steel.</a:t>
            </a:r>
            <a:endParaRPr sz="1200" dirty="0">
              <a:latin typeface="Times New Roman"/>
              <a:cs typeface="Times New Roman"/>
            </a:endParaRPr>
          </a:p>
          <a:p>
            <a:pPr marL="7598" marR="156147" algn="just">
              <a:lnSpc>
                <a:spcPts val="1179"/>
              </a:lnSpc>
              <a:spcBef>
                <a:spcPts val="75"/>
              </a:spcBef>
            </a:pP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„B-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100kgf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980.7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1.588mm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ball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performing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soft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steel,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malleable iron, copper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aluminum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alloys.</a:t>
            </a:r>
            <a:endParaRPr sz="1200" dirty="0">
              <a:latin typeface="Times New Roman"/>
              <a:cs typeface="Times New Roman"/>
            </a:endParaRPr>
          </a:p>
          <a:p>
            <a:pPr marL="7598" marR="193000" algn="just">
              <a:lnSpc>
                <a:spcPts val="1179"/>
              </a:lnSpc>
              <a:spcBef>
                <a:spcPts val="6"/>
              </a:spcBef>
            </a:pP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„C-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150kgf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1471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diamond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 used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steel,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cost steel,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deep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case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hardened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steel ,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other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metals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which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harder.</a:t>
            </a:r>
            <a:endParaRPr sz="1200" dirty="0">
              <a:latin typeface="Times New Roman"/>
              <a:cs typeface="Times New Roman"/>
            </a:endParaRPr>
          </a:p>
          <a:p>
            <a:pPr marL="7598" marR="119295" algn="just">
              <a:lnSpc>
                <a:spcPts val="1160"/>
              </a:lnSpc>
              <a:spcBef>
                <a:spcPts val="12"/>
              </a:spcBef>
            </a:pPr>
            <a:r>
              <a:rPr sz="1200" dirty="0">
                <a:latin typeface="Times New Roman"/>
                <a:cs typeface="Times New Roman"/>
              </a:rPr>
              <a:t>First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applied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overcome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film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thickness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metal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surface.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load </a:t>
            </a:r>
            <a:r>
              <a:rPr sz="1200" dirty="0">
                <a:latin typeface="Times New Roman"/>
                <a:cs typeface="Times New Roman"/>
              </a:rPr>
              <a:t>also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eliminates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errors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measurement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due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spring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frame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or </a:t>
            </a:r>
            <a:r>
              <a:rPr sz="1200" dirty="0">
                <a:latin typeface="Times New Roman"/>
                <a:cs typeface="Times New Roman"/>
              </a:rPr>
              <a:t>setting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down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table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attachments.</a:t>
            </a:r>
            <a:endParaRPr sz="1200" dirty="0">
              <a:latin typeface="Times New Roman"/>
              <a:cs typeface="Times New Roman"/>
            </a:endParaRPr>
          </a:p>
          <a:p>
            <a:pPr marL="7598" algn="just">
              <a:spcBef>
                <a:spcPts val="278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Rockwell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derived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measurement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depth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impression.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This</a:t>
            </a:r>
            <a:endParaRPr sz="1200" dirty="0">
              <a:latin typeface="Times New Roman"/>
              <a:cs typeface="Times New Roman"/>
            </a:endParaRPr>
          </a:p>
          <a:p>
            <a:pPr marL="7598" algn="just">
              <a:spcBef>
                <a:spcPts val="395"/>
              </a:spcBef>
            </a:pPr>
            <a:r>
              <a:rPr sz="1200" dirty="0">
                <a:latin typeface="Times New Roman"/>
                <a:cs typeface="Times New Roman"/>
              </a:rPr>
              <a:t>method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 is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suitable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finished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parts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 simple </a:t>
            </a:r>
            <a:r>
              <a:rPr sz="1200" spc="-6" dirty="0">
                <a:latin typeface="Times New Roman"/>
                <a:cs typeface="Times New Roman"/>
              </a:rPr>
              <a:t>shapes.</a:t>
            </a:r>
            <a:endParaRPr sz="1200" dirty="0">
              <a:latin typeface="Times New Roman"/>
              <a:cs typeface="Times New Roman"/>
            </a:endParaRPr>
          </a:p>
          <a:p>
            <a:pPr marL="7598">
              <a:spcBef>
                <a:spcPts val="365"/>
              </a:spcBef>
            </a:pPr>
            <a:r>
              <a:rPr sz="1200" b="1" spc="-6" dirty="0">
                <a:latin typeface="Times New Roman"/>
                <a:cs typeface="Times New Roman"/>
              </a:rPr>
              <a:t>PROCEDURE:</a:t>
            </a:r>
            <a:endParaRPr sz="1200" dirty="0">
              <a:latin typeface="Times New Roman"/>
              <a:cs typeface="Times New Roman"/>
            </a:endParaRPr>
          </a:p>
          <a:p>
            <a:pPr marL="100299" indent="-92701">
              <a:buAutoNum type="arabicPeriod"/>
              <a:tabLst>
                <a:tab pos="100299" algn="l"/>
              </a:tabLst>
            </a:pPr>
            <a:r>
              <a:rPr sz="1200" dirty="0">
                <a:latin typeface="Times New Roman"/>
                <a:cs typeface="Times New Roman"/>
              </a:rPr>
              <a:t>Select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 rotating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nob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fix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suitable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indenter.</a:t>
            </a:r>
            <a:endParaRPr sz="1200" dirty="0">
              <a:latin typeface="Times New Roman"/>
              <a:cs typeface="Times New Roman"/>
            </a:endParaRPr>
          </a:p>
          <a:p>
            <a:pPr marL="100299" indent="-92701">
              <a:spcBef>
                <a:spcPts val="87"/>
              </a:spcBef>
              <a:buAutoNum type="arabicPeriod"/>
              <a:tabLst>
                <a:tab pos="100299" algn="l"/>
              </a:tabLst>
            </a:pPr>
            <a:r>
              <a:rPr sz="1200" dirty="0">
                <a:latin typeface="Times New Roman"/>
                <a:cs typeface="Times New Roman"/>
              </a:rPr>
              <a:t>Clean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piece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place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special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anvil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worktable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machine.</a:t>
            </a:r>
            <a:endParaRPr sz="1200" dirty="0">
              <a:latin typeface="Times New Roman"/>
              <a:cs typeface="Times New Roman"/>
            </a:endParaRPr>
          </a:p>
          <a:p>
            <a:pPr marL="109417" indent="-101819">
              <a:spcBef>
                <a:spcPts val="380"/>
              </a:spcBef>
              <a:buAutoNum type="arabicPeriod"/>
              <a:tabLst>
                <a:tab pos="109417" algn="l"/>
              </a:tabLst>
            </a:pPr>
            <a:r>
              <a:rPr sz="1200" dirty="0">
                <a:latin typeface="Times New Roman"/>
                <a:cs typeface="Times New Roman"/>
              </a:rPr>
              <a:t>Turn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capstan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wheel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evaluate</a:t>
            </a:r>
            <a:r>
              <a:rPr sz="1200" spc="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into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contact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indenter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point.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109417" indent="-101819">
              <a:spcBef>
                <a:spcPts val="380"/>
              </a:spcBef>
              <a:buAutoNum type="arabicPeriod"/>
              <a:tabLst>
                <a:tab pos="109417" algn="l"/>
              </a:tabLst>
            </a:pPr>
            <a:endParaRPr sz="1200" dirty="0">
              <a:latin typeface="Times New Roman"/>
              <a:cs typeface="Times New Roman"/>
            </a:endParaRPr>
          </a:p>
          <a:p>
            <a:pPr marL="124613" marR="67246" indent="-117395">
              <a:lnSpc>
                <a:spcPts val="718"/>
              </a:lnSpc>
              <a:spcBef>
                <a:spcPts val="299"/>
              </a:spcBef>
              <a:buAutoNum type="arabicPeriod"/>
              <a:tabLst>
                <a:tab pos="142470" algn="l"/>
              </a:tabLst>
            </a:pPr>
            <a:r>
              <a:rPr sz="1200" dirty="0">
                <a:latin typeface="Times New Roman"/>
                <a:cs typeface="Times New Roman"/>
              </a:rPr>
              <a:t>Further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turn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wheel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three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rotations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forcing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against</a:t>
            </a:r>
            <a:r>
              <a:rPr sz="1200" spc="7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indenter.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will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ensure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been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applied.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124613" marR="67246" indent="-117395">
              <a:lnSpc>
                <a:spcPts val="718"/>
              </a:lnSpc>
              <a:spcBef>
                <a:spcPts val="299"/>
              </a:spcBef>
              <a:buAutoNum type="arabicPeriod"/>
              <a:tabLst>
                <a:tab pos="142470" algn="l"/>
              </a:tabLst>
            </a:pPr>
            <a:endParaRPr sz="1200" dirty="0">
              <a:latin typeface="Times New Roman"/>
              <a:cs typeface="Times New Roman"/>
            </a:endParaRPr>
          </a:p>
          <a:p>
            <a:pPr marL="134872" indent="-127273">
              <a:lnSpc>
                <a:spcPts val="757"/>
              </a:lnSpc>
              <a:buAutoNum type="arabicPeriod"/>
              <a:tabLst>
                <a:tab pos="134872" algn="l"/>
              </a:tabLst>
            </a:pP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soon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pointer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comes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rest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pull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handle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reverse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direction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slowly.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This</a:t>
            </a:r>
            <a:endParaRPr sz="1200" dirty="0">
              <a:latin typeface="Times New Roman"/>
              <a:cs typeface="Times New Roman"/>
            </a:endParaRPr>
          </a:p>
          <a:p>
            <a:pPr marL="134872" marR="67626">
              <a:lnSpc>
                <a:spcPct val="100899"/>
              </a:lnSpc>
            </a:pPr>
            <a:r>
              <a:rPr sz="1200" dirty="0">
                <a:latin typeface="Times New Roman"/>
                <a:cs typeface="Times New Roman"/>
              </a:rPr>
              <a:t>releases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major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but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minor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load.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pointer</a:t>
            </a:r>
            <a:r>
              <a:rPr sz="1200" spc="13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will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now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rotate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reverse direction</a:t>
            </a:r>
            <a:r>
              <a:rPr sz="957" spc="-6" dirty="0">
                <a:latin typeface="Times New Roman"/>
                <a:cs typeface="Times New Roman"/>
              </a:rPr>
              <a:t>.</a:t>
            </a:r>
            <a:endParaRPr sz="957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1034" y="262393"/>
            <a:ext cx="7063108" cy="560304"/>
          </a:xfrm>
          <a:prstGeom prst="rect">
            <a:avLst/>
          </a:prstGeom>
        </p:spPr>
        <p:txBody>
          <a:bodyPr vert="horz" wrap="square" lIns="0" tIns="15198" rIns="0" bIns="0" rtlCol="0">
            <a:spAutoFit/>
          </a:bodyPr>
          <a:lstStyle/>
          <a:p>
            <a:pPr marL="136771" marR="3039" indent="-129553">
              <a:lnSpc>
                <a:spcPts val="748"/>
              </a:lnSpc>
              <a:spcBef>
                <a:spcPts val="120"/>
              </a:spcBef>
            </a:pPr>
            <a:r>
              <a:rPr sz="658" dirty="0">
                <a:latin typeface="Times New Roman"/>
                <a:cs typeface="Times New Roman"/>
              </a:rPr>
              <a:t>6.</a:t>
            </a:r>
            <a:r>
              <a:rPr sz="658" spc="90" dirty="0">
                <a:latin typeface="Times New Roman"/>
                <a:cs typeface="Times New Roman"/>
              </a:rPr>
              <a:t> </a:t>
            </a:r>
            <a:r>
              <a:rPr sz="658" spc="-12" dirty="0">
                <a:latin typeface="Times New Roman"/>
                <a:cs typeface="Times New Roman"/>
              </a:rPr>
              <a:t>.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625"/>
              </a:spcBef>
            </a:pPr>
            <a:endParaRPr sz="658" dirty="0">
              <a:latin typeface="Times New Roman"/>
              <a:cs typeface="Times New Roman"/>
            </a:endParaRPr>
          </a:p>
          <a:p>
            <a:pPr marL="65726">
              <a:spcBef>
                <a:spcPts val="3"/>
              </a:spcBef>
            </a:pPr>
            <a:r>
              <a:rPr lang="en-US" sz="1000" b="1" spc="-6" dirty="0">
                <a:latin typeface="Times New Roman"/>
                <a:cs typeface="Times New Roman"/>
              </a:rPr>
              <a:t>  </a:t>
            </a:r>
            <a:r>
              <a:rPr b="1" spc="-6" dirty="0">
                <a:latin typeface="Times New Roman"/>
                <a:cs typeface="Times New Roman"/>
              </a:rPr>
              <a:t>OBSERVATIONS: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1035182"/>
            <a:ext cx="2854518" cy="633754"/>
          </a:xfrm>
          <a:prstGeom prst="rect">
            <a:avLst/>
          </a:prstGeom>
        </p:spPr>
        <p:txBody>
          <a:bodyPr vert="horz" wrap="square" lIns="0" tIns="3420" rIns="0" bIns="0" rtlCol="0">
            <a:spAutoFit/>
          </a:bodyPr>
          <a:lstStyle/>
          <a:p>
            <a:pPr marL="7598" marR="3039">
              <a:lnSpc>
                <a:spcPct val="116799"/>
              </a:lnSpc>
              <a:spcBef>
                <a:spcPts val="27"/>
              </a:spcBef>
            </a:pPr>
            <a:r>
              <a:rPr sz="1200" dirty="0">
                <a:latin typeface="Times New Roman"/>
                <a:cs typeface="Times New Roman"/>
              </a:rPr>
              <a:t>Material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 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7598" marR="3039">
              <a:lnSpc>
                <a:spcPct val="116799"/>
              </a:lnSpc>
              <a:spcBef>
                <a:spcPts val="27"/>
              </a:spcBef>
            </a:pPr>
            <a:r>
              <a:rPr sz="1200" dirty="0">
                <a:latin typeface="Times New Roman"/>
                <a:cs typeface="Times New Roman"/>
              </a:rPr>
              <a:t>Thickness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7598" marR="3039">
              <a:lnSpc>
                <a:spcPct val="116799"/>
              </a:lnSpc>
              <a:spcBef>
                <a:spcPts val="27"/>
              </a:spcBef>
            </a:pPr>
            <a:r>
              <a:rPr sz="1200" dirty="0">
                <a:latin typeface="Times New Roman"/>
                <a:cs typeface="Times New Roman"/>
              </a:rPr>
              <a:t>Hardness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used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49487"/>
              </p:ext>
            </p:extLst>
          </p:nvPr>
        </p:nvGraphicFramePr>
        <p:xfrm>
          <a:off x="914400" y="1924419"/>
          <a:ext cx="8509916" cy="1926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6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1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6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54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6663">
                <a:tc rowSpan="2">
                  <a:txBody>
                    <a:bodyPr/>
                    <a:lstStyle/>
                    <a:p>
                      <a:pPr marL="107950" marR="97790">
                        <a:lnSpc>
                          <a:spcPct val="103899"/>
                        </a:lnSpc>
                        <a:spcBef>
                          <a:spcPts val="1125"/>
                        </a:spcBef>
                      </a:pP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Test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no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548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Material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77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marL="73025">
                        <a:lnSpc>
                          <a:spcPct val="100000"/>
                        </a:lnSpc>
                        <a:spcBef>
                          <a:spcPts val="1155"/>
                        </a:spcBef>
                        <a:tabLst>
                          <a:tab pos="737235" algn="l"/>
                          <a:tab pos="1319530" algn="l"/>
                        </a:tabLst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Rockwell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Scale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of</a:t>
                      </a:r>
                      <a:r>
                        <a:rPr sz="11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weights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743585" algn="l"/>
                          <a:tab pos="1319530" algn="l"/>
                        </a:tabLst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Scale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             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weight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                          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indent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77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6675" marR="800735">
                        <a:lnSpc>
                          <a:spcPts val="1280"/>
                        </a:lnSpc>
                        <a:spcBef>
                          <a:spcPts val="55"/>
                        </a:spcBef>
                      </a:pP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Rockwell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number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17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 marR="76835">
                        <a:lnSpc>
                          <a:spcPct val="103699"/>
                        </a:lnSpc>
                        <a:spcBef>
                          <a:spcPts val="1130"/>
                        </a:spcBef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Average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Rockwell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586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3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2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265"/>
                        </a:lnSpc>
                      </a:pP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ts val="1265"/>
                        </a:lnSpc>
                      </a:pP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ts val="1265"/>
                        </a:lnSpc>
                      </a:pP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914400" y="4112900"/>
            <a:ext cx="9148221" cy="2296825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43691">
              <a:spcBef>
                <a:spcPts val="63"/>
              </a:spcBef>
            </a:pPr>
            <a:r>
              <a:rPr sz="1100" b="1" spc="-6" dirty="0">
                <a:latin typeface="Times New Roman"/>
                <a:cs typeface="Times New Roman"/>
              </a:rPr>
              <a:t>PRECAUTIONS:</a:t>
            </a:r>
            <a:endParaRPr sz="1100" dirty="0">
              <a:latin typeface="Times New Roman"/>
              <a:cs typeface="Times New Roman"/>
            </a:endParaRPr>
          </a:p>
          <a:p>
            <a:pPr marL="136771" indent="-129173" algn="just">
              <a:spcBef>
                <a:spcPts val="601"/>
              </a:spcBef>
              <a:buAutoNum type="arabicPeriod"/>
              <a:tabLst>
                <a:tab pos="136771" algn="l"/>
              </a:tabLst>
            </a:pP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testing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cylindrical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use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V-</a:t>
            </a:r>
            <a:r>
              <a:rPr sz="1100" dirty="0">
                <a:latin typeface="Times New Roman"/>
                <a:cs typeface="Times New Roman"/>
              </a:rPr>
              <a:t>type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platform.</a:t>
            </a:r>
            <a:endParaRPr sz="1100" dirty="0">
              <a:latin typeface="Times New Roman"/>
              <a:cs typeface="Times New Roman"/>
            </a:endParaRPr>
          </a:p>
          <a:p>
            <a:pPr marL="136771" indent="-129173" algn="just">
              <a:spcBef>
                <a:spcPts val="374"/>
              </a:spcBef>
              <a:buAutoNum type="arabicPeriod"/>
              <a:tabLst>
                <a:tab pos="136771" algn="l"/>
              </a:tabLst>
            </a:pPr>
            <a:r>
              <a:rPr sz="1100" dirty="0">
                <a:latin typeface="Times New Roman"/>
                <a:cs typeface="Times New Roman"/>
              </a:rPr>
              <a:t>Calibrate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machine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occasionally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using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standard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blocks.</a:t>
            </a:r>
            <a:endParaRPr sz="1100" dirty="0">
              <a:latin typeface="Times New Roman"/>
              <a:cs typeface="Times New Roman"/>
            </a:endParaRPr>
          </a:p>
          <a:p>
            <a:pPr marL="7598" marR="180842" indent="132592" algn="just">
              <a:lnSpc>
                <a:spcPct val="147700"/>
              </a:lnSpc>
              <a:spcBef>
                <a:spcPts val="12"/>
              </a:spcBef>
              <a:buAutoNum type="arabicPeriod"/>
              <a:tabLst>
                <a:tab pos="140191" algn="l"/>
              </a:tabLst>
            </a:pP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metal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prices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place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another</a:t>
            </a:r>
            <a:r>
              <a:rPr sz="1100" spc="20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sufficiently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thick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metal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piece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between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platform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avoid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damage,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likely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occur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spc="-6" dirty="0">
                <a:latin typeface="Times New Roman"/>
                <a:cs typeface="Times New Roman"/>
              </a:rPr>
              <a:t>platform.</a:t>
            </a:r>
            <a:endParaRPr sz="1100" dirty="0">
              <a:latin typeface="Times New Roman"/>
              <a:cs typeface="Times New Roman"/>
            </a:endParaRPr>
          </a:p>
          <a:p>
            <a:pPr marL="7598" marR="189580" indent="129173" algn="just">
              <a:lnSpc>
                <a:spcPct val="147300"/>
              </a:lnSpc>
              <a:buAutoNum type="arabicPeriod"/>
              <a:tabLst>
                <a:tab pos="136771" algn="l"/>
              </a:tabLst>
            </a:pPr>
            <a:r>
              <a:rPr sz="1100" dirty="0">
                <a:latin typeface="Times New Roman"/>
                <a:cs typeface="Times New Roman"/>
              </a:rPr>
              <a:t>After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applying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major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wait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some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time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allow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needle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come to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rest.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waiting time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vary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8 </a:t>
            </a:r>
            <a:r>
              <a:rPr sz="1100" spc="-6" dirty="0">
                <a:latin typeface="Times New Roman"/>
                <a:cs typeface="Times New Roman"/>
              </a:rPr>
              <a:t>seconds.</a:t>
            </a:r>
            <a:endParaRPr sz="1100" dirty="0">
              <a:latin typeface="Times New Roman"/>
              <a:cs typeface="Times New Roman"/>
            </a:endParaRPr>
          </a:p>
          <a:p>
            <a:pPr marL="7598" marR="3039" indent="138291">
              <a:lnSpc>
                <a:spcPts val="1179"/>
              </a:lnSpc>
              <a:spcBef>
                <a:spcPts val="90"/>
              </a:spcBef>
              <a:buAutoNum type="arabicPeriod"/>
              <a:tabLst>
                <a:tab pos="145889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surface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piece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smooth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even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free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oxide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scale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and </a:t>
            </a:r>
            <a:r>
              <a:rPr sz="1100" dirty="0">
                <a:latin typeface="Times New Roman"/>
                <a:cs typeface="Times New Roman"/>
              </a:rPr>
              <a:t>foreign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matter.</a:t>
            </a:r>
            <a:endParaRPr sz="1100" dirty="0">
              <a:latin typeface="Times New Roman"/>
              <a:cs typeface="Times New Roman"/>
            </a:endParaRPr>
          </a:p>
          <a:p>
            <a:pPr marL="143990" indent="-136391">
              <a:spcBef>
                <a:spcPts val="266"/>
              </a:spcBef>
              <a:buAutoNum type="arabicPeriod"/>
              <a:tabLst>
                <a:tab pos="143990" algn="l"/>
              </a:tabLst>
            </a:pP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subjected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heating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cold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working.</a:t>
            </a:r>
            <a:endParaRPr sz="1100" dirty="0">
              <a:latin typeface="Times New Roman"/>
              <a:cs typeface="Times New Roman"/>
            </a:endParaRPr>
          </a:p>
          <a:p>
            <a:pPr marL="7598" marR="99919" indent="136391">
              <a:lnSpc>
                <a:spcPts val="1160"/>
              </a:lnSpc>
              <a:spcBef>
                <a:spcPts val="75"/>
              </a:spcBef>
              <a:buAutoNum type="arabicPeriod"/>
              <a:tabLst>
                <a:tab pos="143990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distance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between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centers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two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adjacent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indentation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least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spc="-30" dirty="0">
                <a:latin typeface="Times New Roman"/>
                <a:cs typeface="Times New Roman"/>
              </a:rPr>
              <a:t>4 </a:t>
            </a:r>
            <a:r>
              <a:rPr sz="1100" dirty="0">
                <a:latin typeface="Times New Roman"/>
                <a:cs typeface="Times New Roman"/>
              </a:rPr>
              <a:t>times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diameter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indentation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distance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center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indentation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281"/>
              </a:spcBef>
            </a:pP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 edge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 piece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least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2.5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times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diameter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indentation.</a:t>
            </a:r>
            <a:endParaRPr sz="1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A58B0E-4412-00EE-9025-478B6FEDF2AA}"/>
              </a:ext>
            </a:extLst>
          </p:cNvPr>
          <p:cNvSpPr/>
          <p:nvPr/>
        </p:nvSpPr>
        <p:spPr>
          <a:xfrm>
            <a:off x="0" y="1"/>
            <a:ext cx="12210853" cy="6409038"/>
          </a:xfrm>
          <a:prstGeom prst="rect">
            <a:avLst/>
          </a:prstGeom>
          <a:solidFill>
            <a:srgbClr val="1D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E4E68-D248-138C-0633-A619B436EF8A}"/>
              </a:ext>
            </a:extLst>
          </p:cNvPr>
          <p:cNvSpPr/>
          <p:nvPr/>
        </p:nvSpPr>
        <p:spPr>
          <a:xfrm>
            <a:off x="617838" y="271849"/>
            <a:ext cx="10948086" cy="5946242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" algn="l" fontAlgn="t">
              <a:lnSpc>
                <a:spcPts val="120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  <a:r>
              <a:rPr lang="en-US" sz="1800" b="1" i="0" u="none" strike="noStrike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</a:p>
          <a:p>
            <a:pPr marL="9144" algn="l" fontAlgn="t">
              <a:lnSpc>
                <a:spcPts val="1205"/>
              </a:lnSpc>
              <a:spcBef>
                <a:spcPts val="0"/>
              </a:spcBef>
              <a:spcAft>
                <a:spcPts val="0"/>
              </a:spcAft>
            </a:pPr>
            <a:endParaRPr lang="en-US" sz="1800" b="1" i="0" u="none" strike="noStrike" spc="-2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" algn="l" fontAlgn="t">
              <a:lnSpc>
                <a:spcPts val="1205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9144" algn="l" fontAlgn="t">
              <a:lnSpc>
                <a:spcPts val="12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"An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Mechanics"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r>
              <a:rPr lang="en-US" sz="1800" b="1" i="0" u="none" strike="noStrik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</a:t>
            </a:r>
            <a:r>
              <a:rPr lang="en-US" sz="1800" b="1" i="0" u="none" strike="noStrik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Crandall</a:t>
            </a:r>
          </a:p>
          <a:p>
            <a:pPr marL="9144" algn="l" fontAlgn="t">
              <a:lnSpc>
                <a:spcPts val="124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9144" marR="3575304" algn="l" fontAlgn="t">
              <a:lnSpc>
                <a:spcPct val="960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"Introduction</a:t>
            </a:r>
            <a:r>
              <a:rPr lang="en-US" sz="1800" b="1" i="0" u="none" strike="noStrike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1800" b="1" i="0" u="none" strike="noStrike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en-US" sz="1800" b="1" i="0" u="none" strike="noStrike" spc="-6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Mechanics"</a:t>
            </a:r>
            <a:r>
              <a:rPr lang="en-US" sz="1800" b="1" i="0" u="none" strike="noStrike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James</a:t>
            </a:r>
            <a:r>
              <a:rPr lang="en-US" sz="1800" b="1" i="0" u="none" strike="noStrike" spc="-4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en-US" sz="1800" b="1" i="0" u="none" strike="noStrike" spc="-3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Pitarresi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" marR="3575304" algn="l" fontAlgn="t">
              <a:lnSpc>
                <a:spcPct val="96000"/>
              </a:lnSpc>
              <a:spcBef>
                <a:spcPts val="30"/>
              </a:spcBef>
              <a:spcAft>
                <a:spcPts val="0"/>
              </a:spcAft>
            </a:pPr>
            <a:endParaRPr lang="en-US" b="1" spc="-1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" marR="3575304" algn="l" fontAlgn="t">
              <a:lnSpc>
                <a:spcPct val="960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"Mechanical Metallurgy"</a:t>
            </a:r>
            <a:r>
              <a:rPr lang="en-US" sz="1800" b="1" i="0" u="none" strike="noStrik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George</a:t>
            </a:r>
            <a:r>
              <a:rPr lang="en-US" sz="1800" b="1" i="0" u="none" strike="noStrike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Dieter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"Engineering</a:t>
            </a:r>
            <a:r>
              <a:rPr lang="en-US" sz="1800" b="1" i="0" u="none" strike="noStrike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Metallurgy"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Dhanalakshmi</a:t>
            </a:r>
            <a:r>
              <a:rPr lang="en-US" sz="1800" b="1" i="0" u="none" strike="noStrik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u="none" strike="noStrik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Srinivasan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E3D4A-791C-4EE1-B7BA-A450F63A9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756" y="1145060"/>
            <a:ext cx="3789405" cy="37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6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6800" y="572500"/>
            <a:ext cx="2429366" cy="30236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915" b="1" dirty="0">
                <a:latin typeface="Times New Roman"/>
                <a:cs typeface="Times New Roman"/>
              </a:rPr>
              <a:t>Calculation</a:t>
            </a:r>
            <a:r>
              <a:rPr sz="1915" b="1" spc="84" dirty="0">
                <a:latin typeface="Times New Roman"/>
                <a:cs typeface="Times New Roman"/>
              </a:rPr>
              <a:t> </a:t>
            </a:r>
            <a:r>
              <a:rPr sz="1915" b="1" spc="-12" dirty="0">
                <a:latin typeface="Times New Roman"/>
                <a:cs typeface="Times New Roman"/>
              </a:rPr>
              <a:t>Part:</a:t>
            </a:r>
            <a:endParaRPr sz="1915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6801" y="1462483"/>
            <a:ext cx="1198345" cy="26543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675" b="1" spc="-6" dirty="0">
                <a:latin typeface="Times New Roman"/>
                <a:cs typeface="Times New Roman"/>
              </a:rPr>
              <a:t>RESULT:</a:t>
            </a:r>
            <a:endParaRPr sz="1675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6800" y="2635007"/>
            <a:ext cx="3238648" cy="711895"/>
          </a:xfrm>
          <a:prstGeom prst="rect">
            <a:avLst/>
          </a:prstGeom>
        </p:spPr>
        <p:txBody>
          <a:bodyPr vert="horz" wrap="square" lIns="0" tIns="33815" rIns="0" bIns="0" rtlCol="0">
            <a:spAutoFit/>
          </a:bodyPr>
          <a:lstStyle/>
          <a:p>
            <a:pPr marL="7598">
              <a:spcBef>
                <a:spcPts val="266"/>
              </a:spcBef>
            </a:pPr>
            <a:r>
              <a:rPr sz="1077" b="1" spc="-12" dirty="0">
                <a:latin typeface="Times New Roman"/>
                <a:cs typeface="Times New Roman"/>
              </a:rPr>
              <a:t>EXERCISE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spc="-6" dirty="0">
                <a:latin typeface="Times New Roman"/>
                <a:cs typeface="Times New Roman"/>
              </a:rPr>
              <a:t>PROBLEMS</a:t>
            </a:r>
            <a:endParaRPr lang="en-US" sz="1077" b="1" spc="-6" dirty="0">
              <a:latin typeface="Times New Roman"/>
              <a:cs typeface="Times New Roman"/>
            </a:endParaRPr>
          </a:p>
          <a:p>
            <a:pPr marL="7598">
              <a:spcBef>
                <a:spcPts val="266"/>
              </a:spcBef>
            </a:pPr>
            <a:endParaRPr sz="1077" b="1" dirty="0">
              <a:latin typeface="Times New Roman"/>
              <a:cs typeface="Times New Roman"/>
            </a:endParaRPr>
          </a:p>
          <a:p>
            <a:pPr marL="7598" marR="3039">
              <a:lnSpc>
                <a:spcPts val="1179"/>
              </a:lnSpc>
              <a:spcBef>
                <a:spcPts val="21"/>
              </a:spcBef>
            </a:pPr>
            <a:r>
              <a:rPr sz="1077" b="1" spc="-6" dirty="0">
                <a:latin typeface="Times New Roman"/>
                <a:cs typeface="Times New Roman"/>
              </a:rPr>
              <a:t>Perform</a:t>
            </a:r>
            <a:r>
              <a:rPr sz="1077" b="1" spc="-51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the</a:t>
            </a:r>
            <a:r>
              <a:rPr sz="1077" b="1" spc="-48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same</a:t>
            </a:r>
            <a:r>
              <a:rPr sz="1077" b="1" spc="-33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experiment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for</a:t>
            </a:r>
            <a:r>
              <a:rPr sz="1077" b="1" spc="-36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two</a:t>
            </a:r>
            <a:r>
              <a:rPr sz="1077" b="1" spc="-36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different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spc="-6" dirty="0">
                <a:latin typeface="Times New Roman"/>
                <a:cs typeface="Times New Roman"/>
              </a:rPr>
              <a:t>materials</a:t>
            </a:r>
            <a:r>
              <a:rPr sz="1077" b="1" spc="-27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i.e.,</a:t>
            </a:r>
            <a:r>
              <a:rPr sz="1077" b="1" spc="-15" dirty="0">
                <a:latin typeface="Times New Roman"/>
                <a:cs typeface="Times New Roman"/>
              </a:rPr>
              <a:t> </a:t>
            </a:r>
            <a:r>
              <a:rPr sz="1077" b="1" spc="-6" dirty="0">
                <a:latin typeface="Times New Roman"/>
                <a:cs typeface="Times New Roman"/>
              </a:rPr>
              <a:t>Alluminum</a:t>
            </a:r>
            <a:r>
              <a:rPr sz="1077" b="1" spc="-48" dirty="0">
                <a:latin typeface="Times New Roman"/>
                <a:cs typeface="Times New Roman"/>
              </a:rPr>
              <a:t> </a:t>
            </a:r>
            <a:r>
              <a:rPr sz="1077" b="1" dirty="0">
                <a:latin typeface="Times New Roman"/>
                <a:cs typeface="Times New Roman"/>
              </a:rPr>
              <a:t>and</a:t>
            </a:r>
            <a:r>
              <a:rPr sz="1077" b="1" spc="-30" dirty="0">
                <a:latin typeface="Times New Roman"/>
                <a:cs typeface="Times New Roman"/>
              </a:rPr>
              <a:t> </a:t>
            </a:r>
            <a:r>
              <a:rPr sz="1077" b="1" spc="-12" dirty="0">
                <a:latin typeface="Times New Roman"/>
                <a:cs typeface="Times New Roman"/>
              </a:rPr>
              <a:t>Mild </a:t>
            </a:r>
            <a:r>
              <a:rPr sz="1077" b="1" spc="-6" dirty="0">
                <a:latin typeface="Times New Roman"/>
                <a:cs typeface="Times New Roman"/>
              </a:rPr>
              <a:t>Steel</a:t>
            </a:r>
            <a:endParaRPr sz="1077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80D34E-8257-4A90-BF1A-BA2DB521EE4B}"/>
              </a:ext>
            </a:extLst>
          </p:cNvPr>
          <p:cNvSpPr txBox="1"/>
          <p:nvPr/>
        </p:nvSpPr>
        <p:spPr>
          <a:xfrm>
            <a:off x="7394713" y="2759241"/>
            <a:ext cx="3872286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0"/>
              </a:spcBef>
            </a:pPr>
            <a:r>
              <a:rPr lang="en-US" sz="2800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Brinell Hardness Testing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29279-FF9E-43CA-A754-403EE298B102}"/>
              </a:ext>
            </a:extLst>
          </p:cNvPr>
          <p:cNvSpPr txBox="1"/>
          <p:nvPr/>
        </p:nvSpPr>
        <p:spPr>
          <a:xfrm rot="10800000" flipV="1">
            <a:off x="8468139" y="1882927"/>
            <a:ext cx="1870996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Week</a:t>
            </a:r>
            <a:r>
              <a:rPr lang="en-US" sz="2800" b="1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spc="15" dirty="0">
                <a:solidFill>
                  <a:srgbClr val="00002C"/>
                </a:solidFill>
                <a:latin typeface="Arial MT"/>
                <a:cs typeface="Arial MT"/>
              </a:rPr>
              <a:t> (</a:t>
            </a:r>
            <a:r>
              <a:rPr lang="en-US" sz="2800" b="1" spc="-50" dirty="0">
                <a:solidFill>
                  <a:srgbClr val="00002C"/>
                </a:solidFill>
                <a:latin typeface="Arial MT"/>
                <a:cs typeface="Arial MT"/>
              </a:rPr>
              <a:t>4-5)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DD4A0-60B0-488E-AD88-B7C2356B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78793" cy="63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67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Materials-Testing-Lab-Presentation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8397"/>
            <a:ext cx="9144000" cy="55738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Materials-Testing-Lab-Presentation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58976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Materials-Testing-Lab-Presentation-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28153"/>
            <a:ext cx="9144000" cy="547844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Materials-Testing-Lab-Presentation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3569"/>
            <a:ext cx="9144000" cy="535122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Materials-Testing-Lab-Presentation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3569"/>
            <a:ext cx="9144000" cy="520810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Materials-Testing-Lab-Presentation-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2595"/>
            <a:ext cx="9144000" cy="497751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Materials-Testing-Lab-Presentation-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4643"/>
            <a:ext cx="9144000" cy="504112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Materials-Testing-Lab-Presentation-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17767"/>
            <a:ext cx="9144000" cy="4874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2843" y="650790"/>
            <a:ext cx="5181599" cy="665354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lnSpc>
                <a:spcPts val="844"/>
              </a:lnSpc>
              <a:spcBef>
                <a:spcPts val="60"/>
              </a:spcBef>
            </a:pPr>
            <a:r>
              <a:rPr sz="1400" b="1" dirty="0">
                <a:latin typeface="Times New Roman"/>
                <a:cs typeface="Times New Roman"/>
              </a:rPr>
              <a:t>ASSESSMENT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PATTERN</a:t>
            </a:r>
            <a:endParaRPr lang="en-US" sz="1400" b="1" spc="-6" dirty="0">
              <a:latin typeface="Times New Roman"/>
              <a:cs typeface="Times New Roman"/>
            </a:endParaRPr>
          </a:p>
          <a:p>
            <a:pPr marL="7598">
              <a:lnSpc>
                <a:spcPts val="844"/>
              </a:lnSpc>
              <a:spcBef>
                <a:spcPts val="60"/>
              </a:spcBef>
            </a:pPr>
            <a:endParaRPr lang="en-US" sz="1400" b="1" dirty="0">
              <a:latin typeface="Times New Roman"/>
              <a:cs typeface="Times New Roman"/>
            </a:endParaRPr>
          </a:p>
          <a:p>
            <a:pPr marL="7598">
              <a:lnSpc>
                <a:spcPts val="844"/>
              </a:lnSpc>
              <a:spcBef>
                <a:spcPts val="60"/>
              </a:spcBef>
            </a:pPr>
            <a:endParaRPr sz="1400" b="1" dirty="0">
              <a:latin typeface="Times New Roman"/>
              <a:cs typeface="Times New Roman"/>
            </a:endParaRPr>
          </a:p>
          <a:p>
            <a:pPr marL="7598" marR="3039">
              <a:lnSpc>
                <a:spcPts val="826"/>
              </a:lnSpc>
              <a:spcBef>
                <a:spcPts val="39"/>
              </a:spcBef>
            </a:pPr>
            <a:r>
              <a:rPr sz="1400" b="1" dirty="0">
                <a:latin typeface="Times New Roman"/>
                <a:cs typeface="Times New Roman"/>
              </a:rPr>
              <a:t>CIE-</a:t>
            </a:r>
            <a:r>
              <a:rPr sz="1400" b="1" spc="-36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Continuous</a:t>
            </a:r>
            <a:r>
              <a:rPr sz="1400" b="1" spc="-24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Internal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Evaluation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(20</a:t>
            </a:r>
            <a:r>
              <a:rPr sz="1400" b="1" spc="-27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Marks)</a:t>
            </a:r>
            <a:endParaRPr lang="en-US" sz="1400" b="1" spc="-6" dirty="0">
              <a:latin typeface="Times New Roman"/>
              <a:cs typeface="Times New Roman"/>
            </a:endParaRPr>
          </a:p>
          <a:p>
            <a:pPr marL="7598" marR="3039">
              <a:lnSpc>
                <a:spcPts val="826"/>
              </a:lnSpc>
              <a:spcBef>
                <a:spcPts val="39"/>
              </a:spcBef>
            </a:pPr>
            <a:endParaRPr lang="en-US" sz="1400" b="1" spc="-6" dirty="0">
              <a:latin typeface="Times New Roman"/>
              <a:cs typeface="Times New Roman"/>
            </a:endParaRPr>
          </a:p>
          <a:p>
            <a:pPr marL="7598" marR="3039">
              <a:lnSpc>
                <a:spcPts val="826"/>
              </a:lnSpc>
              <a:spcBef>
                <a:spcPts val="39"/>
              </a:spcBef>
            </a:pPr>
            <a:r>
              <a:rPr sz="1400" b="1" dirty="0">
                <a:latin typeface="Times New Roman"/>
                <a:cs typeface="Times New Roman"/>
              </a:rPr>
              <a:t>SEE-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Semester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End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Examination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(30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6" dirty="0">
                <a:latin typeface="Times New Roman"/>
                <a:cs typeface="Times New Roman"/>
              </a:rPr>
              <a:t>Marks)</a:t>
            </a:r>
            <a:endParaRPr sz="1400" b="1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6340" y="1510382"/>
            <a:ext cx="6960038" cy="22311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400" b="1" dirty="0">
                <a:latin typeface="Times New Roman"/>
                <a:cs typeface="Times New Roman"/>
              </a:rPr>
              <a:t>SEE-</a:t>
            </a:r>
            <a:r>
              <a:rPr sz="1400" b="1" spc="-27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Semester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End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Examination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(50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Marks)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(should</a:t>
            </a:r>
            <a:r>
              <a:rPr sz="1400" b="1" spc="-24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be</a:t>
            </a:r>
            <a:r>
              <a:rPr sz="1400" b="1" spc="-24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converted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actual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12" dirty="0">
                <a:latin typeface="Times New Roman"/>
                <a:cs typeface="Times New Roman"/>
              </a:rPr>
              <a:t>(30)</a:t>
            </a:r>
            <a:endParaRPr sz="1400" b="1" dirty="0"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15499"/>
              </p:ext>
            </p:extLst>
          </p:nvPr>
        </p:nvGraphicFramePr>
        <p:xfrm>
          <a:off x="1861751" y="1828800"/>
          <a:ext cx="7957752" cy="1737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341">
                <a:tc>
                  <a:txBody>
                    <a:bodyPr/>
                    <a:lstStyle/>
                    <a:p>
                      <a:pPr marL="78740" algn="ctr">
                        <a:lnSpc>
                          <a:spcPts val="1370"/>
                        </a:lnSpc>
                        <a:spcBef>
                          <a:spcPts val="134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Bloom’s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Category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4930" algn="ctr">
                        <a:lnSpc>
                          <a:spcPts val="137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Cognitive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1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390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Tests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(20)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Remember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Understand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0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Apply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0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Analyze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0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41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Evaluate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415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690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Create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80508"/>
              </p:ext>
            </p:extLst>
          </p:nvPr>
        </p:nvGraphicFramePr>
        <p:xfrm>
          <a:off x="1861751" y="3595159"/>
          <a:ext cx="7957752" cy="27974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9022">
                <a:tc>
                  <a:txBody>
                    <a:bodyPr/>
                    <a:lstStyle/>
                    <a:p>
                      <a:pPr marL="78740" algn="ctr">
                        <a:lnSpc>
                          <a:spcPts val="1370"/>
                        </a:lnSpc>
                        <a:spcBef>
                          <a:spcPts val="135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Bloom’s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Category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ts val="137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Psychomotor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2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415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Practical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Test</a:t>
                      </a:r>
                      <a:r>
                        <a:rPr sz="12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(30)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Imitation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9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91440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Manipulation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405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Precision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139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76200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Articulation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39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676">
                <a:tc>
                  <a:txBody>
                    <a:bodyPr/>
                    <a:lstStyle/>
                    <a:p>
                      <a:pPr marL="28575">
                        <a:lnSpc>
                          <a:spcPts val="140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Naturalization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405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Materials-Testing-Lab-Presentation-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5717"/>
            <a:ext cx="9144000" cy="461175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6064" y="1685676"/>
            <a:ext cx="4985466" cy="3132813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B107FE61-3D0B-40CC-9A4C-28E7C8D5625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1060" y="1685676"/>
            <a:ext cx="3698381" cy="305330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"/>
            <a:ext cx="12192000" cy="6476305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5699" algn="ctr">
              <a:spcBef>
                <a:spcPts val="57"/>
              </a:spcBef>
            </a:pPr>
            <a:r>
              <a:rPr sz="1436" b="1" dirty="0">
                <a:latin typeface="Times New Roman"/>
                <a:cs typeface="Times New Roman"/>
              </a:rPr>
              <a:t>EXPERIMENT</a:t>
            </a:r>
            <a:r>
              <a:rPr sz="1436" b="1" spc="-18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-</a:t>
            </a:r>
            <a:r>
              <a:rPr sz="1436" b="1" spc="-30" dirty="0">
                <a:latin typeface="Times New Roman"/>
                <a:cs typeface="Times New Roman"/>
              </a:rPr>
              <a:t>2</a:t>
            </a:r>
            <a:endParaRPr sz="1436" dirty="0">
              <a:latin typeface="Times New Roman"/>
              <a:cs typeface="Times New Roman"/>
            </a:endParaRPr>
          </a:p>
          <a:p>
            <a:pPr marL="40651" algn="ctr">
              <a:spcBef>
                <a:spcPts val="862"/>
              </a:spcBef>
            </a:pPr>
            <a:r>
              <a:rPr sz="1436" b="1" spc="-12" dirty="0">
                <a:latin typeface="Times New Roman"/>
                <a:cs typeface="Times New Roman"/>
              </a:rPr>
              <a:t>BRINELLS</a:t>
            </a:r>
            <a:r>
              <a:rPr sz="1436" b="1" spc="-15" dirty="0">
                <a:latin typeface="Times New Roman"/>
                <a:cs typeface="Times New Roman"/>
              </a:rPr>
              <a:t> HARDNESS</a:t>
            </a:r>
            <a:r>
              <a:rPr sz="1436" b="1" dirty="0">
                <a:latin typeface="Times New Roman"/>
                <a:cs typeface="Times New Roman"/>
              </a:rPr>
              <a:t> </a:t>
            </a:r>
            <a:r>
              <a:rPr sz="1436" b="1" spc="-12" dirty="0">
                <a:latin typeface="Times New Roman"/>
                <a:cs typeface="Times New Roman"/>
              </a:rPr>
              <a:t>TEST</a:t>
            </a:r>
            <a:endParaRPr sz="143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b="1" dirty="0">
                <a:latin typeface="Times New Roman"/>
                <a:cs typeface="Times New Roman"/>
              </a:rPr>
              <a:t>AIM:</a:t>
            </a:r>
            <a:r>
              <a:rPr sz="1197" b="1" spc="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determine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Brinells</a:t>
            </a:r>
            <a:r>
              <a:rPr sz="1197" spc="7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hardness</a:t>
            </a:r>
            <a:r>
              <a:rPr sz="1197" spc="8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given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7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specimen. </a:t>
            </a:r>
            <a:r>
              <a:rPr sz="1197" b="1" spc="-6" dirty="0">
                <a:latin typeface="Times New Roman"/>
                <a:cs typeface="Times New Roman"/>
              </a:rPr>
              <a:t>APPARATUS:</a:t>
            </a:r>
            <a:r>
              <a:rPr sz="1197" b="1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Brinells</a:t>
            </a:r>
            <a:r>
              <a:rPr sz="1197" spc="9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hardness</a:t>
            </a:r>
            <a:r>
              <a:rPr sz="1197" spc="10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machine,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specimen,</a:t>
            </a:r>
            <a:r>
              <a:rPr sz="1197" spc="10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Brinells</a:t>
            </a:r>
            <a:r>
              <a:rPr sz="1197" spc="87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Microscope.</a:t>
            </a:r>
            <a:endParaRPr lang="en-US" sz="1197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b="1" spc="-6" dirty="0">
                <a:latin typeface="Times New Roman"/>
                <a:cs typeface="Times New Roman"/>
              </a:rPr>
              <a:t>THEORY:</a:t>
            </a:r>
            <a:endParaRPr lang="en-US" sz="1197" b="1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b="1" dirty="0">
                <a:latin typeface="Times New Roman"/>
                <a:cs typeface="Times New Roman"/>
              </a:rPr>
              <a:t>Indentation</a:t>
            </a:r>
            <a:r>
              <a:rPr sz="1197" b="1" spc="-36" dirty="0">
                <a:latin typeface="Times New Roman"/>
                <a:cs typeface="Times New Roman"/>
              </a:rPr>
              <a:t> </a:t>
            </a:r>
            <a:r>
              <a:rPr sz="1197" b="1" spc="-6" dirty="0">
                <a:latin typeface="Times New Roman"/>
                <a:cs typeface="Times New Roman"/>
              </a:rPr>
              <a:t>Hardness-</a:t>
            </a:r>
            <a:endParaRPr lang="en-US" sz="1197" b="1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number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related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area</a:t>
            </a:r>
            <a:r>
              <a:rPr sz="1197" spc="10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or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depth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the </a:t>
            </a:r>
            <a:r>
              <a:rPr sz="1197" dirty="0">
                <a:latin typeface="Times New Roman"/>
                <a:cs typeface="Times New Roman"/>
              </a:rPr>
              <a:t>impression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made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indenter</a:t>
            </a:r>
            <a:r>
              <a:rPr sz="1197" spc="11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or fixed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geometry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under a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known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fixed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spc="-6" dirty="0" err="1">
                <a:latin typeface="Times New Roman"/>
                <a:cs typeface="Times New Roman"/>
              </a:rPr>
              <a:t>load.</a:t>
            </a:r>
            <a:r>
              <a:rPr sz="1197" dirty="0" err="1">
                <a:latin typeface="Times New Roman"/>
                <a:cs typeface="Times New Roman"/>
              </a:rPr>
              <a:t>This</a:t>
            </a:r>
            <a:r>
              <a:rPr sz="1197" spc="9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method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consists</a:t>
            </a:r>
            <a:r>
              <a:rPr sz="1197" spc="9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6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indenting</a:t>
            </a:r>
            <a:r>
              <a:rPr sz="1197" spc="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surface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6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metal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16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hardened</a:t>
            </a:r>
            <a:r>
              <a:rPr sz="1197" spc="16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steel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spc="-12" dirty="0">
                <a:latin typeface="Times New Roman"/>
                <a:cs typeface="Times New Roman"/>
              </a:rPr>
              <a:t>ball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specified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mm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under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19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given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kgf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measuring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average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188" dirty="0">
                <a:latin typeface="Times New Roman"/>
                <a:cs typeface="Times New Roman"/>
              </a:rPr>
              <a:t> </a:t>
            </a:r>
            <a:r>
              <a:rPr sz="1197" spc="-30" dirty="0">
                <a:latin typeface="Times New Roman"/>
                <a:cs typeface="Times New Roman"/>
              </a:rPr>
              <a:t>d </a:t>
            </a:r>
            <a:r>
              <a:rPr sz="1197" dirty="0">
                <a:latin typeface="Times New Roman"/>
                <a:cs typeface="Times New Roman"/>
              </a:rPr>
              <a:t>mm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2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impression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with</a:t>
            </a:r>
            <a:r>
              <a:rPr sz="1197" spc="12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help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13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Brinell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microscope</a:t>
            </a:r>
            <a:r>
              <a:rPr sz="1197" spc="12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fitted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with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</a:t>
            </a:r>
            <a:r>
              <a:rPr sz="1197" spc="12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scale.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3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Brinell </a:t>
            </a:r>
            <a:r>
              <a:rPr sz="1197" dirty="0">
                <a:latin typeface="Times New Roman"/>
                <a:cs typeface="Times New Roman"/>
              </a:rPr>
              <a:t>hardness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HB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is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defined,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as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quotient</a:t>
            </a:r>
            <a:r>
              <a:rPr sz="1197" spc="17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applied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force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divided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spherical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area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of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impression.</a:t>
            </a:r>
            <a:endParaRPr lang="en-US" sz="1197" spc="-6" dirty="0">
              <a:latin typeface="Times New Roman"/>
              <a:cs typeface="Times New Roman"/>
            </a:endParaRPr>
          </a:p>
          <a:p>
            <a:pPr marL="39512" marR="510613">
              <a:lnSpc>
                <a:spcPct val="231400"/>
              </a:lnSpc>
              <a:spcBef>
                <a:spcPts val="368"/>
              </a:spcBef>
            </a:pPr>
            <a:r>
              <a:rPr sz="1197" dirty="0">
                <a:latin typeface="Times New Roman"/>
                <a:cs typeface="Times New Roman"/>
              </a:rPr>
              <a:t>HB=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kgf/surface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area</a:t>
            </a:r>
            <a:r>
              <a:rPr sz="1197" spc="7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indentation</a:t>
            </a:r>
            <a:endParaRPr sz="1197" dirty="0">
              <a:latin typeface="Times New Roman"/>
              <a:cs typeface="Times New Roman"/>
            </a:endParaRPr>
          </a:p>
          <a:p>
            <a:pPr marL="37992" marR="1999902" indent="244289">
              <a:lnSpc>
                <a:spcPts val="760"/>
              </a:lnSpc>
            </a:pPr>
            <a:r>
              <a:rPr sz="1197" dirty="0">
                <a:latin typeface="Times New Roman"/>
                <a:cs typeface="Times New Roman"/>
              </a:rPr>
              <a:t>=2F/</a:t>
            </a:r>
            <a:r>
              <a:rPr sz="1197" spc="-36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{πD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(D-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D</a:t>
            </a:r>
            <a:r>
              <a:rPr sz="1077" spc="-9" baseline="31746" dirty="0">
                <a:latin typeface="Times New Roman"/>
                <a:cs typeface="Times New Roman"/>
              </a:rPr>
              <a:t>2</a:t>
            </a:r>
            <a:r>
              <a:rPr sz="1197" spc="-6" dirty="0">
                <a:latin typeface="Times New Roman"/>
                <a:cs typeface="Times New Roman"/>
              </a:rPr>
              <a:t>-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077" baseline="31746" dirty="0">
                <a:latin typeface="Times New Roman"/>
                <a:cs typeface="Times New Roman"/>
              </a:rPr>
              <a:t>2</a:t>
            </a:r>
            <a:r>
              <a:rPr sz="1197" dirty="0">
                <a:latin typeface="Times New Roman"/>
                <a:cs typeface="Times New Roman"/>
              </a:rPr>
              <a:t>)}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kg/mm</a:t>
            </a:r>
            <a:r>
              <a:rPr sz="1077" spc="-9" baseline="31746" dirty="0">
                <a:latin typeface="Times New Roman"/>
                <a:cs typeface="Times New Roman"/>
              </a:rPr>
              <a:t>2</a:t>
            </a:r>
            <a:r>
              <a:rPr sz="1077" spc="449" baseline="3174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Where</a:t>
            </a:r>
            <a:r>
              <a:rPr sz="1197" spc="11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=</a:t>
            </a:r>
            <a:r>
              <a:rPr sz="1197" spc="11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Applied</a:t>
            </a:r>
            <a:r>
              <a:rPr sz="1197" spc="-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-15" dirty="0">
                <a:latin typeface="Times New Roman"/>
                <a:cs typeface="Times New Roman"/>
              </a:rPr>
              <a:t> kg</a:t>
            </a:r>
            <a:endParaRPr lang="en-US" sz="1197" spc="-15" dirty="0">
              <a:latin typeface="Times New Roman"/>
              <a:cs typeface="Times New Roman"/>
            </a:endParaRPr>
          </a:p>
          <a:p>
            <a:pPr marL="37992" marR="1999902" indent="244289">
              <a:lnSpc>
                <a:spcPts val="760"/>
              </a:lnSpc>
            </a:pPr>
            <a:endParaRPr sz="1197" dirty="0">
              <a:latin typeface="Times New Roman"/>
              <a:cs typeface="Times New Roman"/>
            </a:endParaRPr>
          </a:p>
          <a:p>
            <a:pPr marL="311535" marR="1630999">
              <a:lnSpc>
                <a:spcPts val="748"/>
              </a:lnSpc>
              <a:spcBef>
                <a:spcPts val="12"/>
              </a:spcBef>
            </a:pP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197" spc="-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=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-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-21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the</a:t>
            </a:r>
            <a:r>
              <a:rPr sz="1197" spc="-39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specified</a:t>
            </a:r>
            <a:r>
              <a:rPr sz="1197" spc="-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-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mm </a:t>
            </a:r>
            <a:r>
              <a:rPr sz="1197" dirty="0">
                <a:latin typeface="Times New Roman"/>
                <a:cs typeface="Times New Roman"/>
              </a:rPr>
              <a:t>d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=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impression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mm</a:t>
            </a:r>
            <a:endParaRPr sz="1197" dirty="0">
              <a:latin typeface="Times New Roman"/>
              <a:cs typeface="Times New Roman"/>
            </a:endParaRPr>
          </a:p>
          <a:p>
            <a:pPr marL="39512">
              <a:spcBef>
                <a:spcPts val="577"/>
              </a:spcBef>
            </a:pPr>
            <a:r>
              <a:rPr sz="1197" b="1" spc="-6" dirty="0">
                <a:latin typeface="Times New Roman"/>
                <a:cs typeface="Times New Roman"/>
              </a:rPr>
              <a:t>PROCEDURE: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8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Select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proper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size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suit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material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under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test.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Clean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specimen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free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from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any</a:t>
            </a:r>
            <a:r>
              <a:rPr sz="1197" spc="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dirt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3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defects</a:t>
            </a:r>
            <a:r>
              <a:rPr sz="1197" spc="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or</a:t>
            </a:r>
            <a:r>
              <a:rPr sz="1197" spc="81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blemishes.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Mount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piece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surface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at</a:t>
            </a:r>
            <a:r>
              <a:rPr sz="1197" spc="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right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angles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to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axis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indenter</a:t>
            </a:r>
            <a:r>
              <a:rPr sz="1197" spc="7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plunger.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Turn</a:t>
            </a:r>
            <a:r>
              <a:rPr sz="1197" spc="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platform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so</a:t>
            </a:r>
            <a:r>
              <a:rPr sz="1197" spc="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that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ball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is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lifted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up.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89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shifting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lever</a:t>
            </a:r>
            <a:r>
              <a:rPr sz="1197" spc="7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applies</a:t>
            </a:r>
            <a:r>
              <a:rPr sz="1197" spc="6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waits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for</a:t>
            </a:r>
            <a:r>
              <a:rPr sz="1197" spc="-4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some</a:t>
            </a:r>
            <a:r>
              <a:rPr sz="1197" spc="30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time.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74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Release</a:t>
            </a:r>
            <a:r>
              <a:rPr sz="1197" spc="1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load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shifting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3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lever.</a:t>
            </a:r>
            <a:endParaRPr sz="1197" dirty="0">
              <a:latin typeface="Times New Roman"/>
              <a:cs typeface="Times New Roman"/>
            </a:endParaRPr>
          </a:p>
          <a:p>
            <a:pPr marL="39512" marR="175523" indent="109037">
              <a:lnSpc>
                <a:spcPct val="149100"/>
              </a:lnSpc>
              <a:spcBef>
                <a:spcPts val="6"/>
              </a:spcBef>
              <a:buAutoNum type="arabicPeriod"/>
              <a:tabLst>
                <a:tab pos="148549" algn="l"/>
              </a:tabLst>
            </a:pPr>
            <a:r>
              <a:rPr sz="1197" dirty="0">
                <a:latin typeface="Times New Roman"/>
                <a:cs typeface="Times New Roman"/>
              </a:rPr>
              <a:t>Take</a:t>
            </a:r>
            <a:r>
              <a:rPr sz="1197" spc="-2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out</a:t>
            </a:r>
            <a:r>
              <a:rPr sz="1197" spc="-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30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specimen</a:t>
            </a:r>
            <a:r>
              <a:rPr sz="1197" spc="-1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and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measure</a:t>
            </a:r>
            <a:r>
              <a:rPr sz="1197" spc="-2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6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diameter</a:t>
            </a:r>
            <a:r>
              <a:rPr sz="1197" spc="93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5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indentation</a:t>
            </a:r>
            <a:r>
              <a:rPr sz="1197" spc="-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by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means</a:t>
            </a:r>
            <a:r>
              <a:rPr sz="1197" spc="87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-15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Brinell microscope.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68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Repeat</a:t>
            </a:r>
            <a:r>
              <a:rPr sz="1197" spc="4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5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experiments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at</a:t>
            </a:r>
            <a:r>
              <a:rPr sz="1197" spc="3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other</a:t>
            </a:r>
            <a:r>
              <a:rPr sz="1197" spc="6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positions</a:t>
            </a:r>
            <a:r>
              <a:rPr sz="1197" spc="75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21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the</a:t>
            </a:r>
            <a:r>
              <a:rPr sz="1197" spc="9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test</a:t>
            </a:r>
            <a:r>
              <a:rPr sz="1197" spc="-12" dirty="0">
                <a:latin typeface="Times New Roman"/>
                <a:cs typeface="Times New Roman"/>
              </a:rPr>
              <a:t> </a:t>
            </a:r>
            <a:r>
              <a:rPr sz="1197" spc="-6" dirty="0">
                <a:latin typeface="Times New Roman"/>
                <a:cs typeface="Times New Roman"/>
              </a:rPr>
              <a:t>piece.</a:t>
            </a:r>
            <a:endParaRPr sz="1197" dirty="0">
              <a:latin typeface="Times New Roman"/>
              <a:cs typeface="Times New Roman"/>
            </a:endParaRPr>
          </a:p>
          <a:p>
            <a:pPr marL="132212" indent="-92701">
              <a:spcBef>
                <a:spcPts val="359"/>
              </a:spcBef>
              <a:buAutoNum type="arabicPeriod"/>
              <a:tabLst>
                <a:tab pos="132212" algn="l"/>
              </a:tabLst>
            </a:pPr>
            <a:r>
              <a:rPr sz="1197" dirty="0">
                <a:latin typeface="Times New Roman"/>
                <a:cs typeface="Times New Roman"/>
              </a:rPr>
              <a:t>Calculate the</a:t>
            </a:r>
            <a:r>
              <a:rPr sz="1197" spc="36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value</a:t>
            </a:r>
            <a:r>
              <a:rPr sz="1197" spc="54" dirty="0">
                <a:latin typeface="Times New Roman"/>
                <a:cs typeface="Times New Roman"/>
              </a:rPr>
              <a:t> </a:t>
            </a:r>
            <a:r>
              <a:rPr sz="1197" dirty="0">
                <a:latin typeface="Times New Roman"/>
                <a:cs typeface="Times New Roman"/>
              </a:rPr>
              <a:t>of</a:t>
            </a:r>
            <a:r>
              <a:rPr sz="1197" spc="48" dirty="0">
                <a:latin typeface="Times New Roman"/>
                <a:cs typeface="Times New Roman"/>
              </a:rPr>
              <a:t> </a:t>
            </a:r>
            <a:r>
              <a:rPr sz="1197" spc="-15" dirty="0">
                <a:latin typeface="Times New Roman"/>
                <a:cs typeface="Times New Roman"/>
              </a:rPr>
              <a:t>HB.</a:t>
            </a:r>
            <a:endParaRPr sz="65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CC9DE6-EF5B-4533-9AEC-76CDBBAF0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256368"/>
              </p:ext>
            </p:extLst>
          </p:nvPr>
        </p:nvGraphicFramePr>
        <p:xfrm>
          <a:off x="55659" y="166977"/>
          <a:ext cx="8134184" cy="2225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77176">
                  <a:extLst>
                    <a:ext uri="{9D8B030D-6E8A-4147-A177-3AD203B41FA5}">
                      <a16:colId xmlns:a16="http://schemas.microsoft.com/office/drawing/2014/main" val="3819530033"/>
                    </a:ext>
                  </a:extLst>
                </a:gridCol>
                <a:gridCol w="1457008">
                  <a:extLst>
                    <a:ext uri="{9D8B030D-6E8A-4147-A177-3AD203B41FA5}">
                      <a16:colId xmlns:a16="http://schemas.microsoft.com/office/drawing/2014/main" val="1760521657"/>
                    </a:ext>
                  </a:extLst>
                </a:gridCol>
              </a:tblGrid>
              <a:tr h="251170">
                <a:tc>
                  <a:txBody>
                    <a:bodyPr/>
                    <a:lstStyle/>
                    <a:p>
                      <a:pPr marL="31750">
                        <a:lnSpc>
                          <a:spcPts val="1205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OBSERVATIONS: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81365538"/>
                  </a:ext>
                </a:extLst>
              </a:tr>
              <a:tr h="3432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Test</a:t>
                      </a:r>
                      <a:r>
                        <a:rPr sz="14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piece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material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1760" marB="0"/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1760" marB="0"/>
                </a:tc>
                <a:extLst>
                  <a:ext uri="{0D108BD9-81ED-4DB2-BD59-A6C34878D82A}">
                    <a16:rowId xmlns:a16="http://schemas.microsoft.com/office/drawing/2014/main" val="3606789383"/>
                  </a:ext>
                </a:extLst>
              </a:tr>
              <a:tr h="27680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Diameter</a:t>
                      </a:r>
                      <a:r>
                        <a:rPr sz="14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ball”</a:t>
                      </a:r>
                      <a:r>
                        <a:rPr sz="14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“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114" marB="0"/>
                </a:tc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114" marB="0"/>
                </a:tc>
                <a:extLst>
                  <a:ext uri="{0D108BD9-81ED-4DB2-BD59-A6C34878D82A}">
                    <a16:rowId xmlns:a16="http://schemas.microsoft.com/office/drawing/2014/main" val="4061723824"/>
                  </a:ext>
                </a:extLst>
              </a:tr>
              <a:tr h="29250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Load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section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F/D</a:t>
                      </a:r>
                      <a:r>
                        <a:rPr sz="1200" spc="-30" baseline="31746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 baseline="31746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R="7429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165" marB="0"/>
                </a:tc>
                <a:extLst>
                  <a:ext uri="{0D108BD9-81ED-4DB2-BD59-A6C34878D82A}">
                    <a16:rowId xmlns:a16="http://schemas.microsoft.com/office/drawing/2014/main" val="3330582635"/>
                  </a:ext>
                </a:extLst>
              </a:tr>
              <a:tr h="151068">
                <a:tc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Test</a:t>
                      </a:r>
                      <a:r>
                        <a:rPr sz="14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load</a:t>
                      </a:r>
                      <a:endParaRPr lang="en-US" sz="1400" spc="-2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3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4955">
                        <a:lnSpc>
                          <a:spcPts val="13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51027545"/>
                  </a:ext>
                </a:extLst>
              </a:tr>
              <a:tr h="143219">
                <a:tc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Load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application</a:t>
                      </a:r>
                      <a:r>
                        <a:rPr sz="14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time</a:t>
                      </a:r>
                      <a:endParaRPr lang="en-US" sz="1400" spc="-20" dirty="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124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ts val="124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4538338"/>
                  </a:ext>
                </a:extLst>
              </a:tr>
              <a:tr h="143219">
                <a:tc>
                  <a:txBody>
                    <a:bodyPr/>
                    <a:lstStyle/>
                    <a:p>
                      <a:pPr marL="31750">
                        <a:lnSpc>
                          <a:spcPts val="115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Least</a:t>
                      </a:r>
                      <a:r>
                        <a:rPr sz="14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count</a:t>
                      </a:r>
                      <a:r>
                        <a:rPr sz="14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Brinell</a:t>
                      </a:r>
                      <a:r>
                        <a:rPr sz="14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Microscope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55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9199614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73A63E-75B4-455C-A178-5BB1DC2A1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48071"/>
              </p:ext>
            </p:extLst>
          </p:nvPr>
        </p:nvGraphicFramePr>
        <p:xfrm>
          <a:off x="55658" y="2576222"/>
          <a:ext cx="9955033" cy="34270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015">
                  <a:extLst>
                    <a:ext uri="{9D8B030D-6E8A-4147-A177-3AD203B41FA5}">
                      <a16:colId xmlns:a16="http://schemas.microsoft.com/office/drawing/2014/main" val="1389517932"/>
                    </a:ext>
                  </a:extLst>
                </a:gridCol>
                <a:gridCol w="2400975">
                  <a:extLst>
                    <a:ext uri="{9D8B030D-6E8A-4147-A177-3AD203B41FA5}">
                      <a16:colId xmlns:a16="http://schemas.microsoft.com/office/drawing/2014/main" val="2202553196"/>
                    </a:ext>
                  </a:extLst>
                </a:gridCol>
                <a:gridCol w="1406896">
                  <a:extLst>
                    <a:ext uri="{9D8B030D-6E8A-4147-A177-3AD203B41FA5}">
                      <a16:colId xmlns:a16="http://schemas.microsoft.com/office/drawing/2014/main" val="643998938"/>
                    </a:ext>
                  </a:extLst>
                </a:gridCol>
                <a:gridCol w="1293015">
                  <a:extLst>
                    <a:ext uri="{9D8B030D-6E8A-4147-A177-3AD203B41FA5}">
                      <a16:colId xmlns:a16="http://schemas.microsoft.com/office/drawing/2014/main" val="3907667468"/>
                    </a:ext>
                  </a:extLst>
                </a:gridCol>
                <a:gridCol w="1167272">
                  <a:extLst>
                    <a:ext uri="{9D8B030D-6E8A-4147-A177-3AD203B41FA5}">
                      <a16:colId xmlns:a16="http://schemas.microsoft.com/office/drawing/2014/main" val="1119132750"/>
                    </a:ext>
                  </a:extLst>
                </a:gridCol>
                <a:gridCol w="1187440">
                  <a:extLst>
                    <a:ext uri="{9D8B030D-6E8A-4147-A177-3AD203B41FA5}">
                      <a16:colId xmlns:a16="http://schemas.microsoft.com/office/drawing/2014/main" val="3526095783"/>
                    </a:ext>
                  </a:extLst>
                </a:gridCol>
                <a:gridCol w="1206420">
                  <a:extLst>
                    <a:ext uri="{9D8B030D-6E8A-4147-A177-3AD203B41FA5}">
                      <a16:colId xmlns:a16="http://schemas.microsoft.com/office/drawing/2014/main" val="1698816497"/>
                    </a:ext>
                  </a:extLst>
                </a:gridCol>
              </a:tblGrid>
              <a:tr h="92764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S.</a:t>
                      </a:r>
                      <a:r>
                        <a:rPr sz="14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No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339850">
                        <a:lnSpc>
                          <a:spcPts val="1265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Diameter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F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kg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D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4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mm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6675">
                        <a:lnSpc>
                          <a:spcPts val="131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Average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HB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Kg/mm</a:t>
                      </a:r>
                      <a:r>
                        <a:rPr sz="12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 baseline="31746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598674"/>
                  </a:ext>
                </a:extLst>
              </a:tr>
              <a:tr h="737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433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)</a:t>
                      </a:r>
                      <a:endParaRPr sz="2000" baseline="50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sz="900" spc="-2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00" spc="-30" baseline="5050" dirty="0">
                          <a:latin typeface="Times New Roman"/>
                          <a:cs typeface="Times New Roman"/>
                        </a:rPr>
                        <a:t>)</a:t>
                      </a:r>
                      <a:endParaRPr sz="2000" baseline="50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2000" spc="-15" baseline="5050" dirty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00" spc="-15" baseline="5050" dirty="0">
                          <a:latin typeface="Times New Roman"/>
                          <a:cs typeface="Times New Roman"/>
                        </a:rPr>
                        <a:t>+d</a:t>
                      </a:r>
                      <a:r>
                        <a:rPr sz="900" spc="-1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00" spc="-15" baseline="5050" dirty="0">
                          <a:latin typeface="Times New Roman"/>
                          <a:cs typeface="Times New Roman"/>
                        </a:rPr>
                        <a:t>)/2</a:t>
                      </a:r>
                      <a:endParaRPr sz="2000" baseline="50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399257"/>
                  </a:ext>
                </a:extLst>
              </a:tr>
              <a:tr h="582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340179"/>
                  </a:ext>
                </a:extLst>
              </a:tr>
              <a:tr h="5890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397292"/>
                  </a:ext>
                </a:extLst>
              </a:tr>
              <a:tr h="5903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0085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9BDE25-1E29-42D9-9974-89DBB20FE2EE}"/>
              </a:ext>
            </a:extLst>
          </p:cNvPr>
          <p:cNvSpPr txBox="1"/>
          <p:nvPr/>
        </p:nvSpPr>
        <p:spPr>
          <a:xfrm>
            <a:off x="365760" y="731520"/>
            <a:ext cx="9072438" cy="2892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800" b="1" spc="-10" dirty="0">
                <a:latin typeface="Times New Roman"/>
                <a:cs typeface="Times New Roman"/>
              </a:rPr>
              <a:t>PRECAUTIONS:</a:t>
            </a:r>
            <a:endParaRPr lang="en-US" sz="1800" dirty="0">
              <a:latin typeface="Times New Roman"/>
              <a:cs typeface="Times New Roman"/>
            </a:endParaRPr>
          </a:p>
          <a:p>
            <a:pPr marL="155575" indent="-142875">
              <a:lnSpc>
                <a:spcPct val="100000"/>
              </a:lnSpc>
              <a:spcBef>
                <a:spcPts val="969"/>
              </a:spcBef>
              <a:buAutoNum type="arabicPeriod"/>
              <a:tabLst>
                <a:tab pos="155575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3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surface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3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1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piece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20" dirty="0">
                <a:latin typeface="Times New Roman"/>
                <a:cs typeface="Times New Roman"/>
              </a:rPr>
              <a:t>clean</a:t>
            </a:r>
            <a:endParaRPr lang="en-US" sz="1800" dirty="0">
              <a:latin typeface="Times New Roman"/>
              <a:cs typeface="Times New Roman"/>
            </a:endParaRPr>
          </a:p>
          <a:p>
            <a:pPr marL="164465" indent="-1517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164465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testing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machine</a:t>
            </a:r>
            <a:r>
              <a:rPr lang="en-US" sz="1800" spc="6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5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protected</a:t>
            </a:r>
            <a:r>
              <a:rPr lang="en-US" sz="1800" spc="4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throughout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8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from</a:t>
            </a:r>
            <a:r>
              <a:rPr lang="en-US" sz="1800" spc="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shock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or</a:t>
            </a:r>
            <a:r>
              <a:rPr lang="en-US" sz="1800" spc="130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vibration.</a:t>
            </a:r>
            <a:endParaRPr lang="en-US" sz="1800" dirty="0">
              <a:latin typeface="Times New Roman"/>
              <a:cs typeface="Times New Roman"/>
            </a:endParaRPr>
          </a:p>
          <a:p>
            <a:pPr marL="164465" indent="-151765">
              <a:lnSpc>
                <a:spcPct val="100000"/>
              </a:lnSpc>
              <a:spcBef>
                <a:spcPts val="145"/>
              </a:spcBef>
              <a:buAutoNum type="arabicPeriod"/>
              <a:tabLst>
                <a:tab pos="164465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6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carried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out</a:t>
            </a:r>
            <a:r>
              <a:rPr lang="en-US" sz="1800" spc="1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room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temperature.</a:t>
            </a:r>
            <a:endParaRPr lang="en-US" sz="1800" dirty="0">
              <a:latin typeface="Times New Roman"/>
              <a:cs typeface="Times New Roman"/>
            </a:endParaRPr>
          </a:p>
          <a:p>
            <a:pPr marL="12700" marR="5080" indent="179070" algn="just">
              <a:lnSpc>
                <a:spcPct val="101499"/>
              </a:lnSpc>
              <a:spcBef>
                <a:spcPts val="625"/>
              </a:spcBef>
              <a:buAutoNum type="arabicPeriod"/>
              <a:tabLst>
                <a:tab pos="191770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distance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center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indentation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from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edge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7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test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piece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6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least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spc="-25" dirty="0">
                <a:latin typeface="Times New Roman"/>
                <a:cs typeface="Times New Roman"/>
              </a:rPr>
              <a:t>2.5 </a:t>
            </a:r>
            <a:r>
              <a:rPr lang="en-US" sz="1800" dirty="0">
                <a:latin typeface="Times New Roman"/>
                <a:cs typeface="Times New Roman"/>
              </a:rPr>
              <a:t>times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9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diameter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indentation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and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distance</a:t>
            </a:r>
            <a:r>
              <a:rPr lang="en-US" sz="1800" spc="8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between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8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center</a:t>
            </a:r>
            <a:r>
              <a:rPr lang="en-US" sz="1800" spc="8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9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9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two</a:t>
            </a:r>
            <a:r>
              <a:rPr lang="en-US" sz="1800" spc="7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adjacent </a:t>
            </a:r>
            <a:r>
              <a:rPr lang="en-US" sz="1800" dirty="0">
                <a:latin typeface="Times New Roman"/>
                <a:cs typeface="Times New Roman"/>
              </a:rPr>
              <a:t>indentations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least 4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times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 diameter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indentation.</a:t>
            </a:r>
            <a:endParaRPr lang="en-US" sz="1800" dirty="0">
              <a:latin typeface="Times New Roman"/>
              <a:cs typeface="Times New Roman"/>
            </a:endParaRPr>
          </a:p>
          <a:p>
            <a:pPr marL="12700" marR="139700" indent="194310" algn="just">
              <a:lnSpc>
                <a:spcPct val="103600"/>
              </a:lnSpc>
              <a:spcBef>
                <a:spcPts val="400"/>
              </a:spcBef>
              <a:buAutoNum type="arabicPeriod"/>
              <a:tabLst>
                <a:tab pos="207010" algn="l"/>
              </a:tabLst>
            </a:pP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1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diameter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3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each</a:t>
            </a:r>
            <a:r>
              <a:rPr lang="en-US" sz="1800" spc="10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indentation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should</a:t>
            </a:r>
            <a:r>
              <a:rPr lang="en-US" sz="1800" spc="1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be</a:t>
            </a:r>
            <a:r>
              <a:rPr lang="en-US" sz="1800" spc="1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measured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in</a:t>
            </a:r>
            <a:r>
              <a:rPr lang="en-US" sz="1800" spc="1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two</a:t>
            </a:r>
            <a:r>
              <a:rPr lang="en-US" sz="1800" spc="114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directions</a:t>
            </a:r>
            <a:r>
              <a:rPr lang="en-US" sz="1800" spc="10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at</a:t>
            </a:r>
            <a:r>
              <a:rPr lang="en-US" sz="1800" spc="12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right</a:t>
            </a:r>
            <a:r>
              <a:rPr lang="en-US" sz="1800" spc="10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angles </a:t>
            </a:r>
            <a:r>
              <a:rPr lang="en-US" sz="1800" dirty="0">
                <a:latin typeface="Times New Roman"/>
                <a:cs typeface="Times New Roman"/>
              </a:rPr>
              <a:t>and</a:t>
            </a:r>
            <a:r>
              <a:rPr lang="en-US" sz="1800" spc="-1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mean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value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readings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used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purpose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of</a:t>
            </a:r>
            <a:r>
              <a:rPr lang="en-US" sz="1800" spc="2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determining</a:t>
            </a:r>
            <a:r>
              <a:rPr lang="en-US" sz="1800" spc="-2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the</a:t>
            </a:r>
            <a:r>
              <a:rPr lang="en-US" sz="1800" spc="-15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hardness</a:t>
            </a:r>
            <a:r>
              <a:rPr lang="en-US" sz="1800" spc="-5" dirty="0">
                <a:latin typeface="Times New Roman"/>
                <a:cs typeface="Times New Roman"/>
              </a:rPr>
              <a:t> </a:t>
            </a:r>
            <a:r>
              <a:rPr lang="en-US" sz="1800" spc="-10" dirty="0">
                <a:latin typeface="Times New Roman"/>
                <a:cs typeface="Times New Roman"/>
              </a:rPr>
              <a:t>number.</a:t>
            </a: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3740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">
            <a:extLst>
              <a:ext uri="{FF2B5EF4-FFF2-40B4-BE49-F238E27FC236}">
                <a16:creationId xmlns:a16="http://schemas.microsoft.com/office/drawing/2014/main" id="{2B5FE7F8-24C6-4F38-AE40-1F76D9C03C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25871" cy="6346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A6AEF-7502-4EAF-B0B4-CDCBABD1C6DB}"/>
              </a:ext>
            </a:extLst>
          </p:cNvPr>
          <p:cNvSpPr txBox="1"/>
          <p:nvPr/>
        </p:nvSpPr>
        <p:spPr>
          <a:xfrm>
            <a:off x="7577592" y="1803159"/>
            <a:ext cx="219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en-US" sz="2800" b="1" spc="30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0" dirty="0">
                <a:solidFill>
                  <a:srgbClr val="0000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(06-10)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F901CB-51A3-49AE-A23D-A2B66355C55B}"/>
              </a:ext>
            </a:extLst>
          </p:cNvPr>
          <p:cNvSpPr txBox="1"/>
          <p:nvPr/>
        </p:nvSpPr>
        <p:spPr>
          <a:xfrm>
            <a:off x="7370860" y="2650154"/>
            <a:ext cx="3880236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00002C"/>
                </a:solidFill>
                <a:latin typeface="Arial"/>
                <a:cs typeface="Arial"/>
              </a:rPr>
              <a:t>Impact</a:t>
            </a:r>
            <a:r>
              <a:rPr lang="en-US" sz="2800" b="1" spc="-25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lang="en-US" sz="2800" b="1" spc="-10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</a:p>
          <a:p>
            <a:pPr marL="527050" indent="-514350">
              <a:lnSpc>
                <a:spcPct val="100000"/>
              </a:lnSpc>
              <a:spcBef>
                <a:spcPts val="95"/>
              </a:spcBef>
              <a:buAutoNum type="arabicParenR"/>
            </a:pPr>
            <a:r>
              <a:rPr lang="en-US" sz="2800" b="1" spc="-10" dirty="0">
                <a:solidFill>
                  <a:srgbClr val="00002C"/>
                </a:solidFill>
                <a:latin typeface="Arial"/>
                <a:cs typeface="Arial"/>
              </a:rPr>
              <a:t>Izod Test</a:t>
            </a:r>
          </a:p>
          <a:p>
            <a:pPr marL="527050" indent="-514350">
              <a:lnSpc>
                <a:spcPct val="100000"/>
              </a:lnSpc>
              <a:spcBef>
                <a:spcPts val="95"/>
              </a:spcBef>
              <a:buAutoNum type="arabicParenR"/>
            </a:pPr>
            <a:r>
              <a:rPr lang="en-US" sz="2800" b="1" spc="-10" dirty="0">
                <a:solidFill>
                  <a:srgbClr val="00002C"/>
                </a:solidFill>
                <a:latin typeface="Arial"/>
                <a:cs typeface="Arial"/>
              </a:rPr>
              <a:t>Charpy Test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1985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6-Mechanical-Testing-Testing-Of-Materials-66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104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7-Mechanical-Testing-Testing-Of-Materials-6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1670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9-Mechanical-Testing-Testing-Of-Materials-6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-Mechanical-Testing-Testing-Of-Materials-7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8356" y="584886"/>
            <a:ext cx="7776520" cy="22311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400" b="1" dirty="0">
                <a:latin typeface="Times New Roman"/>
                <a:cs typeface="Times New Roman"/>
              </a:rPr>
              <a:t>CIE-</a:t>
            </a:r>
            <a:r>
              <a:rPr sz="1400" b="1" spc="-27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Continuous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Internal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Evaluation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(40</a:t>
            </a:r>
            <a:r>
              <a:rPr sz="1400" b="1" spc="-12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Marks)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(should</a:t>
            </a:r>
            <a:r>
              <a:rPr sz="1400" b="1" spc="-18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be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converted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6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actual</a:t>
            </a:r>
            <a:r>
              <a:rPr sz="1400" b="1" spc="-21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marks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12" dirty="0">
                <a:latin typeface="Times New Roman"/>
                <a:cs typeface="Times New Roman"/>
              </a:rPr>
              <a:t>(20)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86047"/>
              </p:ext>
            </p:extLst>
          </p:nvPr>
        </p:nvGraphicFramePr>
        <p:xfrm>
          <a:off x="1062682" y="1333303"/>
          <a:ext cx="9753600" cy="43508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5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7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0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46379" marR="167005" indent="635" algn="ctr">
                        <a:lnSpc>
                          <a:spcPts val="1380"/>
                        </a:lnSpc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Bloom’s Category Marks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(out</a:t>
                      </a:r>
                      <a:r>
                        <a:rPr sz="12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00" b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60)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3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 marR="42545" indent="-1270" algn="ctr">
                        <a:lnSpc>
                          <a:spcPct val="96200"/>
                        </a:lnSpc>
                        <a:spcBef>
                          <a:spcPts val="15"/>
                        </a:spcBef>
                      </a:pP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Lab Report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167005" algn="ctr">
                        <a:lnSpc>
                          <a:spcPct val="96200"/>
                        </a:lnSpc>
                        <a:spcBef>
                          <a:spcPts val="1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Continuous</a:t>
                      </a:r>
                      <a:r>
                        <a:rPr sz="1200" b="1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lab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performance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175" marR="123825" indent="-347980">
                        <a:lnSpc>
                          <a:spcPts val="1390"/>
                        </a:lnSpc>
                        <a:spcBef>
                          <a:spcPts val="50"/>
                        </a:spcBef>
                      </a:pP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Presentation </a:t>
                      </a:r>
                      <a:r>
                        <a:rPr sz="1200" b="1" spc="-50" dirty="0">
                          <a:latin typeface="Times New Roman"/>
                          <a:cs typeface="Times New Roman"/>
                        </a:rPr>
                        <a:t>&amp;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3040">
                        <a:lnSpc>
                          <a:spcPts val="134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Viva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729" marR="224790" indent="-8890" algn="ctr">
                        <a:lnSpc>
                          <a:spcPct val="96200"/>
                        </a:lnSpc>
                        <a:spcBef>
                          <a:spcPts val="15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External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Participation</a:t>
                      </a:r>
                      <a:r>
                        <a:rPr sz="12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Curricular/Co-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Curricular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Activities</a:t>
                      </a:r>
                      <a:r>
                        <a:rPr sz="12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(10)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50">
                <a:tc>
                  <a:txBody>
                    <a:bodyPr/>
                    <a:lstStyle/>
                    <a:p>
                      <a:pPr marL="71755" algn="ctr">
                        <a:lnSpc>
                          <a:spcPts val="139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Remember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39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44855" marR="723265" algn="ctr">
                        <a:lnSpc>
                          <a:spcPts val="138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Attendance 10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416"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Understand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Apply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5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866"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Analyze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Evaluate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3369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Create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05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0117" y="477078"/>
            <a:ext cx="7720717" cy="521605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7238" y="469127"/>
            <a:ext cx="8674874" cy="502522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6064" y="667910"/>
            <a:ext cx="9406392" cy="513654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24" y="492981"/>
            <a:ext cx="10122011" cy="526376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546" y="588396"/>
            <a:ext cx="10336696" cy="539893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" y="682836"/>
            <a:ext cx="11998518" cy="5451087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760" algn="ctr">
              <a:spcBef>
                <a:spcPts val="57"/>
              </a:spcBef>
            </a:pPr>
            <a:r>
              <a:rPr b="1" dirty="0">
                <a:latin typeface="Times New Roman"/>
                <a:cs typeface="Times New Roman"/>
              </a:rPr>
              <a:t>EXPERIMENT</a:t>
            </a:r>
            <a:r>
              <a:rPr b="1" spc="-18" dirty="0">
                <a:latin typeface="Times New Roman"/>
                <a:cs typeface="Times New Roman"/>
              </a:rPr>
              <a:t> </a:t>
            </a:r>
            <a:r>
              <a:rPr b="1" spc="-6" dirty="0">
                <a:latin typeface="Times New Roman"/>
                <a:cs typeface="Times New Roman"/>
              </a:rPr>
              <a:t>-</a:t>
            </a:r>
            <a:r>
              <a:rPr b="1" spc="-30" dirty="0">
                <a:latin typeface="Times New Roman"/>
                <a:cs typeface="Times New Roman"/>
              </a:rPr>
              <a:t>3</a:t>
            </a:r>
            <a:endParaRPr b="1" dirty="0">
              <a:latin typeface="Times New Roman"/>
              <a:cs typeface="Times New Roman"/>
            </a:endParaRPr>
          </a:p>
          <a:p>
            <a:pPr marR="15957" algn="ctr">
              <a:spcBef>
                <a:spcPts val="862"/>
              </a:spcBef>
            </a:pPr>
            <a:r>
              <a:rPr b="1" spc="-12" dirty="0">
                <a:latin typeface="Times New Roman"/>
                <a:cs typeface="Times New Roman"/>
              </a:rPr>
              <a:t>IZOD</a:t>
            </a:r>
            <a:r>
              <a:rPr b="1" spc="-39" dirty="0">
                <a:latin typeface="Times New Roman"/>
                <a:cs typeface="Times New Roman"/>
              </a:rPr>
              <a:t> </a:t>
            </a:r>
            <a:r>
              <a:rPr b="1" spc="-12" dirty="0">
                <a:latin typeface="Times New Roman"/>
                <a:cs typeface="Times New Roman"/>
              </a:rPr>
              <a:t>IMPACT</a:t>
            </a:r>
            <a:r>
              <a:rPr b="1" spc="-27" dirty="0">
                <a:latin typeface="Times New Roman"/>
                <a:cs typeface="Times New Roman"/>
              </a:rPr>
              <a:t> </a:t>
            </a:r>
            <a:r>
              <a:rPr b="1" spc="-12" dirty="0">
                <a:latin typeface="Times New Roman"/>
                <a:cs typeface="Times New Roman"/>
              </a:rPr>
              <a:t>TEST</a:t>
            </a:r>
            <a:endParaRPr b="1" dirty="0">
              <a:latin typeface="Times New Roman"/>
              <a:cs typeface="Times New Roman"/>
            </a:endParaRPr>
          </a:p>
          <a:p>
            <a:pPr>
              <a:spcBef>
                <a:spcPts val="646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/>
            <a:r>
              <a:rPr sz="1200" b="1" dirty="0">
                <a:latin typeface="Times New Roman"/>
                <a:cs typeface="Times New Roman"/>
              </a:rPr>
              <a:t>AIM:</a:t>
            </a:r>
            <a:r>
              <a:rPr sz="1200" b="1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izod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on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materials.</a:t>
            </a: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559"/>
              </a:spcBef>
            </a:pPr>
            <a:r>
              <a:rPr sz="1200" b="1" spc="-6" dirty="0">
                <a:latin typeface="Times New Roman"/>
                <a:cs typeface="Times New Roman"/>
              </a:rPr>
              <a:t>APPARATUS:</a:t>
            </a:r>
            <a:r>
              <a:rPr sz="1200" b="1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Izod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machine,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specimen,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vernier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calipers,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steel</a:t>
            </a:r>
            <a:r>
              <a:rPr sz="1200" spc="3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rule.</a:t>
            </a:r>
            <a:endParaRPr sz="1200" dirty="0">
              <a:latin typeface="Times New Roman"/>
              <a:cs typeface="Times New Roman"/>
            </a:endParaRPr>
          </a:p>
          <a:p>
            <a:pPr marL="30394" marR="482499">
              <a:lnSpc>
                <a:spcPts val="754"/>
              </a:lnSpc>
              <a:spcBef>
                <a:spcPts val="601"/>
              </a:spcBef>
            </a:pPr>
            <a:r>
              <a:rPr sz="1200" b="1" spc="-6" dirty="0">
                <a:latin typeface="Times New Roman"/>
                <a:cs typeface="Times New Roman"/>
              </a:rPr>
              <a:t>IMPACT</a:t>
            </a:r>
            <a:r>
              <a:rPr sz="1200" b="1" spc="-27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STRENGTH:</a:t>
            </a:r>
            <a:r>
              <a:rPr sz="1200" b="1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resistance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material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fracture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under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sudden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load </a:t>
            </a:r>
            <a:r>
              <a:rPr sz="1200" spc="-6" dirty="0">
                <a:latin typeface="Times New Roman"/>
                <a:cs typeface="Times New Roman"/>
              </a:rPr>
              <a:t>application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33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3"/>
              </a:spcBef>
            </a:pPr>
            <a:r>
              <a:rPr sz="1200" b="1" dirty="0">
                <a:latin typeface="Times New Roman"/>
                <a:cs typeface="Times New Roman"/>
              </a:rPr>
              <a:t>MATERIALS:</a:t>
            </a:r>
            <a:r>
              <a:rPr sz="1200" b="1" spc="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types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pieces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are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given.</a:t>
            </a:r>
            <a:endParaRPr sz="1200" dirty="0">
              <a:latin typeface="Times New Roman"/>
              <a:cs typeface="Times New Roman"/>
            </a:endParaRPr>
          </a:p>
          <a:p>
            <a:pPr marL="1352897" indent="-100679">
              <a:spcBef>
                <a:spcPts val="144"/>
              </a:spcBef>
              <a:buAutoNum type="arabicParenR"/>
              <a:tabLst>
                <a:tab pos="1352897" algn="l"/>
              </a:tabLst>
            </a:pPr>
            <a:r>
              <a:rPr sz="1200" dirty="0">
                <a:latin typeface="Times New Roman"/>
                <a:cs typeface="Times New Roman"/>
              </a:rPr>
              <a:t>Square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cross-section</a:t>
            </a:r>
            <a:endParaRPr sz="1200" dirty="0">
              <a:latin typeface="Times New Roman"/>
              <a:cs typeface="Times New Roman"/>
            </a:endParaRPr>
          </a:p>
          <a:p>
            <a:pPr marL="1352897" indent="-100679">
              <a:spcBef>
                <a:spcPts val="57"/>
              </a:spcBef>
              <a:buAutoNum type="arabicParenR"/>
              <a:tabLst>
                <a:tab pos="1352897" algn="l"/>
              </a:tabLst>
            </a:pPr>
            <a:r>
              <a:rPr sz="1200" dirty="0">
                <a:latin typeface="Times New Roman"/>
                <a:cs typeface="Times New Roman"/>
              </a:rPr>
              <a:t>Round</a:t>
            </a:r>
            <a:r>
              <a:rPr sz="1200" spc="9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cross-section.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224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3"/>
              </a:spcBef>
            </a:pPr>
            <a:r>
              <a:rPr sz="1200" b="1" dirty="0">
                <a:latin typeface="Times New Roman"/>
                <a:cs typeface="Times New Roman"/>
              </a:rPr>
              <a:t>THEORY:</a:t>
            </a:r>
            <a:r>
              <a:rPr sz="1200" b="1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type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used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this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Square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Cross-section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96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0394" marR="221874">
              <a:lnSpc>
                <a:spcPct val="145500"/>
              </a:lnSpc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may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single,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three notches.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testing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should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have</a:t>
            </a:r>
            <a:r>
              <a:rPr sz="1200" spc="-15" dirty="0">
                <a:latin typeface="Times New Roman"/>
                <a:cs typeface="Times New Roman"/>
              </a:rPr>
              <a:t> the </a:t>
            </a:r>
            <a:r>
              <a:rPr sz="1200" dirty="0">
                <a:latin typeface="Times New Roman"/>
                <a:cs typeface="Times New Roman"/>
              </a:rPr>
              <a:t>following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specifications.</a:t>
            </a:r>
            <a:endParaRPr sz="1200" dirty="0">
              <a:latin typeface="Times New Roman"/>
              <a:cs typeface="Times New Roman"/>
            </a:endParaRPr>
          </a:p>
          <a:p>
            <a:pPr marL="30394" marR="1069096">
              <a:lnSpc>
                <a:spcPts val="1185"/>
              </a:lnSpc>
              <a:spcBef>
                <a:spcPts val="68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angle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between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top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face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grips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face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holding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the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 </a:t>
            </a:r>
            <a:r>
              <a:rPr sz="1200" dirty="0">
                <a:latin typeface="Times New Roman"/>
                <a:cs typeface="Times New Roman"/>
              </a:rPr>
              <a:t>vertical=90</a:t>
            </a:r>
            <a:r>
              <a:rPr sz="1100" baseline="31746" dirty="0">
                <a:latin typeface="Times New Roman"/>
                <a:cs typeface="Times New Roman"/>
              </a:rPr>
              <a:t>0</a:t>
            </a:r>
            <a:r>
              <a:rPr sz="1100" spc="81" baseline="3174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angle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tip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=75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r>
              <a:rPr sz="1200" spc="-6" dirty="0">
                <a:latin typeface="Times New Roman"/>
                <a:cs typeface="Times New Roman"/>
              </a:rPr>
              <a:t>±1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endParaRPr sz="1100" baseline="31746" dirty="0">
              <a:latin typeface="Times New Roman"/>
              <a:cs typeface="Times New Roman"/>
            </a:endParaRPr>
          </a:p>
          <a:p>
            <a:pPr marL="30394" marR="383340">
              <a:lnSpc>
                <a:spcPts val="1160"/>
              </a:lnSpc>
              <a:spcBef>
                <a:spcPts val="21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angle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between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normal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underside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face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-6" dirty="0">
                <a:latin typeface="Times New Roman"/>
                <a:cs typeface="Times New Roman"/>
              </a:rPr>
              <a:t> atstriking point=10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r>
              <a:rPr sz="1200" spc="-6" dirty="0">
                <a:latin typeface="Times New Roman"/>
                <a:cs typeface="Times New Roman"/>
              </a:rPr>
              <a:t>±1</a:t>
            </a:r>
            <a:r>
              <a:rPr sz="1100" spc="-9" baseline="31746" dirty="0">
                <a:latin typeface="Times New Roman"/>
                <a:cs typeface="Times New Roman"/>
              </a:rPr>
              <a:t>0</a:t>
            </a:r>
            <a:endParaRPr sz="1100" baseline="31746" dirty="0">
              <a:latin typeface="Times New Roman"/>
              <a:cs typeface="Times New Roman"/>
            </a:endParaRPr>
          </a:p>
          <a:p>
            <a:pPr marL="30394">
              <a:spcBef>
                <a:spcPts val="275"/>
              </a:spcBef>
            </a:pPr>
            <a:r>
              <a:rPr sz="1200" dirty="0">
                <a:latin typeface="Times New Roman"/>
                <a:cs typeface="Times New Roman"/>
              </a:rPr>
              <a:t>Speed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of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at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impact=3.99m/sec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Striking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energy=168N-</a:t>
            </a:r>
            <a:r>
              <a:rPr sz="1200" dirty="0">
                <a:latin typeface="Times New Roman"/>
                <a:cs typeface="Times New Roman"/>
              </a:rPr>
              <a:t>m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or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Joules</a:t>
            </a:r>
            <a:r>
              <a:rPr sz="1200" spc="-6" dirty="0">
                <a:latin typeface="Times New Roman"/>
                <a:cs typeface="Times New Roman"/>
              </a:rPr>
              <a:t> Angle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drop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of</a:t>
            </a:r>
            <a:endParaRPr sz="1200" dirty="0">
              <a:latin typeface="Times New Roman"/>
              <a:cs typeface="Times New Roman"/>
            </a:endParaRPr>
          </a:p>
          <a:p>
            <a:pPr marL="30394" marR="1411025">
              <a:lnSpc>
                <a:spcPct val="145500"/>
              </a:lnSpc>
              <a:spcBef>
                <a:spcPts val="36"/>
              </a:spcBef>
            </a:pPr>
            <a:r>
              <a:rPr sz="1200" dirty="0">
                <a:latin typeface="Times New Roman"/>
                <a:cs typeface="Times New Roman"/>
              </a:rPr>
              <a:t>pendulum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=90</a:t>
            </a:r>
            <a:r>
              <a:rPr sz="1100" baseline="31746" dirty="0">
                <a:latin typeface="Times New Roman"/>
                <a:cs typeface="Times New Roman"/>
              </a:rPr>
              <a:t>0</a:t>
            </a:r>
            <a:r>
              <a:rPr sz="1100" spc="81" baseline="3174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Effective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weight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pendulum=21.79kg </a:t>
            </a:r>
            <a:r>
              <a:rPr sz="1200" dirty="0">
                <a:latin typeface="Times New Roman"/>
                <a:cs typeface="Times New Roman"/>
              </a:rPr>
              <a:t>Minimum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value</a:t>
            </a:r>
            <a:r>
              <a:rPr sz="1200" spc="5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7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scale</a:t>
            </a:r>
            <a:r>
              <a:rPr sz="1200" spc="4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graduation=2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Joules.</a:t>
            </a:r>
            <a:endParaRPr sz="1200" dirty="0">
              <a:latin typeface="Times New Roman"/>
              <a:cs typeface="Times New Roman"/>
            </a:endParaRPr>
          </a:p>
          <a:p>
            <a:pPr marL="30394">
              <a:spcBef>
                <a:spcPts val="293"/>
              </a:spcBef>
            </a:pPr>
            <a:r>
              <a:rPr sz="1200" dirty="0">
                <a:latin typeface="Times New Roman"/>
                <a:cs typeface="Times New Roman"/>
              </a:rPr>
              <a:t>Permissible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total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friction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loss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corresponding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energy=0.50%</a:t>
            </a:r>
            <a:endParaRPr sz="1200" dirty="0">
              <a:latin typeface="Times New Roman"/>
              <a:cs typeface="Times New Roman"/>
            </a:endParaRPr>
          </a:p>
          <a:p>
            <a:pPr marL="30394" marR="231752">
              <a:lnSpc>
                <a:spcPct val="148200"/>
              </a:lnSpc>
              <a:spcBef>
                <a:spcPts val="30"/>
              </a:spcBef>
            </a:pPr>
            <a:r>
              <a:rPr sz="1200" dirty="0">
                <a:latin typeface="Times New Roman"/>
                <a:cs typeface="Times New Roman"/>
              </a:rPr>
              <a:t>Distance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from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axis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rotation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distance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between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8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base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6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21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point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hit</a:t>
            </a:r>
            <a:r>
              <a:rPr sz="1200" spc="-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by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hammer=22mm±0.5mm</a:t>
            </a:r>
            <a:endParaRPr sz="1200" dirty="0">
              <a:latin typeface="Times New Roman"/>
              <a:cs typeface="Times New Roman"/>
            </a:endParaRPr>
          </a:p>
          <a:p>
            <a:pPr marL="30394" marR="25835" algn="just">
              <a:lnSpc>
                <a:spcPct val="147300"/>
              </a:lnSpc>
              <a:spcBef>
                <a:spcPts val="24"/>
              </a:spcBef>
            </a:pP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longitudinal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axes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piece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lie</a:t>
            </a:r>
            <a:r>
              <a:rPr sz="1200" spc="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plane</a:t>
            </a:r>
            <a:r>
              <a:rPr sz="1200" spc="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5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swing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4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center</a:t>
            </a:r>
            <a:r>
              <a:rPr sz="1200" spc="2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242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gravity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hammer.</a:t>
            </a:r>
            <a:r>
              <a:rPr sz="1200" spc="10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10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</a:t>
            </a:r>
            <a:r>
              <a:rPr sz="1200" spc="13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positioned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so</a:t>
            </a:r>
            <a:r>
              <a:rPr sz="1200" spc="10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12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9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0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plane</a:t>
            </a:r>
            <a:r>
              <a:rPr sz="1200" spc="13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11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1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hammer</a:t>
            </a:r>
            <a:r>
              <a:rPr sz="1200" spc="126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.the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shall</a:t>
            </a:r>
            <a:r>
              <a:rPr sz="1200" spc="9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be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positioned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its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plane</a:t>
            </a:r>
            <a:r>
              <a:rPr sz="1200" spc="9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symmetry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coincides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with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top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face</a:t>
            </a:r>
            <a:r>
              <a:rPr sz="1200" spc="8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of</a:t>
            </a:r>
            <a:r>
              <a:rPr sz="1200" spc="9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grips</a:t>
            </a:r>
            <a:r>
              <a:rPr sz="1200" spc="96" dirty="0">
                <a:latin typeface="Times New Roman"/>
                <a:cs typeface="Times New Roman"/>
              </a:rPr>
              <a:t> </a:t>
            </a:r>
            <a:r>
              <a:rPr sz="1200" spc="-12" dirty="0">
                <a:latin typeface="Times New Roman"/>
                <a:cs typeface="Times New Roman"/>
              </a:rPr>
              <a:t>.for </a:t>
            </a:r>
            <a:r>
              <a:rPr sz="1200" dirty="0">
                <a:latin typeface="Times New Roman"/>
                <a:cs typeface="Times New Roman"/>
              </a:rPr>
              <a:t>setting</a:t>
            </a:r>
            <a:r>
              <a:rPr sz="1200" spc="1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specimen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notch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1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strength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</a:t>
            </a:r>
            <a:r>
              <a:rPr sz="1200" spc="16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is</a:t>
            </a:r>
            <a:r>
              <a:rPr sz="1200" spc="17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calculated</a:t>
            </a:r>
            <a:r>
              <a:rPr sz="1200" spc="18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according</a:t>
            </a:r>
            <a:r>
              <a:rPr sz="1200" spc="16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28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following relation.</a:t>
            </a:r>
            <a:endParaRPr sz="1200" dirty="0">
              <a:latin typeface="Times New Roman"/>
              <a:cs typeface="Times New Roman"/>
            </a:endParaRPr>
          </a:p>
          <a:p>
            <a:pPr marL="30394" algn="just">
              <a:spcBef>
                <a:spcPts val="344"/>
              </a:spcBef>
            </a:pPr>
            <a:r>
              <a:rPr sz="1200" spc="-6" dirty="0">
                <a:latin typeface="Times New Roman"/>
                <a:cs typeface="Times New Roman"/>
              </a:rPr>
              <a:t>where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I=</a:t>
            </a:r>
            <a:r>
              <a:rPr sz="1200" spc="-12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 strength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joules/m</a:t>
            </a:r>
            <a:r>
              <a:rPr sz="1100" spc="-9" baseline="31746" dirty="0">
                <a:latin typeface="Times New Roman"/>
                <a:cs typeface="Times New Roman"/>
              </a:rPr>
              <a:t>2</a:t>
            </a:r>
            <a:endParaRPr sz="628" baseline="31746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563" y="599856"/>
            <a:ext cx="12030322" cy="283780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44831">
              <a:spcBef>
                <a:spcPts val="60"/>
              </a:spcBef>
            </a:pPr>
            <a:r>
              <a:rPr sz="1100" b="1" spc="-6" dirty="0">
                <a:latin typeface="Times New Roman"/>
                <a:cs typeface="Times New Roman"/>
              </a:rPr>
              <a:t>PROCEDURE:</a:t>
            </a:r>
            <a:endParaRPr sz="1100" dirty="0">
              <a:latin typeface="Times New Roman"/>
              <a:cs typeface="Times New Roman"/>
            </a:endParaRPr>
          </a:p>
          <a:p>
            <a:pPr marL="8358" marR="358265" indent="143230">
              <a:lnSpc>
                <a:spcPct val="150000"/>
              </a:lnSpc>
              <a:spcBef>
                <a:spcPts val="547"/>
              </a:spcBef>
              <a:buAutoNum type="arabicPeriod"/>
              <a:tabLst>
                <a:tab pos="151588" algn="l"/>
              </a:tabLst>
            </a:pP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conducting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Izod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proper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striker is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fitted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firmly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bottom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hammer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help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clamming</a:t>
            </a:r>
            <a:r>
              <a:rPr sz="1100" spc="-6" dirty="0">
                <a:latin typeface="Times New Roman"/>
                <a:cs typeface="Times New Roman"/>
              </a:rPr>
              <a:t> piece.</a:t>
            </a:r>
            <a:endParaRPr sz="1100" dirty="0">
              <a:latin typeface="Times New Roman"/>
              <a:cs typeface="Times New Roman"/>
            </a:endParaRPr>
          </a:p>
          <a:p>
            <a:pPr marL="8358" marR="216175" indent="131073">
              <a:lnSpc>
                <a:spcPct val="147300"/>
              </a:lnSpc>
              <a:spcBef>
                <a:spcPts val="15"/>
              </a:spcBef>
              <a:buAutoNum type="arabicPeriod"/>
              <a:tabLst>
                <a:tab pos="139431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latching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take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izod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 be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firmly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fitted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bearing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housing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side </a:t>
            </a:r>
            <a:r>
              <a:rPr sz="1100" spc="-15" dirty="0">
                <a:latin typeface="Times New Roman"/>
                <a:cs typeface="Times New Roman"/>
              </a:rPr>
              <a:t>of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columns.</a:t>
            </a:r>
            <a:endParaRPr sz="1100" dirty="0">
              <a:latin typeface="Times New Roman"/>
              <a:cs typeface="Times New Roman"/>
            </a:endParaRPr>
          </a:p>
          <a:p>
            <a:pPr marL="8358" marR="3039" indent="151968" algn="just">
              <a:lnSpc>
                <a:spcPct val="147300"/>
              </a:lnSpc>
              <a:buAutoNum type="arabicPeriod"/>
              <a:tabLst>
                <a:tab pos="160326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frictional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machine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can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determined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free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fall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raise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hammer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hands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latch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release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hammer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operating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lever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pointer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will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then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indicate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energy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due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friction.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From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reading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confirm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that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</a:t>
            </a:r>
            <a:r>
              <a:rPr sz="1100" spc="2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exceeding </a:t>
            </a:r>
            <a:r>
              <a:rPr sz="1100" dirty="0">
                <a:latin typeface="Times New Roman"/>
                <a:cs typeface="Times New Roman"/>
              </a:rPr>
              <a:t>0.5%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initial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potential</a:t>
            </a:r>
            <a:r>
              <a:rPr sz="1100" spc="14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energy.</a:t>
            </a:r>
            <a:r>
              <a:rPr sz="1100" spc="13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Otherwise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frictional</a:t>
            </a:r>
            <a:r>
              <a:rPr sz="1100" spc="2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loss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has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added</a:t>
            </a:r>
            <a:r>
              <a:rPr sz="1100" spc="13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final reading.</a:t>
            </a:r>
            <a:endParaRPr sz="1100" dirty="0">
              <a:latin typeface="Times New Roman"/>
              <a:cs typeface="Times New Roman"/>
            </a:endParaRPr>
          </a:p>
          <a:p>
            <a:pPr marL="8358" marR="6079" indent="143609" algn="just">
              <a:lnSpc>
                <a:spcPct val="147300"/>
              </a:lnSpc>
              <a:buAutoNum type="arabicPeriod"/>
              <a:tabLst>
                <a:tab pos="151968" algn="l"/>
              </a:tabLst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izod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firmly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fitted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support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help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spc="-15" dirty="0">
                <a:latin typeface="Times New Roman"/>
                <a:cs typeface="Times New Roman"/>
              </a:rPr>
              <a:t>of </a:t>
            </a:r>
            <a:r>
              <a:rPr sz="1100" dirty="0">
                <a:latin typeface="Times New Roman"/>
                <a:cs typeface="Times New Roman"/>
              </a:rPr>
              <a:t>clamping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screw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élan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key.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Care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should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taken</a:t>
            </a:r>
            <a:r>
              <a:rPr sz="1100" spc="2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that</a:t>
            </a:r>
            <a:r>
              <a:rPr sz="1100" spc="19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20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19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20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should </a:t>
            </a:r>
            <a:r>
              <a:rPr sz="1100" dirty="0">
                <a:latin typeface="Times New Roman"/>
                <a:cs typeface="Times New Roman"/>
              </a:rPr>
              <a:t>face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pendulum </a:t>
            </a:r>
            <a:r>
              <a:rPr sz="1100" spc="-6" dirty="0">
                <a:latin typeface="Times New Roman"/>
                <a:cs typeface="Times New Roman"/>
              </a:rPr>
              <a:t>striker.</a:t>
            </a:r>
            <a:endParaRPr sz="1100" dirty="0">
              <a:latin typeface="Times New Roman"/>
              <a:cs typeface="Times New Roman"/>
            </a:endParaRPr>
          </a:p>
          <a:p>
            <a:pPr marL="8358" marR="19375" indent="135632">
              <a:lnSpc>
                <a:spcPts val="1190"/>
              </a:lnSpc>
              <a:spcBef>
                <a:spcPts val="78"/>
              </a:spcBef>
              <a:buAutoNum type="arabicPeriod"/>
              <a:tabLst>
                <a:tab pos="143990" algn="l"/>
              </a:tabLst>
            </a:pPr>
            <a:r>
              <a:rPr sz="1100" dirty="0">
                <a:latin typeface="Times New Roman"/>
                <a:cs typeface="Times New Roman"/>
              </a:rPr>
              <a:t>After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ascertaining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that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there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person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range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swinging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pendulum,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release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pendulum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smash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specimen.</a:t>
            </a:r>
            <a:endParaRPr sz="1100" dirty="0">
              <a:latin typeface="Times New Roman"/>
              <a:cs typeface="Times New Roman"/>
            </a:endParaRPr>
          </a:p>
          <a:p>
            <a:pPr marL="8358" marR="417913" indent="120815">
              <a:lnSpc>
                <a:spcPts val="1160"/>
              </a:lnSpc>
              <a:spcBef>
                <a:spcPts val="18"/>
              </a:spcBef>
              <a:buAutoNum type="arabicPeriod"/>
              <a:tabLst>
                <a:tab pos="129173" algn="l"/>
              </a:tabLst>
            </a:pPr>
            <a:r>
              <a:rPr sz="1100" dirty="0">
                <a:latin typeface="Times New Roman"/>
                <a:cs typeface="Times New Roman"/>
              </a:rPr>
              <a:t>Carefully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operate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pendulum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brake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when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returning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after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swing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stop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spc="-6" dirty="0">
                <a:latin typeface="Times New Roman"/>
                <a:cs typeface="Times New Roman"/>
              </a:rPr>
              <a:t>oscillations.</a:t>
            </a:r>
            <a:endParaRPr sz="1100" dirty="0">
              <a:latin typeface="Times New Roman"/>
              <a:cs typeface="Times New Roman"/>
            </a:endParaRPr>
          </a:p>
          <a:p>
            <a:pPr marL="127653" indent="-120055">
              <a:spcBef>
                <a:spcPts val="254"/>
              </a:spcBef>
              <a:buAutoNum type="arabicPeriod"/>
              <a:tabLst>
                <a:tab pos="127653" algn="l"/>
              </a:tabLst>
            </a:pPr>
            <a:r>
              <a:rPr sz="1100" spc="-6" dirty="0">
                <a:latin typeface="Times New Roman"/>
                <a:cs typeface="Times New Roman"/>
              </a:rPr>
              <a:t>Read-</a:t>
            </a:r>
            <a:r>
              <a:rPr sz="1100" dirty="0">
                <a:latin typeface="Times New Roman"/>
                <a:cs typeface="Times New Roman"/>
              </a:rPr>
              <a:t>off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position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reading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pointer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dial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note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indicated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value.</a:t>
            </a:r>
            <a:endParaRPr sz="1100" dirty="0">
              <a:latin typeface="Times New Roman"/>
              <a:cs typeface="Times New Roman"/>
            </a:endParaRPr>
          </a:p>
          <a:p>
            <a:pPr marL="127653" indent="-120055">
              <a:spcBef>
                <a:spcPts val="239"/>
              </a:spcBef>
              <a:buAutoNum type="arabicPeriod"/>
              <a:tabLst>
                <a:tab pos="127653" algn="l"/>
              </a:tabLst>
            </a:pPr>
            <a:r>
              <a:rPr sz="1100" dirty="0">
                <a:latin typeface="Times New Roman"/>
                <a:cs typeface="Times New Roman"/>
              </a:rPr>
              <a:t>Remove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broken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loosening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clamping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screw.</a:t>
            </a:r>
            <a:endParaRPr sz="1100" dirty="0">
              <a:latin typeface="Times New Roman"/>
              <a:cs typeface="Times New Roman"/>
            </a:endParaRPr>
          </a:p>
          <a:p>
            <a:pPr marL="8358" marR="151968">
              <a:lnSpc>
                <a:spcPct val="146400"/>
              </a:lnSpc>
              <a:spcBef>
                <a:spcPts val="36"/>
              </a:spcBef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strength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depends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largely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shape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notch.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values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determined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other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therefore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compared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each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other.</a:t>
            </a:r>
            <a:endParaRPr sz="1100" dirty="0">
              <a:latin typeface="Times New Roman"/>
              <a:cs typeface="Times New Roman"/>
            </a:endParaRPr>
          </a:p>
          <a:p>
            <a:pPr>
              <a:spcBef>
                <a:spcPts val="27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44831"/>
            <a:r>
              <a:rPr sz="1100" b="1" spc="-12" dirty="0">
                <a:latin typeface="Times New Roman"/>
                <a:cs typeface="Times New Roman"/>
              </a:rPr>
              <a:t>OBSERVATION</a:t>
            </a:r>
            <a:r>
              <a:rPr sz="1100" b="1" spc="-6" dirty="0">
                <a:latin typeface="Times New Roman"/>
                <a:cs typeface="Times New Roman"/>
              </a:rPr>
              <a:t> TABLE</a:t>
            </a:r>
            <a:r>
              <a:rPr sz="658" b="1" spc="-6" dirty="0">
                <a:latin typeface="Times New Roman"/>
                <a:cs typeface="Times New Roman"/>
              </a:rPr>
              <a:t>:</a:t>
            </a:r>
            <a:endParaRPr sz="658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34289"/>
              </p:ext>
            </p:extLst>
          </p:nvPr>
        </p:nvGraphicFramePr>
        <p:xfrm>
          <a:off x="71562" y="4042838"/>
          <a:ext cx="7132320" cy="2087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4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8130"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.No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5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443865">
                        <a:lnSpc>
                          <a:spcPct val="106400"/>
                        </a:lnSpc>
                        <a:spcBef>
                          <a:spcPts val="15"/>
                        </a:spcBef>
                      </a:pP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A(Area</a:t>
                      </a:r>
                      <a:r>
                        <a:rPr sz="11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cross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section</a:t>
                      </a:r>
                      <a:r>
                        <a:rPr sz="11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specimen)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marR="388620">
                        <a:lnSpc>
                          <a:spcPct val="103600"/>
                        </a:lnSpc>
                        <a:spcBef>
                          <a:spcPts val="5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K</a:t>
                      </a:r>
                      <a:r>
                        <a:rPr sz="11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energy observed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5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4976" y="636103"/>
            <a:ext cx="2953473" cy="284672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b="1" dirty="0">
                <a:latin typeface="Times New Roman"/>
                <a:cs typeface="Times New Roman"/>
              </a:rPr>
              <a:t>Calculation</a:t>
            </a:r>
            <a:r>
              <a:rPr b="1" spc="84" dirty="0">
                <a:latin typeface="Times New Roman"/>
                <a:cs typeface="Times New Roman"/>
              </a:rPr>
              <a:t> </a:t>
            </a:r>
            <a:r>
              <a:rPr b="1" spc="-12" dirty="0">
                <a:latin typeface="Times New Roman"/>
                <a:cs typeface="Times New Roman"/>
              </a:rPr>
              <a:t>Part</a:t>
            </a:r>
            <a:r>
              <a:rPr lang="en-US" b="1" spc="-12" dirty="0">
                <a:latin typeface="Times New Roman"/>
                <a:cs typeface="Times New Roman"/>
              </a:rPr>
              <a:t> :</a:t>
            </a:r>
            <a:endParaRPr sz="658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4186" y="1483456"/>
            <a:ext cx="2071423" cy="223117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400" b="1" spc="-6" dirty="0">
                <a:latin typeface="Times New Roman"/>
                <a:cs typeface="Times New Roman"/>
              </a:rPr>
              <a:t>RESULT: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24976" y="2182174"/>
            <a:ext cx="3048296" cy="441637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lnSpc>
                <a:spcPts val="778"/>
              </a:lnSpc>
              <a:spcBef>
                <a:spcPts val="63"/>
              </a:spcBef>
            </a:pPr>
            <a:r>
              <a:rPr sz="1200" dirty="0">
                <a:latin typeface="Times New Roman"/>
                <a:cs typeface="Times New Roman"/>
              </a:rPr>
              <a:t>EXERCISE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PROBLEMS</a:t>
            </a:r>
            <a:endParaRPr lang="en-US" sz="1200" spc="-6" dirty="0">
              <a:latin typeface="Times New Roman"/>
              <a:cs typeface="Times New Roman"/>
            </a:endParaRPr>
          </a:p>
          <a:p>
            <a:pPr marL="7598">
              <a:lnSpc>
                <a:spcPts val="778"/>
              </a:lnSpc>
              <a:spcBef>
                <a:spcPts val="63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0258">
              <a:lnSpc>
                <a:spcPts val="778"/>
              </a:lnSpc>
            </a:pPr>
            <a:r>
              <a:rPr sz="1200" dirty="0">
                <a:latin typeface="Times New Roman"/>
                <a:cs typeface="Times New Roman"/>
              </a:rPr>
              <a:t>Perform</a:t>
            </a:r>
            <a:r>
              <a:rPr sz="1200" spc="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4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same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experiment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for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two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different</a:t>
            </a:r>
            <a:r>
              <a:rPr sz="1200" spc="8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materials</a:t>
            </a:r>
            <a:r>
              <a:rPr sz="1200" spc="5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i.e.,</a:t>
            </a:r>
            <a:r>
              <a:rPr sz="1200" spc="63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Alluminum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Mild</a:t>
            </a:r>
            <a:r>
              <a:rPr sz="1200" spc="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Steel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271" y="481161"/>
            <a:ext cx="11410120" cy="1588683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R="41791" algn="ctr">
              <a:spcBef>
                <a:spcPts val="60"/>
              </a:spcBef>
            </a:pPr>
            <a:r>
              <a:rPr b="1" spc="-6" dirty="0">
                <a:latin typeface="Times New Roman"/>
                <a:cs typeface="Times New Roman"/>
              </a:rPr>
              <a:t>Experiment</a:t>
            </a:r>
            <a:r>
              <a:rPr b="1" spc="-12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No:</a:t>
            </a:r>
            <a:r>
              <a:rPr b="1" spc="-15" dirty="0">
                <a:latin typeface="Times New Roman"/>
                <a:cs typeface="Times New Roman"/>
              </a:rPr>
              <a:t> 04</a:t>
            </a:r>
            <a:endParaRPr b="1" dirty="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838" dirty="0">
              <a:latin typeface="Times New Roman"/>
              <a:cs typeface="Times New Roman"/>
            </a:endParaRPr>
          </a:p>
          <a:p>
            <a:pPr marL="31913" algn="just"/>
            <a:r>
              <a:rPr sz="1200" b="1" spc="-6" dirty="0">
                <a:latin typeface="Times New Roman"/>
                <a:cs typeface="Times New Roman"/>
              </a:rPr>
              <a:t>AIM</a:t>
            </a:r>
            <a:r>
              <a:rPr sz="1200" b="1" spc="-48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:</a:t>
            </a:r>
            <a:r>
              <a:rPr sz="1200" b="1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To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study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-18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testing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machine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perform</a:t>
            </a:r>
            <a:r>
              <a:rPr sz="1200" spc="-51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the</a:t>
            </a:r>
            <a:r>
              <a:rPr sz="1200" spc="-36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Impact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tests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-27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Charpy)</a:t>
            </a:r>
            <a:endParaRPr sz="1200" dirty="0">
              <a:latin typeface="Times New Roman"/>
              <a:cs typeface="Times New Roman"/>
            </a:endParaRPr>
          </a:p>
          <a:p>
            <a:pPr marL="7598" marR="3039" algn="just">
              <a:lnSpc>
                <a:spcPct val="143700"/>
              </a:lnSpc>
              <a:spcBef>
                <a:spcPts val="332"/>
              </a:spcBef>
            </a:pPr>
            <a:r>
              <a:rPr sz="1100" b="1" dirty="0">
                <a:latin typeface="Times New Roman"/>
                <a:cs typeface="Times New Roman"/>
              </a:rPr>
              <a:t>THEORY</a:t>
            </a:r>
            <a:r>
              <a:rPr sz="1100" b="1" spc="-9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:-</a:t>
            </a:r>
            <a:r>
              <a:rPr sz="1100" b="1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manufacturing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locomotive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wheels,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coins,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connecting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rods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etc.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components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subjected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(shock)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loads.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These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loads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suddenly.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induced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these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components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many </a:t>
            </a:r>
            <a:r>
              <a:rPr sz="1100" dirty="0">
                <a:latin typeface="Times New Roman"/>
                <a:cs typeface="Times New Roman"/>
              </a:rPr>
              <a:t>times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more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than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produced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by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gradual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loading.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Therefore,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tests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performed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asses </a:t>
            </a:r>
            <a:r>
              <a:rPr sz="1100" dirty="0">
                <a:latin typeface="Times New Roman"/>
                <a:cs typeface="Times New Roman"/>
              </a:rPr>
              <a:t>shock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absorbing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capacity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subjected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suddenly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loads.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These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capabilities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expressed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(i)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Rupture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energy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(ii)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Modulus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rupture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(iii)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strength.</a:t>
            </a:r>
            <a:endParaRPr sz="1100" dirty="0">
              <a:latin typeface="Times New Roman"/>
              <a:cs typeface="Times New Roman"/>
            </a:endParaRPr>
          </a:p>
          <a:p>
            <a:pPr marL="7598" algn="just">
              <a:spcBef>
                <a:spcPts val="368"/>
              </a:spcBef>
            </a:pPr>
            <a:r>
              <a:rPr sz="1100" dirty="0">
                <a:latin typeface="Times New Roman"/>
                <a:cs typeface="Times New Roman"/>
              </a:rPr>
              <a:t>Two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types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tests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commonly-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269" y="2174879"/>
            <a:ext cx="11521440" cy="1218134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7598" marR="3039" algn="just">
              <a:lnSpc>
                <a:spcPct val="143700"/>
              </a:lnSpc>
              <a:spcBef>
                <a:spcPts val="57"/>
              </a:spcBef>
            </a:pP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charpy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placed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‘cantilever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beam’.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have</a:t>
            </a:r>
            <a:r>
              <a:rPr sz="1100" spc="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V-shaped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45°.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21" dirty="0">
                <a:latin typeface="Times New Roman"/>
                <a:cs typeface="Times New Roman"/>
              </a:rPr>
              <a:t>U- </a:t>
            </a:r>
            <a:r>
              <a:rPr sz="1100" dirty="0">
                <a:latin typeface="Times New Roman"/>
                <a:cs typeface="Times New Roman"/>
              </a:rPr>
              <a:t>shaped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also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common.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located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tension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side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during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2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loading. </a:t>
            </a:r>
            <a:r>
              <a:rPr sz="1100" dirty="0">
                <a:latin typeface="Times New Roman"/>
                <a:cs typeface="Times New Roman"/>
              </a:rPr>
              <a:t>Depth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notch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generally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taken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t.5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t/3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where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‘t’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thickness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specimen.</a:t>
            </a:r>
            <a:endParaRPr sz="1100" dirty="0">
              <a:latin typeface="Times New Roman"/>
              <a:cs typeface="Times New Roman"/>
            </a:endParaRPr>
          </a:p>
          <a:p>
            <a:pPr>
              <a:spcBef>
                <a:spcPts val="77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7598" algn="just">
              <a:spcBef>
                <a:spcPts val="3"/>
              </a:spcBef>
            </a:pPr>
            <a:r>
              <a:rPr sz="1200" spc="-6" dirty="0">
                <a:latin typeface="Times New Roman"/>
                <a:cs typeface="Times New Roman"/>
              </a:rPr>
              <a:t>SPECIFICATION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OF</a:t>
            </a:r>
            <a:r>
              <a:rPr sz="1200" spc="-3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M/C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AND</a:t>
            </a:r>
            <a:r>
              <a:rPr sz="1200" spc="-24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SPECIMEN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6" dirty="0">
                <a:latin typeface="Times New Roman"/>
                <a:cs typeface="Times New Roman"/>
              </a:rPr>
              <a:t>DETAILS</a:t>
            </a:r>
            <a:r>
              <a:rPr sz="1200" spc="-33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:</a:t>
            </a:r>
            <a:endParaRPr sz="1200" dirty="0">
              <a:latin typeface="Times New Roman"/>
              <a:cs typeface="Times New Roman"/>
            </a:endParaRPr>
          </a:p>
          <a:p>
            <a:pPr marL="7598" algn="just">
              <a:spcBef>
                <a:spcPts val="371"/>
              </a:spcBef>
            </a:pPr>
            <a:r>
              <a:rPr sz="1100" dirty="0">
                <a:latin typeface="Times New Roman"/>
                <a:cs typeface="Times New Roman"/>
              </a:rPr>
              <a:t>Its</a:t>
            </a:r>
            <a:r>
              <a:rPr sz="1100" spc="-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specifications</a:t>
            </a:r>
            <a:r>
              <a:rPr sz="1100" spc="-18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along-</a:t>
            </a:r>
            <a:r>
              <a:rPr sz="1100" dirty="0">
                <a:latin typeface="Times New Roman"/>
                <a:cs typeface="Times New Roman"/>
              </a:rPr>
              <a:t>with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their</a:t>
            </a:r>
            <a:r>
              <a:rPr sz="1100" spc="-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typical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values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-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follows: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030" y="4214520"/>
            <a:ext cx="3196424" cy="50556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 marR="19375">
              <a:lnSpc>
                <a:spcPct val="153300"/>
              </a:lnSpc>
              <a:spcBef>
                <a:spcPts val="60"/>
              </a:spcBef>
            </a:pPr>
            <a:r>
              <a:rPr sz="718" dirty="0">
                <a:latin typeface="Calibri"/>
                <a:cs typeface="Calibri"/>
              </a:rPr>
              <a:t>Angle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before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striking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spc="-12" dirty="0">
                <a:latin typeface="Calibri"/>
                <a:cs typeface="Calibri"/>
              </a:rPr>
              <a:t>160° </a:t>
            </a:r>
            <a:r>
              <a:rPr sz="718" spc="-6" dirty="0">
                <a:latin typeface="Calibri"/>
                <a:cs typeface="Calibri"/>
              </a:rPr>
              <a:t>Distance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between</a:t>
            </a:r>
            <a:r>
              <a:rPr sz="718" spc="-6" dirty="0">
                <a:latin typeface="Calibri"/>
                <a:cs typeface="Calibri"/>
              </a:rPr>
              <a:t> supports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spc="-12" dirty="0">
                <a:latin typeface="Calibri"/>
                <a:cs typeface="Calibri"/>
              </a:rPr>
              <a:t>40mm.</a:t>
            </a:r>
            <a:endParaRPr sz="718" dirty="0">
              <a:latin typeface="Calibri"/>
              <a:cs typeface="Calibri"/>
            </a:endParaRPr>
          </a:p>
          <a:p>
            <a:pPr marL="7598" marR="3039">
              <a:lnSpc>
                <a:spcPts val="1328"/>
              </a:lnSpc>
              <a:spcBef>
                <a:spcPts val="114"/>
              </a:spcBef>
            </a:pPr>
            <a:r>
              <a:rPr sz="718" dirty="0">
                <a:latin typeface="Calibri"/>
                <a:cs typeface="Calibri"/>
              </a:rPr>
              <a:t>Striking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velocity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5.6m/sec. Specimen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size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55x10x10</a:t>
            </a:r>
            <a:r>
              <a:rPr sz="718" spc="-3" dirty="0">
                <a:latin typeface="Calibri"/>
                <a:cs typeface="Calibri"/>
              </a:rPr>
              <a:t> </a:t>
            </a:r>
            <a:r>
              <a:rPr sz="718" spc="-15" dirty="0">
                <a:latin typeface="Calibri"/>
                <a:cs typeface="Calibri"/>
              </a:rPr>
              <a:t>mm.</a:t>
            </a:r>
            <a:endParaRPr sz="718" dirty="0">
              <a:latin typeface="Calibri"/>
              <a:cs typeface="Calibri"/>
            </a:endParaRPr>
          </a:p>
          <a:p>
            <a:pPr marL="7598" marR="584318">
              <a:lnSpc>
                <a:spcPts val="1328"/>
              </a:lnSpc>
            </a:pPr>
            <a:r>
              <a:rPr sz="718" dirty="0">
                <a:latin typeface="Calibri"/>
                <a:cs typeface="Calibri"/>
              </a:rPr>
              <a:t>Type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notch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V-</a:t>
            </a:r>
            <a:r>
              <a:rPr sz="718" spc="-12" dirty="0">
                <a:latin typeface="Calibri"/>
                <a:cs typeface="Calibri"/>
              </a:rPr>
              <a:t>notch </a:t>
            </a:r>
            <a:r>
              <a:rPr sz="718" dirty="0">
                <a:latin typeface="Calibri"/>
                <a:cs typeface="Calibri"/>
              </a:rPr>
              <a:t>Angle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notch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=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spc="-15" dirty="0">
                <a:latin typeface="Calibri"/>
                <a:cs typeface="Calibri"/>
              </a:rPr>
              <a:t>45°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0588" y="3464988"/>
            <a:ext cx="11410119" cy="1577235"/>
          </a:xfrm>
          <a:prstGeom prst="rect">
            <a:avLst/>
          </a:prstGeom>
        </p:spPr>
        <p:txBody>
          <a:bodyPr vert="horz" wrap="square" lIns="0" tIns="65730" rIns="0" bIns="0" rtlCol="0">
            <a:spAutoFit/>
          </a:bodyPr>
          <a:lstStyle/>
          <a:p>
            <a:pPr marL="280761" indent="-273163">
              <a:spcBef>
                <a:spcPts val="518"/>
              </a:spcBef>
              <a:buFont typeface="Symbol"/>
              <a:buChar char=""/>
              <a:tabLst>
                <a:tab pos="280761" algn="l"/>
              </a:tabLst>
            </a:pP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capacity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27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300joule</a:t>
            </a:r>
            <a:endParaRPr sz="1100" dirty="0">
              <a:latin typeface="Calibri"/>
              <a:cs typeface="Calibri"/>
            </a:endParaRPr>
          </a:p>
          <a:p>
            <a:pPr marL="280761" indent="-273163">
              <a:spcBef>
                <a:spcPts val="461"/>
              </a:spcBef>
              <a:buFont typeface="Symbol"/>
              <a:buChar char=""/>
              <a:tabLst>
                <a:tab pos="280761" algn="l"/>
              </a:tabLst>
            </a:pPr>
            <a:r>
              <a:rPr sz="1100" dirty="0">
                <a:latin typeface="Calibri"/>
                <a:cs typeface="Calibri"/>
              </a:rPr>
              <a:t>Least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</a:t>
            </a:r>
            <a:r>
              <a:rPr sz="1100" spc="-1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capacity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(dial)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scale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2joule</a:t>
            </a:r>
            <a:endParaRPr sz="1100" dirty="0">
              <a:latin typeface="Calibri"/>
              <a:cs typeface="Calibri"/>
            </a:endParaRPr>
          </a:p>
          <a:p>
            <a:pPr marL="280761" indent="-273163">
              <a:spcBef>
                <a:spcPts val="461"/>
              </a:spcBef>
              <a:buFont typeface="Symbol"/>
              <a:buChar char=""/>
              <a:tabLst>
                <a:tab pos="280761" algn="l"/>
              </a:tabLst>
            </a:pPr>
            <a:r>
              <a:rPr sz="1100" dirty="0">
                <a:latin typeface="Calibri"/>
                <a:cs typeface="Calibri"/>
              </a:rPr>
              <a:t>Weight</a:t>
            </a:r>
            <a:r>
              <a:rPr sz="1100" spc="-3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striking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hammer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18.7</a:t>
            </a:r>
            <a:r>
              <a:rPr sz="1100" spc="-15" dirty="0">
                <a:latin typeface="Calibri"/>
                <a:cs typeface="Calibri"/>
              </a:rPr>
              <a:t> kg.</a:t>
            </a:r>
            <a:endParaRPr sz="1100" dirty="0">
              <a:latin typeface="Calibri"/>
              <a:cs typeface="Calibri"/>
            </a:endParaRPr>
          </a:p>
          <a:p>
            <a:pPr marL="7598">
              <a:spcBef>
                <a:spcPts val="467"/>
              </a:spcBef>
            </a:pPr>
            <a:r>
              <a:rPr sz="1100" spc="-30" dirty="0">
                <a:latin typeface="Symbol"/>
                <a:cs typeface="Symbol"/>
              </a:rPr>
              <a:t></a:t>
            </a:r>
            <a:endParaRPr sz="1600" dirty="0">
              <a:latin typeface="Symbol"/>
              <a:cs typeface="Symbol"/>
            </a:endParaRPr>
          </a:p>
          <a:p>
            <a:pPr marL="7598">
              <a:spcBef>
                <a:spcPts val="467"/>
              </a:spcBef>
            </a:pPr>
            <a:r>
              <a:rPr sz="1100" spc="-30" dirty="0">
                <a:latin typeface="Symbol"/>
                <a:cs typeface="Symbol"/>
              </a:rPr>
              <a:t></a:t>
            </a:r>
            <a:endParaRPr sz="1100" dirty="0">
              <a:latin typeface="Symbol"/>
              <a:cs typeface="Symbol"/>
            </a:endParaRPr>
          </a:p>
          <a:p>
            <a:pPr marL="7598">
              <a:spcBef>
                <a:spcPts val="458"/>
              </a:spcBef>
            </a:pPr>
            <a:r>
              <a:rPr sz="1100" spc="-30" dirty="0">
                <a:latin typeface="Symbol"/>
                <a:cs typeface="Symbol"/>
              </a:rPr>
              <a:t></a:t>
            </a:r>
            <a:endParaRPr sz="1100" dirty="0">
              <a:latin typeface="Symbol"/>
              <a:cs typeface="Symbol"/>
            </a:endParaRPr>
          </a:p>
          <a:p>
            <a:pPr marL="7598">
              <a:spcBef>
                <a:spcPts val="461"/>
              </a:spcBef>
            </a:pPr>
            <a:endParaRPr sz="718" dirty="0">
              <a:latin typeface="Symbol"/>
              <a:cs typeface="Symbo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9270" y="182373"/>
            <a:ext cx="11521440" cy="5654715"/>
          </a:xfrm>
          <a:custGeom>
            <a:avLst/>
            <a:gdLst/>
            <a:ahLst/>
            <a:cxnLst/>
            <a:rect l="l" t="t" r="r" b="b"/>
            <a:pathLst>
              <a:path w="7164705" h="9450705">
                <a:moveTo>
                  <a:pt x="7164311" y="9444241"/>
                </a:moveTo>
                <a:lnTo>
                  <a:pt x="7158228" y="9444241"/>
                </a:lnTo>
                <a:lnTo>
                  <a:pt x="6096" y="9444241"/>
                </a:lnTo>
                <a:lnTo>
                  <a:pt x="0" y="9444241"/>
                </a:lnTo>
                <a:lnTo>
                  <a:pt x="0" y="9450324"/>
                </a:lnTo>
                <a:lnTo>
                  <a:pt x="6096" y="9450324"/>
                </a:lnTo>
                <a:lnTo>
                  <a:pt x="7158228" y="9450324"/>
                </a:lnTo>
                <a:lnTo>
                  <a:pt x="7164311" y="9450324"/>
                </a:lnTo>
                <a:lnTo>
                  <a:pt x="7164311" y="9444241"/>
                </a:lnTo>
                <a:close/>
              </a:path>
              <a:path w="7164705" h="9450705">
                <a:moveTo>
                  <a:pt x="7164311" y="0"/>
                </a:moveTo>
                <a:lnTo>
                  <a:pt x="7158228" y="0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lnTo>
                  <a:pt x="0" y="9444228"/>
                </a:lnTo>
                <a:lnTo>
                  <a:pt x="6096" y="9444228"/>
                </a:lnTo>
                <a:lnTo>
                  <a:pt x="6096" y="6096"/>
                </a:lnTo>
                <a:lnTo>
                  <a:pt x="7158228" y="6096"/>
                </a:lnTo>
                <a:lnTo>
                  <a:pt x="7158228" y="9444228"/>
                </a:lnTo>
                <a:lnTo>
                  <a:pt x="7164311" y="9444228"/>
                </a:lnTo>
                <a:lnTo>
                  <a:pt x="7164311" y="6096"/>
                </a:lnTo>
                <a:lnTo>
                  <a:pt x="7164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77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0661" y="358746"/>
            <a:ext cx="3338193" cy="512900"/>
          </a:xfrm>
          <a:prstGeom prst="rect">
            <a:avLst/>
          </a:prstGeom>
        </p:spPr>
        <p:txBody>
          <a:bodyPr vert="horz" wrap="square" lIns="0" tIns="67250" rIns="0" bIns="0" rtlCol="0">
            <a:spAutoFit/>
          </a:bodyPr>
          <a:lstStyle/>
          <a:p>
            <a:pPr marL="37612">
              <a:spcBef>
                <a:spcPts val="529"/>
              </a:spcBef>
            </a:pPr>
            <a:r>
              <a:rPr sz="838" spc="-6" dirty="0">
                <a:latin typeface="Times New Roman"/>
                <a:cs typeface="Times New Roman"/>
              </a:rPr>
              <a:t>PROCEDURE</a:t>
            </a:r>
            <a:r>
              <a:rPr sz="838" spc="-42" dirty="0">
                <a:latin typeface="Times New Roman"/>
                <a:cs typeface="Times New Roman"/>
              </a:rPr>
              <a:t> </a:t>
            </a:r>
            <a:r>
              <a:rPr sz="838" spc="-15" dirty="0">
                <a:latin typeface="Times New Roman"/>
                <a:cs typeface="Times New Roman"/>
              </a:rPr>
              <a:t>:-</a:t>
            </a:r>
            <a:endParaRPr sz="838" dirty="0">
              <a:latin typeface="Times New Roman"/>
              <a:cs typeface="Times New Roman"/>
            </a:endParaRPr>
          </a:p>
          <a:p>
            <a:pPr marL="7598" marR="3039">
              <a:lnSpc>
                <a:spcPts val="1322"/>
              </a:lnSpc>
              <a:tabLst>
                <a:tab pos="280001" algn="l"/>
              </a:tabLst>
            </a:pPr>
            <a:r>
              <a:rPr sz="718" spc="-15" dirty="0">
                <a:latin typeface="Times New Roman"/>
                <a:cs typeface="Times New Roman"/>
              </a:rPr>
              <a:t>1.</a:t>
            </a:r>
            <a:r>
              <a:rPr sz="718" dirty="0">
                <a:latin typeface="Times New Roman"/>
                <a:cs typeface="Times New Roman"/>
              </a:rPr>
              <a:t>	</a:t>
            </a:r>
            <a:r>
              <a:rPr sz="718" dirty="0">
                <a:latin typeface="Calibri"/>
                <a:cs typeface="Calibri"/>
              </a:rPr>
              <a:t>Lift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to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appropriate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knife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edge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position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and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notch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stored </a:t>
            </a:r>
            <a:r>
              <a:rPr sz="718" dirty="0">
                <a:latin typeface="Calibri"/>
                <a:cs typeface="Calibri"/>
              </a:rPr>
              <a:t>in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hammer.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For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standard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charpy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test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stored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should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be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164j.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9750" y="879800"/>
            <a:ext cx="83588" cy="333255"/>
          </a:xfrm>
          <a:prstGeom prst="rect">
            <a:avLst/>
          </a:prstGeom>
        </p:spPr>
        <p:txBody>
          <a:bodyPr vert="horz" wrap="square" lIns="0" tIns="60411" rIns="0" bIns="0" rtlCol="0">
            <a:spAutoFit/>
          </a:bodyPr>
          <a:lstStyle/>
          <a:p>
            <a:pPr marL="7598">
              <a:spcBef>
                <a:spcPts val="476"/>
              </a:spcBef>
            </a:pPr>
            <a:r>
              <a:rPr sz="718" spc="-15" dirty="0">
                <a:latin typeface="Times New Roman"/>
                <a:cs typeface="Times New Roman"/>
              </a:rPr>
              <a:t>2.</a:t>
            </a:r>
            <a:endParaRPr sz="718">
              <a:latin typeface="Times New Roman"/>
              <a:cs typeface="Times New Roman"/>
            </a:endParaRPr>
          </a:p>
          <a:p>
            <a:pPr marL="7598">
              <a:spcBef>
                <a:spcPts val="416"/>
              </a:spcBef>
            </a:pPr>
            <a:r>
              <a:rPr sz="718" spc="-15" dirty="0">
                <a:latin typeface="Times New Roman"/>
                <a:cs typeface="Times New Roman"/>
              </a:rPr>
              <a:t>3.</a:t>
            </a:r>
            <a:endParaRPr sz="7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73309" y="879800"/>
            <a:ext cx="3071472" cy="333255"/>
          </a:xfrm>
          <a:prstGeom prst="rect">
            <a:avLst/>
          </a:prstGeom>
        </p:spPr>
        <p:txBody>
          <a:bodyPr vert="horz" wrap="square" lIns="0" tIns="60411" rIns="0" bIns="0" rtlCol="0">
            <a:spAutoFit/>
          </a:bodyPr>
          <a:lstStyle/>
          <a:p>
            <a:pPr marL="7598">
              <a:spcBef>
                <a:spcPts val="476"/>
              </a:spcBef>
            </a:pPr>
            <a:r>
              <a:rPr sz="718" dirty="0">
                <a:latin typeface="Calibri"/>
                <a:cs typeface="Calibri"/>
              </a:rPr>
              <a:t>Locate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test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specimen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on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m/c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supports.</a:t>
            </a:r>
            <a:endParaRPr sz="718" dirty="0">
              <a:latin typeface="Calibri"/>
              <a:cs typeface="Calibri"/>
            </a:endParaRPr>
          </a:p>
          <a:p>
            <a:pPr marL="7598">
              <a:spcBef>
                <a:spcPts val="416"/>
              </a:spcBef>
            </a:pPr>
            <a:r>
              <a:rPr sz="718" dirty="0">
                <a:latin typeface="Calibri"/>
                <a:cs typeface="Calibri"/>
              </a:rPr>
              <a:t>Release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hammer.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hammer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will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break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piece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and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shoot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up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other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spc="-12" dirty="0">
                <a:latin typeface="Calibri"/>
                <a:cs typeface="Calibri"/>
              </a:rPr>
              <a:t>side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9750" y="1260960"/>
            <a:ext cx="634507" cy="118153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718" dirty="0">
                <a:latin typeface="Calibri"/>
                <a:cs typeface="Calibri"/>
              </a:rPr>
              <a:t>of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specimen.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9750" y="1378591"/>
            <a:ext cx="84728" cy="332104"/>
          </a:xfrm>
          <a:prstGeom prst="rect">
            <a:avLst/>
          </a:prstGeom>
        </p:spPr>
        <p:txBody>
          <a:bodyPr vert="horz" wrap="square" lIns="0" tIns="59271" rIns="0" bIns="0" rtlCol="0">
            <a:spAutoFit/>
          </a:bodyPr>
          <a:lstStyle/>
          <a:p>
            <a:pPr marL="7598">
              <a:spcBef>
                <a:spcPts val="467"/>
              </a:spcBef>
            </a:pPr>
            <a:r>
              <a:rPr sz="718" spc="-15" dirty="0">
                <a:latin typeface="Times New Roman"/>
                <a:cs typeface="Times New Roman"/>
              </a:rPr>
              <a:t>4.</a:t>
            </a:r>
            <a:endParaRPr sz="718">
              <a:latin typeface="Times New Roman"/>
              <a:cs typeface="Times New Roman"/>
            </a:endParaRPr>
          </a:p>
          <a:p>
            <a:pPr marL="8358">
              <a:spcBef>
                <a:spcPts val="410"/>
              </a:spcBef>
            </a:pPr>
            <a:r>
              <a:rPr sz="718" spc="-15" dirty="0">
                <a:latin typeface="Times New Roman"/>
                <a:cs typeface="Times New Roman"/>
              </a:rPr>
              <a:t>5.</a:t>
            </a:r>
            <a:endParaRPr sz="71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310" y="1378591"/>
            <a:ext cx="3112886" cy="332104"/>
          </a:xfrm>
          <a:prstGeom prst="rect">
            <a:avLst/>
          </a:prstGeom>
        </p:spPr>
        <p:txBody>
          <a:bodyPr vert="horz" wrap="square" lIns="0" tIns="59271" rIns="0" bIns="0" rtlCol="0">
            <a:spAutoFit/>
          </a:bodyPr>
          <a:lstStyle/>
          <a:p>
            <a:pPr marL="7598">
              <a:spcBef>
                <a:spcPts val="467"/>
              </a:spcBef>
            </a:pPr>
            <a:r>
              <a:rPr sz="718" spc="-6" dirty="0">
                <a:latin typeface="Calibri"/>
                <a:cs typeface="Calibri"/>
              </a:rPr>
              <a:t>Note</a:t>
            </a:r>
            <a:r>
              <a:rPr sz="718" spc="-3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residual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3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indicated</a:t>
            </a:r>
            <a:r>
              <a:rPr sz="718" spc="-6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on</a:t>
            </a:r>
            <a:r>
              <a:rPr sz="718" spc="-9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scale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by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hammer.</a:t>
            </a:r>
            <a:endParaRPr sz="718" dirty="0">
              <a:latin typeface="Calibri"/>
              <a:cs typeface="Calibri"/>
            </a:endParaRPr>
          </a:p>
          <a:p>
            <a:pPr marL="7598">
              <a:spcBef>
                <a:spcPts val="410"/>
              </a:spcBef>
            </a:pPr>
            <a:r>
              <a:rPr sz="718" dirty="0">
                <a:latin typeface="Calibri"/>
                <a:cs typeface="Calibri"/>
              </a:rPr>
              <a:t>Impact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strength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30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test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specimen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is</a:t>
            </a:r>
            <a:r>
              <a:rPr sz="718" spc="-33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difference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of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24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initial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energy</a:t>
            </a:r>
            <a:r>
              <a:rPr sz="718" spc="-27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stored</a:t>
            </a:r>
            <a:r>
              <a:rPr sz="718" spc="215" dirty="0">
                <a:latin typeface="Calibri"/>
                <a:cs typeface="Calibri"/>
              </a:rPr>
              <a:t> </a:t>
            </a:r>
            <a:r>
              <a:rPr sz="718" spc="-15" dirty="0">
                <a:latin typeface="Calibri"/>
                <a:cs typeface="Calibri"/>
              </a:rPr>
              <a:t>in</a:t>
            </a:r>
            <a:endParaRPr sz="718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00661" y="1759751"/>
            <a:ext cx="1246598" cy="492806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718" dirty="0">
                <a:latin typeface="Calibri"/>
                <a:cs typeface="Calibri"/>
              </a:rPr>
              <a:t>hammer</a:t>
            </a:r>
            <a:r>
              <a:rPr sz="718" spc="-21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and</a:t>
            </a:r>
            <a:r>
              <a:rPr sz="718" spc="-12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the</a:t>
            </a:r>
            <a:r>
              <a:rPr sz="718" spc="-18" dirty="0">
                <a:latin typeface="Calibri"/>
                <a:cs typeface="Calibri"/>
              </a:rPr>
              <a:t> </a:t>
            </a:r>
            <a:r>
              <a:rPr sz="718" dirty="0">
                <a:latin typeface="Calibri"/>
                <a:cs typeface="Calibri"/>
              </a:rPr>
              <a:t>residual</a:t>
            </a:r>
            <a:r>
              <a:rPr sz="718" spc="-15" dirty="0">
                <a:latin typeface="Calibri"/>
                <a:cs typeface="Calibri"/>
              </a:rPr>
              <a:t> </a:t>
            </a:r>
            <a:r>
              <a:rPr sz="718" spc="-6" dirty="0">
                <a:latin typeface="Calibri"/>
                <a:cs typeface="Calibri"/>
              </a:rPr>
              <a:t>energy.</a:t>
            </a:r>
            <a:endParaRPr sz="718" dirty="0">
              <a:latin typeface="Calibri"/>
              <a:cs typeface="Calibri"/>
            </a:endParaRPr>
          </a:p>
          <a:p>
            <a:pPr>
              <a:spcBef>
                <a:spcPts val="778"/>
              </a:spcBef>
            </a:pPr>
            <a:endParaRPr sz="718" dirty="0">
              <a:latin typeface="Calibri"/>
              <a:cs typeface="Calibri"/>
            </a:endParaRPr>
          </a:p>
          <a:p>
            <a:pPr marL="37612"/>
            <a:r>
              <a:rPr sz="1050" b="1" spc="-12" dirty="0">
                <a:latin typeface="Times New Roman"/>
                <a:cs typeface="Times New Roman"/>
              </a:rPr>
              <a:t>OBSERVATION</a:t>
            </a:r>
            <a:r>
              <a:rPr sz="1050" b="1" spc="15" dirty="0">
                <a:latin typeface="Times New Roman"/>
                <a:cs typeface="Times New Roman"/>
              </a:rPr>
              <a:t> </a:t>
            </a:r>
            <a:r>
              <a:rPr sz="1050" b="1" spc="-15" dirty="0">
                <a:latin typeface="Times New Roman"/>
                <a:cs typeface="Times New Roman"/>
              </a:rPr>
              <a:t>:-</a:t>
            </a:r>
            <a:endParaRPr sz="1050" b="1" dirty="0">
              <a:latin typeface="Times New Roman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39311"/>
              </p:ext>
            </p:extLst>
          </p:nvPr>
        </p:nvGraphicFramePr>
        <p:xfrm>
          <a:off x="365761" y="2429593"/>
          <a:ext cx="10169718" cy="1203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0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6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3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9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494">
                <a:tc>
                  <a:txBody>
                    <a:bodyPr/>
                    <a:lstStyle/>
                    <a:p>
                      <a:pPr marL="77470">
                        <a:lnSpc>
                          <a:spcPts val="134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S.No.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345"/>
                        </a:lnSpc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Initial</a:t>
                      </a:r>
                      <a:r>
                        <a:rPr sz="10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1000" spc="229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(E1)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in</a:t>
                      </a:r>
                      <a:r>
                        <a:rPr sz="10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joule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1345"/>
                        </a:lnSpc>
                        <a:tabLst>
                          <a:tab pos="1765935" algn="l"/>
                        </a:tabLst>
                      </a:pPr>
                      <a:r>
                        <a:rPr sz="1000" dirty="0">
                          <a:latin typeface="Arial MT"/>
                          <a:cs typeface="Arial MT"/>
                        </a:rPr>
                        <a:t>Residual</a:t>
                      </a:r>
                      <a:r>
                        <a:rPr sz="1000" spc="2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1000" spc="3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20" dirty="0">
                          <a:latin typeface="Arial MT"/>
                          <a:cs typeface="Arial MT"/>
                        </a:rPr>
                        <a:t>(E2)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in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Joule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ts val="1345"/>
                        </a:lnSpc>
                      </a:pPr>
                      <a:r>
                        <a:rPr sz="1000" spc="-10" dirty="0">
                          <a:latin typeface="Arial MT"/>
                          <a:cs typeface="Arial MT"/>
                        </a:rPr>
                        <a:t>Absorb</a:t>
                      </a:r>
                      <a:r>
                        <a:rPr sz="10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dirty="0">
                          <a:latin typeface="Arial MT"/>
                          <a:cs typeface="Arial MT"/>
                        </a:rPr>
                        <a:t>Energy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000" spc="-10" dirty="0">
                          <a:latin typeface="Arial MT"/>
                          <a:cs typeface="Arial MT"/>
                        </a:rPr>
                        <a:t>(E1-</a:t>
                      </a:r>
                      <a:r>
                        <a:rPr sz="1000" spc="-25" dirty="0">
                          <a:latin typeface="Arial MT"/>
                          <a:cs typeface="Arial MT"/>
                        </a:rPr>
                        <a:t>E2)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7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65761" y="3808706"/>
            <a:ext cx="10114058" cy="2580172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30394">
              <a:spcBef>
                <a:spcPts val="60"/>
              </a:spcBef>
            </a:pPr>
            <a:r>
              <a:rPr sz="1100" b="1" spc="-12" dirty="0">
                <a:latin typeface="Calibri"/>
                <a:cs typeface="Calibri"/>
              </a:rPr>
              <a:t>CALCULATION</a:t>
            </a:r>
            <a:r>
              <a:rPr sz="1100" b="1" spc="3" dirty="0">
                <a:latin typeface="Calibri"/>
                <a:cs typeface="Calibri"/>
              </a:rPr>
              <a:t> </a:t>
            </a:r>
            <a:r>
              <a:rPr sz="1100" b="1" spc="-15" dirty="0">
                <a:latin typeface="Calibri"/>
                <a:cs typeface="Calibri"/>
              </a:rPr>
              <a:t>:-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775"/>
              </a:spcBef>
              <a:buFont typeface="Symbol"/>
              <a:buChar char=""/>
              <a:tabLst>
                <a:tab pos="576339" algn="l"/>
              </a:tabLst>
            </a:pPr>
            <a:r>
              <a:rPr sz="1100" spc="-6" dirty="0">
                <a:latin typeface="Calibri"/>
                <a:cs typeface="Calibri"/>
              </a:rPr>
              <a:t>Modulus</a:t>
            </a:r>
            <a:r>
              <a:rPr sz="1100" spc="-4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rupture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=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Rupture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volume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6" dirty="0">
                <a:latin typeface="Calibri"/>
                <a:cs typeface="Calibri"/>
              </a:rPr>
              <a:t> specimen</a:t>
            </a:r>
            <a:endParaRPr sz="1100" dirty="0">
              <a:latin typeface="Calibri"/>
              <a:cs typeface="Calibri"/>
            </a:endParaRPr>
          </a:p>
          <a:p>
            <a:pPr marL="576339" indent="-273163">
              <a:spcBef>
                <a:spcPts val="467"/>
              </a:spcBef>
              <a:buFont typeface="Symbol"/>
              <a:buChar char="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Notch</a:t>
            </a:r>
            <a:r>
              <a:rPr sz="1100" spc="-4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impact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strength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=</a:t>
            </a:r>
            <a:r>
              <a:rPr sz="1100" spc="-3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Absorb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energy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cross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section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2" dirty="0">
                <a:latin typeface="Calibri"/>
                <a:cs typeface="Calibri"/>
              </a:rPr>
              <a:t>area</a:t>
            </a:r>
            <a:endParaRPr sz="1100" dirty="0">
              <a:latin typeface="Calibri"/>
              <a:cs typeface="Calibri"/>
            </a:endParaRPr>
          </a:p>
          <a:p>
            <a:pPr marL="607493">
              <a:spcBef>
                <a:spcPts val="3"/>
              </a:spcBef>
            </a:pPr>
            <a:endParaRPr lang="en-US" sz="1100" dirty="0">
              <a:latin typeface="Calibri"/>
              <a:cs typeface="Calibri"/>
            </a:endParaRPr>
          </a:p>
          <a:p>
            <a:pPr marL="607493">
              <a:spcBef>
                <a:spcPts val="3"/>
              </a:spcBef>
            </a:pPr>
            <a:r>
              <a:rPr sz="1200" spc="-6" dirty="0">
                <a:latin typeface="Times New Roman"/>
                <a:cs typeface="Times New Roman"/>
              </a:rPr>
              <a:t>PRECAUTIONS</a:t>
            </a:r>
            <a:r>
              <a:rPr sz="1200" spc="-42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:-</a:t>
            </a:r>
            <a:endParaRPr sz="1200" dirty="0">
              <a:latin typeface="Times New Roman"/>
              <a:cs typeface="Times New Roman"/>
            </a:endParaRPr>
          </a:p>
          <a:p>
            <a:pPr marL="576339" indent="-272403">
              <a:spcBef>
                <a:spcPts val="407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42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specimen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4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dimensions.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31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Take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reading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frequently.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16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Make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loose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pointer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6" dirty="0">
                <a:latin typeface="Calibri"/>
                <a:cs typeface="Calibri"/>
              </a:rPr>
              <a:t> contact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7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fixed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pointer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18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setting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pendulum.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31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spc="-6" dirty="0">
                <a:latin typeface="Calibri"/>
                <a:cs typeface="Calibri"/>
              </a:rPr>
              <a:t>Do</a:t>
            </a:r>
            <a:r>
              <a:rPr sz="1100" spc="-3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12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swinging</a:t>
            </a:r>
            <a:r>
              <a:rPr sz="1100" spc="-36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hammer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3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releasing</a:t>
            </a:r>
            <a:r>
              <a:rPr sz="1100" spc="-9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hammer.</a:t>
            </a:r>
            <a:endParaRPr sz="1100" dirty="0">
              <a:latin typeface="Calibri"/>
              <a:cs typeface="Calibri"/>
            </a:endParaRPr>
          </a:p>
          <a:p>
            <a:pPr marL="576339" indent="-272403">
              <a:spcBef>
                <a:spcPts val="431"/>
              </a:spcBef>
              <a:buFont typeface="Times New Roman"/>
              <a:buAutoNum type="arabicPeriod" startAt="6"/>
              <a:tabLst>
                <a:tab pos="576339" algn="l"/>
              </a:tabLst>
            </a:pPr>
            <a:r>
              <a:rPr sz="1100" dirty="0">
                <a:latin typeface="Calibri"/>
                <a:cs typeface="Calibri"/>
              </a:rPr>
              <a:t>Place</a:t>
            </a:r>
            <a:r>
              <a:rPr sz="1100" spc="-27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4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specimen</a:t>
            </a:r>
            <a:r>
              <a:rPr sz="1100" spc="-2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12" dirty="0">
                <a:latin typeface="Calibri"/>
                <a:cs typeface="Calibri"/>
              </a:rPr>
              <a:t> </a:t>
            </a:r>
            <a:r>
              <a:rPr sz="1100" spc="-6" dirty="0">
                <a:latin typeface="Calibri"/>
                <a:cs typeface="Calibri"/>
              </a:rPr>
              <a:t>position.</a:t>
            </a:r>
            <a:endParaRPr sz="1100" dirty="0">
              <a:latin typeface="Calibri"/>
              <a:cs typeface="Calibri"/>
            </a:endParaRPr>
          </a:p>
          <a:p>
            <a:pPr>
              <a:spcBef>
                <a:spcPts val="760"/>
              </a:spcBef>
            </a:pPr>
            <a:endParaRPr sz="1100" dirty="0">
              <a:latin typeface="Calibri"/>
              <a:cs typeface="Calibri"/>
            </a:endParaRPr>
          </a:p>
          <a:p>
            <a:pPr marL="30394"/>
            <a:r>
              <a:rPr sz="1100" b="1" dirty="0">
                <a:latin typeface="Times New Roman"/>
                <a:cs typeface="Times New Roman"/>
              </a:rPr>
              <a:t>RESULT</a:t>
            </a:r>
            <a:r>
              <a:rPr sz="1100" b="1" spc="-33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:-</a:t>
            </a:r>
            <a:r>
              <a:rPr sz="1100" b="1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impact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strength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given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=</a:t>
            </a:r>
            <a:r>
              <a:rPr sz="1100" spc="-5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-------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joule/mm</a:t>
            </a:r>
            <a:r>
              <a:rPr sz="1100" spc="-9" baseline="31250" dirty="0">
                <a:latin typeface="Times New Roman"/>
                <a:cs typeface="Times New Roman"/>
              </a:rPr>
              <a:t>2</a:t>
            </a:r>
            <a:endParaRPr sz="1100" baseline="3125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2192000" cy="6384897"/>
          </a:xfrm>
          <a:custGeom>
            <a:avLst/>
            <a:gdLst/>
            <a:ahLst/>
            <a:cxnLst/>
            <a:rect l="l" t="t" r="r" b="b"/>
            <a:pathLst>
              <a:path w="7164705" h="9450705">
                <a:moveTo>
                  <a:pt x="7164311" y="9444241"/>
                </a:moveTo>
                <a:lnTo>
                  <a:pt x="7158228" y="9444241"/>
                </a:lnTo>
                <a:lnTo>
                  <a:pt x="6096" y="9444241"/>
                </a:lnTo>
                <a:lnTo>
                  <a:pt x="0" y="9444241"/>
                </a:lnTo>
                <a:lnTo>
                  <a:pt x="0" y="9450324"/>
                </a:lnTo>
                <a:lnTo>
                  <a:pt x="6096" y="9450324"/>
                </a:lnTo>
                <a:lnTo>
                  <a:pt x="7158228" y="9450324"/>
                </a:lnTo>
                <a:lnTo>
                  <a:pt x="7164311" y="9450324"/>
                </a:lnTo>
                <a:lnTo>
                  <a:pt x="7164311" y="9444241"/>
                </a:lnTo>
                <a:close/>
              </a:path>
              <a:path w="7164705" h="9450705">
                <a:moveTo>
                  <a:pt x="7164311" y="0"/>
                </a:moveTo>
                <a:lnTo>
                  <a:pt x="7158228" y="0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lnTo>
                  <a:pt x="0" y="9444228"/>
                </a:lnTo>
                <a:lnTo>
                  <a:pt x="6096" y="9444228"/>
                </a:lnTo>
                <a:lnTo>
                  <a:pt x="6096" y="6096"/>
                </a:lnTo>
                <a:lnTo>
                  <a:pt x="7158228" y="6096"/>
                </a:lnTo>
                <a:lnTo>
                  <a:pt x="7158228" y="9444228"/>
                </a:lnTo>
                <a:lnTo>
                  <a:pt x="7164311" y="9444228"/>
                </a:lnTo>
                <a:lnTo>
                  <a:pt x="7164311" y="6096"/>
                </a:lnTo>
                <a:lnTo>
                  <a:pt x="71643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77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00422"/>
              </p:ext>
            </p:extLst>
          </p:nvPr>
        </p:nvGraphicFramePr>
        <p:xfrm>
          <a:off x="0" y="0"/>
          <a:ext cx="12191998" cy="6500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3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42545" marR="433705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Plan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Specifying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Content,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CLOs,</a:t>
                      </a:r>
                      <a:r>
                        <a:rPr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Assessment Strategy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647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Topics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0680" marR="44450" indent="-318770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Learning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3690" marR="40640" indent="-271780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Corresponding CLOs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24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0495" marR="136525" indent="66675" algn="ctr">
                        <a:lnSpc>
                          <a:spcPct val="94400"/>
                        </a:lnSpc>
                        <a:spcBef>
                          <a:spcPts val="114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Basic</a:t>
                      </a:r>
                      <a:r>
                        <a:rPr sz="12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Introduction</a:t>
                      </a:r>
                      <a:r>
                        <a:rPr sz="1200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Hardness,</a:t>
                      </a:r>
                      <a:r>
                        <a:rPr sz="1200" spc="27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Toughness,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Tension,</a:t>
                      </a:r>
                      <a:r>
                        <a:rPr sz="1200" spc="3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Compression,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Shear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force,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Mechanical</a:t>
                      </a:r>
                      <a:r>
                        <a:rPr sz="1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Properties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7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38760" marR="203200" indent="-30480" algn="ctr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Oral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93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5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48970" marR="282575" indent="-365760" algn="ctr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Rockwell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Hardness 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ts val="1380"/>
                        </a:lnSpc>
                        <a:spcBef>
                          <a:spcPts val="5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1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6385" marR="48895" indent="-22860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Brinell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Harness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54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ts val="138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3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6065" marR="48895" indent="-208915">
                        <a:lnSpc>
                          <a:spcPts val="1380"/>
                        </a:lnSpc>
                        <a:spcBef>
                          <a:spcPts val="82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269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15570" marR="109220" indent="-18415" algn="ctr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Rockwell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Brinell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Hardness</a:t>
                      </a:r>
                      <a:r>
                        <a:rPr sz="12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 marR="34925" algn="ctr">
                        <a:lnSpc>
                          <a:spcPts val="1380"/>
                        </a:lnSpc>
                        <a:spcBef>
                          <a:spcPts val="82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269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3970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54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6065" marR="48895" indent="-208915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9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5-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Izod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ct val="96100"/>
                        </a:lnSpc>
                        <a:spcBef>
                          <a:spcPts val="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8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1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Charpy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59690" indent="1270" algn="ctr">
                        <a:lnSpc>
                          <a:spcPts val="138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0640" marR="49530">
                        <a:lnSpc>
                          <a:spcPts val="138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0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Impact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 marR="34925" algn="ctr">
                        <a:lnSpc>
                          <a:spcPts val="1380"/>
                        </a:lnSpc>
                        <a:spcBef>
                          <a:spcPts val="18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67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55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CLO3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526" y="-1"/>
            <a:ext cx="11991473" cy="6320590"/>
            <a:chOff x="0" y="-1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00" y="7747633"/>
              <a:ext cx="1700911" cy="40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7354956" y="1583487"/>
            <a:ext cx="2838615" cy="41284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2633" b="1" spc="84" dirty="0">
                <a:solidFill>
                  <a:srgbClr val="00002C"/>
                </a:solidFill>
                <a:latin typeface="Arial MT"/>
                <a:cs typeface="Arial MT"/>
              </a:rPr>
              <a:t>Week</a:t>
            </a:r>
            <a:r>
              <a:rPr sz="2633" b="1" spc="18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sz="2633" b="1" spc="48" dirty="0">
                <a:solidFill>
                  <a:srgbClr val="00002C"/>
                </a:solidFill>
                <a:latin typeface="Arial MT"/>
                <a:cs typeface="Arial MT"/>
              </a:rPr>
              <a:t>(</a:t>
            </a:r>
            <a:r>
              <a:rPr lang="en-US" sz="2633" b="1" spc="48" dirty="0">
                <a:solidFill>
                  <a:srgbClr val="00002C"/>
                </a:solidFill>
                <a:latin typeface="Arial MT"/>
                <a:cs typeface="Arial MT"/>
              </a:rPr>
              <a:t>11-12</a:t>
            </a:r>
            <a:r>
              <a:rPr sz="2633" b="1" spc="36" dirty="0">
                <a:solidFill>
                  <a:srgbClr val="00002C"/>
                </a:solidFill>
                <a:latin typeface="Arial MT"/>
                <a:cs typeface="Arial MT"/>
              </a:rPr>
              <a:t>)</a:t>
            </a:r>
            <a:endParaRPr sz="2633" b="1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8567" y="2835209"/>
            <a:ext cx="3586316" cy="1274879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r>
              <a:rPr sz="2633" b="1" spc="-42" dirty="0">
                <a:solidFill>
                  <a:srgbClr val="00002C"/>
                </a:solidFill>
                <a:latin typeface="Arial"/>
                <a:cs typeface="Arial"/>
              </a:rPr>
              <a:t>Tensile</a:t>
            </a:r>
            <a:r>
              <a:rPr sz="2633" b="1" spc="-147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sz="2633" b="1" spc="-6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  <a:endParaRPr sz="2633" dirty="0">
              <a:latin typeface="Arial"/>
              <a:cs typeface="Arial"/>
            </a:endParaRPr>
          </a:p>
          <a:p>
            <a:pPr>
              <a:spcBef>
                <a:spcPts val="410"/>
              </a:spcBef>
            </a:pPr>
            <a:endParaRPr sz="2633" dirty="0">
              <a:latin typeface="Arial"/>
              <a:cs typeface="Arial"/>
            </a:endParaRPr>
          </a:p>
          <a:p>
            <a:pPr marL="7598"/>
            <a:endParaRPr sz="2633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743729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7868" y="811033"/>
            <a:ext cx="9366636" cy="450839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-Mechanical-Testing-Testing-Of-Materials-5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4257" y="763325"/>
            <a:ext cx="9652884" cy="486619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-Mechanical-Testing-Testing-Of-Materials-5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9284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-Mechanical-Testing-Testing-Of-Materials-5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3-Mechanical-Testing-Testing-Of-Materials-5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99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7-Mechanical-Testing-Testing-Of-Materials-57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6946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8-Mechanical-Testing-Testing-Of-Materials-58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465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9-Mechanical-Testing-Testing-Of-Materials-59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3"/>
            <a:ext cx="12192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19704"/>
              </p:ext>
            </p:extLst>
          </p:nvPr>
        </p:nvGraphicFramePr>
        <p:xfrm>
          <a:off x="0" y="0"/>
          <a:ext cx="12192000" cy="63925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5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94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1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9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42545" marR="430530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Course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Plan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Specifying</a:t>
                      </a:r>
                      <a:r>
                        <a:rPr sz="14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Content,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CLOs,</a:t>
                      </a:r>
                      <a:r>
                        <a:rPr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Learning</a:t>
                      </a:r>
                      <a:r>
                        <a:rPr sz="1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Strategy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Assessment Strategy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38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Week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66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Topics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66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855" marR="31750" indent="-314325">
                        <a:lnSpc>
                          <a:spcPts val="1300"/>
                        </a:lnSpc>
                        <a:spcBef>
                          <a:spcPts val="19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Learning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8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02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Strategy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66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8135" marR="30480" indent="-268605">
                        <a:lnSpc>
                          <a:spcPts val="1300"/>
                        </a:lnSpc>
                        <a:spcBef>
                          <a:spcPts val="19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Corresponding CLOs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8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38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685" algn="ctr">
                        <a:lnSpc>
                          <a:spcPct val="100000"/>
                        </a:lnSpc>
                      </a:pP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9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Tensile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59690" indent="1270" algn="ctr">
                        <a:lnSpc>
                          <a:spcPts val="1380"/>
                        </a:lnSpc>
                        <a:spcBef>
                          <a:spcPts val="6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45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14732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609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8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Compression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47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59690" indent="1270" algn="ctr">
                        <a:lnSpc>
                          <a:spcPts val="1380"/>
                        </a:lnSpc>
                        <a:spcBef>
                          <a:spcPts val="5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1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14732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609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91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9870" marR="179705" indent="-64135">
                        <a:lnSpc>
                          <a:spcPts val="1370"/>
                        </a:lnSpc>
                        <a:spcBef>
                          <a:spcPts val="894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Practice</a:t>
                      </a:r>
                      <a:r>
                        <a:rPr sz="12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Tensile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Compression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80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marR="33655" algn="ctr">
                        <a:lnSpc>
                          <a:spcPts val="1380"/>
                        </a:lnSpc>
                        <a:spcBef>
                          <a:spcPts val="14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0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2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marR="60960">
                        <a:lnSpc>
                          <a:spcPts val="1370"/>
                        </a:lnSpc>
                        <a:spcBef>
                          <a:spcPts val="894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80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4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12-13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Torsion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Testing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54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7470" marR="59690" indent="1270" algn="ctr">
                        <a:lnSpc>
                          <a:spcPts val="138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Lecture,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discussion,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Video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Presentation, Experiment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3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14732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</a:t>
                      </a:r>
                      <a:r>
                        <a:rPr sz="12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viva,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Quiz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0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 marR="60960">
                        <a:lnSpc>
                          <a:spcPts val="138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CLO2,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CLO3,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0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31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14-15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9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 marR="50800" algn="ctr">
                        <a:lnSpc>
                          <a:spcPts val="138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Practice,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Review/Reserved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Day,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Report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Assessment,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Self-study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marR="33655" algn="ctr">
                        <a:lnSpc>
                          <a:spcPts val="138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9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7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16-17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85725" indent="1905" algn="ctr">
                        <a:lnSpc>
                          <a:spcPct val="96100"/>
                        </a:lnSpc>
                        <a:spcBef>
                          <a:spcPts val="80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Lab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Test,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Viva,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Quiz, Overall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Assessment,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Skill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(Competency)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07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3340" marR="33655" algn="ctr">
                        <a:lnSpc>
                          <a:spcPct val="95400"/>
                        </a:lnSpc>
                        <a:spcBef>
                          <a:spcPts val="5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Group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Discussion, Experiment Practice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851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Skill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Test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425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CLO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-Mechanical-Testing-Testing-Of-Materials-60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875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-Mechanical-Testing-Testing-Of-Materials-61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08751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-Mechanical-Testing-Testing-Of-Materials-6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8489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38977" y="106201"/>
            <a:ext cx="2314483" cy="461260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9118">
              <a:spcBef>
                <a:spcPts val="57"/>
              </a:spcBef>
            </a:pPr>
            <a:r>
              <a:rPr sz="1100" b="1" spc="-6" dirty="0">
                <a:latin typeface="Times New Roman"/>
                <a:cs typeface="Times New Roman"/>
              </a:rPr>
              <a:t>EXPERIMENT</a:t>
            </a:r>
            <a:r>
              <a:rPr sz="1100" b="1" spc="-1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-</a:t>
            </a:r>
            <a:r>
              <a:rPr sz="1100" b="1" spc="-30" dirty="0">
                <a:latin typeface="Times New Roman"/>
                <a:cs typeface="Times New Roman"/>
              </a:rPr>
              <a:t>5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871"/>
              </a:spcBef>
            </a:pPr>
            <a:r>
              <a:rPr sz="1100" b="1" dirty="0">
                <a:latin typeface="Times New Roman"/>
                <a:cs typeface="Times New Roman"/>
              </a:rPr>
              <a:t>TENSILE</a:t>
            </a:r>
            <a:r>
              <a:rPr sz="1100" b="1" spc="-6" dirty="0">
                <a:latin typeface="Times New Roman"/>
                <a:cs typeface="Times New Roman"/>
              </a:rPr>
              <a:t> </a:t>
            </a:r>
            <a:r>
              <a:rPr sz="1100" b="1" spc="-12" dirty="0">
                <a:latin typeface="Times New Roman"/>
                <a:cs typeface="Times New Roman"/>
              </a:rPr>
              <a:t>TEST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905069"/>
            <a:ext cx="6981245" cy="423172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1100" b="1" spc="-12" dirty="0">
                <a:latin typeface="Times New Roman"/>
                <a:cs typeface="Times New Roman"/>
              </a:rPr>
              <a:t>AIM:</a:t>
            </a:r>
            <a:endParaRPr sz="1100" dirty="0">
              <a:latin typeface="Times New Roman"/>
              <a:cs typeface="Times New Roman"/>
            </a:endParaRPr>
          </a:p>
          <a:p>
            <a:pPr marL="272022">
              <a:spcBef>
                <a:spcPts val="604"/>
              </a:spcBef>
            </a:pPr>
            <a:r>
              <a:rPr sz="1100" spc="-6" dirty="0">
                <a:latin typeface="Times New Roman"/>
                <a:cs typeface="Times New Roman"/>
              </a:rPr>
              <a:t>To</a:t>
            </a:r>
            <a:r>
              <a:rPr sz="1100" spc="-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conduct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tensile</a:t>
            </a:r>
            <a:r>
              <a:rPr sz="1100" spc="-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-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mild</a:t>
            </a:r>
            <a:r>
              <a:rPr sz="1100" spc="-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steel</a:t>
            </a:r>
            <a:r>
              <a:rPr sz="1100" spc="-1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and</a:t>
            </a:r>
            <a:r>
              <a:rPr sz="1100" spc="-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determine</a:t>
            </a:r>
            <a:r>
              <a:rPr sz="1100" spc="-36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the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following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297" y="1431173"/>
            <a:ext cx="1979874" cy="886243"/>
          </a:xfrm>
          <a:prstGeom prst="rect">
            <a:avLst/>
          </a:prstGeom>
        </p:spPr>
        <p:txBody>
          <a:bodyPr vert="horz" wrap="square" lIns="0" tIns="54712" rIns="0" bIns="0" rtlCol="0">
            <a:spAutoFit/>
          </a:bodyPr>
          <a:lstStyle/>
          <a:p>
            <a:pPr marL="7598">
              <a:spcBef>
                <a:spcPts val="431"/>
              </a:spcBef>
              <a:tabLst>
                <a:tab pos="148549" algn="l"/>
              </a:tabLst>
            </a:pPr>
            <a:r>
              <a:rPr sz="1100" spc="-15" dirty="0">
                <a:latin typeface="Times New Roman"/>
                <a:cs typeface="Times New Roman"/>
              </a:rPr>
              <a:t>1.</a:t>
            </a:r>
            <a:r>
              <a:rPr sz="1100" dirty="0">
                <a:latin typeface="Times New Roman"/>
                <a:cs typeface="Times New Roman"/>
              </a:rPr>
              <a:t>	Limit</a:t>
            </a:r>
            <a:r>
              <a:rPr sz="1100" spc="-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proportionality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  <a:tabLst>
                <a:tab pos="147029" algn="l"/>
              </a:tabLst>
            </a:pPr>
            <a:r>
              <a:rPr sz="1100" spc="-15" dirty="0">
                <a:latin typeface="Times New Roman"/>
                <a:cs typeface="Times New Roman"/>
              </a:rPr>
              <a:t>3.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6" dirty="0">
                <a:latin typeface="Times New Roman"/>
                <a:cs typeface="Times New Roman"/>
              </a:rPr>
              <a:t>Upper</a:t>
            </a:r>
            <a:r>
              <a:rPr sz="1100" spc="-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yield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point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5.</a:t>
            </a:r>
            <a:r>
              <a:rPr sz="1100" spc="9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Ultimate</a:t>
            </a:r>
            <a:r>
              <a:rPr sz="1100" spc="6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strength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0"/>
              </a:spcBef>
            </a:pPr>
            <a:r>
              <a:rPr sz="1100" dirty="0">
                <a:latin typeface="Times New Roman"/>
                <a:cs typeface="Times New Roman"/>
              </a:rPr>
              <a:t>7.</a:t>
            </a:r>
            <a:r>
              <a:rPr sz="1100" spc="87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Young`s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Modulus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8171" y="1431173"/>
            <a:ext cx="6631388" cy="1327389"/>
          </a:xfrm>
          <a:prstGeom prst="rect">
            <a:avLst/>
          </a:prstGeom>
        </p:spPr>
        <p:txBody>
          <a:bodyPr vert="horz" wrap="square" lIns="0" tIns="54712" rIns="0" bIns="0" rtlCol="0">
            <a:spAutoFit/>
          </a:bodyPr>
          <a:lstStyle/>
          <a:p>
            <a:pPr marL="7598">
              <a:spcBef>
                <a:spcPts val="431"/>
              </a:spcBef>
            </a:pPr>
            <a:r>
              <a:rPr sz="1100" dirty="0">
                <a:latin typeface="Times New Roman"/>
                <a:cs typeface="Times New Roman"/>
              </a:rPr>
              <a:t>2.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Limit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</a:pPr>
            <a:r>
              <a:rPr sz="1100" dirty="0">
                <a:latin typeface="Times New Roman"/>
                <a:cs typeface="Times New Roman"/>
              </a:rPr>
              <a:t>4.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Lower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yield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point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6.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Fracture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strength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0"/>
              </a:spcBef>
            </a:pPr>
            <a:r>
              <a:rPr sz="1100" dirty="0">
                <a:latin typeface="Times New Roman"/>
                <a:cs typeface="Times New Roman"/>
              </a:rPr>
              <a:t>8.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Percentage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elongation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</a:pPr>
            <a:r>
              <a:rPr sz="1100" dirty="0">
                <a:latin typeface="Times New Roman"/>
                <a:cs typeface="Times New Roman"/>
              </a:rPr>
              <a:t>10.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Ductility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12.</a:t>
            </a:r>
            <a:r>
              <a:rPr sz="1100" spc="3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True</a:t>
            </a:r>
            <a:r>
              <a:rPr sz="1100" spc="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&amp;</a:t>
            </a:r>
            <a:r>
              <a:rPr sz="1100" spc="3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true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strain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8978" y="1431174"/>
            <a:ext cx="2146852" cy="667588"/>
          </a:xfrm>
          <a:prstGeom prst="rect">
            <a:avLst/>
          </a:prstGeom>
        </p:spPr>
        <p:txBody>
          <a:bodyPr vert="horz" wrap="square" lIns="0" tIns="56612" rIns="0" bIns="0" rtlCol="0">
            <a:spAutoFit/>
          </a:bodyPr>
          <a:lstStyle/>
          <a:p>
            <a:pPr marL="7598">
              <a:spcBef>
                <a:spcPts val="446"/>
              </a:spcBef>
            </a:pPr>
            <a:r>
              <a:rPr sz="1100" dirty="0">
                <a:latin typeface="Times New Roman"/>
                <a:cs typeface="Times New Roman"/>
              </a:rPr>
              <a:t>9.</a:t>
            </a:r>
            <a:r>
              <a:rPr sz="1100" spc="2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Percentage</a:t>
            </a:r>
            <a:r>
              <a:rPr sz="1100" spc="2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reduction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-9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area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89"/>
              </a:spcBef>
            </a:pPr>
            <a:r>
              <a:rPr sz="1100" dirty="0">
                <a:latin typeface="Times New Roman"/>
                <a:cs typeface="Times New Roman"/>
              </a:rPr>
              <a:t>11. </a:t>
            </a:r>
            <a:r>
              <a:rPr sz="1100" spc="-6" dirty="0">
                <a:latin typeface="Times New Roman"/>
                <a:cs typeface="Times New Roman"/>
              </a:rPr>
              <a:t>Toughness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374"/>
              </a:spcBef>
            </a:pPr>
            <a:r>
              <a:rPr sz="1100" dirty="0">
                <a:latin typeface="Times New Roman"/>
                <a:cs typeface="Times New Roman"/>
              </a:rPr>
              <a:t>13.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Malleability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12" y="3109846"/>
            <a:ext cx="11958763" cy="2711041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 algn="just">
              <a:spcBef>
                <a:spcPts val="63"/>
              </a:spcBef>
            </a:pPr>
            <a:r>
              <a:rPr sz="1100" b="1" dirty="0">
                <a:latin typeface="Times New Roman"/>
                <a:cs typeface="Times New Roman"/>
              </a:rPr>
              <a:t>APPARATUS</a:t>
            </a:r>
            <a:r>
              <a:rPr sz="1100" dirty="0">
                <a:latin typeface="Times New Roman"/>
                <a:cs typeface="Times New Roman"/>
              </a:rPr>
              <a:t>: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Universal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testing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machine,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specimen,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steel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rule,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vernier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caliper,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micrometer</a:t>
            </a:r>
            <a:endParaRPr sz="1100" dirty="0">
              <a:latin typeface="Times New Roman"/>
              <a:cs typeface="Times New Roman"/>
            </a:endParaRPr>
          </a:p>
          <a:p>
            <a:pPr marL="7598">
              <a:spcBef>
                <a:spcPts val="730"/>
              </a:spcBef>
            </a:pPr>
            <a:r>
              <a:rPr sz="1100" b="1" spc="-6" dirty="0">
                <a:latin typeface="Times New Roman"/>
                <a:cs typeface="Times New Roman"/>
              </a:rPr>
              <a:t>THEORY:</a:t>
            </a:r>
            <a:endParaRPr sz="1100" dirty="0">
              <a:latin typeface="Times New Roman"/>
              <a:cs typeface="Times New Roman"/>
            </a:endParaRPr>
          </a:p>
          <a:p>
            <a:pPr marL="7598" marR="3039" algn="just">
              <a:lnSpc>
                <a:spcPct val="147300"/>
              </a:lnSpc>
              <a:spcBef>
                <a:spcPts val="512"/>
              </a:spcBef>
            </a:pP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tensile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1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most</a:t>
            </a:r>
            <a:r>
              <a:rPr sz="1100" spc="12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12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one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all</a:t>
            </a:r>
            <a:r>
              <a:rPr sz="1100" spc="15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mechanical</a:t>
            </a:r>
            <a:r>
              <a:rPr sz="1100" spc="12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tests.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1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test,</a:t>
            </a:r>
            <a:r>
              <a:rPr sz="1100" spc="14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1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2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50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is </a:t>
            </a:r>
            <a:r>
              <a:rPr sz="1100" dirty="0">
                <a:latin typeface="Times New Roman"/>
                <a:cs typeface="Times New Roman"/>
              </a:rPr>
              <a:t>fixed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into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grips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connected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straining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device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load-measuring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device.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(One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end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in </a:t>
            </a:r>
            <a:r>
              <a:rPr sz="1100" dirty="0">
                <a:latin typeface="Times New Roman"/>
                <a:cs typeface="Times New Roman"/>
              </a:rPr>
              <a:t>stationary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grips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others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movable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grips).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If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small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enough,</a:t>
            </a:r>
            <a:r>
              <a:rPr sz="1100" spc="78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any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solid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body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entirely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elastic.</a:t>
            </a:r>
            <a:r>
              <a:rPr sz="1100" spc="9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elastically</a:t>
            </a:r>
            <a:r>
              <a:rPr sz="1100" spc="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deformed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solid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will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return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to </a:t>
            </a:r>
            <a:r>
              <a:rPr sz="1100" dirty="0">
                <a:latin typeface="Times New Roman"/>
                <a:cs typeface="Times New Roman"/>
              </a:rPr>
              <a:t>its</a:t>
            </a:r>
            <a:r>
              <a:rPr sz="1100" spc="14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original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form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soon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removed.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However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if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too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large,</a:t>
            </a:r>
            <a:r>
              <a:rPr sz="1100" spc="2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</a:t>
            </a:r>
            <a:r>
              <a:rPr sz="1100" spc="33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can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deformed</a:t>
            </a:r>
            <a:r>
              <a:rPr sz="1100" spc="1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permanently.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initial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part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tension</a:t>
            </a:r>
            <a:r>
              <a:rPr sz="1100" spc="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curve,</a:t>
            </a:r>
            <a:r>
              <a:rPr sz="1100" spc="12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8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represents</a:t>
            </a:r>
            <a:r>
              <a:rPr sz="1100" spc="8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manner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solid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undergoes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termed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plastic.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stress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below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essentially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entirely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known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elastic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limit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some </a:t>
            </a:r>
            <a:r>
              <a:rPr sz="1100" dirty="0">
                <a:latin typeface="Times New Roman"/>
                <a:cs typeface="Times New Roman"/>
              </a:rPr>
              <a:t>materials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like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mild</a:t>
            </a:r>
            <a:r>
              <a:rPr sz="1100" spc="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steel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4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sudden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drop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indicating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both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upper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lower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yield</a:t>
            </a:r>
            <a:r>
              <a:rPr sz="1100" spc="57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point </a:t>
            </a:r>
            <a:r>
              <a:rPr sz="1100" dirty="0">
                <a:latin typeface="Times New Roman"/>
                <a:cs typeface="Times New Roman"/>
              </a:rPr>
              <a:t>denotes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onset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deformation.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However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some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materials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do</a:t>
            </a:r>
            <a:r>
              <a:rPr sz="1100" spc="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not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exhibit</a:t>
            </a:r>
            <a:r>
              <a:rPr sz="1100" spc="5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sharp</a:t>
            </a:r>
            <a:r>
              <a:rPr sz="1100" spc="7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yield </a:t>
            </a:r>
            <a:r>
              <a:rPr sz="1100" dirty="0">
                <a:latin typeface="Times New Roman"/>
                <a:cs typeface="Times New Roman"/>
              </a:rPr>
              <a:t>point.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During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plastic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lager</a:t>
            </a:r>
            <a:r>
              <a:rPr sz="1100" spc="197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extensions,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strain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hardening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cannot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compensate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for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decrease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section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thus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passes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through</a:t>
            </a:r>
            <a:r>
              <a:rPr sz="1100" spc="15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maximum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5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then</a:t>
            </a:r>
            <a:r>
              <a:rPr sz="1100" spc="16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begins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spc="-15" dirty="0">
                <a:latin typeface="Times New Roman"/>
                <a:cs typeface="Times New Roman"/>
              </a:rPr>
              <a:t>to </a:t>
            </a:r>
            <a:r>
              <a:rPr sz="1100" dirty="0">
                <a:latin typeface="Times New Roman"/>
                <a:cs typeface="Times New Roman"/>
              </a:rPr>
              <a:t>decrease.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stage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ultimate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strength,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which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defined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as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8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ration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6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7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63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to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original</a:t>
            </a:r>
            <a:r>
              <a:rPr sz="1100" spc="129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cross-section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area,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reaches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3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maximum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value.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Until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14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point</a:t>
            </a:r>
            <a:r>
              <a:rPr sz="1100" spc="141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the </a:t>
            </a:r>
            <a:r>
              <a:rPr sz="1100" dirty="0">
                <a:latin typeface="Times New Roman"/>
                <a:cs typeface="Times New Roman"/>
              </a:rPr>
              <a:t>deformation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uniform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all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sections</a:t>
            </a:r>
            <a:r>
              <a:rPr sz="1100" spc="25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specimen.</a:t>
            </a:r>
            <a:r>
              <a:rPr sz="1100" spc="2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Further</a:t>
            </a:r>
            <a:r>
              <a:rPr sz="1100" spc="23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loading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will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eventually </a:t>
            </a:r>
            <a:r>
              <a:rPr sz="1100" dirty="0">
                <a:latin typeface="Times New Roman"/>
                <a:cs typeface="Times New Roman"/>
              </a:rPr>
              <a:t>cause</a:t>
            </a:r>
            <a:r>
              <a:rPr sz="1100" spc="16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„neck‟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formation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and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rupture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follows.</a:t>
            </a:r>
            <a:r>
              <a:rPr sz="1100" spc="17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Usually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tension</a:t>
            </a:r>
            <a:r>
              <a:rPr sz="1100" spc="1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17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7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conducted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at</a:t>
            </a:r>
            <a:r>
              <a:rPr sz="1100" spc="171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room </a:t>
            </a:r>
            <a:r>
              <a:rPr sz="1100" dirty="0">
                <a:latin typeface="Times New Roman"/>
                <a:cs typeface="Times New Roman"/>
              </a:rPr>
              <a:t>temperature;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29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tensile</a:t>
            </a:r>
            <a:r>
              <a:rPr sz="1100" spc="2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2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2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slowly.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During</a:t>
            </a:r>
            <a:r>
              <a:rPr sz="1100" spc="29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this</a:t>
            </a:r>
            <a:r>
              <a:rPr sz="1100" spc="29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test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either</a:t>
            </a:r>
            <a:r>
              <a:rPr sz="1100" spc="66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round</a:t>
            </a:r>
            <a:r>
              <a:rPr sz="1100" spc="68" dirty="0">
                <a:latin typeface="Times New Roman"/>
                <a:cs typeface="Times New Roman"/>
              </a:rPr>
              <a:t>  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296" dirty="0">
                <a:latin typeface="Times New Roman"/>
                <a:cs typeface="Times New Roman"/>
              </a:rPr>
              <a:t> </a:t>
            </a:r>
            <a:r>
              <a:rPr sz="1100" spc="-12" dirty="0">
                <a:latin typeface="Times New Roman"/>
                <a:cs typeface="Times New Roman"/>
              </a:rPr>
              <a:t>flat </a:t>
            </a:r>
            <a:r>
              <a:rPr sz="1100" dirty="0">
                <a:latin typeface="Times New Roman"/>
                <a:cs typeface="Times New Roman"/>
              </a:rPr>
              <a:t>specimens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may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be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used.</a:t>
            </a:r>
            <a:r>
              <a:rPr sz="1100" spc="108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load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102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specimen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is</a:t>
            </a:r>
            <a:r>
              <a:rPr sz="1100" spc="111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applied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mechanically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or</a:t>
            </a:r>
            <a:r>
              <a:rPr sz="1100" spc="114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hydraulically </a:t>
            </a:r>
            <a:r>
              <a:rPr sz="1100" dirty="0">
                <a:latin typeface="Times New Roman"/>
                <a:cs typeface="Times New Roman"/>
              </a:rPr>
              <a:t>depending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on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the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type</a:t>
            </a:r>
            <a:r>
              <a:rPr sz="1100" spc="-6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of testing</a:t>
            </a:r>
            <a:r>
              <a:rPr sz="1100" spc="-3" dirty="0">
                <a:latin typeface="Times New Roman"/>
                <a:cs typeface="Times New Roman"/>
              </a:rPr>
              <a:t> </a:t>
            </a:r>
            <a:r>
              <a:rPr sz="1100" spc="-6" dirty="0">
                <a:latin typeface="Times New Roman"/>
                <a:cs typeface="Times New Roman"/>
              </a:rPr>
              <a:t>machine.</a:t>
            </a:r>
            <a:endParaRPr sz="1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" y="413683"/>
            <a:ext cx="12109837" cy="5878768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153868" indent="-85482">
              <a:spcBef>
                <a:spcPts val="60"/>
              </a:spcBef>
              <a:buAutoNum type="arabicPeriod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Nominal/Engg</a:t>
            </a:r>
            <a:r>
              <a:rPr sz="1436" b="1" spc="75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stress</a:t>
            </a:r>
            <a:r>
              <a:rPr sz="1436" b="1" spc="63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and</a:t>
            </a:r>
            <a:r>
              <a:rPr sz="1436" b="1" spc="51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Nominal/Engg</a:t>
            </a:r>
            <a:r>
              <a:rPr sz="1436" b="1" spc="75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strain:</a:t>
            </a:r>
            <a:endParaRPr sz="1436" dirty="0">
              <a:latin typeface="Times New Roman"/>
              <a:cs typeface="Times New Roman"/>
            </a:endParaRPr>
          </a:p>
          <a:p>
            <a:pPr marL="198698" marR="1563373">
              <a:lnSpc>
                <a:spcPct val="157700"/>
              </a:lnSpc>
              <a:spcBef>
                <a:spcPts val="114"/>
              </a:spcBef>
            </a:pPr>
            <a:r>
              <a:rPr sz="2154" baseline="5050" dirty="0">
                <a:latin typeface="Times New Roman"/>
                <a:cs typeface="Times New Roman"/>
              </a:rPr>
              <a:t>Original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C/S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area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</a:t>
            </a:r>
            <a:r>
              <a:rPr sz="718" dirty="0">
                <a:latin typeface="Times New Roman"/>
                <a:cs typeface="Times New Roman"/>
              </a:rPr>
              <a:t>0</a:t>
            </a:r>
            <a:r>
              <a:rPr sz="718" spc="-3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(mm</a:t>
            </a:r>
            <a:r>
              <a:rPr sz="1197" spc="-18" baseline="39682" dirty="0">
                <a:latin typeface="Times New Roman"/>
                <a:cs typeface="Times New Roman"/>
              </a:rPr>
              <a:t>2</a:t>
            </a:r>
            <a:r>
              <a:rPr sz="2154" spc="-18" baseline="5050" dirty="0">
                <a:latin typeface="Times New Roman"/>
                <a:cs typeface="Times New Roman"/>
              </a:rPr>
              <a:t>) </a:t>
            </a:r>
            <a:r>
              <a:rPr sz="2154" spc="-9" baseline="5050" dirty="0">
                <a:latin typeface="Times New Roman"/>
                <a:cs typeface="Times New Roman"/>
              </a:rPr>
              <a:t>Original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gauge</a:t>
            </a:r>
            <a:r>
              <a:rPr sz="2154" spc="-40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length</a:t>
            </a:r>
            <a:r>
              <a:rPr sz="2154" spc="-53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=</a:t>
            </a:r>
            <a:r>
              <a:rPr sz="2154" spc="-40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L</a:t>
            </a:r>
            <a:r>
              <a:rPr sz="718" spc="-6" dirty="0">
                <a:latin typeface="Times New Roman"/>
                <a:cs typeface="Times New Roman"/>
              </a:rPr>
              <a:t>0</a:t>
            </a:r>
            <a:r>
              <a:rPr sz="718" spc="-9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(mm) </a:t>
            </a:r>
            <a:r>
              <a:rPr sz="2154" baseline="5050" dirty="0">
                <a:latin typeface="Times New Roman"/>
                <a:cs typeface="Times New Roman"/>
              </a:rPr>
              <a:t>Increase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in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gauge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length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spc="-22" baseline="5050" dirty="0">
                <a:latin typeface="Times New Roman"/>
                <a:cs typeface="Times New Roman"/>
              </a:rPr>
              <a:t>δL</a:t>
            </a:r>
            <a:r>
              <a:rPr sz="718" spc="-15" dirty="0">
                <a:latin typeface="Times New Roman"/>
                <a:cs typeface="Times New Roman"/>
              </a:rPr>
              <a:t>0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22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31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P/A</a:t>
            </a:r>
            <a:r>
              <a:rPr sz="718" dirty="0">
                <a:latin typeface="Times New Roman"/>
                <a:cs typeface="Times New Roman"/>
              </a:rPr>
              <a:t>0</a:t>
            </a:r>
            <a:r>
              <a:rPr sz="718" spc="-15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(N/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mm</a:t>
            </a:r>
            <a:r>
              <a:rPr sz="1197" spc="-18" baseline="39682" dirty="0">
                <a:latin typeface="Times New Roman"/>
                <a:cs typeface="Times New Roman"/>
              </a:rPr>
              <a:t>2</a:t>
            </a:r>
            <a:r>
              <a:rPr sz="2154" spc="-18" baseline="5050" dirty="0">
                <a:latin typeface="Times New Roman"/>
                <a:cs typeface="Times New Roman"/>
              </a:rPr>
              <a:t>) </a:t>
            </a: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δL</a:t>
            </a:r>
            <a:r>
              <a:rPr sz="718" spc="-6" dirty="0">
                <a:latin typeface="Times New Roman"/>
                <a:cs typeface="Times New Roman"/>
              </a:rPr>
              <a:t>0</a:t>
            </a:r>
            <a:r>
              <a:rPr sz="2154" spc="-9" baseline="5050" dirty="0">
                <a:latin typeface="Times New Roman"/>
                <a:cs typeface="Times New Roman"/>
              </a:rPr>
              <a:t>/L</a:t>
            </a:r>
            <a:r>
              <a:rPr sz="718" spc="-6" dirty="0">
                <a:latin typeface="Times New Roman"/>
                <a:cs typeface="Times New Roman"/>
              </a:rPr>
              <a:t>0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476"/>
              </a:spcBef>
              <a:buAutoNum type="arabicPeriod" startAt="2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Limit</a:t>
            </a:r>
            <a:r>
              <a:rPr sz="1436" b="1" spc="6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of</a:t>
            </a:r>
            <a:r>
              <a:rPr sz="1436" b="1" spc="27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Proportionality</a:t>
            </a:r>
            <a:r>
              <a:rPr sz="1436" spc="-6" dirty="0">
                <a:latin typeface="Times New Roman"/>
                <a:cs typeface="Times New Roman"/>
              </a:rPr>
              <a:t>:</a:t>
            </a:r>
            <a:endParaRPr sz="1436" dirty="0">
              <a:latin typeface="Times New Roman"/>
              <a:cs typeface="Times New Roman"/>
            </a:endParaRPr>
          </a:p>
          <a:p>
            <a:pPr marL="198698" marR="1124184">
              <a:lnSpc>
                <a:spcPts val="1388"/>
              </a:lnSpc>
              <a:spcBef>
                <a:spcPts val="129"/>
              </a:spcBef>
            </a:pPr>
            <a:r>
              <a:rPr sz="1436" dirty="0">
                <a:latin typeface="Times New Roman"/>
                <a:cs typeface="Times New Roman"/>
              </a:rPr>
              <a:t>Stress</a:t>
            </a:r>
            <a:r>
              <a:rPr sz="1436" spc="-27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is</a:t>
            </a:r>
            <a:r>
              <a:rPr sz="1436" spc="-21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proportional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to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strain</a:t>
            </a:r>
            <a:r>
              <a:rPr sz="1436" spc="-21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up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to</a:t>
            </a:r>
            <a:r>
              <a:rPr sz="1436" spc="-3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this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point. </a:t>
            </a:r>
            <a:r>
              <a:rPr sz="2154" baseline="5050" dirty="0">
                <a:latin typeface="Times New Roman"/>
                <a:cs typeface="Times New Roman"/>
              </a:rPr>
              <a:t>Normal Stress =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P</a:t>
            </a:r>
            <a:r>
              <a:rPr sz="718" dirty="0">
                <a:latin typeface="Times New Roman"/>
                <a:cs typeface="Times New Roman"/>
              </a:rPr>
              <a:t>A</a:t>
            </a:r>
            <a:r>
              <a:rPr sz="2154" baseline="5050" dirty="0">
                <a:latin typeface="Times New Roman"/>
                <a:cs typeface="Times New Roman"/>
              </a:rPr>
              <a:t>/ </a:t>
            </a:r>
            <a:r>
              <a:rPr sz="2154" spc="-22" baseline="5050" dirty="0">
                <a:latin typeface="Times New Roman"/>
                <a:cs typeface="Times New Roman"/>
              </a:rPr>
              <a:t>P</a:t>
            </a:r>
            <a:r>
              <a:rPr sz="718" spc="-15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98698">
              <a:spcBef>
                <a:spcPts val="254"/>
              </a:spcBef>
            </a:pPr>
            <a:r>
              <a:rPr sz="2154" baseline="5050" dirty="0">
                <a:latin typeface="Times New Roman"/>
                <a:cs typeface="Times New Roman"/>
              </a:rPr>
              <a:t>Normal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2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1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A/L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646"/>
              </a:spcBef>
              <a:buAutoNum type="arabicPeriod" startAt="3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Elastic</a:t>
            </a:r>
            <a:r>
              <a:rPr sz="1436" b="1" spc="36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limit:</a:t>
            </a:r>
            <a:endParaRPr sz="1436" dirty="0">
              <a:latin typeface="Times New Roman"/>
              <a:cs typeface="Times New Roman"/>
            </a:endParaRPr>
          </a:p>
          <a:p>
            <a:pPr marL="198698" marR="266704">
              <a:lnSpc>
                <a:spcPts val="1394"/>
              </a:lnSpc>
              <a:spcBef>
                <a:spcPts val="60"/>
              </a:spcBef>
            </a:pPr>
            <a:r>
              <a:rPr sz="1436" dirty="0">
                <a:latin typeface="Times New Roman"/>
                <a:cs typeface="Times New Roman"/>
              </a:rPr>
              <a:t>When</a:t>
            </a:r>
            <a:r>
              <a:rPr sz="1436" spc="-4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the</a:t>
            </a:r>
            <a:r>
              <a:rPr sz="1436" spc="-4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load</a:t>
            </a:r>
            <a:r>
              <a:rPr sz="1436" spc="-33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is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removed</a:t>
            </a:r>
            <a:r>
              <a:rPr sz="1436" spc="-27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at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“B”</a:t>
            </a:r>
            <a:r>
              <a:rPr sz="1436" spc="-27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,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the</a:t>
            </a:r>
            <a:r>
              <a:rPr sz="1436" spc="-39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specimen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will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go</a:t>
            </a:r>
            <a:r>
              <a:rPr sz="1436" spc="-30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back</a:t>
            </a:r>
            <a:r>
              <a:rPr sz="1436" spc="-4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to</a:t>
            </a:r>
            <a:r>
              <a:rPr sz="1436" spc="-39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original </a:t>
            </a:r>
            <a:r>
              <a:rPr sz="2154" baseline="5050" dirty="0">
                <a:latin typeface="Times New Roman"/>
                <a:cs typeface="Times New Roman"/>
              </a:rPr>
              <a:t>Dimensions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i.e 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718" spc="114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and </a:t>
            </a:r>
            <a:r>
              <a:rPr sz="2154" spc="-45" baseline="5050" dirty="0">
                <a:latin typeface="Times New Roman"/>
                <a:cs typeface="Times New Roman"/>
              </a:rPr>
              <a:t>δ</a:t>
            </a:r>
            <a:endParaRPr sz="2154" baseline="5050" dirty="0">
              <a:latin typeface="Times New Roman"/>
              <a:cs typeface="Times New Roman"/>
            </a:endParaRPr>
          </a:p>
          <a:p>
            <a:pPr marL="198698">
              <a:spcBef>
                <a:spcPts val="212"/>
              </a:spcBef>
            </a:pPr>
            <a:r>
              <a:rPr sz="2154" baseline="5050" dirty="0">
                <a:latin typeface="Times New Roman"/>
                <a:cs typeface="Times New Roman"/>
              </a:rPr>
              <a:t>A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718" spc="12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5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spc="-45" baseline="5050" dirty="0">
                <a:latin typeface="Times New Roman"/>
                <a:cs typeface="Times New Roman"/>
              </a:rPr>
              <a:t>=</a:t>
            </a:r>
            <a:endParaRPr sz="2154" baseline="5050" dirty="0">
              <a:latin typeface="Times New Roman"/>
              <a:cs typeface="Times New Roman"/>
            </a:endParaRPr>
          </a:p>
          <a:p>
            <a:pPr marL="198698">
              <a:spcBef>
                <a:spcPts val="380"/>
              </a:spcBef>
            </a:pPr>
            <a:r>
              <a:rPr sz="2154" spc="-9" baseline="5050" dirty="0">
                <a:latin typeface="Times New Roman"/>
                <a:cs typeface="Times New Roman"/>
              </a:rPr>
              <a:t>P</a:t>
            </a:r>
            <a:r>
              <a:rPr sz="718" spc="-6" dirty="0">
                <a:latin typeface="Times New Roman"/>
                <a:cs typeface="Times New Roman"/>
              </a:rPr>
              <a:t>B</a:t>
            </a:r>
            <a:r>
              <a:rPr sz="2154" spc="-9" baseline="5050" dirty="0">
                <a:latin typeface="Times New Roman"/>
                <a:cs typeface="Times New Roman"/>
              </a:rPr>
              <a:t>/A</a:t>
            </a:r>
            <a:r>
              <a:rPr sz="718" spc="-6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98698">
              <a:spcBef>
                <a:spcPts val="538"/>
              </a:spcBef>
            </a:pPr>
            <a:r>
              <a:rPr sz="2154" baseline="5050" dirty="0">
                <a:latin typeface="Times New Roman"/>
                <a:cs typeface="Times New Roman"/>
              </a:rPr>
              <a:t>Normal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1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B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98698" marR="41031">
              <a:lnSpc>
                <a:spcPct val="147400"/>
              </a:lnSpc>
              <a:spcBef>
                <a:spcPts val="120"/>
              </a:spcBef>
            </a:pPr>
            <a:r>
              <a:rPr sz="1436" dirty="0">
                <a:latin typeface="Times New Roman"/>
                <a:cs typeface="Times New Roman"/>
              </a:rPr>
              <a:t>If</a:t>
            </a:r>
            <a:r>
              <a:rPr sz="1436" spc="-15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the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specimen</a:t>
            </a:r>
            <a:r>
              <a:rPr sz="1436" spc="-15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is</a:t>
            </a:r>
            <a:r>
              <a:rPr sz="1436" spc="-18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loaded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beyond</a:t>
            </a:r>
            <a:r>
              <a:rPr sz="1436" spc="-12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elastic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limit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it</a:t>
            </a:r>
            <a:r>
              <a:rPr sz="1436" spc="-9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will</a:t>
            </a:r>
            <a:r>
              <a:rPr sz="1436" spc="-15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undergo</a:t>
            </a:r>
            <a:r>
              <a:rPr sz="1436" spc="-24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permanent</a:t>
            </a:r>
            <a:r>
              <a:rPr sz="1436" spc="-3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strain </a:t>
            </a:r>
            <a:r>
              <a:rPr sz="1436" dirty="0">
                <a:latin typeface="Times New Roman"/>
                <a:cs typeface="Times New Roman"/>
              </a:rPr>
              <a:t>ie.</a:t>
            </a:r>
            <a:r>
              <a:rPr sz="1436" spc="-6" dirty="0">
                <a:latin typeface="Times New Roman"/>
                <a:cs typeface="Times New Roman"/>
              </a:rPr>
              <a:t> </a:t>
            </a:r>
            <a:r>
              <a:rPr sz="1436" dirty="0">
                <a:latin typeface="Times New Roman"/>
                <a:cs typeface="Times New Roman"/>
              </a:rPr>
              <a:t>Plastic</a:t>
            </a:r>
            <a:r>
              <a:rPr sz="1436" spc="-3" dirty="0">
                <a:latin typeface="Times New Roman"/>
                <a:cs typeface="Times New Roman"/>
              </a:rPr>
              <a:t> </a:t>
            </a:r>
            <a:r>
              <a:rPr sz="1436" spc="-6" dirty="0">
                <a:latin typeface="Times New Roman"/>
                <a:cs typeface="Times New Roman"/>
              </a:rPr>
              <a:t>deformation.</a:t>
            </a:r>
            <a:endParaRPr sz="1436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574"/>
              </a:spcBef>
              <a:buAutoNum type="arabicPeriod" startAt="4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Upper</a:t>
            </a:r>
            <a:r>
              <a:rPr sz="1436" b="1" spc="60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yield</a:t>
            </a:r>
            <a:r>
              <a:rPr sz="1436" b="1" spc="42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point:</a:t>
            </a:r>
            <a:endParaRPr sz="1436" dirty="0">
              <a:latin typeface="Times New Roman"/>
              <a:cs typeface="Times New Roman"/>
            </a:endParaRPr>
          </a:p>
          <a:p>
            <a:pPr marL="198698" marR="1697105">
              <a:lnSpc>
                <a:spcPct val="168200"/>
              </a:lnSpc>
              <a:spcBef>
                <a:spcPts val="30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C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5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L</a:t>
            </a:r>
            <a:r>
              <a:rPr sz="718" spc="-6" dirty="0">
                <a:latin typeface="Times New Roman"/>
                <a:cs typeface="Times New Roman"/>
              </a:rPr>
              <a:t>O</a:t>
            </a:r>
            <a:r>
              <a:rPr sz="2154" spc="-9" baseline="5050" dirty="0">
                <a:latin typeface="Times New Roman"/>
                <a:cs typeface="Times New Roman"/>
              </a:rPr>
              <a:t>)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D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529"/>
              </a:spcBef>
              <a:buAutoNum type="arabicPeriod" startAt="5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Lower</a:t>
            </a:r>
            <a:r>
              <a:rPr sz="1436" b="1" spc="51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yield</a:t>
            </a:r>
            <a:r>
              <a:rPr sz="1436" b="1" spc="48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point:</a:t>
            </a:r>
            <a:endParaRPr sz="1436" dirty="0">
              <a:latin typeface="Times New Roman"/>
              <a:cs typeface="Times New Roman"/>
            </a:endParaRPr>
          </a:p>
          <a:p>
            <a:pPr marL="198698" marR="1697105">
              <a:lnSpc>
                <a:spcPct val="169100"/>
              </a:lnSpc>
              <a:spcBef>
                <a:spcPts val="9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D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5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L</a:t>
            </a:r>
            <a:r>
              <a:rPr sz="718" spc="-6" dirty="0">
                <a:latin typeface="Times New Roman"/>
                <a:cs typeface="Times New Roman"/>
              </a:rPr>
              <a:t>O</a:t>
            </a:r>
            <a:r>
              <a:rPr sz="2154" spc="-9" baseline="5050" dirty="0">
                <a:latin typeface="Times New Roman"/>
                <a:cs typeface="Times New Roman"/>
              </a:rPr>
              <a:t>)</a:t>
            </a:r>
            <a:r>
              <a:rPr sz="2154" spc="-36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D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488" indent="-86242">
              <a:spcBef>
                <a:spcPts val="538"/>
              </a:spcBef>
              <a:buAutoNum type="arabicPeriod" startAt="6"/>
              <a:tabLst>
                <a:tab pos="153488" algn="l"/>
              </a:tabLst>
            </a:pPr>
            <a:r>
              <a:rPr sz="1436" b="1" spc="-6" dirty="0">
                <a:latin typeface="Times New Roman"/>
                <a:cs typeface="Times New Roman"/>
              </a:rPr>
              <a:t>Ultimate</a:t>
            </a:r>
            <a:r>
              <a:rPr sz="1436" b="1" spc="-24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load</a:t>
            </a:r>
            <a:r>
              <a:rPr sz="1436" b="1" spc="-27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or</a:t>
            </a:r>
            <a:r>
              <a:rPr sz="1436" b="1" spc="-33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maximum</a:t>
            </a:r>
            <a:r>
              <a:rPr sz="1436" b="1" spc="-24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load</a:t>
            </a:r>
            <a:r>
              <a:rPr sz="1436" b="1" spc="-27" dirty="0">
                <a:latin typeface="Times New Roman"/>
                <a:cs typeface="Times New Roman"/>
              </a:rPr>
              <a:t> </a:t>
            </a:r>
            <a:r>
              <a:rPr sz="1436" b="1" spc="-6" dirty="0">
                <a:latin typeface="Times New Roman"/>
                <a:cs typeface="Times New Roman"/>
              </a:rPr>
              <a:t>point:</a:t>
            </a:r>
            <a:endParaRPr sz="1436" dirty="0">
              <a:latin typeface="Times New Roman"/>
              <a:cs typeface="Times New Roman"/>
            </a:endParaRPr>
          </a:p>
          <a:p>
            <a:pPr marL="198698" marR="1551215">
              <a:lnSpc>
                <a:spcPct val="165500"/>
              </a:lnSpc>
              <a:spcBef>
                <a:spcPts val="51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ultimate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E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 =</a:t>
            </a:r>
            <a:r>
              <a:rPr sz="2154" spc="-1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 </a:t>
            </a:r>
            <a:r>
              <a:rPr sz="718" spc="-12" dirty="0">
                <a:latin typeface="Times New Roman"/>
                <a:cs typeface="Times New Roman"/>
              </a:rPr>
              <a:t>E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  <a:p>
            <a:pPr marL="153868" indent="-85482">
              <a:spcBef>
                <a:spcPts val="544"/>
              </a:spcBef>
              <a:buAutoNum type="arabicPeriod" startAt="7"/>
              <a:tabLst>
                <a:tab pos="153868" algn="l"/>
              </a:tabLst>
            </a:pPr>
            <a:r>
              <a:rPr sz="1436" b="1" dirty="0">
                <a:latin typeface="Times New Roman"/>
                <a:cs typeface="Times New Roman"/>
              </a:rPr>
              <a:t>Fracture</a:t>
            </a:r>
            <a:r>
              <a:rPr sz="1436" b="1" spc="57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Load</a:t>
            </a:r>
            <a:r>
              <a:rPr sz="1436" b="1" spc="66" dirty="0">
                <a:latin typeface="Times New Roman"/>
                <a:cs typeface="Times New Roman"/>
              </a:rPr>
              <a:t> </a:t>
            </a:r>
            <a:r>
              <a:rPr sz="1436" b="1" dirty="0">
                <a:latin typeface="Times New Roman"/>
                <a:cs typeface="Times New Roman"/>
              </a:rPr>
              <a:t>point</a:t>
            </a:r>
            <a:r>
              <a:rPr sz="1436" b="1" spc="42" dirty="0">
                <a:latin typeface="Times New Roman"/>
                <a:cs typeface="Times New Roman"/>
              </a:rPr>
              <a:t> </a:t>
            </a:r>
            <a:r>
              <a:rPr sz="1436" b="1" spc="-15" dirty="0">
                <a:latin typeface="Times New Roman"/>
                <a:cs typeface="Times New Roman"/>
              </a:rPr>
              <a:t>F:</a:t>
            </a:r>
            <a:endParaRPr sz="1436" dirty="0">
              <a:latin typeface="Times New Roman"/>
              <a:cs typeface="Times New Roman"/>
            </a:endParaRPr>
          </a:p>
          <a:p>
            <a:pPr marL="198698" marR="1348718" indent="-1140">
              <a:lnSpc>
                <a:spcPct val="142700"/>
              </a:lnSpc>
              <a:spcBef>
                <a:spcPts val="51"/>
              </a:spcBef>
            </a:pPr>
            <a:r>
              <a:rPr sz="2154" baseline="5050" dirty="0">
                <a:latin typeface="Times New Roman"/>
                <a:cs typeface="Times New Roman"/>
              </a:rPr>
              <a:t>Nominal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fracture</a:t>
            </a:r>
            <a:r>
              <a:rPr sz="2154" spc="-18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stress</a:t>
            </a:r>
            <a:r>
              <a:rPr sz="2154" spc="-4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=</a:t>
            </a:r>
            <a:r>
              <a:rPr sz="2154" spc="-9" baseline="5050" dirty="0">
                <a:latin typeface="Times New Roman"/>
                <a:cs typeface="Times New Roman"/>
              </a:rPr>
              <a:t> </a:t>
            </a:r>
            <a:r>
              <a:rPr sz="2154" spc="-18" baseline="5050" dirty="0">
                <a:latin typeface="Times New Roman"/>
                <a:cs typeface="Times New Roman"/>
              </a:rPr>
              <a:t>P</a:t>
            </a:r>
            <a:r>
              <a:rPr sz="718" spc="-12" dirty="0">
                <a:latin typeface="Times New Roman"/>
                <a:cs typeface="Times New Roman"/>
              </a:rPr>
              <a:t>F</a:t>
            </a:r>
            <a:r>
              <a:rPr sz="2154" spc="-18" baseline="5050" dirty="0">
                <a:latin typeface="Times New Roman"/>
                <a:cs typeface="Times New Roman"/>
              </a:rPr>
              <a:t>/A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r>
              <a:rPr sz="718" spc="299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Nominal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strain</a:t>
            </a:r>
            <a:r>
              <a:rPr sz="2154" spc="-53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at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fracture</a:t>
            </a:r>
            <a:r>
              <a:rPr sz="2154" spc="-49" baseline="5050" dirty="0">
                <a:latin typeface="Times New Roman"/>
                <a:cs typeface="Times New Roman"/>
              </a:rPr>
              <a:t> </a:t>
            </a:r>
            <a:r>
              <a:rPr sz="2154" spc="-9" baseline="5050" dirty="0">
                <a:latin typeface="Times New Roman"/>
                <a:cs typeface="Times New Roman"/>
              </a:rPr>
              <a:t>=</a:t>
            </a:r>
            <a:r>
              <a:rPr sz="2154" spc="-45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(δ</a:t>
            </a:r>
            <a:r>
              <a:rPr sz="2154" spc="-40" baseline="5050" dirty="0">
                <a:latin typeface="Times New Roman"/>
                <a:cs typeface="Times New Roman"/>
              </a:rPr>
              <a:t> </a:t>
            </a:r>
            <a:r>
              <a:rPr sz="2154" baseline="5050" dirty="0">
                <a:latin typeface="Times New Roman"/>
                <a:cs typeface="Times New Roman"/>
              </a:rPr>
              <a:t>L</a:t>
            </a:r>
            <a:r>
              <a:rPr sz="718" dirty="0">
                <a:latin typeface="Times New Roman"/>
                <a:cs typeface="Times New Roman"/>
              </a:rPr>
              <a:t>O</a:t>
            </a:r>
            <a:r>
              <a:rPr sz="2154" baseline="5050" dirty="0">
                <a:latin typeface="Times New Roman"/>
                <a:cs typeface="Times New Roman"/>
              </a:rPr>
              <a:t>)</a:t>
            </a:r>
            <a:r>
              <a:rPr sz="2154" spc="-22" baseline="5050" dirty="0">
                <a:latin typeface="Times New Roman"/>
                <a:cs typeface="Times New Roman"/>
              </a:rPr>
              <a:t> </a:t>
            </a:r>
            <a:r>
              <a:rPr sz="718" spc="-12" dirty="0">
                <a:latin typeface="Times New Roman"/>
                <a:cs typeface="Times New Roman"/>
              </a:rPr>
              <a:t>F</a:t>
            </a:r>
            <a:r>
              <a:rPr sz="2154" spc="-18" baseline="5050" dirty="0">
                <a:latin typeface="Times New Roman"/>
                <a:cs typeface="Times New Roman"/>
              </a:rPr>
              <a:t>/L</a:t>
            </a:r>
            <a:r>
              <a:rPr sz="718" spc="-12" dirty="0">
                <a:latin typeface="Times New Roman"/>
                <a:cs typeface="Times New Roman"/>
              </a:rPr>
              <a:t>O</a:t>
            </a:r>
            <a:endParaRPr sz="718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589279"/>
            <a:ext cx="12192000" cy="3008111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374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7598"/>
            <a:r>
              <a:rPr lang="en-US" b="1" spc="-6" dirty="0">
                <a:latin typeface="Times New Roman"/>
                <a:cs typeface="Times New Roman"/>
              </a:rPr>
              <a:t>   </a:t>
            </a:r>
            <a:r>
              <a:rPr b="1" spc="-6" dirty="0">
                <a:latin typeface="Times New Roman"/>
                <a:cs typeface="Times New Roman"/>
              </a:rPr>
              <a:t>PROCEDURE: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613"/>
              </a:spcBef>
            </a:pPr>
            <a:endParaRPr dirty="0">
              <a:latin typeface="Times New Roman"/>
              <a:cs typeface="Times New Roman"/>
            </a:endParaRPr>
          </a:p>
          <a:p>
            <a:pPr marL="262145" indent="-128033"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Measure</a:t>
            </a:r>
            <a:r>
              <a:rPr spc="3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63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original</a:t>
            </a:r>
            <a:r>
              <a:rPr spc="6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gauge</a:t>
            </a:r>
            <a:r>
              <a:rPr spc="39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length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and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diameter</a:t>
            </a:r>
            <a:r>
              <a:rPr spc="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of</a:t>
            </a:r>
            <a:r>
              <a:rPr spc="63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the</a:t>
            </a:r>
            <a:r>
              <a:rPr spc="-36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specimen.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80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Insert</a:t>
            </a:r>
            <a:r>
              <a:rPr spc="21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specimen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into</a:t>
            </a:r>
            <a:r>
              <a:rPr spc="5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grips</a:t>
            </a:r>
            <a:r>
              <a:rPr spc="51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of</a:t>
            </a:r>
            <a:r>
              <a:rPr spc="5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test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machine.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98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Begin</a:t>
            </a:r>
            <a:r>
              <a:rPr spc="1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load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application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and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record</a:t>
            </a:r>
            <a:r>
              <a:rPr spc="51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load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vs</a:t>
            </a:r>
            <a:r>
              <a:rPr spc="7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elongation</a:t>
            </a:r>
            <a:r>
              <a:rPr spc="-21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data.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74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Take</a:t>
            </a:r>
            <a:r>
              <a:rPr spc="39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2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readings</a:t>
            </a:r>
            <a:r>
              <a:rPr spc="8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more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frequently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as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yield</a:t>
            </a:r>
            <a:r>
              <a:rPr spc="4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point</a:t>
            </a:r>
            <a:r>
              <a:rPr spc="78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is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approached.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59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Measure</a:t>
            </a:r>
            <a:r>
              <a:rPr spc="57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elongation</a:t>
            </a:r>
            <a:r>
              <a:rPr spc="81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values.</a:t>
            </a:r>
            <a:endParaRPr dirty="0">
              <a:latin typeface="Times New Roman"/>
              <a:cs typeface="Times New Roman"/>
            </a:endParaRPr>
          </a:p>
          <a:p>
            <a:pPr marL="262145" indent="-128033">
              <a:spcBef>
                <a:spcPts val="380"/>
              </a:spcBef>
              <a:buAutoNum type="arabicPeriod"/>
              <a:tabLst>
                <a:tab pos="262145" algn="l"/>
              </a:tabLst>
            </a:pPr>
            <a:r>
              <a:rPr dirty="0">
                <a:latin typeface="Times New Roman"/>
                <a:cs typeface="Times New Roman"/>
              </a:rPr>
              <a:t>Continue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the</a:t>
            </a:r>
            <a:r>
              <a:rPr spc="36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test</a:t>
            </a:r>
            <a:r>
              <a:rPr spc="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till</a:t>
            </a:r>
            <a:r>
              <a:rPr spc="5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fracture</a:t>
            </a:r>
            <a:r>
              <a:rPr spc="42" dirty="0">
                <a:latin typeface="Times New Roman"/>
                <a:cs typeface="Times New Roman"/>
              </a:rPr>
              <a:t> </a:t>
            </a:r>
            <a:r>
              <a:rPr spc="-6" dirty="0">
                <a:latin typeface="Times New Roman"/>
                <a:cs typeface="Times New Roman"/>
              </a:rPr>
              <a:t>occurs.</a:t>
            </a:r>
            <a:endParaRPr sz="1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7712" y="599856"/>
            <a:ext cx="2351097" cy="28710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658" b="1" dirty="0">
                <a:latin typeface="Times New Roman"/>
                <a:cs typeface="Times New Roman"/>
              </a:rPr>
              <a:t>RESULTS</a:t>
            </a:r>
            <a:r>
              <a:rPr sz="658" b="1" spc="30" dirty="0">
                <a:latin typeface="Times New Roman"/>
                <a:cs typeface="Times New Roman"/>
              </a:rPr>
              <a:t> </a:t>
            </a:r>
            <a:r>
              <a:rPr sz="658" b="1" dirty="0">
                <a:latin typeface="Times New Roman"/>
                <a:cs typeface="Times New Roman"/>
              </a:rPr>
              <a:t>AND</a:t>
            </a:r>
            <a:r>
              <a:rPr sz="658" b="1" spc="39" dirty="0">
                <a:latin typeface="Times New Roman"/>
                <a:cs typeface="Times New Roman"/>
              </a:rPr>
              <a:t> </a:t>
            </a:r>
            <a:r>
              <a:rPr sz="658" b="1" spc="-6" dirty="0">
                <a:latin typeface="Times New Roman"/>
                <a:cs typeface="Times New Roman"/>
              </a:rPr>
              <a:t>DISCUSSIONS:</a:t>
            </a:r>
            <a:endParaRPr sz="658" dirty="0">
              <a:latin typeface="Times New Roman"/>
              <a:cs typeface="Times New Roman"/>
            </a:endParaRPr>
          </a:p>
          <a:p>
            <a:pPr marL="134111">
              <a:spcBef>
                <a:spcPts val="619"/>
              </a:spcBef>
            </a:pPr>
            <a:r>
              <a:rPr sz="658" b="1" dirty="0">
                <a:latin typeface="Times New Roman"/>
                <a:cs typeface="Times New Roman"/>
              </a:rPr>
              <a:t>1.</a:t>
            </a:r>
            <a:r>
              <a:rPr sz="658" b="1" spc="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Plot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Engg.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7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4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curve</a:t>
            </a:r>
            <a:r>
              <a:rPr sz="658" spc="4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determine</a:t>
            </a:r>
            <a:r>
              <a:rPr sz="658" spc="3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following</a:t>
            </a:r>
            <a:endParaRPr sz="658" dirty="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25441" y="940574"/>
          <a:ext cx="2729902" cy="1595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3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661">
                <a:tc>
                  <a:txBody>
                    <a:bodyPr/>
                    <a:lstStyle/>
                    <a:p>
                      <a:pPr marL="31750">
                        <a:lnSpc>
                          <a:spcPts val="1285"/>
                        </a:lnSpc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Limit</a:t>
                      </a:r>
                      <a:r>
                        <a:rPr sz="7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7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proportionality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ts val="1285"/>
                        </a:lnSpc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235"/>
                        </a:lnSpc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73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Yield</a:t>
                      </a:r>
                      <a:r>
                        <a:rPr sz="7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241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Ultimate</a:t>
                      </a:r>
                      <a:r>
                        <a:rPr sz="700" spc="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5456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5456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0897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8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Young`s</a:t>
                      </a:r>
                      <a:r>
                        <a:rPr sz="7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modulus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317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(N/mm</a:t>
                      </a:r>
                      <a:r>
                        <a:rPr sz="600" spc="-15" baseline="31746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0517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0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Percentage</a:t>
                      </a:r>
                      <a:r>
                        <a:rPr sz="7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elongation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4696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4696" marB="0"/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%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4696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Percentage</a:t>
                      </a:r>
                      <a:r>
                        <a:rPr sz="7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reduction</a:t>
                      </a:r>
                      <a:r>
                        <a:rPr sz="7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7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area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93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9377" marB="0"/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%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9377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49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Fracture</a:t>
                      </a:r>
                      <a:r>
                        <a:rPr sz="7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strength</a:t>
                      </a: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27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27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(Nominal</a:t>
                      </a:r>
                      <a:r>
                        <a:rPr sz="700" spc="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/Engg)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277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1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Toughness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657" marB="0"/>
                </a:tc>
                <a:tc>
                  <a:txBody>
                    <a:bodyPr/>
                    <a:lstStyle/>
                    <a:p>
                      <a:pPr marR="8255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=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657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Area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under</a:t>
                      </a:r>
                      <a:r>
                        <a:rPr sz="7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stress</a:t>
                      </a:r>
                      <a:r>
                        <a:rPr sz="7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strain</a:t>
                      </a:r>
                      <a:r>
                        <a:rPr sz="7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curve</a:t>
                      </a:r>
                      <a:r>
                        <a:rPr sz="7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up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to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1657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2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fracture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20897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603">
                <a:tc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  <a:spcBef>
                          <a:spcPts val="16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Malleability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1215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527712" y="2483455"/>
            <a:ext cx="3112126" cy="1156066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134872" marR="3039" indent="-127653">
              <a:lnSpc>
                <a:spcPct val="147300"/>
              </a:lnSpc>
              <a:spcBef>
                <a:spcPts val="57"/>
              </a:spcBef>
              <a:buFont typeface="Times New Roman"/>
              <a:buAutoNum type="arabicPeriod" startAt="2"/>
              <a:tabLst>
                <a:tab pos="134872" algn="l"/>
              </a:tabLst>
            </a:pPr>
            <a:r>
              <a:rPr sz="658" dirty="0">
                <a:latin typeface="Times New Roman"/>
                <a:cs typeface="Times New Roman"/>
              </a:rPr>
              <a:t>Plot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Stress,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5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curve</a:t>
            </a:r>
            <a:r>
              <a:rPr sz="658" spc="-1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after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calculating</a:t>
            </a:r>
            <a:r>
              <a:rPr sz="658" spc="-21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7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–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stress</a:t>
            </a:r>
            <a:r>
              <a:rPr sz="658" spc="-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and</a:t>
            </a:r>
            <a:r>
              <a:rPr sz="658" spc="-12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true</a:t>
            </a:r>
            <a:r>
              <a:rPr sz="658" spc="-1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-6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values</a:t>
            </a:r>
            <a:r>
              <a:rPr sz="658" spc="-9" dirty="0">
                <a:latin typeface="Times New Roman"/>
                <a:cs typeface="Times New Roman"/>
              </a:rPr>
              <a:t> </a:t>
            </a:r>
            <a:r>
              <a:rPr sz="658" spc="-15" dirty="0">
                <a:latin typeface="Times New Roman"/>
                <a:cs typeface="Times New Roman"/>
              </a:rPr>
              <a:t>at </a:t>
            </a:r>
            <a:r>
              <a:rPr sz="658" dirty="0">
                <a:latin typeface="Times New Roman"/>
                <a:cs typeface="Times New Roman"/>
              </a:rPr>
              <a:t>various </a:t>
            </a:r>
            <a:r>
              <a:rPr sz="658" spc="-6" dirty="0">
                <a:latin typeface="Times New Roman"/>
                <a:cs typeface="Times New Roman"/>
              </a:rPr>
              <a:t>points.</a:t>
            </a:r>
            <a:endParaRPr sz="658" dirty="0">
              <a:latin typeface="Times New Roman"/>
              <a:cs typeface="Times New Roman"/>
            </a:endParaRPr>
          </a:p>
          <a:p>
            <a:pPr>
              <a:spcBef>
                <a:spcPts val="278"/>
              </a:spcBef>
              <a:buFont typeface="Times New Roman"/>
              <a:buAutoNum type="arabicPeriod" startAt="2"/>
            </a:pPr>
            <a:endParaRPr sz="658" dirty="0">
              <a:latin typeface="Times New Roman"/>
              <a:cs typeface="Times New Roman"/>
            </a:endParaRPr>
          </a:p>
          <a:p>
            <a:pPr marL="328251"/>
            <a:r>
              <a:rPr sz="658" spc="-6" dirty="0">
                <a:latin typeface="Times New Roman"/>
                <a:cs typeface="Times New Roman"/>
              </a:rPr>
              <a:t>Estimate</a:t>
            </a:r>
            <a:endParaRPr sz="658" dirty="0">
              <a:latin typeface="Times New Roman"/>
              <a:cs typeface="Times New Roman"/>
            </a:endParaRPr>
          </a:p>
          <a:p>
            <a:pPr marL="353326" lvl="1" indent="-89661">
              <a:spcBef>
                <a:spcPts val="365"/>
              </a:spcBef>
              <a:buAutoNum type="arabicParenR"/>
              <a:tabLst>
                <a:tab pos="353326" algn="l"/>
              </a:tabLst>
            </a:pPr>
            <a:r>
              <a:rPr sz="658" dirty="0">
                <a:latin typeface="Times New Roman"/>
                <a:cs typeface="Times New Roman"/>
              </a:rPr>
              <a:t>Strength</a:t>
            </a:r>
            <a:r>
              <a:rPr sz="658" spc="90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coefficient</a:t>
            </a:r>
            <a:endParaRPr sz="658" dirty="0">
              <a:latin typeface="Times New Roman"/>
              <a:cs typeface="Times New Roman"/>
            </a:endParaRPr>
          </a:p>
          <a:p>
            <a:pPr marL="376501" lvl="1" indent="-90801">
              <a:spcBef>
                <a:spcPts val="377"/>
              </a:spcBef>
              <a:buAutoNum type="arabicParenR"/>
              <a:tabLst>
                <a:tab pos="376501" algn="l"/>
              </a:tabLst>
            </a:pPr>
            <a:r>
              <a:rPr sz="658" dirty="0">
                <a:latin typeface="Times New Roman"/>
                <a:cs typeface="Times New Roman"/>
              </a:rPr>
              <a:t>Strain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hardening</a:t>
            </a:r>
            <a:r>
              <a:rPr sz="658" spc="68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coefficient</a:t>
            </a:r>
            <a:endParaRPr sz="658" dirty="0">
              <a:latin typeface="Times New Roman"/>
              <a:cs typeface="Times New Roman"/>
            </a:endParaRPr>
          </a:p>
          <a:p>
            <a:pPr marL="376501" lvl="1" indent="-90801">
              <a:spcBef>
                <a:spcPts val="380"/>
              </a:spcBef>
              <a:buAutoNum type="arabicParenR"/>
              <a:tabLst>
                <a:tab pos="376501" algn="l"/>
              </a:tabLst>
            </a:pPr>
            <a:r>
              <a:rPr sz="658" dirty="0">
                <a:latin typeface="Times New Roman"/>
                <a:cs typeface="Times New Roman"/>
              </a:rPr>
              <a:t>Determine</a:t>
            </a:r>
            <a:r>
              <a:rPr sz="658" spc="57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whether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material</a:t>
            </a:r>
            <a:r>
              <a:rPr sz="658" spc="3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is</a:t>
            </a:r>
            <a:r>
              <a:rPr sz="658" spc="63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ductile</a:t>
            </a:r>
            <a:r>
              <a:rPr sz="658" spc="60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or</a:t>
            </a:r>
            <a:r>
              <a:rPr sz="658" spc="30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brittle</a:t>
            </a:r>
            <a:endParaRPr sz="658" dirty="0">
              <a:latin typeface="Times New Roman"/>
              <a:cs typeface="Times New Roman"/>
            </a:endParaRPr>
          </a:p>
          <a:p>
            <a:pPr marL="377261" lvl="1" indent="-91561">
              <a:spcBef>
                <a:spcPts val="374"/>
              </a:spcBef>
              <a:buAutoNum type="arabicParenR"/>
              <a:tabLst>
                <a:tab pos="377261" algn="l"/>
              </a:tabLst>
            </a:pPr>
            <a:r>
              <a:rPr sz="658" dirty="0">
                <a:latin typeface="Times New Roman"/>
                <a:cs typeface="Times New Roman"/>
              </a:rPr>
              <a:t>Comment</a:t>
            </a:r>
            <a:r>
              <a:rPr sz="658" spc="75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on</a:t>
            </a:r>
            <a:r>
              <a:rPr sz="658" spc="24" dirty="0">
                <a:latin typeface="Times New Roman"/>
                <a:cs typeface="Times New Roman"/>
              </a:rPr>
              <a:t> </a:t>
            </a:r>
            <a:r>
              <a:rPr sz="658" dirty="0">
                <a:latin typeface="Times New Roman"/>
                <a:cs typeface="Times New Roman"/>
              </a:rPr>
              <a:t>the</a:t>
            </a:r>
            <a:r>
              <a:rPr sz="658" spc="51" dirty="0">
                <a:latin typeface="Times New Roman"/>
                <a:cs typeface="Times New Roman"/>
              </a:rPr>
              <a:t> </a:t>
            </a:r>
            <a:r>
              <a:rPr sz="658" spc="-6" dirty="0">
                <a:latin typeface="Times New Roman"/>
                <a:cs typeface="Times New Roman"/>
              </a:rPr>
              <a:t>results.</a:t>
            </a:r>
            <a:endParaRPr sz="658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526193" y="3812136"/>
          <a:ext cx="2932791" cy="1352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0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6964"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S.No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20" dirty="0">
                          <a:latin typeface="Times New Roman"/>
                          <a:cs typeface="Times New Roman"/>
                        </a:rPr>
                        <a:t>Load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Deformation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Stress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10" dirty="0">
                          <a:latin typeface="Times New Roman"/>
                          <a:cs typeface="Times New Roman"/>
                        </a:rPr>
                        <a:t>Strain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700" spc="-50" dirty="0">
                          <a:latin typeface="Times New Roman"/>
                          <a:cs typeface="Times New Roman"/>
                        </a:rPr>
                        <a:t>E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3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527" y="-71562"/>
            <a:ext cx="11991473" cy="6320590"/>
            <a:chOff x="0" y="-1"/>
            <a:chExt cx="1463040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4630400" cy="82296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39700" y="7747633"/>
              <a:ext cx="1700911" cy="40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8126233" y="1646671"/>
            <a:ext cx="2598060" cy="412849"/>
          </a:xfrm>
          <a:prstGeom prst="rect">
            <a:avLst/>
          </a:prstGeom>
        </p:spPr>
        <p:txBody>
          <a:bodyPr vert="horz" wrap="square" lIns="0" tIns="7599" rIns="0" bIns="0" rtlCol="0">
            <a:spAutoFit/>
          </a:bodyPr>
          <a:lstStyle/>
          <a:p>
            <a:pPr marL="7598">
              <a:spcBef>
                <a:spcPts val="60"/>
              </a:spcBef>
            </a:pPr>
            <a:r>
              <a:rPr sz="2633" spc="84" dirty="0">
                <a:solidFill>
                  <a:srgbClr val="00002C"/>
                </a:solidFill>
                <a:latin typeface="Arial MT"/>
                <a:cs typeface="Arial MT"/>
              </a:rPr>
              <a:t>Week</a:t>
            </a:r>
            <a:r>
              <a:rPr sz="2633" spc="18" dirty="0">
                <a:solidFill>
                  <a:srgbClr val="00002C"/>
                </a:solidFill>
                <a:latin typeface="Arial MT"/>
                <a:cs typeface="Arial MT"/>
              </a:rPr>
              <a:t> </a:t>
            </a:r>
            <a:r>
              <a:rPr sz="2633" spc="48" dirty="0">
                <a:solidFill>
                  <a:srgbClr val="00002C"/>
                </a:solidFill>
                <a:latin typeface="Arial MT"/>
                <a:cs typeface="Arial MT"/>
              </a:rPr>
              <a:t>(</a:t>
            </a:r>
            <a:r>
              <a:rPr lang="en-US" sz="2633" spc="48" dirty="0">
                <a:solidFill>
                  <a:srgbClr val="00002C"/>
                </a:solidFill>
                <a:latin typeface="Arial MT"/>
                <a:cs typeface="Arial MT"/>
              </a:rPr>
              <a:t>13-14</a:t>
            </a:r>
            <a:r>
              <a:rPr sz="2633" spc="36" dirty="0">
                <a:solidFill>
                  <a:srgbClr val="00002C"/>
                </a:solidFill>
                <a:latin typeface="Arial MT"/>
                <a:cs typeface="Arial MT"/>
              </a:rPr>
              <a:t>)</a:t>
            </a:r>
            <a:endParaRPr sz="2633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2490" y="2313830"/>
            <a:ext cx="3417044" cy="1274879"/>
          </a:xfrm>
          <a:prstGeom prst="rect">
            <a:avLst/>
          </a:prstGeom>
        </p:spPr>
        <p:txBody>
          <a:bodyPr vert="horz" wrap="square" lIns="0" tIns="7979" rIns="0" bIns="0" rtlCol="0">
            <a:spAutoFit/>
          </a:bodyPr>
          <a:lstStyle/>
          <a:p>
            <a:pPr marL="7598">
              <a:spcBef>
                <a:spcPts val="63"/>
              </a:spcBef>
            </a:pPr>
            <a:endParaRPr sz="2633" dirty="0">
              <a:latin typeface="Arial"/>
              <a:cs typeface="Arial"/>
            </a:endParaRPr>
          </a:p>
          <a:p>
            <a:pPr>
              <a:spcBef>
                <a:spcPts val="410"/>
              </a:spcBef>
            </a:pPr>
            <a:endParaRPr sz="2633" dirty="0">
              <a:latin typeface="Arial"/>
              <a:cs typeface="Arial"/>
            </a:endParaRPr>
          </a:p>
          <a:p>
            <a:pPr marL="7598"/>
            <a:r>
              <a:rPr sz="2633" b="1" spc="-168" dirty="0">
                <a:solidFill>
                  <a:srgbClr val="00002C"/>
                </a:solidFill>
                <a:latin typeface="Arial"/>
                <a:cs typeface="Arial"/>
              </a:rPr>
              <a:t>Compression</a:t>
            </a:r>
            <a:r>
              <a:rPr sz="2633" b="1" spc="129" dirty="0">
                <a:solidFill>
                  <a:srgbClr val="00002C"/>
                </a:solidFill>
                <a:latin typeface="Arial"/>
                <a:cs typeface="Arial"/>
              </a:rPr>
              <a:t> </a:t>
            </a:r>
            <a:r>
              <a:rPr sz="2633" b="1" spc="-114" dirty="0">
                <a:solidFill>
                  <a:srgbClr val="00002C"/>
                </a:solidFill>
                <a:latin typeface="Arial"/>
                <a:cs typeface="Arial"/>
              </a:rPr>
              <a:t>Testing</a:t>
            </a:r>
            <a:endParaRPr sz="2633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74372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21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Compression-and-Torsion-Testing-pptx-2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8883"/>
            <a:ext cx="9144000" cy="581240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Compression-and-Torsion-Testing-pptx-3-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2737"/>
            <a:ext cx="9144000" cy="56295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{68312622-EFD3-40C0-9292-6CBAD321D24F}tf33845126_win32</Template>
  <TotalTime>386</TotalTime>
  <Words>5164</Words>
  <Application>Microsoft Office PowerPoint</Application>
  <PresentationFormat>Widescreen</PresentationFormat>
  <Paragraphs>751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Arial</vt:lpstr>
      <vt:lpstr>Arial MT</vt:lpstr>
      <vt:lpstr>Bookman Old Style</vt:lpstr>
      <vt:lpstr>Calibri</vt:lpstr>
      <vt:lpstr>Franklin Gothic Book</vt:lpstr>
      <vt:lpstr>Symbol</vt:lpstr>
      <vt:lpstr>Times New Roman</vt:lpstr>
      <vt:lpstr>1_RetrospectVTI</vt:lpstr>
      <vt:lpstr>Lab Manual on    Material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Manual on    Material Testing</dc:title>
  <dc:creator>Hp</dc:creator>
  <cp:lastModifiedBy>Hp</cp:lastModifiedBy>
  <cp:revision>14</cp:revision>
  <dcterms:created xsi:type="dcterms:W3CDTF">2025-01-14T05:52:13Z</dcterms:created>
  <dcterms:modified xsi:type="dcterms:W3CDTF">2025-01-15T17:57:44Z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